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90" r:id="rId5"/>
  </p:sldMasterIdLst>
  <p:notesMasterIdLst>
    <p:notesMasterId r:id="rId34"/>
  </p:notesMasterIdLst>
  <p:handoutMasterIdLst>
    <p:handoutMasterId r:id="rId35"/>
  </p:handoutMasterIdLst>
  <p:sldIdLst>
    <p:sldId id="267" r:id="rId6"/>
    <p:sldId id="344" r:id="rId7"/>
    <p:sldId id="1341" r:id="rId8"/>
    <p:sldId id="345" r:id="rId9"/>
    <p:sldId id="1336" r:id="rId10"/>
    <p:sldId id="1337" r:id="rId11"/>
    <p:sldId id="1338" r:id="rId12"/>
    <p:sldId id="1339" r:id="rId13"/>
    <p:sldId id="1340" r:id="rId14"/>
    <p:sldId id="346" r:id="rId15"/>
    <p:sldId id="368" r:id="rId16"/>
    <p:sldId id="369" r:id="rId17"/>
    <p:sldId id="350" r:id="rId18"/>
    <p:sldId id="351" r:id="rId19"/>
    <p:sldId id="352" r:id="rId20"/>
    <p:sldId id="353" r:id="rId21"/>
    <p:sldId id="354" r:id="rId22"/>
    <p:sldId id="370" r:id="rId23"/>
    <p:sldId id="371" r:id="rId24"/>
    <p:sldId id="359" r:id="rId25"/>
    <p:sldId id="360" r:id="rId26"/>
    <p:sldId id="361" r:id="rId27"/>
    <p:sldId id="362" r:id="rId28"/>
    <p:sldId id="363" r:id="rId29"/>
    <p:sldId id="944" r:id="rId30"/>
    <p:sldId id="1069" r:id="rId31"/>
    <p:sldId id="365" r:id="rId32"/>
    <p:sldId id="280" r:id="rId3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90" d="100"/>
          <a:sy n="90" d="100"/>
        </p:scale>
        <p:origin x="1032" y="67"/>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4" d="100"/>
          <a:sy n="64" d="100"/>
        </p:scale>
        <p:origin x="230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8/20/2021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8/20/2021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22</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23</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24</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27</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10</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12</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2612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14</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17</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18</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101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19</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986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21</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3.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7.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2.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8.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19.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0.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11" Type="http://schemas.openxmlformats.org/officeDocument/2006/relationships/image" Target="../media/image11.jp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22.jpg"/><Relationship Id="rId1" Type="http://schemas.openxmlformats.org/officeDocument/2006/relationships/slideMaster" Target="../slideMasters/slideMaster2.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PRI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9" name="Rectangle 8"/>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sp>
        <p:nvSpPr>
          <p:cNvPr id="21"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sp>
        <p:nvSpPr>
          <p:cNvPr id="8"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19"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1F2D1A16-9CF9-43FC-9238-EDE0E9E219F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a:extLst>
              <a:ext uri="{FF2B5EF4-FFF2-40B4-BE49-F238E27FC236}">
                <a16:creationId xmlns:a16="http://schemas.microsoft.com/office/drawing/2014/main" id="{34577665-C10F-46A2-B290-47C80FEC2D37}"/>
              </a:ext>
            </a:extLst>
          </p:cNvPr>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2" name="Rechteck 10">
            <a:extLst>
              <a:ext uri="{FF2B5EF4-FFF2-40B4-BE49-F238E27FC236}">
                <a16:creationId xmlns:a16="http://schemas.microsoft.com/office/drawing/2014/main" id="{2DB36550-5561-4EC0-83EA-9372AFF02EFC}"/>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77167150-10D0-4A48-B36A-1075A2642C65}"/>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Rechteck 10">
            <a:extLst>
              <a:ext uri="{FF2B5EF4-FFF2-40B4-BE49-F238E27FC236}">
                <a16:creationId xmlns:a16="http://schemas.microsoft.com/office/drawing/2014/main" id="{EBBD4BD1-3A92-4800-A2EB-D3E29E593933}"/>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Text Box 47">
            <a:extLst>
              <a:ext uri="{FF2B5EF4-FFF2-40B4-BE49-F238E27FC236}">
                <a16:creationId xmlns:a16="http://schemas.microsoft.com/office/drawing/2014/main" id="{87762872-761B-485D-836E-C7A4A39D666D}"/>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7" name="TextBox 26">
            <a:hlinkClick r:id="rId3"/>
            <a:extLst>
              <a:ext uri="{FF2B5EF4-FFF2-40B4-BE49-F238E27FC236}">
                <a16:creationId xmlns:a16="http://schemas.microsoft.com/office/drawing/2014/main" id="{1C0E3424-F57E-471C-AE95-1198ECD513A6}"/>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8" name="Straight Connector 27">
            <a:extLst>
              <a:ext uri="{FF2B5EF4-FFF2-40B4-BE49-F238E27FC236}">
                <a16:creationId xmlns:a16="http://schemas.microsoft.com/office/drawing/2014/main" id="{82737B37-126E-47B6-AB2D-FB966D416A7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9" name="Picture 28">
            <a:hlinkClick r:id="rId4"/>
            <a:extLst>
              <a:ext uri="{FF2B5EF4-FFF2-40B4-BE49-F238E27FC236}">
                <a16:creationId xmlns:a16="http://schemas.microsoft.com/office/drawing/2014/main" id="{972D5E00-A0D0-468E-B630-0E0E5043CB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30" name="Picture 29">
            <a:hlinkClick r:id="rId6"/>
            <a:extLst>
              <a:ext uri="{FF2B5EF4-FFF2-40B4-BE49-F238E27FC236}">
                <a16:creationId xmlns:a16="http://schemas.microsoft.com/office/drawing/2014/main" id="{11F954C6-CBF1-4D76-9ED8-1778D7887F9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31" name="Picture 30">
            <a:hlinkClick r:id="rId8"/>
            <a:extLst>
              <a:ext uri="{FF2B5EF4-FFF2-40B4-BE49-F238E27FC236}">
                <a16:creationId xmlns:a16="http://schemas.microsoft.com/office/drawing/2014/main" id="{DAB82313-AF63-46C9-9EC3-2281B1B44DA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32" name="Picture 31">
            <a:extLst>
              <a:ext uri="{FF2B5EF4-FFF2-40B4-BE49-F238E27FC236}">
                <a16:creationId xmlns:a16="http://schemas.microsoft.com/office/drawing/2014/main" id="{383F3E4A-34B2-414F-930F-06E5C24C23D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42091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EN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0" name="Picture 1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1" name="Picture 20">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3" name="Picture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2" name="Picture 21">
            <a:extLst>
              <a:ext uri="{FF2B5EF4-FFF2-40B4-BE49-F238E27FC236}">
                <a16:creationId xmlns:a16="http://schemas.microsoft.com/office/drawing/2014/main" id="{66081EFF-84BF-4CB1-98B4-7E6EF4500AAF}"/>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5" name="Rectangle 24">
            <a:extLst>
              <a:ext uri="{FF2B5EF4-FFF2-40B4-BE49-F238E27FC236}">
                <a16:creationId xmlns:a16="http://schemas.microsoft.com/office/drawing/2014/main" id="{B2C6533C-2F96-4480-943D-1F18AA2ADA45}"/>
              </a:ext>
            </a:extLst>
          </p:cNvPr>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6" name="Rechteck 10">
            <a:extLst>
              <a:ext uri="{FF2B5EF4-FFF2-40B4-BE49-F238E27FC236}">
                <a16:creationId xmlns:a16="http://schemas.microsoft.com/office/drawing/2014/main" id="{410839B7-5D1C-4FEC-AF64-93A35977B189}"/>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F9A12191-89CD-4923-B111-74F11CF94A06}"/>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Rechteck 10">
            <a:extLst>
              <a:ext uri="{FF2B5EF4-FFF2-40B4-BE49-F238E27FC236}">
                <a16:creationId xmlns:a16="http://schemas.microsoft.com/office/drawing/2014/main" id="{5ADD367B-9EBD-41C2-987A-C61D097296EB}"/>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9" name="Text Box 47">
            <a:extLst>
              <a:ext uri="{FF2B5EF4-FFF2-40B4-BE49-F238E27FC236}">
                <a16:creationId xmlns:a16="http://schemas.microsoft.com/office/drawing/2014/main" id="{B118EC45-7CD6-4158-9894-CE3B62FCEB39}"/>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A4FEAF87-BBAF-4CEC-B2B2-F210575E419D}"/>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16759753-3F8B-4B8B-AE6C-9FE4D0F0B420}"/>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CA806A31-9BE5-437E-BC14-F301DAEDD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E7B224BC-ADFC-4C84-96AA-0B741AF9AF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962D1EB3-C68A-40A6-A5FE-D4147C60E0C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36641EAC-A092-4F80-B3C4-F3CF26BBD82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1565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750" fill="hold"/>
                                        <p:tgtEl>
                                          <p:spTgt spid="25"/>
                                        </p:tgtEl>
                                        <p:attrNameLst>
                                          <p:attrName>ppt_x</p:attrName>
                                        </p:attrNameLst>
                                      </p:cBhvr>
                                      <p:tavLst>
                                        <p:tav tm="0">
                                          <p:val>
                                            <p:strVal val="0-#ppt_w/2"/>
                                          </p:val>
                                        </p:tav>
                                        <p:tav tm="100000">
                                          <p:val>
                                            <p:strVal val="#ppt_x"/>
                                          </p:val>
                                        </p:tav>
                                      </p:tavLst>
                                    </p:anim>
                                    <p:anim calcmode="lin" valueType="num">
                                      <p:cBhvr additive="base">
                                        <p:cTn id="8" dur="750" fill="hold"/>
                                        <p:tgtEl>
                                          <p:spTgt spid="2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G&amp;ES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7308F02-9F65-47F1-B7CB-9D635F29A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8866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C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8" name="TextBox 17">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9" name="Straight Connector 18"/>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1" name="Picture 20">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2" name="Picture 21">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4" name="Picture 23">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20" name="Picture 19">
            <a:extLst>
              <a:ext uri="{FF2B5EF4-FFF2-40B4-BE49-F238E27FC236}">
                <a16:creationId xmlns:a16="http://schemas.microsoft.com/office/drawing/2014/main" id="{7FF0C636-C62A-4B48-A1D6-7E01EBAD21EB}"/>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3" name="Rectangle 22">
            <a:extLst>
              <a:ext uri="{FF2B5EF4-FFF2-40B4-BE49-F238E27FC236}">
                <a16:creationId xmlns:a16="http://schemas.microsoft.com/office/drawing/2014/main" id="{DE0AA940-15B0-45CD-A707-E957CBCC9B0E}"/>
              </a:ext>
            </a:extLst>
          </p:cNvPr>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5" name="Rechteck 10">
            <a:extLst>
              <a:ext uri="{FF2B5EF4-FFF2-40B4-BE49-F238E27FC236}">
                <a16:creationId xmlns:a16="http://schemas.microsoft.com/office/drawing/2014/main" id="{0FF25474-D74B-4FA1-A0DA-48EE8B55347F}"/>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6" name="Rechteck 10">
            <a:extLst>
              <a:ext uri="{FF2B5EF4-FFF2-40B4-BE49-F238E27FC236}">
                <a16:creationId xmlns:a16="http://schemas.microsoft.com/office/drawing/2014/main" id="{8ACE0FE4-173C-4297-B282-9D6E4CEF84E9}"/>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7" name="Rechteck 10">
            <a:extLst>
              <a:ext uri="{FF2B5EF4-FFF2-40B4-BE49-F238E27FC236}">
                <a16:creationId xmlns:a16="http://schemas.microsoft.com/office/drawing/2014/main" id="{C8740374-A551-4A1C-8A15-AD439A7FF8A0}"/>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8" name="Text Box 47">
            <a:extLst>
              <a:ext uri="{FF2B5EF4-FFF2-40B4-BE49-F238E27FC236}">
                <a16:creationId xmlns:a16="http://schemas.microsoft.com/office/drawing/2014/main" id="{01E94062-51F9-407A-A875-9BE03A76472E}"/>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ED55EB76-DEF7-4AFC-A86D-9F53FE5C91D5}"/>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C9DFFE30-D467-4AFE-A2EA-FEFC9F9ED092}"/>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F4F5E516-72D0-4B7B-BAFD-92C45FD38F3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6A6984F5-4D64-4BE9-A06F-19C0323745C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60F7312E-4FEB-4C07-AFFD-23102BAAADA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97A29734-DB1A-4C85-83FC-59BD321736D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6278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0-#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mp;E 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4" name="TextBox 13">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15" name="Straight Connector 14"/>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21"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2"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24" name="Rectangle 23"/>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9"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0"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1"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2"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65761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 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pic>
        <p:nvPicPr>
          <p:cNvPr id="17" name="Picture 16">
            <a:extLst>
              <a:ext uri="{FF2B5EF4-FFF2-40B4-BE49-F238E27FC236}">
                <a16:creationId xmlns:a16="http://schemas.microsoft.com/office/drawing/2014/main" id="{AE77ED8B-96D2-4B56-B964-1489E7B7BB1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60778EC3-E89C-40D0-8628-697DE9B963C8}"/>
              </a:ext>
            </a:extLst>
          </p:cNvPr>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20" name="Rechteck 10">
            <a:extLst>
              <a:ext uri="{FF2B5EF4-FFF2-40B4-BE49-F238E27FC236}">
                <a16:creationId xmlns:a16="http://schemas.microsoft.com/office/drawing/2014/main" id="{F51D53BF-BBD3-468F-8206-8BD4F254DED7}"/>
              </a:ext>
            </a:extLst>
          </p:cNvPr>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2" name="Rechteck 10">
            <a:extLst>
              <a:ext uri="{FF2B5EF4-FFF2-40B4-BE49-F238E27FC236}">
                <a16:creationId xmlns:a16="http://schemas.microsoft.com/office/drawing/2014/main" id="{6651740A-F7DC-42DE-A6E3-536C5B4E4F84}"/>
              </a:ext>
            </a:extLst>
          </p:cNvPr>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3" name="Rechteck 10">
            <a:extLst>
              <a:ext uri="{FF2B5EF4-FFF2-40B4-BE49-F238E27FC236}">
                <a16:creationId xmlns:a16="http://schemas.microsoft.com/office/drawing/2014/main" id="{D477533B-0C24-46EE-B174-5671ED9E2ADE}"/>
              </a:ext>
            </a:extLst>
          </p:cNvPr>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5" name="Text Box 47">
            <a:extLst>
              <a:ext uri="{FF2B5EF4-FFF2-40B4-BE49-F238E27FC236}">
                <a16:creationId xmlns:a16="http://schemas.microsoft.com/office/drawing/2014/main" id="{3BCFD689-6A05-4717-AC0E-29D993167530}"/>
              </a:ext>
            </a:extLst>
          </p:cNvPr>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37" name="TextBox 36">
            <a:hlinkClick r:id="rId3"/>
            <a:extLst>
              <a:ext uri="{FF2B5EF4-FFF2-40B4-BE49-F238E27FC236}">
                <a16:creationId xmlns:a16="http://schemas.microsoft.com/office/drawing/2014/main" id="{8CECA3A8-84C1-4D4E-966F-AAF337573430}"/>
              </a:ext>
            </a:extLst>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38" name="Straight Connector 37">
            <a:extLst>
              <a:ext uri="{FF2B5EF4-FFF2-40B4-BE49-F238E27FC236}">
                <a16:creationId xmlns:a16="http://schemas.microsoft.com/office/drawing/2014/main" id="{0795A0D0-4461-4833-8C1B-E92A1BAB1C8F}"/>
              </a:ext>
            </a:extLst>
          </p:cNvPr>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39" name="Picture 38">
            <a:hlinkClick r:id="rId4"/>
            <a:extLst>
              <a:ext uri="{FF2B5EF4-FFF2-40B4-BE49-F238E27FC236}">
                <a16:creationId xmlns:a16="http://schemas.microsoft.com/office/drawing/2014/main" id="{7BA31413-A2C3-4CD3-9424-B0CA302414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40" name="Picture 39">
            <a:hlinkClick r:id="rId6"/>
            <a:extLst>
              <a:ext uri="{FF2B5EF4-FFF2-40B4-BE49-F238E27FC236}">
                <a16:creationId xmlns:a16="http://schemas.microsoft.com/office/drawing/2014/main" id="{B158AF60-546C-4071-B658-4FFE24DD2D6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41" name="Picture 40">
            <a:hlinkClick r:id="rId8"/>
            <a:extLst>
              <a:ext uri="{FF2B5EF4-FFF2-40B4-BE49-F238E27FC236}">
                <a16:creationId xmlns:a16="http://schemas.microsoft.com/office/drawing/2014/main" id="{3A2F40AE-3A45-4A1F-9187-F157A8DC1E4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42" name="Picture 41">
            <a:extLst>
              <a:ext uri="{FF2B5EF4-FFF2-40B4-BE49-F238E27FC236}">
                <a16:creationId xmlns:a16="http://schemas.microsoft.com/office/drawing/2014/main" id="{18227011-B257-4425-941E-7D8D6EE0F81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7680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mp;DI 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Text Box 47"/>
          <p:cNvSpPr txBox="1">
            <a:spLocks noChangeArrowheads="1"/>
          </p:cNvSpPr>
          <p:nvPr/>
        </p:nvSpPr>
        <p:spPr bwMode="auto">
          <a:xfrm>
            <a:off x="1399753" y="6505633"/>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1" name="TextBox 20">
            <a:hlinkClick r:id="rId3"/>
          </p:cNvPr>
          <p:cNvSpPr txBox="1"/>
          <p:nvPr/>
        </p:nvSpPr>
        <p:spPr>
          <a:xfrm>
            <a:off x="253968" y="6462581"/>
            <a:ext cx="1132999" cy="346249"/>
          </a:xfrm>
          <a:prstGeom prst="rect">
            <a:avLst/>
          </a:prstGeom>
          <a:noFill/>
        </p:spPr>
        <p:txBody>
          <a:bodyPr wrap="square" rtlCol="0">
            <a:spAutoFit/>
          </a:bodyPr>
          <a:lstStyle/>
          <a:p>
            <a:pPr algn="l"/>
            <a:r>
              <a:rPr lang="en-US" sz="825" b="1" spc="15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p:nvCxnSpPr>
        <p:spPr bwMode="auto">
          <a:xfrm>
            <a:off x="1386967" y="6181726"/>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6" name="Picture 2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607" y="6284323"/>
            <a:ext cx="112672" cy="150229"/>
          </a:xfrm>
          <a:prstGeom prst="rect">
            <a:avLst/>
          </a:prstGeom>
        </p:spPr>
      </p:pic>
      <p:pic>
        <p:nvPicPr>
          <p:cNvPr id="27" name="Picture 2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562" y="6277560"/>
            <a:ext cx="56684" cy="163755"/>
          </a:xfrm>
          <a:prstGeom prst="rect">
            <a:avLst/>
          </a:prstGeom>
        </p:spPr>
      </p:pic>
      <p:pic>
        <p:nvPicPr>
          <p:cNvPr id="28" name="Picture 2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58" y="6293931"/>
            <a:ext cx="120532" cy="131013"/>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3272" y="505098"/>
            <a:ext cx="2603395" cy="566057"/>
          </a:xfrm>
          <a:prstGeom prst="rect">
            <a:avLst/>
          </a:prstGeom>
        </p:spPr>
      </p:pic>
      <p:sp>
        <p:nvSpPr>
          <p:cNvPr id="30" name="Rectangle 36"/>
          <p:cNvSpPr>
            <a:spLocks noGrp="1" noChangeArrowheads="1"/>
          </p:cNvSpPr>
          <p:nvPr>
            <p:ph type="subTitle" sz="quarter" idx="1" hasCustomPrompt="1"/>
          </p:nvPr>
        </p:nvSpPr>
        <p:spPr>
          <a:xfrm>
            <a:off x="274319" y="4023360"/>
            <a:ext cx="4663440" cy="1920240"/>
          </a:xfrm>
        </p:spPr>
        <p:txBody>
          <a:bodyPr numCol="1">
            <a:normAutofit/>
          </a:bodyPr>
          <a:lstStyle>
            <a:lvl1pPr marL="0" marR="0" indent="0" algn="l" defTabSz="685800" rtl="0" eaLnBrk="1" fontAlgn="base" latinLnBrk="0" hangingPunct="1">
              <a:lnSpc>
                <a:spcPct val="100000"/>
              </a:lnSpc>
              <a:spcBef>
                <a:spcPct val="0"/>
              </a:spcBef>
              <a:spcAft>
                <a:spcPts val="0"/>
              </a:spcAft>
              <a:buClr>
                <a:schemeClr val="tx1">
                  <a:lumMod val="65000"/>
                  <a:lumOff val="35000"/>
                </a:schemeClr>
              </a:buClr>
              <a:buSzPct val="80000"/>
              <a:buFontTx/>
              <a:buNone/>
              <a:tabLst/>
              <a:defRPr sz="15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31" name="Rectangle 35"/>
          <p:cNvSpPr>
            <a:spLocks noGrp="1" noChangeArrowheads="1"/>
          </p:cNvSpPr>
          <p:nvPr>
            <p:ph type="ctrTitle" sz="quarter" hasCustomPrompt="1"/>
          </p:nvPr>
        </p:nvSpPr>
        <p:spPr>
          <a:xfrm>
            <a:off x="274319" y="731520"/>
            <a:ext cx="4663440" cy="2377440"/>
          </a:xfrm>
        </p:spPr>
        <p:txBody>
          <a:bodyPr anchor="b">
            <a:normAutofit/>
          </a:bodyPr>
          <a:lstStyle>
            <a:lvl1pPr algn="l">
              <a:spcAft>
                <a:spcPts val="450"/>
              </a:spcAft>
              <a:defRPr sz="2700">
                <a:solidFill>
                  <a:schemeClr val="tx1"/>
                </a:solidFill>
              </a:defRPr>
            </a:lvl1pPr>
          </a:lstStyle>
          <a:p>
            <a:r>
              <a:rPr lang="en-US" dirty="0"/>
              <a:t>CLICK TO EDIT MASTER TITLE</a:t>
            </a:r>
          </a:p>
        </p:txBody>
      </p:sp>
      <p:sp>
        <p:nvSpPr>
          <p:cNvPr id="32" name="Rectangle 31"/>
          <p:cNvSpPr/>
          <p:nvPr/>
        </p:nvSpPr>
        <p:spPr bwMode="auto">
          <a:xfrm flipH="1">
            <a:off x="-1" y="0"/>
            <a:ext cx="77599" cy="6858000"/>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33" name="Rechteck 10"/>
          <p:cNvSpPr/>
          <p:nvPr/>
        </p:nvSpPr>
        <p:spPr>
          <a:xfrm rot="10800000">
            <a:off x="5142449"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4" name="Text Placeholder 7"/>
          <p:cNvSpPr>
            <a:spLocks noGrp="1"/>
          </p:cNvSpPr>
          <p:nvPr>
            <p:ph type="body" sz="quarter" idx="10" hasCustomPrompt="1"/>
          </p:nvPr>
        </p:nvSpPr>
        <p:spPr>
          <a:xfrm>
            <a:off x="274319" y="3108960"/>
            <a:ext cx="4663440" cy="914400"/>
          </a:xfrm>
        </p:spPr>
        <p:txBody>
          <a:bodyPr>
            <a:normAutofit/>
          </a:bodyPr>
          <a:lstStyle>
            <a:lvl1pPr marL="0" indent="0">
              <a:buNone/>
              <a:defRPr sz="1800" b="1" baseline="0">
                <a:solidFill>
                  <a:srgbClr val="0040C0"/>
                </a:solidFill>
                <a:latin typeface="+mj-lt"/>
              </a:defRPr>
            </a:lvl1pPr>
          </a:lstStyle>
          <a:p>
            <a:pPr lvl="0"/>
            <a:r>
              <a:rPr lang="en-US" dirty="0"/>
              <a:t>Click To Edit Subtitle</a:t>
            </a:r>
          </a:p>
        </p:txBody>
      </p:sp>
      <p:sp>
        <p:nvSpPr>
          <p:cNvPr id="35" name="Rechteck 10"/>
          <p:cNvSpPr/>
          <p:nvPr/>
        </p:nvSpPr>
        <p:spPr>
          <a:xfrm rot="10800000">
            <a:off x="5262553"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36" name="Rechteck 10"/>
          <p:cNvSpPr/>
          <p:nvPr/>
        </p:nvSpPr>
        <p:spPr>
          <a:xfrm rot="10800000">
            <a:off x="5382657" y="1507122"/>
            <a:ext cx="83855" cy="3986939"/>
          </a:xfrm>
          <a:prstGeom prst="rect">
            <a:avLst/>
          </a:prstGeom>
          <a:gradFill flip="none" rotWithShape="1">
            <a:gsLst>
              <a:gs pos="0">
                <a:schemeClr val="accent1">
                  <a:lumMod val="0"/>
                  <a:lumOff val="100000"/>
                  <a:alpha val="42000"/>
                </a:schemeClr>
              </a:gs>
              <a:gs pos="46000">
                <a:schemeClr val="accent1">
                  <a:alpha val="10000"/>
                  <a:lumMod val="0"/>
                  <a:lumOff val="100000"/>
                </a:schemeClr>
              </a:gs>
              <a:gs pos="100000">
                <a:srgbClr val="0040C0"/>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Tree>
    <p:extLst>
      <p:ext uri="{BB962C8B-B14F-4D97-AF65-F5344CB8AC3E}">
        <p14:creationId xmlns:p14="http://schemas.microsoft.com/office/powerpoint/2010/main" val="3245402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007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48463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a:extLst>
              <a:ext uri="{FF2B5EF4-FFF2-40B4-BE49-F238E27FC236}">
                <a16:creationId xmlns:a16="http://schemas.microsoft.com/office/drawing/2014/main" id="{04FAA409-EC2B-4245-BB55-6C0CC85D75F0}"/>
              </a:ext>
            </a:extLst>
          </p:cNvPr>
          <p:cNvSpPr>
            <a:spLocks noGrp="1"/>
          </p:cNvSpPr>
          <p:nvPr>
            <p:ph type="body" sz="quarter" idx="10"/>
          </p:nvPr>
        </p:nvSpPr>
        <p:spPr>
          <a:xfrm>
            <a:off x="273844" y="5943600"/>
            <a:ext cx="8572500" cy="548640"/>
          </a:xfrm>
          <a:solidFill>
            <a:srgbClr val="0040C0"/>
          </a:solidFill>
        </p:spPr>
        <p:txBody>
          <a:bodyPr anchor="ctr">
            <a:normAutofit/>
          </a:bodyPr>
          <a:lstStyle>
            <a:lvl1pPr marL="0" indent="0" algn="ctr">
              <a:spcAft>
                <a:spcPts val="0"/>
              </a:spcAft>
              <a:buNone/>
              <a:defRPr sz="2100" b="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4017169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with Highlight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E03F-F02F-4FA3-91CB-67CB140953AE}"/>
              </a:ext>
            </a:extLst>
          </p:cNvPr>
          <p:cNvSpPr>
            <a:spLocks noGrp="1"/>
          </p:cNvSpPr>
          <p:nvPr>
            <p:ph type="title"/>
          </p:nvPr>
        </p:nvSpPr>
        <p:spPr>
          <a:xfrm>
            <a:off x="274320" y="182563"/>
            <a:ext cx="8572500" cy="731520"/>
          </a:xfrm>
        </p:spPr>
        <p:txBody>
          <a:bodyPr/>
          <a:lstStyle/>
          <a:p>
            <a:r>
              <a:rPr lang="en-US"/>
              <a:t>Click to edit Master title style</a:t>
            </a:r>
          </a:p>
        </p:txBody>
      </p:sp>
      <p:sp>
        <p:nvSpPr>
          <p:cNvPr id="5" name="Text Placeholder 4">
            <a:extLst>
              <a:ext uri="{FF2B5EF4-FFF2-40B4-BE49-F238E27FC236}">
                <a16:creationId xmlns:a16="http://schemas.microsoft.com/office/drawing/2014/main" id="{527D7085-5105-4024-BD3C-F69FB71287EC}"/>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2564926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1049767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6646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with Highlight Box">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484632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A406BC8-8ED2-4FB9-9CC1-C26081116C72}"/>
              </a:ext>
            </a:extLst>
          </p:cNvPr>
          <p:cNvSpPr>
            <a:spLocks noGrp="1"/>
          </p:cNvSpPr>
          <p:nvPr>
            <p:ph type="body" sz="quarter" idx="10"/>
          </p:nvPr>
        </p:nvSpPr>
        <p:spPr>
          <a:xfrm>
            <a:off x="274320" y="5943600"/>
            <a:ext cx="8572500" cy="548640"/>
          </a:xfrm>
          <a:solidFill>
            <a:srgbClr val="0040C0"/>
          </a:solidFill>
        </p:spPr>
        <p:txBody>
          <a:bodyPr anchor="ctr">
            <a:normAutofit/>
          </a:bodyPr>
          <a:lstStyle>
            <a:lvl1pPr marL="0" indent="0" algn="ctr">
              <a:buNone/>
              <a:defRPr sz="2100" b="1">
                <a:solidFill>
                  <a:schemeClr val="bg1"/>
                </a:solidFill>
                <a:latin typeface="+mj-lt"/>
              </a:defRPr>
            </a:lvl1pPr>
            <a:lvl2pPr marL="215504" indent="0">
              <a:buNone/>
              <a:defRPr/>
            </a:lvl2pPr>
          </a:lstStyle>
          <a:p>
            <a:pPr lvl="0"/>
            <a:r>
              <a:rPr lang="en-US"/>
              <a:t>Click to edit Master text styles</a:t>
            </a:r>
          </a:p>
        </p:txBody>
      </p:sp>
    </p:spTree>
    <p:extLst>
      <p:ext uri="{BB962C8B-B14F-4D97-AF65-F5344CB8AC3E}">
        <p14:creationId xmlns:p14="http://schemas.microsoft.com/office/powerpoint/2010/main" val="17196338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74320"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800" b="1">
                <a:solidFill>
                  <a:schemeClr val="tx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39" y="1737360"/>
            <a:ext cx="4183380" cy="4663440"/>
          </a:xfrm>
        </p:spPr>
        <p:txBody>
          <a:bodyPr>
            <a:normAutofit/>
          </a:bodyPr>
          <a:lstStyle>
            <a:lvl1pPr>
              <a:defRPr sz="18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63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118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3517" y="2712786"/>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6" y="2712786"/>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pic>
        <p:nvPicPr>
          <p:cNvPr id="5" name="Picture 4">
            <a:extLst>
              <a:ext uri="{FF2B5EF4-FFF2-40B4-BE49-F238E27FC236}">
                <a16:creationId xmlns:a16="http://schemas.microsoft.com/office/drawing/2014/main" id="{3B828668-F120-449B-8A81-4587A485CF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7" name="Rectangle 6">
            <a:extLst>
              <a:ext uri="{FF2B5EF4-FFF2-40B4-BE49-F238E27FC236}">
                <a16:creationId xmlns:a16="http://schemas.microsoft.com/office/drawing/2014/main" id="{4C2E093B-FF39-4BEA-A04F-E1E2D0AD91B5}"/>
              </a:ext>
            </a:extLst>
          </p:cNvPr>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a:extLst>
              <a:ext uri="{FF2B5EF4-FFF2-40B4-BE49-F238E27FC236}">
                <a16:creationId xmlns:a16="http://schemas.microsoft.com/office/drawing/2014/main" id="{E612ED8E-4A07-4FDC-AD02-B48B4BEC69B4}"/>
              </a:ext>
            </a:extLst>
          </p:cNvPr>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a:extLst>
              <a:ext uri="{FF2B5EF4-FFF2-40B4-BE49-F238E27FC236}">
                <a16:creationId xmlns:a16="http://schemas.microsoft.com/office/drawing/2014/main" id="{7A956DE3-1041-4CED-B808-FC91CFD54448}"/>
              </a:ext>
            </a:extLst>
          </p:cNvPr>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a:extLst>
              <a:ext uri="{FF2B5EF4-FFF2-40B4-BE49-F238E27FC236}">
                <a16:creationId xmlns:a16="http://schemas.microsoft.com/office/drawing/2014/main" id="{76431E53-463F-4CE2-B975-458194D6BD82}"/>
              </a:ext>
            </a:extLst>
          </p:cNvPr>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9D8AA629-11D1-424B-90A4-2B7B7C184441}"/>
              </a:ext>
            </a:extLst>
          </p:cNvPr>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998403BB-B324-415B-97D0-2FBC4F7C38BF}"/>
              </a:ext>
            </a:extLst>
          </p:cNvPr>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F0EA8015-4674-4936-A20F-9E9FFCC7684A}"/>
              </a:ext>
            </a:extLst>
          </p:cNvPr>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57523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95693"/>
            <a:ext cx="9147516" cy="6422065"/>
          </a:xfrm>
          <a:prstGeom prst="rect">
            <a:avLst/>
          </a:prstGeom>
        </p:spPr>
      </p:pic>
      <p:sp>
        <p:nvSpPr>
          <p:cNvPr id="6" name="Rectangle 5"/>
          <p:cNvSpPr/>
          <p:nvPr/>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p:nvSpPr>
        <p:spPr>
          <a:xfrm>
            <a:off x="0" y="3223723"/>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pic>
        <p:nvPicPr>
          <p:cNvPr id="8" name="Picture 7">
            <a:extLst>
              <a:ext uri="{FF2B5EF4-FFF2-40B4-BE49-F238E27FC236}">
                <a16:creationId xmlns:a16="http://schemas.microsoft.com/office/drawing/2014/main" id="{9655755C-F498-4593-A8D1-7AF515B2EB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9" name="Rectangle 8">
            <a:extLst>
              <a:ext uri="{FF2B5EF4-FFF2-40B4-BE49-F238E27FC236}">
                <a16:creationId xmlns:a16="http://schemas.microsoft.com/office/drawing/2014/main" id="{E557FDBC-15FB-4E8D-B193-9F6EFE54D742}"/>
              </a:ext>
            </a:extLst>
          </p:cNvPr>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TextBox 9">
            <a:extLst>
              <a:ext uri="{FF2B5EF4-FFF2-40B4-BE49-F238E27FC236}">
                <a16:creationId xmlns:a16="http://schemas.microsoft.com/office/drawing/2014/main" id="{A6BBACAD-EADE-403C-839A-90DF04B1CBB1}"/>
              </a:ext>
            </a:extLst>
          </p:cNvPr>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11" name="Rectangle 10">
            <a:extLst>
              <a:ext uri="{FF2B5EF4-FFF2-40B4-BE49-F238E27FC236}">
                <a16:creationId xmlns:a16="http://schemas.microsoft.com/office/drawing/2014/main" id="{2C7B5490-96CB-4E30-A08B-B90D88F6D541}"/>
              </a:ext>
            </a:extLst>
          </p:cNvPr>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a:extLst>
              <a:ext uri="{FF2B5EF4-FFF2-40B4-BE49-F238E27FC236}">
                <a16:creationId xmlns:a16="http://schemas.microsoft.com/office/drawing/2014/main" id="{B3791841-AE9B-4A32-913C-B0955F6146C0}"/>
              </a:ext>
            </a:extLst>
          </p:cNvPr>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a:extLst>
              <a:ext uri="{FF2B5EF4-FFF2-40B4-BE49-F238E27FC236}">
                <a16:creationId xmlns:a16="http://schemas.microsoft.com/office/drawing/2014/main" id="{F6FDF977-621A-443C-A6EB-371101689D36}"/>
              </a:ext>
            </a:extLst>
          </p:cNvPr>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4" name="Rectangle 13">
            <a:extLst>
              <a:ext uri="{FF2B5EF4-FFF2-40B4-BE49-F238E27FC236}">
                <a16:creationId xmlns:a16="http://schemas.microsoft.com/office/drawing/2014/main" id="{5A6A3810-B535-4A1E-807A-313C533BC4D2}"/>
              </a:ext>
            </a:extLst>
          </p:cNvPr>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14">
            <a:extLst>
              <a:ext uri="{FF2B5EF4-FFF2-40B4-BE49-F238E27FC236}">
                <a16:creationId xmlns:a16="http://schemas.microsoft.com/office/drawing/2014/main" id="{0D088A79-2620-49E9-BE3E-9EBA49A138D6}"/>
              </a:ext>
            </a:extLst>
          </p:cNvPr>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6" name="Rectangle 15">
            <a:extLst>
              <a:ext uri="{FF2B5EF4-FFF2-40B4-BE49-F238E27FC236}">
                <a16:creationId xmlns:a16="http://schemas.microsoft.com/office/drawing/2014/main" id="{11E05EDC-8EAB-404F-8C9C-1953132A109C}"/>
              </a:ext>
            </a:extLst>
          </p:cNvPr>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273758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9"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www.epri.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hyperlink" Target="http://www.epri.co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69341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15511" y="6586395"/>
            <a:ext cx="2912977"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5" name="TextBox 14">
            <a:hlinkClick r:id="rId16"/>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5168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1"/>
          <p:cNvSpPr/>
          <p:nvPr/>
        </p:nvSpPr>
        <p:spPr>
          <a:xfrm>
            <a:off x="0" y="6602042"/>
            <a:ext cx="7843838" cy="18415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2" name="Text Box 47"/>
          <p:cNvSpPr txBox="1">
            <a:spLocks noChangeArrowheads="1"/>
          </p:cNvSpPr>
          <p:nvPr/>
        </p:nvSpPr>
        <p:spPr bwMode="auto">
          <a:xfrm>
            <a:off x="3457973" y="6586395"/>
            <a:ext cx="2215671" cy="184666"/>
          </a:xfrm>
          <a:prstGeom prst="rect">
            <a:avLst/>
          </a:prstGeom>
          <a:noFill/>
          <a:ln w="9525">
            <a:noFill/>
            <a:miter lim="800000"/>
            <a:headEnd/>
            <a:tailEnd/>
          </a:ln>
          <a:effectLst/>
        </p:spPr>
        <p:txBody>
          <a:bodyPr wrap="none">
            <a:spAutoFit/>
          </a:bodyPr>
          <a:lstStyle/>
          <a:p>
            <a:pPr algn="ctr">
              <a:spcBef>
                <a:spcPts val="0"/>
              </a:spcBef>
            </a:pPr>
            <a:r>
              <a:rPr lang="en-US" sz="6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3" name="TextBox 12">
            <a:hlinkClick r:id="rId19"/>
          </p:cNvPr>
          <p:cNvSpPr txBox="1"/>
          <p:nvPr/>
        </p:nvSpPr>
        <p:spPr>
          <a:xfrm>
            <a:off x="1419425" y="6586395"/>
            <a:ext cx="915083" cy="276999"/>
          </a:xfrm>
          <a:prstGeom prst="rect">
            <a:avLst/>
          </a:prstGeom>
          <a:noFill/>
        </p:spPr>
        <p:txBody>
          <a:bodyPr wrap="square" rtlCol="0">
            <a:spAutoFit/>
          </a:bodyPr>
          <a:lstStyle/>
          <a:p>
            <a:pPr algn="l"/>
            <a:r>
              <a:rPr lang="en-US" sz="600" b="1" spc="150" baseline="0" dirty="0">
                <a:solidFill>
                  <a:schemeClr val="tx1">
                    <a:lumMod val="50000"/>
                    <a:lumOff val="50000"/>
                  </a:schemeClr>
                </a:solidFill>
                <a:latin typeface="Century Gothic" panose="020B0502020202020204" pitchFamily="34" charset="0"/>
              </a:rPr>
              <a:t>www.epri.com</a:t>
            </a:r>
          </a:p>
        </p:txBody>
      </p:sp>
      <p:sp>
        <p:nvSpPr>
          <p:cNvPr id="1060" name="Text Box 36"/>
          <p:cNvSpPr txBox="1">
            <a:spLocks noChangeArrowheads="1"/>
          </p:cNvSpPr>
          <p:nvPr/>
        </p:nvSpPr>
        <p:spPr bwMode="auto">
          <a:xfrm>
            <a:off x="60960"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56313" y="6579064"/>
            <a:ext cx="1038905" cy="225889"/>
          </a:xfrm>
          <a:prstGeom prst="rect">
            <a:avLst/>
          </a:prstGeom>
        </p:spPr>
      </p:pic>
      <p:sp>
        <p:nvSpPr>
          <p:cNvPr id="11" name="Rectangle 10"/>
          <p:cNvSpPr/>
          <p:nvPr/>
        </p:nvSpPr>
        <p:spPr bwMode="auto">
          <a:xfrm rot="5400000" flipH="1">
            <a:off x="4520268" y="-4520268"/>
            <a:ext cx="103465" cy="9144001"/>
          </a:xfrm>
          <a:prstGeom prst="rect">
            <a:avLst/>
          </a:prstGeom>
          <a:solidFill>
            <a:srgbClr val="004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6" marR="0" indent="-164306" algn="ctr" defTabSz="685800"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4" name="Rectangle 21">
            <a:extLst>
              <a:ext uri="{FF2B5EF4-FFF2-40B4-BE49-F238E27FC236}">
                <a16:creationId xmlns:a16="http://schemas.microsoft.com/office/drawing/2014/main" id="{8ED779EC-FFF7-41E8-8F88-A6BD494227EC}"/>
              </a:ext>
            </a:extLst>
          </p:cNvPr>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6" name="Rectangle 15">
            <a:extLst>
              <a:ext uri="{FF2B5EF4-FFF2-40B4-BE49-F238E27FC236}">
                <a16:creationId xmlns:a16="http://schemas.microsoft.com/office/drawing/2014/main" id="{3416A2A9-5A2B-4F44-A52F-170D84B28340}"/>
              </a:ext>
            </a:extLst>
          </p:cNvPr>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17" name="Picture 16">
            <a:extLst>
              <a:ext uri="{FF2B5EF4-FFF2-40B4-BE49-F238E27FC236}">
                <a16:creationId xmlns:a16="http://schemas.microsoft.com/office/drawing/2014/main" id="{2D7E6CFD-B216-4AFC-9672-5BE7DA94F6F5}"/>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8" name="Text Box 47">
            <a:extLst>
              <a:ext uri="{FF2B5EF4-FFF2-40B4-BE49-F238E27FC236}">
                <a16:creationId xmlns:a16="http://schemas.microsoft.com/office/drawing/2014/main" id="{5B63DFF7-9AFC-462C-A3D7-EC121A97934E}"/>
              </a:ext>
            </a:extLst>
          </p:cNvPr>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2020 Electric Power Research Institute, Inc. All rights reserved.</a:t>
            </a:r>
          </a:p>
        </p:txBody>
      </p:sp>
      <p:sp>
        <p:nvSpPr>
          <p:cNvPr id="19" name="TextBox 18">
            <a:hlinkClick r:id="rId19"/>
            <a:extLst>
              <a:ext uri="{FF2B5EF4-FFF2-40B4-BE49-F238E27FC236}">
                <a16:creationId xmlns:a16="http://schemas.microsoft.com/office/drawing/2014/main" id="{E1938AD1-C32C-4910-B095-123AF4BA8BB5}"/>
              </a:ext>
            </a:extLst>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spTree>
    <p:extLst>
      <p:ext uri="{BB962C8B-B14F-4D97-AF65-F5344CB8AC3E}">
        <p14:creationId xmlns:p14="http://schemas.microsoft.com/office/powerpoint/2010/main" val="3792774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rtl="0" eaLnBrk="1" fontAlgn="base" hangingPunct="1">
        <a:lnSpc>
          <a:spcPct val="100000"/>
        </a:lnSpc>
        <a:spcBef>
          <a:spcPct val="0"/>
        </a:spcBef>
        <a:spcAft>
          <a:spcPct val="0"/>
        </a:spcAft>
        <a:defRPr sz="24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900" algn="l" rtl="0" eaLnBrk="1" fontAlgn="base" hangingPunct="1">
        <a:lnSpc>
          <a:spcPct val="95000"/>
        </a:lnSpc>
        <a:spcBef>
          <a:spcPct val="0"/>
        </a:spcBef>
        <a:spcAft>
          <a:spcPct val="0"/>
        </a:spcAft>
        <a:defRPr sz="2100" b="1">
          <a:solidFill>
            <a:schemeClr val="tx2"/>
          </a:solidFill>
          <a:latin typeface="Arial" charset="0"/>
        </a:defRPr>
      </a:lvl6pPr>
      <a:lvl7pPr marL="685800" algn="l" rtl="0" eaLnBrk="1" fontAlgn="base" hangingPunct="1">
        <a:lnSpc>
          <a:spcPct val="95000"/>
        </a:lnSpc>
        <a:spcBef>
          <a:spcPct val="0"/>
        </a:spcBef>
        <a:spcAft>
          <a:spcPct val="0"/>
        </a:spcAft>
        <a:defRPr sz="2100" b="1">
          <a:solidFill>
            <a:schemeClr val="tx2"/>
          </a:solidFill>
          <a:latin typeface="Arial" charset="0"/>
        </a:defRPr>
      </a:lvl7pPr>
      <a:lvl8pPr marL="1028700" algn="l" rtl="0" eaLnBrk="1" fontAlgn="base" hangingPunct="1">
        <a:lnSpc>
          <a:spcPct val="95000"/>
        </a:lnSpc>
        <a:spcBef>
          <a:spcPct val="0"/>
        </a:spcBef>
        <a:spcAft>
          <a:spcPct val="0"/>
        </a:spcAft>
        <a:defRPr sz="2100" b="1">
          <a:solidFill>
            <a:schemeClr val="tx2"/>
          </a:solidFill>
          <a:latin typeface="Arial" charset="0"/>
        </a:defRPr>
      </a:lvl8pPr>
      <a:lvl9pPr marL="1371600"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31" indent="-173831"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54" indent="-209550"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47" indent="-16787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47" indent="-216694"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716" indent="-169069"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516" indent="-130969" algn="l" rtl="0" eaLnBrk="1" fontAlgn="base" hangingPunct="1">
        <a:lnSpc>
          <a:spcPct val="95000"/>
        </a:lnSpc>
        <a:spcBef>
          <a:spcPct val="0"/>
        </a:spcBef>
        <a:spcAft>
          <a:spcPct val="25000"/>
        </a:spcAft>
        <a:buChar char="•"/>
        <a:defRPr sz="1800">
          <a:solidFill>
            <a:srgbClr val="000000"/>
          </a:solidFill>
          <a:latin typeface="+mn-lt"/>
        </a:defRPr>
      </a:lvl6pPr>
      <a:lvl7pPr marL="1801416" indent="-130969" algn="l" rtl="0" eaLnBrk="1" fontAlgn="base" hangingPunct="1">
        <a:lnSpc>
          <a:spcPct val="95000"/>
        </a:lnSpc>
        <a:spcBef>
          <a:spcPct val="0"/>
        </a:spcBef>
        <a:spcAft>
          <a:spcPct val="25000"/>
        </a:spcAft>
        <a:buChar char="•"/>
        <a:defRPr sz="1800">
          <a:solidFill>
            <a:srgbClr val="000000"/>
          </a:solidFill>
          <a:latin typeface="+mn-lt"/>
        </a:defRPr>
      </a:lvl7pPr>
      <a:lvl8pPr marL="2144316" indent="-130969" algn="l" rtl="0" eaLnBrk="1" fontAlgn="base" hangingPunct="1">
        <a:lnSpc>
          <a:spcPct val="95000"/>
        </a:lnSpc>
        <a:spcBef>
          <a:spcPct val="0"/>
        </a:spcBef>
        <a:spcAft>
          <a:spcPct val="25000"/>
        </a:spcAft>
        <a:buChar char="•"/>
        <a:defRPr sz="1800">
          <a:solidFill>
            <a:srgbClr val="000000"/>
          </a:solidFill>
          <a:latin typeface="+mn-lt"/>
        </a:defRPr>
      </a:lvl8pPr>
      <a:lvl9pPr marL="2487216" indent="-130969"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30, 2021</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Distribution System Basics</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p:txBody>
          <a:bodyPr/>
          <a:lstStyle/>
          <a:p>
            <a:r>
              <a:rPr lang="en-US" altLang="en-US" dirty="0"/>
              <a:t>The Typical North American Distribution System is a</a:t>
            </a:r>
            <a:br>
              <a:rPr lang="en-US" altLang="en-US" dirty="0"/>
            </a:br>
            <a:r>
              <a:rPr lang="en-US" altLang="en-US" dirty="0"/>
              <a:t> 4-wire multi-grounded neutral system</a:t>
            </a:r>
          </a:p>
        </p:txBody>
      </p:sp>
      <p:sp>
        <p:nvSpPr>
          <p:cNvPr id="1030" name="Text Box 6"/>
          <p:cNvSpPr txBox="1">
            <a:spLocks noChangeArrowheads="1"/>
          </p:cNvSpPr>
          <p:nvPr/>
        </p:nvSpPr>
        <p:spPr bwMode="auto">
          <a:xfrm>
            <a:off x="485775" y="5381625"/>
            <a:ext cx="8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000" b="1" dirty="0" err="1">
                <a:solidFill>
                  <a:schemeClr val="tx1"/>
                </a:solidFill>
              </a:rPr>
              <a:t>Unigrounded</a:t>
            </a:r>
            <a:r>
              <a:rPr lang="en-US" altLang="en-US" sz="2000" b="1" dirty="0">
                <a:solidFill>
                  <a:schemeClr val="tx1"/>
                </a:solidFill>
              </a:rPr>
              <a:t>/Delta 3-wire also common on the West Coast</a:t>
            </a:r>
          </a:p>
        </p:txBody>
      </p:sp>
      <p:grpSp>
        <p:nvGrpSpPr>
          <p:cNvPr id="9" name="Group 15">
            <a:extLst>
              <a:ext uri="{FF2B5EF4-FFF2-40B4-BE49-F238E27FC236}">
                <a16:creationId xmlns:a16="http://schemas.microsoft.com/office/drawing/2014/main" id="{DCAC637C-37AC-4016-87BF-410541281227}"/>
              </a:ext>
            </a:extLst>
          </p:cNvPr>
          <p:cNvGrpSpPr>
            <a:grpSpLocks noChangeAspect="1"/>
          </p:cNvGrpSpPr>
          <p:nvPr/>
        </p:nvGrpSpPr>
        <p:grpSpPr bwMode="auto">
          <a:xfrm>
            <a:off x="1396365" y="1823948"/>
            <a:ext cx="6549707" cy="3210103"/>
            <a:chOff x="-514" y="0"/>
            <a:chExt cx="9810" cy="4807"/>
          </a:xfrm>
        </p:grpSpPr>
        <p:sp>
          <p:nvSpPr>
            <p:cNvPr id="10" name="AutoShape 290">
              <a:extLst>
                <a:ext uri="{FF2B5EF4-FFF2-40B4-BE49-F238E27FC236}">
                  <a16:creationId xmlns:a16="http://schemas.microsoft.com/office/drawing/2014/main" id="{13EC5178-5F71-40EF-B8CF-F9E8505C6552}"/>
                </a:ext>
              </a:extLst>
            </p:cNvPr>
            <p:cNvSpPr>
              <a:spLocks noChangeAspect="1" noChangeArrowheads="1" noTextEdit="1"/>
            </p:cNvSpPr>
            <p:nvPr/>
          </p:nvSpPr>
          <p:spPr bwMode="auto">
            <a:xfrm>
              <a:off x="0" y="0"/>
              <a:ext cx="9296" cy="48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 name="Text Box 289">
              <a:extLst>
                <a:ext uri="{FF2B5EF4-FFF2-40B4-BE49-F238E27FC236}">
                  <a16:creationId xmlns:a16="http://schemas.microsoft.com/office/drawing/2014/main" id="{A22208DB-A1F3-4318-8918-F5F2B19F272D}"/>
                </a:ext>
              </a:extLst>
            </p:cNvPr>
            <p:cNvSpPr txBox="1">
              <a:spLocks noChangeArrowheads="1"/>
            </p:cNvSpPr>
            <p:nvPr/>
          </p:nvSpPr>
          <p:spPr bwMode="auto">
            <a:xfrm>
              <a:off x="-514" y="1740"/>
              <a:ext cx="205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100" b="1" dirty="0">
                  <a:ea typeface="Calibri" panose="020F0502020204030204" pitchFamily="34" charset="0"/>
                  <a:cs typeface="Arial" panose="020B0604020202020204" pitchFamily="34" charset="0"/>
                </a:rPr>
                <a:t>SUBSTATION</a:t>
              </a:r>
              <a:endParaRPr lang="en-US" altLang="en-US" sz="1350" dirty="0"/>
            </a:p>
          </p:txBody>
        </p:sp>
        <p:grpSp>
          <p:nvGrpSpPr>
            <p:cNvPr id="12" name="Group 88">
              <a:extLst>
                <a:ext uri="{FF2B5EF4-FFF2-40B4-BE49-F238E27FC236}">
                  <a16:creationId xmlns:a16="http://schemas.microsoft.com/office/drawing/2014/main" id="{7CC18517-73F6-4968-8891-07E5DC0CEC4D}"/>
                </a:ext>
              </a:extLst>
            </p:cNvPr>
            <p:cNvGrpSpPr>
              <a:grpSpLocks/>
            </p:cNvGrpSpPr>
            <p:nvPr/>
          </p:nvGrpSpPr>
          <p:grpSpPr bwMode="auto">
            <a:xfrm>
              <a:off x="21" y="74"/>
              <a:ext cx="9159" cy="4733"/>
              <a:chOff x="21" y="74"/>
              <a:chExt cx="9159" cy="4733"/>
            </a:xfrm>
          </p:grpSpPr>
          <p:sp>
            <p:nvSpPr>
              <p:cNvPr id="85" name="Rectangle 288">
                <a:extLst>
                  <a:ext uri="{FF2B5EF4-FFF2-40B4-BE49-F238E27FC236}">
                    <a16:creationId xmlns:a16="http://schemas.microsoft.com/office/drawing/2014/main" id="{553AFF0E-8FA4-47CC-993D-7C85F6CB999B}"/>
                  </a:ext>
                </a:extLst>
              </p:cNvPr>
              <p:cNvSpPr>
                <a:spLocks noChangeArrowheads="1"/>
              </p:cNvSpPr>
              <p:nvPr/>
            </p:nvSpPr>
            <p:spPr bwMode="auto">
              <a:xfrm>
                <a:off x="6819" y="2624"/>
                <a:ext cx="1300" cy="21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6" name="Rectangle 287">
                <a:extLst>
                  <a:ext uri="{FF2B5EF4-FFF2-40B4-BE49-F238E27FC236}">
                    <a16:creationId xmlns:a16="http://schemas.microsoft.com/office/drawing/2014/main" id="{3CF660DD-0DD2-4DB4-B734-BAE6A8DFF2C5}"/>
                  </a:ext>
                </a:extLst>
              </p:cNvPr>
              <p:cNvSpPr>
                <a:spLocks noChangeArrowheads="1"/>
              </p:cNvSpPr>
              <p:nvPr/>
            </p:nvSpPr>
            <p:spPr bwMode="auto">
              <a:xfrm>
                <a:off x="416" y="74"/>
                <a:ext cx="2779" cy="1505"/>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87" name="Line 286">
                <a:extLst>
                  <a:ext uri="{FF2B5EF4-FFF2-40B4-BE49-F238E27FC236}">
                    <a16:creationId xmlns:a16="http://schemas.microsoft.com/office/drawing/2014/main" id="{098C7AF3-C41C-432A-B661-21587C457881}"/>
                  </a:ext>
                </a:extLst>
              </p:cNvPr>
              <p:cNvSpPr>
                <a:spLocks noChangeShapeType="1"/>
              </p:cNvSpPr>
              <p:nvPr/>
            </p:nvSpPr>
            <p:spPr bwMode="auto">
              <a:xfrm>
                <a:off x="3004" y="828"/>
                <a:ext cx="6030" cy="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8" name="Line 285">
                <a:extLst>
                  <a:ext uri="{FF2B5EF4-FFF2-40B4-BE49-F238E27FC236}">
                    <a16:creationId xmlns:a16="http://schemas.microsoft.com/office/drawing/2014/main" id="{D04E4799-5FA4-4970-A1F9-96C9FBB432B6}"/>
                  </a:ext>
                </a:extLst>
              </p:cNvPr>
              <p:cNvSpPr>
                <a:spLocks noChangeShapeType="1"/>
              </p:cNvSpPr>
              <p:nvPr/>
            </p:nvSpPr>
            <p:spPr bwMode="auto">
              <a:xfrm>
                <a:off x="1959" y="1432"/>
                <a:ext cx="707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9" name="Freeform 284">
                <a:extLst>
                  <a:ext uri="{FF2B5EF4-FFF2-40B4-BE49-F238E27FC236}">
                    <a16:creationId xmlns:a16="http://schemas.microsoft.com/office/drawing/2014/main" id="{F2B46CB0-13A2-471A-A469-F6350100E70A}"/>
                  </a:ext>
                </a:extLst>
              </p:cNvPr>
              <p:cNvSpPr>
                <a:spLocks/>
              </p:cNvSpPr>
              <p:nvPr/>
            </p:nvSpPr>
            <p:spPr bwMode="auto">
              <a:xfrm>
                <a:off x="1805" y="845"/>
                <a:ext cx="7247" cy="1321"/>
              </a:xfrm>
              <a:custGeom>
                <a:avLst/>
                <a:gdLst>
                  <a:gd name="T0" fmla="*/ 513 w 7247"/>
                  <a:gd name="T1" fmla="*/ 0 h 1321"/>
                  <a:gd name="T2" fmla="*/ 0 w 7247"/>
                  <a:gd name="T3" fmla="*/ 0 h 1321"/>
                  <a:gd name="T4" fmla="*/ 0 w 7247"/>
                  <a:gd name="T5" fmla="*/ 1321 h 1321"/>
                  <a:gd name="T6" fmla="*/ 7247 w 7247"/>
                  <a:gd name="T7" fmla="*/ 1321 h 1321"/>
                </a:gdLst>
                <a:ahLst/>
                <a:cxnLst>
                  <a:cxn ang="0">
                    <a:pos x="T0" y="T1"/>
                  </a:cxn>
                  <a:cxn ang="0">
                    <a:pos x="T2" y="T3"/>
                  </a:cxn>
                  <a:cxn ang="0">
                    <a:pos x="T4" y="T5"/>
                  </a:cxn>
                  <a:cxn ang="0">
                    <a:pos x="T6" y="T7"/>
                  </a:cxn>
                </a:cxnLst>
                <a:rect l="0" t="0" r="r" b="b"/>
                <a:pathLst>
                  <a:path w="7247" h="1321">
                    <a:moveTo>
                      <a:pt x="513" y="0"/>
                    </a:moveTo>
                    <a:lnTo>
                      <a:pt x="0" y="0"/>
                    </a:lnTo>
                    <a:lnTo>
                      <a:pt x="0" y="1321"/>
                    </a:lnTo>
                    <a:lnTo>
                      <a:pt x="7247" y="1321"/>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0" name="Line 283">
                <a:extLst>
                  <a:ext uri="{FF2B5EF4-FFF2-40B4-BE49-F238E27FC236}">
                    <a16:creationId xmlns:a16="http://schemas.microsoft.com/office/drawing/2014/main" id="{228AD89C-D157-40F4-B260-25D1B38D0896}"/>
                  </a:ext>
                </a:extLst>
              </p:cNvPr>
              <p:cNvSpPr>
                <a:spLocks noChangeShapeType="1"/>
              </p:cNvSpPr>
              <p:nvPr/>
            </p:nvSpPr>
            <p:spPr bwMode="auto">
              <a:xfrm>
                <a:off x="1756"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7A030F2F-4490-4D8D-AFBB-D9AFD49A2045}"/>
                  </a:ext>
                </a:extLst>
              </p:cNvPr>
              <p:cNvSpPr>
                <a:spLocks noChangeShapeType="1"/>
              </p:cNvSpPr>
              <p:nvPr/>
            </p:nvSpPr>
            <p:spPr bwMode="auto">
              <a:xfrm>
                <a:off x="1708"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2" name="Line 281">
                <a:extLst>
                  <a:ext uri="{FF2B5EF4-FFF2-40B4-BE49-F238E27FC236}">
                    <a16:creationId xmlns:a16="http://schemas.microsoft.com/office/drawing/2014/main" id="{ACC67D32-A9DE-41BD-AB82-28A54B0A9B14}"/>
                  </a:ext>
                </a:extLst>
              </p:cNvPr>
              <p:cNvSpPr>
                <a:spLocks noChangeShapeType="1"/>
              </p:cNvSpPr>
              <p:nvPr/>
            </p:nvSpPr>
            <p:spPr bwMode="auto">
              <a:xfrm>
                <a:off x="1659"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3" name="Line 280">
                <a:extLst>
                  <a:ext uri="{FF2B5EF4-FFF2-40B4-BE49-F238E27FC236}">
                    <a16:creationId xmlns:a16="http://schemas.microsoft.com/office/drawing/2014/main" id="{BEF224B6-5309-4995-8A4F-2F2A190E814E}"/>
                  </a:ext>
                </a:extLst>
              </p:cNvPr>
              <p:cNvSpPr>
                <a:spLocks noChangeShapeType="1"/>
              </p:cNvSpPr>
              <p:nvPr/>
            </p:nvSpPr>
            <p:spPr bwMode="auto">
              <a:xfrm>
                <a:off x="1805"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4" name="Line 279">
                <a:extLst>
                  <a:ext uri="{FF2B5EF4-FFF2-40B4-BE49-F238E27FC236}">
                    <a16:creationId xmlns:a16="http://schemas.microsoft.com/office/drawing/2014/main" id="{50954616-74CF-4016-84E7-0C5A97211FD1}"/>
                  </a:ext>
                </a:extLst>
              </p:cNvPr>
              <p:cNvSpPr>
                <a:spLocks noChangeShapeType="1"/>
              </p:cNvSpPr>
              <p:nvPr/>
            </p:nvSpPr>
            <p:spPr bwMode="auto">
              <a:xfrm>
                <a:off x="3148"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5" name="Line 278">
                <a:extLst>
                  <a:ext uri="{FF2B5EF4-FFF2-40B4-BE49-F238E27FC236}">
                    <a16:creationId xmlns:a16="http://schemas.microsoft.com/office/drawing/2014/main" id="{F733EF3B-7062-4EE6-B7BC-6CD226997039}"/>
                  </a:ext>
                </a:extLst>
              </p:cNvPr>
              <p:cNvSpPr>
                <a:spLocks noChangeShapeType="1"/>
              </p:cNvSpPr>
              <p:nvPr/>
            </p:nvSpPr>
            <p:spPr bwMode="auto">
              <a:xfrm>
                <a:off x="3099" y="232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6" name="Line 277">
                <a:extLst>
                  <a:ext uri="{FF2B5EF4-FFF2-40B4-BE49-F238E27FC236}">
                    <a16:creationId xmlns:a16="http://schemas.microsoft.com/office/drawing/2014/main" id="{2952F944-1A4F-4DEB-A851-D99E0F2E06D4}"/>
                  </a:ext>
                </a:extLst>
              </p:cNvPr>
              <p:cNvSpPr>
                <a:spLocks noChangeShapeType="1"/>
              </p:cNvSpPr>
              <p:nvPr/>
            </p:nvSpPr>
            <p:spPr bwMode="auto">
              <a:xfrm>
                <a:off x="3050" y="2278"/>
                <a:ext cx="29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7" name="Line 276">
                <a:extLst>
                  <a:ext uri="{FF2B5EF4-FFF2-40B4-BE49-F238E27FC236}">
                    <a16:creationId xmlns:a16="http://schemas.microsoft.com/office/drawing/2014/main" id="{97AF5F79-0109-425B-819E-9BBCE1B54EB6}"/>
                  </a:ext>
                </a:extLst>
              </p:cNvPr>
              <p:cNvSpPr>
                <a:spLocks noChangeShapeType="1"/>
              </p:cNvSpPr>
              <p:nvPr/>
            </p:nvSpPr>
            <p:spPr bwMode="auto">
              <a:xfrm>
                <a:off x="3197"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8" name="Line 275">
                <a:extLst>
                  <a:ext uri="{FF2B5EF4-FFF2-40B4-BE49-F238E27FC236}">
                    <a16:creationId xmlns:a16="http://schemas.microsoft.com/office/drawing/2014/main" id="{686E363D-D15B-460B-A614-485EE003FCDB}"/>
                  </a:ext>
                </a:extLst>
              </p:cNvPr>
              <p:cNvSpPr>
                <a:spLocks noChangeShapeType="1"/>
              </p:cNvSpPr>
              <p:nvPr/>
            </p:nvSpPr>
            <p:spPr bwMode="auto">
              <a:xfrm>
                <a:off x="4301"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99" name="Line 274">
                <a:extLst>
                  <a:ext uri="{FF2B5EF4-FFF2-40B4-BE49-F238E27FC236}">
                    <a16:creationId xmlns:a16="http://schemas.microsoft.com/office/drawing/2014/main" id="{CEB18A25-7D33-4BA4-BFF6-15AF48B19B39}"/>
                  </a:ext>
                </a:extLst>
              </p:cNvPr>
              <p:cNvSpPr>
                <a:spLocks noChangeShapeType="1"/>
              </p:cNvSpPr>
              <p:nvPr/>
            </p:nvSpPr>
            <p:spPr bwMode="auto">
              <a:xfrm>
                <a:off x="4253" y="2336"/>
                <a:ext cx="19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0" name="Line 273">
                <a:extLst>
                  <a:ext uri="{FF2B5EF4-FFF2-40B4-BE49-F238E27FC236}">
                    <a16:creationId xmlns:a16="http://schemas.microsoft.com/office/drawing/2014/main" id="{D4EF24AA-835D-4F78-823E-BB4E3F44ECA9}"/>
                  </a:ext>
                </a:extLst>
              </p:cNvPr>
              <p:cNvSpPr>
                <a:spLocks noChangeShapeType="1"/>
              </p:cNvSpPr>
              <p:nvPr/>
            </p:nvSpPr>
            <p:spPr bwMode="auto">
              <a:xfrm>
                <a:off x="4204"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1" name="Line 272">
                <a:extLst>
                  <a:ext uri="{FF2B5EF4-FFF2-40B4-BE49-F238E27FC236}">
                    <a16:creationId xmlns:a16="http://schemas.microsoft.com/office/drawing/2014/main" id="{469AF084-9333-478F-8F16-11D36E670D5E}"/>
                  </a:ext>
                </a:extLst>
              </p:cNvPr>
              <p:cNvSpPr>
                <a:spLocks noChangeShapeType="1"/>
              </p:cNvSpPr>
              <p:nvPr/>
            </p:nvSpPr>
            <p:spPr bwMode="auto">
              <a:xfrm>
                <a:off x="4350"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2" name="Line 271">
                <a:extLst>
                  <a:ext uri="{FF2B5EF4-FFF2-40B4-BE49-F238E27FC236}">
                    <a16:creationId xmlns:a16="http://schemas.microsoft.com/office/drawing/2014/main" id="{C0EE13C7-EBE2-4DA8-8617-74744D51BD40}"/>
                  </a:ext>
                </a:extLst>
              </p:cNvPr>
              <p:cNvSpPr>
                <a:spLocks noChangeShapeType="1"/>
              </p:cNvSpPr>
              <p:nvPr/>
            </p:nvSpPr>
            <p:spPr bwMode="auto">
              <a:xfrm>
                <a:off x="5472"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3" name="Line 270">
                <a:extLst>
                  <a:ext uri="{FF2B5EF4-FFF2-40B4-BE49-F238E27FC236}">
                    <a16:creationId xmlns:a16="http://schemas.microsoft.com/office/drawing/2014/main" id="{255B2445-B23B-4D12-AF4C-92030A5EB3AF}"/>
                  </a:ext>
                </a:extLst>
              </p:cNvPr>
              <p:cNvSpPr>
                <a:spLocks noChangeShapeType="1"/>
              </p:cNvSpPr>
              <p:nvPr/>
            </p:nvSpPr>
            <p:spPr bwMode="auto">
              <a:xfrm>
                <a:off x="5423"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4" name="Line 269">
                <a:extLst>
                  <a:ext uri="{FF2B5EF4-FFF2-40B4-BE49-F238E27FC236}">
                    <a16:creationId xmlns:a16="http://schemas.microsoft.com/office/drawing/2014/main" id="{0352755F-8DCA-4834-AD97-822EDB3CDE49}"/>
                  </a:ext>
                </a:extLst>
              </p:cNvPr>
              <p:cNvSpPr>
                <a:spLocks noChangeShapeType="1"/>
              </p:cNvSpPr>
              <p:nvPr/>
            </p:nvSpPr>
            <p:spPr bwMode="auto">
              <a:xfrm>
                <a:off x="5375"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5" name="Line 268">
                <a:extLst>
                  <a:ext uri="{FF2B5EF4-FFF2-40B4-BE49-F238E27FC236}">
                    <a16:creationId xmlns:a16="http://schemas.microsoft.com/office/drawing/2014/main" id="{CE4810F1-0B9E-4CC9-BA87-5AF3E431DF08}"/>
                  </a:ext>
                </a:extLst>
              </p:cNvPr>
              <p:cNvSpPr>
                <a:spLocks noChangeShapeType="1"/>
              </p:cNvSpPr>
              <p:nvPr/>
            </p:nvSpPr>
            <p:spPr bwMode="auto">
              <a:xfrm>
                <a:off x="5521"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6" name="Line 267">
                <a:extLst>
                  <a:ext uri="{FF2B5EF4-FFF2-40B4-BE49-F238E27FC236}">
                    <a16:creationId xmlns:a16="http://schemas.microsoft.com/office/drawing/2014/main" id="{E17AF39F-BA4A-4EFA-8C81-437F82BB73B8}"/>
                  </a:ext>
                </a:extLst>
              </p:cNvPr>
              <p:cNvSpPr>
                <a:spLocks noChangeShapeType="1"/>
              </p:cNvSpPr>
              <p:nvPr/>
            </p:nvSpPr>
            <p:spPr bwMode="auto">
              <a:xfrm>
                <a:off x="6643"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7" name="Line 266">
                <a:extLst>
                  <a:ext uri="{FF2B5EF4-FFF2-40B4-BE49-F238E27FC236}">
                    <a16:creationId xmlns:a16="http://schemas.microsoft.com/office/drawing/2014/main" id="{34FD0D83-0318-4CDA-AC5A-A93B384A16CD}"/>
                  </a:ext>
                </a:extLst>
              </p:cNvPr>
              <p:cNvSpPr>
                <a:spLocks noChangeShapeType="1"/>
              </p:cNvSpPr>
              <p:nvPr/>
            </p:nvSpPr>
            <p:spPr bwMode="auto">
              <a:xfrm>
                <a:off x="6594"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8" name="Line 265">
                <a:extLst>
                  <a:ext uri="{FF2B5EF4-FFF2-40B4-BE49-F238E27FC236}">
                    <a16:creationId xmlns:a16="http://schemas.microsoft.com/office/drawing/2014/main" id="{E6D793A9-27FC-4C5F-BD31-15A60F12982E}"/>
                  </a:ext>
                </a:extLst>
              </p:cNvPr>
              <p:cNvSpPr>
                <a:spLocks noChangeShapeType="1"/>
              </p:cNvSpPr>
              <p:nvPr/>
            </p:nvSpPr>
            <p:spPr bwMode="auto">
              <a:xfrm>
                <a:off x="6546"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09" name="Line 264">
                <a:extLst>
                  <a:ext uri="{FF2B5EF4-FFF2-40B4-BE49-F238E27FC236}">
                    <a16:creationId xmlns:a16="http://schemas.microsoft.com/office/drawing/2014/main" id="{F77570F7-E62E-44A8-9520-013BE7E45F37}"/>
                  </a:ext>
                </a:extLst>
              </p:cNvPr>
              <p:cNvSpPr>
                <a:spLocks noChangeShapeType="1"/>
              </p:cNvSpPr>
              <p:nvPr/>
            </p:nvSpPr>
            <p:spPr bwMode="auto">
              <a:xfrm>
                <a:off x="6692"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0" name="Line 263">
                <a:extLst>
                  <a:ext uri="{FF2B5EF4-FFF2-40B4-BE49-F238E27FC236}">
                    <a16:creationId xmlns:a16="http://schemas.microsoft.com/office/drawing/2014/main" id="{06F44B94-188D-4872-82CD-9AF351BA4508}"/>
                  </a:ext>
                </a:extLst>
              </p:cNvPr>
              <p:cNvSpPr>
                <a:spLocks noChangeShapeType="1"/>
              </p:cNvSpPr>
              <p:nvPr/>
            </p:nvSpPr>
            <p:spPr bwMode="auto">
              <a:xfrm>
                <a:off x="7814" y="237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1" name="Line 262">
                <a:extLst>
                  <a:ext uri="{FF2B5EF4-FFF2-40B4-BE49-F238E27FC236}">
                    <a16:creationId xmlns:a16="http://schemas.microsoft.com/office/drawing/2014/main" id="{4A838810-2C8A-4920-9765-5760F7FA0781}"/>
                  </a:ext>
                </a:extLst>
              </p:cNvPr>
              <p:cNvSpPr>
                <a:spLocks noChangeShapeType="1"/>
              </p:cNvSpPr>
              <p:nvPr/>
            </p:nvSpPr>
            <p:spPr bwMode="auto">
              <a:xfrm>
                <a:off x="7765" y="232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2" name="Line 261">
                <a:extLst>
                  <a:ext uri="{FF2B5EF4-FFF2-40B4-BE49-F238E27FC236}">
                    <a16:creationId xmlns:a16="http://schemas.microsoft.com/office/drawing/2014/main" id="{89B3C92F-DAD2-4CB6-8098-7974163CC404}"/>
                  </a:ext>
                </a:extLst>
              </p:cNvPr>
              <p:cNvSpPr>
                <a:spLocks noChangeShapeType="1"/>
              </p:cNvSpPr>
              <p:nvPr/>
            </p:nvSpPr>
            <p:spPr bwMode="auto">
              <a:xfrm>
                <a:off x="7717" y="2278"/>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B5DC8FF9-3CC3-41DC-B764-DCEDEA5B5685}"/>
                  </a:ext>
                </a:extLst>
              </p:cNvPr>
              <p:cNvSpPr>
                <a:spLocks noChangeShapeType="1"/>
              </p:cNvSpPr>
              <p:nvPr/>
            </p:nvSpPr>
            <p:spPr bwMode="auto">
              <a:xfrm>
                <a:off x="7863" y="2166"/>
                <a:ext cx="1" cy="11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4" name="Line 259">
                <a:extLst>
                  <a:ext uri="{FF2B5EF4-FFF2-40B4-BE49-F238E27FC236}">
                    <a16:creationId xmlns:a16="http://schemas.microsoft.com/office/drawing/2014/main" id="{9E9C6901-E5D9-4374-A64E-C6C479DA1089}"/>
                  </a:ext>
                </a:extLst>
              </p:cNvPr>
              <p:cNvSpPr>
                <a:spLocks noChangeShapeType="1"/>
              </p:cNvSpPr>
              <p:nvPr/>
            </p:nvSpPr>
            <p:spPr bwMode="auto">
              <a:xfrm>
                <a:off x="8985" y="2385"/>
                <a:ext cx="9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5" name="Line 258">
                <a:extLst>
                  <a:ext uri="{FF2B5EF4-FFF2-40B4-BE49-F238E27FC236}">
                    <a16:creationId xmlns:a16="http://schemas.microsoft.com/office/drawing/2014/main" id="{1BD5F3A1-3C5E-4DC8-B5AE-BB20EA711099}"/>
                  </a:ext>
                </a:extLst>
              </p:cNvPr>
              <p:cNvSpPr>
                <a:spLocks noChangeShapeType="1"/>
              </p:cNvSpPr>
              <p:nvPr/>
            </p:nvSpPr>
            <p:spPr bwMode="auto">
              <a:xfrm>
                <a:off x="8936" y="2336"/>
                <a:ext cx="19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6" name="Line 257">
                <a:extLst>
                  <a:ext uri="{FF2B5EF4-FFF2-40B4-BE49-F238E27FC236}">
                    <a16:creationId xmlns:a16="http://schemas.microsoft.com/office/drawing/2014/main" id="{4BF472FF-E7D8-4B34-991A-FF272D885C6D}"/>
                  </a:ext>
                </a:extLst>
              </p:cNvPr>
              <p:cNvSpPr>
                <a:spLocks noChangeShapeType="1"/>
              </p:cNvSpPr>
              <p:nvPr/>
            </p:nvSpPr>
            <p:spPr bwMode="auto">
              <a:xfrm>
                <a:off x="8888" y="2287"/>
                <a:ext cx="29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7" name="Line 256">
                <a:extLst>
                  <a:ext uri="{FF2B5EF4-FFF2-40B4-BE49-F238E27FC236}">
                    <a16:creationId xmlns:a16="http://schemas.microsoft.com/office/drawing/2014/main" id="{E1CE22CA-982F-4B8A-A9AA-528F21731AC0}"/>
                  </a:ext>
                </a:extLst>
              </p:cNvPr>
              <p:cNvSpPr>
                <a:spLocks noChangeShapeType="1"/>
              </p:cNvSpPr>
              <p:nvPr/>
            </p:nvSpPr>
            <p:spPr bwMode="auto">
              <a:xfrm>
                <a:off x="9034" y="2174"/>
                <a:ext cx="1" cy="11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8" name="Line 255">
                <a:extLst>
                  <a:ext uri="{FF2B5EF4-FFF2-40B4-BE49-F238E27FC236}">
                    <a16:creationId xmlns:a16="http://schemas.microsoft.com/office/drawing/2014/main" id="{DDE5989E-E505-43D4-840E-CDC5BC623591}"/>
                  </a:ext>
                </a:extLst>
              </p:cNvPr>
              <p:cNvSpPr>
                <a:spLocks noChangeShapeType="1"/>
              </p:cNvSpPr>
              <p:nvPr/>
            </p:nvSpPr>
            <p:spPr bwMode="auto">
              <a:xfrm flipV="1">
                <a:off x="438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19" name="Line 254">
                <a:extLst>
                  <a:ext uri="{FF2B5EF4-FFF2-40B4-BE49-F238E27FC236}">
                    <a16:creationId xmlns:a16="http://schemas.microsoft.com/office/drawing/2014/main" id="{EDC01581-1A4F-4ED4-A360-31EE456119ED}"/>
                  </a:ext>
                </a:extLst>
              </p:cNvPr>
              <p:cNvSpPr>
                <a:spLocks noChangeShapeType="1"/>
              </p:cNvSpPr>
              <p:nvPr/>
            </p:nvSpPr>
            <p:spPr bwMode="auto">
              <a:xfrm flipV="1">
                <a:off x="4413" y="1579"/>
                <a:ext cx="1" cy="45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0" name="Freeform 253">
                <a:extLst>
                  <a:ext uri="{FF2B5EF4-FFF2-40B4-BE49-F238E27FC236}">
                    <a16:creationId xmlns:a16="http://schemas.microsoft.com/office/drawing/2014/main" id="{EB2F2AE8-FB59-4C69-9D0B-5EBCB761BB36}"/>
                  </a:ext>
                </a:extLst>
              </p:cNvPr>
              <p:cNvSpPr>
                <a:spLocks/>
              </p:cNvSpPr>
              <p:nvPr/>
            </p:nvSpPr>
            <p:spPr bwMode="auto">
              <a:xfrm>
                <a:off x="4455" y="1579"/>
                <a:ext cx="170" cy="456"/>
              </a:xfrm>
              <a:custGeom>
                <a:avLst/>
                <a:gdLst>
                  <a:gd name="T0" fmla="*/ 170 w 170"/>
                  <a:gd name="T1" fmla="*/ 0 h 456"/>
                  <a:gd name="T2" fmla="*/ 57 w 170"/>
                  <a:gd name="T3" fmla="*/ 0 h 456"/>
                  <a:gd name="T4" fmla="*/ 40 w 170"/>
                  <a:gd name="T5" fmla="*/ 2 h 456"/>
                  <a:gd name="T6" fmla="*/ 24 w 170"/>
                  <a:gd name="T7" fmla="*/ 10 h 456"/>
                  <a:gd name="T8" fmla="*/ 10 w 170"/>
                  <a:gd name="T9" fmla="*/ 23 h 456"/>
                  <a:gd name="T10" fmla="*/ 2 w 170"/>
                  <a:gd name="T11" fmla="*/ 39 h 456"/>
                  <a:gd name="T12" fmla="*/ 0 w 170"/>
                  <a:gd name="T13" fmla="*/ 57 h 456"/>
                  <a:gd name="T14" fmla="*/ 2 w 170"/>
                  <a:gd name="T15" fmla="*/ 74 h 456"/>
                  <a:gd name="T16" fmla="*/ 10 w 170"/>
                  <a:gd name="T17" fmla="*/ 90 h 456"/>
                  <a:gd name="T18" fmla="*/ 24 w 170"/>
                  <a:gd name="T19" fmla="*/ 102 h 456"/>
                  <a:gd name="T20" fmla="*/ 40 w 170"/>
                  <a:gd name="T21" fmla="*/ 112 h 456"/>
                  <a:gd name="T22" fmla="*/ 57 w 170"/>
                  <a:gd name="T23" fmla="*/ 113 h 456"/>
                  <a:gd name="T24" fmla="*/ 40 w 170"/>
                  <a:gd name="T25" fmla="*/ 115 h 456"/>
                  <a:gd name="T26" fmla="*/ 24 w 170"/>
                  <a:gd name="T27" fmla="*/ 125 h 456"/>
                  <a:gd name="T28" fmla="*/ 10 w 170"/>
                  <a:gd name="T29" fmla="*/ 137 h 456"/>
                  <a:gd name="T30" fmla="*/ 2 w 170"/>
                  <a:gd name="T31" fmla="*/ 153 h 456"/>
                  <a:gd name="T32" fmla="*/ 0 w 170"/>
                  <a:gd name="T33" fmla="*/ 170 h 456"/>
                  <a:gd name="T34" fmla="*/ 2 w 170"/>
                  <a:gd name="T35" fmla="*/ 188 h 456"/>
                  <a:gd name="T36" fmla="*/ 10 w 170"/>
                  <a:gd name="T37" fmla="*/ 203 h 456"/>
                  <a:gd name="T38" fmla="*/ 24 w 170"/>
                  <a:gd name="T39" fmla="*/ 217 h 456"/>
                  <a:gd name="T40" fmla="*/ 40 w 170"/>
                  <a:gd name="T41" fmla="*/ 225 h 456"/>
                  <a:gd name="T42" fmla="*/ 57 w 170"/>
                  <a:gd name="T43" fmla="*/ 227 h 456"/>
                  <a:gd name="T44" fmla="*/ 40 w 170"/>
                  <a:gd name="T45" fmla="*/ 231 h 456"/>
                  <a:gd name="T46" fmla="*/ 24 w 170"/>
                  <a:gd name="T47" fmla="*/ 239 h 456"/>
                  <a:gd name="T48" fmla="*/ 10 w 170"/>
                  <a:gd name="T49" fmla="*/ 250 h 456"/>
                  <a:gd name="T50" fmla="*/ 2 w 170"/>
                  <a:gd name="T51" fmla="*/ 266 h 456"/>
                  <a:gd name="T52" fmla="*/ 0 w 170"/>
                  <a:gd name="T53" fmla="*/ 284 h 456"/>
                  <a:gd name="T54" fmla="*/ 2 w 170"/>
                  <a:gd name="T55" fmla="*/ 301 h 456"/>
                  <a:gd name="T56" fmla="*/ 10 w 170"/>
                  <a:gd name="T57" fmla="*/ 319 h 456"/>
                  <a:gd name="T58" fmla="*/ 24 w 170"/>
                  <a:gd name="T59" fmla="*/ 331 h 456"/>
                  <a:gd name="T60" fmla="*/ 40 w 170"/>
                  <a:gd name="T61" fmla="*/ 338 h 456"/>
                  <a:gd name="T62" fmla="*/ 57 w 170"/>
                  <a:gd name="T63" fmla="*/ 342 h 456"/>
                  <a:gd name="T64" fmla="*/ 40 w 170"/>
                  <a:gd name="T65" fmla="*/ 344 h 456"/>
                  <a:gd name="T66" fmla="*/ 24 w 170"/>
                  <a:gd name="T67" fmla="*/ 352 h 456"/>
                  <a:gd name="T68" fmla="*/ 10 w 170"/>
                  <a:gd name="T69" fmla="*/ 366 h 456"/>
                  <a:gd name="T70" fmla="*/ 2 w 170"/>
                  <a:gd name="T71" fmla="*/ 382 h 456"/>
                  <a:gd name="T72" fmla="*/ 0 w 170"/>
                  <a:gd name="T73" fmla="*/ 399 h 456"/>
                  <a:gd name="T74" fmla="*/ 2 w 170"/>
                  <a:gd name="T75" fmla="*/ 417 h 456"/>
                  <a:gd name="T76" fmla="*/ 10 w 170"/>
                  <a:gd name="T77" fmla="*/ 432 h 456"/>
                  <a:gd name="T78" fmla="*/ 24 w 170"/>
                  <a:gd name="T79" fmla="*/ 444 h 456"/>
                  <a:gd name="T80" fmla="*/ 40 w 170"/>
                  <a:gd name="T81" fmla="*/ 454 h 456"/>
                  <a:gd name="T82" fmla="*/ 57 w 170"/>
                  <a:gd name="T83" fmla="*/ 456 h 456"/>
                  <a:gd name="T84" fmla="*/ 170 w 170"/>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0" h="456">
                    <a:moveTo>
                      <a:pt x="170" y="0"/>
                    </a:moveTo>
                    <a:lnTo>
                      <a:pt x="57" y="0"/>
                    </a:lnTo>
                    <a:lnTo>
                      <a:pt x="40" y="2"/>
                    </a:lnTo>
                    <a:lnTo>
                      <a:pt x="24" y="10"/>
                    </a:lnTo>
                    <a:lnTo>
                      <a:pt x="10" y="23"/>
                    </a:lnTo>
                    <a:lnTo>
                      <a:pt x="2" y="39"/>
                    </a:lnTo>
                    <a:lnTo>
                      <a:pt x="0" y="57"/>
                    </a:lnTo>
                    <a:lnTo>
                      <a:pt x="2" y="74"/>
                    </a:lnTo>
                    <a:lnTo>
                      <a:pt x="10" y="90"/>
                    </a:lnTo>
                    <a:lnTo>
                      <a:pt x="24" y="102"/>
                    </a:lnTo>
                    <a:lnTo>
                      <a:pt x="40" y="112"/>
                    </a:lnTo>
                    <a:lnTo>
                      <a:pt x="57" y="113"/>
                    </a:lnTo>
                    <a:lnTo>
                      <a:pt x="40" y="115"/>
                    </a:lnTo>
                    <a:lnTo>
                      <a:pt x="24" y="125"/>
                    </a:lnTo>
                    <a:lnTo>
                      <a:pt x="10" y="137"/>
                    </a:lnTo>
                    <a:lnTo>
                      <a:pt x="2" y="153"/>
                    </a:lnTo>
                    <a:lnTo>
                      <a:pt x="0" y="170"/>
                    </a:lnTo>
                    <a:lnTo>
                      <a:pt x="2" y="188"/>
                    </a:lnTo>
                    <a:lnTo>
                      <a:pt x="10" y="203"/>
                    </a:lnTo>
                    <a:lnTo>
                      <a:pt x="24" y="217"/>
                    </a:lnTo>
                    <a:lnTo>
                      <a:pt x="40" y="225"/>
                    </a:lnTo>
                    <a:lnTo>
                      <a:pt x="57" y="227"/>
                    </a:lnTo>
                    <a:lnTo>
                      <a:pt x="40" y="231"/>
                    </a:lnTo>
                    <a:lnTo>
                      <a:pt x="24" y="239"/>
                    </a:lnTo>
                    <a:lnTo>
                      <a:pt x="10" y="250"/>
                    </a:lnTo>
                    <a:lnTo>
                      <a:pt x="2" y="266"/>
                    </a:lnTo>
                    <a:lnTo>
                      <a:pt x="0" y="284"/>
                    </a:lnTo>
                    <a:lnTo>
                      <a:pt x="2" y="301"/>
                    </a:lnTo>
                    <a:lnTo>
                      <a:pt x="10" y="319"/>
                    </a:lnTo>
                    <a:lnTo>
                      <a:pt x="24" y="331"/>
                    </a:lnTo>
                    <a:lnTo>
                      <a:pt x="40" y="338"/>
                    </a:lnTo>
                    <a:lnTo>
                      <a:pt x="57" y="342"/>
                    </a:lnTo>
                    <a:lnTo>
                      <a:pt x="40" y="344"/>
                    </a:lnTo>
                    <a:lnTo>
                      <a:pt x="24" y="352"/>
                    </a:lnTo>
                    <a:lnTo>
                      <a:pt x="10" y="366"/>
                    </a:lnTo>
                    <a:lnTo>
                      <a:pt x="2" y="382"/>
                    </a:lnTo>
                    <a:lnTo>
                      <a:pt x="0" y="399"/>
                    </a:lnTo>
                    <a:lnTo>
                      <a:pt x="2" y="417"/>
                    </a:lnTo>
                    <a:lnTo>
                      <a:pt x="10" y="432"/>
                    </a:lnTo>
                    <a:lnTo>
                      <a:pt x="24" y="444"/>
                    </a:lnTo>
                    <a:lnTo>
                      <a:pt x="40" y="454"/>
                    </a:lnTo>
                    <a:lnTo>
                      <a:pt x="57" y="456"/>
                    </a:lnTo>
                    <a:lnTo>
                      <a:pt x="17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1" name="Freeform 252">
                <a:extLst>
                  <a:ext uri="{FF2B5EF4-FFF2-40B4-BE49-F238E27FC236}">
                    <a16:creationId xmlns:a16="http://schemas.microsoft.com/office/drawing/2014/main" id="{263B9CE1-4295-49D6-BE4C-2BB048F3B716}"/>
                  </a:ext>
                </a:extLst>
              </p:cNvPr>
              <p:cNvSpPr>
                <a:spLocks/>
              </p:cNvSpPr>
              <p:nvPr/>
            </p:nvSpPr>
            <p:spPr bwMode="auto">
              <a:xfrm>
                <a:off x="4171" y="1579"/>
                <a:ext cx="169" cy="456"/>
              </a:xfrm>
              <a:custGeom>
                <a:avLst/>
                <a:gdLst>
                  <a:gd name="T0" fmla="*/ 0 w 169"/>
                  <a:gd name="T1" fmla="*/ 0 h 456"/>
                  <a:gd name="T2" fmla="*/ 113 w 169"/>
                  <a:gd name="T3" fmla="*/ 0 h 456"/>
                  <a:gd name="T4" fmla="*/ 130 w 169"/>
                  <a:gd name="T5" fmla="*/ 2 h 456"/>
                  <a:gd name="T6" fmla="*/ 146 w 169"/>
                  <a:gd name="T7" fmla="*/ 10 h 456"/>
                  <a:gd name="T8" fmla="*/ 160 w 169"/>
                  <a:gd name="T9" fmla="*/ 23 h 456"/>
                  <a:gd name="T10" fmla="*/ 167 w 169"/>
                  <a:gd name="T11" fmla="*/ 39 h 456"/>
                  <a:gd name="T12" fmla="*/ 169 w 169"/>
                  <a:gd name="T13" fmla="*/ 57 h 456"/>
                  <a:gd name="T14" fmla="*/ 167 w 169"/>
                  <a:gd name="T15" fmla="*/ 74 h 456"/>
                  <a:gd name="T16" fmla="*/ 160 w 169"/>
                  <a:gd name="T17" fmla="*/ 90 h 456"/>
                  <a:gd name="T18" fmla="*/ 146 w 169"/>
                  <a:gd name="T19" fmla="*/ 102 h 456"/>
                  <a:gd name="T20" fmla="*/ 130 w 169"/>
                  <a:gd name="T21" fmla="*/ 112 h 456"/>
                  <a:gd name="T22" fmla="*/ 113 w 169"/>
                  <a:gd name="T23" fmla="*/ 113 h 456"/>
                  <a:gd name="T24" fmla="*/ 130 w 169"/>
                  <a:gd name="T25" fmla="*/ 115 h 456"/>
                  <a:gd name="T26" fmla="*/ 146 w 169"/>
                  <a:gd name="T27" fmla="*/ 125 h 456"/>
                  <a:gd name="T28" fmla="*/ 160 w 169"/>
                  <a:gd name="T29" fmla="*/ 137 h 456"/>
                  <a:gd name="T30" fmla="*/ 167 w 169"/>
                  <a:gd name="T31" fmla="*/ 153 h 456"/>
                  <a:gd name="T32" fmla="*/ 169 w 169"/>
                  <a:gd name="T33" fmla="*/ 170 h 456"/>
                  <a:gd name="T34" fmla="*/ 167 w 169"/>
                  <a:gd name="T35" fmla="*/ 188 h 456"/>
                  <a:gd name="T36" fmla="*/ 160 w 169"/>
                  <a:gd name="T37" fmla="*/ 203 h 456"/>
                  <a:gd name="T38" fmla="*/ 146 w 169"/>
                  <a:gd name="T39" fmla="*/ 217 h 456"/>
                  <a:gd name="T40" fmla="*/ 130 w 169"/>
                  <a:gd name="T41" fmla="*/ 225 h 456"/>
                  <a:gd name="T42" fmla="*/ 113 w 169"/>
                  <a:gd name="T43" fmla="*/ 227 h 456"/>
                  <a:gd name="T44" fmla="*/ 130 w 169"/>
                  <a:gd name="T45" fmla="*/ 231 h 456"/>
                  <a:gd name="T46" fmla="*/ 146 w 169"/>
                  <a:gd name="T47" fmla="*/ 239 h 456"/>
                  <a:gd name="T48" fmla="*/ 160 w 169"/>
                  <a:gd name="T49" fmla="*/ 250 h 456"/>
                  <a:gd name="T50" fmla="*/ 167 w 169"/>
                  <a:gd name="T51" fmla="*/ 266 h 456"/>
                  <a:gd name="T52" fmla="*/ 169 w 169"/>
                  <a:gd name="T53" fmla="*/ 284 h 456"/>
                  <a:gd name="T54" fmla="*/ 167 w 169"/>
                  <a:gd name="T55" fmla="*/ 301 h 456"/>
                  <a:gd name="T56" fmla="*/ 160 w 169"/>
                  <a:gd name="T57" fmla="*/ 319 h 456"/>
                  <a:gd name="T58" fmla="*/ 146 w 169"/>
                  <a:gd name="T59" fmla="*/ 331 h 456"/>
                  <a:gd name="T60" fmla="*/ 130 w 169"/>
                  <a:gd name="T61" fmla="*/ 338 h 456"/>
                  <a:gd name="T62" fmla="*/ 113 w 169"/>
                  <a:gd name="T63" fmla="*/ 342 h 456"/>
                  <a:gd name="T64" fmla="*/ 130 w 169"/>
                  <a:gd name="T65" fmla="*/ 344 h 456"/>
                  <a:gd name="T66" fmla="*/ 146 w 169"/>
                  <a:gd name="T67" fmla="*/ 352 h 456"/>
                  <a:gd name="T68" fmla="*/ 160 w 169"/>
                  <a:gd name="T69" fmla="*/ 366 h 456"/>
                  <a:gd name="T70" fmla="*/ 167 w 169"/>
                  <a:gd name="T71" fmla="*/ 382 h 456"/>
                  <a:gd name="T72" fmla="*/ 169 w 169"/>
                  <a:gd name="T73" fmla="*/ 399 h 456"/>
                  <a:gd name="T74" fmla="*/ 167 w 169"/>
                  <a:gd name="T75" fmla="*/ 417 h 456"/>
                  <a:gd name="T76" fmla="*/ 160 w 169"/>
                  <a:gd name="T77" fmla="*/ 432 h 456"/>
                  <a:gd name="T78" fmla="*/ 146 w 169"/>
                  <a:gd name="T79" fmla="*/ 444 h 456"/>
                  <a:gd name="T80" fmla="*/ 130 w 169"/>
                  <a:gd name="T81" fmla="*/ 454 h 456"/>
                  <a:gd name="T82" fmla="*/ 113 w 169"/>
                  <a:gd name="T83" fmla="*/ 456 h 456"/>
                  <a:gd name="T84" fmla="*/ 0 w 169"/>
                  <a:gd name="T85"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456">
                    <a:moveTo>
                      <a:pt x="0" y="0"/>
                    </a:moveTo>
                    <a:lnTo>
                      <a:pt x="113" y="0"/>
                    </a:lnTo>
                    <a:lnTo>
                      <a:pt x="130" y="2"/>
                    </a:lnTo>
                    <a:lnTo>
                      <a:pt x="146" y="10"/>
                    </a:lnTo>
                    <a:lnTo>
                      <a:pt x="160" y="23"/>
                    </a:lnTo>
                    <a:lnTo>
                      <a:pt x="167" y="39"/>
                    </a:lnTo>
                    <a:lnTo>
                      <a:pt x="169" y="57"/>
                    </a:lnTo>
                    <a:lnTo>
                      <a:pt x="167" y="74"/>
                    </a:lnTo>
                    <a:lnTo>
                      <a:pt x="160" y="90"/>
                    </a:lnTo>
                    <a:lnTo>
                      <a:pt x="146" y="102"/>
                    </a:lnTo>
                    <a:lnTo>
                      <a:pt x="130" y="112"/>
                    </a:lnTo>
                    <a:lnTo>
                      <a:pt x="113" y="113"/>
                    </a:lnTo>
                    <a:lnTo>
                      <a:pt x="130" y="115"/>
                    </a:lnTo>
                    <a:lnTo>
                      <a:pt x="146" y="125"/>
                    </a:lnTo>
                    <a:lnTo>
                      <a:pt x="160" y="137"/>
                    </a:lnTo>
                    <a:lnTo>
                      <a:pt x="167" y="153"/>
                    </a:lnTo>
                    <a:lnTo>
                      <a:pt x="169" y="170"/>
                    </a:lnTo>
                    <a:lnTo>
                      <a:pt x="167" y="188"/>
                    </a:lnTo>
                    <a:lnTo>
                      <a:pt x="160" y="203"/>
                    </a:lnTo>
                    <a:lnTo>
                      <a:pt x="146" y="217"/>
                    </a:lnTo>
                    <a:lnTo>
                      <a:pt x="130" y="225"/>
                    </a:lnTo>
                    <a:lnTo>
                      <a:pt x="113" y="227"/>
                    </a:lnTo>
                    <a:lnTo>
                      <a:pt x="130" y="231"/>
                    </a:lnTo>
                    <a:lnTo>
                      <a:pt x="146" y="239"/>
                    </a:lnTo>
                    <a:lnTo>
                      <a:pt x="160" y="250"/>
                    </a:lnTo>
                    <a:lnTo>
                      <a:pt x="167" y="266"/>
                    </a:lnTo>
                    <a:lnTo>
                      <a:pt x="169" y="284"/>
                    </a:lnTo>
                    <a:lnTo>
                      <a:pt x="167" y="301"/>
                    </a:lnTo>
                    <a:lnTo>
                      <a:pt x="160" y="319"/>
                    </a:lnTo>
                    <a:lnTo>
                      <a:pt x="146" y="331"/>
                    </a:lnTo>
                    <a:lnTo>
                      <a:pt x="130" y="338"/>
                    </a:lnTo>
                    <a:lnTo>
                      <a:pt x="113" y="342"/>
                    </a:lnTo>
                    <a:lnTo>
                      <a:pt x="130" y="344"/>
                    </a:lnTo>
                    <a:lnTo>
                      <a:pt x="146" y="352"/>
                    </a:lnTo>
                    <a:lnTo>
                      <a:pt x="160" y="366"/>
                    </a:lnTo>
                    <a:lnTo>
                      <a:pt x="167" y="382"/>
                    </a:lnTo>
                    <a:lnTo>
                      <a:pt x="169" y="399"/>
                    </a:lnTo>
                    <a:lnTo>
                      <a:pt x="167" y="417"/>
                    </a:lnTo>
                    <a:lnTo>
                      <a:pt x="160" y="432"/>
                    </a:lnTo>
                    <a:lnTo>
                      <a:pt x="146" y="444"/>
                    </a:lnTo>
                    <a:lnTo>
                      <a:pt x="130" y="454"/>
                    </a:lnTo>
                    <a:lnTo>
                      <a:pt x="113" y="456"/>
                    </a:lnTo>
                    <a:lnTo>
                      <a:pt x="0" y="45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2" name="Line 251">
                <a:extLst>
                  <a:ext uri="{FF2B5EF4-FFF2-40B4-BE49-F238E27FC236}">
                    <a16:creationId xmlns:a16="http://schemas.microsoft.com/office/drawing/2014/main" id="{66B46B0D-DA82-4137-BFAF-FEFD5118F78B}"/>
                  </a:ext>
                </a:extLst>
              </p:cNvPr>
              <p:cNvSpPr>
                <a:spLocks noChangeShapeType="1"/>
              </p:cNvSpPr>
              <p:nvPr/>
            </p:nvSpPr>
            <p:spPr bwMode="auto">
              <a:xfrm flipH="1" flipV="1">
                <a:off x="4167" y="1422"/>
                <a:ext cx="4" cy="15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3" name="Line 250">
                <a:extLst>
                  <a:ext uri="{FF2B5EF4-FFF2-40B4-BE49-F238E27FC236}">
                    <a16:creationId xmlns:a16="http://schemas.microsoft.com/office/drawing/2014/main" id="{BF77B879-84CF-46D3-84B9-95A62FF7B031}"/>
                  </a:ext>
                </a:extLst>
              </p:cNvPr>
              <p:cNvSpPr>
                <a:spLocks noChangeShapeType="1"/>
              </p:cNvSpPr>
              <p:nvPr/>
            </p:nvSpPr>
            <p:spPr bwMode="auto">
              <a:xfrm flipH="1">
                <a:off x="4167" y="2035"/>
                <a:ext cx="4" cy="13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4" name="Rectangle 249">
                <a:extLst>
                  <a:ext uri="{FF2B5EF4-FFF2-40B4-BE49-F238E27FC236}">
                    <a16:creationId xmlns:a16="http://schemas.microsoft.com/office/drawing/2014/main" id="{A08322D1-C024-4593-9960-27F7E6B55556}"/>
                  </a:ext>
                </a:extLst>
              </p:cNvPr>
              <p:cNvSpPr>
                <a:spLocks noChangeArrowheads="1"/>
              </p:cNvSpPr>
              <p:nvPr/>
            </p:nvSpPr>
            <p:spPr bwMode="auto">
              <a:xfrm>
                <a:off x="5045" y="1698"/>
                <a:ext cx="310" cy="302"/>
              </a:xfrm>
              <a:prstGeom prst="rect">
                <a:avLst/>
              </a:prstGeom>
              <a:solidFill>
                <a:srgbClr val="DBDBDB"/>
              </a:solidFill>
              <a:ln w="20">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25" name="Line 248">
                <a:extLst>
                  <a:ext uri="{FF2B5EF4-FFF2-40B4-BE49-F238E27FC236}">
                    <a16:creationId xmlns:a16="http://schemas.microsoft.com/office/drawing/2014/main" id="{3DA7629B-FDD8-4511-AEBD-F2444D55E9FA}"/>
                  </a:ext>
                </a:extLst>
              </p:cNvPr>
              <p:cNvSpPr>
                <a:spLocks noChangeShapeType="1"/>
              </p:cNvSpPr>
              <p:nvPr/>
            </p:nvSpPr>
            <p:spPr bwMode="auto">
              <a:xfrm>
                <a:off x="4512" y="1806"/>
                <a:ext cx="529" cy="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6" name="Freeform 247">
                <a:extLst>
                  <a:ext uri="{FF2B5EF4-FFF2-40B4-BE49-F238E27FC236}">
                    <a16:creationId xmlns:a16="http://schemas.microsoft.com/office/drawing/2014/main" id="{900AB84D-9A83-4E51-A770-6FAEA54D86AE}"/>
                  </a:ext>
                </a:extLst>
              </p:cNvPr>
              <p:cNvSpPr>
                <a:spLocks/>
              </p:cNvSpPr>
              <p:nvPr/>
            </p:nvSpPr>
            <p:spPr bwMode="auto">
              <a:xfrm>
                <a:off x="4623" y="1579"/>
                <a:ext cx="422" cy="182"/>
              </a:xfrm>
              <a:custGeom>
                <a:avLst/>
                <a:gdLst>
                  <a:gd name="T0" fmla="*/ 2 w 422"/>
                  <a:gd name="T1" fmla="*/ 0 h 182"/>
                  <a:gd name="T2" fmla="*/ 0 w 422"/>
                  <a:gd name="T3" fmla="*/ 182 h 182"/>
                  <a:gd name="T4" fmla="*/ 422 w 422"/>
                  <a:gd name="T5" fmla="*/ 182 h 182"/>
                </a:gdLst>
                <a:ahLst/>
                <a:cxnLst>
                  <a:cxn ang="0">
                    <a:pos x="T0" y="T1"/>
                  </a:cxn>
                  <a:cxn ang="0">
                    <a:pos x="T2" y="T3"/>
                  </a:cxn>
                  <a:cxn ang="0">
                    <a:pos x="T4" y="T5"/>
                  </a:cxn>
                </a:cxnLst>
                <a:rect l="0" t="0" r="r" b="b"/>
                <a:pathLst>
                  <a:path w="422" h="182">
                    <a:moveTo>
                      <a:pt x="2" y="0"/>
                    </a:moveTo>
                    <a:lnTo>
                      <a:pt x="0" y="182"/>
                    </a:lnTo>
                    <a:lnTo>
                      <a:pt x="422" y="182"/>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7" name="Freeform 246">
                <a:extLst>
                  <a:ext uri="{FF2B5EF4-FFF2-40B4-BE49-F238E27FC236}">
                    <a16:creationId xmlns:a16="http://schemas.microsoft.com/office/drawing/2014/main" id="{D64C4222-C23D-4FA9-ADF6-BAAE5B4F14AC}"/>
                  </a:ext>
                </a:extLst>
              </p:cNvPr>
              <p:cNvSpPr>
                <a:spLocks/>
              </p:cNvSpPr>
              <p:nvPr/>
            </p:nvSpPr>
            <p:spPr bwMode="auto">
              <a:xfrm>
                <a:off x="4623" y="1845"/>
                <a:ext cx="422" cy="190"/>
              </a:xfrm>
              <a:custGeom>
                <a:avLst/>
                <a:gdLst>
                  <a:gd name="T0" fmla="*/ 2 w 422"/>
                  <a:gd name="T1" fmla="*/ 190 h 190"/>
                  <a:gd name="T2" fmla="*/ 0 w 422"/>
                  <a:gd name="T3" fmla="*/ 0 h 190"/>
                  <a:gd name="T4" fmla="*/ 422 w 422"/>
                  <a:gd name="T5" fmla="*/ 0 h 190"/>
                </a:gdLst>
                <a:ahLst/>
                <a:cxnLst>
                  <a:cxn ang="0">
                    <a:pos x="T0" y="T1"/>
                  </a:cxn>
                  <a:cxn ang="0">
                    <a:pos x="T2" y="T3"/>
                  </a:cxn>
                  <a:cxn ang="0">
                    <a:pos x="T4" y="T5"/>
                  </a:cxn>
                </a:cxnLst>
                <a:rect l="0" t="0" r="r" b="b"/>
                <a:pathLst>
                  <a:path w="422" h="190">
                    <a:moveTo>
                      <a:pt x="2" y="190"/>
                    </a:moveTo>
                    <a:lnTo>
                      <a:pt x="0" y="0"/>
                    </a:lnTo>
                    <a:lnTo>
                      <a:pt x="422" y="0"/>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8" name="Freeform 245">
                <a:extLst>
                  <a:ext uri="{FF2B5EF4-FFF2-40B4-BE49-F238E27FC236}">
                    <a16:creationId xmlns:a16="http://schemas.microsoft.com/office/drawing/2014/main" id="{FA8AC923-1AB9-4074-B4B8-636FDD7A333A}"/>
                  </a:ext>
                </a:extLst>
              </p:cNvPr>
              <p:cNvSpPr>
                <a:spLocks/>
              </p:cNvSpPr>
              <p:nvPr/>
            </p:nvSpPr>
            <p:spPr bwMode="auto">
              <a:xfrm>
                <a:off x="4998" y="1538"/>
                <a:ext cx="408" cy="215"/>
              </a:xfrm>
              <a:custGeom>
                <a:avLst/>
                <a:gdLst>
                  <a:gd name="T0" fmla="*/ 0 w 408"/>
                  <a:gd name="T1" fmla="*/ 196 h 215"/>
                  <a:gd name="T2" fmla="*/ 187 w 408"/>
                  <a:gd name="T3" fmla="*/ 0 h 215"/>
                  <a:gd name="T4" fmla="*/ 408 w 408"/>
                  <a:gd name="T5" fmla="*/ 215 h 215"/>
                </a:gdLst>
                <a:ahLst/>
                <a:cxnLst>
                  <a:cxn ang="0">
                    <a:pos x="T0" y="T1"/>
                  </a:cxn>
                  <a:cxn ang="0">
                    <a:pos x="T2" y="T3"/>
                  </a:cxn>
                  <a:cxn ang="0">
                    <a:pos x="T4" y="T5"/>
                  </a:cxn>
                </a:cxnLst>
                <a:rect l="0" t="0" r="r" b="b"/>
                <a:pathLst>
                  <a:path w="408" h="215">
                    <a:moveTo>
                      <a:pt x="0" y="196"/>
                    </a:moveTo>
                    <a:lnTo>
                      <a:pt x="187" y="0"/>
                    </a:lnTo>
                    <a:lnTo>
                      <a:pt x="408" y="21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29" name="Line 244">
                <a:extLst>
                  <a:ext uri="{FF2B5EF4-FFF2-40B4-BE49-F238E27FC236}">
                    <a16:creationId xmlns:a16="http://schemas.microsoft.com/office/drawing/2014/main" id="{D85FEBF9-B713-4739-93E5-961DEBA31E77}"/>
                  </a:ext>
                </a:extLst>
              </p:cNvPr>
              <p:cNvSpPr>
                <a:spLocks noChangeShapeType="1"/>
              </p:cNvSpPr>
              <p:nvPr/>
            </p:nvSpPr>
            <p:spPr bwMode="auto">
              <a:xfrm flipV="1">
                <a:off x="6107" y="1800"/>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0" name="Line 243">
                <a:extLst>
                  <a:ext uri="{FF2B5EF4-FFF2-40B4-BE49-F238E27FC236}">
                    <a16:creationId xmlns:a16="http://schemas.microsoft.com/office/drawing/2014/main" id="{3243C9EA-A030-4C8D-8694-C1FE5A101872}"/>
                  </a:ext>
                </a:extLst>
              </p:cNvPr>
              <p:cNvSpPr>
                <a:spLocks noChangeShapeType="1"/>
              </p:cNvSpPr>
              <p:nvPr/>
            </p:nvSpPr>
            <p:spPr bwMode="auto">
              <a:xfrm flipV="1">
                <a:off x="6107"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1" name="Freeform 242">
                <a:extLst>
                  <a:ext uri="{FF2B5EF4-FFF2-40B4-BE49-F238E27FC236}">
                    <a16:creationId xmlns:a16="http://schemas.microsoft.com/office/drawing/2014/main" id="{A543D8FB-4596-4C9C-80BE-D1AE80ABEB24}"/>
                  </a:ext>
                </a:extLst>
              </p:cNvPr>
              <p:cNvSpPr>
                <a:spLocks/>
              </p:cNvSpPr>
              <p:nvPr/>
            </p:nvSpPr>
            <p:spPr bwMode="auto">
              <a:xfrm>
                <a:off x="6032" y="1800"/>
                <a:ext cx="147" cy="37"/>
              </a:xfrm>
              <a:custGeom>
                <a:avLst/>
                <a:gdLst>
                  <a:gd name="T0" fmla="*/ 0 w 147"/>
                  <a:gd name="T1" fmla="*/ 37 h 37"/>
                  <a:gd name="T2" fmla="*/ 4 w 147"/>
                  <a:gd name="T3" fmla="*/ 26 h 37"/>
                  <a:gd name="T4" fmla="*/ 14 w 147"/>
                  <a:gd name="T5" fmla="*/ 16 h 37"/>
                  <a:gd name="T6" fmla="*/ 32 w 147"/>
                  <a:gd name="T7" fmla="*/ 8 h 37"/>
                  <a:gd name="T8" fmla="*/ 51 w 147"/>
                  <a:gd name="T9" fmla="*/ 2 h 37"/>
                  <a:gd name="T10" fmla="*/ 75 w 147"/>
                  <a:gd name="T11" fmla="*/ 0 h 37"/>
                  <a:gd name="T12" fmla="*/ 96 w 147"/>
                  <a:gd name="T13" fmla="*/ 2 h 37"/>
                  <a:gd name="T14" fmla="*/ 117 w 147"/>
                  <a:gd name="T15" fmla="*/ 8 h 37"/>
                  <a:gd name="T16" fmla="*/ 133 w 147"/>
                  <a:gd name="T17" fmla="*/ 16 h 37"/>
                  <a:gd name="T18" fmla="*/ 143 w 147"/>
                  <a:gd name="T19" fmla="*/ 26 h 37"/>
                  <a:gd name="T20" fmla="*/ 147 w 147"/>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7">
                    <a:moveTo>
                      <a:pt x="0" y="37"/>
                    </a:moveTo>
                    <a:lnTo>
                      <a:pt x="4" y="26"/>
                    </a:lnTo>
                    <a:lnTo>
                      <a:pt x="14" y="16"/>
                    </a:lnTo>
                    <a:lnTo>
                      <a:pt x="32" y="8"/>
                    </a:lnTo>
                    <a:lnTo>
                      <a:pt x="51" y="2"/>
                    </a:lnTo>
                    <a:lnTo>
                      <a:pt x="75" y="0"/>
                    </a:lnTo>
                    <a:lnTo>
                      <a:pt x="96" y="2"/>
                    </a:lnTo>
                    <a:lnTo>
                      <a:pt x="117" y="8"/>
                    </a:lnTo>
                    <a:lnTo>
                      <a:pt x="133" y="16"/>
                    </a:lnTo>
                    <a:lnTo>
                      <a:pt x="143" y="26"/>
                    </a:lnTo>
                    <a:lnTo>
                      <a:pt x="147" y="37"/>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2" name="Line 241">
                <a:extLst>
                  <a:ext uri="{FF2B5EF4-FFF2-40B4-BE49-F238E27FC236}">
                    <a16:creationId xmlns:a16="http://schemas.microsoft.com/office/drawing/2014/main" id="{DF279D41-1D5C-4461-9CC2-7B3DFE3528A7}"/>
                  </a:ext>
                </a:extLst>
              </p:cNvPr>
              <p:cNvSpPr>
                <a:spLocks noChangeShapeType="1"/>
              </p:cNvSpPr>
              <p:nvPr/>
            </p:nvSpPr>
            <p:spPr bwMode="auto">
              <a:xfrm>
                <a:off x="6032" y="176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3" name="Line 240">
                <a:extLst>
                  <a:ext uri="{FF2B5EF4-FFF2-40B4-BE49-F238E27FC236}">
                    <a16:creationId xmlns:a16="http://schemas.microsoft.com/office/drawing/2014/main" id="{8CC8438A-113F-4D17-BAFF-4F2187D8F4EA}"/>
                  </a:ext>
                </a:extLst>
              </p:cNvPr>
              <p:cNvSpPr>
                <a:spLocks noChangeShapeType="1"/>
              </p:cNvSpPr>
              <p:nvPr/>
            </p:nvSpPr>
            <p:spPr bwMode="auto">
              <a:xfrm flipV="1">
                <a:off x="6311" y="1802"/>
                <a:ext cx="2" cy="21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4" name="Line 239">
                <a:extLst>
                  <a:ext uri="{FF2B5EF4-FFF2-40B4-BE49-F238E27FC236}">
                    <a16:creationId xmlns:a16="http://schemas.microsoft.com/office/drawing/2014/main" id="{C4018BAE-B614-4659-9DA2-F4C32E831862}"/>
                  </a:ext>
                </a:extLst>
              </p:cNvPr>
              <p:cNvSpPr>
                <a:spLocks noChangeShapeType="1"/>
              </p:cNvSpPr>
              <p:nvPr/>
            </p:nvSpPr>
            <p:spPr bwMode="auto">
              <a:xfrm flipV="1">
                <a:off x="6313" y="1587"/>
                <a:ext cx="2" cy="180"/>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5" name="Freeform 238">
                <a:extLst>
                  <a:ext uri="{FF2B5EF4-FFF2-40B4-BE49-F238E27FC236}">
                    <a16:creationId xmlns:a16="http://schemas.microsoft.com/office/drawing/2014/main" id="{472A4D29-2AE7-4601-872D-DD9FA3FA8288}"/>
                  </a:ext>
                </a:extLst>
              </p:cNvPr>
              <p:cNvSpPr>
                <a:spLocks/>
              </p:cNvSpPr>
              <p:nvPr/>
            </p:nvSpPr>
            <p:spPr bwMode="auto">
              <a:xfrm>
                <a:off x="6241" y="1802"/>
                <a:ext cx="147" cy="39"/>
              </a:xfrm>
              <a:custGeom>
                <a:avLst/>
                <a:gdLst>
                  <a:gd name="T0" fmla="*/ 0 w 147"/>
                  <a:gd name="T1" fmla="*/ 37 h 39"/>
                  <a:gd name="T2" fmla="*/ 2 w 147"/>
                  <a:gd name="T3" fmla="*/ 25 h 39"/>
                  <a:gd name="T4" fmla="*/ 14 w 147"/>
                  <a:gd name="T5" fmla="*/ 16 h 39"/>
                  <a:gd name="T6" fmla="*/ 29 w 147"/>
                  <a:gd name="T7" fmla="*/ 8 h 39"/>
                  <a:gd name="T8" fmla="*/ 51 w 147"/>
                  <a:gd name="T9" fmla="*/ 2 h 39"/>
                  <a:gd name="T10" fmla="*/ 72 w 147"/>
                  <a:gd name="T11" fmla="*/ 0 h 39"/>
                  <a:gd name="T12" fmla="*/ 96 w 147"/>
                  <a:gd name="T13" fmla="*/ 4 h 39"/>
                  <a:gd name="T14" fmla="*/ 115 w 147"/>
                  <a:gd name="T15" fmla="*/ 8 h 39"/>
                  <a:gd name="T16" fmla="*/ 131 w 147"/>
                  <a:gd name="T17" fmla="*/ 18 h 39"/>
                  <a:gd name="T18" fmla="*/ 143 w 147"/>
                  <a:gd name="T19" fmla="*/ 27 h 39"/>
                  <a:gd name="T20" fmla="*/ 147 w 147"/>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39">
                    <a:moveTo>
                      <a:pt x="0" y="37"/>
                    </a:moveTo>
                    <a:lnTo>
                      <a:pt x="2" y="25"/>
                    </a:lnTo>
                    <a:lnTo>
                      <a:pt x="14" y="16"/>
                    </a:lnTo>
                    <a:lnTo>
                      <a:pt x="29" y="8"/>
                    </a:lnTo>
                    <a:lnTo>
                      <a:pt x="51" y="2"/>
                    </a:lnTo>
                    <a:lnTo>
                      <a:pt x="72" y="0"/>
                    </a:lnTo>
                    <a:lnTo>
                      <a:pt x="96" y="4"/>
                    </a:lnTo>
                    <a:lnTo>
                      <a:pt x="115" y="8"/>
                    </a:lnTo>
                    <a:lnTo>
                      <a:pt x="131" y="18"/>
                    </a:lnTo>
                    <a:lnTo>
                      <a:pt x="143" y="27"/>
                    </a:lnTo>
                    <a:lnTo>
                      <a:pt x="147" y="3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6" name="Line 237">
                <a:extLst>
                  <a:ext uri="{FF2B5EF4-FFF2-40B4-BE49-F238E27FC236}">
                    <a16:creationId xmlns:a16="http://schemas.microsoft.com/office/drawing/2014/main" id="{D8B7106D-33DB-4E63-8C00-949C310161F1}"/>
                  </a:ext>
                </a:extLst>
              </p:cNvPr>
              <p:cNvSpPr>
                <a:spLocks noChangeShapeType="1"/>
              </p:cNvSpPr>
              <p:nvPr/>
            </p:nvSpPr>
            <p:spPr bwMode="auto">
              <a:xfrm>
                <a:off x="6241" y="1765"/>
                <a:ext cx="147"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7" name="Line 236">
                <a:extLst>
                  <a:ext uri="{FF2B5EF4-FFF2-40B4-BE49-F238E27FC236}">
                    <a16:creationId xmlns:a16="http://schemas.microsoft.com/office/drawing/2014/main" id="{578E877B-E76E-45AB-B924-225A5264561A}"/>
                  </a:ext>
                </a:extLst>
              </p:cNvPr>
              <p:cNvSpPr>
                <a:spLocks noChangeShapeType="1"/>
              </p:cNvSpPr>
              <p:nvPr/>
            </p:nvSpPr>
            <p:spPr bwMode="auto">
              <a:xfrm flipV="1">
                <a:off x="6505" y="1802"/>
                <a:ext cx="1" cy="213"/>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8" name="Line 235">
                <a:extLst>
                  <a:ext uri="{FF2B5EF4-FFF2-40B4-BE49-F238E27FC236}">
                    <a16:creationId xmlns:a16="http://schemas.microsoft.com/office/drawing/2014/main" id="{71B8A51A-9823-44A3-A642-DF1F89064FB5}"/>
                  </a:ext>
                </a:extLst>
              </p:cNvPr>
              <p:cNvSpPr>
                <a:spLocks noChangeShapeType="1"/>
              </p:cNvSpPr>
              <p:nvPr/>
            </p:nvSpPr>
            <p:spPr bwMode="auto">
              <a:xfrm flipV="1">
                <a:off x="6505" y="1587"/>
                <a:ext cx="1" cy="17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39" name="Freeform 234">
                <a:extLst>
                  <a:ext uri="{FF2B5EF4-FFF2-40B4-BE49-F238E27FC236}">
                    <a16:creationId xmlns:a16="http://schemas.microsoft.com/office/drawing/2014/main" id="{DA5BC61E-20EB-4196-A9E1-A1D456CC8533}"/>
                  </a:ext>
                </a:extLst>
              </p:cNvPr>
              <p:cNvSpPr>
                <a:spLocks/>
              </p:cNvSpPr>
              <p:nvPr/>
            </p:nvSpPr>
            <p:spPr bwMode="auto">
              <a:xfrm>
                <a:off x="6431" y="1802"/>
                <a:ext cx="146" cy="35"/>
              </a:xfrm>
              <a:custGeom>
                <a:avLst/>
                <a:gdLst>
                  <a:gd name="T0" fmla="*/ 0 w 146"/>
                  <a:gd name="T1" fmla="*/ 35 h 35"/>
                  <a:gd name="T2" fmla="*/ 3 w 146"/>
                  <a:gd name="T3" fmla="*/ 25 h 35"/>
                  <a:gd name="T4" fmla="*/ 13 w 146"/>
                  <a:gd name="T5" fmla="*/ 14 h 35"/>
                  <a:gd name="T6" fmla="*/ 29 w 146"/>
                  <a:gd name="T7" fmla="*/ 6 h 35"/>
                  <a:gd name="T8" fmla="*/ 50 w 146"/>
                  <a:gd name="T9" fmla="*/ 2 h 35"/>
                  <a:gd name="T10" fmla="*/ 74 w 146"/>
                  <a:gd name="T11" fmla="*/ 0 h 35"/>
                  <a:gd name="T12" fmla="*/ 95 w 146"/>
                  <a:gd name="T13" fmla="*/ 2 h 35"/>
                  <a:gd name="T14" fmla="*/ 117 w 146"/>
                  <a:gd name="T15" fmla="*/ 6 h 35"/>
                  <a:gd name="T16" fmla="*/ 132 w 146"/>
                  <a:gd name="T17" fmla="*/ 14 h 35"/>
                  <a:gd name="T18" fmla="*/ 142 w 146"/>
                  <a:gd name="T19" fmla="*/ 25 h 35"/>
                  <a:gd name="T20" fmla="*/ 146 w 146"/>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35">
                    <a:moveTo>
                      <a:pt x="0" y="35"/>
                    </a:moveTo>
                    <a:lnTo>
                      <a:pt x="3" y="25"/>
                    </a:lnTo>
                    <a:lnTo>
                      <a:pt x="13" y="14"/>
                    </a:lnTo>
                    <a:lnTo>
                      <a:pt x="29" y="6"/>
                    </a:lnTo>
                    <a:lnTo>
                      <a:pt x="50" y="2"/>
                    </a:lnTo>
                    <a:lnTo>
                      <a:pt x="74" y="0"/>
                    </a:lnTo>
                    <a:lnTo>
                      <a:pt x="95" y="2"/>
                    </a:lnTo>
                    <a:lnTo>
                      <a:pt x="117" y="6"/>
                    </a:lnTo>
                    <a:lnTo>
                      <a:pt x="132" y="14"/>
                    </a:lnTo>
                    <a:lnTo>
                      <a:pt x="142" y="25"/>
                    </a:lnTo>
                    <a:lnTo>
                      <a:pt x="146" y="35"/>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0" name="Line 233">
                <a:extLst>
                  <a:ext uri="{FF2B5EF4-FFF2-40B4-BE49-F238E27FC236}">
                    <a16:creationId xmlns:a16="http://schemas.microsoft.com/office/drawing/2014/main" id="{48C6ADBE-663B-4E75-95DF-C71A12DD83B6}"/>
                  </a:ext>
                </a:extLst>
              </p:cNvPr>
              <p:cNvSpPr>
                <a:spLocks noChangeShapeType="1"/>
              </p:cNvSpPr>
              <p:nvPr/>
            </p:nvSpPr>
            <p:spPr bwMode="auto">
              <a:xfrm>
                <a:off x="6431" y="1765"/>
                <a:ext cx="146"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1" name="Line 232">
                <a:extLst>
                  <a:ext uri="{FF2B5EF4-FFF2-40B4-BE49-F238E27FC236}">
                    <a16:creationId xmlns:a16="http://schemas.microsoft.com/office/drawing/2014/main" id="{B375A1FA-EF71-4A21-9FB5-9423B7C6993C}"/>
                  </a:ext>
                </a:extLst>
              </p:cNvPr>
              <p:cNvSpPr>
                <a:spLocks noChangeShapeType="1"/>
              </p:cNvSpPr>
              <p:nvPr/>
            </p:nvSpPr>
            <p:spPr bwMode="auto">
              <a:xfrm flipV="1">
                <a:off x="6107" y="1440"/>
                <a:ext cx="1" cy="14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2" name="Line 231">
                <a:extLst>
                  <a:ext uri="{FF2B5EF4-FFF2-40B4-BE49-F238E27FC236}">
                    <a16:creationId xmlns:a16="http://schemas.microsoft.com/office/drawing/2014/main" id="{1616F013-4B4C-4C55-8D24-BE85112D2044}"/>
                  </a:ext>
                </a:extLst>
              </p:cNvPr>
              <p:cNvSpPr>
                <a:spLocks noChangeShapeType="1"/>
              </p:cNvSpPr>
              <p:nvPr/>
            </p:nvSpPr>
            <p:spPr bwMode="auto">
              <a:xfrm flipV="1">
                <a:off x="6315" y="845"/>
                <a:ext cx="1" cy="74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3" name="Line 230">
                <a:extLst>
                  <a:ext uri="{FF2B5EF4-FFF2-40B4-BE49-F238E27FC236}">
                    <a16:creationId xmlns:a16="http://schemas.microsoft.com/office/drawing/2014/main" id="{77817991-3ED9-49B2-A9B6-D5F9B74028F9}"/>
                  </a:ext>
                </a:extLst>
              </p:cNvPr>
              <p:cNvSpPr>
                <a:spLocks noChangeShapeType="1"/>
              </p:cNvSpPr>
              <p:nvPr/>
            </p:nvSpPr>
            <p:spPr bwMode="auto">
              <a:xfrm flipV="1">
                <a:off x="6505" y="233"/>
                <a:ext cx="1" cy="135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4" name="Rectangle 229">
                <a:extLst>
                  <a:ext uri="{FF2B5EF4-FFF2-40B4-BE49-F238E27FC236}">
                    <a16:creationId xmlns:a16="http://schemas.microsoft.com/office/drawing/2014/main" id="{52264091-E36D-4FF3-9DEA-8CC001933DE5}"/>
                  </a:ext>
                </a:extLst>
              </p:cNvPr>
              <p:cNvSpPr>
                <a:spLocks noChangeArrowheads="1"/>
              </p:cNvSpPr>
              <p:nvPr/>
            </p:nvSpPr>
            <p:spPr bwMode="auto">
              <a:xfrm>
                <a:off x="7211" y="1526"/>
                <a:ext cx="613" cy="52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5" name="Line 228">
                <a:extLst>
                  <a:ext uri="{FF2B5EF4-FFF2-40B4-BE49-F238E27FC236}">
                    <a16:creationId xmlns:a16="http://schemas.microsoft.com/office/drawing/2014/main" id="{4CA212B7-0C7F-4F54-AB3A-3BBAE3DDD176}"/>
                  </a:ext>
                </a:extLst>
              </p:cNvPr>
              <p:cNvSpPr>
                <a:spLocks noChangeShapeType="1"/>
              </p:cNvSpPr>
              <p:nvPr/>
            </p:nvSpPr>
            <p:spPr bwMode="auto">
              <a:xfrm flipH="1">
                <a:off x="7553" y="1781"/>
                <a:ext cx="156"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6" name="Line 227">
                <a:extLst>
                  <a:ext uri="{FF2B5EF4-FFF2-40B4-BE49-F238E27FC236}">
                    <a16:creationId xmlns:a16="http://schemas.microsoft.com/office/drawing/2014/main" id="{BD0410FE-F41B-48E4-9D00-C707CCCBFE18}"/>
                  </a:ext>
                </a:extLst>
              </p:cNvPr>
              <p:cNvSpPr>
                <a:spLocks noChangeShapeType="1"/>
              </p:cNvSpPr>
              <p:nvPr/>
            </p:nvSpPr>
            <p:spPr bwMode="auto">
              <a:xfrm flipH="1">
                <a:off x="7317" y="1781"/>
                <a:ext cx="138" cy="1"/>
              </a:xfrm>
              <a:prstGeom prst="line">
                <a:avLst/>
              </a:prstGeom>
              <a:noFill/>
              <a:ln w="12">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7" name="Freeform 226">
                <a:extLst>
                  <a:ext uri="{FF2B5EF4-FFF2-40B4-BE49-F238E27FC236}">
                    <a16:creationId xmlns:a16="http://schemas.microsoft.com/office/drawing/2014/main" id="{59CF6AAF-1FF6-4A55-87A8-F49534AC1C98}"/>
                  </a:ext>
                </a:extLst>
              </p:cNvPr>
              <p:cNvSpPr>
                <a:spLocks/>
              </p:cNvSpPr>
              <p:nvPr/>
            </p:nvSpPr>
            <p:spPr bwMode="auto">
              <a:xfrm>
                <a:off x="7455" y="1624"/>
                <a:ext cx="39" cy="313"/>
              </a:xfrm>
              <a:custGeom>
                <a:avLst/>
                <a:gdLst>
                  <a:gd name="T0" fmla="*/ 0 w 39"/>
                  <a:gd name="T1" fmla="*/ 313 h 313"/>
                  <a:gd name="T2" fmla="*/ 14 w 39"/>
                  <a:gd name="T3" fmla="*/ 309 h 313"/>
                  <a:gd name="T4" fmla="*/ 27 w 39"/>
                  <a:gd name="T5" fmla="*/ 301 h 313"/>
                  <a:gd name="T6" fmla="*/ 35 w 39"/>
                  <a:gd name="T7" fmla="*/ 290 h 313"/>
                  <a:gd name="T8" fmla="*/ 39 w 39"/>
                  <a:gd name="T9" fmla="*/ 274 h 313"/>
                  <a:gd name="T10" fmla="*/ 35 w 39"/>
                  <a:gd name="T11" fmla="*/ 258 h 313"/>
                  <a:gd name="T12" fmla="*/ 27 w 39"/>
                  <a:gd name="T13" fmla="*/ 247 h 313"/>
                  <a:gd name="T14" fmla="*/ 14 w 39"/>
                  <a:gd name="T15" fmla="*/ 237 h 313"/>
                  <a:gd name="T16" fmla="*/ 0 w 39"/>
                  <a:gd name="T17" fmla="*/ 235 h 313"/>
                  <a:gd name="T18" fmla="*/ 14 w 39"/>
                  <a:gd name="T19" fmla="*/ 231 h 313"/>
                  <a:gd name="T20" fmla="*/ 27 w 39"/>
                  <a:gd name="T21" fmla="*/ 223 h 313"/>
                  <a:gd name="T22" fmla="*/ 35 w 39"/>
                  <a:gd name="T23" fmla="*/ 209 h 313"/>
                  <a:gd name="T24" fmla="*/ 39 w 39"/>
                  <a:gd name="T25" fmla="*/ 196 h 313"/>
                  <a:gd name="T26" fmla="*/ 35 w 39"/>
                  <a:gd name="T27" fmla="*/ 180 h 313"/>
                  <a:gd name="T28" fmla="*/ 27 w 39"/>
                  <a:gd name="T29" fmla="*/ 168 h 313"/>
                  <a:gd name="T30" fmla="*/ 14 w 39"/>
                  <a:gd name="T31" fmla="*/ 158 h 313"/>
                  <a:gd name="T32" fmla="*/ 0 w 39"/>
                  <a:gd name="T33" fmla="*/ 157 h 313"/>
                  <a:gd name="T34" fmla="*/ 14 w 39"/>
                  <a:gd name="T35" fmla="*/ 153 h 313"/>
                  <a:gd name="T36" fmla="*/ 27 w 39"/>
                  <a:gd name="T37" fmla="*/ 145 h 313"/>
                  <a:gd name="T38" fmla="*/ 35 w 39"/>
                  <a:gd name="T39" fmla="*/ 131 h 313"/>
                  <a:gd name="T40" fmla="*/ 39 w 39"/>
                  <a:gd name="T41" fmla="*/ 117 h 313"/>
                  <a:gd name="T42" fmla="*/ 35 w 39"/>
                  <a:gd name="T43" fmla="*/ 102 h 313"/>
                  <a:gd name="T44" fmla="*/ 27 w 39"/>
                  <a:gd name="T45" fmla="*/ 90 h 313"/>
                  <a:gd name="T46" fmla="*/ 14 w 39"/>
                  <a:gd name="T47" fmla="*/ 80 h 313"/>
                  <a:gd name="T48" fmla="*/ 0 w 39"/>
                  <a:gd name="T49" fmla="*/ 78 h 313"/>
                  <a:gd name="T50" fmla="*/ 14 w 39"/>
                  <a:gd name="T51" fmla="*/ 74 h 313"/>
                  <a:gd name="T52" fmla="*/ 27 w 39"/>
                  <a:gd name="T53" fmla="*/ 67 h 313"/>
                  <a:gd name="T54" fmla="*/ 35 w 39"/>
                  <a:gd name="T55" fmla="*/ 53 h 313"/>
                  <a:gd name="T56" fmla="*/ 39 w 39"/>
                  <a:gd name="T57" fmla="*/ 39 h 313"/>
                  <a:gd name="T58" fmla="*/ 35 w 39"/>
                  <a:gd name="T59" fmla="*/ 23 h 313"/>
                  <a:gd name="T60" fmla="*/ 27 w 39"/>
                  <a:gd name="T61" fmla="*/ 10 h 313"/>
                  <a:gd name="T62" fmla="*/ 14 w 39"/>
                  <a:gd name="T63" fmla="*/ 2 h 313"/>
                  <a:gd name="T64" fmla="*/ 0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0" y="313"/>
                    </a:moveTo>
                    <a:lnTo>
                      <a:pt x="14" y="309"/>
                    </a:lnTo>
                    <a:lnTo>
                      <a:pt x="27" y="301"/>
                    </a:lnTo>
                    <a:lnTo>
                      <a:pt x="35" y="290"/>
                    </a:lnTo>
                    <a:lnTo>
                      <a:pt x="39" y="274"/>
                    </a:lnTo>
                    <a:lnTo>
                      <a:pt x="35" y="258"/>
                    </a:lnTo>
                    <a:lnTo>
                      <a:pt x="27" y="247"/>
                    </a:lnTo>
                    <a:lnTo>
                      <a:pt x="14" y="237"/>
                    </a:lnTo>
                    <a:lnTo>
                      <a:pt x="0" y="235"/>
                    </a:lnTo>
                    <a:lnTo>
                      <a:pt x="14" y="231"/>
                    </a:lnTo>
                    <a:lnTo>
                      <a:pt x="27" y="223"/>
                    </a:lnTo>
                    <a:lnTo>
                      <a:pt x="35" y="209"/>
                    </a:lnTo>
                    <a:lnTo>
                      <a:pt x="39" y="196"/>
                    </a:lnTo>
                    <a:lnTo>
                      <a:pt x="35" y="180"/>
                    </a:lnTo>
                    <a:lnTo>
                      <a:pt x="27" y="168"/>
                    </a:lnTo>
                    <a:lnTo>
                      <a:pt x="14" y="158"/>
                    </a:lnTo>
                    <a:lnTo>
                      <a:pt x="0" y="157"/>
                    </a:lnTo>
                    <a:lnTo>
                      <a:pt x="14" y="153"/>
                    </a:lnTo>
                    <a:lnTo>
                      <a:pt x="27" y="145"/>
                    </a:lnTo>
                    <a:lnTo>
                      <a:pt x="35" y="131"/>
                    </a:lnTo>
                    <a:lnTo>
                      <a:pt x="39" y="117"/>
                    </a:lnTo>
                    <a:lnTo>
                      <a:pt x="35" y="102"/>
                    </a:lnTo>
                    <a:lnTo>
                      <a:pt x="27" y="90"/>
                    </a:lnTo>
                    <a:lnTo>
                      <a:pt x="14" y="80"/>
                    </a:lnTo>
                    <a:lnTo>
                      <a:pt x="0" y="78"/>
                    </a:lnTo>
                    <a:lnTo>
                      <a:pt x="14" y="74"/>
                    </a:lnTo>
                    <a:lnTo>
                      <a:pt x="27" y="67"/>
                    </a:lnTo>
                    <a:lnTo>
                      <a:pt x="35" y="53"/>
                    </a:lnTo>
                    <a:lnTo>
                      <a:pt x="39" y="39"/>
                    </a:lnTo>
                    <a:lnTo>
                      <a:pt x="35" y="23"/>
                    </a:lnTo>
                    <a:lnTo>
                      <a:pt x="27" y="10"/>
                    </a:lnTo>
                    <a:lnTo>
                      <a:pt x="14" y="2"/>
                    </a:lnTo>
                    <a:lnTo>
                      <a:pt x="0"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8" name="Freeform 225">
                <a:extLst>
                  <a:ext uri="{FF2B5EF4-FFF2-40B4-BE49-F238E27FC236}">
                    <a16:creationId xmlns:a16="http://schemas.microsoft.com/office/drawing/2014/main" id="{45A88E22-F5C4-4EEC-A5BD-B4CA6B0BB1D3}"/>
                  </a:ext>
                </a:extLst>
              </p:cNvPr>
              <p:cNvSpPr>
                <a:spLocks/>
              </p:cNvSpPr>
              <p:nvPr/>
            </p:nvSpPr>
            <p:spPr bwMode="auto">
              <a:xfrm>
                <a:off x="7533" y="1624"/>
                <a:ext cx="39" cy="313"/>
              </a:xfrm>
              <a:custGeom>
                <a:avLst/>
                <a:gdLst>
                  <a:gd name="T0" fmla="*/ 39 w 39"/>
                  <a:gd name="T1" fmla="*/ 313 h 313"/>
                  <a:gd name="T2" fmla="*/ 24 w 39"/>
                  <a:gd name="T3" fmla="*/ 309 h 313"/>
                  <a:gd name="T4" fmla="*/ 12 w 39"/>
                  <a:gd name="T5" fmla="*/ 301 h 313"/>
                  <a:gd name="T6" fmla="*/ 2 w 39"/>
                  <a:gd name="T7" fmla="*/ 290 h 313"/>
                  <a:gd name="T8" fmla="*/ 0 w 39"/>
                  <a:gd name="T9" fmla="*/ 274 h 313"/>
                  <a:gd name="T10" fmla="*/ 2 w 39"/>
                  <a:gd name="T11" fmla="*/ 258 h 313"/>
                  <a:gd name="T12" fmla="*/ 12 w 39"/>
                  <a:gd name="T13" fmla="*/ 247 h 313"/>
                  <a:gd name="T14" fmla="*/ 24 w 39"/>
                  <a:gd name="T15" fmla="*/ 237 h 313"/>
                  <a:gd name="T16" fmla="*/ 39 w 39"/>
                  <a:gd name="T17" fmla="*/ 235 h 313"/>
                  <a:gd name="T18" fmla="*/ 24 w 39"/>
                  <a:gd name="T19" fmla="*/ 231 h 313"/>
                  <a:gd name="T20" fmla="*/ 12 w 39"/>
                  <a:gd name="T21" fmla="*/ 223 h 313"/>
                  <a:gd name="T22" fmla="*/ 2 w 39"/>
                  <a:gd name="T23" fmla="*/ 209 h 313"/>
                  <a:gd name="T24" fmla="*/ 0 w 39"/>
                  <a:gd name="T25" fmla="*/ 196 h 313"/>
                  <a:gd name="T26" fmla="*/ 2 w 39"/>
                  <a:gd name="T27" fmla="*/ 180 h 313"/>
                  <a:gd name="T28" fmla="*/ 12 w 39"/>
                  <a:gd name="T29" fmla="*/ 168 h 313"/>
                  <a:gd name="T30" fmla="*/ 24 w 39"/>
                  <a:gd name="T31" fmla="*/ 158 h 313"/>
                  <a:gd name="T32" fmla="*/ 39 w 39"/>
                  <a:gd name="T33" fmla="*/ 157 h 313"/>
                  <a:gd name="T34" fmla="*/ 24 w 39"/>
                  <a:gd name="T35" fmla="*/ 153 h 313"/>
                  <a:gd name="T36" fmla="*/ 12 w 39"/>
                  <a:gd name="T37" fmla="*/ 145 h 313"/>
                  <a:gd name="T38" fmla="*/ 2 w 39"/>
                  <a:gd name="T39" fmla="*/ 131 h 313"/>
                  <a:gd name="T40" fmla="*/ 0 w 39"/>
                  <a:gd name="T41" fmla="*/ 117 h 313"/>
                  <a:gd name="T42" fmla="*/ 2 w 39"/>
                  <a:gd name="T43" fmla="*/ 102 h 313"/>
                  <a:gd name="T44" fmla="*/ 12 w 39"/>
                  <a:gd name="T45" fmla="*/ 90 h 313"/>
                  <a:gd name="T46" fmla="*/ 24 w 39"/>
                  <a:gd name="T47" fmla="*/ 80 h 313"/>
                  <a:gd name="T48" fmla="*/ 39 w 39"/>
                  <a:gd name="T49" fmla="*/ 78 h 313"/>
                  <a:gd name="T50" fmla="*/ 24 w 39"/>
                  <a:gd name="T51" fmla="*/ 74 h 313"/>
                  <a:gd name="T52" fmla="*/ 12 w 39"/>
                  <a:gd name="T53" fmla="*/ 67 h 313"/>
                  <a:gd name="T54" fmla="*/ 2 w 39"/>
                  <a:gd name="T55" fmla="*/ 53 h 313"/>
                  <a:gd name="T56" fmla="*/ 0 w 39"/>
                  <a:gd name="T57" fmla="*/ 39 h 313"/>
                  <a:gd name="T58" fmla="*/ 2 w 39"/>
                  <a:gd name="T59" fmla="*/ 23 h 313"/>
                  <a:gd name="T60" fmla="*/ 12 w 39"/>
                  <a:gd name="T61" fmla="*/ 10 h 313"/>
                  <a:gd name="T62" fmla="*/ 24 w 39"/>
                  <a:gd name="T63" fmla="*/ 2 h 313"/>
                  <a:gd name="T64" fmla="*/ 39 w 39"/>
                  <a:gd name="T6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13">
                    <a:moveTo>
                      <a:pt x="39" y="313"/>
                    </a:moveTo>
                    <a:lnTo>
                      <a:pt x="24" y="309"/>
                    </a:lnTo>
                    <a:lnTo>
                      <a:pt x="12" y="301"/>
                    </a:lnTo>
                    <a:lnTo>
                      <a:pt x="2" y="290"/>
                    </a:lnTo>
                    <a:lnTo>
                      <a:pt x="0" y="274"/>
                    </a:lnTo>
                    <a:lnTo>
                      <a:pt x="2" y="258"/>
                    </a:lnTo>
                    <a:lnTo>
                      <a:pt x="12" y="247"/>
                    </a:lnTo>
                    <a:lnTo>
                      <a:pt x="24" y="237"/>
                    </a:lnTo>
                    <a:lnTo>
                      <a:pt x="39" y="235"/>
                    </a:lnTo>
                    <a:lnTo>
                      <a:pt x="24" y="231"/>
                    </a:lnTo>
                    <a:lnTo>
                      <a:pt x="12" y="223"/>
                    </a:lnTo>
                    <a:lnTo>
                      <a:pt x="2" y="209"/>
                    </a:lnTo>
                    <a:lnTo>
                      <a:pt x="0" y="196"/>
                    </a:lnTo>
                    <a:lnTo>
                      <a:pt x="2" y="180"/>
                    </a:lnTo>
                    <a:lnTo>
                      <a:pt x="12" y="168"/>
                    </a:lnTo>
                    <a:lnTo>
                      <a:pt x="24" y="158"/>
                    </a:lnTo>
                    <a:lnTo>
                      <a:pt x="39" y="157"/>
                    </a:lnTo>
                    <a:lnTo>
                      <a:pt x="24" y="153"/>
                    </a:lnTo>
                    <a:lnTo>
                      <a:pt x="12" y="145"/>
                    </a:lnTo>
                    <a:lnTo>
                      <a:pt x="2" y="131"/>
                    </a:lnTo>
                    <a:lnTo>
                      <a:pt x="0" y="117"/>
                    </a:lnTo>
                    <a:lnTo>
                      <a:pt x="2" y="102"/>
                    </a:lnTo>
                    <a:lnTo>
                      <a:pt x="12" y="90"/>
                    </a:lnTo>
                    <a:lnTo>
                      <a:pt x="24" y="80"/>
                    </a:lnTo>
                    <a:lnTo>
                      <a:pt x="39" y="78"/>
                    </a:lnTo>
                    <a:lnTo>
                      <a:pt x="24" y="74"/>
                    </a:lnTo>
                    <a:lnTo>
                      <a:pt x="12" y="67"/>
                    </a:lnTo>
                    <a:lnTo>
                      <a:pt x="2" y="53"/>
                    </a:lnTo>
                    <a:lnTo>
                      <a:pt x="0" y="39"/>
                    </a:lnTo>
                    <a:lnTo>
                      <a:pt x="2" y="23"/>
                    </a:lnTo>
                    <a:lnTo>
                      <a:pt x="12" y="10"/>
                    </a:lnTo>
                    <a:lnTo>
                      <a:pt x="24" y="2"/>
                    </a:lnTo>
                    <a:lnTo>
                      <a:pt x="39" y="0"/>
                    </a:lnTo>
                  </a:path>
                </a:pathLst>
              </a:custGeom>
              <a:noFill/>
              <a:ln w="12">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9" name="Rectangle 224">
                <a:extLst>
                  <a:ext uri="{FF2B5EF4-FFF2-40B4-BE49-F238E27FC236}">
                    <a16:creationId xmlns:a16="http://schemas.microsoft.com/office/drawing/2014/main" id="{F65A2EFC-20D3-40FB-A2CA-27CDBFF6D554}"/>
                  </a:ext>
                </a:extLst>
              </p:cNvPr>
              <p:cNvSpPr>
                <a:spLocks noChangeArrowheads="1"/>
              </p:cNvSpPr>
              <p:nvPr/>
            </p:nvSpPr>
            <p:spPr bwMode="auto">
              <a:xfrm>
                <a:off x="8277" y="1771"/>
                <a:ext cx="704" cy="207"/>
              </a:xfrm>
              <a:prstGeom prst="rect">
                <a:avLst/>
              </a:prstGeom>
              <a:solidFill>
                <a:srgbClr val="E6E6E6"/>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0" name="Rectangle 223">
                <a:extLst>
                  <a:ext uri="{FF2B5EF4-FFF2-40B4-BE49-F238E27FC236}">
                    <a16:creationId xmlns:a16="http://schemas.microsoft.com/office/drawing/2014/main" id="{9DFD94DC-F564-487C-9CE4-5E6DEDF37202}"/>
                  </a:ext>
                </a:extLst>
              </p:cNvPr>
              <p:cNvSpPr>
                <a:spLocks noChangeArrowheads="1"/>
              </p:cNvSpPr>
              <p:nvPr/>
            </p:nvSpPr>
            <p:spPr bwMode="auto">
              <a:xfrm>
                <a:off x="8456" y="1661"/>
                <a:ext cx="28" cy="100"/>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1" name="Rectangle 222">
                <a:extLst>
                  <a:ext uri="{FF2B5EF4-FFF2-40B4-BE49-F238E27FC236}">
                    <a16:creationId xmlns:a16="http://schemas.microsoft.com/office/drawing/2014/main" id="{55D22DBB-D28A-42B0-8504-F231C95A9BDA}"/>
                  </a:ext>
                </a:extLst>
              </p:cNvPr>
              <p:cNvSpPr>
                <a:spLocks noChangeArrowheads="1"/>
              </p:cNvSpPr>
              <p:nvPr/>
            </p:nvSpPr>
            <p:spPr bwMode="auto">
              <a:xfrm>
                <a:off x="8622" y="1522"/>
                <a:ext cx="27" cy="249"/>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2" name="Rectangle 221">
                <a:extLst>
                  <a:ext uri="{FF2B5EF4-FFF2-40B4-BE49-F238E27FC236}">
                    <a16:creationId xmlns:a16="http://schemas.microsoft.com/office/drawing/2014/main" id="{668DD7B2-02D6-4FA0-898A-20D608B6EB3E}"/>
                  </a:ext>
                </a:extLst>
              </p:cNvPr>
              <p:cNvSpPr>
                <a:spLocks noChangeArrowheads="1"/>
              </p:cNvSpPr>
              <p:nvPr/>
            </p:nvSpPr>
            <p:spPr bwMode="auto">
              <a:xfrm>
                <a:off x="8759" y="1614"/>
                <a:ext cx="27" cy="15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3" name="Rectangle 220">
                <a:extLst>
                  <a:ext uri="{FF2B5EF4-FFF2-40B4-BE49-F238E27FC236}">
                    <a16:creationId xmlns:a16="http://schemas.microsoft.com/office/drawing/2014/main" id="{6F73E26E-1D00-4EF5-A8DC-44442F92223D}"/>
                  </a:ext>
                </a:extLst>
              </p:cNvPr>
              <p:cNvSpPr>
                <a:spLocks noChangeArrowheads="1"/>
              </p:cNvSpPr>
              <p:nvPr/>
            </p:nvSpPr>
            <p:spPr bwMode="auto">
              <a:xfrm>
                <a:off x="8548" y="1679"/>
                <a:ext cx="37" cy="82"/>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4" name="Rectangle 219">
                <a:extLst>
                  <a:ext uri="{FF2B5EF4-FFF2-40B4-BE49-F238E27FC236}">
                    <a16:creationId xmlns:a16="http://schemas.microsoft.com/office/drawing/2014/main" id="{2E95096E-9136-4882-809E-5CF859E59934}"/>
                  </a:ext>
                </a:extLst>
              </p:cNvPr>
              <p:cNvSpPr>
                <a:spLocks noChangeArrowheads="1"/>
              </p:cNvSpPr>
              <p:nvPr/>
            </p:nvSpPr>
            <p:spPr bwMode="auto">
              <a:xfrm>
                <a:off x="8692" y="1518"/>
                <a:ext cx="28" cy="247"/>
              </a:xfrm>
              <a:prstGeom prst="rect">
                <a:avLst/>
              </a:prstGeom>
              <a:solidFill>
                <a:srgbClr val="FFFFFF"/>
              </a:solidFill>
              <a:ln w="4">
                <a:solidFill>
                  <a:srgbClr val="000000"/>
                </a:solidFill>
                <a:miter lim="800000"/>
                <a:headEnd/>
                <a:tailEnd/>
              </a:ln>
            </p:spPr>
            <p:txBody>
              <a:bodyPr vert="horz" wrap="square" lIns="68580" tIns="34290" rIns="68580" bIns="34290" numCol="1" anchor="t" anchorCtr="0" compatLnSpc="1">
                <a:prstTxWarp prst="textNoShape">
                  <a:avLst/>
                </a:prstTxWarp>
              </a:bodyPr>
              <a:lstStyle/>
              <a:p>
                <a:endParaRPr lang="en-US"/>
              </a:p>
            </p:txBody>
          </p:sp>
          <p:sp>
            <p:nvSpPr>
              <p:cNvPr id="155" name="Freeform 218">
                <a:extLst>
                  <a:ext uri="{FF2B5EF4-FFF2-40B4-BE49-F238E27FC236}">
                    <a16:creationId xmlns:a16="http://schemas.microsoft.com/office/drawing/2014/main" id="{C34D0141-F547-4806-8042-5BB747FE40F3}"/>
                  </a:ext>
                </a:extLst>
              </p:cNvPr>
              <p:cNvSpPr>
                <a:spLocks/>
              </p:cNvSpPr>
              <p:nvPr/>
            </p:nvSpPr>
            <p:spPr bwMode="auto">
              <a:xfrm>
                <a:off x="6774" y="1422"/>
                <a:ext cx="439" cy="458"/>
              </a:xfrm>
              <a:custGeom>
                <a:avLst/>
                <a:gdLst>
                  <a:gd name="T0" fmla="*/ 0 w 439"/>
                  <a:gd name="T1" fmla="*/ 0 h 458"/>
                  <a:gd name="T2" fmla="*/ 0 w 439"/>
                  <a:gd name="T3" fmla="*/ 458 h 458"/>
                  <a:gd name="T4" fmla="*/ 439 w 439"/>
                  <a:gd name="T5" fmla="*/ 458 h 458"/>
                </a:gdLst>
                <a:ahLst/>
                <a:cxnLst>
                  <a:cxn ang="0">
                    <a:pos x="T0" y="T1"/>
                  </a:cxn>
                  <a:cxn ang="0">
                    <a:pos x="T2" y="T3"/>
                  </a:cxn>
                  <a:cxn ang="0">
                    <a:pos x="T4" y="T5"/>
                  </a:cxn>
                </a:cxnLst>
                <a:rect l="0" t="0" r="r" b="b"/>
                <a:pathLst>
                  <a:path w="439" h="458">
                    <a:moveTo>
                      <a:pt x="0" y="0"/>
                    </a:moveTo>
                    <a:lnTo>
                      <a:pt x="0" y="458"/>
                    </a:lnTo>
                    <a:lnTo>
                      <a:pt x="439" y="4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6" name="Freeform 217">
                <a:extLst>
                  <a:ext uri="{FF2B5EF4-FFF2-40B4-BE49-F238E27FC236}">
                    <a16:creationId xmlns:a16="http://schemas.microsoft.com/office/drawing/2014/main" id="{D925FD2F-0A9F-43EC-A842-FED421D2CC4D}"/>
                  </a:ext>
                </a:extLst>
              </p:cNvPr>
              <p:cNvSpPr>
                <a:spLocks/>
              </p:cNvSpPr>
              <p:nvPr/>
            </p:nvSpPr>
            <p:spPr bwMode="auto">
              <a:xfrm>
                <a:off x="6901" y="835"/>
                <a:ext cx="312" cy="996"/>
              </a:xfrm>
              <a:custGeom>
                <a:avLst/>
                <a:gdLst>
                  <a:gd name="T0" fmla="*/ 0 w 312"/>
                  <a:gd name="T1" fmla="*/ 0 h 996"/>
                  <a:gd name="T2" fmla="*/ 0 w 312"/>
                  <a:gd name="T3" fmla="*/ 996 h 996"/>
                  <a:gd name="T4" fmla="*/ 312 w 312"/>
                  <a:gd name="T5" fmla="*/ 996 h 996"/>
                </a:gdLst>
                <a:ahLst/>
                <a:cxnLst>
                  <a:cxn ang="0">
                    <a:pos x="T0" y="T1"/>
                  </a:cxn>
                  <a:cxn ang="0">
                    <a:pos x="T2" y="T3"/>
                  </a:cxn>
                  <a:cxn ang="0">
                    <a:pos x="T4" y="T5"/>
                  </a:cxn>
                </a:cxnLst>
                <a:rect l="0" t="0" r="r" b="b"/>
                <a:pathLst>
                  <a:path w="312" h="996">
                    <a:moveTo>
                      <a:pt x="0" y="0"/>
                    </a:moveTo>
                    <a:lnTo>
                      <a:pt x="0" y="996"/>
                    </a:lnTo>
                    <a:lnTo>
                      <a:pt x="312" y="996"/>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BF91E8AA-9FB4-4946-B7CF-D60590A97BA3}"/>
                  </a:ext>
                </a:extLst>
              </p:cNvPr>
              <p:cNvSpPr>
                <a:spLocks/>
              </p:cNvSpPr>
              <p:nvPr/>
            </p:nvSpPr>
            <p:spPr bwMode="auto">
              <a:xfrm>
                <a:off x="7024" y="266"/>
                <a:ext cx="187" cy="1505"/>
              </a:xfrm>
              <a:custGeom>
                <a:avLst/>
                <a:gdLst>
                  <a:gd name="T0" fmla="*/ 0 w 187"/>
                  <a:gd name="T1" fmla="*/ 0 h 1505"/>
                  <a:gd name="T2" fmla="*/ 0 w 187"/>
                  <a:gd name="T3" fmla="*/ 1505 h 1505"/>
                  <a:gd name="T4" fmla="*/ 187 w 187"/>
                  <a:gd name="T5" fmla="*/ 1505 h 1505"/>
                </a:gdLst>
                <a:ahLst/>
                <a:cxnLst>
                  <a:cxn ang="0">
                    <a:pos x="T0" y="T1"/>
                  </a:cxn>
                  <a:cxn ang="0">
                    <a:pos x="T2" y="T3"/>
                  </a:cxn>
                  <a:cxn ang="0">
                    <a:pos x="T4" y="T5"/>
                  </a:cxn>
                </a:cxnLst>
                <a:rect l="0" t="0" r="r" b="b"/>
                <a:pathLst>
                  <a:path w="187" h="1505">
                    <a:moveTo>
                      <a:pt x="0" y="0"/>
                    </a:moveTo>
                    <a:lnTo>
                      <a:pt x="0" y="1505"/>
                    </a:lnTo>
                    <a:lnTo>
                      <a:pt x="187" y="1505"/>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8" name="Line 215">
                <a:extLst>
                  <a:ext uri="{FF2B5EF4-FFF2-40B4-BE49-F238E27FC236}">
                    <a16:creationId xmlns:a16="http://schemas.microsoft.com/office/drawing/2014/main" id="{6D25EB20-B2F2-4DEE-A845-6CFCC3479A61}"/>
                  </a:ext>
                </a:extLst>
              </p:cNvPr>
              <p:cNvSpPr>
                <a:spLocks noChangeShapeType="1"/>
              </p:cNvSpPr>
              <p:nvPr/>
            </p:nvSpPr>
            <p:spPr bwMode="auto">
              <a:xfrm flipH="1">
                <a:off x="719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9" name="Line 214">
                <a:extLst>
                  <a:ext uri="{FF2B5EF4-FFF2-40B4-BE49-F238E27FC236}">
                    <a16:creationId xmlns:a16="http://schemas.microsoft.com/office/drawing/2014/main" id="{69606275-9794-47B9-8359-CBA04D39FE77}"/>
                  </a:ext>
                </a:extLst>
              </p:cNvPr>
              <p:cNvSpPr>
                <a:spLocks noChangeShapeType="1"/>
              </p:cNvSpPr>
              <p:nvPr/>
            </p:nvSpPr>
            <p:spPr bwMode="auto">
              <a:xfrm flipH="1">
                <a:off x="717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0" name="Line 213">
                <a:extLst>
                  <a:ext uri="{FF2B5EF4-FFF2-40B4-BE49-F238E27FC236}">
                    <a16:creationId xmlns:a16="http://schemas.microsoft.com/office/drawing/2014/main" id="{E536DFF9-CC7B-43A0-8D7A-C48F17961BA9}"/>
                  </a:ext>
                </a:extLst>
              </p:cNvPr>
              <p:cNvSpPr>
                <a:spLocks noChangeShapeType="1"/>
              </p:cNvSpPr>
              <p:nvPr/>
            </p:nvSpPr>
            <p:spPr bwMode="auto">
              <a:xfrm flipH="1">
                <a:off x="7153"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1" name="Line 212">
                <a:extLst>
                  <a:ext uri="{FF2B5EF4-FFF2-40B4-BE49-F238E27FC236}">
                    <a16:creationId xmlns:a16="http://schemas.microsoft.com/office/drawing/2014/main" id="{AE6A9279-2F39-4CAB-B1CF-31E10D5E463B}"/>
                  </a:ext>
                </a:extLst>
              </p:cNvPr>
              <p:cNvSpPr>
                <a:spLocks noChangeShapeType="1"/>
              </p:cNvSpPr>
              <p:nvPr/>
            </p:nvSpPr>
            <p:spPr bwMode="auto">
              <a:xfrm flipH="1">
                <a:off x="712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2" name="Line 211">
                <a:extLst>
                  <a:ext uri="{FF2B5EF4-FFF2-40B4-BE49-F238E27FC236}">
                    <a16:creationId xmlns:a16="http://schemas.microsoft.com/office/drawing/2014/main" id="{04410583-FC1F-417C-8383-D75E4A2FBEE4}"/>
                  </a:ext>
                </a:extLst>
              </p:cNvPr>
              <p:cNvSpPr>
                <a:spLocks noChangeShapeType="1"/>
              </p:cNvSpPr>
              <p:nvPr/>
            </p:nvSpPr>
            <p:spPr bwMode="auto">
              <a:xfrm flipH="1">
                <a:off x="710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3" name="Freeform 210">
                <a:extLst>
                  <a:ext uri="{FF2B5EF4-FFF2-40B4-BE49-F238E27FC236}">
                    <a16:creationId xmlns:a16="http://schemas.microsoft.com/office/drawing/2014/main" id="{E0727226-96D7-461D-AB46-8E098039CBBC}"/>
                  </a:ext>
                </a:extLst>
              </p:cNvPr>
              <p:cNvSpPr>
                <a:spLocks/>
              </p:cNvSpPr>
              <p:nvPr/>
            </p:nvSpPr>
            <p:spPr bwMode="auto">
              <a:xfrm>
                <a:off x="7084" y="1955"/>
                <a:ext cx="2" cy="2"/>
              </a:xfrm>
              <a:custGeom>
                <a:avLst/>
                <a:gdLst>
                  <a:gd name="T0" fmla="*/ 1 w 1"/>
                  <a:gd name="T1" fmla="*/ 0 h 1"/>
                  <a:gd name="T2" fmla="*/ 0 w 1"/>
                  <a:gd name="T3" fmla="*/ 0 h 1"/>
                  <a:gd name="T4" fmla="*/ 0 w 1"/>
                  <a:gd name="T5" fmla="*/ 1 h 1"/>
                </a:gdLst>
                <a:ahLst/>
                <a:cxnLst>
                  <a:cxn ang="0">
                    <a:pos x="T0" y="T1"/>
                  </a:cxn>
                  <a:cxn ang="0">
                    <a:pos x="T2" y="T3"/>
                  </a:cxn>
                  <a:cxn ang="0">
                    <a:pos x="T4" y="T5"/>
                  </a:cxn>
                </a:cxnLst>
                <a:rect l="0" t="0" r="r" b="b"/>
                <a:pathLst>
                  <a:path w="1" h="1">
                    <a:moveTo>
                      <a:pt x="1" y="0"/>
                    </a:moveTo>
                    <a:lnTo>
                      <a:pt x="0" y="0"/>
                    </a:lnTo>
                    <a:lnTo>
                      <a:pt x="0" y="1"/>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4" name="Line 209">
                <a:extLst>
                  <a:ext uri="{FF2B5EF4-FFF2-40B4-BE49-F238E27FC236}">
                    <a16:creationId xmlns:a16="http://schemas.microsoft.com/office/drawing/2014/main" id="{FDCB63CF-3481-4CFF-AC68-B41D8D790956}"/>
                  </a:ext>
                </a:extLst>
              </p:cNvPr>
              <p:cNvSpPr>
                <a:spLocks noChangeShapeType="1"/>
              </p:cNvSpPr>
              <p:nvPr/>
            </p:nvSpPr>
            <p:spPr bwMode="auto">
              <a:xfrm>
                <a:off x="7084" y="197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5" name="Line 208">
                <a:extLst>
                  <a:ext uri="{FF2B5EF4-FFF2-40B4-BE49-F238E27FC236}">
                    <a16:creationId xmlns:a16="http://schemas.microsoft.com/office/drawing/2014/main" id="{AA73B019-A162-4EFC-9E1D-8C44C38D701D}"/>
                  </a:ext>
                </a:extLst>
              </p:cNvPr>
              <p:cNvSpPr>
                <a:spLocks noChangeShapeType="1"/>
              </p:cNvSpPr>
              <p:nvPr/>
            </p:nvSpPr>
            <p:spPr bwMode="auto">
              <a:xfrm>
                <a:off x="7084" y="200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6" name="Line 207">
                <a:extLst>
                  <a:ext uri="{FF2B5EF4-FFF2-40B4-BE49-F238E27FC236}">
                    <a16:creationId xmlns:a16="http://schemas.microsoft.com/office/drawing/2014/main" id="{2E08960D-188A-4900-9873-2AC9C02DA6EC}"/>
                  </a:ext>
                </a:extLst>
              </p:cNvPr>
              <p:cNvSpPr>
                <a:spLocks noChangeShapeType="1"/>
              </p:cNvSpPr>
              <p:nvPr/>
            </p:nvSpPr>
            <p:spPr bwMode="auto">
              <a:xfrm>
                <a:off x="7084" y="202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7" name="Line 206">
                <a:extLst>
                  <a:ext uri="{FF2B5EF4-FFF2-40B4-BE49-F238E27FC236}">
                    <a16:creationId xmlns:a16="http://schemas.microsoft.com/office/drawing/2014/main" id="{632A3621-C532-47C8-85C8-5FCC66219D18}"/>
                  </a:ext>
                </a:extLst>
              </p:cNvPr>
              <p:cNvSpPr>
                <a:spLocks noChangeShapeType="1"/>
              </p:cNvSpPr>
              <p:nvPr/>
            </p:nvSpPr>
            <p:spPr bwMode="auto">
              <a:xfrm>
                <a:off x="7084" y="204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8" name="Line 205">
                <a:extLst>
                  <a:ext uri="{FF2B5EF4-FFF2-40B4-BE49-F238E27FC236}">
                    <a16:creationId xmlns:a16="http://schemas.microsoft.com/office/drawing/2014/main" id="{9FD88E77-09D0-41D9-AC39-D848FDB8D075}"/>
                  </a:ext>
                </a:extLst>
              </p:cNvPr>
              <p:cNvSpPr>
                <a:spLocks noChangeShapeType="1"/>
              </p:cNvSpPr>
              <p:nvPr/>
            </p:nvSpPr>
            <p:spPr bwMode="auto">
              <a:xfrm>
                <a:off x="7084" y="2070"/>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9" name="Line 204">
                <a:extLst>
                  <a:ext uri="{FF2B5EF4-FFF2-40B4-BE49-F238E27FC236}">
                    <a16:creationId xmlns:a16="http://schemas.microsoft.com/office/drawing/2014/main" id="{139BAC16-984E-4400-9FF5-F589C8B55895}"/>
                  </a:ext>
                </a:extLst>
              </p:cNvPr>
              <p:cNvSpPr>
                <a:spLocks noChangeShapeType="1"/>
              </p:cNvSpPr>
              <p:nvPr/>
            </p:nvSpPr>
            <p:spPr bwMode="auto">
              <a:xfrm>
                <a:off x="7084" y="209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0" name="Line 203">
                <a:extLst>
                  <a:ext uri="{FF2B5EF4-FFF2-40B4-BE49-F238E27FC236}">
                    <a16:creationId xmlns:a16="http://schemas.microsoft.com/office/drawing/2014/main" id="{FB973ED3-D01E-42BE-98F5-86EF5A235C26}"/>
                  </a:ext>
                </a:extLst>
              </p:cNvPr>
              <p:cNvSpPr>
                <a:spLocks noChangeShapeType="1"/>
              </p:cNvSpPr>
              <p:nvPr/>
            </p:nvSpPr>
            <p:spPr bwMode="auto">
              <a:xfrm>
                <a:off x="7084" y="2117"/>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1" name="Line 202">
                <a:extLst>
                  <a:ext uri="{FF2B5EF4-FFF2-40B4-BE49-F238E27FC236}">
                    <a16:creationId xmlns:a16="http://schemas.microsoft.com/office/drawing/2014/main" id="{5396671C-D9A6-4217-81BA-9E7A46C4B3EF}"/>
                  </a:ext>
                </a:extLst>
              </p:cNvPr>
              <p:cNvSpPr>
                <a:spLocks noChangeShapeType="1"/>
              </p:cNvSpPr>
              <p:nvPr/>
            </p:nvSpPr>
            <p:spPr bwMode="auto">
              <a:xfrm>
                <a:off x="7084" y="2141"/>
                <a:ext cx="1" cy="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2" name="Line 201">
                <a:extLst>
                  <a:ext uri="{FF2B5EF4-FFF2-40B4-BE49-F238E27FC236}">
                    <a16:creationId xmlns:a16="http://schemas.microsoft.com/office/drawing/2014/main" id="{1A149D4C-6443-401B-8726-0AF88439F325}"/>
                  </a:ext>
                </a:extLst>
              </p:cNvPr>
              <p:cNvSpPr>
                <a:spLocks noChangeShapeType="1"/>
              </p:cNvSpPr>
              <p:nvPr/>
            </p:nvSpPr>
            <p:spPr bwMode="auto">
              <a:xfrm>
                <a:off x="7084" y="2164"/>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3" name="Line 200">
                <a:extLst>
                  <a:ext uri="{FF2B5EF4-FFF2-40B4-BE49-F238E27FC236}">
                    <a16:creationId xmlns:a16="http://schemas.microsoft.com/office/drawing/2014/main" id="{0AB3B78B-03B8-4CB3-8AAD-344945FEE857}"/>
                  </a:ext>
                </a:extLst>
              </p:cNvPr>
              <p:cNvSpPr>
                <a:spLocks noChangeShapeType="1"/>
              </p:cNvSpPr>
              <p:nvPr/>
            </p:nvSpPr>
            <p:spPr bwMode="auto">
              <a:xfrm>
                <a:off x="782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4" name="Line 199">
                <a:extLst>
                  <a:ext uri="{FF2B5EF4-FFF2-40B4-BE49-F238E27FC236}">
                    <a16:creationId xmlns:a16="http://schemas.microsoft.com/office/drawing/2014/main" id="{54B1031B-8DE1-4E17-8663-161DF79AA73B}"/>
                  </a:ext>
                </a:extLst>
              </p:cNvPr>
              <p:cNvSpPr>
                <a:spLocks noChangeShapeType="1"/>
              </p:cNvSpPr>
              <p:nvPr/>
            </p:nvSpPr>
            <p:spPr bwMode="auto">
              <a:xfrm>
                <a:off x="784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5" name="Line 198">
                <a:extLst>
                  <a:ext uri="{FF2B5EF4-FFF2-40B4-BE49-F238E27FC236}">
                    <a16:creationId xmlns:a16="http://schemas.microsoft.com/office/drawing/2014/main" id="{96AB338D-50BC-44EC-AF2A-F1AD7014ACB5}"/>
                  </a:ext>
                </a:extLst>
              </p:cNvPr>
              <p:cNvSpPr>
                <a:spLocks noChangeShapeType="1"/>
              </p:cNvSpPr>
              <p:nvPr/>
            </p:nvSpPr>
            <p:spPr bwMode="auto">
              <a:xfrm>
                <a:off x="786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6" name="Line 197">
                <a:extLst>
                  <a:ext uri="{FF2B5EF4-FFF2-40B4-BE49-F238E27FC236}">
                    <a16:creationId xmlns:a16="http://schemas.microsoft.com/office/drawing/2014/main" id="{A9CF902E-9E59-4529-90CA-AFF9755A158B}"/>
                  </a:ext>
                </a:extLst>
              </p:cNvPr>
              <p:cNvSpPr>
                <a:spLocks noChangeShapeType="1"/>
              </p:cNvSpPr>
              <p:nvPr/>
            </p:nvSpPr>
            <p:spPr bwMode="auto">
              <a:xfrm>
                <a:off x="78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7" name="Line 196">
                <a:extLst>
                  <a:ext uri="{FF2B5EF4-FFF2-40B4-BE49-F238E27FC236}">
                    <a16:creationId xmlns:a16="http://schemas.microsoft.com/office/drawing/2014/main" id="{6E91D86C-7055-495E-B07E-10AF1D8A63DF}"/>
                  </a:ext>
                </a:extLst>
              </p:cNvPr>
              <p:cNvSpPr>
                <a:spLocks noChangeShapeType="1"/>
              </p:cNvSpPr>
              <p:nvPr/>
            </p:nvSpPr>
            <p:spPr bwMode="auto">
              <a:xfrm>
                <a:off x="791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8" name="Line 195">
                <a:extLst>
                  <a:ext uri="{FF2B5EF4-FFF2-40B4-BE49-F238E27FC236}">
                    <a16:creationId xmlns:a16="http://schemas.microsoft.com/office/drawing/2014/main" id="{B1D6E83E-D9E6-4F4B-9988-421D54C99E81}"/>
                  </a:ext>
                </a:extLst>
              </p:cNvPr>
              <p:cNvSpPr>
                <a:spLocks noChangeShapeType="1"/>
              </p:cNvSpPr>
              <p:nvPr/>
            </p:nvSpPr>
            <p:spPr bwMode="auto">
              <a:xfrm>
                <a:off x="79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9" name="Line 194">
                <a:extLst>
                  <a:ext uri="{FF2B5EF4-FFF2-40B4-BE49-F238E27FC236}">
                    <a16:creationId xmlns:a16="http://schemas.microsoft.com/office/drawing/2014/main" id="{BA218E14-163D-4988-8722-E55FC647F034}"/>
                  </a:ext>
                </a:extLst>
              </p:cNvPr>
              <p:cNvSpPr>
                <a:spLocks noChangeShapeType="1"/>
              </p:cNvSpPr>
              <p:nvPr/>
            </p:nvSpPr>
            <p:spPr bwMode="auto">
              <a:xfrm>
                <a:off x="796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0" name="Line 193">
                <a:extLst>
                  <a:ext uri="{FF2B5EF4-FFF2-40B4-BE49-F238E27FC236}">
                    <a16:creationId xmlns:a16="http://schemas.microsoft.com/office/drawing/2014/main" id="{6851A95D-6620-4E54-B5CB-6450F0D984E7}"/>
                  </a:ext>
                </a:extLst>
              </p:cNvPr>
              <p:cNvSpPr>
                <a:spLocks noChangeShapeType="1"/>
              </p:cNvSpPr>
              <p:nvPr/>
            </p:nvSpPr>
            <p:spPr bwMode="auto">
              <a:xfrm>
                <a:off x="7972" y="1968"/>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1" name="Line 192">
                <a:extLst>
                  <a:ext uri="{FF2B5EF4-FFF2-40B4-BE49-F238E27FC236}">
                    <a16:creationId xmlns:a16="http://schemas.microsoft.com/office/drawing/2014/main" id="{1A481E5A-0620-4DCA-968A-B141AD769512}"/>
                  </a:ext>
                </a:extLst>
              </p:cNvPr>
              <p:cNvSpPr>
                <a:spLocks noChangeShapeType="1"/>
              </p:cNvSpPr>
              <p:nvPr/>
            </p:nvSpPr>
            <p:spPr bwMode="auto">
              <a:xfrm>
                <a:off x="7972" y="199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2" name="Line 191">
                <a:extLst>
                  <a:ext uri="{FF2B5EF4-FFF2-40B4-BE49-F238E27FC236}">
                    <a16:creationId xmlns:a16="http://schemas.microsoft.com/office/drawing/2014/main" id="{2642ABD3-7FAB-4BF4-8BC0-3726385124AE}"/>
                  </a:ext>
                </a:extLst>
              </p:cNvPr>
              <p:cNvSpPr>
                <a:spLocks noChangeShapeType="1"/>
              </p:cNvSpPr>
              <p:nvPr/>
            </p:nvSpPr>
            <p:spPr bwMode="auto">
              <a:xfrm>
                <a:off x="7972" y="2015"/>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3" name="Line 190">
                <a:extLst>
                  <a:ext uri="{FF2B5EF4-FFF2-40B4-BE49-F238E27FC236}">
                    <a16:creationId xmlns:a16="http://schemas.microsoft.com/office/drawing/2014/main" id="{33AF96DF-B48E-4AEE-8920-C72A1D391D51}"/>
                  </a:ext>
                </a:extLst>
              </p:cNvPr>
              <p:cNvSpPr>
                <a:spLocks noChangeShapeType="1"/>
              </p:cNvSpPr>
              <p:nvPr/>
            </p:nvSpPr>
            <p:spPr bwMode="auto">
              <a:xfrm>
                <a:off x="7972" y="203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4" name="Line 189">
                <a:extLst>
                  <a:ext uri="{FF2B5EF4-FFF2-40B4-BE49-F238E27FC236}">
                    <a16:creationId xmlns:a16="http://schemas.microsoft.com/office/drawing/2014/main" id="{AC46078A-BB40-4FDA-AACD-7EF434100F65}"/>
                  </a:ext>
                </a:extLst>
              </p:cNvPr>
              <p:cNvSpPr>
                <a:spLocks noChangeShapeType="1"/>
              </p:cNvSpPr>
              <p:nvPr/>
            </p:nvSpPr>
            <p:spPr bwMode="auto">
              <a:xfrm>
                <a:off x="7972" y="2062"/>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5" name="Line 188">
                <a:extLst>
                  <a:ext uri="{FF2B5EF4-FFF2-40B4-BE49-F238E27FC236}">
                    <a16:creationId xmlns:a16="http://schemas.microsoft.com/office/drawing/2014/main" id="{B584FA39-C08C-4064-817D-645202FF57B8}"/>
                  </a:ext>
                </a:extLst>
              </p:cNvPr>
              <p:cNvSpPr>
                <a:spLocks noChangeShapeType="1"/>
              </p:cNvSpPr>
              <p:nvPr/>
            </p:nvSpPr>
            <p:spPr bwMode="auto">
              <a:xfrm>
                <a:off x="7972" y="208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6" name="Line 187">
                <a:extLst>
                  <a:ext uri="{FF2B5EF4-FFF2-40B4-BE49-F238E27FC236}">
                    <a16:creationId xmlns:a16="http://schemas.microsoft.com/office/drawing/2014/main" id="{85A5A3DB-E906-41AF-A295-F2326E5B8D2D}"/>
                  </a:ext>
                </a:extLst>
              </p:cNvPr>
              <p:cNvSpPr>
                <a:spLocks noChangeShapeType="1"/>
              </p:cNvSpPr>
              <p:nvPr/>
            </p:nvSpPr>
            <p:spPr bwMode="auto">
              <a:xfrm>
                <a:off x="7972" y="2109"/>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7" name="Line 186">
                <a:extLst>
                  <a:ext uri="{FF2B5EF4-FFF2-40B4-BE49-F238E27FC236}">
                    <a16:creationId xmlns:a16="http://schemas.microsoft.com/office/drawing/2014/main" id="{0A2D82FB-793A-48D5-91C8-76668D80CEE1}"/>
                  </a:ext>
                </a:extLst>
              </p:cNvPr>
              <p:cNvSpPr>
                <a:spLocks noChangeShapeType="1"/>
              </p:cNvSpPr>
              <p:nvPr/>
            </p:nvSpPr>
            <p:spPr bwMode="auto">
              <a:xfrm>
                <a:off x="7972" y="2133"/>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8" name="Line 185">
                <a:extLst>
                  <a:ext uri="{FF2B5EF4-FFF2-40B4-BE49-F238E27FC236}">
                    <a16:creationId xmlns:a16="http://schemas.microsoft.com/office/drawing/2014/main" id="{8F3B3400-4E27-4732-870B-429F5B885159}"/>
                  </a:ext>
                </a:extLst>
              </p:cNvPr>
              <p:cNvSpPr>
                <a:spLocks noChangeShapeType="1"/>
              </p:cNvSpPr>
              <p:nvPr/>
            </p:nvSpPr>
            <p:spPr bwMode="auto">
              <a:xfrm>
                <a:off x="7972" y="2156"/>
                <a:ext cx="1" cy="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9" name="Line 184">
                <a:extLst>
                  <a:ext uri="{FF2B5EF4-FFF2-40B4-BE49-F238E27FC236}">
                    <a16:creationId xmlns:a16="http://schemas.microsoft.com/office/drawing/2014/main" id="{A09ECB9B-F0E9-4860-9843-F5256EDC52AC}"/>
                  </a:ext>
                </a:extLst>
              </p:cNvPr>
              <p:cNvSpPr>
                <a:spLocks noChangeShapeType="1"/>
              </p:cNvSpPr>
              <p:nvPr/>
            </p:nvSpPr>
            <p:spPr bwMode="auto">
              <a:xfrm>
                <a:off x="7822" y="1853"/>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0" name="Line 183">
                <a:extLst>
                  <a:ext uri="{FF2B5EF4-FFF2-40B4-BE49-F238E27FC236}">
                    <a16:creationId xmlns:a16="http://schemas.microsoft.com/office/drawing/2014/main" id="{AC6F149E-03FC-4C09-84EF-CB502918A943}"/>
                  </a:ext>
                </a:extLst>
              </p:cNvPr>
              <p:cNvSpPr>
                <a:spLocks noChangeShapeType="1"/>
              </p:cNvSpPr>
              <p:nvPr/>
            </p:nvSpPr>
            <p:spPr bwMode="auto">
              <a:xfrm>
                <a:off x="7822" y="1816"/>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1" name="Line 182">
                <a:extLst>
                  <a:ext uri="{FF2B5EF4-FFF2-40B4-BE49-F238E27FC236}">
                    <a16:creationId xmlns:a16="http://schemas.microsoft.com/office/drawing/2014/main" id="{5BD2D2E9-4140-4AA2-B9FF-5875F903BAD7}"/>
                  </a:ext>
                </a:extLst>
              </p:cNvPr>
              <p:cNvSpPr>
                <a:spLocks noChangeShapeType="1"/>
              </p:cNvSpPr>
              <p:nvPr/>
            </p:nvSpPr>
            <p:spPr bwMode="auto">
              <a:xfrm>
                <a:off x="7826" y="1900"/>
                <a:ext cx="45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2" name="Line 181">
                <a:extLst>
                  <a:ext uri="{FF2B5EF4-FFF2-40B4-BE49-F238E27FC236}">
                    <a16:creationId xmlns:a16="http://schemas.microsoft.com/office/drawing/2014/main" id="{D5ADBAE9-7B49-488C-9009-5FCA5E773842}"/>
                  </a:ext>
                </a:extLst>
              </p:cNvPr>
              <p:cNvSpPr>
                <a:spLocks noChangeShapeType="1"/>
              </p:cNvSpPr>
              <p:nvPr/>
            </p:nvSpPr>
            <p:spPr bwMode="auto">
              <a:xfrm>
                <a:off x="7968"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3" name="Line 180">
                <a:extLst>
                  <a:ext uri="{FF2B5EF4-FFF2-40B4-BE49-F238E27FC236}">
                    <a16:creationId xmlns:a16="http://schemas.microsoft.com/office/drawing/2014/main" id="{B19C764B-E4F0-4681-94AF-82477E0FFC60}"/>
                  </a:ext>
                </a:extLst>
              </p:cNvPr>
              <p:cNvSpPr>
                <a:spLocks noChangeShapeType="1"/>
              </p:cNvSpPr>
              <p:nvPr/>
            </p:nvSpPr>
            <p:spPr bwMode="auto">
              <a:xfrm>
                <a:off x="799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4" name="Line 179">
                <a:extLst>
                  <a:ext uri="{FF2B5EF4-FFF2-40B4-BE49-F238E27FC236}">
                    <a16:creationId xmlns:a16="http://schemas.microsoft.com/office/drawing/2014/main" id="{6A9B1136-45D1-4B57-8C19-91BC458E412C}"/>
                  </a:ext>
                </a:extLst>
              </p:cNvPr>
              <p:cNvSpPr>
                <a:spLocks noChangeShapeType="1"/>
              </p:cNvSpPr>
              <p:nvPr/>
            </p:nvSpPr>
            <p:spPr bwMode="auto">
              <a:xfrm>
                <a:off x="801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5" name="Line 178">
                <a:extLst>
                  <a:ext uri="{FF2B5EF4-FFF2-40B4-BE49-F238E27FC236}">
                    <a16:creationId xmlns:a16="http://schemas.microsoft.com/office/drawing/2014/main" id="{13CF91CE-B619-4E3F-9BE1-CA6388975A6A}"/>
                  </a:ext>
                </a:extLst>
              </p:cNvPr>
              <p:cNvSpPr>
                <a:spLocks noChangeShapeType="1"/>
              </p:cNvSpPr>
              <p:nvPr/>
            </p:nvSpPr>
            <p:spPr bwMode="auto">
              <a:xfrm>
                <a:off x="803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6" name="Line 177">
                <a:extLst>
                  <a:ext uri="{FF2B5EF4-FFF2-40B4-BE49-F238E27FC236}">
                    <a16:creationId xmlns:a16="http://schemas.microsoft.com/office/drawing/2014/main" id="{B8A38B45-741C-4BBE-863E-AB8AC3D8F5F1}"/>
                  </a:ext>
                </a:extLst>
              </p:cNvPr>
              <p:cNvSpPr>
                <a:spLocks noChangeShapeType="1"/>
              </p:cNvSpPr>
              <p:nvPr/>
            </p:nvSpPr>
            <p:spPr bwMode="auto">
              <a:xfrm>
                <a:off x="806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23249932-7DE0-4773-8336-FD9A5A4ECF62}"/>
                  </a:ext>
                </a:extLst>
              </p:cNvPr>
              <p:cNvSpPr>
                <a:spLocks noChangeShapeType="1"/>
              </p:cNvSpPr>
              <p:nvPr/>
            </p:nvSpPr>
            <p:spPr bwMode="auto">
              <a:xfrm>
                <a:off x="8085"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8" name="Line 175">
                <a:extLst>
                  <a:ext uri="{FF2B5EF4-FFF2-40B4-BE49-F238E27FC236}">
                    <a16:creationId xmlns:a16="http://schemas.microsoft.com/office/drawing/2014/main" id="{57D4A327-FF8D-4CDF-ACCB-A5372924CED7}"/>
                  </a:ext>
                </a:extLst>
              </p:cNvPr>
              <p:cNvSpPr>
                <a:spLocks noChangeShapeType="1"/>
              </p:cNvSpPr>
              <p:nvPr/>
            </p:nvSpPr>
            <p:spPr bwMode="auto">
              <a:xfrm>
                <a:off x="810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9" name="Line 174">
                <a:extLst>
                  <a:ext uri="{FF2B5EF4-FFF2-40B4-BE49-F238E27FC236}">
                    <a16:creationId xmlns:a16="http://schemas.microsoft.com/office/drawing/2014/main" id="{479F75A5-644D-4421-96B5-C1E8D3CD7351}"/>
                  </a:ext>
                </a:extLst>
              </p:cNvPr>
              <p:cNvSpPr>
                <a:spLocks noChangeShapeType="1"/>
              </p:cNvSpPr>
              <p:nvPr/>
            </p:nvSpPr>
            <p:spPr bwMode="auto">
              <a:xfrm>
                <a:off x="8132"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0" name="Line 173">
                <a:extLst>
                  <a:ext uri="{FF2B5EF4-FFF2-40B4-BE49-F238E27FC236}">
                    <a16:creationId xmlns:a16="http://schemas.microsoft.com/office/drawing/2014/main" id="{2F74317E-0E5B-4B71-8982-FBFA0A1172A5}"/>
                  </a:ext>
                </a:extLst>
              </p:cNvPr>
              <p:cNvSpPr>
                <a:spLocks noChangeShapeType="1"/>
              </p:cNvSpPr>
              <p:nvPr/>
            </p:nvSpPr>
            <p:spPr bwMode="auto">
              <a:xfrm>
                <a:off x="815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1" name="Line 172">
                <a:extLst>
                  <a:ext uri="{FF2B5EF4-FFF2-40B4-BE49-F238E27FC236}">
                    <a16:creationId xmlns:a16="http://schemas.microsoft.com/office/drawing/2014/main" id="{D1525819-BFC4-4A06-A734-1B8136DE9436}"/>
                  </a:ext>
                </a:extLst>
              </p:cNvPr>
              <p:cNvSpPr>
                <a:spLocks noChangeShapeType="1"/>
              </p:cNvSpPr>
              <p:nvPr/>
            </p:nvSpPr>
            <p:spPr bwMode="auto">
              <a:xfrm>
                <a:off x="817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2" name="Line 171">
                <a:extLst>
                  <a:ext uri="{FF2B5EF4-FFF2-40B4-BE49-F238E27FC236}">
                    <a16:creationId xmlns:a16="http://schemas.microsoft.com/office/drawing/2014/main" id="{4EDF7C04-2691-4C17-9184-8CFF6660B1BB}"/>
                  </a:ext>
                </a:extLst>
              </p:cNvPr>
              <p:cNvSpPr>
                <a:spLocks noChangeShapeType="1"/>
              </p:cNvSpPr>
              <p:nvPr/>
            </p:nvSpPr>
            <p:spPr bwMode="auto">
              <a:xfrm>
                <a:off x="8203" y="1955"/>
                <a:ext cx="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3" name="Line 170">
                <a:extLst>
                  <a:ext uri="{FF2B5EF4-FFF2-40B4-BE49-F238E27FC236}">
                    <a16:creationId xmlns:a16="http://schemas.microsoft.com/office/drawing/2014/main" id="{AB35493D-7E5E-4F7E-A7BE-9E7DDFE79704}"/>
                  </a:ext>
                </a:extLst>
              </p:cNvPr>
              <p:cNvSpPr>
                <a:spLocks noChangeShapeType="1"/>
              </p:cNvSpPr>
              <p:nvPr/>
            </p:nvSpPr>
            <p:spPr bwMode="auto">
              <a:xfrm>
                <a:off x="8226"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4" name="Line 169">
                <a:extLst>
                  <a:ext uri="{FF2B5EF4-FFF2-40B4-BE49-F238E27FC236}">
                    <a16:creationId xmlns:a16="http://schemas.microsoft.com/office/drawing/2014/main" id="{C5EF3B32-F9E7-4E44-B0AE-77CCB1A95380}"/>
                  </a:ext>
                </a:extLst>
              </p:cNvPr>
              <p:cNvSpPr>
                <a:spLocks noChangeShapeType="1"/>
              </p:cNvSpPr>
              <p:nvPr/>
            </p:nvSpPr>
            <p:spPr bwMode="auto">
              <a:xfrm>
                <a:off x="8249" y="1955"/>
                <a:ext cx="4"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5" name="Line 168">
                <a:extLst>
                  <a:ext uri="{FF2B5EF4-FFF2-40B4-BE49-F238E27FC236}">
                    <a16:creationId xmlns:a16="http://schemas.microsoft.com/office/drawing/2014/main" id="{BE822D16-85F3-4BD1-BB6A-CEB032B6CD09}"/>
                  </a:ext>
                </a:extLst>
              </p:cNvPr>
              <p:cNvSpPr>
                <a:spLocks noChangeShapeType="1"/>
              </p:cNvSpPr>
              <p:nvPr/>
            </p:nvSpPr>
            <p:spPr bwMode="auto">
              <a:xfrm>
                <a:off x="8273" y="1955"/>
                <a:ext cx="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6" name="Freeform 167">
                <a:extLst>
                  <a:ext uri="{FF2B5EF4-FFF2-40B4-BE49-F238E27FC236}">
                    <a16:creationId xmlns:a16="http://schemas.microsoft.com/office/drawing/2014/main" id="{EF4078D5-7939-4F5A-BFFA-5F332EB509D7}"/>
                  </a:ext>
                </a:extLst>
              </p:cNvPr>
              <p:cNvSpPr>
                <a:spLocks/>
              </p:cNvSpPr>
              <p:nvPr/>
            </p:nvSpPr>
            <p:spPr bwMode="auto">
              <a:xfrm>
                <a:off x="2270" y="808"/>
                <a:ext cx="70" cy="72"/>
              </a:xfrm>
              <a:custGeom>
                <a:avLst/>
                <a:gdLst>
                  <a:gd name="T0" fmla="*/ 0 w 70"/>
                  <a:gd name="T1" fmla="*/ 37 h 72"/>
                  <a:gd name="T2" fmla="*/ 4 w 70"/>
                  <a:gd name="T3" fmla="*/ 20 h 72"/>
                  <a:gd name="T4" fmla="*/ 13 w 70"/>
                  <a:gd name="T5" fmla="*/ 8 h 72"/>
                  <a:gd name="T6" fmla="*/ 27 w 70"/>
                  <a:gd name="T7" fmla="*/ 0 h 72"/>
                  <a:gd name="T8" fmla="*/ 43 w 70"/>
                  <a:gd name="T9" fmla="*/ 0 h 72"/>
                  <a:gd name="T10" fmla="*/ 58 w 70"/>
                  <a:gd name="T11" fmla="*/ 8 h 72"/>
                  <a:gd name="T12" fmla="*/ 68 w 70"/>
                  <a:gd name="T13" fmla="*/ 20 h 72"/>
                  <a:gd name="T14" fmla="*/ 70 w 70"/>
                  <a:gd name="T15" fmla="*/ 37 h 72"/>
                  <a:gd name="T16" fmla="*/ 68 w 70"/>
                  <a:gd name="T17" fmla="*/ 53 h 72"/>
                  <a:gd name="T18" fmla="*/ 58 w 70"/>
                  <a:gd name="T19" fmla="*/ 65 h 72"/>
                  <a:gd name="T20" fmla="*/ 43 w 70"/>
                  <a:gd name="T21" fmla="*/ 72 h 72"/>
                  <a:gd name="T22" fmla="*/ 27 w 70"/>
                  <a:gd name="T23" fmla="*/ 72 h 72"/>
                  <a:gd name="T24" fmla="*/ 13 w 70"/>
                  <a:gd name="T25" fmla="*/ 65 h 72"/>
                  <a:gd name="T26" fmla="*/ 4 w 70"/>
                  <a:gd name="T27" fmla="*/ 53 h 72"/>
                  <a:gd name="T28" fmla="*/ 0 w 70"/>
                  <a:gd name="T29"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0" y="37"/>
                    </a:moveTo>
                    <a:lnTo>
                      <a:pt x="4" y="20"/>
                    </a:lnTo>
                    <a:lnTo>
                      <a:pt x="13" y="8"/>
                    </a:lnTo>
                    <a:lnTo>
                      <a:pt x="27" y="0"/>
                    </a:lnTo>
                    <a:lnTo>
                      <a:pt x="43" y="0"/>
                    </a:lnTo>
                    <a:lnTo>
                      <a:pt x="58" y="8"/>
                    </a:lnTo>
                    <a:lnTo>
                      <a:pt x="68" y="20"/>
                    </a:lnTo>
                    <a:lnTo>
                      <a:pt x="70" y="37"/>
                    </a:lnTo>
                    <a:lnTo>
                      <a:pt x="68" y="53"/>
                    </a:lnTo>
                    <a:lnTo>
                      <a:pt x="58" y="65"/>
                    </a:lnTo>
                    <a:lnTo>
                      <a:pt x="43" y="72"/>
                    </a:lnTo>
                    <a:lnTo>
                      <a:pt x="27" y="72"/>
                    </a:lnTo>
                    <a:lnTo>
                      <a:pt x="13" y="65"/>
                    </a:lnTo>
                    <a:lnTo>
                      <a:pt x="4" y="53"/>
                    </a:lnTo>
                    <a:lnTo>
                      <a:pt x="0" y="37"/>
                    </a:lnTo>
                    <a:close/>
                  </a:path>
                </a:pathLst>
              </a:custGeom>
              <a:solidFill>
                <a:srgbClr val="000000"/>
              </a:solidFill>
              <a:ln w="4">
                <a:solidFill>
                  <a:srgbClr val="000000"/>
                </a:solid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207" name="Line 166">
                <a:extLst>
                  <a:ext uri="{FF2B5EF4-FFF2-40B4-BE49-F238E27FC236}">
                    <a16:creationId xmlns:a16="http://schemas.microsoft.com/office/drawing/2014/main" id="{C51EAD0C-3AAC-441E-B5B6-F9521EC7FDBB}"/>
                  </a:ext>
                </a:extLst>
              </p:cNvPr>
              <p:cNvSpPr>
                <a:spLocks noChangeShapeType="1"/>
              </p:cNvSpPr>
              <p:nvPr/>
            </p:nvSpPr>
            <p:spPr bwMode="auto">
              <a:xfrm>
                <a:off x="1349" y="927"/>
                <a:ext cx="74"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8" name="Line 165">
                <a:extLst>
                  <a:ext uri="{FF2B5EF4-FFF2-40B4-BE49-F238E27FC236}">
                    <a16:creationId xmlns:a16="http://schemas.microsoft.com/office/drawing/2014/main" id="{EDBE12E1-E472-40C7-BD77-AE489DDF5F45}"/>
                  </a:ext>
                </a:extLst>
              </p:cNvPr>
              <p:cNvSpPr>
                <a:spLocks noChangeShapeType="1"/>
              </p:cNvSpPr>
              <p:nvPr/>
            </p:nvSpPr>
            <p:spPr bwMode="auto">
              <a:xfrm>
                <a:off x="984" y="293"/>
                <a:ext cx="72"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9" name="Freeform 164">
                <a:extLst>
                  <a:ext uri="{FF2B5EF4-FFF2-40B4-BE49-F238E27FC236}">
                    <a16:creationId xmlns:a16="http://schemas.microsoft.com/office/drawing/2014/main" id="{08977079-C3F0-4213-BC94-E50E875F4649}"/>
                  </a:ext>
                </a:extLst>
              </p:cNvPr>
              <p:cNvSpPr>
                <a:spLocks/>
              </p:cNvSpPr>
              <p:nvPr/>
            </p:nvSpPr>
            <p:spPr bwMode="auto">
              <a:xfrm>
                <a:off x="1056" y="411"/>
                <a:ext cx="330" cy="516"/>
              </a:xfrm>
              <a:custGeom>
                <a:avLst/>
                <a:gdLst>
                  <a:gd name="T0" fmla="*/ 0 w 330"/>
                  <a:gd name="T1" fmla="*/ 10 h 516"/>
                  <a:gd name="T2" fmla="*/ 21 w 330"/>
                  <a:gd name="T3" fmla="*/ 2 h 516"/>
                  <a:gd name="T4" fmla="*/ 45 w 330"/>
                  <a:gd name="T5" fmla="*/ 0 h 516"/>
                  <a:gd name="T6" fmla="*/ 66 w 330"/>
                  <a:gd name="T7" fmla="*/ 6 h 516"/>
                  <a:gd name="T8" fmla="*/ 86 w 330"/>
                  <a:gd name="T9" fmla="*/ 18 h 516"/>
                  <a:gd name="T10" fmla="*/ 99 w 330"/>
                  <a:gd name="T11" fmla="*/ 35 h 516"/>
                  <a:gd name="T12" fmla="*/ 109 w 330"/>
                  <a:gd name="T13" fmla="*/ 57 h 516"/>
                  <a:gd name="T14" fmla="*/ 109 w 330"/>
                  <a:gd name="T15" fmla="*/ 80 h 516"/>
                  <a:gd name="T16" fmla="*/ 103 w 330"/>
                  <a:gd name="T17" fmla="*/ 102 h 516"/>
                  <a:gd name="T18" fmla="*/ 92 w 330"/>
                  <a:gd name="T19" fmla="*/ 121 h 516"/>
                  <a:gd name="T20" fmla="*/ 74 w 330"/>
                  <a:gd name="T21" fmla="*/ 137 h 516"/>
                  <a:gd name="T22" fmla="*/ 95 w 330"/>
                  <a:gd name="T23" fmla="*/ 127 h 516"/>
                  <a:gd name="T24" fmla="*/ 117 w 330"/>
                  <a:gd name="T25" fmla="*/ 127 h 516"/>
                  <a:gd name="T26" fmla="*/ 140 w 330"/>
                  <a:gd name="T27" fmla="*/ 133 h 516"/>
                  <a:gd name="T28" fmla="*/ 158 w 330"/>
                  <a:gd name="T29" fmla="*/ 145 h 516"/>
                  <a:gd name="T30" fmla="*/ 174 w 330"/>
                  <a:gd name="T31" fmla="*/ 162 h 516"/>
                  <a:gd name="T32" fmla="*/ 181 w 330"/>
                  <a:gd name="T33" fmla="*/ 184 h 516"/>
                  <a:gd name="T34" fmla="*/ 183 w 330"/>
                  <a:gd name="T35" fmla="*/ 207 h 516"/>
                  <a:gd name="T36" fmla="*/ 177 w 330"/>
                  <a:gd name="T37" fmla="*/ 229 h 516"/>
                  <a:gd name="T38" fmla="*/ 164 w 330"/>
                  <a:gd name="T39" fmla="*/ 248 h 516"/>
                  <a:gd name="T40" fmla="*/ 146 w 330"/>
                  <a:gd name="T41" fmla="*/ 264 h 516"/>
                  <a:gd name="T42" fmla="*/ 168 w 330"/>
                  <a:gd name="T43" fmla="*/ 254 h 516"/>
                  <a:gd name="T44" fmla="*/ 191 w 330"/>
                  <a:gd name="T45" fmla="*/ 254 h 516"/>
                  <a:gd name="T46" fmla="*/ 213 w 330"/>
                  <a:gd name="T47" fmla="*/ 260 h 516"/>
                  <a:gd name="T48" fmla="*/ 232 w 330"/>
                  <a:gd name="T49" fmla="*/ 272 h 516"/>
                  <a:gd name="T50" fmla="*/ 246 w 330"/>
                  <a:gd name="T51" fmla="*/ 289 h 516"/>
                  <a:gd name="T52" fmla="*/ 254 w 330"/>
                  <a:gd name="T53" fmla="*/ 311 h 516"/>
                  <a:gd name="T54" fmla="*/ 255 w 330"/>
                  <a:gd name="T55" fmla="*/ 334 h 516"/>
                  <a:gd name="T56" fmla="*/ 250 w 330"/>
                  <a:gd name="T57" fmla="*/ 356 h 516"/>
                  <a:gd name="T58" fmla="*/ 238 w 330"/>
                  <a:gd name="T59" fmla="*/ 376 h 516"/>
                  <a:gd name="T60" fmla="*/ 220 w 330"/>
                  <a:gd name="T61" fmla="*/ 389 h 516"/>
                  <a:gd name="T62" fmla="*/ 242 w 330"/>
                  <a:gd name="T63" fmla="*/ 381 h 516"/>
                  <a:gd name="T64" fmla="*/ 263 w 330"/>
                  <a:gd name="T65" fmla="*/ 381 h 516"/>
                  <a:gd name="T66" fmla="*/ 287 w 330"/>
                  <a:gd name="T67" fmla="*/ 387 h 516"/>
                  <a:gd name="T68" fmla="*/ 304 w 330"/>
                  <a:gd name="T69" fmla="*/ 399 h 516"/>
                  <a:gd name="T70" fmla="*/ 320 w 330"/>
                  <a:gd name="T71" fmla="*/ 417 h 516"/>
                  <a:gd name="T72" fmla="*/ 328 w 330"/>
                  <a:gd name="T73" fmla="*/ 438 h 516"/>
                  <a:gd name="T74" fmla="*/ 330 w 330"/>
                  <a:gd name="T75" fmla="*/ 462 h 516"/>
                  <a:gd name="T76" fmla="*/ 324 w 330"/>
                  <a:gd name="T77" fmla="*/ 483 h 516"/>
                  <a:gd name="T78" fmla="*/ 310 w 330"/>
                  <a:gd name="T79" fmla="*/ 503 h 516"/>
                  <a:gd name="T80" fmla="*/ 293 w 330"/>
                  <a:gd name="T81"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516">
                    <a:moveTo>
                      <a:pt x="0" y="10"/>
                    </a:moveTo>
                    <a:lnTo>
                      <a:pt x="21" y="2"/>
                    </a:lnTo>
                    <a:lnTo>
                      <a:pt x="45" y="0"/>
                    </a:lnTo>
                    <a:lnTo>
                      <a:pt x="66" y="6"/>
                    </a:lnTo>
                    <a:lnTo>
                      <a:pt x="86" y="18"/>
                    </a:lnTo>
                    <a:lnTo>
                      <a:pt x="99" y="35"/>
                    </a:lnTo>
                    <a:lnTo>
                      <a:pt x="109" y="57"/>
                    </a:lnTo>
                    <a:lnTo>
                      <a:pt x="109" y="80"/>
                    </a:lnTo>
                    <a:lnTo>
                      <a:pt x="103" y="102"/>
                    </a:lnTo>
                    <a:lnTo>
                      <a:pt x="92" y="121"/>
                    </a:lnTo>
                    <a:lnTo>
                      <a:pt x="74" y="137"/>
                    </a:lnTo>
                    <a:lnTo>
                      <a:pt x="95" y="127"/>
                    </a:lnTo>
                    <a:lnTo>
                      <a:pt x="117" y="127"/>
                    </a:lnTo>
                    <a:lnTo>
                      <a:pt x="140" y="133"/>
                    </a:lnTo>
                    <a:lnTo>
                      <a:pt x="158" y="145"/>
                    </a:lnTo>
                    <a:lnTo>
                      <a:pt x="174" y="162"/>
                    </a:lnTo>
                    <a:lnTo>
                      <a:pt x="181" y="184"/>
                    </a:lnTo>
                    <a:lnTo>
                      <a:pt x="183" y="207"/>
                    </a:lnTo>
                    <a:lnTo>
                      <a:pt x="177" y="229"/>
                    </a:lnTo>
                    <a:lnTo>
                      <a:pt x="164" y="248"/>
                    </a:lnTo>
                    <a:lnTo>
                      <a:pt x="146" y="264"/>
                    </a:lnTo>
                    <a:lnTo>
                      <a:pt x="168" y="254"/>
                    </a:lnTo>
                    <a:lnTo>
                      <a:pt x="191" y="254"/>
                    </a:lnTo>
                    <a:lnTo>
                      <a:pt x="213" y="260"/>
                    </a:lnTo>
                    <a:lnTo>
                      <a:pt x="232" y="272"/>
                    </a:lnTo>
                    <a:lnTo>
                      <a:pt x="246" y="289"/>
                    </a:lnTo>
                    <a:lnTo>
                      <a:pt x="254" y="311"/>
                    </a:lnTo>
                    <a:lnTo>
                      <a:pt x="255" y="334"/>
                    </a:lnTo>
                    <a:lnTo>
                      <a:pt x="250" y="356"/>
                    </a:lnTo>
                    <a:lnTo>
                      <a:pt x="238" y="376"/>
                    </a:lnTo>
                    <a:lnTo>
                      <a:pt x="220" y="389"/>
                    </a:lnTo>
                    <a:lnTo>
                      <a:pt x="242" y="381"/>
                    </a:lnTo>
                    <a:lnTo>
                      <a:pt x="263" y="381"/>
                    </a:lnTo>
                    <a:lnTo>
                      <a:pt x="287" y="387"/>
                    </a:lnTo>
                    <a:lnTo>
                      <a:pt x="304" y="399"/>
                    </a:lnTo>
                    <a:lnTo>
                      <a:pt x="320" y="417"/>
                    </a:lnTo>
                    <a:lnTo>
                      <a:pt x="328" y="438"/>
                    </a:lnTo>
                    <a:lnTo>
                      <a:pt x="330" y="462"/>
                    </a:lnTo>
                    <a:lnTo>
                      <a:pt x="324" y="483"/>
                    </a:lnTo>
                    <a:lnTo>
                      <a:pt x="310" y="503"/>
                    </a:lnTo>
                    <a:lnTo>
                      <a:pt x="293" y="516"/>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0" name="Line 163">
                <a:extLst>
                  <a:ext uri="{FF2B5EF4-FFF2-40B4-BE49-F238E27FC236}">
                    <a16:creationId xmlns:a16="http://schemas.microsoft.com/office/drawing/2014/main" id="{7C3F8093-4775-4D04-A5FC-E3B4FDBE7CA3}"/>
                  </a:ext>
                </a:extLst>
              </p:cNvPr>
              <p:cNvSpPr>
                <a:spLocks noChangeShapeType="1"/>
              </p:cNvSpPr>
              <p:nvPr/>
            </p:nvSpPr>
            <p:spPr bwMode="auto">
              <a:xfrm flipH="1">
                <a:off x="544" y="1055"/>
                <a:ext cx="147"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1" name="Line 162">
                <a:extLst>
                  <a:ext uri="{FF2B5EF4-FFF2-40B4-BE49-F238E27FC236}">
                    <a16:creationId xmlns:a16="http://schemas.microsoft.com/office/drawing/2014/main" id="{CF47EEB0-1F15-4F91-B585-F596E58220FA}"/>
                  </a:ext>
                </a:extLst>
              </p:cNvPr>
              <p:cNvSpPr>
                <a:spLocks noChangeShapeType="1"/>
              </p:cNvSpPr>
              <p:nvPr/>
            </p:nvSpPr>
            <p:spPr bwMode="auto">
              <a:xfrm flipH="1">
                <a:off x="1274" y="1055"/>
                <a:ext cx="149"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2" name="Freeform 161">
                <a:extLst>
                  <a:ext uri="{FF2B5EF4-FFF2-40B4-BE49-F238E27FC236}">
                    <a16:creationId xmlns:a16="http://schemas.microsoft.com/office/drawing/2014/main" id="{D26DD970-7A26-41CE-BFCE-26A41480246B}"/>
                  </a:ext>
                </a:extLst>
              </p:cNvPr>
              <p:cNvSpPr>
                <a:spLocks/>
              </p:cNvSpPr>
              <p:nvPr/>
            </p:nvSpPr>
            <p:spPr bwMode="auto">
              <a:xfrm>
                <a:off x="691" y="1055"/>
                <a:ext cx="583" cy="74"/>
              </a:xfrm>
              <a:custGeom>
                <a:avLst/>
                <a:gdLst>
                  <a:gd name="T0" fmla="*/ 583 w 583"/>
                  <a:gd name="T1" fmla="*/ 0 h 74"/>
                  <a:gd name="T2" fmla="*/ 581 w 583"/>
                  <a:gd name="T3" fmla="*/ 23 h 74"/>
                  <a:gd name="T4" fmla="*/ 570 w 583"/>
                  <a:gd name="T5" fmla="*/ 43 h 74"/>
                  <a:gd name="T6" fmla="*/ 554 w 583"/>
                  <a:gd name="T7" fmla="*/ 60 h 74"/>
                  <a:gd name="T8" fmla="*/ 535 w 583"/>
                  <a:gd name="T9" fmla="*/ 70 h 74"/>
                  <a:gd name="T10" fmla="*/ 511 w 583"/>
                  <a:gd name="T11" fmla="*/ 74 h 74"/>
                  <a:gd name="T12" fmla="*/ 488 w 583"/>
                  <a:gd name="T13" fmla="*/ 70 h 74"/>
                  <a:gd name="T14" fmla="*/ 468 w 583"/>
                  <a:gd name="T15" fmla="*/ 60 h 74"/>
                  <a:gd name="T16" fmla="*/ 453 w 583"/>
                  <a:gd name="T17" fmla="*/ 43 h 74"/>
                  <a:gd name="T18" fmla="*/ 441 w 583"/>
                  <a:gd name="T19" fmla="*/ 23 h 74"/>
                  <a:gd name="T20" fmla="*/ 439 w 583"/>
                  <a:gd name="T21" fmla="*/ 0 h 74"/>
                  <a:gd name="T22" fmla="*/ 435 w 583"/>
                  <a:gd name="T23" fmla="*/ 23 h 74"/>
                  <a:gd name="T24" fmla="*/ 423 w 583"/>
                  <a:gd name="T25" fmla="*/ 43 h 74"/>
                  <a:gd name="T26" fmla="*/ 408 w 583"/>
                  <a:gd name="T27" fmla="*/ 60 h 74"/>
                  <a:gd name="T28" fmla="*/ 388 w 583"/>
                  <a:gd name="T29" fmla="*/ 70 h 74"/>
                  <a:gd name="T30" fmla="*/ 365 w 583"/>
                  <a:gd name="T31" fmla="*/ 74 h 74"/>
                  <a:gd name="T32" fmla="*/ 341 w 583"/>
                  <a:gd name="T33" fmla="*/ 70 h 74"/>
                  <a:gd name="T34" fmla="*/ 322 w 583"/>
                  <a:gd name="T35" fmla="*/ 60 h 74"/>
                  <a:gd name="T36" fmla="*/ 306 w 583"/>
                  <a:gd name="T37" fmla="*/ 43 h 74"/>
                  <a:gd name="T38" fmla="*/ 295 w 583"/>
                  <a:gd name="T39" fmla="*/ 23 h 74"/>
                  <a:gd name="T40" fmla="*/ 293 w 583"/>
                  <a:gd name="T41" fmla="*/ 0 h 74"/>
                  <a:gd name="T42" fmla="*/ 289 w 583"/>
                  <a:gd name="T43" fmla="*/ 23 h 74"/>
                  <a:gd name="T44" fmla="*/ 277 w 583"/>
                  <a:gd name="T45" fmla="*/ 43 h 74"/>
                  <a:gd name="T46" fmla="*/ 261 w 583"/>
                  <a:gd name="T47" fmla="*/ 60 h 74"/>
                  <a:gd name="T48" fmla="*/ 242 w 583"/>
                  <a:gd name="T49" fmla="*/ 70 h 74"/>
                  <a:gd name="T50" fmla="*/ 218 w 583"/>
                  <a:gd name="T51" fmla="*/ 74 h 74"/>
                  <a:gd name="T52" fmla="*/ 197 w 583"/>
                  <a:gd name="T53" fmla="*/ 70 h 74"/>
                  <a:gd name="T54" fmla="*/ 176 w 583"/>
                  <a:gd name="T55" fmla="*/ 60 h 74"/>
                  <a:gd name="T56" fmla="*/ 160 w 583"/>
                  <a:gd name="T57" fmla="*/ 43 h 74"/>
                  <a:gd name="T58" fmla="*/ 148 w 583"/>
                  <a:gd name="T59" fmla="*/ 23 h 74"/>
                  <a:gd name="T60" fmla="*/ 146 w 583"/>
                  <a:gd name="T61" fmla="*/ 0 h 74"/>
                  <a:gd name="T62" fmla="*/ 142 w 583"/>
                  <a:gd name="T63" fmla="*/ 23 h 74"/>
                  <a:gd name="T64" fmla="*/ 131 w 583"/>
                  <a:gd name="T65" fmla="*/ 43 h 74"/>
                  <a:gd name="T66" fmla="*/ 115 w 583"/>
                  <a:gd name="T67" fmla="*/ 60 h 74"/>
                  <a:gd name="T68" fmla="*/ 95 w 583"/>
                  <a:gd name="T69" fmla="*/ 70 h 74"/>
                  <a:gd name="T70" fmla="*/ 72 w 583"/>
                  <a:gd name="T71" fmla="*/ 74 h 74"/>
                  <a:gd name="T72" fmla="*/ 51 w 583"/>
                  <a:gd name="T73" fmla="*/ 70 h 74"/>
                  <a:gd name="T74" fmla="*/ 29 w 583"/>
                  <a:gd name="T75" fmla="*/ 60 h 74"/>
                  <a:gd name="T76" fmla="*/ 14 w 583"/>
                  <a:gd name="T77" fmla="*/ 43 h 74"/>
                  <a:gd name="T78" fmla="*/ 2 w 583"/>
                  <a:gd name="T79" fmla="*/ 23 h 74"/>
                  <a:gd name="T80" fmla="*/ 0 w 583"/>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3" h="74">
                    <a:moveTo>
                      <a:pt x="583" y="0"/>
                    </a:moveTo>
                    <a:lnTo>
                      <a:pt x="581" y="23"/>
                    </a:lnTo>
                    <a:lnTo>
                      <a:pt x="570" y="43"/>
                    </a:lnTo>
                    <a:lnTo>
                      <a:pt x="554" y="60"/>
                    </a:lnTo>
                    <a:lnTo>
                      <a:pt x="535" y="70"/>
                    </a:lnTo>
                    <a:lnTo>
                      <a:pt x="511" y="74"/>
                    </a:lnTo>
                    <a:lnTo>
                      <a:pt x="488" y="70"/>
                    </a:lnTo>
                    <a:lnTo>
                      <a:pt x="468" y="60"/>
                    </a:lnTo>
                    <a:lnTo>
                      <a:pt x="453" y="43"/>
                    </a:lnTo>
                    <a:lnTo>
                      <a:pt x="441" y="23"/>
                    </a:lnTo>
                    <a:lnTo>
                      <a:pt x="439" y="0"/>
                    </a:lnTo>
                    <a:lnTo>
                      <a:pt x="435" y="23"/>
                    </a:lnTo>
                    <a:lnTo>
                      <a:pt x="423" y="43"/>
                    </a:lnTo>
                    <a:lnTo>
                      <a:pt x="408" y="60"/>
                    </a:lnTo>
                    <a:lnTo>
                      <a:pt x="388" y="70"/>
                    </a:lnTo>
                    <a:lnTo>
                      <a:pt x="365" y="74"/>
                    </a:lnTo>
                    <a:lnTo>
                      <a:pt x="341" y="70"/>
                    </a:lnTo>
                    <a:lnTo>
                      <a:pt x="322" y="60"/>
                    </a:lnTo>
                    <a:lnTo>
                      <a:pt x="306" y="43"/>
                    </a:lnTo>
                    <a:lnTo>
                      <a:pt x="295" y="23"/>
                    </a:lnTo>
                    <a:lnTo>
                      <a:pt x="293" y="0"/>
                    </a:lnTo>
                    <a:lnTo>
                      <a:pt x="289" y="23"/>
                    </a:lnTo>
                    <a:lnTo>
                      <a:pt x="277" y="43"/>
                    </a:lnTo>
                    <a:lnTo>
                      <a:pt x="261" y="60"/>
                    </a:lnTo>
                    <a:lnTo>
                      <a:pt x="242" y="70"/>
                    </a:lnTo>
                    <a:lnTo>
                      <a:pt x="218" y="74"/>
                    </a:lnTo>
                    <a:lnTo>
                      <a:pt x="197" y="70"/>
                    </a:lnTo>
                    <a:lnTo>
                      <a:pt x="176" y="60"/>
                    </a:lnTo>
                    <a:lnTo>
                      <a:pt x="160" y="43"/>
                    </a:lnTo>
                    <a:lnTo>
                      <a:pt x="148" y="23"/>
                    </a:lnTo>
                    <a:lnTo>
                      <a:pt x="146" y="0"/>
                    </a:lnTo>
                    <a:lnTo>
                      <a:pt x="142" y="23"/>
                    </a:lnTo>
                    <a:lnTo>
                      <a:pt x="131" y="43"/>
                    </a:lnTo>
                    <a:lnTo>
                      <a:pt x="115" y="60"/>
                    </a:lnTo>
                    <a:lnTo>
                      <a:pt x="95" y="70"/>
                    </a:lnTo>
                    <a:lnTo>
                      <a:pt x="72" y="74"/>
                    </a:lnTo>
                    <a:lnTo>
                      <a:pt x="51" y="70"/>
                    </a:lnTo>
                    <a:lnTo>
                      <a:pt x="29" y="60"/>
                    </a:lnTo>
                    <a:lnTo>
                      <a:pt x="14" y="43"/>
                    </a:lnTo>
                    <a:lnTo>
                      <a:pt x="2"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3" name="Line 160">
                <a:extLst>
                  <a:ext uri="{FF2B5EF4-FFF2-40B4-BE49-F238E27FC236}">
                    <a16:creationId xmlns:a16="http://schemas.microsoft.com/office/drawing/2014/main" id="{C807BAE6-5984-48E7-878E-EE12B2FCC4F6}"/>
                  </a:ext>
                </a:extLst>
              </p:cNvPr>
              <p:cNvSpPr>
                <a:spLocks noChangeShapeType="1"/>
              </p:cNvSpPr>
              <p:nvPr/>
            </p:nvSpPr>
            <p:spPr bwMode="auto">
              <a:xfrm flipV="1">
                <a:off x="909" y="293"/>
                <a:ext cx="75"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4" name="Line 159">
                <a:extLst>
                  <a:ext uri="{FF2B5EF4-FFF2-40B4-BE49-F238E27FC236}">
                    <a16:creationId xmlns:a16="http://schemas.microsoft.com/office/drawing/2014/main" id="{8EEB63F8-377D-45F0-A2B7-88D75DAC3684}"/>
                  </a:ext>
                </a:extLst>
              </p:cNvPr>
              <p:cNvSpPr>
                <a:spLocks noChangeShapeType="1"/>
              </p:cNvSpPr>
              <p:nvPr/>
            </p:nvSpPr>
            <p:spPr bwMode="auto">
              <a:xfrm flipV="1">
                <a:off x="544" y="927"/>
                <a:ext cx="73" cy="128"/>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5" name="Freeform 158">
                <a:extLst>
                  <a:ext uri="{FF2B5EF4-FFF2-40B4-BE49-F238E27FC236}">
                    <a16:creationId xmlns:a16="http://schemas.microsoft.com/office/drawing/2014/main" id="{C0DD0811-13A1-4CEC-B348-560073DB3091}"/>
                  </a:ext>
                </a:extLst>
              </p:cNvPr>
              <p:cNvSpPr>
                <a:spLocks/>
              </p:cNvSpPr>
              <p:nvPr/>
            </p:nvSpPr>
            <p:spPr bwMode="auto">
              <a:xfrm>
                <a:off x="582" y="411"/>
                <a:ext cx="327" cy="516"/>
              </a:xfrm>
              <a:custGeom>
                <a:avLst/>
                <a:gdLst>
                  <a:gd name="T0" fmla="*/ 35 w 327"/>
                  <a:gd name="T1" fmla="*/ 516 h 516"/>
                  <a:gd name="T2" fmla="*/ 17 w 327"/>
                  <a:gd name="T3" fmla="*/ 503 h 516"/>
                  <a:gd name="T4" fmla="*/ 5 w 327"/>
                  <a:gd name="T5" fmla="*/ 483 h 516"/>
                  <a:gd name="T6" fmla="*/ 0 w 327"/>
                  <a:gd name="T7" fmla="*/ 462 h 516"/>
                  <a:gd name="T8" fmla="*/ 0 w 327"/>
                  <a:gd name="T9" fmla="*/ 438 h 516"/>
                  <a:gd name="T10" fmla="*/ 7 w 327"/>
                  <a:gd name="T11" fmla="*/ 417 h 516"/>
                  <a:gd name="T12" fmla="*/ 23 w 327"/>
                  <a:gd name="T13" fmla="*/ 399 h 516"/>
                  <a:gd name="T14" fmla="*/ 43 w 327"/>
                  <a:gd name="T15" fmla="*/ 387 h 516"/>
                  <a:gd name="T16" fmla="*/ 64 w 327"/>
                  <a:gd name="T17" fmla="*/ 381 h 516"/>
                  <a:gd name="T18" fmla="*/ 87 w 327"/>
                  <a:gd name="T19" fmla="*/ 381 h 516"/>
                  <a:gd name="T20" fmla="*/ 109 w 327"/>
                  <a:gd name="T21" fmla="*/ 389 h 516"/>
                  <a:gd name="T22" fmla="*/ 89 w 327"/>
                  <a:gd name="T23" fmla="*/ 376 h 516"/>
                  <a:gd name="T24" fmla="*/ 78 w 327"/>
                  <a:gd name="T25" fmla="*/ 356 h 516"/>
                  <a:gd name="T26" fmla="*/ 72 w 327"/>
                  <a:gd name="T27" fmla="*/ 334 h 516"/>
                  <a:gd name="T28" fmla="*/ 74 w 327"/>
                  <a:gd name="T29" fmla="*/ 311 h 516"/>
                  <a:gd name="T30" fmla="*/ 82 w 327"/>
                  <a:gd name="T31" fmla="*/ 289 h 516"/>
                  <a:gd name="T32" fmla="*/ 95 w 327"/>
                  <a:gd name="T33" fmla="*/ 272 h 516"/>
                  <a:gd name="T34" fmla="*/ 115 w 327"/>
                  <a:gd name="T35" fmla="*/ 260 h 516"/>
                  <a:gd name="T36" fmla="*/ 136 w 327"/>
                  <a:gd name="T37" fmla="*/ 254 h 516"/>
                  <a:gd name="T38" fmla="*/ 160 w 327"/>
                  <a:gd name="T39" fmla="*/ 254 h 516"/>
                  <a:gd name="T40" fmla="*/ 181 w 327"/>
                  <a:gd name="T41" fmla="*/ 264 h 516"/>
                  <a:gd name="T42" fmla="*/ 164 w 327"/>
                  <a:gd name="T43" fmla="*/ 248 h 516"/>
                  <a:gd name="T44" fmla="*/ 152 w 327"/>
                  <a:gd name="T45" fmla="*/ 229 h 516"/>
                  <a:gd name="T46" fmla="*/ 146 w 327"/>
                  <a:gd name="T47" fmla="*/ 207 h 516"/>
                  <a:gd name="T48" fmla="*/ 146 w 327"/>
                  <a:gd name="T49" fmla="*/ 184 h 516"/>
                  <a:gd name="T50" fmla="*/ 154 w 327"/>
                  <a:gd name="T51" fmla="*/ 162 h 516"/>
                  <a:gd name="T52" fmla="*/ 169 w 327"/>
                  <a:gd name="T53" fmla="*/ 145 h 516"/>
                  <a:gd name="T54" fmla="*/ 189 w 327"/>
                  <a:gd name="T55" fmla="*/ 133 h 516"/>
                  <a:gd name="T56" fmla="*/ 210 w 327"/>
                  <a:gd name="T57" fmla="*/ 127 h 516"/>
                  <a:gd name="T58" fmla="*/ 234 w 327"/>
                  <a:gd name="T59" fmla="*/ 127 h 516"/>
                  <a:gd name="T60" fmla="*/ 255 w 327"/>
                  <a:gd name="T61" fmla="*/ 137 h 516"/>
                  <a:gd name="T62" fmla="*/ 236 w 327"/>
                  <a:gd name="T63" fmla="*/ 121 h 516"/>
                  <a:gd name="T64" fmla="*/ 224 w 327"/>
                  <a:gd name="T65" fmla="*/ 102 h 516"/>
                  <a:gd name="T66" fmla="*/ 218 w 327"/>
                  <a:gd name="T67" fmla="*/ 80 h 516"/>
                  <a:gd name="T68" fmla="*/ 220 w 327"/>
                  <a:gd name="T69" fmla="*/ 57 h 516"/>
                  <a:gd name="T70" fmla="*/ 228 w 327"/>
                  <a:gd name="T71" fmla="*/ 35 h 516"/>
                  <a:gd name="T72" fmla="*/ 242 w 327"/>
                  <a:gd name="T73" fmla="*/ 18 h 516"/>
                  <a:gd name="T74" fmla="*/ 261 w 327"/>
                  <a:gd name="T75" fmla="*/ 6 h 516"/>
                  <a:gd name="T76" fmla="*/ 283 w 327"/>
                  <a:gd name="T77" fmla="*/ 0 h 516"/>
                  <a:gd name="T78" fmla="*/ 306 w 327"/>
                  <a:gd name="T79" fmla="*/ 2 h 516"/>
                  <a:gd name="T80" fmla="*/ 327 w 327"/>
                  <a:gd name="T81" fmla="*/ 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6">
                    <a:moveTo>
                      <a:pt x="35" y="516"/>
                    </a:moveTo>
                    <a:lnTo>
                      <a:pt x="17" y="503"/>
                    </a:lnTo>
                    <a:lnTo>
                      <a:pt x="5" y="483"/>
                    </a:lnTo>
                    <a:lnTo>
                      <a:pt x="0" y="462"/>
                    </a:lnTo>
                    <a:lnTo>
                      <a:pt x="0" y="438"/>
                    </a:lnTo>
                    <a:lnTo>
                      <a:pt x="7" y="417"/>
                    </a:lnTo>
                    <a:lnTo>
                      <a:pt x="23" y="399"/>
                    </a:lnTo>
                    <a:lnTo>
                      <a:pt x="43" y="387"/>
                    </a:lnTo>
                    <a:lnTo>
                      <a:pt x="64" y="381"/>
                    </a:lnTo>
                    <a:lnTo>
                      <a:pt x="87" y="381"/>
                    </a:lnTo>
                    <a:lnTo>
                      <a:pt x="109" y="389"/>
                    </a:lnTo>
                    <a:lnTo>
                      <a:pt x="89" y="376"/>
                    </a:lnTo>
                    <a:lnTo>
                      <a:pt x="78" y="356"/>
                    </a:lnTo>
                    <a:lnTo>
                      <a:pt x="72" y="334"/>
                    </a:lnTo>
                    <a:lnTo>
                      <a:pt x="74" y="311"/>
                    </a:lnTo>
                    <a:lnTo>
                      <a:pt x="82" y="289"/>
                    </a:lnTo>
                    <a:lnTo>
                      <a:pt x="95" y="272"/>
                    </a:lnTo>
                    <a:lnTo>
                      <a:pt x="115" y="260"/>
                    </a:lnTo>
                    <a:lnTo>
                      <a:pt x="136" y="254"/>
                    </a:lnTo>
                    <a:lnTo>
                      <a:pt x="160" y="254"/>
                    </a:lnTo>
                    <a:lnTo>
                      <a:pt x="181" y="264"/>
                    </a:lnTo>
                    <a:lnTo>
                      <a:pt x="164" y="248"/>
                    </a:lnTo>
                    <a:lnTo>
                      <a:pt x="152" y="229"/>
                    </a:lnTo>
                    <a:lnTo>
                      <a:pt x="146" y="207"/>
                    </a:lnTo>
                    <a:lnTo>
                      <a:pt x="146" y="184"/>
                    </a:lnTo>
                    <a:lnTo>
                      <a:pt x="154" y="162"/>
                    </a:lnTo>
                    <a:lnTo>
                      <a:pt x="169" y="145"/>
                    </a:lnTo>
                    <a:lnTo>
                      <a:pt x="189" y="133"/>
                    </a:lnTo>
                    <a:lnTo>
                      <a:pt x="210" y="127"/>
                    </a:lnTo>
                    <a:lnTo>
                      <a:pt x="234" y="127"/>
                    </a:lnTo>
                    <a:lnTo>
                      <a:pt x="255" y="137"/>
                    </a:lnTo>
                    <a:lnTo>
                      <a:pt x="236" y="121"/>
                    </a:lnTo>
                    <a:lnTo>
                      <a:pt x="224" y="102"/>
                    </a:lnTo>
                    <a:lnTo>
                      <a:pt x="218" y="80"/>
                    </a:lnTo>
                    <a:lnTo>
                      <a:pt x="220" y="57"/>
                    </a:lnTo>
                    <a:lnTo>
                      <a:pt x="228" y="35"/>
                    </a:lnTo>
                    <a:lnTo>
                      <a:pt x="242" y="18"/>
                    </a:lnTo>
                    <a:lnTo>
                      <a:pt x="261" y="6"/>
                    </a:lnTo>
                    <a:lnTo>
                      <a:pt x="283"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6" name="Line 157">
                <a:extLst>
                  <a:ext uri="{FF2B5EF4-FFF2-40B4-BE49-F238E27FC236}">
                    <a16:creationId xmlns:a16="http://schemas.microsoft.com/office/drawing/2014/main" id="{6EB2EFD9-DCCC-47C7-AC33-7572174DAE96}"/>
                  </a:ext>
                </a:extLst>
              </p:cNvPr>
              <p:cNvSpPr>
                <a:spLocks noChangeShapeType="1"/>
              </p:cNvSpPr>
              <p:nvPr/>
            </p:nvSpPr>
            <p:spPr bwMode="auto">
              <a:xfrm flipH="1">
                <a:off x="2309" y="828"/>
                <a:ext cx="54"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7" name="Line 156">
                <a:extLst>
                  <a:ext uri="{FF2B5EF4-FFF2-40B4-BE49-F238E27FC236}">
                    <a16:creationId xmlns:a16="http://schemas.microsoft.com/office/drawing/2014/main" id="{B4AD62DE-8FA7-47D1-B621-2CFC41CB3A43}"/>
                  </a:ext>
                </a:extLst>
              </p:cNvPr>
              <p:cNvSpPr>
                <a:spLocks noChangeShapeType="1"/>
              </p:cNvSpPr>
              <p:nvPr/>
            </p:nvSpPr>
            <p:spPr bwMode="auto">
              <a:xfrm flipH="1">
                <a:off x="2949" y="828"/>
                <a:ext cx="55" cy="1"/>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8" name="Freeform 155">
                <a:extLst>
                  <a:ext uri="{FF2B5EF4-FFF2-40B4-BE49-F238E27FC236}">
                    <a16:creationId xmlns:a16="http://schemas.microsoft.com/office/drawing/2014/main" id="{64CB3F95-2552-4836-A420-A178A5311E0F}"/>
                  </a:ext>
                </a:extLst>
              </p:cNvPr>
              <p:cNvSpPr>
                <a:spLocks/>
              </p:cNvSpPr>
              <p:nvPr/>
            </p:nvSpPr>
            <p:spPr bwMode="auto">
              <a:xfrm>
                <a:off x="2363" y="828"/>
                <a:ext cx="586" cy="74"/>
              </a:xfrm>
              <a:custGeom>
                <a:avLst/>
                <a:gdLst>
                  <a:gd name="T0" fmla="*/ 586 w 586"/>
                  <a:gd name="T1" fmla="*/ 0 h 74"/>
                  <a:gd name="T2" fmla="*/ 582 w 586"/>
                  <a:gd name="T3" fmla="*/ 23 h 74"/>
                  <a:gd name="T4" fmla="*/ 572 w 586"/>
                  <a:gd name="T5" fmla="*/ 45 h 74"/>
                  <a:gd name="T6" fmla="*/ 555 w 586"/>
                  <a:gd name="T7" fmla="*/ 60 h 74"/>
                  <a:gd name="T8" fmla="*/ 535 w 586"/>
                  <a:gd name="T9" fmla="*/ 70 h 74"/>
                  <a:gd name="T10" fmla="*/ 512 w 586"/>
                  <a:gd name="T11" fmla="*/ 74 h 74"/>
                  <a:gd name="T12" fmla="*/ 490 w 586"/>
                  <a:gd name="T13" fmla="*/ 70 h 74"/>
                  <a:gd name="T14" fmla="*/ 469 w 586"/>
                  <a:gd name="T15" fmla="*/ 60 h 74"/>
                  <a:gd name="T16" fmla="*/ 453 w 586"/>
                  <a:gd name="T17" fmla="*/ 45 h 74"/>
                  <a:gd name="T18" fmla="*/ 443 w 586"/>
                  <a:gd name="T19" fmla="*/ 23 h 74"/>
                  <a:gd name="T20" fmla="*/ 439 w 586"/>
                  <a:gd name="T21" fmla="*/ 0 h 74"/>
                  <a:gd name="T22" fmla="*/ 436 w 586"/>
                  <a:gd name="T23" fmla="*/ 23 h 74"/>
                  <a:gd name="T24" fmla="*/ 426 w 586"/>
                  <a:gd name="T25" fmla="*/ 45 h 74"/>
                  <a:gd name="T26" fmla="*/ 410 w 586"/>
                  <a:gd name="T27" fmla="*/ 60 h 74"/>
                  <a:gd name="T28" fmla="*/ 389 w 586"/>
                  <a:gd name="T29" fmla="*/ 70 h 74"/>
                  <a:gd name="T30" fmla="*/ 365 w 586"/>
                  <a:gd name="T31" fmla="*/ 74 h 74"/>
                  <a:gd name="T32" fmla="*/ 344 w 586"/>
                  <a:gd name="T33" fmla="*/ 70 h 74"/>
                  <a:gd name="T34" fmla="*/ 322 w 586"/>
                  <a:gd name="T35" fmla="*/ 60 h 74"/>
                  <a:gd name="T36" fmla="*/ 307 w 586"/>
                  <a:gd name="T37" fmla="*/ 45 h 74"/>
                  <a:gd name="T38" fmla="*/ 297 w 586"/>
                  <a:gd name="T39" fmla="*/ 23 h 74"/>
                  <a:gd name="T40" fmla="*/ 293 w 586"/>
                  <a:gd name="T41" fmla="*/ 0 h 74"/>
                  <a:gd name="T42" fmla="*/ 289 w 586"/>
                  <a:gd name="T43" fmla="*/ 23 h 74"/>
                  <a:gd name="T44" fmla="*/ 279 w 586"/>
                  <a:gd name="T45" fmla="*/ 45 h 74"/>
                  <a:gd name="T46" fmla="*/ 264 w 586"/>
                  <a:gd name="T47" fmla="*/ 60 h 74"/>
                  <a:gd name="T48" fmla="*/ 242 w 586"/>
                  <a:gd name="T49" fmla="*/ 70 h 74"/>
                  <a:gd name="T50" fmla="*/ 221 w 586"/>
                  <a:gd name="T51" fmla="*/ 74 h 74"/>
                  <a:gd name="T52" fmla="*/ 197 w 586"/>
                  <a:gd name="T53" fmla="*/ 70 h 74"/>
                  <a:gd name="T54" fmla="*/ 176 w 586"/>
                  <a:gd name="T55" fmla="*/ 60 h 74"/>
                  <a:gd name="T56" fmla="*/ 160 w 586"/>
                  <a:gd name="T57" fmla="*/ 45 h 74"/>
                  <a:gd name="T58" fmla="*/ 151 w 586"/>
                  <a:gd name="T59" fmla="*/ 23 h 74"/>
                  <a:gd name="T60" fmla="*/ 147 w 586"/>
                  <a:gd name="T61" fmla="*/ 0 h 74"/>
                  <a:gd name="T62" fmla="*/ 143 w 586"/>
                  <a:gd name="T63" fmla="*/ 23 h 74"/>
                  <a:gd name="T64" fmla="*/ 133 w 586"/>
                  <a:gd name="T65" fmla="*/ 45 h 74"/>
                  <a:gd name="T66" fmla="*/ 117 w 586"/>
                  <a:gd name="T67" fmla="*/ 60 h 74"/>
                  <a:gd name="T68" fmla="*/ 96 w 586"/>
                  <a:gd name="T69" fmla="*/ 70 h 74"/>
                  <a:gd name="T70" fmla="*/ 75 w 586"/>
                  <a:gd name="T71" fmla="*/ 74 h 74"/>
                  <a:gd name="T72" fmla="*/ 51 w 586"/>
                  <a:gd name="T73" fmla="*/ 70 h 74"/>
                  <a:gd name="T74" fmla="*/ 32 w 586"/>
                  <a:gd name="T75" fmla="*/ 60 h 74"/>
                  <a:gd name="T76" fmla="*/ 14 w 586"/>
                  <a:gd name="T77" fmla="*/ 45 h 74"/>
                  <a:gd name="T78" fmla="*/ 4 w 586"/>
                  <a:gd name="T79" fmla="*/ 23 h 74"/>
                  <a:gd name="T80" fmla="*/ 0 w 586"/>
                  <a:gd name="T8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6" h="74">
                    <a:moveTo>
                      <a:pt x="586" y="0"/>
                    </a:moveTo>
                    <a:lnTo>
                      <a:pt x="582" y="23"/>
                    </a:lnTo>
                    <a:lnTo>
                      <a:pt x="572" y="45"/>
                    </a:lnTo>
                    <a:lnTo>
                      <a:pt x="555" y="60"/>
                    </a:lnTo>
                    <a:lnTo>
                      <a:pt x="535" y="70"/>
                    </a:lnTo>
                    <a:lnTo>
                      <a:pt x="512" y="74"/>
                    </a:lnTo>
                    <a:lnTo>
                      <a:pt x="490" y="70"/>
                    </a:lnTo>
                    <a:lnTo>
                      <a:pt x="469" y="60"/>
                    </a:lnTo>
                    <a:lnTo>
                      <a:pt x="453" y="45"/>
                    </a:lnTo>
                    <a:lnTo>
                      <a:pt x="443" y="23"/>
                    </a:lnTo>
                    <a:lnTo>
                      <a:pt x="439" y="0"/>
                    </a:lnTo>
                    <a:lnTo>
                      <a:pt x="436" y="23"/>
                    </a:lnTo>
                    <a:lnTo>
                      <a:pt x="426" y="45"/>
                    </a:lnTo>
                    <a:lnTo>
                      <a:pt x="410" y="60"/>
                    </a:lnTo>
                    <a:lnTo>
                      <a:pt x="389" y="70"/>
                    </a:lnTo>
                    <a:lnTo>
                      <a:pt x="365" y="74"/>
                    </a:lnTo>
                    <a:lnTo>
                      <a:pt x="344" y="70"/>
                    </a:lnTo>
                    <a:lnTo>
                      <a:pt x="322" y="60"/>
                    </a:lnTo>
                    <a:lnTo>
                      <a:pt x="307" y="45"/>
                    </a:lnTo>
                    <a:lnTo>
                      <a:pt x="297" y="23"/>
                    </a:lnTo>
                    <a:lnTo>
                      <a:pt x="293" y="0"/>
                    </a:lnTo>
                    <a:lnTo>
                      <a:pt x="289" y="23"/>
                    </a:lnTo>
                    <a:lnTo>
                      <a:pt x="279" y="45"/>
                    </a:lnTo>
                    <a:lnTo>
                      <a:pt x="264" y="60"/>
                    </a:lnTo>
                    <a:lnTo>
                      <a:pt x="242" y="70"/>
                    </a:lnTo>
                    <a:lnTo>
                      <a:pt x="221" y="74"/>
                    </a:lnTo>
                    <a:lnTo>
                      <a:pt x="197" y="70"/>
                    </a:lnTo>
                    <a:lnTo>
                      <a:pt x="176" y="60"/>
                    </a:lnTo>
                    <a:lnTo>
                      <a:pt x="160" y="45"/>
                    </a:lnTo>
                    <a:lnTo>
                      <a:pt x="151" y="23"/>
                    </a:lnTo>
                    <a:lnTo>
                      <a:pt x="147" y="0"/>
                    </a:lnTo>
                    <a:lnTo>
                      <a:pt x="143" y="23"/>
                    </a:lnTo>
                    <a:lnTo>
                      <a:pt x="133" y="45"/>
                    </a:lnTo>
                    <a:lnTo>
                      <a:pt x="117" y="60"/>
                    </a:lnTo>
                    <a:lnTo>
                      <a:pt x="96" y="70"/>
                    </a:lnTo>
                    <a:lnTo>
                      <a:pt x="75" y="74"/>
                    </a:lnTo>
                    <a:lnTo>
                      <a:pt x="51" y="70"/>
                    </a:lnTo>
                    <a:lnTo>
                      <a:pt x="32" y="60"/>
                    </a:lnTo>
                    <a:lnTo>
                      <a:pt x="14" y="45"/>
                    </a:lnTo>
                    <a:lnTo>
                      <a:pt x="4" y="23"/>
                    </a:lnTo>
                    <a:lnTo>
                      <a:pt x="0" y="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9" name="Line 154">
                <a:extLst>
                  <a:ext uri="{FF2B5EF4-FFF2-40B4-BE49-F238E27FC236}">
                    <a16:creationId xmlns:a16="http://schemas.microsoft.com/office/drawing/2014/main" id="{7B9CA9E3-9DBC-427C-B1B8-A3BCC7EA5534}"/>
                  </a:ext>
                </a:extLst>
              </p:cNvPr>
              <p:cNvSpPr>
                <a:spLocks noChangeShapeType="1"/>
              </p:cNvSpPr>
              <p:nvPr/>
            </p:nvSpPr>
            <p:spPr bwMode="auto">
              <a:xfrm flipV="1">
                <a:off x="2279" y="828"/>
                <a:ext cx="30" cy="49"/>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0" name="Line 153">
                <a:extLst>
                  <a:ext uri="{FF2B5EF4-FFF2-40B4-BE49-F238E27FC236}">
                    <a16:creationId xmlns:a16="http://schemas.microsoft.com/office/drawing/2014/main" id="{002DE49F-2106-46CE-A024-789054076A05}"/>
                  </a:ext>
                </a:extLst>
              </p:cNvPr>
              <p:cNvSpPr>
                <a:spLocks noChangeShapeType="1"/>
              </p:cNvSpPr>
              <p:nvPr/>
            </p:nvSpPr>
            <p:spPr bwMode="auto">
              <a:xfrm flipV="1">
                <a:off x="1959" y="138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1" name="Freeform 152">
                <a:extLst>
                  <a:ext uri="{FF2B5EF4-FFF2-40B4-BE49-F238E27FC236}">
                    <a16:creationId xmlns:a16="http://schemas.microsoft.com/office/drawing/2014/main" id="{52DF2EF1-99EE-4DFF-AEA3-67DE92972279}"/>
                  </a:ext>
                </a:extLst>
              </p:cNvPr>
              <p:cNvSpPr>
                <a:spLocks/>
              </p:cNvSpPr>
              <p:nvPr/>
            </p:nvSpPr>
            <p:spPr bwMode="auto">
              <a:xfrm>
                <a:off x="1952" y="867"/>
                <a:ext cx="327" cy="518"/>
              </a:xfrm>
              <a:custGeom>
                <a:avLst/>
                <a:gdLst>
                  <a:gd name="T0" fmla="*/ 37 w 327"/>
                  <a:gd name="T1" fmla="*/ 518 h 518"/>
                  <a:gd name="T2" fmla="*/ 17 w 327"/>
                  <a:gd name="T3" fmla="*/ 503 h 518"/>
                  <a:gd name="T4" fmla="*/ 5 w 327"/>
                  <a:gd name="T5" fmla="*/ 485 h 518"/>
                  <a:gd name="T6" fmla="*/ 0 w 327"/>
                  <a:gd name="T7" fmla="*/ 462 h 518"/>
                  <a:gd name="T8" fmla="*/ 2 w 327"/>
                  <a:gd name="T9" fmla="*/ 440 h 518"/>
                  <a:gd name="T10" fmla="*/ 9 w 327"/>
                  <a:gd name="T11" fmla="*/ 419 h 518"/>
                  <a:gd name="T12" fmla="*/ 23 w 327"/>
                  <a:gd name="T13" fmla="*/ 399 h 518"/>
                  <a:gd name="T14" fmla="*/ 43 w 327"/>
                  <a:gd name="T15" fmla="*/ 387 h 518"/>
                  <a:gd name="T16" fmla="*/ 64 w 327"/>
                  <a:gd name="T17" fmla="*/ 381 h 518"/>
                  <a:gd name="T18" fmla="*/ 87 w 327"/>
                  <a:gd name="T19" fmla="*/ 383 h 518"/>
                  <a:gd name="T20" fmla="*/ 109 w 327"/>
                  <a:gd name="T21" fmla="*/ 391 h 518"/>
                  <a:gd name="T22" fmla="*/ 91 w 327"/>
                  <a:gd name="T23" fmla="*/ 375 h 518"/>
                  <a:gd name="T24" fmla="*/ 78 w 327"/>
                  <a:gd name="T25" fmla="*/ 358 h 518"/>
                  <a:gd name="T26" fmla="*/ 72 w 327"/>
                  <a:gd name="T27" fmla="*/ 334 h 518"/>
                  <a:gd name="T28" fmla="*/ 74 w 327"/>
                  <a:gd name="T29" fmla="*/ 313 h 518"/>
                  <a:gd name="T30" fmla="*/ 82 w 327"/>
                  <a:gd name="T31" fmla="*/ 291 h 518"/>
                  <a:gd name="T32" fmla="*/ 97 w 327"/>
                  <a:gd name="T33" fmla="*/ 274 h 518"/>
                  <a:gd name="T34" fmla="*/ 115 w 327"/>
                  <a:gd name="T35" fmla="*/ 260 h 518"/>
                  <a:gd name="T36" fmla="*/ 138 w 327"/>
                  <a:gd name="T37" fmla="*/ 254 h 518"/>
                  <a:gd name="T38" fmla="*/ 162 w 327"/>
                  <a:gd name="T39" fmla="*/ 256 h 518"/>
                  <a:gd name="T40" fmla="*/ 181 w 327"/>
                  <a:gd name="T41" fmla="*/ 264 h 518"/>
                  <a:gd name="T42" fmla="*/ 164 w 327"/>
                  <a:gd name="T43" fmla="*/ 250 h 518"/>
                  <a:gd name="T44" fmla="*/ 152 w 327"/>
                  <a:gd name="T45" fmla="*/ 231 h 518"/>
                  <a:gd name="T46" fmla="*/ 146 w 327"/>
                  <a:gd name="T47" fmla="*/ 207 h 518"/>
                  <a:gd name="T48" fmla="*/ 148 w 327"/>
                  <a:gd name="T49" fmla="*/ 186 h 518"/>
                  <a:gd name="T50" fmla="*/ 156 w 327"/>
                  <a:gd name="T51" fmla="*/ 164 h 518"/>
                  <a:gd name="T52" fmla="*/ 169 w 327"/>
                  <a:gd name="T53" fmla="*/ 147 h 518"/>
                  <a:gd name="T54" fmla="*/ 189 w 327"/>
                  <a:gd name="T55" fmla="*/ 133 h 518"/>
                  <a:gd name="T56" fmla="*/ 210 w 327"/>
                  <a:gd name="T57" fmla="*/ 127 h 518"/>
                  <a:gd name="T58" fmla="*/ 234 w 327"/>
                  <a:gd name="T59" fmla="*/ 129 h 518"/>
                  <a:gd name="T60" fmla="*/ 255 w 327"/>
                  <a:gd name="T61" fmla="*/ 137 h 518"/>
                  <a:gd name="T62" fmla="*/ 238 w 327"/>
                  <a:gd name="T63" fmla="*/ 123 h 518"/>
                  <a:gd name="T64" fmla="*/ 224 w 327"/>
                  <a:gd name="T65" fmla="*/ 103 h 518"/>
                  <a:gd name="T66" fmla="*/ 218 w 327"/>
                  <a:gd name="T67" fmla="*/ 80 h 518"/>
                  <a:gd name="T68" fmla="*/ 220 w 327"/>
                  <a:gd name="T69" fmla="*/ 58 h 518"/>
                  <a:gd name="T70" fmla="*/ 228 w 327"/>
                  <a:gd name="T71" fmla="*/ 37 h 518"/>
                  <a:gd name="T72" fmla="*/ 244 w 327"/>
                  <a:gd name="T73" fmla="*/ 19 h 518"/>
                  <a:gd name="T74" fmla="*/ 261 w 327"/>
                  <a:gd name="T75" fmla="*/ 6 h 518"/>
                  <a:gd name="T76" fmla="*/ 285 w 327"/>
                  <a:gd name="T77" fmla="*/ 0 h 518"/>
                  <a:gd name="T78" fmla="*/ 306 w 327"/>
                  <a:gd name="T79" fmla="*/ 2 h 518"/>
                  <a:gd name="T80" fmla="*/ 327 w 327"/>
                  <a:gd name="T81" fmla="*/ 1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518">
                    <a:moveTo>
                      <a:pt x="37" y="518"/>
                    </a:moveTo>
                    <a:lnTo>
                      <a:pt x="17" y="503"/>
                    </a:lnTo>
                    <a:lnTo>
                      <a:pt x="5" y="485"/>
                    </a:lnTo>
                    <a:lnTo>
                      <a:pt x="0" y="462"/>
                    </a:lnTo>
                    <a:lnTo>
                      <a:pt x="2" y="440"/>
                    </a:lnTo>
                    <a:lnTo>
                      <a:pt x="9" y="419"/>
                    </a:lnTo>
                    <a:lnTo>
                      <a:pt x="23" y="399"/>
                    </a:lnTo>
                    <a:lnTo>
                      <a:pt x="43" y="387"/>
                    </a:lnTo>
                    <a:lnTo>
                      <a:pt x="64" y="381"/>
                    </a:lnTo>
                    <a:lnTo>
                      <a:pt x="87" y="383"/>
                    </a:lnTo>
                    <a:lnTo>
                      <a:pt x="109" y="391"/>
                    </a:lnTo>
                    <a:lnTo>
                      <a:pt x="91" y="375"/>
                    </a:lnTo>
                    <a:lnTo>
                      <a:pt x="78" y="358"/>
                    </a:lnTo>
                    <a:lnTo>
                      <a:pt x="72" y="334"/>
                    </a:lnTo>
                    <a:lnTo>
                      <a:pt x="74" y="313"/>
                    </a:lnTo>
                    <a:lnTo>
                      <a:pt x="82" y="291"/>
                    </a:lnTo>
                    <a:lnTo>
                      <a:pt x="97" y="274"/>
                    </a:lnTo>
                    <a:lnTo>
                      <a:pt x="115" y="260"/>
                    </a:lnTo>
                    <a:lnTo>
                      <a:pt x="138" y="254"/>
                    </a:lnTo>
                    <a:lnTo>
                      <a:pt x="162" y="256"/>
                    </a:lnTo>
                    <a:lnTo>
                      <a:pt x="181" y="264"/>
                    </a:lnTo>
                    <a:lnTo>
                      <a:pt x="164" y="250"/>
                    </a:lnTo>
                    <a:lnTo>
                      <a:pt x="152" y="231"/>
                    </a:lnTo>
                    <a:lnTo>
                      <a:pt x="146" y="207"/>
                    </a:lnTo>
                    <a:lnTo>
                      <a:pt x="148" y="186"/>
                    </a:lnTo>
                    <a:lnTo>
                      <a:pt x="156" y="164"/>
                    </a:lnTo>
                    <a:lnTo>
                      <a:pt x="169" y="147"/>
                    </a:lnTo>
                    <a:lnTo>
                      <a:pt x="189" y="133"/>
                    </a:lnTo>
                    <a:lnTo>
                      <a:pt x="210" y="127"/>
                    </a:lnTo>
                    <a:lnTo>
                      <a:pt x="234" y="129"/>
                    </a:lnTo>
                    <a:lnTo>
                      <a:pt x="255" y="137"/>
                    </a:lnTo>
                    <a:lnTo>
                      <a:pt x="238" y="123"/>
                    </a:lnTo>
                    <a:lnTo>
                      <a:pt x="224" y="103"/>
                    </a:lnTo>
                    <a:lnTo>
                      <a:pt x="218" y="80"/>
                    </a:lnTo>
                    <a:lnTo>
                      <a:pt x="220" y="58"/>
                    </a:lnTo>
                    <a:lnTo>
                      <a:pt x="228" y="37"/>
                    </a:lnTo>
                    <a:lnTo>
                      <a:pt x="244" y="19"/>
                    </a:lnTo>
                    <a:lnTo>
                      <a:pt x="261" y="6"/>
                    </a:lnTo>
                    <a:lnTo>
                      <a:pt x="285" y="0"/>
                    </a:lnTo>
                    <a:lnTo>
                      <a:pt x="306" y="2"/>
                    </a:lnTo>
                    <a:lnTo>
                      <a:pt x="327" y="10"/>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2" name="Line 151">
                <a:extLst>
                  <a:ext uri="{FF2B5EF4-FFF2-40B4-BE49-F238E27FC236}">
                    <a16:creationId xmlns:a16="http://schemas.microsoft.com/office/drawing/2014/main" id="{748347EB-96BF-4B17-A07E-8AF9051F947B}"/>
                  </a:ext>
                </a:extLst>
              </p:cNvPr>
              <p:cNvSpPr>
                <a:spLocks noChangeShapeType="1"/>
              </p:cNvSpPr>
              <p:nvPr/>
            </p:nvSpPr>
            <p:spPr bwMode="auto">
              <a:xfrm>
                <a:off x="2279" y="781"/>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3" name="Line 150">
                <a:extLst>
                  <a:ext uri="{FF2B5EF4-FFF2-40B4-BE49-F238E27FC236}">
                    <a16:creationId xmlns:a16="http://schemas.microsoft.com/office/drawing/2014/main" id="{39CC0F35-4A41-4EE8-805A-5C11FEBB00AD}"/>
                  </a:ext>
                </a:extLst>
              </p:cNvPr>
              <p:cNvSpPr>
                <a:spLocks noChangeShapeType="1"/>
              </p:cNvSpPr>
              <p:nvPr/>
            </p:nvSpPr>
            <p:spPr bwMode="auto">
              <a:xfrm>
                <a:off x="1959" y="225"/>
                <a:ext cx="30" cy="47"/>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4" name="Freeform 149">
                <a:extLst>
                  <a:ext uri="{FF2B5EF4-FFF2-40B4-BE49-F238E27FC236}">
                    <a16:creationId xmlns:a16="http://schemas.microsoft.com/office/drawing/2014/main" id="{48ED9B70-2AB5-45B0-B9B9-757688F9B721}"/>
                  </a:ext>
                </a:extLst>
              </p:cNvPr>
              <p:cNvSpPr>
                <a:spLocks/>
              </p:cNvSpPr>
              <p:nvPr/>
            </p:nvSpPr>
            <p:spPr bwMode="auto">
              <a:xfrm>
                <a:off x="1989" y="262"/>
                <a:ext cx="328" cy="519"/>
              </a:xfrm>
              <a:custGeom>
                <a:avLst/>
                <a:gdLst>
                  <a:gd name="T0" fmla="*/ 0 w 328"/>
                  <a:gd name="T1" fmla="*/ 10 h 519"/>
                  <a:gd name="T2" fmla="*/ 19 w 328"/>
                  <a:gd name="T3" fmla="*/ 2 h 519"/>
                  <a:gd name="T4" fmla="*/ 43 w 328"/>
                  <a:gd name="T5" fmla="*/ 0 h 519"/>
                  <a:gd name="T6" fmla="*/ 66 w 328"/>
                  <a:gd name="T7" fmla="*/ 6 h 519"/>
                  <a:gd name="T8" fmla="*/ 84 w 328"/>
                  <a:gd name="T9" fmla="*/ 20 h 519"/>
                  <a:gd name="T10" fmla="*/ 99 w 328"/>
                  <a:gd name="T11" fmla="*/ 37 h 519"/>
                  <a:gd name="T12" fmla="*/ 107 w 328"/>
                  <a:gd name="T13" fmla="*/ 59 h 519"/>
                  <a:gd name="T14" fmla="*/ 109 w 328"/>
                  <a:gd name="T15" fmla="*/ 82 h 519"/>
                  <a:gd name="T16" fmla="*/ 103 w 328"/>
                  <a:gd name="T17" fmla="*/ 104 h 519"/>
                  <a:gd name="T18" fmla="*/ 89 w 328"/>
                  <a:gd name="T19" fmla="*/ 123 h 519"/>
                  <a:gd name="T20" fmla="*/ 72 w 328"/>
                  <a:gd name="T21" fmla="*/ 137 h 519"/>
                  <a:gd name="T22" fmla="*/ 93 w 328"/>
                  <a:gd name="T23" fmla="*/ 129 h 519"/>
                  <a:gd name="T24" fmla="*/ 117 w 328"/>
                  <a:gd name="T25" fmla="*/ 127 h 519"/>
                  <a:gd name="T26" fmla="*/ 138 w 328"/>
                  <a:gd name="T27" fmla="*/ 133 h 519"/>
                  <a:gd name="T28" fmla="*/ 158 w 328"/>
                  <a:gd name="T29" fmla="*/ 147 h 519"/>
                  <a:gd name="T30" fmla="*/ 171 w 328"/>
                  <a:gd name="T31" fmla="*/ 165 h 519"/>
                  <a:gd name="T32" fmla="*/ 179 w 328"/>
                  <a:gd name="T33" fmla="*/ 186 h 519"/>
                  <a:gd name="T34" fmla="*/ 181 w 328"/>
                  <a:gd name="T35" fmla="*/ 208 h 519"/>
                  <a:gd name="T36" fmla="*/ 175 w 328"/>
                  <a:gd name="T37" fmla="*/ 231 h 519"/>
                  <a:gd name="T38" fmla="*/ 164 w 328"/>
                  <a:gd name="T39" fmla="*/ 251 h 519"/>
                  <a:gd name="T40" fmla="*/ 144 w 328"/>
                  <a:gd name="T41" fmla="*/ 264 h 519"/>
                  <a:gd name="T42" fmla="*/ 166 w 328"/>
                  <a:gd name="T43" fmla="*/ 257 h 519"/>
                  <a:gd name="T44" fmla="*/ 189 w 328"/>
                  <a:gd name="T45" fmla="*/ 255 h 519"/>
                  <a:gd name="T46" fmla="*/ 210 w 328"/>
                  <a:gd name="T47" fmla="*/ 260 h 519"/>
                  <a:gd name="T48" fmla="*/ 230 w 328"/>
                  <a:gd name="T49" fmla="*/ 274 h 519"/>
                  <a:gd name="T50" fmla="*/ 246 w 328"/>
                  <a:gd name="T51" fmla="*/ 292 h 519"/>
                  <a:gd name="T52" fmla="*/ 253 w 328"/>
                  <a:gd name="T53" fmla="*/ 313 h 519"/>
                  <a:gd name="T54" fmla="*/ 255 w 328"/>
                  <a:gd name="T55" fmla="*/ 335 h 519"/>
                  <a:gd name="T56" fmla="*/ 248 w 328"/>
                  <a:gd name="T57" fmla="*/ 358 h 519"/>
                  <a:gd name="T58" fmla="*/ 236 w 328"/>
                  <a:gd name="T59" fmla="*/ 378 h 519"/>
                  <a:gd name="T60" fmla="*/ 218 w 328"/>
                  <a:gd name="T61" fmla="*/ 392 h 519"/>
                  <a:gd name="T62" fmla="*/ 240 w 328"/>
                  <a:gd name="T63" fmla="*/ 384 h 519"/>
                  <a:gd name="T64" fmla="*/ 263 w 328"/>
                  <a:gd name="T65" fmla="*/ 382 h 519"/>
                  <a:gd name="T66" fmla="*/ 285 w 328"/>
                  <a:gd name="T67" fmla="*/ 388 h 519"/>
                  <a:gd name="T68" fmla="*/ 304 w 328"/>
                  <a:gd name="T69" fmla="*/ 401 h 519"/>
                  <a:gd name="T70" fmla="*/ 318 w 328"/>
                  <a:gd name="T71" fmla="*/ 419 h 519"/>
                  <a:gd name="T72" fmla="*/ 326 w 328"/>
                  <a:gd name="T73" fmla="*/ 440 h 519"/>
                  <a:gd name="T74" fmla="*/ 328 w 328"/>
                  <a:gd name="T75" fmla="*/ 462 h 519"/>
                  <a:gd name="T76" fmla="*/ 322 w 328"/>
                  <a:gd name="T77" fmla="*/ 485 h 519"/>
                  <a:gd name="T78" fmla="*/ 310 w 328"/>
                  <a:gd name="T79" fmla="*/ 503 h 519"/>
                  <a:gd name="T80" fmla="*/ 290 w 328"/>
                  <a:gd name="T81"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519">
                    <a:moveTo>
                      <a:pt x="0" y="10"/>
                    </a:moveTo>
                    <a:lnTo>
                      <a:pt x="19" y="2"/>
                    </a:lnTo>
                    <a:lnTo>
                      <a:pt x="43" y="0"/>
                    </a:lnTo>
                    <a:lnTo>
                      <a:pt x="66" y="6"/>
                    </a:lnTo>
                    <a:lnTo>
                      <a:pt x="84" y="20"/>
                    </a:lnTo>
                    <a:lnTo>
                      <a:pt x="99" y="37"/>
                    </a:lnTo>
                    <a:lnTo>
                      <a:pt x="107" y="59"/>
                    </a:lnTo>
                    <a:lnTo>
                      <a:pt x="109" y="82"/>
                    </a:lnTo>
                    <a:lnTo>
                      <a:pt x="103" y="104"/>
                    </a:lnTo>
                    <a:lnTo>
                      <a:pt x="89" y="123"/>
                    </a:lnTo>
                    <a:lnTo>
                      <a:pt x="72" y="137"/>
                    </a:lnTo>
                    <a:lnTo>
                      <a:pt x="93" y="129"/>
                    </a:lnTo>
                    <a:lnTo>
                      <a:pt x="117" y="127"/>
                    </a:lnTo>
                    <a:lnTo>
                      <a:pt x="138" y="133"/>
                    </a:lnTo>
                    <a:lnTo>
                      <a:pt x="158" y="147"/>
                    </a:lnTo>
                    <a:lnTo>
                      <a:pt x="171" y="165"/>
                    </a:lnTo>
                    <a:lnTo>
                      <a:pt x="179" y="186"/>
                    </a:lnTo>
                    <a:lnTo>
                      <a:pt x="181" y="208"/>
                    </a:lnTo>
                    <a:lnTo>
                      <a:pt x="175" y="231"/>
                    </a:lnTo>
                    <a:lnTo>
                      <a:pt x="164" y="251"/>
                    </a:lnTo>
                    <a:lnTo>
                      <a:pt x="144" y="264"/>
                    </a:lnTo>
                    <a:lnTo>
                      <a:pt x="166" y="257"/>
                    </a:lnTo>
                    <a:lnTo>
                      <a:pt x="189" y="255"/>
                    </a:lnTo>
                    <a:lnTo>
                      <a:pt x="210" y="260"/>
                    </a:lnTo>
                    <a:lnTo>
                      <a:pt x="230" y="274"/>
                    </a:lnTo>
                    <a:lnTo>
                      <a:pt x="246" y="292"/>
                    </a:lnTo>
                    <a:lnTo>
                      <a:pt x="253" y="313"/>
                    </a:lnTo>
                    <a:lnTo>
                      <a:pt x="255" y="335"/>
                    </a:lnTo>
                    <a:lnTo>
                      <a:pt x="248" y="358"/>
                    </a:lnTo>
                    <a:lnTo>
                      <a:pt x="236" y="378"/>
                    </a:lnTo>
                    <a:lnTo>
                      <a:pt x="218" y="392"/>
                    </a:lnTo>
                    <a:lnTo>
                      <a:pt x="240" y="384"/>
                    </a:lnTo>
                    <a:lnTo>
                      <a:pt x="263" y="382"/>
                    </a:lnTo>
                    <a:lnTo>
                      <a:pt x="285" y="388"/>
                    </a:lnTo>
                    <a:lnTo>
                      <a:pt x="304" y="401"/>
                    </a:lnTo>
                    <a:lnTo>
                      <a:pt x="318" y="419"/>
                    </a:lnTo>
                    <a:lnTo>
                      <a:pt x="326" y="440"/>
                    </a:lnTo>
                    <a:lnTo>
                      <a:pt x="328" y="462"/>
                    </a:lnTo>
                    <a:lnTo>
                      <a:pt x="322" y="485"/>
                    </a:lnTo>
                    <a:lnTo>
                      <a:pt x="310" y="503"/>
                    </a:lnTo>
                    <a:lnTo>
                      <a:pt x="290" y="519"/>
                    </a:lnTo>
                  </a:path>
                </a:pathLst>
              </a:custGeom>
              <a:noFill/>
              <a:ln w="2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5" name="Line 148">
                <a:extLst>
                  <a:ext uri="{FF2B5EF4-FFF2-40B4-BE49-F238E27FC236}">
                    <a16:creationId xmlns:a16="http://schemas.microsoft.com/office/drawing/2014/main" id="{A9AC1A0F-C15E-4B0B-A285-01F15BACE703}"/>
                  </a:ext>
                </a:extLst>
              </p:cNvPr>
              <p:cNvSpPr>
                <a:spLocks noChangeShapeType="1"/>
              </p:cNvSpPr>
              <p:nvPr/>
            </p:nvSpPr>
            <p:spPr bwMode="auto">
              <a:xfrm>
                <a:off x="1959" y="225"/>
                <a:ext cx="7093" cy="6"/>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6" name="Line 147">
                <a:extLst>
                  <a:ext uri="{FF2B5EF4-FFF2-40B4-BE49-F238E27FC236}">
                    <a16:creationId xmlns:a16="http://schemas.microsoft.com/office/drawing/2014/main" id="{14C5B612-906C-4129-88F6-77BA5A23AD13}"/>
                  </a:ext>
                </a:extLst>
              </p:cNvPr>
              <p:cNvSpPr>
                <a:spLocks noChangeShapeType="1"/>
              </p:cNvSpPr>
              <p:nvPr/>
            </p:nvSpPr>
            <p:spPr bwMode="auto">
              <a:xfrm flipH="1">
                <a:off x="166" y="293"/>
                <a:ext cx="81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7" name="Line 146">
                <a:extLst>
                  <a:ext uri="{FF2B5EF4-FFF2-40B4-BE49-F238E27FC236}">
                    <a16:creationId xmlns:a16="http://schemas.microsoft.com/office/drawing/2014/main" id="{14F7F74F-A8A9-4031-AF31-89C53411873A}"/>
                  </a:ext>
                </a:extLst>
              </p:cNvPr>
              <p:cNvSpPr>
                <a:spLocks noChangeShapeType="1"/>
              </p:cNvSpPr>
              <p:nvPr/>
            </p:nvSpPr>
            <p:spPr bwMode="auto">
              <a:xfrm flipH="1">
                <a:off x="96" y="1055"/>
                <a:ext cx="448"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8" name="Freeform 145">
                <a:extLst>
                  <a:ext uri="{FF2B5EF4-FFF2-40B4-BE49-F238E27FC236}">
                    <a16:creationId xmlns:a16="http://schemas.microsoft.com/office/drawing/2014/main" id="{6E7C6C9F-B275-47A6-A344-E558B7F5AD4F}"/>
                  </a:ext>
                </a:extLst>
              </p:cNvPr>
              <p:cNvSpPr>
                <a:spLocks/>
              </p:cNvSpPr>
              <p:nvPr/>
            </p:nvSpPr>
            <p:spPr bwMode="auto">
              <a:xfrm>
                <a:off x="21" y="1055"/>
                <a:ext cx="1402" cy="358"/>
              </a:xfrm>
              <a:custGeom>
                <a:avLst/>
                <a:gdLst>
                  <a:gd name="T0" fmla="*/ 1402 w 1402"/>
                  <a:gd name="T1" fmla="*/ 0 h 358"/>
                  <a:gd name="T2" fmla="*/ 1402 w 1402"/>
                  <a:gd name="T3" fmla="*/ 358 h 358"/>
                  <a:gd name="T4" fmla="*/ 0 w 1402"/>
                  <a:gd name="T5" fmla="*/ 358 h 358"/>
                </a:gdLst>
                <a:ahLst/>
                <a:cxnLst>
                  <a:cxn ang="0">
                    <a:pos x="T0" y="T1"/>
                  </a:cxn>
                  <a:cxn ang="0">
                    <a:pos x="T2" y="T3"/>
                  </a:cxn>
                  <a:cxn ang="0">
                    <a:pos x="T4" y="T5"/>
                  </a:cxn>
                </a:cxnLst>
                <a:rect l="0" t="0" r="r" b="b"/>
                <a:pathLst>
                  <a:path w="1402" h="358">
                    <a:moveTo>
                      <a:pt x="1402" y="0"/>
                    </a:moveTo>
                    <a:lnTo>
                      <a:pt x="1402" y="358"/>
                    </a:lnTo>
                    <a:lnTo>
                      <a:pt x="0" y="358"/>
                    </a:lnTo>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9" name="Line 144">
                <a:extLst>
                  <a:ext uri="{FF2B5EF4-FFF2-40B4-BE49-F238E27FC236}">
                    <a16:creationId xmlns:a16="http://schemas.microsoft.com/office/drawing/2014/main" id="{492B3233-F847-4830-85B0-1CC104E3AC25}"/>
                  </a:ext>
                </a:extLst>
              </p:cNvPr>
              <p:cNvSpPr>
                <a:spLocks noChangeShapeType="1"/>
              </p:cNvSpPr>
              <p:nvPr/>
            </p:nvSpPr>
            <p:spPr bwMode="auto">
              <a:xfrm>
                <a:off x="7034" y="3471"/>
                <a:ext cx="366"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0" name="Line 143">
                <a:extLst>
                  <a:ext uri="{FF2B5EF4-FFF2-40B4-BE49-F238E27FC236}">
                    <a16:creationId xmlns:a16="http://schemas.microsoft.com/office/drawing/2014/main" id="{7C23A037-30D8-47F1-8466-6154685949A0}"/>
                  </a:ext>
                </a:extLst>
              </p:cNvPr>
              <p:cNvSpPr>
                <a:spLocks noChangeShapeType="1"/>
              </p:cNvSpPr>
              <p:nvPr/>
            </p:nvSpPr>
            <p:spPr bwMode="auto">
              <a:xfrm flipH="1">
                <a:off x="7034" y="3148"/>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1" name="Line 142">
                <a:extLst>
                  <a:ext uri="{FF2B5EF4-FFF2-40B4-BE49-F238E27FC236}">
                    <a16:creationId xmlns:a16="http://schemas.microsoft.com/office/drawing/2014/main" id="{5803925F-CE3E-4F37-8A1D-E7CA33E4DD57}"/>
                  </a:ext>
                </a:extLst>
              </p:cNvPr>
              <p:cNvSpPr>
                <a:spLocks noChangeShapeType="1"/>
              </p:cNvSpPr>
              <p:nvPr/>
            </p:nvSpPr>
            <p:spPr bwMode="auto">
              <a:xfrm flipH="1" flipV="1">
                <a:off x="7217" y="3152"/>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2" name="Line 141">
                <a:extLst>
                  <a:ext uri="{FF2B5EF4-FFF2-40B4-BE49-F238E27FC236}">
                    <a16:creationId xmlns:a16="http://schemas.microsoft.com/office/drawing/2014/main" id="{401F695F-999F-44B5-95D3-B527D09603E6}"/>
                  </a:ext>
                </a:extLst>
              </p:cNvPr>
              <p:cNvSpPr>
                <a:spLocks noChangeShapeType="1"/>
              </p:cNvSpPr>
              <p:nvPr/>
            </p:nvSpPr>
            <p:spPr bwMode="auto">
              <a:xfrm>
                <a:off x="7030" y="4078"/>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8DF8C138-9CC1-4B9E-ABCA-7D142BBD6654}"/>
                  </a:ext>
                </a:extLst>
              </p:cNvPr>
              <p:cNvSpPr>
                <a:spLocks noChangeShapeType="1"/>
              </p:cNvSpPr>
              <p:nvPr/>
            </p:nvSpPr>
            <p:spPr bwMode="auto">
              <a:xfrm flipH="1">
                <a:off x="7030" y="375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4" name="Line 139">
                <a:extLst>
                  <a:ext uri="{FF2B5EF4-FFF2-40B4-BE49-F238E27FC236}">
                    <a16:creationId xmlns:a16="http://schemas.microsoft.com/office/drawing/2014/main" id="{32C8C21D-7CE0-41F3-AE53-A78BA8409926}"/>
                  </a:ext>
                </a:extLst>
              </p:cNvPr>
              <p:cNvSpPr>
                <a:spLocks noChangeShapeType="1"/>
              </p:cNvSpPr>
              <p:nvPr/>
            </p:nvSpPr>
            <p:spPr bwMode="auto">
              <a:xfrm flipH="1" flipV="1">
                <a:off x="7213" y="3759"/>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5" name="Line 138">
                <a:extLst>
                  <a:ext uri="{FF2B5EF4-FFF2-40B4-BE49-F238E27FC236}">
                    <a16:creationId xmlns:a16="http://schemas.microsoft.com/office/drawing/2014/main" id="{BC483600-365F-4383-A607-33BA1DB7BF2F}"/>
                  </a:ext>
                </a:extLst>
              </p:cNvPr>
              <p:cNvSpPr>
                <a:spLocks noChangeShapeType="1"/>
              </p:cNvSpPr>
              <p:nvPr/>
            </p:nvSpPr>
            <p:spPr bwMode="auto">
              <a:xfrm>
                <a:off x="7535" y="4089"/>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6" name="Line 137">
                <a:extLst>
                  <a:ext uri="{FF2B5EF4-FFF2-40B4-BE49-F238E27FC236}">
                    <a16:creationId xmlns:a16="http://schemas.microsoft.com/office/drawing/2014/main" id="{C774362B-D465-4FB6-933E-03A5BC10EBFD}"/>
                  </a:ext>
                </a:extLst>
              </p:cNvPr>
              <p:cNvSpPr>
                <a:spLocks noChangeShapeType="1"/>
              </p:cNvSpPr>
              <p:nvPr/>
            </p:nvSpPr>
            <p:spPr bwMode="auto">
              <a:xfrm flipH="1">
                <a:off x="7535" y="3767"/>
                <a:ext cx="184" cy="31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7" name="Line 136">
                <a:extLst>
                  <a:ext uri="{FF2B5EF4-FFF2-40B4-BE49-F238E27FC236}">
                    <a16:creationId xmlns:a16="http://schemas.microsoft.com/office/drawing/2014/main" id="{8C15399B-7A72-42F3-B851-48EC4F015EC5}"/>
                  </a:ext>
                </a:extLst>
              </p:cNvPr>
              <p:cNvSpPr>
                <a:spLocks noChangeShapeType="1"/>
              </p:cNvSpPr>
              <p:nvPr/>
            </p:nvSpPr>
            <p:spPr bwMode="auto">
              <a:xfrm flipH="1" flipV="1">
                <a:off x="7719" y="3770"/>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8" name="Line 135">
                <a:extLst>
                  <a:ext uri="{FF2B5EF4-FFF2-40B4-BE49-F238E27FC236}">
                    <a16:creationId xmlns:a16="http://schemas.microsoft.com/office/drawing/2014/main" id="{B65C7B15-771F-47B2-8CEA-B12547A7B4DE}"/>
                  </a:ext>
                </a:extLst>
              </p:cNvPr>
              <p:cNvSpPr>
                <a:spLocks noChangeShapeType="1"/>
              </p:cNvSpPr>
              <p:nvPr/>
            </p:nvSpPr>
            <p:spPr bwMode="auto">
              <a:xfrm>
                <a:off x="7221" y="4397"/>
                <a:ext cx="1" cy="183"/>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9" name="Line 134">
                <a:extLst>
                  <a:ext uri="{FF2B5EF4-FFF2-40B4-BE49-F238E27FC236}">
                    <a16:creationId xmlns:a16="http://schemas.microsoft.com/office/drawing/2014/main" id="{BB0D760A-4CF4-4839-93A2-709A66973984}"/>
                  </a:ext>
                </a:extLst>
              </p:cNvPr>
              <p:cNvSpPr>
                <a:spLocks noChangeShapeType="1"/>
              </p:cNvSpPr>
              <p:nvPr/>
            </p:nvSpPr>
            <p:spPr bwMode="auto">
              <a:xfrm flipV="1">
                <a:off x="7221" y="4303"/>
                <a:ext cx="158"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0" name="Line 133">
                <a:extLst>
                  <a:ext uri="{FF2B5EF4-FFF2-40B4-BE49-F238E27FC236}">
                    <a16:creationId xmlns:a16="http://schemas.microsoft.com/office/drawing/2014/main" id="{5BB14B98-15B2-49D8-8A9E-D67F7627334F}"/>
                  </a:ext>
                </a:extLst>
              </p:cNvPr>
              <p:cNvSpPr>
                <a:spLocks noChangeShapeType="1"/>
              </p:cNvSpPr>
              <p:nvPr/>
            </p:nvSpPr>
            <p:spPr bwMode="auto">
              <a:xfrm flipH="1" flipV="1">
                <a:off x="7061" y="4303"/>
                <a:ext cx="160" cy="9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1" name="Line 132">
                <a:extLst>
                  <a:ext uri="{FF2B5EF4-FFF2-40B4-BE49-F238E27FC236}">
                    <a16:creationId xmlns:a16="http://schemas.microsoft.com/office/drawing/2014/main" id="{FAB485B9-A8F7-4DDC-BB7B-2D3D7F1714BB}"/>
                  </a:ext>
                </a:extLst>
              </p:cNvPr>
              <p:cNvSpPr>
                <a:spLocks noChangeShapeType="1"/>
              </p:cNvSpPr>
              <p:nvPr/>
            </p:nvSpPr>
            <p:spPr bwMode="auto">
              <a:xfrm>
                <a:off x="7535" y="4596"/>
                <a:ext cx="36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2" name="Line 131">
                <a:extLst>
                  <a:ext uri="{FF2B5EF4-FFF2-40B4-BE49-F238E27FC236}">
                    <a16:creationId xmlns:a16="http://schemas.microsoft.com/office/drawing/2014/main" id="{4D4E2E74-BF94-41FF-BB99-EB0EC6338F3C}"/>
                  </a:ext>
                </a:extLst>
              </p:cNvPr>
              <p:cNvSpPr>
                <a:spLocks noChangeShapeType="1"/>
              </p:cNvSpPr>
              <p:nvPr/>
            </p:nvSpPr>
            <p:spPr bwMode="auto">
              <a:xfrm flipH="1">
                <a:off x="7535" y="4273"/>
                <a:ext cx="184"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3" name="Line 130">
                <a:extLst>
                  <a:ext uri="{FF2B5EF4-FFF2-40B4-BE49-F238E27FC236}">
                    <a16:creationId xmlns:a16="http://schemas.microsoft.com/office/drawing/2014/main" id="{563235CF-B1B0-4BCD-B2C3-A17C1198BA67}"/>
                  </a:ext>
                </a:extLst>
              </p:cNvPr>
              <p:cNvSpPr>
                <a:spLocks noChangeShapeType="1"/>
              </p:cNvSpPr>
              <p:nvPr/>
            </p:nvSpPr>
            <p:spPr bwMode="auto">
              <a:xfrm flipH="1" flipV="1">
                <a:off x="7719" y="4277"/>
                <a:ext cx="183" cy="31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4" name="Line 129">
                <a:extLst>
                  <a:ext uri="{FF2B5EF4-FFF2-40B4-BE49-F238E27FC236}">
                    <a16:creationId xmlns:a16="http://schemas.microsoft.com/office/drawing/2014/main" id="{5B7FA6DD-06F4-460D-A667-28C8D762F962}"/>
                  </a:ext>
                </a:extLst>
              </p:cNvPr>
              <p:cNvSpPr>
                <a:spLocks noChangeShapeType="1"/>
              </p:cNvSpPr>
              <p:nvPr/>
            </p:nvSpPr>
            <p:spPr bwMode="auto">
              <a:xfrm>
                <a:off x="7721" y="3264"/>
                <a:ext cx="1"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5" name="Line 128">
                <a:extLst>
                  <a:ext uri="{FF2B5EF4-FFF2-40B4-BE49-F238E27FC236}">
                    <a16:creationId xmlns:a16="http://schemas.microsoft.com/office/drawing/2014/main" id="{2AFB1F19-66F6-4C50-8B1F-1356292E79EC}"/>
                  </a:ext>
                </a:extLst>
              </p:cNvPr>
              <p:cNvSpPr>
                <a:spLocks noChangeShapeType="1"/>
              </p:cNvSpPr>
              <p:nvPr/>
            </p:nvSpPr>
            <p:spPr bwMode="auto">
              <a:xfrm flipV="1">
                <a:off x="7721" y="3174"/>
                <a:ext cx="160"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6" name="Line 127">
                <a:extLst>
                  <a:ext uri="{FF2B5EF4-FFF2-40B4-BE49-F238E27FC236}">
                    <a16:creationId xmlns:a16="http://schemas.microsoft.com/office/drawing/2014/main" id="{40B73751-1F71-46FA-AF08-4EFAF5A7EFA0}"/>
                  </a:ext>
                </a:extLst>
              </p:cNvPr>
              <p:cNvSpPr>
                <a:spLocks noChangeShapeType="1"/>
              </p:cNvSpPr>
              <p:nvPr/>
            </p:nvSpPr>
            <p:spPr bwMode="auto">
              <a:xfrm flipH="1" flipV="1">
                <a:off x="7562" y="3174"/>
                <a:ext cx="159" cy="90"/>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7" name="Line 126">
                <a:extLst>
                  <a:ext uri="{FF2B5EF4-FFF2-40B4-BE49-F238E27FC236}">
                    <a16:creationId xmlns:a16="http://schemas.microsoft.com/office/drawing/2014/main" id="{222DD500-F019-4F3D-B7C8-B05498BCCB36}"/>
                  </a:ext>
                </a:extLst>
              </p:cNvPr>
              <p:cNvSpPr>
                <a:spLocks noChangeShapeType="1"/>
              </p:cNvSpPr>
              <p:nvPr/>
            </p:nvSpPr>
            <p:spPr bwMode="auto">
              <a:xfrm>
                <a:off x="7709" y="3268"/>
                <a:ext cx="172"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8" name="Line 125">
                <a:extLst>
                  <a:ext uri="{FF2B5EF4-FFF2-40B4-BE49-F238E27FC236}">
                    <a16:creationId xmlns:a16="http://schemas.microsoft.com/office/drawing/2014/main" id="{EA5DB453-21AB-4663-AEB0-9F4BCAFF54CA}"/>
                  </a:ext>
                </a:extLst>
              </p:cNvPr>
              <p:cNvSpPr>
                <a:spLocks noChangeShapeType="1"/>
              </p:cNvSpPr>
              <p:nvPr/>
            </p:nvSpPr>
            <p:spPr bwMode="auto">
              <a:xfrm>
                <a:off x="7863" y="3518"/>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9" name="Line 124">
                <a:extLst>
                  <a:ext uri="{FF2B5EF4-FFF2-40B4-BE49-F238E27FC236}">
                    <a16:creationId xmlns:a16="http://schemas.microsoft.com/office/drawing/2014/main" id="{EB00206B-7FD4-4C95-B5C3-C6CA840BFBEB}"/>
                  </a:ext>
                </a:extLst>
              </p:cNvPr>
              <p:cNvSpPr>
                <a:spLocks noChangeShapeType="1"/>
              </p:cNvSpPr>
              <p:nvPr/>
            </p:nvSpPr>
            <p:spPr bwMode="auto">
              <a:xfrm>
                <a:off x="7845" y="3500"/>
                <a:ext cx="73"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0" name="Line 123">
                <a:extLst>
                  <a:ext uri="{FF2B5EF4-FFF2-40B4-BE49-F238E27FC236}">
                    <a16:creationId xmlns:a16="http://schemas.microsoft.com/office/drawing/2014/main" id="{BBB0D691-B82F-47D1-9E10-DB64060776FD}"/>
                  </a:ext>
                </a:extLst>
              </p:cNvPr>
              <p:cNvSpPr>
                <a:spLocks noChangeShapeType="1"/>
              </p:cNvSpPr>
              <p:nvPr/>
            </p:nvSpPr>
            <p:spPr bwMode="auto">
              <a:xfrm>
                <a:off x="7828" y="3481"/>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1" name="Line 122">
                <a:extLst>
                  <a:ext uri="{FF2B5EF4-FFF2-40B4-BE49-F238E27FC236}">
                    <a16:creationId xmlns:a16="http://schemas.microsoft.com/office/drawing/2014/main" id="{45383A0A-60BD-4296-9BEA-5FF3FE5A6CEF}"/>
                  </a:ext>
                </a:extLst>
              </p:cNvPr>
              <p:cNvSpPr>
                <a:spLocks noChangeShapeType="1"/>
              </p:cNvSpPr>
              <p:nvPr/>
            </p:nvSpPr>
            <p:spPr bwMode="auto">
              <a:xfrm>
                <a:off x="7881" y="3342"/>
                <a:ext cx="1" cy="13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2" name="Line 121">
                <a:extLst>
                  <a:ext uri="{FF2B5EF4-FFF2-40B4-BE49-F238E27FC236}">
                    <a16:creationId xmlns:a16="http://schemas.microsoft.com/office/drawing/2014/main" id="{DF32D5B8-4841-482A-B51C-511117FB37C6}"/>
                  </a:ext>
                </a:extLst>
              </p:cNvPr>
              <p:cNvSpPr>
                <a:spLocks noChangeShapeType="1"/>
              </p:cNvSpPr>
              <p:nvPr/>
            </p:nvSpPr>
            <p:spPr bwMode="auto">
              <a:xfrm>
                <a:off x="7233" y="2802"/>
                <a:ext cx="2" cy="18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3" name="Line 120">
                <a:extLst>
                  <a:ext uri="{FF2B5EF4-FFF2-40B4-BE49-F238E27FC236}">
                    <a16:creationId xmlns:a16="http://schemas.microsoft.com/office/drawing/2014/main" id="{BC3C857A-B976-4F15-86BE-2CD7C5F7E086}"/>
                  </a:ext>
                </a:extLst>
              </p:cNvPr>
              <p:cNvSpPr>
                <a:spLocks noChangeShapeType="1"/>
              </p:cNvSpPr>
              <p:nvPr/>
            </p:nvSpPr>
            <p:spPr bwMode="auto">
              <a:xfrm flipV="1">
                <a:off x="7233" y="2710"/>
                <a:ext cx="162"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4" name="Line 119">
                <a:extLst>
                  <a:ext uri="{FF2B5EF4-FFF2-40B4-BE49-F238E27FC236}">
                    <a16:creationId xmlns:a16="http://schemas.microsoft.com/office/drawing/2014/main" id="{4E1098BD-B88A-42F8-B29F-9AEA3C52B3A7}"/>
                  </a:ext>
                </a:extLst>
              </p:cNvPr>
              <p:cNvSpPr>
                <a:spLocks noChangeShapeType="1"/>
              </p:cNvSpPr>
              <p:nvPr/>
            </p:nvSpPr>
            <p:spPr bwMode="auto">
              <a:xfrm flipH="1" flipV="1">
                <a:off x="7075" y="2710"/>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5" name="Line 118">
                <a:extLst>
                  <a:ext uri="{FF2B5EF4-FFF2-40B4-BE49-F238E27FC236}">
                    <a16:creationId xmlns:a16="http://schemas.microsoft.com/office/drawing/2014/main" id="{EC2FFE08-FE6F-42C0-880A-F17569523DB2}"/>
                  </a:ext>
                </a:extLst>
              </p:cNvPr>
              <p:cNvSpPr>
                <a:spLocks noChangeShapeType="1"/>
              </p:cNvSpPr>
              <p:nvPr/>
            </p:nvSpPr>
            <p:spPr bwMode="auto">
              <a:xfrm>
                <a:off x="7221" y="2804"/>
                <a:ext cx="174"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6" name="Line 117">
                <a:extLst>
                  <a:ext uri="{FF2B5EF4-FFF2-40B4-BE49-F238E27FC236}">
                    <a16:creationId xmlns:a16="http://schemas.microsoft.com/office/drawing/2014/main" id="{ECE73D31-4708-44D7-BBDE-8B55C05D59AC}"/>
                  </a:ext>
                </a:extLst>
              </p:cNvPr>
              <p:cNvSpPr>
                <a:spLocks noChangeShapeType="1"/>
              </p:cNvSpPr>
              <p:nvPr/>
            </p:nvSpPr>
            <p:spPr bwMode="auto">
              <a:xfrm>
                <a:off x="7375" y="3054"/>
                <a:ext cx="3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7" name="Line 116">
                <a:extLst>
                  <a:ext uri="{FF2B5EF4-FFF2-40B4-BE49-F238E27FC236}">
                    <a16:creationId xmlns:a16="http://schemas.microsoft.com/office/drawing/2014/main" id="{1FD6F384-3430-43CC-B872-2945716785AF}"/>
                  </a:ext>
                </a:extLst>
              </p:cNvPr>
              <p:cNvSpPr>
                <a:spLocks noChangeShapeType="1"/>
              </p:cNvSpPr>
              <p:nvPr/>
            </p:nvSpPr>
            <p:spPr bwMode="auto">
              <a:xfrm>
                <a:off x="7358" y="3037"/>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8" name="Line 115">
                <a:extLst>
                  <a:ext uri="{FF2B5EF4-FFF2-40B4-BE49-F238E27FC236}">
                    <a16:creationId xmlns:a16="http://schemas.microsoft.com/office/drawing/2014/main" id="{B482D8AD-90DB-4E3E-9A8C-823DC328D472}"/>
                  </a:ext>
                </a:extLst>
              </p:cNvPr>
              <p:cNvSpPr>
                <a:spLocks noChangeShapeType="1"/>
              </p:cNvSpPr>
              <p:nvPr/>
            </p:nvSpPr>
            <p:spPr bwMode="auto">
              <a:xfrm>
                <a:off x="7340" y="3019"/>
                <a:ext cx="107"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9" name="Line 114">
                <a:extLst>
                  <a:ext uri="{FF2B5EF4-FFF2-40B4-BE49-F238E27FC236}">
                    <a16:creationId xmlns:a16="http://schemas.microsoft.com/office/drawing/2014/main" id="{4C4F0B9A-BFBC-42F2-B232-7623AC2E5EF2}"/>
                  </a:ext>
                </a:extLst>
              </p:cNvPr>
              <p:cNvSpPr>
                <a:spLocks noChangeShapeType="1"/>
              </p:cNvSpPr>
              <p:nvPr/>
            </p:nvSpPr>
            <p:spPr bwMode="auto">
              <a:xfrm>
                <a:off x="7395" y="2878"/>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0" name="Line 113">
                <a:extLst>
                  <a:ext uri="{FF2B5EF4-FFF2-40B4-BE49-F238E27FC236}">
                    <a16:creationId xmlns:a16="http://schemas.microsoft.com/office/drawing/2014/main" id="{1E591288-5F6B-438E-8873-A979FCF2F668}"/>
                  </a:ext>
                </a:extLst>
              </p:cNvPr>
              <p:cNvSpPr>
                <a:spLocks noChangeShapeType="1"/>
              </p:cNvSpPr>
              <p:nvPr/>
            </p:nvSpPr>
            <p:spPr bwMode="auto">
              <a:xfrm>
                <a:off x="7773" y="2839"/>
                <a:ext cx="2" cy="18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1" name="Line 112">
                <a:extLst>
                  <a:ext uri="{FF2B5EF4-FFF2-40B4-BE49-F238E27FC236}">
                    <a16:creationId xmlns:a16="http://schemas.microsoft.com/office/drawing/2014/main" id="{8821F736-9853-4AFE-9F6E-DDFD0ADCCFFD}"/>
                  </a:ext>
                </a:extLst>
              </p:cNvPr>
              <p:cNvSpPr>
                <a:spLocks noChangeShapeType="1"/>
              </p:cNvSpPr>
              <p:nvPr/>
            </p:nvSpPr>
            <p:spPr bwMode="auto">
              <a:xfrm flipV="1">
                <a:off x="7773" y="2747"/>
                <a:ext cx="160"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2" name="Line 111">
                <a:extLst>
                  <a:ext uri="{FF2B5EF4-FFF2-40B4-BE49-F238E27FC236}">
                    <a16:creationId xmlns:a16="http://schemas.microsoft.com/office/drawing/2014/main" id="{900FAD15-B4AE-4D7E-BF03-0FAC88807A51}"/>
                  </a:ext>
                </a:extLst>
              </p:cNvPr>
              <p:cNvSpPr>
                <a:spLocks noChangeShapeType="1"/>
              </p:cNvSpPr>
              <p:nvPr/>
            </p:nvSpPr>
            <p:spPr bwMode="auto">
              <a:xfrm flipH="1" flipV="1">
                <a:off x="7615" y="2747"/>
                <a:ext cx="158" cy="92"/>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3" name="Line 110">
                <a:extLst>
                  <a:ext uri="{FF2B5EF4-FFF2-40B4-BE49-F238E27FC236}">
                    <a16:creationId xmlns:a16="http://schemas.microsoft.com/office/drawing/2014/main" id="{A1503000-1458-40A8-A332-C68E0439DDEE}"/>
                  </a:ext>
                </a:extLst>
              </p:cNvPr>
              <p:cNvSpPr>
                <a:spLocks noChangeShapeType="1"/>
              </p:cNvSpPr>
              <p:nvPr/>
            </p:nvSpPr>
            <p:spPr bwMode="auto">
              <a:xfrm>
                <a:off x="7760" y="2841"/>
                <a:ext cx="173" cy="74"/>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4" name="Line 109">
                <a:extLst>
                  <a:ext uri="{FF2B5EF4-FFF2-40B4-BE49-F238E27FC236}">
                    <a16:creationId xmlns:a16="http://schemas.microsoft.com/office/drawing/2014/main" id="{189A6031-3742-4A23-873A-3FA09C9F27F1}"/>
                  </a:ext>
                </a:extLst>
              </p:cNvPr>
              <p:cNvSpPr>
                <a:spLocks noChangeShapeType="1"/>
              </p:cNvSpPr>
              <p:nvPr/>
            </p:nvSpPr>
            <p:spPr bwMode="auto">
              <a:xfrm>
                <a:off x="7916" y="3091"/>
                <a:ext cx="35"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5" name="Line 108">
                <a:extLst>
                  <a:ext uri="{FF2B5EF4-FFF2-40B4-BE49-F238E27FC236}">
                    <a16:creationId xmlns:a16="http://schemas.microsoft.com/office/drawing/2014/main" id="{E41296BD-A657-4DC6-9A62-CBE094BB9611}"/>
                  </a:ext>
                </a:extLst>
              </p:cNvPr>
              <p:cNvSpPr>
                <a:spLocks noChangeShapeType="1"/>
              </p:cNvSpPr>
              <p:nvPr/>
            </p:nvSpPr>
            <p:spPr bwMode="auto">
              <a:xfrm>
                <a:off x="7898" y="3074"/>
                <a:ext cx="72"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6" name="Line 107">
                <a:extLst>
                  <a:ext uri="{FF2B5EF4-FFF2-40B4-BE49-F238E27FC236}">
                    <a16:creationId xmlns:a16="http://schemas.microsoft.com/office/drawing/2014/main" id="{1EE74834-BE37-4A5E-A75A-7ED2556AC387}"/>
                  </a:ext>
                </a:extLst>
              </p:cNvPr>
              <p:cNvSpPr>
                <a:spLocks noChangeShapeType="1"/>
              </p:cNvSpPr>
              <p:nvPr/>
            </p:nvSpPr>
            <p:spPr bwMode="auto">
              <a:xfrm>
                <a:off x="7879" y="3056"/>
                <a:ext cx="109" cy="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7" name="Line 106">
                <a:extLst>
                  <a:ext uri="{FF2B5EF4-FFF2-40B4-BE49-F238E27FC236}">
                    <a16:creationId xmlns:a16="http://schemas.microsoft.com/office/drawing/2014/main" id="{6014902D-E3A8-47C2-ABE2-8A9E07881752}"/>
                  </a:ext>
                </a:extLst>
              </p:cNvPr>
              <p:cNvSpPr>
                <a:spLocks noChangeShapeType="1"/>
              </p:cNvSpPr>
              <p:nvPr/>
            </p:nvSpPr>
            <p:spPr bwMode="auto">
              <a:xfrm>
                <a:off x="7933" y="2915"/>
                <a:ext cx="1" cy="141"/>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8" name="Line 105">
                <a:extLst>
                  <a:ext uri="{FF2B5EF4-FFF2-40B4-BE49-F238E27FC236}">
                    <a16:creationId xmlns:a16="http://schemas.microsoft.com/office/drawing/2014/main" id="{DF0A0E07-678E-43FD-9276-93E0B2A2D536}"/>
                  </a:ext>
                </a:extLst>
              </p:cNvPr>
              <p:cNvSpPr>
                <a:spLocks noChangeShapeType="1"/>
              </p:cNvSpPr>
              <p:nvPr/>
            </p:nvSpPr>
            <p:spPr bwMode="auto">
              <a:xfrm>
                <a:off x="6107" y="2013"/>
                <a:ext cx="398" cy="2"/>
              </a:xfrm>
              <a:prstGeom prst="line">
                <a:avLst/>
              </a:prstGeom>
              <a:noFill/>
              <a:ln w="20">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9" name="Line 104">
                <a:extLst>
                  <a:ext uri="{FF2B5EF4-FFF2-40B4-BE49-F238E27FC236}">
                    <a16:creationId xmlns:a16="http://schemas.microsoft.com/office/drawing/2014/main" id="{D1309417-FC36-406D-9BB0-9F4A35880061}"/>
                  </a:ext>
                </a:extLst>
              </p:cNvPr>
              <p:cNvSpPr>
                <a:spLocks noChangeShapeType="1"/>
              </p:cNvSpPr>
              <p:nvPr/>
            </p:nvSpPr>
            <p:spPr bwMode="auto">
              <a:xfrm>
                <a:off x="6311" y="2019"/>
                <a:ext cx="1" cy="15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0" name="Line 103">
                <a:extLst>
                  <a:ext uri="{FF2B5EF4-FFF2-40B4-BE49-F238E27FC236}">
                    <a16:creationId xmlns:a16="http://schemas.microsoft.com/office/drawing/2014/main" id="{26209294-D105-4380-B48D-1F13B2987333}"/>
                  </a:ext>
                </a:extLst>
              </p:cNvPr>
              <p:cNvSpPr>
                <a:spLocks noChangeShapeType="1"/>
              </p:cNvSpPr>
              <p:nvPr/>
            </p:nvSpPr>
            <p:spPr bwMode="auto">
              <a:xfrm>
                <a:off x="7826" y="206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1" name="Line 102">
                <a:extLst>
                  <a:ext uri="{FF2B5EF4-FFF2-40B4-BE49-F238E27FC236}">
                    <a16:creationId xmlns:a16="http://schemas.microsoft.com/office/drawing/2014/main" id="{CF2330D6-F989-493D-A6AD-C86295DC187A}"/>
                  </a:ext>
                </a:extLst>
              </p:cNvPr>
              <p:cNvSpPr>
                <a:spLocks noChangeShapeType="1"/>
              </p:cNvSpPr>
              <p:nvPr/>
            </p:nvSpPr>
            <p:spPr bwMode="auto">
              <a:xfrm>
                <a:off x="7834" y="207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2" name="Line 101">
                <a:extLst>
                  <a:ext uri="{FF2B5EF4-FFF2-40B4-BE49-F238E27FC236}">
                    <a16:creationId xmlns:a16="http://schemas.microsoft.com/office/drawing/2014/main" id="{28368FD1-083A-45D6-8264-5A63AC296E9F}"/>
                  </a:ext>
                </a:extLst>
              </p:cNvPr>
              <p:cNvSpPr>
                <a:spLocks noChangeShapeType="1"/>
              </p:cNvSpPr>
              <p:nvPr/>
            </p:nvSpPr>
            <p:spPr bwMode="auto">
              <a:xfrm>
                <a:off x="7842" y="2090"/>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3" name="Line 100">
                <a:extLst>
                  <a:ext uri="{FF2B5EF4-FFF2-40B4-BE49-F238E27FC236}">
                    <a16:creationId xmlns:a16="http://schemas.microsoft.com/office/drawing/2014/main" id="{F630C3A6-3DAE-4B31-9750-A4DBCA8BBD06}"/>
                  </a:ext>
                </a:extLst>
              </p:cNvPr>
              <p:cNvSpPr>
                <a:spLocks noChangeShapeType="1"/>
              </p:cNvSpPr>
              <p:nvPr/>
            </p:nvSpPr>
            <p:spPr bwMode="auto">
              <a:xfrm>
                <a:off x="7849" y="210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4" name="Line 99">
                <a:extLst>
                  <a:ext uri="{FF2B5EF4-FFF2-40B4-BE49-F238E27FC236}">
                    <a16:creationId xmlns:a16="http://schemas.microsoft.com/office/drawing/2014/main" id="{3D5F3926-E02C-4EE7-B9E6-377006DB18C5}"/>
                  </a:ext>
                </a:extLst>
              </p:cNvPr>
              <p:cNvSpPr>
                <a:spLocks noChangeShapeType="1"/>
              </p:cNvSpPr>
              <p:nvPr/>
            </p:nvSpPr>
            <p:spPr bwMode="auto">
              <a:xfrm>
                <a:off x="7857" y="212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5" name="Line 98">
                <a:extLst>
                  <a:ext uri="{FF2B5EF4-FFF2-40B4-BE49-F238E27FC236}">
                    <a16:creationId xmlns:a16="http://schemas.microsoft.com/office/drawing/2014/main" id="{06C6A6EC-A3AE-4A67-B760-864FD41FB076}"/>
                  </a:ext>
                </a:extLst>
              </p:cNvPr>
              <p:cNvSpPr>
                <a:spLocks noChangeShapeType="1"/>
              </p:cNvSpPr>
              <p:nvPr/>
            </p:nvSpPr>
            <p:spPr bwMode="auto">
              <a:xfrm>
                <a:off x="7865" y="213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6" name="Line 97">
                <a:extLst>
                  <a:ext uri="{FF2B5EF4-FFF2-40B4-BE49-F238E27FC236}">
                    <a16:creationId xmlns:a16="http://schemas.microsoft.com/office/drawing/2014/main" id="{F3150045-6DC5-43B4-BFFA-ECDA407516B3}"/>
                  </a:ext>
                </a:extLst>
              </p:cNvPr>
              <p:cNvSpPr>
                <a:spLocks noChangeShapeType="1"/>
              </p:cNvSpPr>
              <p:nvPr/>
            </p:nvSpPr>
            <p:spPr bwMode="auto">
              <a:xfrm>
                <a:off x="7873" y="215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7" name="Line 96">
                <a:extLst>
                  <a:ext uri="{FF2B5EF4-FFF2-40B4-BE49-F238E27FC236}">
                    <a16:creationId xmlns:a16="http://schemas.microsoft.com/office/drawing/2014/main" id="{4D554D3A-0DBE-4342-84ED-1C2DF6DB7AD5}"/>
                  </a:ext>
                </a:extLst>
              </p:cNvPr>
              <p:cNvSpPr>
                <a:spLocks noChangeShapeType="1"/>
              </p:cNvSpPr>
              <p:nvPr/>
            </p:nvSpPr>
            <p:spPr bwMode="auto">
              <a:xfrm>
                <a:off x="7881" y="2166"/>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8" name="Line 95">
                <a:extLst>
                  <a:ext uri="{FF2B5EF4-FFF2-40B4-BE49-F238E27FC236}">
                    <a16:creationId xmlns:a16="http://schemas.microsoft.com/office/drawing/2014/main" id="{61525F89-F36D-4F3B-8DAD-AFA5CA620AC9}"/>
                  </a:ext>
                </a:extLst>
              </p:cNvPr>
              <p:cNvSpPr>
                <a:spLocks noChangeShapeType="1"/>
              </p:cNvSpPr>
              <p:nvPr/>
            </p:nvSpPr>
            <p:spPr bwMode="auto">
              <a:xfrm>
                <a:off x="7888" y="218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9" name="Line 94">
                <a:extLst>
                  <a:ext uri="{FF2B5EF4-FFF2-40B4-BE49-F238E27FC236}">
                    <a16:creationId xmlns:a16="http://schemas.microsoft.com/office/drawing/2014/main" id="{329DC547-9F47-4D47-A552-7FA8140DDEE7}"/>
                  </a:ext>
                </a:extLst>
              </p:cNvPr>
              <p:cNvSpPr>
                <a:spLocks noChangeShapeType="1"/>
              </p:cNvSpPr>
              <p:nvPr/>
            </p:nvSpPr>
            <p:spPr bwMode="auto">
              <a:xfrm>
                <a:off x="7896" y="21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0" name="Line 93">
                <a:extLst>
                  <a:ext uri="{FF2B5EF4-FFF2-40B4-BE49-F238E27FC236}">
                    <a16:creationId xmlns:a16="http://schemas.microsoft.com/office/drawing/2014/main" id="{70079F0B-2896-4613-908F-D24FCC77B1FD}"/>
                  </a:ext>
                </a:extLst>
              </p:cNvPr>
              <p:cNvSpPr>
                <a:spLocks noChangeShapeType="1"/>
              </p:cNvSpPr>
              <p:nvPr/>
            </p:nvSpPr>
            <p:spPr bwMode="auto">
              <a:xfrm>
                <a:off x="7904" y="2211"/>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1" name="Line 92">
                <a:extLst>
                  <a:ext uri="{FF2B5EF4-FFF2-40B4-BE49-F238E27FC236}">
                    <a16:creationId xmlns:a16="http://schemas.microsoft.com/office/drawing/2014/main" id="{F198B624-65A2-4329-B37F-4E8DA5453E62}"/>
                  </a:ext>
                </a:extLst>
              </p:cNvPr>
              <p:cNvSpPr>
                <a:spLocks noChangeShapeType="1"/>
              </p:cNvSpPr>
              <p:nvPr/>
            </p:nvSpPr>
            <p:spPr bwMode="auto">
              <a:xfrm>
                <a:off x="7912" y="222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2" name="Line 91">
                <a:extLst>
                  <a:ext uri="{FF2B5EF4-FFF2-40B4-BE49-F238E27FC236}">
                    <a16:creationId xmlns:a16="http://schemas.microsoft.com/office/drawing/2014/main" id="{1DF29D5A-B1B2-452A-996D-5C7D54179172}"/>
                  </a:ext>
                </a:extLst>
              </p:cNvPr>
              <p:cNvSpPr>
                <a:spLocks noChangeShapeType="1"/>
              </p:cNvSpPr>
              <p:nvPr/>
            </p:nvSpPr>
            <p:spPr bwMode="auto">
              <a:xfrm>
                <a:off x="7920" y="2242"/>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3" name="Line 90">
                <a:extLst>
                  <a:ext uri="{FF2B5EF4-FFF2-40B4-BE49-F238E27FC236}">
                    <a16:creationId xmlns:a16="http://schemas.microsoft.com/office/drawing/2014/main" id="{A5FC17D5-EF89-4626-93FD-9E3A6A159A1E}"/>
                  </a:ext>
                </a:extLst>
              </p:cNvPr>
              <p:cNvSpPr>
                <a:spLocks noChangeShapeType="1"/>
              </p:cNvSpPr>
              <p:nvPr/>
            </p:nvSpPr>
            <p:spPr bwMode="auto">
              <a:xfrm>
                <a:off x="7927" y="2256"/>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4" name="Line 89">
                <a:extLst>
                  <a:ext uri="{FF2B5EF4-FFF2-40B4-BE49-F238E27FC236}">
                    <a16:creationId xmlns:a16="http://schemas.microsoft.com/office/drawing/2014/main" id="{0C514B0B-C9A0-4965-A53E-C14C646CC911}"/>
                  </a:ext>
                </a:extLst>
              </p:cNvPr>
              <p:cNvSpPr>
                <a:spLocks noChangeShapeType="1"/>
              </p:cNvSpPr>
              <p:nvPr/>
            </p:nvSpPr>
            <p:spPr bwMode="auto">
              <a:xfrm>
                <a:off x="7935" y="2272"/>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3" name="Line 87">
              <a:extLst>
                <a:ext uri="{FF2B5EF4-FFF2-40B4-BE49-F238E27FC236}">
                  <a16:creationId xmlns:a16="http://schemas.microsoft.com/office/drawing/2014/main" id="{DEC9E526-57AA-46E0-8B1C-99A0B43AEAD1}"/>
                </a:ext>
              </a:extLst>
            </p:cNvPr>
            <p:cNvSpPr>
              <a:spLocks noChangeShapeType="1"/>
            </p:cNvSpPr>
            <p:nvPr/>
          </p:nvSpPr>
          <p:spPr bwMode="auto">
            <a:xfrm>
              <a:off x="7943" y="228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Line 86">
              <a:extLst>
                <a:ext uri="{FF2B5EF4-FFF2-40B4-BE49-F238E27FC236}">
                  <a16:creationId xmlns:a16="http://schemas.microsoft.com/office/drawing/2014/main" id="{AE133968-901E-404A-BF72-136DFEEA5B1C}"/>
                </a:ext>
              </a:extLst>
            </p:cNvPr>
            <p:cNvSpPr>
              <a:spLocks noChangeShapeType="1"/>
            </p:cNvSpPr>
            <p:nvPr/>
          </p:nvSpPr>
          <p:spPr bwMode="auto">
            <a:xfrm>
              <a:off x="7951" y="230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5" name="Line 85">
              <a:extLst>
                <a:ext uri="{FF2B5EF4-FFF2-40B4-BE49-F238E27FC236}">
                  <a16:creationId xmlns:a16="http://schemas.microsoft.com/office/drawing/2014/main" id="{3F1885B2-8FEA-43C7-845D-632DD1F86EC1}"/>
                </a:ext>
              </a:extLst>
            </p:cNvPr>
            <p:cNvSpPr>
              <a:spLocks noChangeShapeType="1"/>
            </p:cNvSpPr>
            <p:nvPr/>
          </p:nvSpPr>
          <p:spPr bwMode="auto">
            <a:xfrm>
              <a:off x="7959" y="2317"/>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Line 84">
              <a:extLst>
                <a:ext uri="{FF2B5EF4-FFF2-40B4-BE49-F238E27FC236}">
                  <a16:creationId xmlns:a16="http://schemas.microsoft.com/office/drawing/2014/main" id="{EFBA58E7-FA67-473B-B8F3-B542D31D6A6A}"/>
                </a:ext>
              </a:extLst>
            </p:cNvPr>
            <p:cNvSpPr>
              <a:spLocks noChangeShapeType="1"/>
            </p:cNvSpPr>
            <p:nvPr/>
          </p:nvSpPr>
          <p:spPr bwMode="auto">
            <a:xfrm>
              <a:off x="7966" y="23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7" name="Line 83">
              <a:extLst>
                <a:ext uri="{FF2B5EF4-FFF2-40B4-BE49-F238E27FC236}">
                  <a16:creationId xmlns:a16="http://schemas.microsoft.com/office/drawing/2014/main" id="{F3B5E3A8-0DCD-4629-9BB9-AAC252F3271B}"/>
                </a:ext>
              </a:extLst>
            </p:cNvPr>
            <p:cNvSpPr>
              <a:spLocks noChangeShapeType="1"/>
            </p:cNvSpPr>
            <p:nvPr/>
          </p:nvSpPr>
          <p:spPr bwMode="auto">
            <a:xfrm>
              <a:off x="7974" y="234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Line 82">
              <a:extLst>
                <a:ext uri="{FF2B5EF4-FFF2-40B4-BE49-F238E27FC236}">
                  <a16:creationId xmlns:a16="http://schemas.microsoft.com/office/drawing/2014/main" id="{91C79D60-39F5-4469-A509-89F62A83B083}"/>
                </a:ext>
              </a:extLst>
            </p:cNvPr>
            <p:cNvSpPr>
              <a:spLocks noChangeShapeType="1"/>
            </p:cNvSpPr>
            <p:nvPr/>
          </p:nvSpPr>
          <p:spPr bwMode="auto">
            <a:xfrm>
              <a:off x="7982" y="2364"/>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9" name="Line 81">
              <a:extLst>
                <a:ext uri="{FF2B5EF4-FFF2-40B4-BE49-F238E27FC236}">
                  <a16:creationId xmlns:a16="http://schemas.microsoft.com/office/drawing/2014/main" id="{29568901-4689-4B7F-8AFB-07EBB0DFDC04}"/>
                </a:ext>
              </a:extLst>
            </p:cNvPr>
            <p:cNvSpPr>
              <a:spLocks noChangeShapeType="1"/>
            </p:cNvSpPr>
            <p:nvPr/>
          </p:nvSpPr>
          <p:spPr bwMode="auto">
            <a:xfrm>
              <a:off x="7990" y="2377"/>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Line 80">
              <a:extLst>
                <a:ext uri="{FF2B5EF4-FFF2-40B4-BE49-F238E27FC236}">
                  <a16:creationId xmlns:a16="http://schemas.microsoft.com/office/drawing/2014/main" id="{518E932D-2497-4379-8BEA-AC86CE6F97AA}"/>
                </a:ext>
              </a:extLst>
            </p:cNvPr>
            <p:cNvSpPr>
              <a:spLocks noChangeShapeType="1"/>
            </p:cNvSpPr>
            <p:nvPr/>
          </p:nvSpPr>
          <p:spPr bwMode="auto">
            <a:xfrm>
              <a:off x="7998" y="239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1" name="Line 79">
              <a:extLst>
                <a:ext uri="{FF2B5EF4-FFF2-40B4-BE49-F238E27FC236}">
                  <a16:creationId xmlns:a16="http://schemas.microsoft.com/office/drawing/2014/main" id="{43E66F1C-0B9F-4991-AD36-C1AA1771D28E}"/>
                </a:ext>
              </a:extLst>
            </p:cNvPr>
            <p:cNvSpPr>
              <a:spLocks noChangeShapeType="1"/>
            </p:cNvSpPr>
            <p:nvPr/>
          </p:nvSpPr>
          <p:spPr bwMode="auto">
            <a:xfrm>
              <a:off x="8005" y="240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2" name="Line 78">
              <a:extLst>
                <a:ext uri="{FF2B5EF4-FFF2-40B4-BE49-F238E27FC236}">
                  <a16:creationId xmlns:a16="http://schemas.microsoft.com/office/drawing/2014/main" id="{2AB367A2-E95E-4DD8-953F-CB43D104BE68}"/>
                </a:ext>
              </a:extLst>
            </p:cNvPr>
            <p:cNvSpPr>
              <a:spLocks noChangeShapeType="1"/>
            </p:cNvSpPr>
            <p:nvPr/>
          </p:nvSpPr>
          <p:spPr bwMode="auto">
            <a:xfrm>
              <a:off x="8013" y="242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3" name="Line 77">
              <a:extLst>
                <a:ext uri="{FF2B5EF4-FFF2-40B4-BE49-F238E27FC236}">
                  <a16:creationId xmlns:a16="http://schemas.microsoft.com/office/drawing/2014/main" id="{98A79DC2-41E4-4BBF-8AE0-25CDE1E913BB}"/>
                </a:ext>
              </a:extLst>
            </p:cNvPr>
            <p:cNvSpPr>
              <a:spLocks noChangeShapeType="1"/>
            </p:cNvSpPr>
            <p:nvPr/>
          </p:nvSpPr>
          <p:spPr bwMode="auto">
            <a:xfrm>
              <a:off x="8021" y="2438"/>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4" name="Line 76">
              <a:extLst>
                <a:ext uri="{FF2B5EF4-FFF2-40B4-BE49-F238E27FC236}">
                  <a16:creationId xmlns:a16="http://schemas.microsoft.com/office/drawing/2014/main" id="{1D27FC23-98F9-409D-A292-4E62878426EB}"/>
                </a:ext>
              </a:extLst>
            </p:cNvPr>
            <p:cNvSpPr>
              <a:spLocks noChangeShapeType="1"/>
            </p:cNvSpPr>
            <p:nvPr/>
          </p:nvSpPr>
          <p:spPr bwMode="auto">
            <a:xfrm>
              <a:off x="8029" y="245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5" name="Line 75">
              <a:extLst>
                <a:ext uri="{FF2B5EF4-FFF2-40B4-BE49-F238E27FC236}">
                  <a16:creationId xmlns:a16="http://schemas.microsoft.com/office/drawing/2014/main" id="{D1F82EAC-6640-40EA-90F5-C0C422CA22F4}"/>
                </a:ext>
              </a:extLst>
            </p:cNvPr>
            <p:cNvSpPr>
              <a:spLocks noChangeShapeType="1"/>
            </p:cNvSpPr>
            <p:nvPr/>
          </p:nvSpPr>
          <p:spPr bwMode="auto">
            <a:xfrm>
              <a:off x="8037" y="24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6" name="Line 74">
              <a:extLst>
                <a:ext uri="{FF2B5EF4-FFF2-40B4-BE49-F238E27FC236}">
                  <a16:creationId xmlns:a16="http://schemas.microsoft.com/office/drawing/2014/main" id="{95228FAF-3414-411C-AF0B-D46E4FCB92F3}"/>
                </a:ext>
              </a:extLst>
            </p:cNvPr>
            <p:cNvSpPr>
              <a:spLocks noChangeShapeType="1"/>
            </p:cNvSpPr>
            <p:nvPr/>
          </p:nvSpPr>
          <p:spPr bwMode="auto">
            <a:xfrm>
              <a:off x="8044" y="2483"/>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7" name="Line 73">
              <a:extLst>
                <a:ext uri="{FF2B5EF4-FFF2-40B4-BE49-F238E27FC236}">
                  <a16:creationId xmlns:a16="http://schemas.microsoft.com/office/drawing/2014/main" id="{189D8F02-124E-4ABF-9D06-DB567EDC4BA8}"/>
                </a:ext>
              </a:extLst>
            </p:cNvPr>
            <p:cNvSpPr>
              <a:spLocks noChangeShapeType="1"/>
            </p:cNvSpPr>
            <p:nvPr/>
          </p:nvSpPr>
          <p:spPr bwMode="auto">
            <a:xfrm>
              <a:off x="8052" y="2499"/>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8" name="Line 72">
              <a:extLst>
                <a:ext uri="{FF2B5EF4-FFF2-40B4-BE49-F238E27FC236}">
                  <a16:creationId xmlns:a16="http://schemas.microsoft.com/office/drawing/2014/main" id="{D305666B-C226-4396-9A56-3EA985D32077}"/>
                </a:ext>
              </a:extLst>
            </p:cNvPr>
            <p:cNvSpPr>
              <a:spLocks noChangeShapeType="1"/>
            </p:cNvSpPr>
            <p:nvPr/>
          </p:nvSpPr>
          <p:spPr bwMode="auto">
            <a:xfrm>
              <a:off x="8060" y="251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9" name="Line 71">
              <a:extLst>
                <a:ext uri="{FF2B5EF4-FFF2-40B4-BE49-F238E27FC236}">
                  <a16:creationId xmlns:a16="http://schemas.microsoft.com/office/drawing/2014/main" id="{21CD7FD3-F53E-4FED-8995-B84249BBC1D0}"/>
                </a:ext>
              </a:extLst>
            </p:cNvPr>
            <p:cNvSpPr>
              <a:spLocks noChangeShapeType="1"/>
            </p:cNvSpPr>
            <p:nvPr/>
          </p:nvSpPr>
          <p:spPr bwMode="auto">
            <a:xfrm>
              <a:off x="8068" y="253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CB359E3B-31C7-4CF0-8C8B-D755D2EBC681}"/>
                </a:ext>
              </a:extLst>
            </p:cNvPr>
            <p:cNvSpPr>
              <a:spLocks noChangeShapeType="1"/>
            </p:cNvSpPr>
            <p:nvPr/>
          </p:nvSpPr>
          <p:spPr bwMode="auto">
            <a:xfrm>
              <a:off x="8076" y="2544"/>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1" name="Line 69">
              <a:extLst>
                <a:ext uri="{FF2B5EF4-FFF2-40B4-BE49-F238E27FC236}">
                  <a16:creationId xmlns:a16="http://schemas.microsoft.com/office/drawing/2014/main" id="{5F24EFCC-B1C0-40C2-8B59-D7FF68CC210D}"/>
                </a:ext>
              </a:extLst>
            </p:cNvPr>
            <p:cNvSpPr>
              <a:spLocks noChangeShapeType="1"/>
            </p:cNvSpPr>
            <p:nvPr/>
          </p:nvSpPr>
          <p:spPr bwMode="auto">
            <a:xfrm>
              <a:off x="8084" y="2559"/>
              <a:ext cx="3"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2" name="Line 68">
              <a:extLst>
                <a:ext uri="{FF2B5EF4-FFF2-40B4-BE49-F238E27FC236}">
                  <a16:creationId xmlns:a16="http://schemas.microsoft.com/office/drawing/2014/main" id="{FD6014A5-0AD3-42EA-8A6C-DBDEE131DA44}"/>
                </a:ext>
              </a:extLst>
            </p:cNvPr>
            <p:cNvSpPr>
              <a:spLocks noChangeShapeType="1"/>
            </p:cNvSpPr>
            <p:nvPr/>
          </p:nvSpPr>
          <p:spPr bwMode="auto">
            <a:xfrm>
              <a:off x="8091" y="257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3" name="Line 67">
              <a:extLst>
                <a:ext uri="{FF2B5EF4-FFF2-40B4-BE49-F238E27FC236}">
                  <a16:creationId xmlns:a16="http://schemas.microsoft.com/office/drawing/2014/main" id="{EDA40944-CE6A-4BD4-856C-90BE28594846}"/>
                </a:ext>
              </a:extLst>
            </p:cNvPr>
            <p:cNvSpPr>
              <a:spLocks noChangeShapeType="1"/>
            </p:cNvSpPr>
            <p:nvPr/>
          </p:nvSpPr>
          <p:spPr bwMode="auto">
            <a:xfrm>
              <a:off x="8099" y="259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4" name="Line 66">
              <a:extLst>
                <a:ext uri="{FF2B5EF4-FFF2-40B4-BE49-F238E27FC236}">
                  <a16:creationId xmlns:a16="http://schemas.microsoft.com/office/drawing/2014/main" id="{044AECB9-CD85-4B5B-817C-6E2A72417D6A}"/>
                </a:ext>
              </a:extLst>
            </p:cNvPr>
            <p:cNvSpPr>
              <a:spLocks noChangeShapeType="1"/>
            </p:cNvSpPr>
            <p:nvPr/>
          </p:nvSpPr>
          <p:spPr bwMode="auto">
            <a:xfrm>
              <a:off x="8107" y="2604"/>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5" name="Line 65">
              <a:extLst>
                <a:ext uri="{FF2B5EF4-FFF2-40B4-BE49-F238E27FC236}">
                  <a16:creationId xmlns:a16="http://schemas.microsoft.com/office/drawing/2014/main" id="{6864F14D-1E30-4F3C-98BC-3BC206926427}"/>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6" name="Line 64">
              <a:extLst>
                <a:ext uri="{FF2B5EF4-FFF2-40B4-BE49-F238E27FC236}">
                  <a16:creationId xmlns:a16="http://schemas.microsoft.com/office/drawing/2014/main" id="{57916506-29AB-4628-9A5A-F3CE0D21C8DE}"/>
                </a:ext>
              </a:extLst>
            </p:cNvPr>
            <p:cNvSpPr>
              <a:spLocks noChangeShapeType="1"/>
            </p:cNvSpPr>
            <p:nvPr/>
          </p:nvSpPr>
          <p:spPr bwMode="auto">
            <a:xfrm>
              <a:off x="8115" y="26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7" name="Line 63">
              <a:extLst>
                <a:ext uri="{FF2B5EF4-FFF2-40B4-BE49-F238E27FC236}">
                  <a16:creationId xmlns:a16="http://schemas.microsoft.com/office/drawing/2014/main" id="{4540C7C1-2F71-43EB-AD64-AA62409019B9}"/>
                </a:ext>
              </a:extLst>
            </p:cNvPr>
            <p:cNvSpPr>
              <a:spLocks noChangeShapeType="1"/>
            </p:cNvSpPr>
            <p:nvPr/>
          </p:nvSpPr>
          <p:spPr bwMode="auto">
            <a:xfrm flipH="1">
              <a:off x="7209" y="2051"/>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8" name="Line 62">
              <a:extLst>
                <a:ext uri="{FF2B5EF4-FFF2-40B4-BE49-F238E27FC236}">
                  <a16:creationId xmlns:a16="http://schemas.microsoft.com/office/drawing/2014/main" id="{E5866016-CFD6-4767-B793-CA4258DCDA26}"/>
                </a:ext>
              </a:extLst>
            </p:cNvPr>
            <p:cNvSpPr>
              <a:spLocks noChangeShapeType="1"/>
            </p:cNvSpPr>
            <p:nvPr/>
          </p:nvSpPr>
          <p:spPr bwMode="auto">
            <a:xfrm flipH="1">
              <a:off x="7201" y="2062"/>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39" name="Line 61">
              <a:extLst>
                <a:ext uri="{FF2B5EF4-FFF2-40B4-BE49-F238E27FC236}">
                  <a16:creationId xmlns:a16="http://schemas.microsoft.com/office/drawing/2014/main" id="{FF05E0EC-C60E-42C9-99E7-1EE5901CC38D}"/>
                </a:ext>
              </a:extLst>
            </p:cNvPr>
            <p:cNvSpPr>
              <a:spLocks noChangeShapeType="1"/>
            </p:cNvSpPr>
            <p:nvPr/>
          </p:nvSpPr>
          <p:spPr bwMode="auto">
            <a:xfrm flipH="1">
              <a:off x="7194" y="2074"/>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0" name="Line 60">
              <a:extLst>
                <a:ext uri="{FF2B5EF4-FFF2-40B4-BE49-F238E27FC236}">
                  <a16:creationId xmlns:a16="http://schemas.microsoft.com/office/drawing/2014/main" id="{AB6DDEE3-0035-4200-971D-FD91803F22D7}"/>
                </a:ext>
              </a:extLst>
            </p:cNvPr>
            <p:cNvSpPr>
              <a:spLocks noChangeShapeType="1"/>
            </p:cNvSpPr>
            <p:nvPr/>
          </p:nvSpPr>
          <p:spPr bwMode="auto">
            <a:xfrm flipH="1">
              <a:off x="7186" y="208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1" name="Line 59">
              <a:extLst>
                <a:ext uri="{FF2B5EF4-FFF2-40B4-BE49-F238E27FC236}">
                  <a16:creationId xmlns:a16="http://schemas.microsoft.com/office/drawing/2014/main" id="{78911151-410C-46B1-AEB8-2AAD3E6C2076}"/>
                </a:ext>
              </a:extLst>
            </p:cNvPr>
            <p:cNvSpPr>
              <a:spLocks noChangeShapeType="1"/>
            </p:cNvSpPr>
            <p:nvPr/>
          </p:nvSpPr>
          <p:spPr bwMode="auto">
            <a:xfrm flipH="1">
              <a:off x="7176" y="209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2" name="Line 58">
              <a:extLst>
                <a:ext uri="{FF2B5EF4-FFF2-40B4-BE49-F238E27FC236}">
                  <a16:creationId xmlns:a16="http://schemas.microsoft.com/office/drawing/2014/main" id="{E0136262-5AA6-4A28-BBC6-0A58C4C15DC0}"/>
                </a:ext>
              </a:extLst>
            </p:cNvPr>
            <p:cNvSpPr>
              <a:spLocks noChangeShapeType="1"/>
            </p:cNvSpPr>
            <p:nvPr/>
          </p:nvSpPr>
          <p:spPr bwMode="auto">
            <a:xfrm flipH="1">
              <a:off x="7168" y="21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3" name="Line 57">
              <a:extLst>
                <a:ext uri="{FF2B5EF4-FFF2-40B4-BE49-F238E27FC236}">
                  <a16:creationId xmlns:a16="http://schemas.microsoft.com/office/drawing/2014/main" id="{8A7608FE-84BD-4F74-8460-4C9817816FB0}"/>
                </a:ext>
              </a:extLst>
            </p:cNvPr>
            <p:cNvSpPr>
              <a:spLocks noChangeShapeType="1"/>
            </p:cNvSpPr>
            <p:nvPr/>
          </p:nvSpPr>
          <p:spPr bwMode="auto">
            <a:xfrm flipH="1">
              <a:off x="7160" y="21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4" name="Line 56">
              <a:extLst>
                <a:ext uri="{FF2B5EF4-FFF2-40B4-BE49-F238E27FC236}">
                  <a16:creationId xmlns:a16="http://schemas.microsoft.com/office/drawing/2014/main" id="{004CD052-F04D-42BE-814B-0B22DF6EB04D}"/>
                </a:ext>
              </a:extLst>
            </p:cNvPr>
            <p:cNvSpPr>
              <a:spLocks noChangeShapeType="1"/>
            </p:cNvSpPr>
            <p:nvPr/>
          </p:nvSpPr>
          <p:spPr bwMode="auto">
            <a:xfrm flipH="1">
              <a:off x="7151" y="213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5" name="Line 55">
              <a:extLst>
                <a:ext uri="{FF2B5EF4-FFF2-40B4-BE49-F238E27FC236}">
                  <a16:creationId xmlns:a16="http://schemas.microsoft.com/office/drawing/2014/main" id="{5FC05650-AE9F-422C-9780-E4CE99737894}"/>
                </a:ext>
              </a:extLst>
            </p:cNvPr>
            <p:cNvSpPr>
              <a:spLocks noChangeShapeType="1"/>
            </p:cNvSpPr>
            <p:nvPr/>
          </p:nvSpPr>
          <p:spPr bwMode="auto">
            <a:xfrm flipH="1">
              <a:off x="7143" y="214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6" name="Line 54">
              <a:extLst>
                <a:ext uri="{FF2B5EF4-FFF2-40B4-BE49-F238E27FC236}">
                  <a16:creationId xmlns:a16="http://schemas.microsoft.com/office/drawing/2014/main" id="{4EE1A3FA-D32E-4020-9C18-253A09A436A4}"/>
                </a:ext>
              </a:extLst>
            </p:cNvPr>
            <p:cNvSpPr>
              <a:spLocks noChangeShapeType="1"/>
            </p:cNvSpPr>
            <p:nvPr/>
          </p:nvSpPr>
          <p:spPr bwMode="auto">
            <a:xfrm flipH="1">
              <a:off x="7135" y="21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7" name="Line 53">
              <a:extLst>
                <a:ext uri="{FF2B5EF4-FFF2-40B4-BE49-F238E27FC236}">
                  <a16:creationId xmlns:a16="http://schemas.microsoft.com/office/drawing/2014/main" id="{A8AC3755-8212-4820-8C9F-3A8B129AB990}"/>
                </a:ext>
              </a:extLst>
            </p:cNvPr>
            <p:cNvSpPr>
              <a:spLocks noChangeShapeType="1"/>
            </p:cNvSpPr>
            <p:nvPr/>
          </p:nvSpPr>
          <p:spPr bwMode="auto">
            <a:xfrm flipH="1">
              <a:off x="7125" y="217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8" name="Line 52">
              <a:extLst>
                <a:ext uri="{FF2B5EF4-FFF2-40B4-BE49-F238E27FC236}">
                  <a16:creationId xmlns:a16="http://schemas.microsoft.com/office/drawing/2014/main" id="{ADA96181-9519-4241-9D92-AA495A6ED00C}"/>
                </a:ext>
              </a:extLst>
            </p:cNvPr>
            <p:cNvSpPr>
              <a:spLocks noChangeShapeType="1"/>
            </p:cNvSpPr>
            <p:nvPr/>
          </p:nvSpPr>
          <p:spPr bwMode="auto">
            <a:xfrm flipH="1">
              <a:off x="7117" y="2186"/>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49" name="Line 51">
              <a:extLst>
                <a:ext uri="{FF2B5EF4-FFF2-40B4-BE49-F238E27FC236}">
                  <a16:creationId xmlns:a16="http://schemas.microsoft.com/office/drawing/2014/main" id="{136DE132-888F-47A2-BD57-2B11A5518255}"/>
                </a:ext>
              </a:extLst>
            </p:cNvPr>
            <p:cNvSpPr>
              <a:spLocks noChangeShapeType="1"/>
            </p:cNvSpPr>
            <p:nvPr/>
          </p:nvSpPr>
          <p:spPr bwMode="auto">
            <a:xfrm flipH="1">
              <a:off x="7108" y="2197"/>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0" name="Line 50">
              <a:extLst>
                <a:ext uri="{FF2B5EF4-FFF2-40B4-BE49-F238E27FC236}">
                  <a16:creationId xmlns:a16="http://schemas.microsoft.com/office/drawing/2014/main" id="{C5132847-0CE9-4E92-928C-E55D3B2591F5}"/>
                </a:ext>
              </a:extLst>
            </p:cNvPr>
            <p:cNvSpPr>
              <a:spLocks noChangeShapeType="1"/>
            </p:cNvSpPr>
            <p:nvPr/>
          </p:nvSpPr>
          <p:spPr bwMode="auto">
            <a:xfrm flipH="1">
              <a:off x="7100" y="221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F1D58626-BD4F-4EBD-AB9A-B3CDFF872CF1}"/>
                </a:ext>
              </a:extLst>
            </p:cNvPr>
            <p:cNvSpPr>
              <a:spLocks noChangeShapeType="1"/>
            </p:cNvSpPr>
            <p:nvPr/>
          </p:nvSpPr>
          <p:spPr bwMode="auto">
            <a:xfrm flipH="1">
              <a:off x="7092" y="222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2" name="Line 48">
              <a:extLst>
                <a:ext uri="{FF2B5EF4-FFF2-40B4-BE49-F238E27FC236}">
                  <a16:creationId xmlns:a16="http://schemas.microsoft.com/office/drawing/2014/main" id="{F8D0A6B4-4AA0-4785-8E5A-1B07C8CA48FC}"/>
                </a:ext>
              </a:extLst>
            </p:cNvPr>
            <p:cNvSpPr>
              <a:spLocks noChangeShapeType="1"/>
            </p:cNvSpPr>
            <p:nvPr/>
          </p:nvSpPr>
          <p:spPr bwMode="auto">
            <a:xfrm flipH="1">
              <a:off x="7082" y="223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3" name="Line 47">
              <a:extLst>
                <a:ext uri="{FF2B5EF4-FFF2-40B4-BE49-F238E27FC236}">
                  <a16:creationId xmlns:a16="http://schemas.microsoft.com/office/drawing/2014/main" id="{6E5B5280-27C4-437B-89C0-E8BCAF4A832E}"/>
                </a:ext>
              </a:extLst>
            </p:cNvPr>
            <p:cNvSpPr>
              <a:spLocks noChangeShapeType="1"/>
            </p:cNvSpPr>
            <p:nvPr/>
          </p:nvSpPr>
          <p:spPr bwMode="auto">
            <a:xfrm flipH="1">
              <a:off x="7075" y="2248"/>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4" name="Line 46">
              <a:extLst>
                <a:ext uri="{FF2B5EF4-FFF2-40B4-BE49-F238E27FC236}">
                  <a16:creationId xmlns:a16="http://schemas.microsoft.com/office/drawing/2014/main" id="{27BA21AC-CA1E-4455-B491-0B459208DA8F}"/>
                </a:ext>
              </a:extLst>
            </p:cNvPr>
            <p:cNvSpPr>
              <a:spLocks noChangeShapeType="1"/>
            </p:cNvSpPr>
            <p:nvPr/>
          </p:nvSpPr>
          <p:spPr bwMode="auto">
            <a:xfrm flipH="1">
              <a:off x="7067" y="22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8861DA45-C401-44D3-A98B-7A63DD780E28}"/>
                </a:ext>
              </a:extLst>
            </p:cNvPr>
            <p:cNvSpPr>
              <a:spLocks noChangeShapeType="1"/>
            </p:cNvSpPr>
            <p:nvPr/>
          </p:nvSpPr>
          <p:spPr bwMode="auto">
            <a:xfrm flipH="1">
              <a:off x="7057" y="2272"/>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6" name="Line 44">
              <a:extLst>
                <a:ext uri="{FF2B5EF4-FFF2-40B4-BE49-F238E27FC236}">
                  <a16:creationId xmlns:a16="http://schemas.microsoft.com/office/drawing/2014/main" id="{095E7376-3C27-4612-A3A0-E28D1C19F666}"/>
                </a:ext>
              </a:extLst>
            </p:cNvPr>
            <p:cNvSpPr>
              <a:spLocks noChangeShapeType="1"/>
            </p:cNvSpPr>
            <p:nvPr/>
          </p:nvSpPr>
          <p:spPr bwMode="auto">
            <a:xfrm flipH="1">
              <a:off x="7049" y="2285"/>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7" name="Line 43">
              <a:extLst>
                <a:ext uri="{FF2B5EF4-FFF2-40B4-BE49-F238E27FC236}">
                  <a16:creationId xmlns:a16="http://schemas.microsoft.com/office/drawing/2014/main" id="{DB35A21D-DAAE-413F-98BF-57C1BF04A1D6}"/>
                </a:ext>
              </a:extLst>
            </p:cNvPr>
            <p:cNvSpPr>
              <a:spLocks noChangeShapeType="1"/>
            </p:cNvSpPr>
            <p:nvPr/>
          </p:nvSpPr>
          <p:spPr bwMode="auto">
            <a:xfrm flipH="1">
              <a:off x="7041" y="22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8" name="Line 42">
              <a:extLst>
                <a:ext uri="{FF2B5EF4-FFF2-40B4-BE49-F238E27FC236}">
                  <a16:creationId xmlns:a16="http://schemas.microsoft.com/office/drawing/2014/main" id="{62C888B8-F00E-429A-AF1B-94C76473AC82}"/>
                </a:ext>
              </a:extLst>
            </p:cNvPr>
            <p:cNvSpPr>
              <a:spLocks noChangeShapeType="1"/>
            </p:cNvSpPr>
            <p:nvPr/>
          </p:nvSpPr>
          <p:spPr bwMode="auto">
            <a:xfrm flipH="1">
              <a:off x="7032" y="2309"/>
              <a:ext cx="5"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9" name="Line 41">
              <a:extLst>
                <a:ext uri="{FF2B5EF4-FFF2-40B4-BE49-F238E27FC236}">
                  <a16:creationId xmlns:a16="http://schemas.microsoft.com/office/drawing/2014/main" id="{4B8AF181-A65D-424D-8044-A584088DE1A0}"/>
                </a:ext>
              </a:extLst>
            </p:cNvPr>
            <p:cNvSpPr>
              <a:spLocks noChangeShapeType="1"/>
            </p:cNvSpPr>
            <p:nvPr/>
          </p:nvSpPr>
          <p:spPr bwMode="auto">
            <a:xfrm flipH="1">
              <a:off x="7024" y="2323"/>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0" name="Line 40">
              <a:extLst>
                <a:ext uri="{FF2B5EF4-FFF2-40B4-BE49-F238E27FC236}">
                  <a16:creationId xmlns:a16="http://schemas.microsoft.com/office/drawing/2014/main" id="{8DF5D615-2C47-4CBD-8A4E-A570ECE58D19}"/>
                </a:ext>
              </a:extLst>
            </p:cNvPr>
            <p:cNvSpPr>
              <a:spLocks noChangeShapeType="1"/>
            </p:cNvSpPr>
            <p:nvPr/>
          </p:nvSpPr>
          <p:spPr bwMode="auto">
            <a:xfrm flipH="1">
              <a:off x="7016" y="23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1" name="Line 39">
              <a:extLst>
                <a:ext uri="{FF2B5EF4-FFF2-40B4-BE49-F238E27FC236}">
                  <a16:creationId xmlns:a16="http://schemas.microsoft.com/office/drawing/2014/main" id="{2AC36F6C-60B2-46F6-8746-FB268D986D77}"/>
                </a:ext>
              </a:extLst>
            </p:cNvPr>
            <p:cNvSpPr>
              <a:spLocks noChangeShapeType="1"/>
            </p:cNvSpPr>
            <p:nvPr/>
          </p:nvSpPr>
          <p:spPr bwMode="auto">
            <a:xfrm flipH="1">
              <a:off x="7006" y="2346"/>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2" name="Line 38">
              <a:extLst>
                <a:ext uri="{FF2B5EF4-FFF2-40B4-BE49-F238E27FC236}">
                  <a16:creationId xmlns:a16="http://schemas.microsoft.com/office/drawing/2014/main" id="{50FFC90E-AE68-4919-9DC7-427EF3A34B4D}"/>
                </a:ext>
              </a:extLst>
            </p:cNvPr>
            <p:cNvSpPr>
              <a:spLocks noChangeShapeType="1"/>
            </p:cNvSpPr>
            <p:nvPr/>
          </p:nvSpPr>
          <p:spPr bwMode="auto">
            <a:xfrm flipH="1">
              <a:off x="6998" y="236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3" name="Line 37">
              <a:extLst>
                <a:ext uri="{FF2B5EF4-FFF2-40B4-BE49-F238E27FC236}">
                  <a16:creationId xmlns:a16="http://schemas.microsoft.com/office/drawing/2014/main" id="{74295FF1-4241-43A8-B501-3FAB234BB2DA}"/>
                </a:ext>
              </a:extLst>
            </p:cNvPr>
            <p:cNvSpPr>
              <a:spLocks noChangeShapeType="1"/>
            </p:cNvSpPr>
            <p:nvPr/>
          </p:nvSpPr>
          <p:spPr bwMode="auto">
            <a:xfrm flipH="1">
              <a:off x="6991" y="23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4" name="Line 36">
              <a:extLst>
                <a:ext uri="{FF2B5EF4-FFF2-40B4-BE49-F238E27FC236}">
                  <a16:creationId xmlns:a16="http://schemas.microsoft.com/office/drawing/2014/main" id="{08431736-2569-4671-9A8A-56CC7C003AEB}"/>
                </a:ext>
              </a:extLst>
            </p:cNvPr>
            <p:cNvSpPr>
              <a:spLocks noChangeShapeType="1"/>
            </p:cNvSpPr>
            <p:nvPr/>
          </p:nvSpPr>
          <p:spPr bwMode="auto">
            <a:xfrm flipH="1">
              <a:off x="6981" y="2383"/>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5" name="Line 35">
              <a:extLst>
                <a:ext uri="{FF2B5EF4-FFF2-40B4-BE49-F238E27FC236}">
                  <a16:creationId xmlns:a16="http://schemas.microsoft.com/office/drawing/2014/main" id="{8C31E097-DBFF-4BD0-8A42-6A921A0D3BB0}"/>
                </a:ext>
              </a:extLst>
            </p:cNvPr>
            <p:cNvSpPr>
              <a:spLocks noChangeShapeType="1"/>
            </p:cNvSpPr>
            <p:nvPr/>
          </p:nvSpPr>
          <p:spPr bwMode="auto">
            <a:xfrm flipH="1">
              <a:off x="6973" y="239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6" name="Line 34">
              <a:extLst>
                <a:ext uri="{FF2B5EF4-FFF2-40B4-BE49-F238E27FC236}">
                  <a16:creationId xmlns:a16="http://schemas.microsoft.com/office/drawing/2014/main" id="{4DCEA756-D605-4D6E-8F5D-113E2AAF8958}"/>
                </a:ext>
              </a:extLst>
            </p:cNvPr>
            <p:cNvSpPr>
              <a:spLocks noChangeShapeType="1"/>
            </p:cNvSpPr>
            <p:nvPr/>
          </p:nvSpPr>
          <p:spPr bwMode="auto">
            <a:xfrm flipH="1">
              <a:off x="6965" y="2409"/>
              <a:ext cx="4"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7" name="Line 33">
              <a:extLst>
                <a:ext uri="{FF2B5EF4-FFF2-40B4-BE49-F238E27FC236}">
                  <a16:creationId xmlns:a16="http://schemas.microsoft.com/office/drawing/2014/main" id="{C397941E-EE3E-4D7F-8068-E98242E3F7BA}"/>
                </a:ext>
              </a:extLst>
            </p:cNvPr>
            <p:cNvSpPr>
              <a:spLocks noChangeShapeType="1"/>
            </p:cNvSpPr>
            <p:nvPr/>
          </p:nvSpPr>
          <p:spPr bwMode="auto">
            <a:xfrm flipH="1">
              <a:off x="6955" y="2420"/>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8" name="Line 32">
              <a:extLst>
                <a:ext uri="{FF2B5EF4-FFF2-40B4-BE49-F238E27FC236}">
                  <a16:creationId xmlns:a16="http://schemas.microsoft.com/office/drawing/2014/main" id="{D415FCB3-93E6-475B-93CE-3945470ECE80}"/>
                </a:ext>
              </a:extLst>
            </p:cNvPr>
            <p:cNvSpPr>
              <a:spLocks noChangeShapeType="1"/>
            </p:cNvSpPr>
            <p:nvPr/>
          </p:nvSpPr>
          <p:spPr bwMode="auto">
            <a:xfrm flipH="1">
              <a:off x="6948" y="2434"/>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69" name="Line 31">
              <a:extLst>
                <a:ext uri="{FF2B5EF4-FFF2-40B4-BE49-F238E27FC236}">
                  <a16:creationId xmlns:a16="http://schemas.microsoft.com/office/drawing/2014/main" id="{DF792B71-DCD1-4E4B-B700-A11954429151}"/>
                </a:ext>
              </a:extLst>
            </p:cNvPr>
            <p:cNvSpPr>
              <a:spLocks noChangeShapeType="1"/>
            </p:cNvSpPr>
            <p:nvPr/>
          </p:nvSpPr>
          <p:spPr bwMode="auto">
            <a:xfrm flipH="1">
              <a:off x="6940" y="2446"/>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0" name="Line 30">
              <a:extLst>
                <a:ext uri="{FF2B5EF4-FFF2-40B4-BE49-F238E27FC236}">
                  <a16:creationId xmlns:a16="http://schemas.microsoft.com/office/drawing/2014/main" id="{3C16E103-AD6A-481C-92CF-167FAA43FC74}"/>
                </a:ext>
              </a:extLst>
            </p:cNvPr>
            <p:cNvSpPr>
              <a:spLocks noChangeShapeType="1"/>
            </p:cNvSpPr>
            <p:nvPr/>
          </p:nvSpPr>
          <p:spPr bwMode="auto">
            <a:xfrm flipH="1">
              <a:off x="6930" y="2458"/>
              <a:ext cx="4" cy="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1" name="Line 29">
              <a:extLst>
                <a:ext uri="{FF2B5EF4-FFF2-40B4-BE49-F238E27FC236}">
                  <a16:creationId xmlns:a16="http://schemas.microsoft.com/office/drawing/2014/main" id="{E1260559-4212-47BB-8924-BFE63F34BA21}"/>
                </a:ext>
              </a:extLst>
            </p:cNvPr>
            <p:cNvSpPr>
              <a:spLocks noChangeShapeType="1"/>
            </p:cNvSpPr>
            <p:nvPr/>
          </p:nvSpPr>
          <p:spPr bwMode="auto">
            <a:xfrm flipH="1">
              <a:off x="6922" y="2471"/>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2" name="Line 28">
              <a:extLst>
                <a:ext uri="{FF2B5EF4-FFF2-40B4-BE49-F238E27FC236}">
                  <a16:creationId xmlns:a16="http://schemas.microsoft.com/office/drawing/2014/main" id="{0A59B74D-79F0-468E-BA45-2A3D33A3B10D}"/>
                </a:ext>
              </a:extLst>
            </p:cNvPr>
            <p:cNvSpPr>
              <a:spLocks noChangeShapeType="1"/>
            </p:cNvSpPr>
            <p:nvPr/>
          </p:nvSpPr>
          <p:spPr bwMode="auto">
            <a:xfrm flipH="1">
              <a:off x="6915" y="2483"/>
              <a:ext cx="3"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3" name="Line 27">
              <a:extLst>
                <a:ext uri="{FF2B5EF4-FFF2-40B4-BE49-F238E27FC236}">
                  <a16:creationId xmlns:a16="http://schemas.microsoft.com/office/drawing/2014/main" id="{E2574EEC-D1E9-40CE-92F1-10971D54EA20}"/>
                </a:ext>
              </a:extLst>
            </p:cNvPr>
            <p:cNvSpPr>
              <a:spLocks noChangeShapeType="1"/>
            </p:cNvSpPr>
            <p:nvPr/>
          </p:nvSpPr>
          <p:spPr bwMode="auto">
            <a:xfrm flipH="1">
              <a:off x="6905" y="2495"/>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5CDCF91C-09B0-459B-AFB1-076EAB7B470F}"/>
                </a:ext>
              </a:extLst>
            </p:cNvPr>
            <p:cNvSpPr>
              <a:spLocks noChangeShapeType="1"/>
            </p:cNvSpPr>
            <p:nvPr/>
          </p:nvSpPr>
          <p:spPr bwMode="auto">
            <a:xfrm flipH="1">
              <a:off x="6897" y="25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5" name="Line 25">
              <a:extLst>
                <a:ext uri="{FF2B5EF4-FFF2-40B4-BE49-F238E27FC236}">
                  <a16:creationId xmlns:a16="http://schemas.microsoft.com/office/drawing/2014/main" id="{E2570F6B-11A3-4EE5-80A8-F9A4056D2054}"/>
                </a:ext>
              </a:extLst>
            </p:cNvPr>
            <p:cNvSpPr>
              <a:spLocks noChangeShapeType="1"/>
            </p:cNvSpPr>
            <p:nvPr/>
          </p:nvSpPr>
          <p:spPr bwMode="auto">
            <a:xfrm flipH="1">
              <a:off x="6889" y="25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6" name="Line 24">
              <a:extLst>
                <a:ext uri="{FF2B5EF4-FFF2-40B4-BE49-F238E27FC236}">
                  <a16:creationId xmlns:a16="http://schemas.microsoft.com/office/drawing/2014/main" id="{39FF9BAE-DB11-4E57-A3C1-5772B48BC214}"/>
                </a:ext>
              </a:extLst>
            </p:cNvPr>
            <p:cNvSpPr>
              <a:spLocks noChangeShapeType="1"/>
            </p:cNvSpPr>
            <p:nvPr/>
          </p:nvSpPr>
          <p:spPr bwMode="auto">
            <a:xfrm flipH="1">
              <a:off x="6879" y="2532"/>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7" name="Line 23">
              <a:extLst>
                <a:ext uri="{FF2B5EF4-FFF2-40B4-BE49-F238E27FC236}">
                  <a16:creationId xmlns:a16="http://schemas.microsoft.com/office/drawing/2014/main" id="{A7914E49-059B-4847-A65E-076A4B32DAEB}"/>
                </a:ext>
              </a:extLst>
            </p:cNvPr>
            <p:cNvSpPr>
              <a:spLocks noChangeShapeType="1"/>
            </p:cNvSpPr>
            <p:nvPr/>
          </p:nvSpPr>
          <p:spPr bwMode="auto">
            <a:xfrm flipH="1">
              <a:off x="6872" y="2546"/>
              <a:ext cx="3" cy="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8" name="Line 22">
              <a:extLst>
                <a:ext uri="{FF2B5EF4-FFF2-40B4-BE49-F238E27FC236}">
                  <a16:creationId xmlns:a16="http://schemas.microsoft.com/office/drawing/2014/main" id="{DA4BB809-BE87-4CA1-A875-BB6170EBA038}"/>
                </a:ext>
              </a:extLst>
            </p:cNvPr>
            <p:cNvSpPr>
              <a:spLocks noChangeShapeType="1"/>
            </p:cNvSpPr>
            <p:nvPr/>
          </p:nvSpPr>
          <p:spPr bwMode="auto">
            <a:xfrm flipH="1">
              <a:off x="6864" y="2557"/>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79" name="Line 21">
              <a:extLst>
                <a:ext uri="{FF2B5EF4-FFF2-40B4-BE49-F238E27FC236}">
                  <a16:creationId xmlns:a16="http://schemas.microsoft.com/office/drawing/2014/main" id="{15F52A6B-F174-4523-B6F9-DFFE56F02B3E}"/>
                </a:ext>
              </a:extLst>
            </p:cNvPr>
            <p:cNvSpPr>
              <a:spLocks noChangeShapeType="1"/>
            </p:cNvSpPr>
            <p:nvPr/>
          </p:nvSpPr>
          <p:spPr bwMode="auto">
            <a:xfrm flipH="1">
              <a:off x="6854" y="2569"/>
              <a:ext cx="4" cy="8"/>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0" name="Line 20">
              <a:extLst>
                <a:ext uri="{FF2B5EF4-FFF2-40B4-BE49-F238E27FC236}">
                  <a16:creationId xmlns:a16="http://schemas.microsoft.com/office/drawing/2014/main" id="{C73E7D9C-A242-4FDF-B1D2-F681EB671BA5}"/>
                </a:ext>
              </a:extLst>
            </p:cNvPr>
            <p:cNvSpPr>
              <a:spLocks noChangeShapeType="1"/>
            </p:cNvSpPr>
            <p:nvPr/>
          </p:nvSpPr>
          <p:spPr bwMode="auto">
            <a:xfrm flipH="1">
              <a:off x="6846" y="2583"/>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1" name="Line 19">
              <a:extLst>
                <a:ext uri="{FF2B5EF4-FFF2-40B4-BE49-F238E27FC236}">
                  <a16:creationId xmlns:a16="http://schemas.microsoft.com/office/drawing/2014/main" id="{0367F053-A265-4BAF-AA62-9725668B3BE8}"/>
                </a:ext>
              </a:extLst>
            </p:cNvPr>
            <p:cNvSpPr>
              <a:spLocks noChangeShapeType="1"/>
            </p:cNvSpPr>
            <p:nvPr/>
          </p:nvSpPr>
          <p:spPr bwMode="auto">
            <a:xfrm flipH="1">
              <a:off x="6836" y="2594"/>
              <a:ext cx="6"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2" name="Line 18">
              <a:extLst>
                <a:ext uri="{FF2B5EF4-FFF2-40B4-BE49-F238E27FC236}">
                  <a16:creationId xmlns:a16="http://schemas.microsoft.com/office/drawing/2014/main" id="{B408C53A-4E56-40FF-B9EC-4592F4DCAB1F}"/>
                </a:ext>
              </a:extLst>
            </p:cNvPr>
            <p:cNvSpPr>
              <a:spLocks noChangeShapeType="1"/>
            </p:cNvSpPr>
            <p:nvPr/>
          </p:nvSpPr>
          <p:spPr bwMode="auto">
            <a:xfrm flipH="1">
              <a:off x="6829" y="2608"/>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3" name="Line 17">
              <a:extLst>
                <a:ext uri="{FF2B5EF4-FFF2-40B4-BE49-F238E27FC236}">
                  <a16:creationId xmlns:a16="http://schemas.microsoft.com/office/drawing/2014/main" id="{025FC9D9-DA8E-410B-A365-40C19DC026E9}"/>
                </a:ext>
              </a:extLst>
            </p:cNvPr>
            <p:cNvSpPr>
              <a:spLocks noChangeShapeType="1"/>
            </p:cNvSpPr>
            <p:nvPr/>
          </p:nvSpPr>
          <p:spPr bwMode="auto">
            <a:xfrm flipH="1">
              <a:off x="6821" y="2620"/>
              <a:ext cx="4" cy="6"/>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a:p>
          </p:txBody>
        </p:sp>
        <p:sp>
          <p:nvSpPr>
            <p:cNvPr id="84" name="Text Box 16">
              <a:extLst>
                <a:ext uri="{FF2B5EF4-FFF2-40B4-BE49-F238E27FC236}">
                  <a16:creationId xmlns:a16="http://schemas.microsoft.com/office/drawing/2014/main" id="{B26E8859-277D-4BA7-8324-DC0D260B8DFB}"/>
                </a:ext>
              </a:extLst>
            </p:cNvPr>
            <p:cNvSpPr txBox="1">
              <a:spLocks noChangeArrowheads="1"/>
            </p:cNvSpPr>
            <p:nvPr/>
          </p:nvSpPr>
          <p:spPr bwMode="auto">
            <a:xfrm>
              <a:off x="3522" y="2947"/>
              <a:ext cx="2456" cy="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r>
                <a:rPr lang="en-US" altLang="en-US" sz="1200" b="1">
                  <a:ea typeface="Calibri" panose="020F0502020204030204" pitchFamily="34" charset="0"/>
                  <a:cs typeface="Arial" panose="020B0604020202020204" pitchFamily="34" charset="0"/>
                </a:rPr>
                <a:t>RESIDENTIAL LOAD</a:t>
              </a:r>
              <a:endParaRPr lang="en-US" altLang="en-US" sz="1200"/>
            </a:p>
          </p:txBody>
        </p:sp>
      </p:grpSp>
      <p:sp>
        <p:nvSpPr>
          <p:cNvPr id="285" name="TextBox 284">
            <a:extLst>
              <a:ext uri="{FF2B5EF4-FFF2-40B4-BE49-F238E27FC236}">
                <a16:creationId xmlns:a16="http://schemas.microsoft.com/office/drawing/2014/main" id="{FAFC706D-CA5F-4C39-AE47-7770DCCD42F0}"/>
              </a:ext>
            </a:extLst>
          </p:cNvPr>
          <p:cNvSpPr txBox="1"/>
          <p:nvPr/>
        </p:nvSpPr>
        <p:spPr>
          <a:xfrm>
            <a:off x="1045599" y="4198142"/>
            <a:ext cx="2149538" cy="646331"/>
          </a:xfrm>
          <a:prstGeom prst="rect">
            <a:avLst/>
          </a:prstGeom>
          <a:noFill/>
        </p:spPr>
        <p:txBody>
          <a:bodyPr wrap="square" rtlCol="0">
            <a:spAutoFit/>
          </a:bodyPr>
          <a:lstStyle/>
          <a:p>
            <a:r>
              <a:rPr lang="en-US" dirty="0"/>
              <a:t>Solidly Grounded</a:t>
            </a:r>
            <a:br>
              <a:rPr lang="en-US" dirty="0"/>
            </a:br>
            <a:r>
              <a:rPr lang="en-US" dirty="0"/>
              <a:t>Neutral</a:t>
            </a:r>
          </a:p>
        </p:txBody>
      </p:sp>
      <p:cxnSp>
        <p:nvCxnSpPr>
          <p:cNvPr id="286" name="Straight Arrow Connector 285">
            <a:extLst>
              <a:ext uri="{FF2B5EF4-FFF2-40B4-BE49-F238E27FC236}">
                <a16:creationId xmlns:a16="http://schemas.microsoft.com/office/drawing/2014/main" id="{4042997F-FE88-451C-A5E9-F22F11DFBCFA}"/>
              </a:ext>
            </a:extLst>
          </p:cNvPr>
          <p:cNvCxnSpPr>
            <a:cxnSpLocks/>
          </p:cNvCxnSpPr>
          <p:nvPr/>
        </p:nvCxnSpPr>
        <p:spPr bwMode="auto">
          <a:xfrm flipV="1">
            <a:off x="2052047" y="3307794"/>
            <a:ext cx="834923" cy="729473"/>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287" name="Text Box 5">
            <a:extLst>
              <a:ext uri="{FF2B5EF4-FFF2-40B4-BE49-F238E27FC236}">
                <a16:creationId xmlns:a16="http://schemas.microsoft.com/office/drawing/2014/main" id="{31D6541D-1CBE-4AF7-8C9E-DE5309BA45A5}"/>
              </a:ext>
            </a:extLst>
          </p:cNvPr>
          <p:cNvSpPr txBox="1">
            <a:spLocks noChangeArrowheads="1"/>
          </p:cNvSpPr>
          <p:nvPr/>
        </p:nvSpPr>
        <p:spPr bwMode="auto">
          <a:xfrm>
            <a:off x="3259326" y="1334412"/>
            <a:ext cx="5447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800" b="1" dirty="0">
                <a:solidFill>
                  <a:schemeClr val="tx1"/>
                </a:solidFill>
              </a:rPr>
              <a:t>Many elements are connected to the neutral</a:t>
            </a:r>
          </a:p>
        </p:txBody>
      </p:sp>
    </p:spTree>
    <p:extLst>
      <p:ext uri="{BB962C8B-B14F-4D97-AF65-F5344CB8AC3E}">
        <p14:creationId xmlns:p14="http://schemas.microsoft.com/office/powerpoint/2010/main" val="12606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North American Distribution System is Often Very Unbalanced</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873" y="2766567"/>
            <a:ext cx="6981340" cy="2760027"/>
          </a:xfrm>
          <a:prstGeom prst="rect">
            <a:avLst/>
          </a:prstGeom>
          <a:noFill/>
          <a:ln>
            <a:noFill/>
          </a:ln>
        </p:spPr>
      </p:pic>
      <p:sp>
        <p:nvSpPr>
          <p:cNvPr id="6" name="TextBox 5"/>
          <p:cNvSpPr txBox="1"/>
          <p:nvPr/>
        </p:nvSpPr>
        <p:spPr>
          <a:xfrm>
            <a:off x="-343930" y="2324426"/>
            <a:ext cx="7492194" cy="400110"/>
          </a:xfrm>
          <a:prstGeom prst="rect">
            <a:avLst/>
          </a:prstGeom>
          <a:noFill/>
        </p:spPr>
        <p:txBody>
          <a:bodyPr wrap="square" rtlCol="0">
            <a:spAutoFit/>
          </a:bodyPr>
          <a:lstStyle/>
          <a:p>
            <a:r>
              <a:rPr lang="en-US" sz="2000" dirty="0"/>
              <a:t>But this takes more than a positive-sequence model:</a:t>
            </a:r>
          </a:p>
        </p:txBody>
      </p:sp>
      <p:sp>
        <p:nvSpPr>
          <p:cNvPr id="7" name="TextBox 6">
            <a:extLst>
              <a:ext uri="{FF2B5EF4-FFF2-40B4-BE49-F238E27FC236}">
                <a16:creationId xmlns:a16="http://schemas.microsoft.com/office/drawing/2014/main" id="{B3FDEA86-AD4E-4B43-A422-2886BF8CCB57}"/>
              </a:ext>
            </a:extLst>
          </p:cNvPr>
          <p:cNvSpPr txBox="1"/>
          <p:nvPr/>
        </p:nvSpPr>
        <p:spPr>
          <a:xfrm>
            <a:off x="216391" y="1119791"/>
            <a:ext cx="7315200" cy="707886"/>
          </a:xfrm>
          <a:prstGeom prst="rect">
            <a:avLst/>
          </a:prstGeom>
          <a:noFill/>
        </p:spPr>
        <p:txBody>
          <a:bodyPr wrap="square" rtlCol="0">
            <a:spAutoFit/>
          </a:bodyPr>
          <a:lstStyle/>
          <a:p>
            <a:pPr algn="l"/>
            <a:r>
              <a:rPr lang="en-US" sz="2000" dirty="0"/>
              <a:t>Transmission System analysis is often performed assuming balanced 3-phase systems (Positive-Sequence model)</a:t>
            </a:r>
          </a:p>
        </p:txBody>
      </p:sp>
      <p:sp>
        <p:nvSpPr>
          <p:cNvPr id="8" name="TextBox 7">
            <a:extLst>
              <a:ext uri="{FF2B5EF4-FFF2-40B4-BE49-F238E27FC236}">
                <a16:creationId xmlns:a16="http://schemas.microsoft.com/office/drawing/2014/main" id="{C730966E-BD0C-4332-8720-0F9C0AE72701}"/>
              </a:ext>
            </a:extLst>
          </p:cNvPr>
          <p:cNvSpPr txBox="1"/>
          <p:nvPr/>
        </p:nvSpPr>
        <p:spPr>
          <a:xfrm>
            <a:off x="1072148" y="4330364"/>
            <a:ext cx="2402304" cy="461665"/>
          </a:xfrm>
          <a:prstGeom prst="rect">
            <a:avLst/>
          </a:prstGeom>
          <a:noFill/>
        </p:spPr>
        <p:txBody>
          <a:bodyPr wrap="square" rtlCol="0">
            <a:spAutoFit/>
          </a:bodyPr>
          <a:lstStyle/>
          <a:p>
            <a:r>
              <a:rPr lang="en-US" sz="2400" dirty="0"/>
              <a:t>Neutral Reactor</a:t>
            </a:r>
          </a:p>
        </p:txBody>
      </p:sp>
      <p:sp>
        <p:nvSpPr>
          <p:cNvPr id="9" name="TextBox 8">
            <a:extLst>
              <a:ext uri="{FF2B5EF4-FFF2-40B4-BE49-F238E27FC236}">
                <a16:creationId xmlns:a16="http://schemas.microsoft.com/office/drawing/2014/main" id="{39FA8C97-EDE5-4953-AD5A-2E4FB0A5AF1F}"/>
              </a:ext>
            </a:extLst>
          </p:cNvPr>
          <p:cNvSpPr txBox="1"/>
          <p:nvPr/>
        </p:nvSpPr>
        <p:spPr>
          <a:xfrm>
            <a:off x="2376817" y="4831479"/>
            <a:ext cx="2866050" cy="830997"/>
          </a:xfrm>
          <a:prstGeom prst="rect">
            <a:avLst/>
          </a:prstGeom>
          <a:noFill/>
        </p:spPr>
        <p:txBody>
          <a:bodyPr wrap="square" rtlCol="0">
            <a:spAutoFit/>
          </a:bodyPr>
          <a:lstStyle/>
          <a:p>
            <a:r>
              <a:rPr lang="en-US" sz="2400" dirty="0"/>
              <a:t>Capacitor Bank with Blown Fuse</a:t>
            </a:r>
          </a:p>
        </p:txBody>
      </p:sp>
      <p:sp>
        <p:nvSpPr>
          <p:cNvPr id="12" name="TextBox 11">
            <a:extLst>
              <a:ext uri="{FF2B5EF4-FFF2-40B4-BE49-F238E27FC236}">
                <a16:creationId xmlns:a16="http://schemas.microsoft.com/office/drawing/2014/main" id="{1E1247AD-CADE-4EE9-96E4-074822C56ECB}"/>
              </a:ext>
            </a:extLst>
          </p:cNvPr>
          <p:cNvSpPr txBox="1"/>
          <p:nvPr/>
        </p:nvSpPr>
        <p:spPr>
          <a:xfrm>
            <a:off x="5715239" y="4831479"/>
            <a:ext cx="2866050" cy="830997"/>
          </a:xfrm>
          <a:prstGeom prst="rect">
            <a:avLst/>
          </a:prstGeom>
          <a:noFill/>
        </p:spPr>
        <p:txBody>
          <a:bodyPr wrap="square" rtlCol="0">
            <a:spAutoFit/>
          </a:bodyPr>
          <a:lstStyle/>
          <a:p>
            <a:r>
              <a:rPr lang="en-US" sz="2400" dirty="0"/>
              <a:t>Both L-N and L-L Loads</a:t>
            </a:r>
          </a:p>
        </p:txBody>
      </p:sp>
      <p:sp>
        <p:nvSpPr>
          <p:cNvPr id="13" name="TextBox 12">
            <a:extLst>
              <a:ext uri="{FF2B5EF4-FFF2-40B4-BE49-F238E27FC236}">
                <a16:creationId xmlns:a16="http://schemas.microsoft.com/office/drawing/2014/main" id="{31F331B8-A2EA-49F0-A041-4056EC034D3D}"/>
              </a:ext>
            </a:extLst>
          </p:cNvPr>
          <p:cNvSpPr txBox="1"/>
          <p:nvPr/>
        </p:nvSpPr>
        <p:spPr>
          <a:xfrm>
            <a:off x="6361470" y="3873033"/>
            <a:ext cx="1929931" cy="830997"/>
          </a:xfrm>
          <a:prstGeom prst="rect">
            <a:avLst/>
          </a:prstGeom>
          <a:noFill/>
        </p:spPr>
        <p:txBody>
          <a:bodyPr wrap="square" rtlCol="0">
            <a:spAutoFit/>
          </a:bodyPr>
          <a:lstStyle/>
          <a:p>
            <a:r>
              <a:rPr lang="en-US" sz="2400" dirty="0"/>
              <a:t>Open-Delta </a:t>
            </a:r>
            <a:br>
              <a:rPr lang="en-US" sz="2400" dirty="0"/>
            </a:br>
            <a:r>
              <a:rPr lang="en-US" sz="2400" dirty="0"/>
              <a:t>Regulator</a:t>
            </a:r>
          </a:p>
        </p:txBody>
      </p:sp>
      <p:sp>
        <p:nvSpPr>
          <p:cNvPr id="2" name="Oval 1">
            <a:extLst>
              <a:ext uri="{FF2B5EF4-FFF2-40B4-BE49-F238E27FC236}">
                <a16:creationId xmlns:a16="http://schemas.microsoft.com/office/drawing/2014/main" id="{02A95D6F-490B-4E4D-A55F-A36691AF87E7}"/>
              </a:ext>
            </a:extLst>
          </p:cNvPr>
          <p:cNvSpPr/>
          <p:nvPr/>
        </p:nvSpPr>
        <p:spPr>
          <a:xfrm>
            <a:off x="5777705" y="3090891"/>
            <a:ext cx="629728" cy="9068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BD06329-6CFC-4A59-A8D8-DC0A79877B07}"/>
              </a:ext>
            </a:extLst>
          </p:cNvPr>
          <p:cNvCxnSpPr/>
          <p:nvPr/>
        </p:nvCxnSpPr>
        <p:spPr>
          <a:xfrm flipV="1">
            <a:off x="5958860" y="4095418"/>
            <a:ext cx="103517" cy="7360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054C01-82FA-4C0E-90AA-D407B5394BCA}"/>
              </a:ext>
            </a:extLst>
          </p:cNvPr>
          <p:cNvCxnSpPr>
            <a:cxnSpLocks/>
          </p:cNvCxnSpPr>
          <p:nvPr/>
        </p:nvCxnSpPr>
        <p:spPr>
          <a:xfrm flipV="1">
            <a:off x="4267592" y="4330363"/>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8E6A772-B6D7-4898-81C9-CC847E859BB7}"/>
              </a:ext>
            </a:extLst>
          </p:cNvPr>
          <p:cNvCxnSpPr>
            <a:cxnSpLocks/>
          </p:cNvCxnSpPr>
          <p:nvPr/>
        </p:nvCxnSpPr>
        <p:spPr>
          <a:xfrm flipV="1">
            <a:off x="3214864" y="3997764"/>
            <a:ext cx="581809" cy="370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490978-72AC-473E-879F-635458BF33E5}"/>
              </a:ext>
            </a:extLst>
          </p:cNvPr>
          <p:cNvSpPr txBox="1"/>
          <p:nvPr/>
        </p:nvSpPr>
        <p:spPr>
          <a:xfrm>
            <a:off x="535872" y="5943411"/>
            <a:ext cx="8572499" cy="461665"/>
          </a:xfrm>
          <a:prstGeom prst="rect">
            <a:avLst/>
          </a:prstGeom>
          <a:noFill/>
        </p:spPr>
        <p:txBody>
          <a:bodyPr wrap="square" rtlCol="0">
            <a:spAutoFit/>
          </a:bodyPr>
          <a:lstStyle/>
          <a:p>
            <a:r>
              <a:rPr lang="en-US" sz="2400" dirty="0" err="1"/>
              <a:t>OpenDSS</a:t>
            </a:r>
            <a:r>
              <a:rPr lang="en-US" sz="2400" dirty="0"/>
              <a:t> was designed to handle this model … and more!</a:t>
            </a:r>
          </a:p>
        </p:txBody>
      </p:sp>
    </p:spTree>
    <p:extLst>
      <p:ext uri="{BB962C8B-B14F-4D97-AF65-F5344CB8AC3E}">
        <p14:creationId xmlns:p14="http://schemas.microsoft.com/office/powerpoint/2010/main" val="19172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title"/>
          </p:nvPr>
        </p:nvSpPr>
        <p:spPr/>
        <p:txBody>
          <a:bodyPr/>
          <a:lstStyle/>
          <a:p>
            <a:r>
              <a:rPr lang="en-US" altLang="en-US" dirty="0"/>
              <a:t>The Typical European Style System</a:t>
            </a:r>
          </a:p>
        </p:txBody>
      </p:sp>
      <p:sp>
        <p:nvSpPr>
          <p:cNvPr id="2053" name="Rectangle 4"/>
          <p:cNvSpPr>
            <a:spLocks noGrp="1" noChangeArrowheads="1"/>
          </p:cNvSpPr>
          <p:nvPr>
            <p:ph type="body" idx="1"/>
          </p:nvPr>
        </p:nvSpPr>
        <p:spPr>
          <a:xfrm>
            <a:off x="914400" y="1162458"/>
            <a:ext cx="8229600" cy="4735106"/>
          </a:xfrm>
        </p:spPr>
        <p:txBody>
          <a:bodyPr>
            <a:normAutofit/>
          </a:bodyPr>
          <a:lstStyle/>
          <a:p>
            <a:pPr lvl="1"/>
            <a:r>
              <a:rPr lang="en-US" altLang="en-US" dirty="0">
                <a:latin typeface="Arial" panose="020B0604020202020204" pitchFamily="34" charset="0"/>
                <a:cs typeface="Arial" panose="020B0604020202020204" pitchFamily="34" charset="0"/>
              </a:rPr>
              <a:t>3-wire </a:t>
            </a:r>
            <a:r>
              <a:rPr lang="en-US" altLang="en-US" u="sng" dirty="0" err="1">
                <a:latin typeface="Arial" panose="020B0604020202020204" pitchFamily="34" charset="0"/>
                <a:cs typeface="Arial" panose="020B0604020202020204" pitchFamily="34" charset="0"/>
              </a:rPr>
              <a:t>unigrounded</a:t>
            </a:r>
            <a:r>
              <a:rPr lang="en-US" altLang="en-US" dirty="0">
                <a:latin typeface="Arial" panose="020B0604020202020204" pitchFamily="34" charset="0"/>
                <a:cs typeface="Arial" panose="020B0604020202020204" pitchFamily="34" charset="0"/>
              </a:rPr>
              <a:t> primary (MV)</a:t>
            </a:r>
          </a:p>
        </p:txBody>
      </p:sp>
      <p:graphicFrame>
        <p:nvGraphicFramePr>
          <p:cNvPr id="2050" name="Object 2"/>
          <p:cNvGraphicFramePr>
            <a:graphicFrameLocks noChangeAspect="1"/>
          </p:cNvGraphicFramePr>
          <p:nvPr/>
        </p:nvGraphicFramePr>
        <p:xfrm>
          <a:off x="1135810" y="2667000"/>
          <a:ext cx="6964454" cy="3306746"/>
        </p:xfrm>
        <a:graphic>
          <a:graphicData uri="http://schemas.openxmlformats.org/presentationml/2006/ole">
            <mc:AlternateContent xmlns:mc="http://schemas.openxmlformats.org/markup-compatibility/2006">
              <mc:Choice xmlns:v="urn:schemas-microsoft-com:vml" Requires="v">
                <p:oleObj spid="_x0000_s6159"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810" y="2667000"/>
                        <a:ext cx="6964454" cy="3306746"/>
                      </a:xfrm>
                      <a:prstGeom prst="rect">
                        <a:avLst/>
                      </a:prstGeom>
                      <a:noFill/>
                      <a:ln>
                        <a:noFill/>
                      </a:ln>
                      <a:effectLst/>
                    </p:spPr>
                  </p:pic>
                </p:oleObj>
              </mc:Fallback>
            </mc:AlternateContent>
          </a:graphicData>
        </a:graphic>
      </p:graphicFrame>
      <p:sp>
        <p:nvSpPr>
          <p:cNvPr id="2054" name="Text Box 6"/>
          <p:cNvSpPr txBox="1">
            <a:spLocks noChangeArrowheads="1"/>
          </p:cNvSpPr>
          <p:nvPr/>
        </p:nvSpPr>
        <p:spPr bwMode="auto">
          <a:xfrm>
            <a:off x="3301684" y="1689055"/>
            <a:ext cx="62541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dirty="0">
                <a:solidFill>
                  <a:schemeClr val="tx1"/>
                </a:solidFill>
                <a:cs typeface="Arial" panose="020B0604020202020204" pitchFamily="34" charset="0"/>
              </a:rPr>
              <a:t>Three-phase throughout, including secondary (LV)</a:t>
            </a:r>
          </a:p>
        </p:txBody>
      </p:sp>
      <p:sp>
        <p:nvSpPr>
          <p:cNvPr id="9" name="TextBox 8">
            <a:extLst>
              <a:ext uri="{FF2B5EF4-FFF2-40B4-BE49-F238E27FC236}">
                <a16:creationId xmlns:a16="http://schemas.microsoft.com/office/drawing/2014/main" id="{1E36D1D4-7CE5-4DA1-BA10-B082A7147AA9}"/>
              </a:ext>
            </a:extLst>
          </p:cNvPr>
          <p:cNvSpPr txBox="1"/>
          <p:nvPr/>
        </p:nvSpPr>
        <p:spPr>
          <a:xfrm>
            <a:off x="2739040" y="4135706"/>
            <a:ext cx="2402304" cy="830997"/>
          </a:xfrm>
          <a:prstGeom prst="rect">
            <a:avLst/>
          </a:prstGeom>
          <a:noFill/>
        </p:spPr>
        <p:txBody>
          <a:bodyPr wrap="square" rtlCol="0">
            <a:spAutoFit/>
          </a:bodyPr>
          <a:lstStyle/>
          <a:p>
            <a:r>
              <a:rPr lang="en-US" sz="2400" dirty="0"/>
              <a:t>Neutral Reactor (Hi-Z)</a:t>
            </a:r>
          </a:p>
        </p:txBody>
      </p:sp>
      <p:sp>
        <p:nvSpPr>
          <p:cNvPr id="10" name="TextBox 9">
            <a:extLst>
              <a:ext uri="{FF2B5EF4-FFF2-40B4-BE49-F238E27FC236}">
                <a16:creationId xmlns:a16="http://schemas.microsoft.com/office/drawing/2014/main" id="{F936D768-9548-4F56-BB5B-F547FF5EE862}"/>
              </a:ext>
            </a:extLst>
          </p:cNvPr>
          <p:cNvSpPr txBox="1"/>
          <p:nvPr/>
        </p:nvSpPr>
        <p:spPr>
          <a:xfrm>
            <a:off x="8008190" y="4179183"/>
            <a:ext cx="574788" cy="461665"/>
          </a:xfrm>
          <a:prstGeom prst="rect">
            <a:avLst/>
          </a:prstGeom>
          <a:noFill/>
        </p:spPr>
        <p:txBody>
          <a:bodyPr wrap="square" rtlCol="0">
            <a:spAutoFit/>
          </a:bodyPr>
          <a:lstStyle/>
          <a:p>
            <a:r>
              <a:rPr lang="en-US" sz="2400" dirty="0"/>
              <a:t>LV</a:t>
            </a:r>
          </a:p>
        </p:txBody>
      </p:sp>
      <p:sp>
        <p:nvSpPr>
          <p:cNvPr id="11" name="TextBox 10">
            <a:extLst>
              <a:ext uri="{FF2B5EF4-FFF2-40B4-BE49-F238E27FC236}">
                <a16:creationId xmlns:a16="http://schemas.microsoft.com/office/drawing/2014/main" id="{687B2272-5D95-4E89-9C7C-9C7CCAAF7B99}"/>
              </a:ext>
            </a:extLst>
          </p:cNvPr>
          <p:cNvSpPr txBox="1"/>
          <p:nvPr/>
        </p:nvSpPr>
        <p:spPr>
          <a:xfrm>
            <a:off x="4454411" y="2838906"/>
            <a:ext cx="928471" cy="461665"/>
          </a:xfrm>
          <a:prstGeom prst="rect">
            <a:avLst/>
          </a:prstGeom>
          <a:noFill/>
        </p:spPr>
        <p:txBody>
          <a:bodyPr wrap="square" rtlCol="0">
            <a:spAutoFit/>
          </a:bodyPr>
          <a:lstStyle/>
          <a:p>
            <a:r>
              <a:rPr lang="en-US" sz="2400" dirty="0"/>
              <a:t>MV</a:t>
            </a:r>
          </a:p>
        </p:txBody>
      </p:sp>
      <p:sp>
        <p:nvSpPr>
          <p:cNvPr id="12" name="TextBox 11">
            <a:extLst>
              <a:ext uri="{FF2B5EF4-FFF2-40B4-BE49-F238E27FC236}">
                <a16:creationId xmlns:a16="http://schemas.microsoft.com/office/drawing/2014/main" id="{411FF3D0-9AFE-487E-9A28-DEC064009068}"/>
              </a:ext>
            </a:extLst>
          </p:cNvPr>
          <p:cNvSpPr txBox="1"/>
          <p:nvPr/>
        </p:nvSpPr>
        <p:spPr>
          <a:xfrm>
            <a:off x="4026456" y="5314655"/>
            <a:ext cx="2402304" cy="1200329"/>
          </a:xfrm>
          <a:prstGeom prst="rect">
            <a:avLst/>
          </a:prstGeom>
          <a:noFill/>
        </p:spPr>
        <p:txBody>
          <a:bodyPr wrap="square" rtlCol="0">
            <a:spAutoFit/>
          </a:bodyPr>
          <a:lstStyle/>
          <a:p>
            <a:r>
              <a:rPr lang="en-US" sz="2400" dirty="0"/>
              <a:t>Dyn11 MV/LV</a:t>
            </a:r>
            <a:br>
              <a:rPr lang="en-US" sz="2400" dirty="0"/>
            </a:br>
            <a:r>
              <a:rPr lang="en-US" sz="2400" dirty="0"/>
              <a:t>Transformers Serving LV</a:t>
            </a:r>
          </a:p>
        </p:txBody>
      </p:sp>
      <p:cxnSp>
        <p:nvCxnSpPr>
          <p:cNvPr id="13" name="Straight Arrow Connector 12">
            <a:extLst>
              <a:ext uri="{FF2B5EF4-FFF2-40B4-BE49-F238E27FC236}">
                <a16:creationId xmlns:a16="http://schemas.microsoft.com/office/drawing/2014/main" id="{FD828A45-7247-4095-B973-E5911FB87436}"/>
              </a:ext>
            </a:extLst>
          </p:cNvPr>
          <p:cNvCxnSpPr>
            <a:cxnSpLocks/>
          </p:cNvCxnSpPr>
          <p:nvPr/>
        </p:nvCxnSpPr>
        <p:spPr>
          <a:xfrm flipV="1">
            <a:off x="5532103" y="4797759"/>
            <a:ext cx="896657" cy="501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C1D0C7-791D-4533-88D0-0CA618CB7F3F}"/>
              </a:ext>
            </a:extLst>
          </p:cNvPr>
          <p:cNvSpPr txBox="1"/>
          <p:nvPr/>
        </p:nvSpPr>
        <p:spPr>
          <a:xfrm>
            <a:off x="7868881" y="4640848"/>
            <a:ext cx="1188855" cy="461665"/>
          </a:xfrm>
          <a:prstGeom prst="rect">
            <a:avLst/>
          </a:prstGeom>
          <a:noFill/>
        </p:spPr>
        <p:txBody>
          <a:bodyPr wrap="square" rtlCol="0">
            <a:spAutoFit/>
          </a:bodyPr>
          <a:lstStyle/>
          <a:p>
            <a:r>
              <a:rPr lang="en-US" sz="2400" dirty="0"/>
              <a:t>(400 V)</a:t>
            </a:r>
          </a:p>
        </p:txBody>
      </p:sp>
    </p:spTree>
    <p:extLst>
      <p:ext uri="{BB962C8B-B14F-4D97-AF65-F5344CB8AC3E}">
        <p14:creationId xmlns:p14="http://schemas.microsoft.com/office/powerpoint/2010/main" val="133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1779588" y="306149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1425575" y="306149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1633538" y="282336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1754188" y="282336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011363" y="199310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2197100" y="205343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011363" y="211375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2308225" y="211375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2197100" y="252650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011363" y="258683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2308225" y="258683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2197100" y="300116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011363" y="306149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2308225" y="306149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2197100" y="347424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011363" y="353456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2308225" y="353456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2492375" y="353456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909638" y="217884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1425575" y="282336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877888" y="347424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830263" y="344725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773113" y="306149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466725" y="354091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744538" y="372983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814388" y="413146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963613" y="432038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2197100" y="369966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2222500" y="365204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2492375" y="306149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2435225" y="258683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2492375" y="211375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314801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314801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021013"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021013"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3116263" y="408860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314801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362267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362267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3495675"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3495675"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359092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362267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409733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409733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3970338" y="388223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3970338" y="394573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406558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409733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457200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457200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444500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444500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454025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457200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50466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50466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4919663"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4919663"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0149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50466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5521325"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5521325"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5394325"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5394325"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5489575"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5521325"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5995988"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5995988"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5868988"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5868988"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5964238"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5995988"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6470650" y="396160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6470650" y="377269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6343650" y="388223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6343650" y="394573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6438900"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6470650" y="415051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2671763" y="396160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2671763" y="377269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2546350" y="388223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2546350" y="394573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2640013" y="408860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2671763" y="415051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2671763" y="353456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314801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362267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409733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457200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5046663" y="306149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5521325" y="258683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5995988" y="211375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6470650" y="353456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2435225" y="424576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3543300" y="454898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014413" y="478551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925513" y="497443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1960563" y="412511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2393950" y="270906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idx="1"/>
          </p:nvPr>
        </p:nvSpPr>
        <p:spPr/>
        <p:txBody>
          <a:bodyPr/>
          <a:lstStyle/>
          <a:p>
            <a:pPr marL="173038" lvl="1" indent="-173038">
              <a:lnSpc>
                <a:spcPct val="90000"/>
              </a:lnSpc>
              <a:buFontTx/>
              <a:buChar char="•"/>
            </a:pPr>
            <a:r>
              <a:rPr lang="en-US" altLang="en-US" sz="2400" dirty="0"/>
              <a:t>This is the reason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simpler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285645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ln/>
        </p:spPr>
        <p:txBody>
          <a:bodyPr>
            <a:normAutofit fontScale="90000"/>
          </a:bodyPr>
          <a:lstStyle/>
          <a:p>
            <a:r>
              <a:rPr lang="en-US" altLang="en-US" dirty="0"/>
              <a:t>Radial Distribution Fault Protection Requires Only One Device to Operate</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2219416" y="2821619"/>
            <a:ext cx="3914683"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8999" y="3213725"/>
            <a:ext cx="1054223" cy="21202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0215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ln/>
        </p:spPr>
        <p:txBody>
          <a:bodyPr>
            <a:normAutofit fontScale="90000"/>
          </a:bodyPr>
          <a:lstStyle/>
          <a:p>
            <a:r>
              <a:rPr lang="en-US" altLang="en-US" dirty="0"/>
              <a:t>Transmission Fault Protection Typically Requires Two Breakers to Operate</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313883"/>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6218237" y="3870325"/>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Multiple Sources</a:t>
            </a:r>
          </a:p>
        </p:txBody>
      </p:sp>
      <p:sp>
        <p:nvSpPr>
          <p:cNvPr id="131078" name="Line 6"/>
          <p:cNvSpPr>
            <a:spLocks noChangeShapeType="1"/>
          </p:cNvSpPr>
          <p:nvPr/>
        </p:nvSpPr>
        <p:spPr bwMode="auto">
          <a:xfrm flipH="1">
            <a:off x="3863975"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3017145"/>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464945"/>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398145"/>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4007745"/>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a:extLst>
              <a:ext uri="{FF2B5EF4-FFF2-40B4-BE49-F238E27FC236}">
                <a16:creationId xmlns:a16="http://schemas.microsoft.com/office/drawing/2014/main" id="{D35E3239-06BE-4C69-8BBE-B555702EF140}"/>
              </a:ext>
            </a:extLst>
          </p:cNvPr>
          <p:cNvSpPr txBox="1"/>
          <p:nvPr/>
        </p:nvSpPr>
        <p:spPr>
          <a:xfrm>
            <a:off x="621102" y="1379622"/>
            <a:ext cx="8065698" cy="830997"/>
          </a:xfrm>
          <a:prstGeom prst="rect">
            <a:avLst/>
          </a:prstGeom>
          <a:noFill/>
        </p:spPr>
        <p:txBody>
          <a:bodyPr wrap="square" rtlCol="0">
            <a:spAutoFit/>
          </a:bodyPr>
          <a:lstStyle/>
          <a:p>
            <a:r>
              <a:rPr lang="en-US" sz="2400" dirty="0"/>
              <a:t>The Transmission System is designed to accommodate multiple generation sources</a:t>
            </a:r>
          </a:p>
        </p:txBody>
      </p:sp>
      <p:sp>
        <p:nvSpPr>
          <p:cNvPr id="12" name="Line 10">
            <a:extLst>
              <a:ext uri="{FF2B5EF4-FFF2-40B4-BE49-F238E27FC236}">
                <a16:creationId xmlns:a16="http://schemas.microsoft.com/office/drawing/2014/main" id="{D9DFFDEE-041D-4B27-9F0B-327F512903DA}"/>
              </a:ext>
            </a:extLst>
          </p:cNvPr>
          <p:cNvSpPr>
            <a:spLocks noChangeShapeType="1"/>
          </p:cNvSpPr>
          <p:nvPr/>
        </p:nvSpPr>
        <p:spPr bwMode="auto">
          <a:xfrm flipV="1">
            <a:off x="6789737" y="3207442"/>
            <a:ext cx="174625" cy="53561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69980778-7BEF-48F1-84FA-289FA1B50710}"/>
              </a:ext>
            </a:extLst>
          </p:cNvPr>
          <p:cNvSpPr>
            <a:spLocks noChangeShapeType="1"/>
          </p:cNvSpPr>
          <p:nvPr/>
        </p:nvSpPr>
        <p:spPr bwMode="auto">
          <a:xfrm flipH="1">
            <a:off x="4685505" y="4179272"/>
            <a:ext cx="1532731" cy="396875"/>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a:extLst>
              <a:ext uri="{FF2B5EF4-FFF2-40B4-BE49-F238E27FC236}">
                <a16:creationId xmlns:a16="http://schemas.microsoft.com/office/drawing/2014/main" id="{AA9DDCC8-B7B4-4747-B366-FEED8B828BD8}"/>
              </a:ext>
            </a:extLst>
          </p:cNvPr>
          <p:cNvSpPr txBox="1"/>
          <p:nvPr/>
        </p:nvSpPr>
        <p:spPr>
          <a:xfrm>
            <a:off x="652656" y="5590908"/>
            <a:ext cx="8065698" cy="461665"/>
          </a:xfrm>
          <a:prstGeom prst="rect">
            <a:avLst/>
          </a:prstGeom>
          <a:noFill/>
        </p:spPr>
        <p:txBody>
          <a:bodyPr wrap="square" rtlCol="0">
            <a:spAutoFit/>
          </a:bodyPr>
          <a:lstStyle/>
          <a:p>
            <a:r>
              <a:rPr lang="en-US" sz="2400" dirty="0"/>
              <a:t>The fault can often be cleared without interrupting loads.</a:t>
            </a:r>
          </a:p>
        </p:txBody>
      </p:sp>
    </p:spTree>
    <p:extLst>
      <p:ext uri="{BB962C8B-B14F-4D97-AF65-F5344CB8AC3E}">
        <p14:creationId xmlns:p14="http://schemas.microsoft.com/office/powerpoint/2010/main" val="96480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a:p>
            <a:pPr lvl="2"/>
            <a:r>
              <a:rPr lang="en-US" dirty="0"/>
              <a:t>May not have sufficient fault current to blow fuses, operate relays</a:t>
            </a:r>
          </a:p>
        </p:txBody>
      </p:sp>
    </p:spTree>
    <p:extLst>
      <p:ext uri="{BB962C8B-B14F-4D97-AF65-F5344CB8AC3E}">
        <p14:creationId xmlns:p14="http://schemas.microsoft.com/office/powerpoint/2010/main" val="61077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
        <p:nvSpPr>
          <p:cNvPr id="5"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341327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dirty="0"/>
              <a:t>Reclosing on Overhead Radial Circuits</a:t>
            </a:r>
          </a:p>
        </p:txBody>
      </p:sp>
      <p:sp>
        <p:nvSpPr>
          <p:cNvPr id="14339" name="Rectangle 3"/>
          <p:cNvSpPr>
            <a:spLocks noGrp="1" noChangeArrowheads="1"/>
          </p:cNvSpPr>
          <p:nvPr>
            <p:ph idx="1"/>
          </p:nvPr>
        </p:nvSpPr>
        <p:spPr/>
        <p:txBody>
          <a:bodyPr/>
          <a:lstStyle/>
          <a:p>
            <a:r>
              <a:rPr lang="en-US" altLang="en-US" dirty="0"/>
              <a:t>Most faults on primary distribution (MV)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a:p>
            <a:endParaRPr lang="en-US" altLang="en-US" dirty="0"/>
          </a:p>
          <a:p>
            <a:r>
              <a:rPr lang="en-US" altLang="en-US" dirty="0"/>
              <a:t>Typically do not reclose on underground cable systems</a:t>
            </a:r>
          </a:p>
        </p:txBody>
      </p:sp>
      <p:sp>
        <p:nvSpPr>
          <p:cNvPr id="4" name="Footer Placeholder 4"/>
          <p:cNvSpPr>
            <a:spLocks noGrp="1"/>
          </p:cNvSpPr>
          <p:nvPr>
            <p:ph type="ftr" sz="quarter" idx="4294967295"/>
          </p:nvPr>
        </p:nvSpPr>
        <p:spPr>
          <a:xfrm>
            <a:off x="0" y="6248400"/>
            <a:ext cx="2895600" cy="457200"/>
          </a:xfrm>
          <a:prstGeom prst="rect">
            <a:avLst/>
          </a:prstGeom>
        </p:spPr>
        <p:txBody>
          <a:bodyPr/>
          <a:lstStyle/>
          <a:p>
            <a:r>
              <a:rPr lang="en-US" altLang="en-US"/>
              <a:t>Interconnecting DG</a:t>
            </a:r>
          </a:p>
        </p:txBody>
      </p:sp>
    </p:spTree>
    <p:extLst>
      <p:ext uri="{BB962C8B-B14F-4D97-AF65-F5344CB8AC3E}">
        <p14:creationId xmlns:p14="http://schemas.microsoft.com/office/powerpoint/2010/main" val="18554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a:bodyPr>
          <a:lstStyle/>
          <a:p>
            <a:r>
              <a:rPr lang="en-US" altLang="en-US" dirty="0"/>
              <a:t>Reclosing can save sustained interruptions</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899176"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Fault Current Interruption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866350" y="1868536"/>
            <a:ext cx="335472" cy="2026411"/>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97897"/>
            <a:ext cx="426340" cy="1406878"/>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1450467"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4738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2" presetClass="entr" presetSubtype="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2" presetClass="entr" presetSubtype="6"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p:stCondLst>
                              <p:cond delay="2500"/>
                            </p:stCondLst>
                            <p:childTnLst>
                              <p:par>
                                <p:cTn id="24" presetID="2"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2"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917176-594C-4675-94B3-2194DF9F68A9}"/>
              </a:ext>
            </a:extLst>
          </p:cNvPr>
          <p:cNvSpPr>
            <a:spLocks noGrp="1" noChangeArrowheads="1"/>
          </p:cNvSpPr>
          <p:nvPr>
            <p:ph type="title"/>
          </p:nvPr>
        </p:nvSpPr>
        <p:spPr/>
        <p:txBody>
          <a:bodyPr>
            <a:normAutofit fontScale="90000"/>
          </a:bodyPr>
          <a:lstStyle/>
          <a:p>
            <a:r>
              <a:rPr lang="en-US" altLang="en-US" dirty="0"/>
              <a:t>DER Must Disconnect </a:t>
            </a:r>
            <a:r>
              <a:rPr lang="en-US" altLang="en-US" u="sng" dirty="0"/>
              <a:t>Early</a:t>
            </a:r>
            <a:r>
              <a:rPr lang="en-US" altLang="en-US" dirty="0"/>
              <a:t> in the </a:t>
            </a:r>
            <a:br>
              <a:rPr lang="en-US" altLang="en-US" dirty="0"/>
            </a:br>
            <a:r>
              <a:rPr lang="en-US" altLang="en-US" dirty="0"/>
              <a:t>First Reclose Interval</a:t>
            </a:r>
          </a:p>
        </p:txBody>
      </p:sp>
      <p:sp>
        <p:nvSpPr>
          <p:cNvPr id="10244" name="Rectangle 4">
            <a:extLst>
              <a:ext uri="{FF2B5EF4-FFF2-40B4-BE49-F238E27FC236}">
                <a16:creationId xmlns:a16="http://schemas.microsoft.com/office/drawing/2014/main" id="{3D730674-74F3-4556-BD3F-EAF92BA23114}"/>
              </a:ext>
            </a:extLst>
          </p:cNvPr>
          <p:cNvSpPr>
            <a:spLocks noChangeArrowheads="1"/>
          </p:cNvSpPr>
          <p:nvPr/>
        </p:nvSpPr>
        <p:spPr bwMode="auto">
          <a:xfrm>
            <a:off x="3371850" y="2725341"/>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0243" name="Picture 3">
            <a:extLst>
              <a:ext uri="{FF2B5EF4-FFF2-40B4-BE49-F238E27FC236}">
                <a16:creationId xmlns:a16="http://schemas.microsoft.com/office/drawing/2014/main" id="{C57AB146-45AA-471B-A1E5-9A8839B11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14600"/>
            <a:ext cx="4800600" cy="2814638"/>
          </a:xfrm>
          <a:prstGeom prst="rect">
            <a:avLst/>
          </a:prstGeom>
          <a:noFill/>
          <a:extLst>
            <a:ext uri="{909E8E84-426E-40DD-AFC4-6F175D3DCCD1}">
              <a14:hiddenFill xmlns:a14="http://schemas.microsoft.com/office/drawing/2010/main">
                <a:solidFill>
                  <a:srgbClr val="FFFFFF"/>
                </a:solidFill>
              </a14:hiddenFill>
            </a:ext>
          </a:extLst>
        </p:spPr>
      </p:pic>
      <p:sp>
        <p:nvSpPr>
          <p:cNvPr id="10245" name="Line 5">
            <a:extLst>
              <a:ext uri="{FF2B5EF4-FFF2-40B4-BE49-F238E27FC236}">
                <a16:creationId xmlns:a16="http://schemas.microsoft.com/office/drawing/2014/main" id="{8479BC66-D051-477B-B426-7E3A30476688}"/>
              </a:ext>
            </a:extLst>
          </p:cNvPr>
          <p:cNvSpPr>
            <a:spLocks noChangeShapeType="1"/>
          </p:cNvSpPr>
          <p:nvPr/>
        </p:nvSpPr>
        <p:spPr bwMode="auto">
          <a:xfrm>
            <a:off x="2971800" y="2400300"/>
            <a:ext cx="0" cy="337185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a:extLst>
              <a:ext uri="{FF2B5EF4-FFF2-40B4-BE49-F238E27FC236}">
                <a16:creationId xmlns:a16="http://schemas.microsoft.com/office/drawing/2014/main" id="{FE8EEFE3-A136-4F26-B565-9D3EF2F0586E}"/>
              </a:ext>
            </a:extLst>
          </p:cNvPr>
          <p:cNvSpPr txBox="1">
            <a:spLocks noChangeArrowheads="1"/>
          </p:cNvSpPr>
          <p:nvPr/>
        </p:nvSpPr>
        <p:spPr bwMode="auto">
          <a:xfrm>
            <a:off x="4057650" y="4706101"/>
            <a:ext cx="2743200" cy="646331"/>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DG Must Disconnect Here</a:t>
            </a:r>
          </a:p>
        </p:txBody>
      </p:sp>
      <p:sp>
        <p:nvSpPr>
          <p:cNvPr id="10247" name="Line 7">
            <a:extLst>
              <a:ext uri="{FF2B5EF4-FFF2-40B4-BE49-F238E27FC236}">
                <a16:creationId xmlns:a16="http://schemas.microsoft.com/office/drawing/2014/main" id="{80C6F1DD-7D88-489D-A42E-EE675C6C7FF7}"/>
              </a:ext>
            </a:extLst>
          </p:cNvPr>
          <p:cNvSpPr>
            <a:spLocks noChangeShapeType="1"/>
          </p:cNvSpPr>
          <p:nvPr/>
        </p:nvSpPr>
        <p:spPr bwMode="auto">
          <a:xfrm flipH="1" flipV="1">
            <a:off x="3028950" y="4686300"/>
            <a:ext cx="1028700" cy="1714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6">
            <a:extLst>
              <a:ext uri="{FF2B5EF4-FFF2-40B4-BE49-F238E27FC236}">
                <a16:creationId xmlns:a16="http://schemas.microsoft.com/office/drawing/2014/main" id="{CFF814E0-7885-40BC-8A34-A9422455E4B9}"/>
              </a:ext>
            </a:extLst>
          </p:cNvPr>
          <p:cNvSpPr txBox="1">
            <a:spLocks noChangeArrowheads="1"/>
          </p:cNvSpPr>
          <p:nvPr/>
        </p:nvSpPr>
        <p:spPr bwMode="auto">
          <a:xfrm>
            <a:off x="2288286" y="1524640"/>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First Operation</a:t>
            </a:r>
          </a:p>
        </p:txBody>
      </p:sp>
      <p:sp>
        <p:nvSpPr>
          <p:cNvPr id="11" name="Line 7">
            <a:extLst>
              <a:ext uri="{FF2B5EF4-FFF2-40B4-BE49-F238E27FC236}">
                <a16:creationId xmlns:a16="http://schemas.microsoft.com/office/drawing/2014/main" id="{725EB183-40BE-4DEC-B145-DC6EC170E817}"/>
              </a:ext>
            </a:extLst>
          </p:cNvPr>
          <p:cNvSpPr>
            <a:spLocks noChangeShapeType="1"/>
          </p:cNvSpPr>
          <p:nvPr/>
        </p:nvSpPr>
        <p:spPr bwMode="auto">
          <a:xfrm flipH="1">
            <a:off x="2514601" y="1778556"/>
            <a:ext cx="345185" cy="113224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6">
            <a:extLst>
              <a:ext uri="{FF2B5EF4-FFF2-40B4-BE49-F238E27FC236}">
                <a16:creationId xmlns:a16="http://schemas.microsoft.com/office/drawing/2014/main" id="{5C0517D1-BA49-4A91-A971-5826BB539C8D}"/>
              </a:ext>
            </a:extLst>
          </p:cNvPr>
          <p:cNvSpPr txBox="1">
            <a:spLocks noChangeArrowheads="1"/>
          </p:cNvSpPr>
          <p:nvPr/>
        </p:nvSpPr>
        <p:spPr bwMode="auto">
          <a:xfrm>
            <a:off x="3605022" y="2045209"/>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 Interval</a:t>
            </a:r>
          </a:p>
        </p:txBody>
      </p:sp>
      <p:sp>
        <p:nvSpPr>
          <p:cNvPr id="13" name="Line 7">
            <a:extLst>
              <a:ext uri="{FF2B5EF4-FFF2-40B4-BE49-F238E27FC236}">
                <a16:creationId xmlns:a16="http://schemas.microsoft.com/office/drawing/2014/main" id="{BA116ED1-3169-4782-AB18-67B73A3885D6}"/>
              </a:ext>
            </a:extLst>
          </p:cNvPr>
          <p:cNvSpPr>
            <a:spLocks noChangeShapeType="1"/>
          </p:cNvSpPr>
          <p:nvPr/>
        </p:nvSpPr>
        <p:spPr bwMode="auto">
          <a:xfrm flipH="1">
            <a:off x="3398139" y="2400299"/>
            <a:ext cx="602355" cy="15044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6">
            <a:extLst>
              <a:ext uri="{FF2B5EF4-FFF2-40B4-BE49-F238E27FC236}">
                <a16:creationId xmlns:a16="http://schemas.microsoft.com/office/drawing/2014/main" id="{D499E81F-6488-4F1A-B017-99F444A66E23}"/>
              </a:ext>
            </a:extLst>
          </p:cNvPr>
          <p:cNvSpPr txBox="1">
            <a:spLocks noChangeArrowheads="1"/>
          </p:cNvSpPr>
          <p:nvPr/>
        </p:nvSpPr>
        <p:spPr bwMode="auto">
          <a:xfrm>
            <a:off x="5319522" y="3481653"/>
            <a:ext cx="2743200" cy="36933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Reclose</a:t>
            </a:r>
          </a:p>
        </p:txBody>
      </p:sp>
      <p:sp>
        <p:nvSpPr>
          <p:cNvPr id="15" name="Line 7">
            <a:extLst>
              <a:ext uri="{FF2B5EF4-FFF2-40B4-BE49-F238E27FC236}">
                <a16:creationId xmlns:a16="http://schemas.microsoft.com/office/drawing/2014/main" id="{A0394DC1-9076-48FC-95CA-6F2CCF4A2ABD}"/>
              </a:ext>
            </a:extLst>
          </p:cNvPr>
          <p:cNvSpPr>
            <a:spLocks noChangeShapeType="1"/>
          </p:cNvSpPr>
          <p:nvPr/>
        </p:nvSpPr>
        <p:spPr bwMode="auto">
          <a:xfrm flipH="1">
            <a:off x="4237670" y="3614166"/>
            <a:ext cx="1024690" cy="32626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8155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1+#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par>
                          <p:cTn id="12" fill="hold" nodeType="afterGroup">
                            <p:stCondLst>
                              <p:cond delay="1000"/>
                            </p:stCondLst>
                            <p:childTnLst>
                              <p:par>
                                <p:cTn id="13" presetID="2" presetClass="entr" presetSubtype="6" fill="hold" nodeType="after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additive="base">
                                        <p:cTn id="15" dur="500" fill="hold"/>
                                        <p:tgtEl>
                                          <p:spTgt spid="10247"/>
                                        </p:tgtEl>
                                        <p:attrNameLst>
                                          <p:attrName>ppt_x</p:attrName>
                                        </p:attrNameLst>
                                      </p:cBhvr>
                                      <p:tavLst>
                                        <p:tav tm="0">
                                          <p:val>
                                            <p:strVal val="1+#ppt_w/2"/>
                                          </p:val>
                                        </p:tav>
                                        <p:tav tm="100000">
                                          <p:val>
                                            <p:strVal val="#ppt_x"/>
                                          </p:val>
                                        </p:tav>
                                      </p:tavLst>
                                    </p:anim>
                                    <p:anim calcmode="lin" valueType="num">
                                      <p:cBhvr additive="base">
                                        <p:cTn id="16" dur="500" fill="hold"/>
                                        <p:tgtEl>
                                          <p:spTgt spid="1024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p:stCondLst>
                              <p:cond delay="2000"/>
                            </p:stCondLst>
                            <p:childTnLst>
                              <p:par>
                                <p:cTn id="21" presetID="2"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2"/>
                                        </p:tgtEl>
                                        <p:attrNameLst>
                                          <p:attrName>style.visibility</p:attrName>
                                        </p:attrNameLst>
                                      </p:cBhvr>
                                      <p:to>
                                        <p:strVal val="visible"/>
                                      </p:to>
                                    </p:set>
                                  </p:childTnLst>
                                </p:cTn>
                              </p:par>
                            </p:childTnLst>
                          </p:cTn>
                        </p:par>
                        <p:par>
                          <p:cTn id="28" fill="hold">
                            <p:stCondLst>
                              <p:cond delay="3000"/>
                            </p:stCondLst>
                            <p:childTnLst>
                              <p:par>
                                <p:cTn id="29" presetID="2" presetClass="entr" presetSubtype="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4"/>
                                        </p:tgtEl>
                                        <p:attrNameLst>
                                          <p:attrName>style.visibility</p:attrName>
                                        </p:attrNameLst>
                                      </p:cBhvr>
                                      <p:to>
                                        <p:strVal val="visible"/>
                                      </p:to>
                                    </p:set>
                                  </p:childTnLst>
                                </p:cTn>
                              </p:par>
                            </p:childTnLst>
                          </p:cTn>
                        </p:par>
                        <p:par>
                          <p:cTn id="36" fill="hold">
                            <p:stCondLst>
                              <p:cond delay="4000"/>
                            </p:stCondLst>
                            <p:childTnLst>
                              <p:par>
                                <p:cTn id="37" presetID="2" presetClass="entr" presetSubtype="6"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nimBg="1" autoUpdateAnimBg="0"/>
      <p:bldP spid="10" grpId="0" animBg="1" autoUpdateAnimBg="0"/>
      <p:bldP spid="12" grpId="0" animBg="1" autoUpdateAnimBg="0"/>
      <p:bldP spid="1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primary system (MV) protection system just to accommodate DER devices</a:t>
            </a:r>
          </a:p>
          <a:p>
            <a:r>
              <a:rPr lang="en-US" altLang="en-US" dirty="0"/>
              <a:t>DER must disconnect for fault clearing on same feeder or LV network</a:t>
            </a:r>
          </a:p>
          <a:p>
            <a:r>
              <a:rPr lang="en-US" altLang="en-US" dirty="0"/>
              <a:t>The greater value for DER is often on the end-user side or to </a:t>
            </a:r>
            <a:r>
              <a:rPr lang="en-US" altLang="en-US" dirty="0" err="1"/>
              <a:t>subtransmission</a:t>
            </a:r>
            <a:r>
              <a:rPr lang="en-US" altLang="en-US" dirty="0"/>
              <a:t> (HV) feed to the distribution system</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43BE-D9E1-43B6-B134-8A588C99C04B}"/>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FA626F47-BDE3-4872-8E97-3E22E52DEF02}"/>
              </a:ext>
            </a:extLst>
          </p:cNvPr>
          <p:cNvSpPr>
            <a:spLocks noGrp="1"/>
          </p:cNvSpPr>
          <p:nvPr>
            <p:ph idx="1"/>
          </p:nvPr>
        </p:nvSpPr>
        <p:spPr/>
        <p:txBody>
          <a:bodyPr/>
          <a:lstStyle/>
          <a:p>
            <a:endParaRPr lang="en-US" dirty="0"/>
          </a:p>
          <a:p>
            <a:endParaRPr lang="en-US" dirty="0"/>
          </a:p>
          <a:p>
            <a:r>
              <a:rPr lang="en-US" dirty="0"/>
              <a:t>Distribution System Basics</a:t>
            </a:r>
          </a:p>
          <a:p>
            <a:endParaRPr lang="en-US" dirty="0"/>
          </a:p>
          <a:p>
            <a:r>
              <a:rPr lang="en-US" dirty="0"/>
              <a:t>Introduction to </a:t>
            </a:r>
            <a:r>
              <a:rPr lang="en-US" dirty="0" err="1"/>
              <a:t>OpenDSS</a:t>
            </a:r>
            <a:endParaRPr lang="en-US" dirty="0"/>
          </a:p>
          <a:p>
            <a:endParaRPr lang="en-US" dirty="0"/>
          </a:p>
          <a:p>
            <a:r>
              <a:rPr lang="en-US" dirty="0" err="1"/>
              <a:t>OpenDSS</a:t>
            </a:r>
            <a:r>
              <a:rPr lang="en-US" dirty="0"/>
              <a:t> Basics and Scripting</a:t>
            </a:r>
          </a:p>
          <a:p>
            <a:endParaRPr lang="en-US" dirty="0"/>
          </a:p>
        </p:txBody>
      </p:sp>
    </p:spTree>
    <p:extLst>
      <p:ext uri="{BB962C8B-B14F-4D97-AF65-F5344CB8AC3E}">
        <p14:creationId xmlns:p14="http://schemas.microsoft.com/office/powerpoint/2010/main" val="395070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0283-369D-4A47-B9C4-DF6D492A4B42}"/>
              </a:ext>
            </a:extLst>
          </p:cNvPr>
          <p:cNvSpPr>
            <a:spLocks noGrp="1"/>
          </p:cNvSpPr>
          <p:nvPr>
            <p:ph type="title"/>
          </p:nvPr>
        </p:nvSpPr>
        <p:spPr/>
        <p:txBody>
          <a:bodyPr>
            <a:normAutofit fontScale="90000"/>
          </a:bodyPr>
          <a:lstStyle/>
          <a:p>
            <a:r>
              <a:rPr lang="en-US" dirty="0"/>
              <a:t>One-Line Diagram of Power Delivery System from Generator to Load</a:t>
            </a:r>
          </a:p>
        </p:txBody>
      </p:sp>
      <p:pic>
        <p:nvPicPr>
          <p:cNvPr id="8" name="Picture 7">
            <a:extLst>
              <a:ext uri="{FF2B5EF4-FFF2-40B4-BE49-F238E27FC236}">
                <a16:creationId xmlns:a16="http://schemas.microsoft.com/office/drawing/2014/main" id="{A3D05F77-F95B-465F-89C1-7F51CDF6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 y="2484467"/>
            <a:ext cx="8943033" cy="2319251"/>
          </a:xfrm>
          <a:prstGeom prst="rect">
            <a:avLst/>
          </a:prstGeom>
        </p:spPr>
      </p:pic>
      <p:sp>
        <p:nvSpPr>
          <p:cNvPr id="9" name="TextBox 8">
            <a:extLst>
              <a:ext uri="{FF2B5EF4-FFF2-40B4-BE49-F238E27FC236}">
                <a16:creationId xmlns:a16="http://schemas.microsoft.com/office/drawing/2014/main" id="{6C3A4678-2915-4C29-BBBB-31E1C1E13B66}"/>
              </a:ext>
            </a:extLst>
          </p:cNvPr>
          <p:cNvSpPr txBox="1"/>
          <p:nvPr/>
        </p:nvSpPr>
        <p:spPr>
          <a:xfrm>
            <a:off x="399012" y="4498225"/>
            <a:ext cx="4763192" cy="1200329"/>
          </a:xfrm>
          <a:prstGeom prst="rect">
            <a:avLst/>
          </a:prstGeom>
          <a:noFill/>
        </p:spPr>
        <p:txBody>
          <a:bodyPr wrap="square" rtlCol="0">
            <a:spAutoFit/>
          </a:bodyPr>
          <a:lstStyle/>
          <a:p>
            <a:pPr algn="l"/>
            <a:r>
              <a:rPr lang="en-US" sz="1800" b="1" dirty="0">
                <a:solidFill>
                  <a:schemeClr val="tx1">
                    <a:lumMod val="75000"/>
                    <a:lumOff val="25000"/>
                  </a:schemeClr>
                </a:solidFill>
                <a:latin typeface="+mn-lt"/>
              </a:rPr>
              <a:t>The Transformer connections are important!</a:t>
            </a:r>
          </a:p>
          <a:p>
            <a:pPr algn="l"/>
            <a:r>
              <a:rPr lang="en-US" sz="1800" b="1" dirty="0">
                <a:solidFill>
                  <a:schemeClr val="tx1">
                    <a:lumMod val="75000"/>
                    <a:lumOff val="25000"/>
                  </a:schemeClr>
                </a:solidFill>
                <a:latin typeface="+mn-lt"/>
              </a:rPr>
              <a:t>Also, note locations of breakers and arresters.</a:t>
            </a:r>
          </a:p>
          <a:p>
            <a:pPr algn="l"/>
            <a:r>
              <a:rPr lang="en-US" sz="1800" b="1" dirty="0">
                <a:solidFill>
                  <a:schemeClr val="tx1">
                    <a:lumMod val="75000"/>
                    <a:lumOff val="25000"/>
                  </a:schemeClr>
                </a:solidFill>
                <a:latin typeface="+mn-lt"/>
              </a:rPr>
              <a:t>There is a good reason for everything!</a:t>
            </a:r>
          </a:p>
        </p:txBody>
      </p:sp>
    </p:spTree>
    <p:extLst>
      <p:ext uri="{BB962C8B-B14F-4D97-AF65-F5344CB8AC3E}">
        <p14:creationId xmlns:p14="http://schemas.microsoft.com/office/powerpoint/2010/main" val="2175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GSU Transformers are Nearly Always Delta/Wye</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r>
              <a:rPr lang="en-US" dirty="0"/>
              <a:t>Delta blocks 3</a:t>
            </a:r>
            <a:r>
              <a:rPr lang="en-US" baseline="30000" dirty="0"/>
              <a:t>rd</a:t>
            </a:r>
            <a:r>
              <a:rPr lang="en-US" dirty="0"/>
              <a:t> harmonic current</a:t>
            </a:r>
          </a:p>
          <a:p>
            <a:pPr lvl="1"/>
            <a:r>
              <a:rPr lang="en-US" dirty="0"/>
              <a:t>Produced by generator from imperfect generator voltage</a:t>
            </a:r>
          </a:p>
          <a:p>
            <a:pPr lvl="1"/>
            <a:r>
              <a:rPr lang="en-US" dirty="0"/>
              <a:t>Keeps load-produced zero-sequence harmonics out of  generator</a:t>
            </a:r>
          </a:p>
          <a:p>
            <a:pPr lvl="1"/>
            <a:r>
              <a:rPr lang="en-US" dirty="0"/>
              <a:t>Allows for sensitive ground fault generator protection</a:t>
            </a:r>
          </a:p>
          <a:p>
            <a:r>
              <a:rPr lang="en-US" dirty="0"/>
              <a:t>Wye-grounded/Delta (as seen from transmission side) provides a very strong ground source</a:t>
            </a:r>
          </a:p>
          <a:p>
            <a:pPr lvl="1"/>
            <a:r>
              <a:rPr lang="en-US" dirty="0"/>
              <a:t>Keeps </a:t>
            </a:r>
            <a:r>
              <a:rPr lang="en-US" dirty="0" err="1"/>
              <a:t>unfaulted</a:t>
            </a:r>
            <a:r>
              <a:rPr lang="en-US" dirty="0"/>
              <a:t> phase </a:t>
            </a:r>
            <a:r>
              <a:rPr lang="en-US" dirty="0" err="1"/>
              <a:t>overvoltages</a:t>
            </a:r>
            <a:r>
              <a:rPr lang="en-US" dirty="0"/>
              <a:t> &lt; arrester discharge level for single-line-to-ground faults</a:t>
            </a:r>
          </a:p>
          <a:p>
            <a:pPr lvl="1"/>
            <a:r>
              <a:rPr lang="en-US" dirty="0"/>
              <a:t>Allows use of lower BIL for equipment and saves much $$$</a:t>
            </a:r>
          </a:p>
          <a:p>
            <a:pPr lvl="2"/>
            <a:r>
              <a:rPr lang="en-US" dirty="0"/>
              <a:t>BIL = Basic Impulse Insulation Level</a:t>
            </a:r>
          </a:p>
        </p:txBody>
      </p:sp>
    </p:spTree>
    <p:extLst>
      <p:ext uri="{BB962C8B-B14F-4D97-AF65-F5344CB8AC3E}">
        <p14:creationId xmlns:p14="http://schemas.microsoft.com/office/powerpoint/2010/main" val="237349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Many Transmission Substation Transformers are Autotransformers</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lstStyle/>
          <a:p>
            <a:endParaRPr lang="en-US" dirty="0"/>
          </a:p>
          <a:p>
            <a:r>
              <a:rPr lang="en-US" dirty="0"/>
              <a:t>More economical; less copper and steel than conventional two-winding transformer</a:t>
            </a:r>
          </a:p>
          <a:p>
            <a:r>
              <a:rPr lang="en-US" dirty="0"/>
              <a:t>Effectively a grounded-YY connection (No phase shift)</a:t>
            </a:r>
          </a:p>
          <a:p>
            <a:pPr lvl="1"/>
            <a:r>
              <a:rPr lang="en-US" dirty="0"/>
              <a:t>Always has a grounded neutral</a:t>
            </a:r>
          </a:p>
          <a:p>
            <a:r>
              <a:rPr lang="en-US" dirty="0"/>
              <a:t>Many have a Delta-connected “Tertiary” winding</a:t>
            </a:r>
          </a:p>
          <a:p>
            <a:pPr lvl="1"/>
            <a:r>
              <a:rPr lang="en-US" dirty="0"/>
              <a:t>Adds a “ground source”</a:t>
            </a:r>
          </a:p>
          <a:p>
            <a:pPr lvl="1"/>
            <a:r>
              <a:rPr lang="en-US" dirty="0"/>
              <a:t>Keeps transient </a:t>
            </a:r>
            <a:r>
              <a:rPr lang="en-US" dirty="0" err="1"/>
              <a:t>overvoltages</a:t>
            </a:r>
            <a:r>
              <a:rPr lang="en-US" dirty="0"/>
              <a:t> down</a:t>
            </a:r>
          </a:p>
          <a:p>
            <a:pPr lvl="1"/>
            <a:r>
              <a:rPr lang="en-US" dirty="0"/>
              <a:t>Helps control some harmonics</a:t>
            </a:r>
          </a:p>
        </p:txBody>
      </p:sp>
    </p:spTree>
    <p:extLst>
      <p:ext uri="{BB962C8B-B14F-4D97-AF65-F5344CB8AC3E}">
        <p14:creationId xmlns:p14="http://schemas.microsoft.com/office/powerpoint/2010/main" val="418340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Most Distribution Substation Transformers are Delta/</a:t>
            </a:r>
            <a:r>
              <a:rPr lang="en-US" dirty="0" err="1"/>
              <a:t>Wve</a:t>
            </a:r>
            <a:endParaRPr lang="en-US" dirty="0"/>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Provides a well-grounded source for distribution MV system</a:t>
            </a:r>
          </a:p>
          <a:p>
            <a:r>
              <a:rPr lang="en-US" dirty="0"/>
              <a:t>Short circuits zero-sequence harmonics coming from loads</a:t>
            </a:r>
          </a:p>
          <a:p>
            <a:r>
              <a:rPr lang="en-US" dirty="0"/>
              <a:t>Has a 30-degree phase shift from HV to MV</a:t>
            </a:r>
          </a:p>
          <a:p>
            <a:pPr lvl="1"/>
            <a:r>
              <a:rPr lang="en-US" dirty="0"/>
              <a:t>By ANSI standards: MV lags HV by 30 degrees  (Dyn1)</a:t>
            </a:r>
          </a:p>
          <a:p>
            <a:pPr lvl="1"/>
            <a:r>
              <a:rPr lang="en-US" dirty="0"/>
              <a:t>In Europe, MV leads by 30 degrees  (Dyn11 or Dyn5)</a:t>
            </a:r>
          </a:p>
          <a:p>
            <a:r>
              <a:rPr lang="en-US" dirty="0"/>
              <a:t>Some distribution sub transformers are Wye/Wye/Delta (Ynynd1)</a:t>
            </a:r>
          </a:p>
          <a:p>
            <a:pPr lvl="1"/>
            <a:r>
              <a:rPr lang="en-US" dirty="0"/>
              <a:t>Typically used where transmission system is, or was, weak and needs stronger ground source to help limit </a:t>
            </a:r>
            <a:r>
              <a:rPr lang="en-US" dirty="0" err="1"/>
              <a:t>overvoltages</a:t>
            </a:r>
            <a:r>
              <a:rPr lang="en-US" dirty="0"/>
              <a:t> and protect arresters during ground faults</a:t>
            </a:r>
          </a:p>
          <a:p>
            <a:pPr lvl="1"/>
            <a:r>
              <a:rPr lang="en-US" dirty="0"/>
              <a:t>Delta winding is often “buried” and not loaded</a:t>
            </a:r>
          </a:p>
          <a:p>
            <a:pPr lvl="1"/>
            <a:endParaRPr lang="en-US" dirty="0"/>
          </a:p>
        </p:txBody>
      </p:sp>
    </p:spTree>
    <p:extLst>
      <p:ext uri="{BB962C8B-B14F-4D97-AF65-F5344CB8AC3E}">
        <p14:creationId xmlns:p14="http://schemas.microsoft.com/office/powerpoint/2010/main" val="43896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880FC-5E79-44A1-BFAF-33BB6AD32012}"/>
              </a:ext>
            </a:extLst>
          </p:cNvPr>
          <p:cNvSpPr>
            <a:spLocks noGrp="1"/>
          </p:cNvSpPr>
          <p:nvPr>
            <p:ph type="title"/>
          </p:nvPr>
        </p:nvSpPr>
        <p:spPr/>
        <p:txBody>
          <a:bodyPr/>
          <a:lstStyle/>
          <a:p>
            <a:r>
              <a:rPr lang="en-US" dirty="0"/>
              <a:t>Transformers Serving Commercial 3-phase Loads </a:t>
            </a:r>
          </a:p>
        </p:txBody>
      </p:sp>
      <p:sp>
        <p:nvSpPr>
          <p:cNvPr id="4" name="Content Placeholder 3">
            <a:extLst>
              <a:ext uri="{FF2B5EF4-FFF2-40B4-BE49-F238E27FC236}">
                <a16:creationId xmlns:a16="http://schemas.microsoft.com/office/drawing/2014/main" id="{4B861C57-F2F1-408E-9148-E864F4CF2961}"/>
              </a:ext>
            </a:extLst>
          </p:cNvPr>
          <p:cNvSpPr>
            <a:spLocks noGrp="1"/>
          </p:cNvSpPr>
          <p:nvPr>
            <p:ph idx="1"/>
          </p:nvPr>
        </p:nvSpPr>
        <p:spPr/>
        <p:txBody>
          <a:bodyPr>
            <a:normAutofit/>
          </a:bodyPr>
          <a:lstStyle/>
          <a:p>
            <a:r>
              <a:rPr lang="en-US" dirty="0"/>
              <a:t>These transformers may have many different winding connections</a:t>
            </a:r>
          </a:p>
          <a:p>
            <a:r>
              <a:rPr lang="en-US" dirty="0"/>
              <a:t>Grounded-YY is most common in US today</a:t>
            </a:r>
          </a:p>
          <a:p>
            <a:pPr lvl="1"/>
            <a:r>
              <a:rPr lang="en-US" dirty="0"/>
              <a:t>Avoids most </a:t>
            </a:r>
            <a:r>
              <a:rPr lang="en-US" dirty="0" err="1"/>
              <a:t>ferroresonance</a:t>
            </a:r>
            <a:r>
              <a:rPr lang="en-US" dirty="0"/>
              <a:t> in cable-fed situations</a:t>
            </a:r>
          </a:p>
          <a:p>
            <a:r>
              <a:rPr lang="en-US" dirty="0"/>
              <a:t>Many legacy Delta/grounded-Y transformers still in service</a:t>
            </a:r>
          </a:p>
          <a:p>
            <a:r>
              <a:rPr lang="en-US" dirty="0"/>
              <a:t>Ungrounded-Y/Delta with center-tapped leg is commonly used for small commercial buildings</a:t>
            </a:r>
          </a:p>
          <a:p>
            <a:pPr lvl="1"/>
            <a:r>
              <a:rPr lang="en-US" dirty="0"/>
              <a:t>Serves 120-V office loads and 3-phase 240-V motor</a:t>
            </a:r>
          </a:p>
          <a:p>
            <a:pPr lvl="1"/>
            <a:r>
              <a:rPr lang="en-US" dirty="0"/>
              <a:t>Have to leave the neutral ungrounded to prevent failure upon ground faults on the distribution feeder</a:t>
            </a:r>
          </a:p>
          <a:p>
            <a:r>
              <a:rPr lang="en-US" dirty="0"/>
              <a:t>The Open-Y/Open-Delta connection is used in rural areas</a:t>
            </a:r>
          </a:p>
          <a:p>
            <a:pPr lvl="1"/>
            <a:endParaRPr lang="en-US" dirty="0"/>
          </a:p>
        </p:txBody>
      </p:sp>
    </p:spTree>
    <p:extLst>
      <p:ext uri="{BB962C8B-B14F-4D97-AF65-F5344CB8AC3E}">
        <p14:creationId xmlns:p14="http://schemas.microsoft.com/office/powerpoint/2010/main" val="3848917828"/>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1_2019 PowerPoint Theme">
  <a:themeElements>
    <a:clrScheme name="Custom 2">
      <a:dk1>
        <a:srgbClr val="000000"/>
      </a:dk1>
      <a:lt1>
        <a:srgbClr val="FFFFFF"/>
      </a:lt1>
      <a:dk2>
        <a:srgbClr val="0043C8"/>
      </a:dk2>
      <a:lt2>
        <a:srgbClr val="929292"/>
      </a:lt2>
      <a:accent1>
        <a:srgbClr val="00B0F0"/>
      </a:accent1>
      <a:accent2>
        <a:srgbClr val="287A3D"/>
      </a:accent2>
      <a:accent3>
        <a:srgbClr val="F27B04"/>
      </a:accent3>
      <a:accent4>
        <a:srgbClr val="0070C0"/>
      </a:accent4>
      <a:accent5>
        <a:srgbClr val="C54343"/>
      </a:accent5>
      <a:accent6>
        <a:srgbClr val="2FC7C3"/>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R="0" algn="ctr" defTabSz="914400" rtl="0" eaLnBrk="0" fontAlgn="base" latinLnBrk="0" hangingPunct="0">
          <a:lnSpc>
            <a:spcPct val="100000"/>
          </a:lnSpc>
          <a:spcBef>
            <a:spcPts val="0"/>
          </a:spcBef>
          <a:spcAft>
            <a:spcPct val="0"/>
          </a:spcAft>
          <a:buClrTx/>
          <a:buSzTx/>
          <a:buFontTx/>
          <a:buNone/>
          <a:tabLst/>
          <a:defRPr kumimoji="0" sz="1800" b="0" i="0" u="none" strike="noStrike" cap="none" normalizeH="0" baseline="0" dirty="0">
            <a:ln>
              <a:noFill/>
            </a:ln>
            <a:solidFill>
              <a:schemeClr val="tx1"/>
            </a:solidFill>
            <a:effectLst/>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spcBef>
            <a:spcPts val="0"/>
          </a:spcBef>
          <a:defRPr sz="1800" dirty="0" smtClean="0">
            <a:solidFill>
              <a:schemeClr val="tx1"/>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 PowerPoint Template-Widescreen_FINAL.pptx" id="{C9925E8C-8F94-4417-B00F-C993D203DE4D}" vid="{F358A721-6DE9-4F00-A524-5E25FE412D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212</TotalTime>
  <Words>1319</Words>
  <Application>Microsoft Office PowerPoint</Application>
  <PresentationFormat>On-screen Show (4:3)</PresentationFormat>
  <Paragraphs>189</Paragraphs>
  <Slides>28</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Calibri Light</vt:lpstr>
      <vt:lpstr>Century Gothic</vt:lpstr>
      <vt:lpstr>Wingdings</vt:lpstr>
      <vt:lpstr>2019 PowerPoint Theme</vt:lpstr>
      <vt:lpstr>1_2019 PowerPoint Theme</vt:lpstr>
      <vt:lpstr>Document</vt:lpstr>
      <vt:lpstr>OpenDSS Training Workshop</vt:lpstr>
      <vt:lpstr>Instructor</vt:lpstr>
      <vt:lpstr>Today’s Agenda</vt:lpstr>
      <vt:lpstr>Introduction to  Distribution Systems</vt:lpstr>
      <vt:lpstr>One-Line Diagram of Power Delivery System from Generator to Load</vt:lpstr>
      <vt:lpstr>GSU Transformers are Nearly Always Delta/Wye</vt:lpstr>
      <vt:lpstr>Many Transmission Substation Transformers are Autotransformers</vt:lpstr>
      <vt:lpstr>Most Distribution Substation Transformers are Delta/Wve</vt:lpstr>
      <vt:lpstr>Transformers Serving Commercial 3-phase Loads </vt:lpstr>
      <vt:lpstr>The Typical North American Distribution System is a  4-wire multi-grounded neutral system</vt:lpstr>
      <vt:lpstr>The North American Distribution System is Often Very Unbalanced</vt:lpstr>
      <vt:lpstr>The Typical European Style System</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 Requires Only One Device to Operate</vt:lpstr>
      <vt:lpstr>Transmission Fault Protection Typically Requires Two Breakers to Operate</vt:lpstr>
      <vt:lpstr>Radial Circuit Economics</vt:lpstr>
      <vt:lpstr>Radial System Protection Principles</vt:lpstr>
      <vt:lpstr>LV Network Systems</vt:lpstr>
      <vt:lpstr>LV Network Protection Principles</vt:lpstr>
      <vt:lpstr>Reclosing on Overhead Radial Circuits</vt:lpstr>
      <vt:lpstr>Reclosing can save sustained interruptions</vt:lpstr>
      <vt:lpstr>DER Must Disconnect Early in the  First Reclose Interval</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32</cp:revision>
  <cp:lastPrinted>2014-11-24T20:31:07Z</cp:lastPrinted>
  <dcterms:created xsi:type="dcterms:W3CDTF">2019-01-15T15:22:32Z</dcterms:created>
  <dcterms:modified xsi:type="dcterms:W3CDTF">2021-08-20T21:04:39Z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