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52"/>
  </p:notesMasterIdLst>
  <p:handoutMasterIdLst>
    <p:handoutMasterId r:id="rId53"/>
  </p:handoutMasterIdLst>
  <p:sldIdLst>
    <p:sldId id="267" r:id="rId5"/>
    <p:sldId id="344" r:id="rId6"/>
    <p:sldId id="368" r:id="rId7"/>
    <p:sldId id="369" r:id="rId8"/>
    <p:sldId id="340" r:id="rId9"/>
    <p:sldId id="341" r:id="rId10"/>
    <p:sldId id="342" r:id="rId11"/>
    <p:sldId id="370" r:id="rId12"/>
    <p:sldId id="379" r:id="rId13"/>
    <p:sldId id="380" r:id="rId14"/>
    <p:sldId id="398" r:id="rId15"/>
    <p:sldId id="399" r:id="rId16"/>
    <p:sldId id="400" r:id="rId17"/>
    <p:sldId id="371" r:id="rId18"/>
    <p:sldId id="372" r:id="rId19"/>
    <p:sldId id="373" r:id="rId20"/>
    <p:sldId id="404" r:id="rId21"/>
    <p:sldId id="377" r:id="rId22"/>
    <p:sldId id="409" r:id="rId23"/>
    <p:sldId id="410" r:id="rId24"/>
    <p:sldId id="411" r:id="rId25"/>
    <p:sldId id="432"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366" r:id="rId39"/>
    <p:sldId id="424" r:id="rId40"/>
    <p:sldId id="425" r:id="rId41"/>
    <p:sldId id="426" r:id="rId42"/>
    <p:sldId id="427" r:id="rId43"/>
    <p:sldId id="428" r:id="rId44"/>
    <p:sldId id="429" r:id="rId45"/>
    <p:sldId id="307" r:id="rId46"/>
    <p:sldId id="430" r:id="rId47"/>
    <p:sldId id="431" r:id="rId48"/>
    <p:sldId id="405" r:id="rId49"/>
    <p:sldId id="406" r:id="rId50"/>
    <p:sldId id="280" r:id="rId51"/>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6366" autoAdjust="0"/>
  </p:normalViewPr>
  <p:slideViewPr>
    <p:cSldViewPr snapToGrid="0">
      <p:cViewPr varScale="1">
        <p:scale>
          <a:sx n="90" d="100"/>
          <a:sy n="90" d="100"/>
        </p:scale>
        <p:origin x="1032" y="67"/>
      </p:cViewPr>
      <p:guideLst/>
    </p:cSldViewPr>
  </p:slideViewPr>
  <p:notesTextViewPr>
    <p:cViewPr>
      <p:scale>
        <a:sx n="1" d="1"/>
        <a:sy n="1" d="1"/>
      </p:scale>
      <p:origin x="0" y="0"/>
    </p:cViewPr>
  </p:notesTextViewPr>
  <p:sorterViewPr>
    <p:cViewPr varScale="1">
      <p:scale>
        <a:sx n="1" d="1"/>
        <a:sy n="1" d="1"/>
      </p:scale>
      <p:origin x="0" y="-6900"/>
    </p:cViewPr>
  </p:sorterViewPr>
  <p:notesViewPr>
    <p:cSldViewPr snapToGrid="0">
      <p:cViewPr varScale="1">
        <p:scale>
          <a:sx n="121" d="100"/>
          <a:sy n="121" d="100"/>
        </p:scale>
        <p:origin x="483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B717317-F7B1-495A-9D75-47F0FCDDA3E7}">
      <dgm:prSet phldrT="[Text]"/>
      <dgm:spPr/>
      <dgm:t>
        <a:bodyPr/>
        <a:lstStyle/>
        <a:p>
          <a:r>
            <a:rPr lang="en-US" dirty="0"/>
            <a:t>Grid Devices</a:t>
          </a:r>
        </a:p>
      </dgm:t>
    </dgm:pt>
    <dgm:pt modelId="{5FA5415B-EBF2-499E-839F-397CDA96F0DB}" type="parTrans" cxnId="{679537CF-81BC-4E8A-99A5-20FEC3700C89}">
      <dgm:prSet/>
      <dgm:spPr/>
      <dgm:t>
        <a:bodyPr/>
        <a:lstStyle/>
        <a:p>
          <a:endParaRPr lang="en-US"/>
        </a:p>
      </dgm:t>
    </dgm:pt>
    <dgm:pt modelId="{AD038874-EA95-4C8F-BD28-13A469D5CBF6}" type="sibTrans" cxnId="{679537CF-81BC-4E8A-99A5-20FEC3700C89}">
      <dgm:prSet/>
      <dgm:spPr/>
      <dgm:t>
        <a:bodyPr/>
        <a:lstStyle/>
        <a:p>
          <a:endParaRPr lang="en-US"/>
        </a:p>
      </dgm:t>
    </dgm:pt>
    <dgm:pt modelId="{ED8BE0BB-8429-4BD3-A5AA-2FDF498F8ED1}">
      <dgm:prSet phldrT="[Text]"/>
      <dgm:spPr/>
      <dgm:t>
        <a:bodyPr/>
        <a:lstStyle/>
        <a:p>
          <a:r>
            <a:rPr lang="en-US" dirty="0"/>
            <a:t>Quasi-static time-series (QSTS)</a:t>
          </a:r>
        </a:p>
      </dgm:t>
    </dgm:pt>
    <dgm:pt modelId="{92952F05-0C77-4F3B-9DFC-62E5019B8F45}" type="parTrans" cxnId="{9562A4A2-7056-438A-9C29-22FFA612487B}">
      <dgm:prSet/>
      <dgm:spPr/>
      <dgm:t>
        <a:bodyPr/>
        <a:lstStyle/>
        <a:p>
          <a:endParaRPr lang="en-US"/>
        </a:p>
      </dgm:t>
    </dgm:pt>
    <dgm:pt modelId="{94C3D7BD-3F1E-425A-8609-EBA0F14A62C5}" type="sibTrans" cxnId="{9562A4A2-7056-438A-9C29-22FFA612487B}">
      <dgm:prSet/>
      <dgm:spPr/>
      <dgm:t>
        <a:bodyPr/>
        <a:lstStyle/>
        <a:p>
          <a:endParaRPr lang="en-US"/>
        </a:p>
      </dgm:t>
    </dgm:pt>
    <dgm:pt modelId="{1CCFB8DC-6C42-49B9-BD99-3CAC9DDF1E41}">
      <dgm:prSet phldrT="[Text]"/>
      <dgm:spPr/>
      <dgm:t>
        <a:bodyPr/>
        <a:lstStyle/>
        <a:p>
          <a:r>
            <a:rPr lang="en-US" dirty="0"/>
            <a:t>Full library of traditional assets (lines, conductors, transformers, cap banks, switches, etc.)</a:t>
          </a:r>
        </a:p>
      </dgm:t>
    </dgm:pt>
    <dgm:pt modelId="{EE67BE51-5C42-45AA-A017-BCC471507E5E}" type="parTrans" cxnId="{0775EEA7-8863-45A4-983C-C65CF1F0C8B5}">
      <dgm:prSet/>
      <dgm:spPr/>
      <dgm:t>
        <a:bodyPr/>
        <a:lstStyle/>
        <a:p>
          <a:endParaRPr lang="en-US"/>
        </a:p>
      </dgm:t>
    </dgm:pt>
    <dgm:pt modelId="{22CEDD82-D352-4C39-97A1-7784E01B331E}" type="sibTrans" cxnId="{0775EEA7-8863-45A4-983C-C65CF1F0C8B5}">
      <dgm:prSet/>
      <dgm:spPr/>
      <dgm:t>
        <a:bodyPr/>
        <a:lstStyle/>
        <a:p>
          <a:endParaRPr lang="en-US"/>
        </a:p>
      </dgm:t>
    </dgm:pt>
    <dgm:pt modelId="{3CDB01A6-EC2A-46A2-A0EC-93194BC1F581}">
      <dgm:prSet phldrT="[Text]"/>
      <dgm:spPr/>
      <dgm:t>
        <a:bodyPr/>
        <a:lstStyle/>
        <a:p>
          <a:r>
            <a:rPr lang="en-US" dirty="0"/>
            <a:t>Line Reg/LTC, cap banks</a:t>
          </a:r>
        </a:p>
      </dgm:t>
    </dgm:pt>
    <dgm:pt modelId="{15D64306-EFF5-4162-A715-9BAF8D5B95E9}" type="parTrans" cxnId="{6452BB4B-E54A-4151-B183-2343854222B6}">
      <dgm:prSet/>
      <dgm:spPr/>
      <dgm:t>
        <a:bodyPr/>
        <a:lstStyle/>
        <a:p>
          <a:endParaRPr lang="en-US"/>
        </a:p>
      </dgm:t>
    </dgm:pt>
    <dgm:pt modelId="{C75267E4-3362-41C1-9637-98F17868D41F}" type="sibTrans" cxnId="{6452BB4B-E54A-4151-B183-2343854222B6}">
      <dgm:prSet/>
      <dgm:spPr/>
      <dgm:t>
        <a:bodyPr/>
        <a:lstStyle/>
        <a:p>
          <a:endParaRPr lang="en-US"/>
        </a:p>
      </dgm:t>
    </dgm:pt>
    <dgm:pt modelId="{5EE68AB6-9F92-4430-85EC-317EA4A6C7AD}">
      <dgm:prSet phldrT="[Text]"/>
      <dgm:spPr/>
      <dgm:t>
        <a:bodyPr/>
        <a:lstStyle/>
        <a:p>
          <a:r>
            <a:rPr lang="en-US" dirty="0"/>
            <a:t>DER smart inverter</a:t>
          </a:r>
        </a:p>
      </dgm:t>
    </dgm:pt>
    <dgm:pt modelId="{CF442E2C-B5CC-4043-8548-24A37750C611}" type="parTrans" cxnId="{8E27F341-9E86-43D7-B853-0D054886AD3F}">
      <dgm:prSet/>
      <dgm:spPr/>
      <dgm:t>
        <a:bodyPr/>
        <a:lstStyle/>
        <a:p>
          <a:endParaRPr lang="en-US"/>
        </a:p>
      </dgm:t>
    </dgm:pt>
    <dgm:pt modelId="{BCBA0D5A-5618-4263-A9D1-48F95221F449}" type="sibTrans" cxnId="{8E27F341-9E86-43D7-B853-0D054886AD3F}">
      <dgm:prSet/>
      <dgm:spPr/>
      <dgm:t>
        <a:bodyPr/>
        <a:lstStyle/>
        <a:p>
          <a:endParaRPr lang="en-US"/>
        </a:p>
      </dgm:t>
    </dgm:pt>
    <dgm:pt modelId="{A8F3B89E-0E79-4806-B7C9-EB9E12FD4013}">
      <dgm:prSet phldrT="[Text]"/>
      <dgm:spPr/>
      <dgm:t>
        <a:bodyPr/>
        <a:lstStyle/>
        <a:p>
          <a:r>
            <a:rPr lang="en-US" dirty="0"/>
            <a:t>Solution Capabilities</a:t>
          </a:r>
        </a:p>
      </dgm:t>
    </dgm:pt>
    <dgm:pt modelId="{8A56F9AD-A253-45BF-9E5B-9B9EB37793BD}" type="parTrans" cxnId="{BEE8D186-A467-4205-93B7-4B0D922695C3}">
      <dgm:prSet/>
      <dgm:spPr/>
      <dgm:t>
        <a:bodyPr/>
        <a:lstStyle/>
        <a:p>
          <a:endParaRPr lang="en-US"/>
        </a:p>
      </dgm:t>
    </dgm:pt>
    <dgm:pt modelId="{58BFD7EF-6DDE-4163-8C02-E7F43A438078}" type="sibTrans" cxnId="{BEE8D186-A467-4205-93B7-4B0D922695C3}">
      <dgm:prSet/>
      <dgm:spPr/>
      <dgm:t>
        <a:bodyPr/>
        <a:lstStyle/>
        <a:p>
          <a:endParaRPr lang="en-US"/>
        </a:p>
      </dgm:t>
    </dgm:pt>
    <dgm:pt modelId="{8897CF26-1B1A-4FED-B83F-7DDB8A91ED35}">
      <dgm:prSet phldrT="[Text]"/>
      <dgm:spPr/>
      <dgm:t>
        <a:bodyPr/>
        <a:lstStyle/>
        <a:p>
          <a:r>
            <a:rPr lang="en-US" dirty="0"/>
            <a:t>Unbalanced multi-phase power flow</a:t>
          </a:r>
        </a:p>
      </dgm:t>
    </dgm:pt>
    <dgm:pt modelId="{A4ECCD6E-9A45-45D5-BE19-EEEDAE008395}" type="parTrans" cxnId="{94C041E3-7285-4944-BD5A-65D5A187C5B5}">
      <dgm:prSet/>
      <dgm:spPr/>
      <dgm:t>
        <a:bodyPr/>
        <a:lstStyle/>
        <a:p>
          <a:endParaRPr lang="en-US"/>
        </a:p>
      </dgm:t>
    </dgm:pt>
    <dgm:pt modelId="{97060836-8C89-45F6-8913-E58277CED874}" type="sibTrans" cxnId="{94C041E3-7285-4944-BD5A-65D5A187C5B5}">
      <dgm:prSet/>
      <dgm:spPr/>
      <dgm:t>
        <a:bodyPr/>
        <a:lstStyle/>
        <a:p>
          <a:endParaRPr lang="en-US"/>
        </a:p>
      </dgm:t>
    </dgm:pt>
    <dgm:pt modelId="{F81F389B-9DE3-4B9D-A73D-C64C5D749CFE}">
      <dgm:prSet phldrT="[Text]"/>
      <dgm:spPr/>
      <dgm:t>
        <a:bodyPr/>
        <a:lstStyle/>
        <a:p>
          <a:r>
            <a:rPr lang="en-US" dirty="0"/>
            <a:t>Fault analysis</a:t>
          </a:r>
        </a:p>
      </dgm:t>
    </dgm:pt>
    <dgm:pt modelId="{51E33FD6-B1E7-4FF1-A033-C9B311D8F86E}" type="parTrans" cxnId="{4C056C76-89EA-4BA5-A241-6878668F2C1E}">
      <dgm:prSet/>
      <dgm:spPr/>
      <dgm:t>
        <a:bodyPr/>
        <a:lstStyle/>
        <a:p>
          <a:endParaRPr lang="en-US"/>
        </a:p>
      </dgm:t>
    </dgm:pt>
    <dgm:pt modelId="{CA7F30F1-33AB-4355-BC78-F7EFC870D8B8}" type="sibTrans" cxnId="{4C056C76-89EA-4BA5-A241-6878668F2C1E}">
      <dgm:prSet/>
      <dgm:spPr/>
      <dgm:t>
        <a:bodyPr/>
        <a:lstStyle/>
        <a:p>
          <a:endParaRPr lang="en-US"/>
        </a:p>
      </dgm:t>
    </dgm:pt>
    <dgm:pt modelId="{0E35F9B8-971D-4342-B330-482F75F25D87}">
      <dgm:prSet phldrT="[Text]"/>
      <dgm:spPr/>
      <dgm:t>
        <a:bodyPr/>
        <a:lstStyle/>
        <a:p>
          <a:r>
            <a:rPr lang="en-US" dirty="0"/>
            <a:t>Harmonic analysis</a:t>
          </a:r>
        </a:p>
      </dgm:t>
    </dgm:pt>
    <dgm:pt modelId="{E27066E1-7088-46F9-AE8F-46EC4D85839E}" type="parTrans" cxnId="{7394B222-AEFE-45F5-BDD9-FDFA899351E5}">
      <dgm:prSet/>
      <dgm:spPr/>
      <dgm:t>
        <a:bodyPr/>
        <a:lstStyle/>
        <a:p>
          <a:endParaRPr lang="en-US"/>
        </a:p>
      </dgm:t>
    </dgm:pt>
    <dgm:pt modelId="{35BAEEEB-2791-4FB5-AF8F-34F81CDFE8D1}" type="sibTrans" cxnId="{7394B222-AEFE-45F5-BDD9-FDFA899351E5}">
      <dgm:prSet/>
      <dgm:spPr/>
      <dgm:t>
        <a:bodyPr/>
        <a:lstStyle/>
        <a:p>
          <a:endParaRPr lang="en-US"/>
        </a:p>
      </dgm:t>
    </dgm:pt>
    <dgm:pt modelId="{B442D379-0A4C-464E-9083-F9717DFF27E3}">
      <dgm:prSet phldrT="[Text]"/>
      <dgm:spPr/>
      <dgm:t>
        <a:bodyPr/>
        <a:lstStyle/>
        <a:p>
          <a:r>
            <a:rPr lang="en-US" dirty="0"/>
            <a:t>Controls</a:t>
          </a:r>
        </a:p>
      </dgm:t>
    </dgm:pt>
    <dgm:pt modelId="{2713A0DB-AA90-44E6-8B0C-9105057396C4}" type="parTrans" cxnId="{014D990A-9D48-4E14-A324-2F4C145563C1}">
      <dgm:prSet/>
      <dgm:spPr/>
      <dgm:t>
        <a:bodyPr/>
        <a:lstStyle/>
        <a:p>
          <a:endParaRPr lang="en-US"/>
        </a:p>
      </dgm:t>
    </dgm:pt>
    <dgm:pt modelId="{92512954-77DC-4F08-ABA9-AFD0D17A44D9}" type="sibTrans" cxnId="{014D990A-9D48-4E14-A324-2F4C145563C1}">
      <dgm:prSet/>
      <dgm:spPr/>
      <dgm:t>
        <a:bodyPr/>
        <a:lstStyle/>
        <a:p>
          <a:endParaRPr lang="en-US"/>
        </a:p>
      </dgm:t>
    </dgm:pt>
    <dgm:pt modelId="{E487AE7E-D07C-48B3-9686-E42D58D878C2}">
      <dgm:prSet phldrT="[Text]"/>
      <dgm:spPr/>
      <dgm:t>
        <a:bodyPr/>
        <a:lstStyle/>
        <a:p>
          <a:r>
            <a:rPr lang="en-US" dirty="0"/>
            <a:t>Energy storage dispatch</a:t>
          </a:r>
        </a:p>
      </dgm:t>
    </dgm:pt>
    <dgm:pt modelId="{08C804F8-F6CE-45C8-97EA-4C7835F1798C}" type="parTrans" cxnId="{5B821687-4D3B-4EDA-8664-CCC2E8504363}">
      <dgm:prSet/>
      <dgm:spPr/>
      <dgm:t>
        <a:bodyPr/>
        <a:lstStyle/>
        <a:p>
          <a:endParaRPr lang="en-US"/>
        </a:p>
      </dgm:t>
    </dgm:pt>
    <dgm:pt modelId="{6FDE42A2-2F17-4B4D-826A-FDDDEF5E1C4C}" type="sibTrans" cxnId="{5B821687-4D3B-4EDA-8664-CCC2E8504363}">
      <dgm:prSet/>
      <dgm:spPr/>
      <dgm:t>
        <a:bodyPr/>
        <a:lstStyle/>
        <a:p>
          <a:endParaRPr lang="en-US"/>
        </a:p>
      </dgm:t>
    </dgm:pt>
    <dgm:pt modelId="{CD981289-6A41-4450-ACAC-64E855625300}">
      <dgm:prSet phldrT="[Text]"/>
      <dgm:spPr/>
      <dgm:t>
        <a:bodyPr/>
        <a:lstStyle/>
        <a:p>
          <a:r>
            <a:rPr lang="en-US" dirty="0"/>
            <a:t>DMS/DERMS</a:t>
          </a:r>
        </a:p>
      </dgm:t>
    </dgm:pt>
    <dgm:pt modelId="{4DEF6E28-AB10-45CC-8F56-15B507629591}" type="parTrans" cxnId="{515CFFDC-649B-4CAD-A617-CE3241BF1F14}">
      <dgm:prSet/>
      <dgm:spPr/>
      <dgm:t>
        <a:bodyPr/>
        <a:lstStyle/>
        <a:p>
          <a:endParaRPr lang="en-US"/>
        </a:p>
      </dgm:t>
    </dgm:pt>
    <dgm:pt modelId="{34A78DEE-1210-4E08-B859-5A221B1B2DF3}" type="sibTrans" cxnId="{515CFFDC-649B-4CAD-A617-CE3241BF1F14}">
      <dgm:prSet/>
      <dgm:spPr/>
      <dgm:t>
        <a:bodyPr/>
        <a:lstStyle/>
        <a:p>
          <a:endParaRPr lang="en-US"/>
        </a:p>
      </dgm:t>
    </dgm:pt>
    <dgm:pt modelId="{BC12C535-65C2-4974-A55F-C31C791B375E}">
      <dgm:prSet phldrT="[Text]"/>
      <dgm:spPr/>
      <dgm:t>
        <a:bodyPr/>
        <a:lstStyle/>
        <a:p>
          <a:r>
            <a:rPr lang="en-US" dirty="0"/>
            <a:t>VVO</a:t>
          </a:r>
        </a:p>
      </dgm:t>
    </dgm:pt>
    <dgm:pt modelId="{9836FE43-36F3-4C04-A9EF-F4EE5C9CAF3F}" type="parTrans" cxnId="{3A7A4686-86C3-4086-BA00-B7BB394CD443}">
      <dgm:prSet/>
      <dgm:spPr/>
      <dgm:t>
        <a:bodyPr/>
        <a:lstStyle/>
        <a:p>
          <a:endParaRPr lang="en-US"/>
        </a:p>
      </dgm:t>
    </dgm:pt>
    <dgm:pt modelId="{3C5BF073-D20A-49FE-89B3-ACDAE9BAC7D9}" type="sibTrans" cxnId="{3A7A4686-86C3-4086-BA00-B7BB394CD443}">
      <dgm:prSet/>
      <dgm:spPr/>
      <dgm:t>
        <a:bodyPr/>
        <a:lstStyle/>
        <a:p>
          <a:endParaRPr lang="en-US"/>
        </a:p>
      </dgm:t>
    </dgm:pt>
    <dgm:pt modelId="{162BF46F-87B1-4EB6-9C46-3C17C089D63B}">
      <dgm:prSet phldrT="[Text]"/>
      <dgm:spPr/>
      <dgm:t>
        <a:bodyPr/>
        <a:lstStyle/>
        <a:p>
          <a:r>
            <a:rPr lang="en-US" dirty="0"/>
            <a:t>Load models</a:t>
          </a:r>
        </a:p>
      </dgm:t>
    </dgm:pt>
    <dgm:pt modelId="{6E54CFDC-439B-401A-9476-A7B1B96B983C}" type="parTrans" cxnId="{7E7030B0-3B84-448B-B819-14384C812C54}">
      <dgm:prSet/>
      <dgm:spPr/>
      <dgm:t>
        <a:bodyPr/>
        <a:lstStyle/>
        <a:p>
          <a:endParaRPr lang="en-US"/>
        </a:p>
      </dgm:t>
    </dgm:pt>
    <dgm:pt modelId="{529915B4-82A4-4B92-8A75-0454D2F7FECA}" type="sibTrans" cxnId="{7E7030B0-3B84-448B-B819-14384C812C54}">
      <dgm:prSet/>
      <dgm:spPr/>
      <dgm:t>
        <a:bodyPr/>
        <a:lstStyle/>
        <a:p>
          <a:endParaRPr lang="en-US"/>
        </a:p>
      </dgm:t>
    </dgm:pt>
    <dgm:pt modelId="{FE274AED-BFAF-44AB-9F1C-93444FF47DDF}">
      <dgm:prSet phldrT="[Text]"/>
      <dgm:spPr/>
      <dgm:t>
        <a:bodyPr/>
        <a:lstStyle/>
        <a:p>
          <a:r>
            <a:rPr lang="en-US" dirty="0"/>
            <a:t>Linear and non-linear analysis</a:t>
          </a:r>
        </a:p>
      </dgm:t>
    </dgm:pt>
    <dgm:pt modelId="{62A8D275-68C1-41AB-8246-E6827AAB7D89}" type="parTrans" cxnId="{5493EBDA-6DBB-493B-966B-4E02F9650F24}">
      <dgm:prSet/>
      <dgm:spPr/>
      <dgm:t>
        <a:bodyPr/>
        <a:lstStyle/>
        <a:p>
          <a:endParaRPr lang="en-US"/>
        </a:p>
      </dgm:t>
    </dgm:pt>
    <dgm:pt modelId="{FCD6F619-8F2E-4F99-846B-6C0F090D77D2}" type="sibTrans" cxnId="{5493EBDA-6DBB-493B-966B-4E02F9650F24}">
      <dgm:prSet/>
      <dgm:spPr/>
      <dgm:t>
        <a:bodyPr/>
        <a:lstStyle/>
        <a:p>
          <a:endParaRPr lang="en-US"/>
        </a:p>
      </dgm:t>
    </dgm:pt>
    <dgm:pt modelId="{13142CD0-CFA5-43D6-BF54-28497B6D60AB}">
      <dgm:prSet phldrT="[Text]"/>
      <dgm:spPr/>
      <dgm:t>
        <a:bodyPr/>
        <a:lstStyle/>
        <a:p>
          <a:r>
            <a:rPr lang="en-US" dirty="0"/>
            <a:t>Stray voltage/current analysis</a:t>
          </a:r>
        </a:p>
      </dgm:t>
    </dgm:pt>
    <dgm:pt modelId="{5D7FAE7E-E8F4-4F43-B446-E764DADAF209}" type="parTrans" cxnId="{A0643664-5054-436B-B61E-08B638672C9B}">
      <dgm:prSet/>
      <dgm:spPr/>
      <dgm:t>
        <a:bodyPr/>
        <a:lstStyle/>
        <a:p>
          <a:endParaRPr lang="en-US"/>
        </a:p>
      </dgm:t>
    </dgm:pt>
    <dgm:pt modelId="{C678A320-F2AF-4F24-9A28-62AA718E07C5}" type="sibTrans" cxnId="{A0643664-5054-436B-B61E-08B638672C9B}">
      <dgm:prSet/>
      <dgm:spPr/>
      <dgm:t>
        <a:bodyPr/>
        <a:lstStyle/>
        <a:p>
          <a:endParaRPr lang="en-US"/>
        </a:p>
      </dgm:t>
    </dgm:pt>
    <dgm:pt modelId="{79709ACE-0A60-4062-A867-EC1849661103}">
      <dgm:prSet phldrT="[Text]"/>
      <dgm:spPr/>
      <dgm:t>
        <a:bodyPr/>
        <a:lstStyle/>
        <a:p>
          <a:r>
            <a:rPr lang="en-US" dirty="0"/>
            <a:t>Price modeling/dispatch</a:t>
          </a:r>
        </a:p>
      </dgm:t>
    </dgm:pt>
    <dgm:pt modelId="{DFF23488-347E-43B0-B621-2B0FADD743ED}" type="parTrans" cxnId="{7A6A7F44-5674-4239-8B0A-E1C88FB7E625}">
      <dgm:prSet/>
      <dgm:spPr/>
      <dgm:t>
        <a:bodyPr/>
        <a:lstStyle/>
        <a:p>
          <a:endParaRPr lang="en-US"/>
        </a:p>
      </dgm:t>
    </dgm:pt>
    <dgm:pt modelId="{AAE63602-4F58-4D90-BEBE-3FA5713E56E7}" type="sibTrans" cxnId="{7A6A7F44-5674-4239-8B0A-E1C88FB7E625}">
      <dgm:prSet/>
      <dgm:spPr/>
      <dgm:t>
        <a:bodyPr/>
        <a:lstStyle/>
        <a:p>
          <a:endParaRPr lang="en-US"/>
        </a:p>
      </dgm:t>
    </dgm:pt>
    <dgm:pt modelId="{4662699A-3690-462B-9820-435368F4491B}">
      <dgm:prSet phldrT="[Text]"/>
      <dgm:spPr/>
      <dgm:t>
        <a:bodyPr/>
        <a:lstStyle/>
        <a:p>
          <a:r>
            <a:rPr lang="en-US" dirty="0"/>
            <a:t>Flicker analysis</a:t>
          </a:r>
        </a:p>
      </dgm:t>
    </dgm:pt>
    <dgm:pt modelId="{BF7638EF-3167-4E58-8645-0DBF43999D49}" type="parTrans" cxnId="{037FF225-F627-42DE-BD68-D186499B2519}">
      <dgm:prSet/>
      <dgm:spPr/>
      <dgm:t>
        <a:bodyPr/>
        <a:lstStyle/>
        <a:p>
          <a:endParaRPr lang="en-US"/>
        </a:p>
      </dgm:t>
    </dgm:pt>
    <dgm:pt modelId="{7657726F-FDDB-430B-AD2E-8EC52D0F64F8}" type="sibTrans" cxnId="{037FF225-F627-42DE-BD68-D186499B2519}">
      <dgm:prSet/>
      <dgm:spPr/>
      <dgm:t>
        <a:bodyPr/>
        <a:lstStyle/>
        <a:p>
          <a:endParaRPr lang="en-US"/>
        </a:p>
      </dgm:t>
    </dgm:pt>
    <dgm:pt modelId="{F42DC847-8E43-4088-8CAE-E27CED66602F}">
      <dgm:prSet phldrT="[Text]"/>
      <dgm:spPr/>
      <dgm:t>
        <a:bodyPr/>
        <a:lstStyle/>
        <a:p>
          <a:r>
            <a:rPr lang="en-US"/>
            <a:t>Automation</a:t>
          </a:r>
          <a:endParaRPr lang="en-US" dirty="0"/>
        </a:p>
      </dgm:t>
    </dgm:pt>
    <dgm:pt modelId="{C5F27441-3118-47C5-A152-F23C50E7CC77}" type="parTrans" cxnId="{FC93F0CC-ADEC-48FF-94A4-8F4D28173141}">
      <dgm:prSet/>
      <dgm:spPr/>
      <dgm:t>
        <a:bodyPr/>
        <a:lstStyle/>
        <a:p>
          <a:endParaRPr lang="en-US"/>
        </a:p>
      </dgm:t>
    </dgm:pt>
    <dgm:pt modelId="{8FF27C57-8A40-4F84-B6E3-66CF2F79A318}" type="sibTrans" cxnId="{FC93F0CC-ADEC-48FF-94A4-8F4D28173141}">
      <dgm:prSet/>
      <dgm:spPr/>
      <dgm:t>
        <a:bodyPr/>
        <a:lstStyle/>
        <a:p>
          <a:endParaRPr lang="en-US"/>
        </a:p>
      </dgm:t>
    </dgm:pt>
    <dgm:pt modelId="{C1F981FD-94C0-467A-B49E-BAEC370E1C43}">
      <dgm:prSet phldrT="[Text]"/>
      <dgm:spPr/>
      <dgm:t>
        <a:bodyPr/>
        <a:lstStyle/>
        <a:p>
          <a:r>
            <a:rPr lang="en-US" dirty="0"/>
            <a:t>Distribution automation</a:t>
          </a:r>
        </a:p>
      </dgm:t>
    </dgm:pt>
    <dgm:pt modelId="{E3DE29E0-198E-4535-95D2-7E37D97D18C1}" type="parTrans" cxnId="{3ACE1CB0-6D8E-42FF-95D5-504506F3C341}">
      <dgm:prSet/>
      <dgm:spPr/>
      <dgm:t>
        <a:bodyPr/>
        <a:lstStyle/>
        <a:p>
          <a:endParaRPr lang="en-US"/>
        </a:p>
      </dgm:t>
    </dgm:pt>
    <dgm:pt modelId="{FCDB963C-3E63-4C8C-861A-8F2C9AAAB2DF}" type="sibTrans" cxnId="{3ACE1CB0-6D8E-42FF-95D5-504506F3C341}">
      <dgm:prSet/>
      <dgm:spPr/>
      <dgm:t>
        <a:bodyPr/>
        <a:lstStyle/>
        <a:p>
          <a:endParaRPr lang="en-US"/>
        </a:p>
      </dgm:t>
    </dgm:pt>
    <dgm:pt modelId="{575E37D5-B10E-4EB0-87D9-3B9DD2E8958A}">
      <dgm:prSet phldrT="[Text]"/>
      <dgm:spPr/>
      <dgm:t>
        <a:bodyPr/>
        <a:lstStyle/>
        <a:p>
          <a:r>
            <a:rPr lang="en-US" dirty="0"/>
            <a:t>Load transfers</a:t>
          </a:r>
        </a:p>
      </dgm:t>
    </dgm:pt>
    <dgm:pt modelId="{A8FE5914-B6D3-4918-AA93-85B8D69B6BF0}" type="parTrans" cxnId="{91A80FBB-70F0-4ABC-802A-02723DD602D1}">
      <dgm:prSet/>
      <dgm:spPr/>
      <dgm:t>
        <a:bodyPr/>
        <a:lstStyle/>
        <a:p>
          <a:endParaRPr lang="en-US"/>
        </a:p>
      </dgm:t>
    </dgm:pt>
    <dgm:pt modelId="{8EDC4A29-72C7-40A4-ABE5-C889E98D1417}" type="sibTrans" cxnId="{91A80FBB-70F0-4ABC-802A-02723DD602D1}">
      <dgm:prSet/>
      <dgm:spPr/>
      <dgm:t>
        <a:bodyPr/>
        <a:lstStyle/>
        <a:p>
          <a:endParaRPr lang="en-US"/>
        </a:p>
      </dgm:t>
    </dgm:pt>
    <dgm:pt modelId="{7D32CE08-10E4-49E2-A428-81087DA627FA}">
      <dgm:prSet phldrT="[Text]"/>
      <dgm:spPr/>
      <dgm:t>
        <a:bodyPr/>
        <a:lstStyle/>
        <a:p>
          <a:r>
            <a:rPr lang="en-US" dirty="0"/>
            <a:t>FLISR (Fault Location, Isolation, and Service Restoration)</a:t>
          </a:r>
        </a:p>
      </dgm:t>
    </dgm:pt>
    <dgm:pt modelId="{3068D170-84F0-4694-A60D-3431396F01D9}" type="parTrans" cxnId="{98CB325C-98BA-4EE8-9BF9-53565FA6EBBD}">
      <dgm:prSet/>
      <dgm:spPr/>
      <dgm:t>
        <a:bodyPr/>
        <a:lstStyle/>
        <a:p>
          <a:endParaRPr lang="en-US"/>
        </a:p>
      </dgm:t>
    </dgm:pt>
    <dgm:pt modelId="{0782386C-9A7B-4852-B6E8-85F7BE46ACE7}" type="sibTrans" cxnId="{98CB325C-98BA-4EE8-9BF9-53565FA6EBBD}">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A7227798-B450-4497-809B-1369C244E7D7}" type="pres">
      <dgm:prSet presAssocID="{A8F3B89E-0E79-4806-B7C9-EB9E12FD4013}" presName="parentText" presStyleLbl="node1" presStyleIdx="0" presStyleCnt="4">
        <dgm:presLayoutVars>
          <dgm:chMax val="0"/>
          <dgm:bulletEnabled val="1"/>
        </dgm:presLayoutVars>
      </dgm:prSet>
      <dgm:spPr/>
    </dgm:pt>
    <dgm:pt modelId="{585B5044-96E9-4960-AB97-5B00C49B0AFE}" type="pres">
      <dgm:prSet presAssocID="{A8F3B89E-0E79-4806-B7C9-EB9E12FD4013}" presName="childText" presStyleLbl="revTx" presStyleIdx="0" presStyleCnt="4">
        <dgm:presLayoutVars>
          <dgm:bulletEnabled val="1"/>
        </dgm:presLayoutVars>
      </dgm:prSet>
      <dgm:spPr/>
    </dgm:pt>
    <dgm:pt modelId="{E2C6C0C5-9C03-4CBF-95B6-6682E516DB13}" type="pres">
      <dgm:prSet presAssocID="{FB717317-F7B1-495A-9D75-47F0FCDDA3E7}" presName="parentText" presStyleLbl="node1" presStyleIdx="1" presStyleCnt="4">
        <dgm:presLayoutVars>
          <dgm:chMax val="0"/>
          <dgm:bulletEnabled val="1"/>
        </dgm:presLayoutVars>
      </dgm:prSet>
      <dgm:spPr/>
    </dgm:pt>
    <dgm:pt modelId="{AD284B58-6828-4CEC-BC35-E5979F40F0FE}" type="pres">
      <dgm:prSet presAssocID="{FB717317-F7B1-495A-9D75-47F0FCDDA3E7}" presName="childText" presStyleLbl="revTx" presStyleIdx="1" presStyleCnt="4">
        <dgm:presLayoutVars>
          <dgm:bulletEnabled val="1"/>
        </dgm:presLayoutVars>
      </dgm:prSet>
      <dgm:spPr/>
    </dgm:pt>
    <dgm:pt modelId="{22E15E88-1047-4876-BA86-447A3463695A}" type="pres">
      <dgm:prSet presAssocID="{B442D379-0A4C-464E-9083-F9717DFF27E3}" presName="parentText" presStyleLbl="node1" presStyleIdx="2" presStyleCnt="4">
        <dgm:presLayoutVars>
          <dgm:chMax val="0"/>
          <dgm:bulletEnabled val="1"/>
        </dgm:presLayoutVars>
      </dgm:prSet>
      <dgm:spPr/>
    </dgm:pt>
    <dgm:pt modelId="{774A68B6-3E3A-4BA9-8E88-3833DB2833F9}" type="pres">
      <dgm:prSet presAssocID="{B442D379-0A4C-464E-9083-F9717DFF27E3}" presName="childText" presStyleLbl="revTx" presStyleIdx="2" presStyleCnt="4">
        <dgm:presLayoutVars>
          <dgm:bulletEnabled val="1"/>
        </dgm:presLayoutVars>
      </dgm:prSet>
      <dgm:spPr/>
    </dgm:pt>
    <dgm:pt modelId="{AF5B46B8-88EE-4436-B336-27DC83626841}" type="pres">
      <dgm:prSet presAssocID="{F42DC847-8E43-4088-8CAE-E27CED66602F}" presName="parentText" presStyleLbl="node1" presStyleIdx="3" presStyleCnt="4">
        <dgm:presLayoutVars>
          <dgm:chMax val="0"/>
          <dgm:bulletEnabled val="1"/>
        </dgm:presLayoutVars>
      </dgm:prSet>
      <dgm:spPr/>
    </dgm:pt>
    <dgm:pt modelId="{74604D28-80FF-4E1E-839E-FDE93F769C8F}" type="pres">
      <dgm:prSet presAssocID="{F42DC847-8E43-4088-8CAE-E27CED66602F}" presName="childText" presStyleLbl="revTx" presStyleIdx="3" presStyleCnt="4">
        <dgm:presLayoutVars>
          <dgm:bulletEnabled val="1"/>
        </dgm:presLayoutVars>
      </dgm:prSet>
      <dgm:spPr/>
    </dgm:pt>
  </dgm:ptLst>
  <dgm:cxnLst>
    <dgm:cxn modelId="{014D990A-9D48-4E14-A324-2F4C145563C1}" srcId="{984DE146-455A-4DB0-A34F-3281236A86E4}" destId="{B442D379-0A4C-464E-9083-F9717DFF27E3}" srcOrd="2" destOrd="0" parTransId="{2713A0DB-AA90-44E6-8B0C-9105057396C4}" sibTransId="{92512954-77DC-4F08-ABA9-AFD0D17A44D9}"/>
    <dgm:cxn modelId="{EECB9812-8B9E-43F8-9002-AFB4FE395BE4}" type="presOf" srcId="{ED8BE0BB-8429-4BD3-A5AA-2FDF498F8ED1}" destId="{585B5044-96E9-4960-AB97-5B00C49B0AFE}" srcOrd="0" destOrd="1" presId="urn:microsoft.com/office/officeart/2005/8/layout/vList2"/>
    <dgm:cxn modelId="{AD8C9415-1E6C-49EC-9F21-62B48B4EFA08}" type="presOf" srcId="{E487AE7E-D07C-48B3-9686-E42D58D878C2}" destId="{774A68B6-3E3A-4BA9-8E88-3833DB2833F9}" srcOrd="0" destOrd="2" presId="urn:microsoft.com/office/officeart/2005/8/layout/vList2"/>
    <dgm:cxn modelId="{F1ABC315-42E8-4740-80FB-317EB7097770}" type="presOf" srcId="{3CDB01A6-EC2A-46A2-A0EC-93194BC1F581}" destId="{774A68B6-3E3A-4BA9-8E88-3833DB2833F9}" srcOrd="0" destOrd="0" presId="urn:microsoft.com/office/officeart/2005/8/layout/vList2"/>
    <dgm:cxn modelId="{17C8CE15-F2AD-4CA2-9CBA-84140855C27C}" type="presOf" srcId="{575E37D5-B10E-4EB0-87D9-3B9DD2E8958A}" destId="{74604D28-80FF-4E1E-839E-FDE93F769C8F}" srcOrd="0" destOrd="1" presId="urn:microsoft.com/office/officeart/2005/8/layout/vList2"/>
    <dgm:cxn modelId="{7394B222-AEFE-45F5-BDD9-FDFA899351E5}" srcId="{A8F3B89E-0E79-4806-B7C9-EB9E12FD4013}" destId="{0E35F9B8-971D-4342-B330-482F75F25D87}" srcOrd="3" destOrd="0" parTransId="{E27066E1-7088-46F9-AE8F-46EC4D85839E}" sibTransId="{35BAEEEB-2791-4FB5-AF8F-34F81CDFE8D1}"/>
    <dgm:cxn modelId="{037FF225-F627-42DE-BD68-D186499B2519}" srcId="{A8F3B89E-0E79-4806-B7C9-EB9E12FD4013}" destId="{4662699A-3690-462B-9820-435368F4491B}" srcOrd="4" destOrd="0" parTransId="{BF7638EF-3167-4E58-8645-0DBF43999D49}" sibTransId="{7657726F-FDDB-430B-AD2E-8EC52D0F64F8}"/>
    <dgm:cxn modelId="{E4E98834-8FC7-4015-A393-D7FB195B0257}" type="presOf" srcId="{1CCFB8DC-6C42-49B9-BD99-3CAC9DDF1E41}" destId="{AD284B58-6828-4CEC-BC35-E5979F40F0FE}" srcOrd="0" destOrd="0" presId="urn:microsoft.com/office/officeart/2005/8/layout/vList2"/>
    <dgm:cxn modelId="{D9D88A36-4D62-40D3-A20E-6EA9112713C7}" type="presOf" srcId="{C1F981FD-94C0-467A-B49E-BAEC370E1C43}" destId="{74604D28-80FF-4E1E-839E-FDE93F769C8F}" srcOrd="0" destOrd="0" presId="urn:microsoft.com/office/officeart/2005/8/layout/vList2"/>
    <dgm:cxn modelId="{98CB325C-98BA-4EE8-9BF9-53565FA6EBBD}" srcId="{F42DC847-8E43-4088-8CAE-E27CED66602F}" destId="{7D32CE08-10E4-49E2-A428-81087DA627FA}" srcOrd="2" destOrd="0" parTransId="{3068D170-84F0-4694-A60D-3431396F01D9}" sibTransId="{0782386C-9A7B-4852-B6E8-85F7BE46ACE7}"/>
    <dgm:cxn modelId="{8E27F341-9E86-43D7-B853-0D054886AD3F}" srcId="{B442D379-0A4C-464E-9083-F9717DFF27E3}" destId="{5EE68AB6-9F92-4430-85EC-317EA4A6C7AD}" srcOrd="1" destOrd="0" parTransId="{CF442E2C-B5CC-4043-8548-24A37750C611}" sibTransId="{BCBA0D5A-5618-4263-A9D1-48F95221F449}"/>
    <dgm:cxn modelId="{A0643664-5054-436B-B61E-08B638672C9B}" srcId="{A8F3B89E-0E79-4806-B7C9-EB9E12FD4013}" destId="{13142CD0-CFA5-43D6-BF54-28497B6D60AB}" srcOrd="6" destOrd="0" parTransId="{5D7FAE7E-E8F4-4F43-B446-E764DADAF209}" sibTransId="{C678A320-F2AF-4F24-9A28-62AA718E07C5}"/>
    <dgm:cxn modelId="{7A6A7F44-5674-4239-8B0A-E1C88FB7E625}" srcId="{B442D379-0A4C-464E-9083-F9717DFF27E3}" destId="{79709ACE-0A60-4062-A867-EC1849661103}" srcOrd="5" destOrd="0" parTransId="{DFF23488-347E-43B0-B621-2B0FADD743ED}" sibTransId="{AAE63602-4F58-4D90-BEBE-3FA5713E56E7}"/>
    <dgm:cxn modelId="{6B3B0245-E621-4C0F-8E3B-2DB6060B0FC3}" type="presOf" srcId="{F81F389B-9DE3-4B9D-A73D-C64C5D749CFE}" destId="{585B5044-96E9-4960-AB97-5B00C49B0AFE}" srcOrd="0" destOrd="2" presId="urn:microsoft.com/office/officeart/2005/8/layout/vList2"/>
    <dgm:cxn modelId="{AE983D47-D022-4F03-94F2-D86823D2174B}" type="presOf" srcId="{0E35F9B8-971D-4342-B330-482F75F25D87}" destId="{585B5044-96E9-4960-AB97-5B00C49B0AFE}" srcOrd="0" destOrd="3" presId="urn:microsoft.com/office/officeart/2005/8/layout/vList2"/>
    <dgm:cxn modelId="{3321084A-D899-4331-9E2E-C34EA476005C}" type="presOf" srcId="{FE274AED-BFAF-44AB-9F1C-93444FF47DDF}" destId="{585B5044-96E9-4960-AB97-5B00C49B0AFE}" srcOrd="0" destOrd="5" presId="urn:microsoft.com/office/officeart/2005/8/layout/vList2"/>
    <dgm:cxn modelId="{6452BB4B-E54A-4151-B183-2343854222B6}" srcId="{B442D379-0A4C-464E-9083-F9717DFF27E3}" destId="{3CDB01A6-EC2A-46A2-A0EC-93194BC1F581}" srcOrd="0" destOrd="0" parTransId="{15D64306-EFF5-4162-A715-9BAF8D5B95E9}" sibTransId="{C75267E4-3362-41C1-9637-98F17868D41F}"/>
    <dgm:cxn modelId="{CF3CFB4B-0818-452F-9E61-65E60459A068}" type="presOf" srcId="{CD981289-6A41-4450-ACAC-64E855625300}" destId="{774A68B6-3E3A-4BA9-8E88-3833DB2833F9}" srcOrd="0" destOrd="3" presId="urn:microsoft.com/office/officeart/2005/8/layout/vList2"/>
    <dgm:cxn modelId="{4C056C76-89EA-4BA5-A241-6878668F2C1E}" srcId="{A8F3B89E-0E79-4806-B7C9-EB9E12FD4013}" destId="{F81F389B-9DE3-4B9D-A73D-C64C5D749CFE}" srcOrd="2" destOrd="0" parTransId="{51E33FD6-B1E7-4FF1-A033-C9B311D8F86E}" sibTransId="{CA7F30F1-33AB-4355-BC78-F7EFC870D8B8}"/>
    <dgm:cxn modelId="{557E2F58-F5BF-4E6C-83A8-19C613932B82}" type="presOf" srcId="{7D32CE08-10E4-49E2-A428-81087DA627FA}" destId="{74604D28-80FF-4E1E-839E-FDE93F769C8F}" srcOrd="0" destOrd="2" presId="urn:microsoft.com/office/officeart/2005/8/layout/vList2"/>
    <dgm:cxn modelId="{0C34DD79-F5AF-409A-BD9A-EFDEE4C3903D}" type="presOf" srcId="{4662699A-3690-462B-9820-435368F4491B}" destId="{585B5044-96E9-4960-AB97-5B00C49B0AFE}" srcOrd="0" destOrd="4" presId="urn:microsoft.com/office/officeart/2005/8/layout/vList2"/>
    <dgm:cxn modelId="{3A7A4686-86C3-4086-BA00-B7BB394CD443}" srcId="{B442D379-0A4C-464E-9083-F9717DFF27E3}" destId="{BC12C535-65C2-4974-A55F-C31C791B375E}" srcOrd="4" destOrd="0" parTransId="{9836FE43-36F3-4C04-A9EF-F4EE5C9CAF3F}" sibTransId="{3C5BF073-D20A-49FE-89B3-ACDAE9BAC7D9}"/>
    <dgm:cxn modelId="{BEE8D186-A467-4205-93B7-4B0D922695C3}" srcId="{984DE146-455A-4DB0-A34F-3281236A86E4}" destId="{A8F3B89E-0E79-4806-B7C9-EB9E12FD4013}" srcOrd="0" destOrd="0" parTransId="{8A56F9AD-A253-45BF-9E5B-9B9EB37793BD}" sibTransId="{58BFD7EF-6DDE-4163-8C02-E7F43A438078}"/>
    <dgm:cxn modelId="{5B821687-4D3B-4EDA-8664-CCC2E8504363}" srcId="{B442D379-0A4C-464E-9083-F9717DFF27E3}" destId="{E487AE7E-D07C-48B3-9686-E42D58D878C2}" srcOrd="2" destOrd="0" parTransId="{08C804F8-F6CE-45C8-97EA-4C7835F1798C}" sibTransId="{6FDE42A2-2F17-4B4D-826A-FDDDEF5E1C4C}"/>
    <dgm:cxn modelId="{04A9A48A-9727-457D-827F-A82FC117D0BE}" type="presOf" srcId="{5EE68AB6-9F92-4430-85EC-317EA4A6C7AD}" destId="{774A68B6-3E3A-4BA9-8E88-3833DB2833F9}" srcOrd="0" destOrd="1" presId="urn:microsoft.com/office/officeart/2005/8/layout/vList2"/>
    <dgm:cxn modelId="{4C1A6F9E-876D-4B69-BC07-6BF0DE0A51CE}" type="presOf" srcId="{BC12C535-65C2-4974-A55F-C31C791B375E}" destId="{774A68B6-3E3A-4BA9-8E88-3833DB2833F9}" srcOrd="0" destOrd="4" presId="urn:microsoft.com/office/officeart/2005/8/layout/vList2"/>
    <dgm:cxn modelId="{9562A4A2-7056-438A-9C29-22FFA612487B}" srcId="{A8F3B89E-0E79-4806-B7C9-EB9E12FD4013}" destId="{ED8BE0BB-8429-4BD3-A5AA-2FDF498F8ED1}" srcOrd="1" destOrd="0" parTransId="{92952F05-0C77-4F3B-9DFC-62E5019B8F45}" sibTransId="{94C3D7BD-3F1E-425A-8609-EBA0F14A62C5}"/>
    <dgm:cxn modelId="{991AA9A4-B9C1-4D75-84A7-2A68DB19C6A5}" type="presOf" srcId="{F42DC847-8E43-4088-8CAE-E27CED66602F}" destId="{AF5B46B8-88EE-4436-B336-27DC83626841}" srcOrd="0" destOrd="0" presId="urn:microsoft.com/office/officeart/2005/8/layout/vList2"/>
    <dgm:cxn modelId="{0775EEA7-8863-45A4-983C-C65CF1F0C8B5}" srcId="{FB717317-F7B1-495A-9D75-47F0FCDDA3E7}" destId="{1CCFB8DC-6C42-49B9-BD99-3CAC9DDF1E41}" srcOrd="0" destOrd="0" parTransId="{EE67BE51-5C42-45AA-A017-BCC471507E5E}" sibTransId="{22CEDD82-D352-4C39-97A1-7784E01B331E}"/>
    <dgm:cxn modelId="{3ACE1CB0-6D8E-42FF-95D5-504506F3C341}" srcId="{F42DC847-8E43-4088-8CAE-E27CED66602F}" destId="{C1F981FD-94C0-467A-B49E-BAEC370E1C43}" srcOrd="0" destOrd="0" parTransId="{E3DE29E0-198E-4535-95D2-7E37D97D18C1}" sibTransId="{FCDB963C-3E63-4C8C-861A-8F2C9AAAB2DF}"/>
    <dgm:cxn modelId="{7E7030B0-3B84-448B-B819-14384C812C54}" srcId="{FB717317-F7B1-495A-9D75-47F0FCDDA3E7}" destId="{162BF46F-87B1-4EB6-9C46-3C17C089D63B}" srcOrd="1" destOrd="0" parTransId="{6E54CFDC-439B-401A-9476-A7B1B96B983C}" sibTransId="{529915B4-82A4-4B92-8A75-0454D2F7FECA}"/>
    <dgm:cxn modelId="{AF954BB0-5181-4478-9B77-FB3B256C9D15}" type="presOf" srcId="{8897CF26-1B1A-4FED-B83F-7DDB8A91ED35}" destId="{585B5044-96E9-4960-AB97-5B00C49B0AFE}" srcOrd="0" destOrd="0" presId="urn:microsoft.com/office/officeart/2005/8/layout/vList2"/>
    <dgm:cxn modelId="{91A80FBB-70F0-4ABC-802A-02723DD602D1}" srcId="{F42DC847-8E43-4088-8CAE-E27CED66602F}" destId="{575E37D5-B10E-4EB0-87D9-3B9DD2E8958A}" srcOrd="1" destOrd="0" parTransId="{A8FE5914-B6D3-4918-AA93-85B8D69B6BF0}" sibTransId="{8EDC4A29-72C7-40A4-ABE5-C889E98D1417}"/>
    <dgm:cxn modelId="{999F35BF-A509-46F8-BA7F-360A1E8A7AD6}" type="presOf" srcId="{984DE146-455A-4DB0-A34F-3281236A86E4}" destId="{95FA5C23-435E-43F3-983E-8016C7B62ECB}" srcOrd="0" destOrd="0" presId="urn:microsoft.com/office/officeart/2005/8/layout/vList2"/>
    <dgm:cxn modelId="{04E9C8BF-F3B5-4C21-A524-4A26678F3197}" type="presOf" srcId="{13142CD0-CFA5-43D6-BF54-28497B6D60AB}" destId="{585B5044-96E9-4960-AB97-5B00C49B0AFE}" srcOrd="0" destOrd="6" presId="urn:microsoft.com/office/officeart/2005/8/layout/vList2"/>
    <dgm:cxn modelId="{E0A05DC0-0B24-4C6D-92E4-2EE76CD4EB67}" type="presOf" srcId="{FB717317-F7B1-495A-9D75-47F0FCDDA3E7}" destId="{E2C6C0C5-9C03-4CBF-95B6-6682E516DB13}" srcOrd="0" destOrd="0" presId="urn:microsoft.com/office/officeart/2005/8/layout/vList2"/>
    <dgm:cxn modelId="{97B37FC7-6929-4F84-8703-F5315C4F4FBA}" type="presOf" srcId="{B442D379-0A4C-464E-9083-F9717DFF27E3}" destId="{22E15E88-1047-4876-BA86-447A3463695A}" srcOrd="0" destOrd="0" presId="urn:microsoft.com/office/officeart/2005/8/layout/vList2"/>
    <dgm:cxn modelId="{B3B2F5C7-190B-4707-A512-47EEC7319C22}" type="presOf" srcId="{A8F3B89E-0E79-4806-B7C9-EB9E12FD4013}" destId="{A7227798-B450-4497-809B-1369C244E7D7}" srcOrd="0" destOrd="0" presId="urn:microsoft.com/office/officeart/2005/8/layout/vList2"/>
    <dgm:cxn modelId="{FC93F0CC-ADEC-48FF-94A4-8F4D28173141}" srcId="{984DE146-455A-4DB0-A34F-3281236A86E4}" destId="{F42DC847-8E43-4088-8CAE-E27CED66602F}" srcOrd="3" destOrd="0" parTransId="{C5F27441-3118-47C5-A152-F23C50E7CC77}" sibTransId="{8FF27C57-8A40-4F84-B6E3-66CF2F79A318}"/>
    <dgm:cxn modelId="{679537CF-81BC-4E8A-99A5-20FEC3700C89}" srcId="{984DE146-455A-4DB0-A34F-3281236A86E4}" destId="{FB717317-F7B1-495A-9D75-47F0FCDDA3E7}" srcOrd="1" destOrd="0" parTransId="{5FA5415B-EBF2-499E-839F-397CDA96F0DB}" sibTransId="{AD038874-EA95-4C8F-BD28-13A469D5CBF6}"/>
    <dgm:cxn modelId="{07977FD9-7DB9-4DBF-A98A-0684D55A354D}" type="presOf" srcId="{162BF46F-87B1-4EB6-9C46-3C17C089D63B}" destId="{AD284B58-6828-4CEC-BC35-E5979F40F0FE}" srcOrd="0" destOrd="1" presId="urn:microsoft.com/office/officeart/2005/8/layout/vList2"/>
    <dgm:cxn modelId="{5493EBDA-6DBB-493B-966B-4E02F9650F24}" srcId="{A8F3B89E-0E79-4806-B7C9-EB9E12FD4013}" destId="{FE274AED-BFAF-44AB-9F1C-93444FF47DDF}" srcOrd="5" destOrd="0" parTransId="{62A8D275-68C1-41AB-8246-E6827AAB7D89}" sibTransId="{FCD6F619-8F2E-4F99-846B-6C0F090D77D2}"/>
    <dgm:cxn modelId="{515CFFDC-649B-4CAD-A617-CE3241BF1F14}" srcId="{B442D379-0A4C-464E-9083-F9717DFF27E3}" destId="{CD981289-6A41-4450-ACAC-64E855625300}" srcOrd="3" destOrd="0" parTransId="{4DEF6E28-AB10-45CC-8F56-15B507629591}" sibTransId="{34A78DEE-1210-4E08-B859-5A221B1B2DF3}"/>
    <dgm:cxn modelId="{94C041E3-7285-4944-BD5A-65D5A187C5B5}" srcId="{A8F3B89E-0E79-4806-B7C9-EB9E12FD4013}" destId="{8897CF26-1B1A-4FED-B83F-7DDB8A91ED35}" srcOrd="0" destOrd="0" parTransId="{A4ECCD6E-9A45-45D5-BE19-EEEDAE008395}" sibTransId="{97060836-8C89-45F6-8913-E58277CED874}"/>
    <dgm:cxn modelId="{A98FDFE8-AE46-451D-A6F5-9D7AF56F92B1}" type="presOf" srcId="{79709ACE-0A60-4062-A867-EC1849661103}" destId="{774A68B6-3E3A-4BA9-8E88-3833DB2833F9}" srcOrd="0" destOrd="5" presId="urn:microsoft.com/office/officeart/2005/8/layout/vList2"/>
    <dgm:cxn modelId="{2E92D119-9CB9-46F1-BC45-89153835C5E2}" type="presParOf" srcId="{95FA5C23-435E-43F3-983E-8016C7B62ECB}" destId="{A7227798-B450-4497-809B-1369C244E7D7}" srcOrd="0" destOrd="0" presId="urn:microsoft.com/office/officeart/2005/8/layout/vList2"/>
    <dgm:cxn modelId="{A73CA2AE-DADB-4288-A707-9B472C33D830}" type="presParOf" srcId="{95FA5C23-435E-43F3-983E-8016C7B62ECB}" destId="{585B5044-96E9-4960-AB97-5B00C49B0AFE}" srcOrd="1" destOrd="0" presId="urn:microsoft.com/office/officeart/2005/8/layout/vList2"/>
    <dgm:cxn modelId="{2B7BAB5F-8A21-4498-86EA-948BF4090C52}" type="presParOf" srcId="{95FA5C23-435E-43F3-983E-8016C7B62ECB}" destId="{E2C6C0C5-9C03-4CBF-95B6-6682E516DB13}" srcOrd="2" destOrd="0" presId="urn:microsoft.com/office/officeart/2005/8/layout/vList2"/>
    <dgm:cxn modelId="{7A9D7168-FE1F-435B-BF5B-54424634C5E2}" type="presParOf" srcId="{95FA5C23-435E-43F3-983E-8016C7B62ECB}" destId="{AD284B58-6828-4CEC-BC35-E5979F40F0FE}" srcOrd="3" destOrd="0" presId="urn:microsoft.com/office/officeart/2005/8/layout/vList2"/>
    <dgm:cxn modelId="{9E44E78C-7C77-4146-99C4-E15689405407}" type="presParOf" srcId="{95FA5C23-435E-43F3-983E-8016C7B62ECB}" destId="{22E15E88-1047-4876-BA86-447A3463695A}" srcOrd="4" destOrd="0" presId="urn:microsoft.com/office/officeart/2005/8/layout/vList2"/>
    <dgm:cxn modelId="{D684E3E0-03BA-477D-8AA3-3B6F05F3949F}" type="presParOf" srcId="{95FA5C23-435E-43F3-983E-8016C7B62ECB}" destId="{774A68B6-3E3A-4BA9-8E88-3833DB2833F9}" srcOrd="5" destOrd="0" presId="urn:microsoft.com/office/officeart/2005/8/layout/vList2"/>
    <dgm:cxn modelId="{A5E41488-B754-4EDE-AEF0-D20B05EB5A0F}" type="presParOf" srcId="{95FA5C23-435E-43F3-983E-8016C7B62ECB}" destId="{AF5B46B8-88EE-4436-B336-27DC83626841}" srcOrd="6" destOrd="0" presId="urn:microsoft.com/office/officeart/2005/8/layout/vList2"/>
    <dgm:cxn modelId="{759D7380-0018-49AE-88F9-0778A5475DBB}" type="presParOf" srcId="{95FA5C23-435E-43F3-983E-8016C7B62ECB}" destId="{74604D28-80FF-4E1E-839E-FDE93F769C8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6CF4669-F97A-4813-938E-CD6E261214D7}">
      <dgm:prSet phldrT="[Text]"/>
      <dgm:spPr/>
      <dgm:t>
        <a:bodyPr/>
        <a:lstStyle/>
        <a:p>
          <a:r>
            <a:rPr lang="en-US" dirty="0"/>
            <a:t>Solution Interfaces</a:t>
          </a:r>
        </a:p>
      </dgm:t>
    </dgm:pt>
    <dgm:pt modelId="{D2364D2F-CB7E-4D1B-94A3-A75184894F5F}" type="parTrans" cxnId="{30944698-CFB4-4E3D-87B7-4460131BBB42}">
      <dgm:prSet/>
      <dgm:spPr/>
      <dgm:t>
        <a:bodyPr/>
        <a:lstStyle/>
        <a:p>
          <a:endParaRPr lang="en-US"/>
        </a:p>
      </dgm:t>
    </dgm:pt>
    <dgm:pt modelId="{E5DB37EF-A7E1-49CA-9A73-FBE59C67C474}" type="sibTrans" cxnId="{30944698-CFB4-4E3D-87B7-4460131BBB42}">
      <dgm:prSet/>
      <dgm:spPr/>
      <dgm:t>
        <a:bodyPr/>
        <a:lstStyle/>
        <a:p>
          <a:endParaRPr lang="en-US"/>
        </a:p>
      </dgm:t>
    </dgm:pt>
    <dgm:pt modelId="{E093F7C4-C9F3-47DA-9C09-BA433166F075}">
      <dgm:prSet phldrT="[Text]"/>
      <dgm:spPr/>
      <dgm:t>
        <a:bodyPr/>
        <a:lstStyle/>
        <a:p>
          <a:r>
            <a:rPr lang="en-US" dirty="0"/>
            <a:t>Parallel processing using actors</a:t>
          </a:r>
        </a:p>
      </dgm:t>
    </dgm:pt>
    <dgm:pt modelId="{DFB14BC3-9DCA-4E6A-9F35-DB5FF575DB63}" type="parTrans" cxnId="{96BF58AC-9DEA-4BBA-B3CD-CE0DD69A6E1C}">
      <dgm:prSet/>
      <dgm:spPr/>
      <dgm:t>
        <a:bodyPr/>
        <a:lstStyle/>
        <a:p>
          <a:endParaRPr lang="en-US"/>
        </a:p>
      </dgm:t>
    </dgm:pt>
    <dgm:pt modelId="{F4744AA1-835B-4F00-B23F-A4A050FD1B43}" type="sibTrans" cxnId="{96BF58AC-9DEA-4BBA-B3CD-CE0DD69A6E1C}">
      <dgm:prSet/>
      <dgm:spPr/>
      <dgm:t>
        <a:bodyPr/>
        <a:lstStyle/>
        <a:p>
          <a:endParaRPr lang="en-US"/>
        </a:p>
      </dgm:t>
    </dgm:pt>
    <dgm:pt modelId="{BBC5BE40-AD0C-45EE-A39E-BDD75198A7CA}">
      <dgm:prSet phldrT="[Text]"/>
      <dgm:spPr/>
      <dgm:t>
        <a:bodyPr/>
        <a:lstStyle/>
        <a:p>
          <a:r>
            <a:rPr lang="en-US" dirty="0"/>
            <a:t>Fast power flow</a:t>
          </a:r>
        </a:p>
      </dgm:t>
    </dgm:pt>
    <dgm:pt modelId="{60FD3387-01AD-4473-B595-044501464232}" type="parTrans" cxnId="{B5A9A0AF-2AD3-406F-8A2F-371E800E3117}">
      <dgm:prSet/>
      <dgm:spPr/>
      <dgm:t>
        <a:bodyPr/>
        <a:lstStyle/>
        <a:p>
          <a:endParaRPr lang="en-US"/>
        </a:p>
      </dgm:t>
    </dgm:pt>
    <dgm:pt modelId="{284851B3-F5E7-45B4-87FC-F42DA51986D2}" type="sibTrans" cxnId="{B5A9A0AF-2AD3-406F-8A2F-371E800E3117}">
      <dgm:prSet/>
      <dgm:spPr/>
      <dgm:t>
        <a:bodyPr/>
        <a:lstStyle/>
        <a:p>
          <a:endParaRPr lang="en-US"/>
        </a:p>
      </dgm:t>
    </dgm:pt>
    <dgm:pt modelId="{AC0E1D50-1D12-41D4-B113-B737A28123DA}">
      <dgm:prSet phldrT="[Text]"/>
      <dgm:spPr/>
      <dgm:t>
        <a:bodyPr/>
        <a:lstStyle/>
        <a:p>
          <a:r>
            <a:rPr lang="en-US" dirty="0"/>
            <a:t>Smart inverters</a:t>
          </a:r>
        </a:p>
      </dgm:t>
    </dgm:pt>
    <dgm:pt modelId="{724D3794-4C43-4DB5-B73E-2270E42836C7}" type="parTrans" cxnId="{E10483DB-C7E3-44C2-AE05-A91166453A44}">
      <dgm:prSet/>
      <dgm:spPr/>
      <dgm:t>
        <a:bodyPr/>
        <a:lstStyle/>
        <a:p>
          <a:endParaRPr lang="en-US"/>
        </a:p>
      </dgm:t>
    </dgm:pt>
    <dgm:pt modelId="{6F949CAD-2231-424C-A60A-6C0B33B338E9}" type="sibTrans" cxnId="{E10483DB-C7E3-44C2-AE05-A91166453A44}">
      <dgm:prSet/>
      <dgm:spPr/>
      <dgm:t>
        <a:bodyPr/>
        <a:lstStyle/>
        <a:p>
          <a:endParaRPr lang="en-US"/>
        </a:p>
      </dgm:t>
    </dgm:pt>
    <dgm:pt modelId="{EFFB50BF-E84D-4E82-81AA-451F29A40D4C}">
      <dgm:prSet phldrT="[Text]"/>
      <dgm:spPr/>
      <dgm:t>
        <a:bodyPr/>
        <a:lstStyle/>
        <a:p>
          <a:r>
            <a:rPr lang="en-US" dirty="0"/>
            <a:t>Energy storage</a:t>
          </a:r>
        </a:p>
      </dgm:t>
    </dgm:pt>
    <dgm:pt modelId="{CE862849-6336-41E9-9B3A-6797CB2DB0C6}" type="parTrans" cxnId="{51064B33-E42A-4C30-837B-CF9557675B75}">
      <dgm:prSet/>
      <dgm:spPr/>
      <dgm:t>
        <a:bodyPr/>
        <a:lstStyle/>
        <a:p>
          <a:endParaRPr lang="en-US"/>
        </a:p>
      </dgm:t>
    </dgm:pt>
    <dgm:pt modelId="{B30CBDCE-99CA-4A2F-AFE5-B0B04A5FACA6}" type="sibTrans" cxnId="{51064B33-E42A-4C30-837B-CF9557675B75}">
      <dgm:prSet/>
      <dgm:spPr/>
      <dgm:t>
        <a:bodyPr/>
        <a:lstStyle/>
        <a:p>
          <a:endParaRPr lang="en-US"/>
        </a:p>
      </dgm:t>
    </dgm:pt>
    <dgm:pt modelId="{620994F3-3D21-4C83-8ED6-A473C8E75483}">
      <dgm:prSet phldrT="[Text]"/>
      <dgm:spPr/>
      <dgm:t>
        <a:bodyPr/>
        <a:lstStyle/>
        <a:p>
          <a:r>
            <a:rPr lang="en-US" dirty="0"/>
            <a:t>PV systems</a:t>
          </a:r>
        </a:p>
      </dgm:t>
    </dgm:pt>
    <dgm:pt modelId="{AC316DD5-3F48-4F4C-AD7A-0C4C838AA1EE}" type="parTrans" cxnId="{F38890CE-8EB9-4160-AB0A-97C7BA858CB3}">
      <dgm:prSet/>
      <dgm:spPr/>
      <dgm:t>
        <a:bodyPr/>
        <a:lstStyle/>
        <a:p>
          <a:endParaRPr lang="en-US"/>
        </a:p>
      </dgm:t>
    </dgm:pt>
    <dgm:pt modelId="{F5C65A94-84A9-4EB9-B2F0-BD3FC67A9AF8}" type="sibTrans" cxnId="{F38890CE-8EB9-4160-AB0A-97C7BA858CB3}">
      <dgm:prSet/>
      <dgm:spPr/>
      <dgm:t>
        <a:bodyPr/>
        <a:lstStyle/>
        <a:p>
          <a:endParaRPr lang="en-US"/>
        </a:p>
      </dgm:t>
    </dgm:pt>
    <dgm:pt modelId="{5D570697-F31A-4735-8AC2-FA17B5C2E774}">
      <dgm:prSet phldrT="[Text]"/>
      <dgm:spPr/>
      <dgm:t>
        <a:bodyPr/>
        <a:lstStyle/>
        <a:p>
          <a:r>
            <a:rPr lang="en-US" dirty="0"/>
            <a:t>Wind systems</a:t>
          </a:r>
        </a:p>
      </dgm:t>
    </dgm:pt>
    <dgm:pt modelId="{E5063149-0908-4B3F-99C6-8E034C89F35C}" type="parTrans" cxnId="{5E8EEC4E-8E64-44EC-B2E7-32F674D875A1}">
      <dgm:prSet/>
      <dgm:spPr/>
      <dgm:t>
        <a:bodyPr/>
        <a:lstStyle/>
        <a:p>
          <a:endParaRPr lang="en-US"/>
        </a:p>
      </dgm:t>
    </dgm:pt>
    <dgm:pt modelId="{C36D734F-BED2-4DE0-87B8-2D880663620B}" type="sibTrans" cxnId="{5E8EEC4E-8E64-44EC-B2E7-32F674D875A1}">
      <dgm:prSet/>
      <dgm:spPr/>
      <dgm:t>
        <a:bodyPr/>
        <a:lstStyle/>
        <a:p>
          <a:endParaRPr lang="en-US"/>
        </a:p>
      </dgm:t>
    </dgm:pt>
    <dgm:pt modelId="{80D9DF06-CC46-408E-B052-18142B252FA2}">
      <dgm:prSet phldrT="[Text]"/>
      <dgm:spPr/>
      <dgm:t>
        <a:bodyPr/>
        <a:lstStyle/>
        <a:p>
          <a:r>
            <a:rPr lang="en-US" dirty="0"/>
            <a:t>Demand response</a:t>
          </a:r>
        </a:p>
      </dgm:t>
    </dgm:pt>
    <dgm:pt modelId="{60F17F77-940D-4553-9279-B8A16FC57FC4}" type="parTrans" cxnId="{84E4C135-6193-453E-9547-A9DD5D96D8E2}">
      <dgm:prSet/>
      <dgm:spPr/>
      <dgm:t>
        <a:bodyPr/>
        <a:lstStyle/>
        <a:p>
          <a:endParaRPr lang="en-US"/>
        </a:p>
      </dgm:t>
    </dgm:pt>
    <dgm:pt modelId="{4A1B4987-63F9-466C-9A94-575C934B8A67}" type="sibTrans" cxnId="{84E4C135-6193-453E-9547-A9DD5D96D8E2}">
      <dgm:prSet/>
      <dgm:spPr/>
      <dgm:t>
        <a:bodyPr/>
        <a:lstStyle/>
        <a:p>
          <a:endParaRPr lang="en-US"/>
        </a:p>
      </dgm:t>
    </dgm:pt>
    <dgm:pt modelId="{3C1614E8-B55C-4774-AEF5-F458ACC1A0B2}">
      <dgm:prSet phldrT="[Text]"/>
      <dgm:spPr/>
      <dgm:t>
        <a:bodyPr/>
        <a:lstStyle/>
        <a:p>
          <a:r>
            <a:rPr lang="en-US" dirty="0"/>
            <a:t>Microgrids</a:t>
          </a:r>
        </a:p>
      </dgm:t>
    </dgm:pt>
    <dgm:pt modelId="{8DA9EC61-27AD-4AA6-A537-E72C275D338A}" type="parTrans" cxnId="{8A967232-2B7B-4678-B637-8EAA7F9D40F4}">
      <dgm:prSet/>
      <dgm:spPr/>
      <dgm:t>
        <a:bodyPr/>
        <a:lstStyle/>
        <a:p>
          <a:endParaRPr lang="en-US"/>
        </a:p>
      </dgm:t>
    </dgm:pt>
    <dgm:pt modelId="{CA06FC03-D5AF-4461-9A84-75B85B3CB7D3}" type="sibTrans" cxnId="{8A967232-2B7B-4678-B637-8EAA7F9D40F4}">
      <dgm:prSet/>
      <dgm:spPr/>
      <dgm:t>
        <a:bodyPr/>
        <a:lstStyle/>
        <a:p>
          <a:endParaRPr lang="en-US"/>
        </a:p>
      </dgm:t>
    </dgm:pt>
    <dgm:pt modelId="{25F5D1A9-9E37-4EBD-B801-1DAF15F64906}">
      <dgm:prSet phldrT="[Text]"/>
      <dgm:spPr/>
      <dgm:t>
        <a:bodyPr/>
        <a:lstStyle/>
        <a:p>
          <a:r>
            <a:rPr lang="en-US" dirty="0"/>
            <a:t>DER short-</a:t>
          </a:r>
          <a:r>
            <a:rPr lang="en-US" dirty="0" err="1"/>
            <a:t>ckt</a:t>
          </a:r>
          <a:endParaRPr lang="en-US" dirty="0"/>
        </a:p>
      </dgm:t>
    </dgm:pt>
    <dgm:pt modelId="{B61947C7-5669-41F3-BC6B-BC6FEFC71383}" type="parTrans" cxnId="{34EC11FC-E125-4B03-A227-315041E315D3}">
      <dgm:prSet/>
      <dgm:spPr/>
      <dgm:t>
        <a:bodyPr/>
        <a:lstStyle/>
        <a:p>
          <a:endParaRPr lang="en-US"/>
        </a:p>
      </dgm:t>
    </dgm:pt>
    <dgm:pt modelId="{F2C92A6E-A32B-45E9-8E58-B0B971624FCF}" type="sibTrans" cxnId="{34EC11FC-E125-4B03-A227-315041E315D3}">
      <dgm:prSet/>
      <dgm:spPr/>
      <dgm:t>
        <a:bodyPr/>
        <a:lstStyle/>
        <a:p>
          <a:endParaRPr lang="en-US"/>
        </a:p>
      </dgm:t>
    </dgm:pt>
    <dgm:pt modelId="{5B02A8D5-56F5-4764-A21A-480A95712279}">
      <dgm:prSet phldrT="[Text]"/>
      <dgm:spPr/>
      <dgm:t>
        <a:bodyPr/>
        <a:lstStyle/>
        <a:p>
          <a:r>
            <a:rPr lang="en-US" dirty="0" err="1"/>
            <a:t>Misc</a:t>
          </a:r>
          <a:endParaRPr lang="en-US" dirty="0"/>
        </a:p>
      </dgm:t>
    </dgm:pt>
    <dgm:pt modelId="{2DA541FA-A1DA-490A-8405-972CFB523444}" type="parTrans" cxnId="{D7635D11-58CF-433E-918D-16519D762A60}">
      <dgm:prSet/>
      <dgm:spPr/>
      <dgm:t>
        <a:bodyPr/>
        <a:lstStyle/>
        <a:p>
          <a:endParaRPr lang="en-US"/>
        </a:p>
      </dgm:t>
    </dgm:pt>
    <dgm:pt modelId="{BD4FD7D5-A007-47CB-AE1F-8243F2B10537}" type="sibTrans" cxnId="{D7635D11-58CF-433E-918D-16519D762A60}">
      <dgm:prSet/>
      <dgm:spPr/>
      <dgm:t>
        <a:bodyPr/>
        <a:lstStyle/>
        <a:p>
          <a:endParaRPr lang="en-US"/>
        </a:p>
      </dgm:t>
    </dgm:pt>
    <dgm:pt modelId="{91547D31-5351-4398-8AEE-2B657655A569}">
      <dgm:prSet phldrT="[Text]"/>
      <dgm:spPr/>
      <dgm:t>
        <a:bodyPr/>
        <a:lstStyle/>
        <a:p>
          <a:r>
            <a:rPr lang="en-US" dirty="0"/>
            <a:t>Radial and networked systems</a:t>
          </a:r>
        </a:p>
      </dgm:t>
    </dgm:pt>
    <dgm:pt modelId="{2DBB9A87-1228-480A-96B0-C493FAB3F70F}" type="parTrans" cxnId="{87CBE6FE-4127-421E-A083-1B7AC3C579E6}">
      <dgm:prSet/>
      <dgm:spPr/>
      <dgm:t>
        <a:bodyPr/>
        <a:lstStyle/>
        <a:p>
          <a:endParaRPr lang="en-US"/>
        </a:p>
      </dgm:t>
    </dgm:pt>
    <dgm:pt modelId="{08FC9260-BDA7-4704-B5C6-181A86B2BCAE}" type="sibTrans" cxnId="{87CBE6FE-4127-421E-A083-1B7AC3C579E6}">
      <dgm:prSet/>
      <dgm:spPr/>
      <dgm:t>
        <a:bodyPr/>
        <a:lstStyle/>
        <a:p>
          <a:endParaRPr lang="en-US"/>
        </a:p>
      </dgm:t>
    </dgm:pt>
    <dgm:pt modelId="{7A8B668A-0FB4-4520-B2E4-16A763BD2CFB}">
      <dgm:prSet/>
      <dgm:spPr/>
      <dgm:t>
        <a:bodyPr/>
        <a:lstStyle/>
        <a:p>
          <a:r>
            <a:rPr lang="en-US" dirty="0"/>
            <a:t>Transmission and distribution modeling</a:t>
          </a:r>
        </a:p>
      </dgm:t>
    </dgm:pt>
    <dgm:pt modelId="{DFA2910E-4225-4B52-B8BB-AA23D532443C}" type="parTrans" cxnId="{44CD31AE-9785-4793-AFD8-3E0B6ED52A8F}">
      <dgm:prSet/>
      <dgm:spPr/>
      <dgm:t>
        <a:bodyPr/>
        <a:lstStyle/>
        <a:p>
          <a:endParaRPr lang="en-US"/>
        </a:p>
      </dgm:t>
    </dgm:pt>
    <dgm:pt modelId="{3DCAA02E-21D5-4358-8103-7B9F9FD721FD}" type="sibTrans" cxnId="{44CD31AE-9785-4793-AFD8-3E0B6ED52A8F}">
      <dgm:prSet/>
      <dgm:spPr/>
      <dgm:t>
        <a:bodyPr/>
        <a:lstStyle/>
        <a:p>
          <a:endParaRPr lang="en-US"/>
        </a:p>
      </dgm:t>
    </dgm:pt>
    <dgm:pt modelId="{DC1EA874-CA4F-47FF-B362-297F6635CE6E}">
      <dgm:prSet phldrT="[Text]"/>
      <dgm:spPr/>
      <dgm:t>
        <a:bodyPr/>
        <a:lstStyle/>
        <a:p>
          <a:r>
            <a:rPr lang="en-US" dirty="0"/>
            <a:t>Arbitrary sized systems (single feeder to planning area)</a:t>
          </a:r>
        </a:p>
      </dgm:t>
    </dgm:pt>
    <dgm:pt modelId="{C29C8EFB-E8EA-4FD3-96FF-32FC15EE57D7}" type="parTrans" cxnId="{4D451EC1-093F-46B5-8418-3AF802E6D973}">
      <dgm:prSet/>
      <dgm:spPr/>
      <dgm:t>
        <a:bodyPr/>
        <a:lstStyle/>
        <a:p>
          <a:endParaRPr lang="en-US"/>
        </a:p>
      </dgm:t>
    </dgm:pt>
    <dgm:pt modelId="{FDDDE9D9-B29C-430C-AC66-EEC34B146B45}" type="sibTrans" cxnId="{4D451EC1-093F-46B5-8418-3AF802E6D973}">
      <dgm:prSet/>
      <dgm:spPr/>
      <dgm:t>
        <a:bodyPr/>
        <a:lstStyle/>
        <a:p>
          <a:endParaRPr lang="en-US"/>
        </a:p>
      </dgm:t>
    </dgm:pt>
    <dgm:pt modelId="{0AF7E345-4F9B-46DF-A9F6-1CDF5D9F05D4}">
      <dgm:prSet phldrT="[Text]"/>
      <dgm:spPr/>
      <dgm:t>
        <a:bodyPr/>
        <a:lstStyle/>
        <a:p>
          <a:r>
            <a:rPr lang="en-US" dirty="0"/>
            <a:t>Multithreading circuit processing</a:t>
          </a:r>
        </a:p>
      </dgm:t>
    </dgm:pt>
    <dgm:pt modelId="{0B6C0C61-39B6-4CA4-8AD0-0D7E5598B0A8}" type="parTrans" cxnId="{DD331A72-2D4F-4EA1-87BE-F41A8403B2A6}">
      <dgm:prSet/>
      <dgm:spPr/>
      <dgm:t>
        <a:bodyPr/>
        <a:lstStyle/>
        <a:p>
          <a:endParaRPr lang="en-US"/>
        </a:p>
      </dgm:t>
    </dgm:pt>
    <dgm:pt modelId="{FE25283B-F588-4636-9335-B974FDDE23B4}" type="sibTrans" cxnId="{DD331A72-2D4F-4EA1-87BE-F41A8403B2A6}">
      <dgm:prSet/>
      <dgm:spPr/>
      <dgm:t>
        <a:bodyPr/>
        <a:lstStyle/>
        <a:p>
          <a:endParaRPr lang="en-US"/>
        </a:p>
      </dgm:t>
    </dgm:pt>
    <dgm:pt modelId="{AD50E5EC-FC77-461D-88A8-5DF616489AD1}">
      <dgm:prSet phldrT="[Text]"/>
      <dgm:spPr/>
      <dgm:t>
        <a:bodyPr/>
        <a:lstStyle/>
        <a:p>
          <a:r>
            <a:rPr lang="en-US" dirty="0"/>
            <a:t>Multi-core management</a:t>
          </a:r>
        </a:p>
      </dgm:t>
    </dgm:pt>
    <dgm:pt modelId="{31A4FE40-CC20-4683-A239-AE956E0FA613}" type="parTrans" cxnId="{D7617F7B-8EE1-41FB-880B-88E993B246BE}">
      <dgm:prSet/>
      <dgm:spPr/>
      <dgm:t>
        <a:bodyPr/>
        <a:lstStyle/>
        <a:p>
          <a:endParaRPr lang="en-US"/>
        </a:p>
      </dgm:t>
    </dgm:pt>
    <dgm:pt modelId="{B3E6C56F-953B-4CFF-92E0-0C03E2298271}" type="sibTrans" cxnId="{D7617F7B-8EE1-41FB-880B-88E993B246BE}">
      <dgm:prSet/>
      <dgm:spPr/>
      <dgm:t>
        <a:bodyPr/>
        <a:lstStyle/>
        <a:p>
          <a:endParaRPr lang="en-US"/>
        </a:p>
      </dgm:t>
    </dgm:pt>
    <dgm:pt modelId="{BD41FA6E-DD12-4526-A067-2F8FF6FFCBFE}">
      <dgm:prSet phldrT="[Text]"/>
      <dgm:spPr/>
      <dgm:t>
        <a:bodyPr/>
        <a:lstStyle/>
        <a:p>
          <a:r>
            <a:rPr lang="en-US"/>
            <a:t>DER </a:t>
          </a:r>
          <a:r>
            <a:rPr lang="en-US" dirty="0"/>
            <a:t>Models</a:t>
          </a:r>
        </a:p>
      </dgm:t>
    </dgm:pt>
    <dgm:pt modelId="{D81DC345-243B-43DC-B2CC-968D7DAA5B5A}" type="parTrans" cxnId="{557C6703-2EDA-4FB4-8A55-5F8ECC69C157}">
      <dgm:prSet/>
      <dgm:spPr/>
      <dgm:t>
        <a:bodyPr/>
        <a:lstStyle/>
        <a:p>
          <a:endParaRPr lang="en-US"/>
        </a:p>
      </dgm:t>
    </dgm:pt>
    <dgm:pt modelId="{4E973545-A5C3-46A6-AD97-20A0B93CB55F}" type="sibTrans" cxnId="{557C6703-2EDA-4FB4-8A55-5F8ECC69C157}">
      <dgm:prSet/>
      <dgm:spPr/>
      <dgm:t>
        <a:bodyPr/>
        <a:lstStyle/>
        <a:p>
          <a:endParaRPr lang="en-US"/>
        </a:p>
      </dgm:t>
    </dgm:pt>
    <dgm:pt modelId="{6D1E8717-3511-447C-B7DB-A89D47140611}">
      <dgm:prSet phldrT="[Text]"/>
      <dgm:spPr/>
      <dgm:t>
        <a:bodyPr/>
        <a:lstStyle/>
        <a:p>
          <a:pPr>
            <a:buFont typeface="Calibri" panose="020F0502020204030204" pitchFamily="34" charset="0"/>
            <a:buChar char="•"/>
          </a:pPr>
          <a:r>
            <a:rPr lang="en-US"/>
            <a:t>Distribution System Scripting language</a:t>
          </a:r>
        </a:p>
      </dgm:t>
    </dgm:pt>
    <dgm:pt modelId="{A7488C43-12E1-4E03-BFEC-5D4DA966C009}" type="parTrans" cxnId="{91D54BB7-6B7A-4F62-A156-DE17E9BC9831}">
      <dgm:prSet/>
      <dgm:spPr/>
      <dgm:t>
        <a:bodyPr/>
        <a:lstStyle/>
        <a:p>
          <a:endParaRPr lang="en-US"/>
        </a:p>
      </dgm:t>
    </dgm:pt>
    <dgm:pt modelId="{6BC41105-DCCC-4942-B79A-D97583BAD391}" type="sibTrans" cxnId="{91D54BB7-6B7A-4F62-A156-DE17E9BC9831}">
      <dgm:prSet/>
      <dgm:spPr/>
      <dgm:t>
        <a:bodyPr/>
        <a:lstStyle/>
        <a:p>
          <a:endParaRPr lang="en-US"/>
        </a:p>
      </dgm:t>
    </dgm:pt>
    <dgm:pt modelId="{D8D55C94-22BA-49B0-A70F-603D662CEF2B}">
      <dgm:prSet phldrT="[Text]"/>
      <dgm:spPr/>
      <dgm:t>
        <a:bodyPr/>
        <a:lstStyle/>
        <a:p>
          <a:pPr>
            <a:buFont typeface="Calibri" panose="020F0502020204030204" pitchFamily="34" charset="0"/>
            <a:buChar char="•"/>
          </a:pPr>
          <a:r>
            <a:rPr lang="en-US"/>
            <a:t>Full graphical user-interface</a:t>
          </a:r>
        </a:p>
      </dgm:t>
    </dgm:pt>
    <dgm:pt modelId="{52B137B7-3CE8-4437-BB58-BF657E6DA6FE}" type="parTrans" cxnId="{798A1C09-CBB6-4E87-8290-08855435CA2C}">
      <dgm:prSet/>
      <dgm:spPr/>
      <dgm:t>
        <a:bodyPr/>
        <a:lstStyle/>
        <a:p>
          <a:endParaRPr lang="en-US"/>
        </a:p>
      </dgm:t>
    </dgm:pt>
    <dgm:pt modelId="{18B458CC-0CBD-4EA7-944A-A1C6FD6AB365}" type="sibTrans" cxnId="{798A1C09-CBB6-4E87-8290-08855435CA2C}">
      <dgm:prSet/>
      <dgm:spPr/>
      <dgm:t>
        <a:bodyPr/>
        <a:lstStyle/>
        <a:p>
          <a:endParaRPr lang="en-US"/>
        </a:p>
      </dgm:t>
    </dgm:pt>
    <dgm:pt modelId="{5AE84F25-5B1A-4882-96B3-25FE65FF07D5}">
      <dgm:prSet phldrT="[Text]"/>
      <dgm:spPr/>
      <dgm:t>
        <a:bodyPr/>
        <a:lstStyle/>
        <a:p>
          <a:pPr>
            <a:buFont typeface="Calibri" panose="020F0502020204030204" pitchFamily="34" charset="0"/>
            <a:buChar char="•"/>
          </a:pPr>
          <a:r>
            <a:rPr lang="en-US"/>
            <a:t>Co-simulation capabilities</a:t>
          </a:r>
        </a:p>
      </dgm:t>
    </dgm:pt>
    <dgm:pt modelId="{1B43919F-4137-4D59-8B3C-BA102AD25338}" type="parTrans" cxnId="{D073E133-9A72-4C1D-BB97-518946B18F85}">
      <dgm:prSet/>
      <dgm:spPr/>
      <dgm:t>
        <a:bodyPr/>
        <a:lstStyle/>
        <a:p>
          <a:endParaRPr lang="en-US"/>
        </a:p>
      </dgm:t>
    </dgm:pt>
    <dgm:pt modelId="{57449E17-4EC4-4282-8181-3A325FADE386}" type="sibTrans" cxnId="{D073E133-9A72-4C1D-BB97-518946B18F85}">
      <dgm:prSet/>
      <dgm:spPr/>
      <dgm:t>
        <a:bodyPr/>
        <a:lstStyle/>
        <a:p>
          <a:endParaRPr lang="en-US"/>
        </a:p>
      </dgm:t>
    </dgm:pt>
    <dgm:pt modelId="{1519CDB4-65D3-4467-BA9C-5BE4E698F9B9}">
      <dgm:prSet phldrT="[Text]"/>
      <dgm:spPr/>
      <dgm:t>
        <a:bodyPr/>
        <a:lstStyle/>
        <a:p>
          <a:pPr>
            <a:buFont typeface="Calibri" panose="020F0502020204030204" pitchFamily="34" charset="0"/>
            <a:buChar char="•"/>
          </a:pPr>
          <a:r>
            <a:rPr lang="en-US"/>
            <a:t>Integrated SDK for customized development</a:t>
          </a:r>
        </a:p>
      </dgm:t>
    </dgm:pt>
    <dgm:pt modelId="{0EFBD0F3-4BC5-423D-B076-592EA6354F35}" type="parTrans" cxnId="{928E8A27-3AE0-4C2D-BA57-E3AEC5F2C3E8}">
      <dgm:prSet/>
      <dgm:spPr/>
      <dgm:t>
        <a:bodyPr/>
        <a:lstStyle/>
        <a:p>
          <a:endParaRPr lang="en-US"/>
        </a:p>
      </dgm:t>
    </dgm:pt>
    <dgm:pt modelId="{E0BD53AD-C4E2-47DB-B38B-82722A19013F}" type="sibTrans" cxnId="{928E8A27-3AE0-4C2D-BA57-E3AEC5F2C3E8}">
      <dgm:prSet/>
      <dgm:spPr/>
      <dgm:t>
        <a:bodyPr/>
        <a:lstStyle/>
        <a:p>
          <a:endParaRPr lang="en-US"/>
        </a:p>
      </dgm:t>
    </dgm:pt>
    <dgm:pt modelId="{DDB52AF1-805D-4F4E-9309-1ED00A06BBBF}">
      <dgm:prSet phldrT="[Text]"/>
      <dgm:spPr/>
      <dgm:t>
        <a:bodyPr/>
        <a:lstStyle/>
        <a:p>
          <a:r>
            <a:rPr lang="en-US"/>
            <a:t>High-Performance </a:t>
          </a:r>
          <a:r>
            <a:rPr lang="en-US" dirty="0"/>
            <a:t>Solutions</a:t>
          </a:r>
        </a:p>
      </dgm:t>
    </dgm:pt>
    <dgm:pt modelId="{CE35ABE3-C4A8-4A9E-BAA3-773EBBACFA96}" type="parTrans" cxnId="{25643B08-8E99-4F52-B4A4-F69526C85937}">
      <dgm:prSet/>
      <dgm:spPr/>
      <dgm:t>
        <a:bodyPr/>
        <a:lstStyle/>
        <a:p>
          <a:endParaRPr lang="en-US"/>
        </a:p>
      </dgm:t>
    </dgm:pt>
    <dgm:pt modelId="{2CF8EAB5-18E4-4F78-BEE1-387732A13630}" type="sibTrans" cxnId="{25643B08-8E99-4F52-B4A4-F69526C85937}">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06580502-3957-4CF6-A381-D10BCF4A7736}" type="pres">
      <dgm:prSet presAssocID="{BD41FA6E-DD12-4526-A067-2F8FF6FFCBFE}" presName="parentText" presStyleLbl="node1" presStyleIdx="0" presStyleCnt="4">
        <dgm:presLayoutVars>
          <dgm:chMax val="0"/>
          <dgm:bulletEnabled val="1"/>
        </dgm:presLayoutVars>
      </dgm:prSet>
      <dgm:spPr/>
    </dgm:pt>
    <dgm:pt modelId="{44580BBB-3AC3-4051-AD53-60B6DEDB08F3}" type="pres">
      <dgm:prSet presAssocID="{BD41FA6E-DD12-4526-A067-2F8FF6FFCBFE}" presName="childText" presStyleLbl="revTx" presStyleIdx="0" presStyleCnt="4">
        <dgm:presLayoutVars>
          <dgm:bulletEnabled val="1"/>
        </dgm:presLayoutVars>
      </dgm:prSet>
      <dgm:spPr/>
    </dgm:pt>
    <dgm:pt modelId="{40B71E01-6BFB-4C6F-9223-259B310EB2C7}" type="pres">
      <dgm:prSet presAssocID="{56CF4669-F97A-4813-938E-CD6E261214D7}" presName="parentText" presStyleLbl="node1" presStyleIdx="1" presStyleCnt="4">
        <dgm:presLayoutVars>
          <dgm:chMax val="0"/>
          <dgm:bulletEnabled val="1"/>
        </dgm:presLayoutVars>
      </dgm:prSet>
      <dgm:spPr/>
    </dgm:pt>
    <dgm:pt modelId="{DAAAFDA8-BE11-4964-B48E-D1994475344C}" type="pres">
      <dgm:prSet presAssocID="{56CF4669-F97A-4813-938E-CD6E261214D7}" presName="childText" presStyleLbl="revTx" presStyleIdx="1" presStyleCnt="4">
        <dgm:presLayoutVars>
          <dgm:bulletEnabled val="1"/>
        </dgm:presLayoutVars>
      </dgm:prSet>
      <dgm:spPr/>
    </dgm:pt>
    <dgm:pt modelId="{BFB11C46-5BE6-449F-AB51-3CE0B5E76566}" type="pres">
      <dgm:prSet presAssocID="{DDB52AF1-805D-4F4E-9309-1ED00A06BBBF}" presName="parentText" presStyleLbl="node1" presStyleIdx="2" presStyleCnt="4">
        <dgm:presLayoutVars>
          <dgm:chMax val="0"/>
          <dgm:bulletEnabled val="1"/>
        </dgm:presLayoutVars>
      </dgm:prSet>
      <dgm:spPr/>
    </dgm:pt>
    <dgm:pt modelId="{F11BA5DA-4B77-4318-A93E-F34C592E28F1}" type="pres">
      <dgm:prSet presAssocID="{DDB52AF1-805D-4F4E-9309-1ED00A06BBBF}" presName="childText" presStyleLbl="revTx" presStyleIdx="2" presStyleCnt="4">
        <dgm:presLayoutVars>
          <dgm:bulletEnabled val="1"/>
        </dgm:presLayoutVars>
      </dgm:prSet>
      <dgm:spPr/>
    </dgm:pt>
    <dgm:pt modelId="{309EDC80-F9D8-4748-B0EC-BEDC41A6270A}" type="pres">
      <dgm:prSet presAssocID="{5B02A8D5-56F5-4764-A21A-480A95712279}" presName="parentText" presStyleLbl="node1" presStyleIdx="3" presStyleCnt="4">
        <dgm:presLayoutVars>
          <dgm:chMax val="0"/>
          <dgm:bulletEnabled val="1"/>
        </dgm:presLayoutVars>
      </dgm:prSet>
      <dgm:spPr/>
    </dgm:pt>
    <dgm:pt modelId="{BE504B98-9466-49DE-AEBA-74D59F43BCC8}" type="pres">
      <dgm:prSet presAssocID="{5B02A8D5-56F5-4764-A21A-480A95712279}" presName="childText" presStyleLbl="revTx" presStyleIdx="3" presStyleCnt="4">
        <dgm:presLayoutVars>
          <dgm:bulletEnabled val="1"/>
        </dgm:presLayoutVars>
      </dgm:prSet>
      <dgm:spPr/>
    </dgm:pt>
  </dgm:ptLst>
  <dgm:cxnLst>
    <dgm:cxn modelId="{557C6703-2EDA-4FB4-8A55-5F8ECC69C157}" srcId="{984DE146-455A-4DB0-A34F-3281236A86E4}" destId="{BD41FA6E-DD12-4526-A067-2F8FF6FFCBFE}" srcOrd="0" destOrd="0" parTransId="{D81DC345-243B-43DC-B2CC-968D7DAA5B5A}" sibTransId="{4E973545-A5C3-46A6-AD97-20A0B93CB55F}"/>
    <dgm:cxn modelId="{25643B08-8E99-4F52-B4A4-F69526C85937}" srcId="{984DE146-455A-4DB0-A34F-3281236A86E4}" destId="{DDB52AF1-805D-4F4E-9309-1ED00A06BBBF}" srcOrd="2" destOrd="0" parTransId="{CE35ABE3-C4A8-4A9E-BAA3-773EBBACFA96}" sibTransId="{2CF8EAB5-18E4-4F78-BEE1-387732A13630}"/>
    <dgm:cxn modelId="{798A1C09-CBB6-4E87-8290-08855435CA2C}" srcId="{56CF4669-F97A-4813-938E-CD6E261214D7}" destId="{D8D55C94-22BA-49B0-A70F-603D662CEF2B}" srcOrd="1" destOrd="0" parTransId="{52B137B7-3CE8-4437-BB58-BF657E6DA6FE}" sibTransId="{18B458CC-0CBD-4EA7-944A-A1C6FD6AB365}"/>
    <dgm:cxn modelId="{D7635D11-58CF-433E-918D-16519D762A60}" srcId="{984DE146-455A-4DB0-A34F-3281236A86E4}" destId="{5B02A8D5-56F5-4764-A21A-480A95712279}" srcOrd="3" destOrd="0" parTransId="{2DA541FA-A1DA-490A-8405-972CFB523444}" sibTransId="{BD4FD7D5-A007-47CB-AE1F-8243F2B10537}"/>
    <dgm:cxn modelId="{BDBC3C14-F326-4D64-AC4E-0887C60A3C7A}" type="presOf" srcId="{1519CDB4-65D3-4467-BA9C-5BE4E698F9B9}" destId="{DAAAFDA8-BE11-4964-B48E-D1994475344C}" srcOrd="0" destOrd="3" presId="urn:microsoft.com/office/officeart/2005/8/layout/vList2"/>
    <dgm:cxn modelId="{696B7122-8766-471E-833F-2DF42E4F29E6}" type="presOf" srcId="{5B02A8D5-56F5-4764-A21A-480A95712279}" destId="{309EDC80-F9D8-4748-B0EC-BEDC41A6270A}" srcOrd="0" destOrd="0" presId="urn:microsoft.com/office/officeart/2005/8/layout/vList2"/>
    <dgm:cxn modelId="{0EA15727-473E-48A2-8125-9DFF56916ABA}" type="presOf" srcId="{DDB52AF1-805D-4F4E-9309-1ED00A06BBBF}" destId="{BFB11C46-5BE6-449F-AB51-3CE0B5E76566}" srcOrd="0" destOrd="0" presId="urn:microsoft.com/office/officeart/2005/8/layout/vList2"/>
    <dgm:cxn modelId="{928E8A27-3AE0-4C2D-BA57-E3AEC5F2C3E8}" srcId="{56CF4669-F97A-4813-938E-CD6E261214D7}" destId="{1519CDB4-65D3-4467-BA9C-5BE4E698F9B9}" srcOrd="3" destOrd="0" parTransId="{0EFBD0F3-4BC5-423D-B076-592EA6354F35}" sibTransId="{E0BD53AD-C4E2-47DB-B38B-82722A19013F}"/>
    <dgm:cxn modelId="{20AC1C32-B3DE-4D94-92BC-E4D0B1B250B9}" type="presOf" srcId="{D8D55C94-22BA-49B0-A70F-603D662CEF2B}" destId="{DAAAFDA8-BE11-4964-B48E-D1994475344C}" srcOrd="0" destOrd="1" presId="urn:microsoft.com/office/officeart/2005/8/layout/vList2"/>
    <dgm:cxn modelId="{8A967232-2B7B-4678-B637-8EAA7F9D40F4}" srcId="{BD41FA6E-DD12-4526-A067-2F8FF6FFCBFE}" destId="{3C1614E8-B55C-4774-AEF5-F458ACC1A0B2}" srcOrd="5" destOrd="0" parTransId="{8DA9EC61-27AD-4AA6-A537-E72C275D338A}" sibTransId="{CA06FC03-D5AF-4461-9A84-75B85B3CB7D3}"/>
    <dgm:cxn modelId="{E6CF0233-726F-4D56-BFF3-CF68C2A34829}" type="presOf" srcId="{5D570697-F31A-4735-8AC2-FA17B5C2E774}" destId="{44580BBB-3AC3-4051-AD53-60B6DEDB08F3}" srcOrd="0" destOrd="3" presId="urn:microsoft.com/office/officeart/2005/8/layout/vList2"/>
    <dgm:cxn modelId="{51064B33-E42A-4C30-837B-CF9557675B75}" srcId="{BD41FA6E-DD12-4526-A067-2F8FF6FFCBFE}" destId="{EFFB50BF-E84D-4E82-81AA-451F29A40D4C}" srcOrd="1" destOrd="0" parTransId="{CE862849-6336-41E9-9B3A-6797CB2DB0C6}" sibTransId="{B30CBDCE-99CA-4A2F-AFE5-B0B04A5FACA6}"/>
    <dgm:cxn modelId="{D073E133-9A72-4C1D-BB97-518946B18F85}" srcId="{56CF4669-F97A-4813-938E-CD6E261214D7}" destId="{5AE84F25-5B1A-4882-96B3-25FE65FF07D5}" srcOrd="2" destOrd="0" parTransId="{1B43919F-4137-4D59-8B3C-BA102AD25338}" sibTransId="{57449E17-4EC4-4282-8181-3A325FADE386}"/>
    <dgm:cxn modelId="{84E4C135-6193-453E-9547-A9DD5D96D8E2}" srcId="{BD41FA6E-DD12-4526-A067-2F8FF6FFCBFE}" destId="{80D9DF06-CC46-408E-B052-18142B252FA2}" srcOrd="4" destOrd="0" parTransId="{60F17F77-940D-4553-9279-B8A16FC57FC4}" sibTransId="{4A1B4987-63F9-466C-9A94-575C934B8A67}"/>
    <dgm:cxn modelId="{AB20A439-542C-4E6B-ABFE-88E8931E3EFA}" type="presOf" srcId="{DC1EA874-CA4F-47FF-B362-297F6635CE6E}" destId="{BE504B98-9466-49DE-AEBA-74D59F43BCC8}" srcOrd="0" destOrd="1" presId="urn:microsoft.com/office/officeart/2005/8/layout/vList2"/>
    <dgm:cxn modelId="{2CD4203E-0E37-4246-A2C5-2827F405DB2B}" type="presOf" srcId="{0AF7E345-4F9B-46DF-A9F6-1CDF5D9F05D4}" destId="{F11BA5DA-4B77-4318-A93E-F34C592E28F1}" srcOrd="0" destOrd="1" presId="urn:microsoft.com/office/officeart/2005/8/layout/vList2"/>
    <dgm:cxn modelId="{4BF4F95C-3A2B-4E9E-AC29-EBFF93EAB69F}" type="presOf" srcId="{EFFB50BF-E84D-4E82-81AA-451F29A40D4C}" destId="{44580BBB-3AC3-4051-AD53-60B6DEDB08F3}" srcOrd="0" destOrd="1" presId="urn:microsoft.com/office/officeart/2005/8/layout/vList2"/>
    <dgm:cxn modelId="{1B0D8B62-8116-4E13-88F8-CC281BA576E8}" type="presOf" srcId="{620994F3-3D21-4C83-8ED6-A473C8E75483}" destId="{44580BBB-3AC3-4051-AD53-60B6DEDB08F3}" srcOrd="0" destOrd="2" presId="urn:microsoft.com/office/officeart/2005/8/layout/vList2"/>
    <dgm:cxn modelId="{6AF0B046-A364-46F7-B2E2-6CDFFBA2A721}" type="presOf" srcId="{80D9DF06-CC46-408E-B052-18142B252FA2}" destId="{44580BBB-3AC3-4051-AD53-60B6DEDB08F3}" srcOrd="0" destOrd="4" presId="urn:microsoft.com/office/officeart/2005/8/layout/vList2"/>
    <dgm:cxn modelId="{5E8EEC4E-8E64-44EC-B2E7-32F674D875A1}" srcId="{BD41FA6E-DD12-4526-A067-2F8FF6FFCBFE}" destId="{5D570697-F31A-4735-8AC2-FA17B5C2E774}" srcOrd="3" destOrd="0" parTransId="{E5063149-0908-4B3F-99C6-8E034C89F35C}" sibTransId="{C36D734F-BED2-4DE0-87B8-2D880663620B}"/>
    <dgm:cxn modelId="{DD331A72-2D4F-4EA1-87BE-F41A8403B2A6}" srcId="{DDB52AF1-805D-4F4E-9309-1ED00A06BBBF}" destId="{0AF7E345-4F9B-46DF-A9F6-1CDF5D9F05D4}" srcOrd="1" destOrd="0" parTransId="{0B6C0C61-39B6-4CA4-8AD0-0D7E5598B0A8}" sibTransId="{FE25283B-F588-4636-9335-B974FDDE23B4}"/>
    <dgm:cxn modelId="{FBB3AE53-2A6F-4092-82AD-7CD87A859EBB}" type="presOf" srcId="{91547D31-5351-4398-8AEE-2B657655A569}" destId="{BE504B98-9466-49DE-AEBA-74D59F43BCC8}" srcOrd="0" destOrd="0" presId="urn:microsoft.com/office/officeart/2005/8/layout/vList2"/>
    <dgm:cxn modelId="{590EA97A-0FF0-49CD-8895-994C83843AE3}" type="presOf" srcId="{BBC5BE40-AD0C-45EE-A39E-BDD75198A7CA}" destId="{F11BA5DA-4B77-4318-A93E-F34C592E28F1}" srcOrd="0" destOrd="3" presId="urn:microsoft.com/office/officeart/2005/8/layout/vList2"/>
    <dgm:cxn modelId="{7E1D6F7B-A32C-4883-A9C9-A77F87F6154C}" type="presOf" srcId="{3C1614E8-B55C-4774-AEF5-F458ACC1A0B2}" destId="{44580BBB-3AC3-4051-AD53-60B6DEDB08F3}" srcOrd="0" destOrd="5" presId="urn:microsoft.com/office/officeart/2005/8/layout/vList2"/>
    <dgm:cxn modelId="{D7617F7B-8EE1-41FB-880B-88E993B246BE}" srcId="{DDB52AF1-805D-4F4E-9309-1ED00A06BBBF}" destId="{AD50E5EC-FC77-461D-88A8-5DF616489AD1}" srcOrd="2" destOrd="0" parTransId="{31A4FE40-CC20-4683-A239-AE956E0FA613}" sibTransId="{B3E6C56F-953B-4CFF-92E0-0C03E2298271}"/>
    <dgm:cxn modelId="{D6712591-BFB9-4DD4-81AB-0891425210D2}" type="presOf" srcId="{AC0E1D50-1D12-41D4-B113-B737A28123DA}" destId="{44580BBB-3AC3-4051-AD53-60B6DEDB08F3}" srcOrd="0" destOrd="0" presId="urn:microsoft.com/office/officeart/2005/8/layout/vList2"/>
    <dgm:cxn modelId="{30944698-CFB4-4E3D-87B7-4460131BBB42}" srcId="{984DE146-455A-4DB0-A34F-3281236A86E4}" destId="{56CF4669-F97A-4813-938E-CD6E261214D7}" srcOrd="1" destOrd="0" parTransId="{D2364D2F-CB7E-4D1B-94A3-A75184894F5F}" sibTransId="{E5DB37EF-A7E1-49CA-9A73-FBE59C67C474}"/>
    <dgm:cxn modelId="{5BBE6FA5-52BC-4513-AAAE-8DF7059F3910}" type="presOf" srcId="{AD50E5EC-FC77-461D-88A8-5DF616489AD1}" destId="{F11BA5DA-4B77-4318-A93E-F34C592E28F1}" srcOrd="0" destOrd="2" presId="urn:microsoft.com/office/officeart/2005/8/layout/vList2"/>
    <dgm:cxn modelId="{134CAEAB-DE88-47F0-B372-4240F6D4880D}" type="presOf" srcId="{7A8B668A-0FB4-4520-B2E4-16A763BD2CFB}" destId="{BE504B98-9466-49DE-AEBA-74D59F43BCC8}" srcOrd="0" destOrd="2" presId="urn:microsoft.com/office/officeart/2005/8/layout/vList2"/>
    <dgm:cxn modelId="{96BF58AC-9DEA-4BBA-B3CD-CE0DD69A6E1C}" srcId="{DDB52AF1-805D-4F4E-9309-1ED00A06BBBF}" destId="{E093F7C4-C9F3-47DA-9C09-BA433166F075}" srcOrd="0" destOrd="0" parTransId="{DFB14BC3-9DCA-4E6A-9F35-DB5FF575DB63}" sibTransId="{F4744AA1-835B-4F00-B23F-A4A050FD1B43}"/>
    <dgm:cxn modelId="{44CD31AE-9785-4793-AFD8-3E0B6ED52A8F}" srcId="{5B02A8D5-56F5-4764-A21A-480A95712279}" destId="{7A8B668A-0FB4-4520-B2E4-16A763BD2CFB}" srcOrd="2" destOrd="0" parTransId="{DFA2910E-4225-4B52-B8BB-AA23D532443C}" sibTransId="{3DCAA02E-21D5-4358-8103-7B9F9FD721FD}"/>
    <dgm:cxn modelId="{B5A9A0AF-2AD3-406F-8A2F-371E800E3117}" srcId="{DDB52AF1-805D-4F4E-9309-1ED00A06BBBF}" destId="{BBC5BE40-AD0C-45EE-A39E-BDD75198A7CA}" srcOrd="3" destOrd="0" parTransId="{60FD3387-01AD-4473-B595-044501464232}" sibTransId="{284851B3-F5E7-45B4-87FC-F42DA51986D2}"/>
    <dgm:cxn modelId="{91D54BB7-6B7A-4F62-A156-DE17E9BC9831}" srcId="{56CF4669-F97A-4813-938E-CD6E261214D7}" destId="{6D1E8717-3511-447C-B7DB-A89D47140611}" srcOrd="0" destOrd="0" parTransId="{A7488C43-12E1-4E03-BFEC-5D4DA966C009}" sibTransId="{6BC41105-DCCC-4942-B79A-D97583BAD391}"/>
    <dgm:cxn modelId="{999F35BF-A509-46F8-BA7F-360A1E8A7AD6}" type="presOf" srcId="{984DE146-455A-4DB0-A34F-3281236A86E4}" destId="{95FA5C23-435E-43F3-983E-8016C7B62ECB}" srcOrd="0" destOrd="0" presId="urn:microsoft.com/office/officeart/2005/8/layout/vList2"/>
    <dgm:cxn modelId="{4D451EC1-093F-46B5-8418-3AF802E6D973}" srcId="{5B02A8D5-56F5-4764-A21A-480A95712279}" destId="{DC1EA874-CA4F-47FF-B362-297F6635CE6E}" srcOrd="1" destOrd="0" parTransId="{C29C8EFB-E8EA-4FD3-96FF-32FC15EE57D7}" sibTransId="{FDDDE9D9-B29C-430C-AC66-EEC34B146B45}"/>
    <dgm:cxn modelId="{A43E44C4-C77D-4E6F-989B-C342E5CDD6DB}" type="presOf" srcId="{5AE84F25-5B1A-4882-96B3-25FE65FF07D5}" destId="{DAAAFDA8-BE11-4964-B48E-D1994475344C}" srcOrd="0" destOrd="2" presId="urn:microsoft.com/office/officeart/2005/8/layout/vList2"/>
    <dgm:cxn modelId="{A8F274C5-9C3B-4475-9375-D4D5DADECEBD}" type="presOf" srcId="{E093F7C4-C9F3-47DA-9C09-BA433166F075}" destId="{F11BA5DA-4B77-4318-A93E-F34C592E28F1}" srcOrd="0" destOrd="0" presId="urn:microsoft.com/office/officeart/2005/8/layout/vList2"/>
    <dgm:cxn modelId="{F38890CE-8EB9-4160-AB0A-97C7BA858CB3}" srcId="{BD41FA6E-DD12-4526-A067-2F8FF6FFCBFE}" destId="{620994F3-3D21-4C83-8ED6-A473C8E75483}" srcOrd="2" destOrd="0" parTransId="{AC316DD5-3F48-4F4C-AD7A-0C4C838AA1EE}" sibTransId="{F5C65A94-84A9-4EB9-B2F0-BD3FC67A9AF8}"/>
    <dgm:cxn modelId="{24DE97CF-3CA2-4466-B661-1E27B386DF27}" type="presOf" srcId="{56CF4669-F97A-4813-938E-CD6E261214D7}" destId="{40B71E01-6BFB-4C6F-9223-259B310EB2C7}" srcOrd="0" destOrd="0" presId="urn:microsoft.com/office/officeart/2005/8/layout/vList2"/>
    <dgm:cxn modelId="{D6D012D7-8266-480A-BA8C-D8B24C20799D}" type="presOf" srcId="{6D1E8717-3511-447C-B7DB-A89D47140611}" destId="{DAAAFDA8-BE11-4964-B48E-D1994475344C}" srcOrd="0" destOrd="0" presId="urn:microsoft.com/office/officeart/2005/8/layout/vList2"/>
    <dgm:cxn modelId="{B3880FD9-74E9-4ED2-814A-8F8259F13D5E}" type="presOf" srcId="{25F5D1A9-9E37-4EBD-B801-1DAF15F64906}" destId="{44580BBB-3AC3-4051-AD53-60B6DEDB08F3}" srcOrd="0" destOrd="6" presId="urn:microsoft.com/office/officeart/2005/8/layout/vList2"/>
    <dgm:cxn modelId="{E10483DB-C7E3-44C2-AE05-A91166453A44}" srcId="{BD41FA6E-DD12-4526-A067-2F8FF6FFCBFE}" destId="{AC0E1D50-1D12-41D4-B113-B737A28123DA}" srcOrd="0" destOrd="0" parTransId="{724D3794-4C43-4DB5-B73E-2270E42836C7}" sibTransId="{6F949CAD-2231-424C-A60A-6C0B33B338E9}"/>
    <dgm:cxn modelId="{34EC11FC-E125-4B03-A227-315041E315D3}" srcId="{BD41FA6E-DD12-4526-A067-2F8FF6FFCBFE}" destId="{25F5D1A9-9E37-4EBD-B801-1DAF15F64906}" srcOrd="6" destOrd="0" parTransId="{B61947C7-5669-41F3-BC6B-BC6FEFC71383}" sibTransId="{F2C92A6E-A32B-45E9-8E58-B0B971624FCF}"/>
    <dgm:cxn modelId="{BFD2FBFD-6F72-484E-BF3A-7EA478F395A6}" type="presOf" srcId="{BD41FA6E-DD12-4526-A067-2F8FF6FFCBFE}" destId="{06580502-3957-4CF6-A381-D10BCF4A7736}" srcOrd="0" destOrd="0" presId="urn:microsoft.com/office/officeart/2005/8/layout/vList2"/>
    <dgm:cxn modelId="{87CBE6FE-4127-421E-A083-1B7AC3C579E6}" srcId="{5B02A8D5-56F5-4764-A21A-480A95712279}" destId="{91547D31-5351-4398-8AEE-2B657655A569}" srcOrd="0" destOrd="0" parTransId="{2DBB9A87-1228-480A-96B0-C493FAB3F70F}" sibTransId="{08FC9260-BDA7-4704-B5C6-181A86B2BCAE}"/>
    <dgm:cxn modelId="{1D4DEC86-D9A6-4A62-A719-85419DA9E158}" type="presParOf" srcId="{95FA5C23-435E-43F3-983E-8016C7B62ECB}" destId="{06580502-3957-4CF6-A381-D10BCF4A7736}" srcOrd="0" destOrd="0" presId="urn:microsoft.com/office/officeart/2005/8/layout/vList2"/>
    <dgm:cxn modelId="{888B0362-647D-4C8C-A042-B38C2701D1B3}" type="presParOf" srcId="{95FA5C23-435E-43F3-983E-8016C7B62ECB}" destId="{44580BBB-3AC3-4051-AD53-60B6DEDB08F3}" srcOrd="1" destOrd="0" presId="urn:microsoft.com/office/officeart/2005/8/layout/vList2"/>
    <dgm:cxn modelId="{F35722F2-9955-4536-AA1A-BB243E04393E}" type="presParOf" srcId="{95FA5C23-435E-43F3-983E-8016C7B62ECB}" destId="{40B71E01-6BFB-4C6F-9223-259B310EB2C7}" srcOrd="2" destOrd="0" presId="urn:microsoft.com/office/officeart/2005/8/layout/vList2"/>
    <dgm:cxn modelId="{47FD3B2C-A9E1-4879-92C6-C235CCC1AEEB}" type="presParOf" srcId="{95FA5C23-435E-43F3-983E-8016C7B62ECB}" destId="{DAAAFDA8-BE11-4964-B48E-D1994475344C}" srcOrd="3" destOrd="0" presId="urn:microsoft.com/office/officeart/2005/8/layout/vList2"/>
    <dgm:cxn modelId="{70093007-1F75-43C3-9E9B-DF65CB8F7FAD}" type="presParOf" srcId="{95FA5C23-435E-43F3-983E-8016C7B62ECB}" destId="{BFB11C46-5BE6-449F-AB51-3CE0B5E76566}" srcOrd="4" destOrd="0" presId="urn:microsoft.com/office/officeart/2005/8/layout/vList2"/>
    <dgm:cxn modelId="{9C808C22-84D0-424C-8132-C42D1FA46132}" type="presParOf" srcId="{95FA5C23-435E-43F3-983E-8016C7B62ECB}" destId="{F11BA5DA-4B77-4318-A93E-F34C592E28F1}" srcOrd="5" destOrd="0" presId="urn:microsoft.com/office/officeart/2005/8/layout/vList2"/>
    <dgm:cxn modelId="{494B0422-EC4C-4CDC-81FF-48AB3024BF6C}" type="presParOf" srcId="{95FA5C23-435E-43F3-983E-8016C7B62ECB}" destId="{309EDC80-F9D8-4748-B0EC-BEDC41A6270A}" srcOrd="6" destOrd="0" presId="urn:microsoft.com/office/officeart/2005/8/layout/vList2"/>
    <dgm:cxn modelId="{AE3F52D9-D6C9-4292-BA9D-2B555754DE06}" type="presParOf" srcId="{95FA5C23-435E-43F3-983E-8016C7B62ECB}" destId="{BE504B98-9466-49DE-AEBA-74D59F43BCC8}"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27798-B450-4497-809B-1369C244E7D7}">
      <dsp:nvSpPr>
        <dsp:cNvPr id="0" name=""/>
        <dsp:cNvSpPr/>
      </dsp:nvSpPr>
      <dsp:spPr>
        <a:xfrm>
          <a:off x="0" y="138178"/>
          <a:ext cx="3989614"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Capabilities</a:t>
          </a:r>
        </a:p>
      </dsp:txBody>
      <dsp:txXfrm>
        <a:off x="14050" y="152228"/>
        <a:ext cx="3961514" cy="259719"/>
      </dsp:txXfrm>
    </dsp:sp>
    <dsp:sp modelId="{585B5044-96E9-4960-AB97-5B00C49B0AFE}">
      <dsp:nvSpPr>
        <dsp:cNvPr id="0" name=""/>
        <dsp:cNvSpPr/>
      </dsp:nvSpPr>
      <dsp:spPr>
        <a:xfrm>
          <a:off x="0" y="425998"/>
          <a:ext cx="3989614"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Unbalanced multi-phase power flow</a:t>
          </a:r>
        </a:p>
        <a:p>
          <a:pPr marL="57150" lvl="1" indent="-57150" algn="l" defTabSz="400050">
            <a:lnSpc>
              <a:spcPct val="90000"/>
            </a:lnSpc>
            <a:spcBef>
              <a:spcPct val="0"/>
            </a:spcBef>
            <a:spcAft>
              <a:spcPct val="20000"/>
            </a:spcAft>
            <a:buChar char="•"/>
          </a:pPr>
          <a:r>
            <a:rPr lang="en-US" sz="900" kern="1200" dirty="0"/>
            <a:t>Quasi-static time-series (QSTS)</a:t>
          </a:r>
        </a:p>
        <a:p>
          <a:pPr marL="57150" lvl="1" indent="-57150" algn="l" defTabSz="400050">
            <a:lnSpc>
              <a:spcPct val="90000"/>
            </a:lnSpc>
            <a:spcBef>
              <a:spcPct val="0"/>
            </a:spcBef>
            <a:spcAft>
              <a:spcPct val="20000"/>
            </a:spcAft>
            <a:buChar char="•"/>
          </a:pPr>
          <a:r>
            <a:rPr lang="en-US" sz="900" kern="1200" dirty="0"/>
            <a:t>Fault analysis</a:t>
          </a:r>
        </a:p>
        <a:p>
          <a:pPr marL="57150" lvl="1" indent="-57150" algn="l" defTabSz="400050">
            <a:lnSpc>
              <a:spcPct val="90000"/>
            </a:lnSpc>
            <a:spcBef>
              <a:spcPct val="0"/>
            </a:spcBef>
            <a:spcAft>
              <a:spcPct val="20000"/>
            </a:spcAft>
            <a:buChar char="•"/>
          </a:pPr>
          <a:r>
            <a:rPr lang="en-US" sz="900" kern="1200" dirty="0"/>
            <a:t>Harmonic analysis</a:t>
          </a:r>
        </a:p>
        <a:p>
          <a:pPr marL="57150" lvl="1" indent="-57150" algn="l" defTabSz="400050">
            <a:lnSpc>
              <a:spcPct val="90000"/>
            </a:lnSpc>
            <a:spcBef>
              <a:spcPct val="0"/>
            </a:spcBef>
            <a:spcAft>
              <a:spcPct val="20000"/>
            </a:spcAft>
            <a:buChar char="•"/>
          </a:pPr>
          <a:r>
            <a:rPr lang="en-US" sz="900" kern="1200" dirty="0"/>
            <a:t>Flicker analysis</a:t>
          </a:r>
        </a:p>
        <a:p>
          <a:pPr marL="57150" lvl="1" indent="-57150" algn="l" defTabSz="400050">
            <a:lnSpc>
              <a:spcPct val="90000"/>
            </a:lnSpc>
            <a:spcBef>
              <a:spcPct val="0"/>
            </a:spcBef>
            <a:spcAft>
              <a:spcPct val="20000"/>
            </a:spcAft>
            <a:buChar char="•"/>
          </a:pPr>
          <a:r>
            <a:rPr lang="en-US" sz="900" kern="1200" dirty="0"/>
            <a:t>Linear and non-linear analysis</a:t>
          </a:r>
        </a:p>
        <a:p>
          <a:pPr marL="57150" lvl="1" indent="-57150" algn="l" defTabSz="400050">
            <a:lnSpc>
              <a:spcPct val="90000"/>
            </a:lnSpc>
            <a:spcBef>
              <a:spcPct val="0"/>
            </a:spcBef>
            <a:spcAft>
              <a:spcPct val="20000"/>
            </a:spcAft>
            <a:buChar char="•"/>
          </a:pPr>
          <a:r>
            <a:rPr lang="en-US" sz="900" kern="1200" dirty="0"/>
            <a:t>Stray voltage/current analysis</a:t>
          </a:r>
        </a:p>
      </dsp:txBody>
      <dsp:txXfrm>
        <a:off x="0" y="425998"/>
        <a:ext cx="3989614" cy="1092960"/>
      </dsp:txXfrm>
    </dsp:sp>
    <dsp:sp modelId="{E2C6C0C5-9C03-4CBF-95B6-6682E516DB13}">
      <dsp:nvSpPr>
        <dsp:cNvPr id="0" name=""/>
        <dsp:cNvSpPr/>
      </dsp:nvSpPr>
      <dsp:spPr>
        <a:xfrm>
          <a:off x="0" y="1518958"/>
          <a:ext cx="3989614"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Grid Devices</a:t>
          </a:r>
        </a:p>
      </dsp:txBody>
      <dsp:txXfrm>
        <a:off x="14050" y="1533008"/>
        <a:ext cx="3961514" cy="259719"/>
      </dsp:txXfrm>
    </dsp:sp>
    <dsp:sp modelId="{AD284B58-6828-4CEC-BC35-E5979F40F0FE}">
      <dsp:nvSpPr>
        <dsp:cNvPr id="0" name=""/>
        <dsp:cNvSpPr/>
      </dsp:nvSpPr>
      <dsp:spPr>
        <a:xfrm>
          <a:off x="0" y="1806778"/>
          <a:ext cx="398961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Full library of traditional assets (lines, conductors, transformers, cap banks, switches, etc.)</a:t>
          </a:r>
        </a:p>
        <a:p>
          <a:pPr marL="57150" lvl="1" indent="-57150" algn="l" defTabSz="400050">
            <a:lnSpc>
              <a:spcPct val="90000"/>
            </a:lnSpc>
            <a:spcBef>
              <a:spcPct val="0"/>
            </a:spcBef>
            <a:spcAft>
              <a:spcPct val="20000"/>
            </a:spcAft>
            <a:buChar char="•"/>
          </a:pPr>
          <a:r>
            <a:rPr lang="en-US" sz="900" kern="1200" dirty="0"/>
            <a:t>Load models</a:t>
          </a:r>
        </a:p>
      </dsp:txBody>
      <dsp:txXfrm>
        <a:off x="0" y="1806778"/>
        <a:ext cx="3989614" cy="447120"/>
      </dsp:txXfrm>
    </dsp:sp>
    <dsp:sp modelId="{22E15E88-1047-4876-BA86-447A3463695A}">
      <dsp:nvSpPr>
        <dsp:cNvPr id="0" name=""/>
        <dsp:cNvSpPr/>
      </dsp:nvSpPr>
      <dsp:spPr>
        <a:xfrm>
          <a:off x="0" y="2253898"/>
          <a:ext cx="3989614"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Controls</a:t>
          </a:r>
        </a:p>
      </dsp:txBody>
      <dsp:txXfrm>
        <a:off x="14050" y="2267948"/>
        <a:ext cx="3961514" cy="259719"/>
      </dsp:txXfrm>
    </dsp:sp>
    <dsp:sp modelId="{774A68B6-3E3A-4BA9-8E88-3833DB2833F9}">
      <dsp:nvSpPr>
        <dsp:cNvPr id="0" name=""/>
        <dsp:cNvSpPr/>
      </dsp:nvSpPr>
      <dsp:spPr>
        <a:xfrm>
          <a:off x="0" y="2541718"/>
          <a:ext cx="3989614"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Line Reg/LTC, cap banks</a:t>
          </a:r>
        </a:p>
        <a:p>
          <a:pPr marL="57150" lvl="1" indent="-57150" algn="l" defTabSz="400050">
            <a:lnSpc>
              <a:spcPct val="90000"/>
            </a:lnSpc>
            <a:spcBef>
              <a:spcPct val="0"/>
            </a:spcBef>
            <a:spcAft>
              <a:spcPct val="20000"/>
            </a:spcAft>
            <a:buChar char="•"/>
          </a:pPr>
          <a:r>
            <a:rPr lang="en-US" sz="900" kern="1200" dirty="0"/>
            <a:t>DER smart inverter</a:t>
          </a:r>
        </a:p>
        <a:p>
          <a:pPr marL="57150" lvl="1" indent="-57150" algn="l" defTabSz="400050">
            <a:lnSpc>
              <a:spcPct val="90000"/>
            </a:lnSpc>
            <a:spcBef>
              <a:spcPct val="0"/>
            </a:spcBef>
            <a:spcAft>
              <a:spcPct val="20000"/>
            </a:spcAft>
            <a:buChar char="•"/>
          </a:pPr>
          <a:r>
            <a:rPr lang="en-US" sz="900" kern="1200" dirty="0"/>
            <a:t>Energy storage dispatch</a:t>
          </a:r>
        </a:p>
        <a:p>
          <a:pPr marL="57150" lvl="1" indent="-57150" algn="l" defTabSz="400050">
            <a:lnSpc>
              <a:spcPct val="90000"/>
            </a:lnSpc>
            <a:spcBef>
              <a:spcPct val="0"/>
            </a:spcBef>
            <a:spcAft>
              <a:spcPct val="20000"/>
            </a:spcAft>
            <a:buChar char="•"/>
          </a:pPr>
          <a:r>
            <a:rPr lang="en-US" sz="900" kern="1200" dirty="0"/>
            <a:t>DMS/DERMS</a:t>
          </a:r>
        </a:p>
        <a:p>
          <a:pPr marL="57150" lvl="1" indent="-57150" algn="l" defTabSz="400050">
            <a:lnSpc>
              <a:spcPct val="90000"/>
            </a:lnSpc>
            <a:spcBef>
              <a:spcPct val="0"/>
            </a:spcBef>
            <a:spcAft>
              <a:spcPct val="20000"/>
            </a:spcAft>
            <a:buChar char="•"/>
          </a:pPr>
          <a:r>
            <a:rPr lang="en-US" sz="900" kern="1200" dirty="0"/>
            <a:t>VVO</a:t>
          </a:r>
        </a:p>
        <a:p>
          <a:pPr marL="57150" lvl="1" indent="-57150" algn="l" defTabSz="400050">
            <a:lnSpc>
              <a:spcPct val="90000"/>
            </a:lnSpc>
            <a:spcBef>
              <a:spcPct val="0"/>
            </a:spcBef>
            <a:spcAft>
              <a:spcPct val="20000"/>
            </a:spcAft>
            <a:buChar char="•"/>
          </a:pPr>
          <a:r>
            <a:rPr lang="en-US" sz="900" kern="1200" dirty="0"/>
            <a:t>Price modeling/dispatch</a:t>
          </a:r>
        </a:p>
      </dsp:txBody>
      <dsp:txXfrm>
        <a:off x="0" y="2541718"/>
        <a:ext cx="3989614" cy="943920"/>
      </dsp:txXfrm>
    </dsp:sp>
    <dsp:sp modelId="{AF5B46B8-88EE-4436-B336-27DC83626841}">
      <dsp:nvSpPr>
        <dsp:cNvPr id="0" name=""/>
        <dsp:cNvSpPr/>
      </dsp:nvSpPr>
      <dsp:spPr>
        <a:xfrm>
          <a:off x="0" y="3485638"/>
          <a:ext cx="3989614"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Automation</a:t>
          </a:r>
          <a:endParaRPr lang="en-US" sz="1200" kern="1200" dirty="0"/>
        </a:p>
      </dsp:txBody>
      <dsp:txXfrm>
        <a:off x="14050" y="3499688"/>
        <a:ext cx="3961514" cy="259719"/>
      </dsp:txXfrm>
    </dsp:sp>
    <dsp:sp modelId="{74604D28-80FF-4E1E-839E-FDE93F769C8F}">
      <dsp:nvSpPr>
        <dsp:cNvPr id="0" name=""/>
        <dsp:cNvSpPr/>
      </dsp:nvSpPr>
      <dsp:spPr>
        <a:xfrm>
          <a:off x="0" y="3773458"/>
          <a:ext cx="3989614"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Distribution automation</a:t>
          </a:r>
        </a:p>
        <a:p>
          <a:pPr marL="57150" lvl="1" indent="-57150" algn="l" defTabSz="400050">
            <a:lnSpc>
              <a:spcPct val="90000"/>
            </a:lnSpc>
            <a:spcBef>
              <a:spcPct val="0"/>
            </a:spcBef>
            <a:spcAft>
              <a:spcPct val="20000"/>
            </a:spcAft>
            <a:buChar char="•"/>
          </a:pPr>
          <a:r>
            <a:rPr lang="en-US" sz="900" kern="1200" dirty="0"/>
            <a:t>Load transfers</a:t>
          </a:r>
        </a:p>
        <a:p>
          <a:pPr marL="57150" lvl="1" indent="-57150" algn="l" defTabSz="400050">
            <a:lnSpc>
              <a:spcPct val="90000"/>
            </a:lnSpc>
            <a:spcBef>
              <a:spcPct val="0"/>
            </a:spcBef>
            <a:spcAft>
              <a:spcPct val="20000"/>
            </a:spcAft>
            <a:buChar char="•"/>
          </a:pPr>
          <a:r>
            <a:rPr lang="en-US" sz="900" kern="1200" dirty="0"/>
            <a:t>FLISR (Fault Location, Isolation, and Service Restoration)</a:t>
          </a:r>
        </a:p>
      </dsp:txBody>
      <dsp:txXfrm>
        <a:off x="0" y="3773458"/>
        <a:ext cx="3989614" cy="47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0502-3957-4CF6-A381-D10BCF4A7736}">
      <dsp:nvSpPr>
        <dsp:cNvPr id="0" name=""/>
        <dsp:cNvSpPr/>
      </dsp:nvSpPr>
      <dsp:spPr>
        <a:xfrm>
          <a:off x="0" y="87450"/>
          <a:ext cx="3916250"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DER </a:t>
          </a:r>
          <a:r>
            <a:rPr lang="en-US" sz="1200" kern="1200" dirty="0"/>
            <a:t>Models</a:t>
          </a:r>
        </a:p>
      </dsp:txBody>
      <dsp:txXfrm>
        <a:off x="14050" y="101500"/>
        <a:ext cx="3888150" cy="259719"/>
      </dsp:txXfrm>
    </dsp:sp>
    <dsp:sp modelId="{44580BBB-3AC3-4051-AD53-60B6DEDB08F3}">
      <dsp:nvSpPr>
        <dsp:cNvPr id="0" name=""/>
        <dsp:cNvSpPr/>
      </dsp:nvSpPr>
      <dsp:spPr>
        <a:xfrm>
          <a:off x="0" y="375270"/>
          <a:ext cx="3916250"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Smart inverters</a:t>
          </a:r>
        </a:p>
        <a:p>
          <a:pPr marL="57150" lvl="1" indent="-57150" algn="l" defTabSz="400050">
            <a:lnSpc>
              <a:spcPct val="90000"/>
            </a:lnSpc>
            <a:spcBef>
              <a:spcPct val="0"/>
            </a:spcBef>
            <a:spcAft>
              <a:spcPct val="20000"/>
            </a:spcAft>
            <a:buChar char="•"/>
          </a:pPr>
          <a:r>
            <a:rPr lang="en-US" sz="900" kern="1200" dirty="0"/>
            <a:t>Energy storage</a:t>
          </a:r>
        </a:p>
        <a:p>
          <a:pPr marL="57150" lvl="1" indent="-57150" algn="l" defTabSz="400050">
            <a:lnSpc>
              <a:spcPct val="90000"/>
            </a:lnSpc>
            <a:spcBef>
              <a:spcPct val="0"/>
            </a:spcBef>
            <a:spcAft>
              <a:spcPct val="20000"/>
            </a:spcAft>
            <a:buChar char="•"/>
          </a:pPr>
          <a:r>
            <a:rPr lang="en-US" sz="900" kern="1200" dirty="0"/>
            <a:t>PV systems</a:t>
          </a:r>
        </a:p>
        <a:p>
          <a:pPr marL="57150" lvl="1" indent="-57150" algn="l" defTabSz="400050">
            <a:lnSpc>
              <a:spcPct val="90000"/>
            </a:lnSpc>
            <a:spcBef>
              <a:spcPct val="0"/>
            </a:spcBef>
            <a:spcAft>
              <a:spcPct val="20000"/>
            </a:spcAft>
            <a:buChar char="•"/>
          </a:pPr>
          <a:r>
            <a:rPr lang="en-US" sz="900" kern="1200" dirty="0"/>
            <a:t>Wind systems</a:t>
          </a:r>
        </a:p>
        <a:p>
          <a:pPr marL="57150" lvl="1" indent="-57150" algn="l" defTabSz="400050">
            <a:lnSpc>
              <a:spcPct val="90000"/>
            </a:lnSpc>
            <a:spcBef>
              <a:spcPct val="0"/>
            </a:spcBef>
            <a:spcAft>
              <a:spcPct val="20000"/>
            </a:spcAft>
            <a:buChar char="•"/>
          </a:pPr>
          <a:r>
            <a:rPr lang="en-US" sz="900" kern="1200" dirty="0"/>
            <a:t>Demand response</a:t>
          </a:r>
        </a:p>
        <a:p>
          <a:pPr marL="57150" lvl="1" indent="-57150" algn="l" defTabSz="400050">
            <a:lnSpc>
              <a:spcPct val="90000"/>
            </a:lnSpc>
            <a:spcBef>
              <a:spcPct val="0"/>
            </a:spcBef>
            <a:spcAft>
              <a:spcPct val="20000"/>
            </a:spcAft>
            <a:buChar char="•"/>
          </a:pPr>
          <a:r>
            <a:rPr lang="en-US" sz="900" kern="1200" dirty="0"/>
            <a:t>Microgrids</a:t>
          </a:r>
        </a:p>
        <a:p>
          <a:pPr marL="57150" lvl="1" indent="-57150" algn="l" defTabSz="400050">
            <a:lnSpc>
              <a:spcPct val="90000"/>
            </a:lnSpc>
            <a:spcBef>
              <a:spcPct val="0"/>
            </a:spcBef>
            <a:spcAft>
              <a:spcPct val="20000"/>
            </a:spcAft>
            <a:buChar char="•"/>
          </a:pPr>
          <a:r>
            <a:rPr lang="en-US" sz="900" kern="1200" dirty="0"/>
            <a:t>DER short-</a:t>
          </a:r>
          <a:r>
            <a:rPr lang="en-US" sz="900" kern="1200" dirty="0" err="1"/>
            <a:t>ckt</a:t>
          </a:r>
          <a:endParaRPr lang="en-US" sz="900" kern="1200" dirty="0"/>
        </a:p>
      </dsp:txBody>
      <dsp:txXfrm>
        <a:off x="0" y="375270"/>
        <a:ext cx="3916250" cy="1092960"/>
      </dsp:txXfrm>
    </dsp:sp>
    <dsp:sp modelId="{40B71E01-6BFB-4C6F-9223-259B310EB2C7}">
      <dsp:nvSpPr>
        <dsp:cNvPr id="0" name=""/>
        <dsp:cNvSpPr/>
      </dsp:nvSpPr>
      <dsp:spPr>
        <a:xfrm>
          <a:off x="0" y="1468231"/>
          <a:ext cx="3916250"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Interfaces</a:t>
          </a:r>
        </a:p>
      </dsp:txBody>
      <dsp:txXfrm>
        <a:off x="14050" y="1482281"/>
        <a:ext cx="3888150" cy="259719"/>
      </dsp:txXfrm>
    </dsp:sp>
    <dsp:sp modelId="{DAAAFDA8-BE11-4964-B48E-D1994475344C}">
      <dsp:nvSpPr>
        <dsp:cNvPr id="0" name=""/>
        <dsp:cNvSpPr/>
      </dsp:nvSpPr>
      <dsp:spPr>
        <a:xfrm>
          <a:off x="0" y="175605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Font typeface="Calibri" panose="020F0502020204030204" pitchFamily="34" charset="0"/>
            <a:buChar char="•"/>
          </a:pPr>
          <a:r>
            <a:rPr lang="en-US" sz="900" kern="1200"/>
            <a:t>Distribution System Scripting language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Full graphical user-interface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Co-simulation capabilities</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Integrated SDK for customized development</a:t>
          </a:r>
        </a:p>
      </dsp:txBody>
      <dsp:txXfrm>
        <a:off x="0" y="1756051"/>
        <a:ext cx="3916250" cy="621000"/>
      </dsp:txXfrm>
    </dsp:sp>
    <dsp:sp modelId="{BFB11C46-5BE6-449F-AB51-3CE0B5E76566}">
      <dsp:nvSpPr>
        <dsp:cNvPr id="0" name=""/>
        <dsp:cNvSpPr/>
      </dsp:nvSpPr>
      <dsp:spPr>
        <a:xfrm>
          <a:off x="0" y="2377051"/>
          <a:ext cx="3916250"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High-Performance </a:t>
          </a:r>
          <a:r>
            <a:rPr lang="en-US" sz="1200" kern="1200" dirty="0"/>
            <a:t>Solutions</a:t>
          </a:r>
        </a:p>
      </dsp:txBody>
      <dsp:txXfrm>
        <a:off x="14050" y="2391101"/>
        <a:ext cx="3888150" cy="259719"/>
      </dsp:txXfrm>
    </dsp:sp>
    <dsp:sp modelId="{F11BA5DA-4B77-4318-A93E-F34C592E28F1}">
      <dsp:nvSpPr>
        <dsp:cNvPr id="0" name=""/>
        <dsp:cNvSpPr/>
      </dsp:nvSpPr>
      <dsp:spPr>
        <a:xfrm>
          <a:off x="0" y="266487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Parallel processing using actors</a:t>
          </a:r>
        </a:p>
        <a:p>
          <a:pPr marL="57150" lvl="1" indent="-57150" algn="l" defTabSz="400050">
            <a:lnSpc>
              <a:spcPct val="90000"/>
            </a:lnSpc>
            <a:spcBef>
              <a:spcPct val="0"/>
            </a:spcBef>
            <a:spcAft>
              <a:spcPct val="20000"/>
            </a:spcAft>
            <a:buChar char="•"/>
          </a:pPr>
          <a:r>
            <a:rPr lang="en-US" sz="900" kern="1200" dirty="0"/>
            <a:t>Multithreading circuit processing</a:t>
          </a:r>
        </a:p>
        <a:p>
          <a:pPr marL="57150" lvl="1" indent="-57150" algn="l" defTabSz="400050">
            <a:lnSpc>
              <a:spcPct val="90000"/>
            </a:lnSpc>
            <a:spcBef>
              <a:spcPct val="0"/>
            </a:spcBef>
            <a:spcAft>
              <a:spcPct val="20000"/>
            </a:spcAft>
            <a:buChar char="•"/>
          </a:pPr>
          <a:r>
            <a:rPr lang="en-US" sz="900" kern="1200" dirty="0"/>
            <a:t>Multi-core management</a:t>
          </a:r>
        </a:p>
        <a:p>
          <a:pPr marL="57150" lvl="1" indent="-57150" algn="l" defTabSz="400050">
            <a:lnSpc>
              <a:spcPct val="90000"/>
            </a:lnSpc>
            <a:spcBef>
              <a:spcPct val="0"/>
            </a:spcBef>
            <a:spcAft>
              <a:spcPct val="20000"/>
            </a:spcAft>
            <a:buChar char="•"/>
          </a:pPr>
          <a:r>
            <a:rPr lang="en-US" sz="900" kern="1200" dirty="0"/>
            <a:t>Fast power flow</a:t>
          </a:r>
        </a:p>
      </dsp:txBody>
      <dsp:txXfrm>
        <a:off x="0" y="2664871"/>
        <a:ext cx="3916250" cy="621000"/>
      </dsp:txXfrm>
    </dsp:sp>
    <dsp:sp modelId="{309EDC80-F9D8-4748-B0EC-BEDC41A6270A}">
      <dsp:nvSpPr>
        <dsp:cNvPr id="0" name=""/>
        <dsp:cNvSpPr/>
      </dsp:nvSpPr>
      <dsp:spPr>
        <a:xfrm>
          <a:off x="0" y="3285871"/>
          <a:ext cx="3916250"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Misc</a:t>
          </a:r>
          <a:endParaRPr lang="en-US" sz="1200" kern="1200" dirty="0"/>
        </a:p>
      </dsp:txBody>
      <dsp:txXfrm>
        <a:off x="14050" y="3299921"/>
        <a:ext cx="3888150" cy="259719"/>
      </dsp:txXfrm>
    </dsp:sp>
    <dsp:sp modelId="{BE504B98-9466-49DE-AEBA-74D59F43BCC8}">
      <dsp:nvSpPr>
        <dsp:cNvPr id="0" name=""/>
        <dsp:cNvSpPr/>
      </dsp:nvSpPr>
      <dsp:spPr>
        <a:xfrm>
          <a:off x="0" y="3573691"/>
          <a:ext cx="391625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Radial and networked systems</a:t>
          </a:r>
        </a:p>
        <a:p>
          <a:pPr marL="57150" lvl="1" indent="-57150" algn="l" defTabSz="400050">
            <a:lnSpc>
              <a:spcPct val="90000"/>
            </a:lnSpc>
            <a:spcBef>
              <a:spcPct val="0"/>
            </a:spcBef>
            <a:spcAft>
              <a:spcPct val="20000"/>
            </a:spcAft>
            <a:buChar char="•"/>
          </a:pPr>
          <a:r>
            <a:rPr lang="en-US" sz="900" kern="1200" dirty="0"/>
            <a:t>Arbitrary sized systems (single feeder to planning area)</a:t>
          </a:r>
        </a:p>
        <a:p>
          <a:pPr marL="57150" lvl="1" indent="-57150" algn="l" defTabSz="400050">
            <a:lnSpc>
              <a:spcPct val="90000"/>
            </a:lnSpc>
            <a:spcBef>
              <a:spcPct val="0"/>
            </a:spcBef>
            <a:spcAft>
              <a:spcPct val="20000"/>
            </a:spcAft>
            <a:buChar char="•"/>
          </a:pPr>
          <a:r>
            <a:rPr lang="en-US" sz="900" kern="1200" dirty="0"/>
            <a:t>Transmission and distribution modeling</a:t>
          </a:r>
        </a:p>
      </dsp:txBody>
      <dsp:txXfrm>
        <a:off x="0" y="3573691"/>
        <a:ext cx="3916250"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8/20/2021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8/20/2021</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823BDB-465B-470B-A558-7A70E51BAA3F}" type="slidenum">
              <a:rPr lang="en-US" altLang="en-US" sz="1200">
                <a:solidFill>
                  <a:schemeClr val="tx1"/>
                </a:solidFill>
              </a:rPr>
              <a:pPr/>
              <a:t>11</a:t>
            </a:fld>
            <a:endParaRPr lang="en-US" altLang="en-US" sz="1200">
              <a:solidFill>
                <a:schemeClr val="tx1"/>
              </a:solidFill>
            </a:endParaRPr>
          </a:p>
        </p:txBody>
      </p:sp>
      <p:sp>
        <p:nvSpPr>
          <p:cNvPr id="189443" name="Rectangle 2"/>
          <p:cNvSpPr>
            <a:spLocks noGrp="1" noRot="1" noChangeAspect="1" noChangeArrowheads="1" noTextEdit="1"/>
          </p:cNvSpPr>
          <p:nvPr>
            <p:ph type="sldImg"/>
          </p:nvPr>
        </p:nvSpPr>
        <p:spPr>
          <a:xfrm>
            <a:off x="1108075" y="695325"/>
            <a:ext cx="4646613" cy="3486150"/>
          </a:xfrm>
          <a:ln/>
        </p:spPr>
      </p:sp>
      <p:sp>
        <p:nvSpPr>
          <p:cNvPr id="1894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4584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F693475-D373-4D95-AA63-32A59D3B923A}" type="slidenum">
              <a:rPr lang="en-US" altLang="en-US" sz="1200">
                <a:solidFill>
                  <a:schemeClr val="tx1"/>
                </a:solidFill>
              </a:rPr>
              <a:pPr/>
              <a:t>12</a:t>
            </a:fld>
            <a:endParaRPr lang="en-US" altLang="en-US" sz="1200">
              <a:solidFill>
                <a:schemeClr val="tx1"/>
              </a:solidFill>
            </a:endParaRPr>
          </a:p>
        </p:txBody>
      </p:sp>
      <p:sp>
        <p:nvSpPr>
          <p:cNvPr id="190467" name="Rectangle 2"/>
          <p:cNvSpPr>
            <a:spLocks noGrp="1" noRot="1" noChangeAspect="1" noChangeArrowheads="1" noTextEdit="1"/>
          </p:cNvSpPr>
          <p:nvPr>
            <p:ph type="sldImg"/>
          </p:nvPr>
        </p:nvSpPr>
        <p:spPr>
          <a:xfrm>
            <a:off x="1108075" y="695325"/>
            <a:ext cx="4646613" cy="3486150"/>
          </a:xfrm>
          <a:ln/>
        </p:spPr>
      </p:sp>
      <p:sp>
        <p:nvSpPr>
          <p:cNvPr id="1904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46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4D41BA-E154-4212-9495-08114620C780}" type="slidenum">
              <a:rPr lang="en-US" altLang="en-US" sz="1200">
                <a:solidFill>
                  <a:schemeClr val="tx1"/>
                </a:solidFill>
              </a:rPr>
              <a:pPr/>
              <a:t>13</a:t>
            </a:fld>
            <a:endParaRPr lang="en-US" alt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751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14</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6332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15</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5856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16</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050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17</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63875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8628865-29AE-4538-892D-7F23656E7D3F}" type="slidenum">
              <a:rPr lang="en-US" altLang="en-US" sz="1200">
                <a:solidFill>
                  <a:schemeClr val="tx1"/>
                </a:solidFill>
              </a:rPr>
              <a:pPr/>
              <a:t>18</a:t>
            </a:fld>
            <a:endParaRPr lang="en-US" alt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2079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5431A8-0008-4620-8BB6-55D9AD9DFFF6}" type="slidenum">
              <a:rPr lang="en-US" altLang="en-US" sz="1200">
                <a:solidFill>
                  <a:schemeClr val="tx1"/>
                </a:solidFill>
              </a:rPr>
              <a:pPr/>
              <a:t>19</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463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20</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326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29FEB55-B2BB-4C08-AD16-39090D2E1204}"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22200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21</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61916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22</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11789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6B57384-9294-4014-A0AF-8B3BCC35BBAB}" type="slidenum">
              <a:rPr lang="en-US" altLang="en-US" sz="1200">
                <a:solidFill>
                  <a:schemeClr val="tx1"/>
                </a:solidFill>
              </a:rPr>
              <a:pPr/>
              <a:t>23</a:t>
            </a:fld>
            <a:endParaRPr lang="en-US" altLang="en-US" sz="1200">
              <a:solidFill>
                <a:schemeClr val="tx1"/>
              </a:solidFill>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6627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31</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1181100" y="695325"/>
            <a:ext cx="4649788"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1053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32</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789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33</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5987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34</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91330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35</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89629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36</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1184275" y="695325"/>
            <a:ext cx="46482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72375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37</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72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4</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98590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39</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16445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40</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84618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A3B8D20-181C-4B8F-8436-EEA44D5BB1D9}" type="slidenum">
              <a:rPr lang="en-US" altLang="en-US" sz="1200">
                <a:solidFill>
                  <a:schemeClr val="tx1"/>
                </a:solidFill>
              </a:rPr>
              <a:pPr/>
              <a:t>43</a:t>
            </a:fld>
            <a:endParaRPr lang="en-US" altLang="en-US" sz="1200">
              <a:solidFill>
                <a:schemeClr val="tx1"/>
              </a:solidFill>
            </a:endParaRPr>
          </a:p>
        </p:txBody>
      </p:sp>
      <p:sp>
        <p:nvSpPr>
          <p:cNvPr id="262147" name="Rectangle 2"/>
          <p:cNvSpPr>
            <a:spLocks noGrp="1" noRot="1" noChangeAspect="1" noChangeArrowheads="1" noTextEdit="1"/>
          </p:cNvSpPr>
          <p:nvPr>
            <p:ph type="sldImg"/>
          </p:nvPr>
        </p:nvSpPr>
        <p:spPr>
          <a:xfrm>
            <a:off x="1106488" y="695325"/>
            <a:ext cx="4646612" cy="3486150"/>
          </a:xfrm>
          <a:ln/>
        </p:spPr>
      </p:sp>
      <p:sp>
        <p:nvSpPr>
          <p:cNvPr id="262148" name="Rectangle 3"/>
          <p:cNvSpPr>
            <a:spLocks noGrp="1" noChangeArrowheads="1"/>
          </p:cNvSpPr>
          <p:nvPr>
            <p:ph type="body" idx="1"/>
          </p:nvPr>
        </p:nvSpPr>
        <p:spPr>
          <a:xfrm>
            <a:off x="914400" y="4416425"/>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3669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45</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19970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46</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410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OpenDSS – EPRI’s best kept secret.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5</a:t>
            </a:fld>
            <a:endParaRPr lang="en-US"/>
          </a:p>
        </p:txBody>
      </p:sp>
    </p:spTree>
    <p:extLst>
      <p:ext uri="{BB962C8B-B14F-4D97-AF65-F5344CB8AC3E}">
        <p14:creationId xmlns:p14="http://schemas.microsoft.com/office/powerpoint/2010/main" val="165212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pPr marL="0" indent="0">
              <a:buNone/>
            </a:pPr>
            <a:r>
              <a:rPr lang="en-US" b="1" dirty="0"/>
              <a:t>1. Wide range of </a:t>
            </a:r>
            <a:r>
              <a:rPr lang="en-US" b="1" dirty="0" err="1"/>
              <a:t>capabiliites</a:t>
            </a:r>
            <a:endParaRPr lang="en-US" b="1" dirty="0"/>
          </a:p>
          <a:p>
            <a:pPr marL="171450" indent="-171450">
              <a:buFontTx/>
              <a:buChar char="-"/>
            </a:pPr>
            <a:r>
              <a:rPr lang="en-US" dirty="0"/>
              <a:t>Highlight main points</a:t>
            </a:r>
          </a:p>
          <a:p>
            <a:pPr marL="171450" indent="-171450">
              <a:buFontTx/>
              <a:buChar char="-"/>
            </a:pPr>
            <a:r>
              <a:rPr lang="en-US" dirty="0"/>
              <a:t>These have been added through many years of research-driven needs</a:t>
            </a:r>
          </a:p>
          <a:p>
            <a:pPr marL="171450" indent="-171450">
              <a:buFontTx/>
              <a:buChar char="-"/>
            </a:pPr>
            <a:endParaRPr lang="en-US" dirty="0"/>
          </a:p>
          <a:p>
            <a:pPr marL="0" indent="0">
              <a:buNone/>
            </a:pPr>
            <a:r>
              <a:rPr lang="en-US" b="1" dirty="0"/>
              <a:t>2. A few we are going to be able to show</a:t>
            </a:r>
          </a:p>
          <a:p>
            <a:pPr marL="0" indent="0">
              <a:buNone/>
            </a:pPr>
            <a:endParaRPr lang="en-US" dirty="0"/>
          </a:p>
          <a:p>
            <a:pPr marL="0" indent="0">
              <a:buNone/>
            </a:pPr>
            <a:r>
              <a:rPr lang="en-US" b="1" dirty="0"/>
              <a:t>3. Some we are not:</a:t>
            </a:r>
          </a:p>
          <a:p>
            <a:pPr marL="0" indent="0">
              <a:buNone/>
            </a:pPr>
            <a:r>
              <a:rPr lang="en-US" dirty="0"/>
              <a:t>- Distribution system scripting language</a:t>
            </a:r>
          </a:p>
          <a:p>
            <a:pPr marL="0" indent="0">
              <a:buNone/>
            </a:pPr>
            <a:endParaRPr lang="en-US" dirty="0"/>
          </a:p>
          <a:p>
            <a:pPr marL="0" indent="0">
              <a:buNone/>
            </a:pPr>
            <a:endParaRPr lang="en-US" dirty="0"/>
          </a:p>
          <a:p>
            <a:pPr marL="0" indent="0">
              <a:buNone/>
            </a:pPr>
            <a:endParaRPr lang="en-US" dirty="0"/>
          </a:p>
          <a:p>
            <a:pPr rtl="0" fontAlgn="ctr"/>
            <a:r>
              <a:rPr lang="en-US" sz="1200" kern="1200" dirty="0">
                <a:solidFill>
                  <a:schemeClr val="tx1"/>
                </a:solidFill>
                <a:effectLst/>
                <a:latin typeface="+mn-lt"/>
                <a:ea typeface="+mn-ea"/>
                <a:cs typeface="+mn-cs"/>
              </a:rPr>
              <a:t>&lt;Extra not to be discussed&gt;</a:t>
            </a:r>
          </a:p>
          <a:p>
            <a:pPr marL="0" indent="0">
              <a:buNone/>
            </a:pPr>
            <a:endParaRPr lang="en-US" dirty="0"/>
          </a:p>
          <a:p>
            <a:r>
              <a:rPr lang="en-US" dirty="0"/>
              <a:t>EPRI R&amp;D and other industry partners (National Labs, universities) continue to advance the tool</a:t>
            </a:r>
          </a:p>
          <a:p>
            <a:r>
              <a:rPr lang="en-US" dirty="0"/>
              <a:t>Advanced capabilities fully vetted through years of user application</a:t>
            </a:r>
          </a:p>
          <a:p>
            <a:r>
              <a:rPr lang="en-US" dirty="0"/>
              <a:t>User-minded approach to modeling</a:t>
            </a:r>
          </a:p>
          <a:p>
            <a:pPr lvl="1"/>
            <a:endParaRPr lang="en-US" dirty="0"/>
          </a:p>
          <a:p>
            <a:pPr lvl="1"/>
            <a:endParaRPr lang="en-US" dirty="0"/>
          </a:p>
          <a:p>
            <a:pPr lvl="1"/>
            <a:endParaRPr lang="en-US" dirty="0"/>
          </a:p>
          <a:p>
            <a:pPr lvl="1"/>
            <a:r>
              <a:rPr lang="en-US" dirty="0"/>
              <a:t>All modeling capabilities have and continue to be developed through the years with two things in mind:</a:t>
            </a:r>
          </a:p>
          <a:p>
            <a:pPr lvl="2"/>
            <a:r>
              <a:rPr lang="en-US" dirty="0"/>
              <a:t>Application: How can system models/solutions be created to answer the question/issue at hand</a:t>
            </a:r>
          </a:p>
          <a:p>
            <a:pPr lvl="2"/>
            <a:r>
              <a:rPr lang="en-US" dirty="0"/>
              <a:t>User: how can this be modeled to enable ease of use, but flexible enough for customized analysis</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6</a:t>
            </a:fld>
            <a:endParaRPr lang="en-US"/>
          </a:p>
        </p:txBody>
      </p:sp>
    </p:spTree>
    <p:extLst>
      <p:ext uri="{BB962C8B-B14F-4D97-AF65-F5344CB8AC3E}">
        <p14:creationId xmlns:p14="http://schemas.microsoft.com/office/powerpoint/2010/main" val="1799477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some of these things matter to you and ADP?</a:t>
            </a:r>
          </a:p>
          <a:p>
            <a:r>
              <a:rPr lang="en-US" dirty="0"/>
              <a:t>- Strength of DSS is it’s w</a:t>
            </a:r>
          </a:p>
        </p:txBody>
      </p:sp>
      <p:sp>
        <p:nvSpPr>
          <p:cNvPr id="4" name="Slide Number Placeholder 3"/>
          <p:cNvSpPr>
            <a:spLocks noGrp="1"/>
          </p:cNvSpPr>
          <p:nvPr>
            <p:ph type="sldNum" sz="quarter" idx="10"/>
          </p:nvPr>
        </p:nvSpPr>
        <p:spPr/>
        <p:txBody>
          <a:bodyPr/>
          <a:lstStyle/>
          <a:p>
            <a:fld id="{788F879F-D9B5-4FBF-AE43-BD6079C78E43}" type="slidenum">
              <a:rPr lang="en-US" smtClean="0"/>
              <a:t>7</a:t>
            </a:fld>
            <a:endParaRPr lang="en-US"/>
          </a:p>
        </p:txBody>
      </p:sp>
    </p:spTree>
    <p:extLst>
      <p:ext uri="{BB962C8B-B14F-4D97-AF65-F5344CB8AC3E}">
        <p14:creationId xmlns:p14="http://schemas.microsoft.com/office/powerpoint/2010/main" val="2061509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8</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9471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9</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6266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10</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51607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68755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epri.com/"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5" name="TextBox 14">
            <a:hlinkClick r:id="rId17"/>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 id="2147483691" r:id="rId14"/>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vn.code.sf.net/p/electricdss/code/trunk/Distrib/Doc/"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www.sourceforge.ne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epri.com/#/pages/sa/opendss?lang=en-US"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hyperlink" Target="https://www.epri.com/#/pages/sa/opendss" TargetMode="Externa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9.emf"/><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EPRI Knoxville, TN</a:t>
            </a:r>
          </a:p>
          <a:p>
            <a:endParaRPr lang="en-US" dirty="0"/>
          </a:p>
          <a:p>
            <a:endParaRPr lang="en-US" dirty="0"/>
          </a:p>
          <a:p>
            <a:r>
              <a:rPr lang="en-US" b="1" dirty="0"/>
              <a:t>August 30, 2021</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a:bodyPr>
          <a:lstStyle/>
          <a:p>
            <a:r>
              <a:rPr lang="en-US" dirty="0"/>
              <a:t>Introduction to </a:t>
            </a:r>
            <a:r>
              <a:rPr lang="en-US" dirty="0" err="1"/>
              <a:t>OpenDSS</a:t>
            </a:r>
            <a:endParaRPr lang="en-US" dirty="0"/>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dirty="0"/>
              <a:t>What it Isn’t</a:t>
            </a:r>
          </a:p>
          <a:p>
            <a:pPr lvl="1" eaLnBrk="1" hangingPunct="1"/>
            <a:r>
              <a:rPr lang="en-US" altLang="en-US" dirty="0"/>
              <a:t>An </a:t>
            </a:r>
            <a:r>
              <a:rPr lang="en-US" altLang="en-US" i="1" dirty="0"/>
              <a:t>Electromagnetic</a:t>
            </a:r>
            <a:r>
              <a:rPr lang="en-US" altLang="en-US" dirty="0"/>
              <a:t> transients (EMT)solver (Time Domain)</a:t>
            </a:r>
          </a:p>
          <a:p>
            <a:pPr lvl="2" eaLnBrk="1" hangingPunct="1"/>
            <a:r>
              <a:rPr lang="en-US" altLang="en-US" dirty="0"/>
              <a:t>It can solve </a:t>
            </a:r>
            <a:r>
              <a:rPr lang="en-US" altLang="en-US" i="1" dirty="0"/>
              <a:t>Electromechanical transients</a:t>
            </a:r>
          </a:p>
          <a:p>
            <a:pPr lvl="3" eaLnBrk="1" hangingPunct="1"/>
            <a:r>
              <a:rPr lang="en-US" altLang="en-US" dirty="0"/>
              <a:t>Frequency Domain =&gt; “Dynamics” </a:t>
            </a:r>
          </a:p>
          <a:p>
            <a:pPr lvl="3" eaLnBrk="1" hangingPunct="1"/>
            <a:r>
              <a:rPr lang="en-US" altLang="en-US" dirty="0"/>
              <a:t>All solutions are in </a:t>
            </a:r>
            <a:r>
              <a:rPr lang="en-US" altLang="en-US" b="1" i="1" dirty="0"/>
              <a:t>phasors </a:t>
            </a:r>
            <a:r>
              <a:rPr lang="en-US" altLang="en-US" dirty="0"/>
              <a:t>(complex math)</a:t>
            </a:r>
          </a:p>
          <a:p>
            <a:pPr lvl="1" eaLnBrk="1" hangingPunct="1"/>
            <a:r>
              <a:rPr lang="en-US" altLang="en-US" dirty="0"/>
              <a:t>Not a “Power Flow” program</a:t>
            </a:r>
          </a:p>
          <a:p>
            <a:pPr lvl="1" eaLnBrk="1" hangingPunct="1"/>
            <a:r>
              <a:rPr lang="en-US" altLang="en-US" dirty="0"/>
              <a:t>Not a radial circuit solver</a:t>
            </a:r>
          </a:p>
          <a:p>
            <a:pPr lvl="2" eaLnBrk="1" hangingPunct="1"/>
            <a:r>
              <a:rPr lang="en-US" altLang="en-US" dirty="0"/>
              <a:t>Does meshed networks just as easily</a:t>
            </a:r>
          </a:p>
          <a:p>
            <a:pPr lvl="1" eaLnBrk="1" hangingPunct="1"/>
            <a:r>
              <a:rPr lang="en-US" altLang="en-US" dirty="0"/>
              <a:t>Not a distribution data management tool</a:t>
            </a:r>
          </a:p>
          <a:p>
            <a:pPr lvl="2" eaLnBrk="1" hangingPunct="1"/>
            <a:r>
              <a:rPr lang="en-US" altLang="en-US" dirty="0"/>
              <a:t>It is a simulation engine designed to work with data extracted from one or more utility databases</a:t>
            </a:r>
          </a:p>
          <a:p>
            <a:pPr eaLnBrk="1" hangingPunct="1"/>
            <a:endParaRPr lang="en-US" altLang="en-US" dirty="0"/>
          </a:p>
        </p:txBody>
      </p:sp>
    </p:spTree>
    <p:extLst>
      <p:ext uri="{BB962C8B-B14F-4D97-AF65-F5344CB8AC3E}">
        <p14:creationId xmlns:p14="http://schemas.microsoft.com/office/powerpoint/2010/main" val="3477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Time- and Location-Dependent Benefits</a:t>
            </a:r>
          </a:p>
        </p:txBody>
      </p:sp>
      <p:sp>
        <p:nvSpPr>
          <p:cNvPr id="15363" name="Rectangle 3"/>
          <p:cNvSpPr>
            <a:spLocks noGrp="1" noChangeArrowheads="1"/>
          </p:cNvSpPr>
          <p:nvPr>
            <p:ph type="body" idx="1"/>
          </p:nvPr>
        </p:nvSpPr>
        <p:spPr/>
        <p:txBody>
          <a:bodyPr/>
          <a:lstStyle/>
          <a:p>
            <a:pPr eaLnBrk="1" hangingPunct="1"/>
            <a:r>
              <a:rPr lang="en-US" altLang="en-US" dirty="0"/>
              <a:t>The </a:t>
            </a:r>
            <a:r>
              <a:rPr lang="en-US" altLang="en-US" dirty="0" err="1"/>
              <a:t>OpenDSS</a:t>
            </a:r>
            <a:r>
              <a:rPr lang="en-US" altLang="en-US" dirty="0"/>
              <a:t> was designed to capture both </a:t>
            </a:r>
          </a:p>
          <a:p>
            <a:pPr lvl="1" eaLnBrk="1" hangingPunct="1"/>
            <a:r>
              <a:rPr lang="en-US" altLang="en-US" b="1" dirty="0"/>
              <a:t>Time-specific benefits</a:t>
            </a:r>
            <a:r>
              <a:rPr lang="en-US" altLang="en-US" dirty="0"/>
              <a:t> and </a:t>
            </a:r>
          </a:p>
          <a:p>
            <a:pPr lvl="1" eaLnBrk="1" hangingPunct="1"/>
            <a:r>
              <a:rPr lang="en-US" altLang="en-US" b="1" dirty="0"/>
              <a:t>Location-specific benefits</a:t>
            </a:r>
            <a:r>
              <a:rPr lang="en-US" altLang="en-US" dirty="0"/>
              <a:t> </a:t>
            </a:r>
          </a:p>
          <a:p>
            <a:pPr eaLnBrk="1" hangingPunct="1"/>
            <a:endParaRPr lang="en-US" altLang="en-US" dirty="0"/>
          </a:p>
          <a:p>
            <a:pPr eaLnBrk="1" hangingPunct="1"/>
            <a:r>
              <a:rPr lang="en-US" altLang="en-US" dirty="0"/>
              <a:t>Needed for</a:t>
            </a:r>
          </a:p>
          <a:p>
            <a:pPr lvl="1" eaLnBrk="1" hangingPunct="1"/>
            <a:r>
              <a:rPr lang="en-US" altLang="en-US" dirty="0"/>
              <a:t>DG analysis</a:t>
            </a:r>
          </a:p>
          <a:p>
            <a:pPr lvl="1" eaLnBrk="1" hangingPunct="1"/>
            <a:r>
              <a:rPr lang="en-US" altLang="en-US" dirty="0"/>
              <a:t>Renewable generation</a:t>
            </a:r>
          </a:p>
          <a:p>
            <a:pPr lvl="1" eaLnBrk="1" hangingPunct="1"/>
            <a:r>
              <a:rPr lang="en-US" altLang="en-US" dirty="0"/>
              <a:t>Energy efficiency analysis</a:t>
            </a:r>
          </a:p>
          <a:p>
            <a:pPr lvl="1" eaLnBrk="1" hangingPunct="1"/>
            <a:r>
              <a:rPr lang="en-US" altLang="en-US" dirty="0"/>
              <a:t>PHEV and EV impacts</a:t>
            </a:r>
          </a:p>
          <a:p>
            <a:pPr lvl="1" eaLnBrk="1" hangingPunct="1"/>
            <a:r>
              <a:rPr lang="en-US" altLang="en-US" dirty="0"/>
              <a:t>Other proposed capacity enhancements that don’t follow typical </a:t>
            </a:r>
            <a:r>
              <a:rPr lang="en-US" altLang="en-US" dirty="0" err="1"/>
              <a:t>loadshapes</a:t>
            </a:r>
            <a:endParaRPr lang="en-US" altLang="en-US" dirty="0"/>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187494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Time- and Location-Dependent Benefits</a:t>
            </a:r>
          </a:p>
        </p:txBody>
      </p:sp>
      <p:sp>
        <p:nvSpPr>
          <p:cNvPr id="16387" name="Rectangle 3"/>
          <p:cNvSpPr>
            <a:spLocks noGrp="1" noChangeArrowheads="1"/>
          </p:cNvSpPr>
          <p:nvPr>
            <p:ph type="body" idx="1"/>
          </p:nvPr>
        </p:nvSpPr>
        <p:spPr/>
        <p:txBody>
          <a:bodyPr/>
          <a:lstStyle/>
          <a:p>
            <a:pPr eaLnBrk="1" hangingPunct="1"/>
            <a:r>
              <a:rPr lang="en-US" altLang="en-US" dirty="0"/>
              <a:t>Traditional distribution system analysis programs </a:t>
            </a:r>
          </a:p>
          <a:p>
            <a:pPr lvl="1" eaLnBrk="1" hangingPunct="1"/>
            <a:r>
              <a:rPr lang="en-US" altLang="en-US" dirty="0"/>
              <a:t>Designed to study </a:t>
            </a:r>
            <a:r>
              <a:rPr lang="en-US" altLang="en-US" b="1" dirty="0"/>
              <a:t>peak loading</a:t>
            </a:r>
            <a:r>
              <a:rPr lang="en-US" altLang="en-US" dirty="0"/>
              <a:t> conditions</a:t>
            </a:r>
          </a:p>
          <a:p>
            <a:pPr lvl="1" eaLnBrk="1" hangingPunct="1"/>
            <a:r>
              <a:rPr lang="en-US" altLang="en-US" dirty="0"/>
              <a:t>Capture mostly </a:t>
            </a:r>
            <a:r>
              <a:rPr lang="en-US" altLang="en-US" b="1" dirty="0"/>
              <a:t>location-specific</a:t>
            </a:r>
            <a:r>
              <a:rPr lang="en-US" altLang="en-US" dirty="0"/>
              <a:t> benefits</a:t>
            </a:r>
          </a:p>
          <a:p>
            <a:pPr lvl="1" eaLnBrk="1" hangingPunct="1"/>
            <a:r>
              <a:rPr lang="en-US" altLang="en-US" dirty="0"/>
              <a:t>Ignores time; Assumes resource is available</a:t>
            </a:r>
          </a:p>
          <a:p>
            <a:pPr lvl="1" eaLnBrk="1" hangingPunct="1"/>
            <a:r>
              <a:rPr lang="en-US" altLang="en-US" dirty="0"/>
              <a:t>This gets the wrong answer for many DG, energy efficiency, and Smart Grid analyses</a:t>
            </a:r>
          </a:p>
          <a:p>
            <a:pPr lvl="1" eaLnBrk="1" hangingPunct="1"/>
            <a:endParaRPr lang="en-US" altLang="en-US" dirty="0"/>
          </a:p>
          <a:p>
            <a:pPr eaLnBrk="1" hangingPunct="1"/>
            <a:r>
              <a:rPr lang="en-US" altLang="en-US" dirty="0"/>
              <a:t>Must do </a:t>
            </a:r>
            <a:r>
              <a:rPr lang="en-US" altLang="en-US" b="1" dirty="0"/>
              <a:t>time sequence analysis</a:t>
            </a:r>
            <a:r>
              <a:rPr lang="en-US" altLang="en-US" dirty="0"/>
              <a:t> to get the right answer</a:t>
            </a:r>
          </a:p>
          <a:p>
            <a:pPr lvl="1"/>
            <a:r>
              <a:rPr lang="en-US" altLang="en-US" dirty="0"/>
              <a:t>“Quasi-Static Time-Series” (QSTS) simulations</a:t>
            </a:r>
          </a:p>
          <a:p>
            <a:pPr lvl="1" eaLnBrk="1" hangingPunct="1"/>
            <a:r>
              <a:rPr lang="en-US" altLang="en-US" dirty="0"/>
              <a:t>Over distribution planning area</a:t>
            </a:r>
          </a:p>
        </p:txBody>
      </p:sp>
    </p:spTree>
    <p:extLst>
      <p:ext uri="{BB962C8B-B14F-4D97-AF65-F5344CB8AC3E}">
        <p14:creationId xmlns:p14="http://schemas.microsoft.com/office/powerpoint/2010/main" val="235410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are the Key Features?</a:t>
            </a:r>
          </a:p>
        </p:txBody>
      </p:sp>
      <p:sp>
        <p:nvSpPr>
          <p:cNvPr id="17411" name="Rectangle 3"/>
          <p:cNvSpPr>
            <a:spLocks noGrp="1" noChangeArrowheads="1"/>
          </p:cNvSpPr>
          <p:nvPr>
            <p:ph type="body" idx="1"/>
          </p:nvPr>
        </p:nvSpPr>
        <p:spPr/>
        <p:txBody>
          <a:bodyPr>
            <a:normAutofit/>
          </a:bodyPr>
          <a:lstStyle/>
          <a:p>
            <a:pPr eaLnBrk="1" hangingPunct="1"/>
            <a:r>
              <a:rPr lang="en-US" altLang="en-US" dirty="0"/>
              <a:t>Can model virtually any distribution circuit configuration</a:t>
            </a:r>
          </a:p>
          <a:p>
            <a:pPr eaLnBrk="1" hangingPunct="1"/>
            <a:r>
              <a:rPr lang="en-US" altLang="en-US" dirty="0"/>
              <a:t>Very flexible multi-phase </a:t>
            </a:r>
            <a:r>
              <a:rPr lang="en-US" altLang="en-US" b="1" dirty="0"/>
              <a:t>transformer model</a:t>
            </a:r>
          </a:p>
          <a:p>
            <a:pPr eaLnBrk="1" hangingPunct="1"/>
            <a:r>
              <a:rPr lang="en-US" altLang="en-US" dirty="0"/>
              <a:t>Fast and efficient </a:t>
            </a:r>
            <a:r>
              <a:rPr lang="en-US" altLang="en-US" b="1" dirty="0"/>
              <a:t>QSTS simulations</a:t>
            </a:r>
          </a:p>
          <a:p>
            <a:pPr eaLnBrk="1" hangingPunct="1"/>
            <a:r>
              <a:rPr lang="en-US" altLang="en-US" dirty="0"/>
              <a:t>Designed to allow expansion indefinitely</a:t>
            </a:r>
          </a:p>
          <a:p>
            <a:pPr lvl="1" eaLnBrk="1" hangingPunct="1"/>
            <a:r>
              <a:rPr lang="en-US" altLang="en-US" dirty="0"/>
              <a:t>Impossible to anticipate everything users will want to do</a:t>
            </a:r>
          </a:p>
          <a:p>
            <a:pPr lvl="1" eaLnBrk="1" hangingPunct="1"/>
            <a:r>
              <a:rPr lang="en-US" altLang="en-US" dirty="0"/>
              <a:t>Scripting language and COM interface allows easier customization</a:t>
            </a:r>
          </a:p>
          <a:p>
            <a:pPr lvl="1" eaLnBrk="1" hangingPunct="1"/>
            <a:r>
              <a:rPr lang="en-US" altLang="en-US" dirty="0"/>
              <a:t>OOP design of software makes it easy to add new circuit element models</a:t>
            </a:r>
          </a:p>
          <a:p>
            <a:pPr lvl="1" eaLnBrk="1" hangingPunct="1"/>
            <a:endParaRPr lang="en-US" altLang="en-US" dirty="0"/>
          </a:p>
          <a:p>
            <a:r>
              <a:rPr lang="en-US" altLang="en-US" dirty="0"/>
              <a:t>See Documentation for more details</a:t>
            </a:r>
          </a:p>
          <a:p>
            <a:pPr lvl="1"/>
            <a:r>
              <a:rPr lang="en-US" altLang="en-US" sz="1800" dirty="0">
                <a:hlinkClick r:id="rId3"/>
              </a:rPr>
              <a:t>http://svn.code.sf.net/p/electricdss/code/trunk/Distrib/Doc/</a:t>
            </a:r>
            <a:endParaRPr lang="en-US" altLang="en-US" sz="1800" dirty="0"/>
          </a:p>
          <a:p>
            <a:pPr lvl="1"/>
            <a:r>
              <a:rPr lang="en-US" altLang="en-US" sz="1800" b="1" dirty="0"/>
              <a:t>Help</a:t>
            </a:r>
            <a:r>
              <a:rPr lang="en-US" altLang="en-US" sz="1800" dirty="0"/>
              <a:t> menu on OpenDSS.exe</a:t>
            </a:r>
          </a:p>
          <a:p>
            <a:pPr lvl="1"/>
            <a:r>
              <a:rPr lang="en-US" altLang="en-US" sz="1800" b="1" dirty="0"/>
              <a:t>Doc folder </a:t>
            </a:r>
            <a:r>
              <a:rPr lang="en-US" altLang="en-US" sz="1800" dirty="0"/>
              <a:t>on your </a:t>
            </a:r>
            <a:r>
              <a:rPr lang="en-US" altLang="en-US" sz="1800" dirty="0" err="1"/>
              <a:t>OpenDSS</a:t>
            </a:r>
            <a:r>
              <a:rPr lang="en-US" altLang="en-US" sz="1800" dirty="0"/>
              <a:t> installation</a:t>
            </a:r>
          </a:p>
          <a:p>
            <a:pPr lvl="1"/>
            <a:r>
              <a:rPr lang="en-US" altLang="en-US" sz="1800" b="1" dirty="0"/>
              <a:t>Examples folder </a:t>
            </a:r>
            <a:r>
              <a:rPr lang="en-US" altLang="en-US" sz="1800" dirty="0"/>
              <a:t>on your </a:t>
            </a:r>
            <a:r>
              <a:rPr lang="en-US" altLang="en-US" sz="1800" dirty="0" err="1"/>
              <a:t>OpenDSS</a:t>
            </a:r>
            <a:r>
              <a:rPr lang="en-US" altLang="en-US" sz="1800" dirty="0"/>
              <a:t> installation</a:t>
            </a:r>
          </a:p>
          <a:p>
            <a:pPr lvl="1" eaLnBrk="1" hangingPunct="1"/>
            <a:endParaRPr lang="en-US" altLang="en-US" dirty="0"/>
          </a:p>
        </p:txBody>
      </p:sp>
    </p:spTree>
    <p:extLst>
      <p:ext uri="{BB962C8B-B14F-4D97-AF65-F5344CB8AC3E}">
        <p14:creationId xmlns:p14="http://schemas.microsoft.com/office/powerpoint/2010/main" val="201175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lstStyle/>
          <a:p>
            <a:pPr eaLnBrk="1" hangingPunct="1"/>
            <a:r>
              <a:rPr lang="en-US" altLang="en-US" dirty="0"/>
              <a:t>A key feature is that </a:t>
            </a:r>
            <a:r>
              <a:rPr lang="en-US" altLang="en-US" b="1" dirty="0"/>
              <a:t>controls</a:t>
            </a:r>
            <a:r>
              <a:rPr lang="en-US" altLang="en-US" dirty="0"/>
              <a:t> are modeled separately from the </a:t>
            </a:r>
            <a:r>
              <a:rPr lang="en-US" altLang="en-US" b="1" dirty="0"/>
              <a:t>devices</a:t>
            </a:r>
            <a:r>
              <a:rPr lang="en-US" altLang="en-US" dirty="0"/>
              <a:t> being controlled</a:t>
            </a:r>
          </a:p>
          <a:p>
            <a:pPr lvl="1" eaLnBrk="1" hangingPunct="1"/>
            <a:r>
              <a:rPr lang="en-US" altLang="en-US" dirty="0"/>
              <a:t>Capacitors  (</a:t>
            </a:r>
            <a:r>
              <a:rPr lang="en-US" altLang="en-US" dirty="0" err="1"/>
              <a:t>CapControl</a:t>
            </a:r>
            <a:r>
              <a:rPr lang="en-US" altLang="en-US" dirty="0"/>
              <a:t> element)</a:t>
            </a:r>
          </a:p>
          <a:p>
            <a:pPr lvl="1" eaLnBrk="1" hangingPunct="1"/>
            <a:r>
              <a:rPr lang="en-US" altLang="en-US" dirty="0"/>
              <a:t>Regulators/</a:t>
            </a:r>
            <a:r>
              <a:rPr lang="en-US" altLang="en-US" dirty="0" err="1"/>
              <a:t>tapchangers</a:t>
            </a:r>
            <a:r>
              <a:rPr lang="en-US" altLang="en-US" dirty="0"/>
              <a:t>  (</a:t>
            </a:r>
            <a:r>
              <a:rPr lang="en-US" altLang="en-US" dirty="0" err="1"/>
              <a:t>RegControl</a:t>
            </a:r>
            <a:r>
              <a:rPr lang="en-US" altLang="en-US" dirty="0"/>
              <a:t> element)</a:t>
            </a:r>
          </a:p>
          <a:p>
            <a:pPr eaLnBrk="1" hangingPunct="1"/>
            <a:r>
              <a:rPr lang="en-US" altLang="en-US" dirty="0"/>
              <a:t>Control Modes</a:t>
            </a:r>
          </a:p>
          <a:p>
            <a:pPr lvl="1" eaLnBrk="1" hangingPunct="1"/>
            <a:r>
              <a:rPr lang="en-US" altLang="en-US" dirty="0"/>
              <a:t>Static</a:t>
            </a:r>
          </a:p>
          <a:p>
            <a:pPr lvl="2" eaLnBrk="1" hangingPunct="1"/>
            <a:r>
              <a:rPr lang="en-US" altLang="en-US" dirty="0"/>
              <a:t>Power flows with large time steps</a:t>
            </a:r>
          </a:p>
          <a:p>
            <a:pPr lvl="1" eaLnBrk="1" hangingPunct="1"/>
            <a:r>
              <a:rPr lang="en-US" altLang="en-US" dirty="0"/>
              <a:t>Time</a:t>
            </a:r>
          </a:p>
          <a:p>
            <a:pPr lvl="2" eaLnBrk="1" hangingPunct="1"/>
            <a:r>
              <a:rPr lang="en-US" altLang="en-US" dirty="0"/>
              <a:t>Control queue employed to delay actions</a:t>
            </a:r>
          </a:p>
          <a:p>
            <a:pPr lvl="2" eaLnBrk="1" hangingPunct="1"/>
            <a:r>
              <a:rPr lang="en-US" altLang="en-US" dirty="0"/>
              <a:t>Control acts when time is reached</a:t>
            </a:r>
          </a:p>
          <a:p>
            <a:pPr lvl="1" eaLnBrk="1" hangingPunct="1"/>
            <a:r>
              <a:rPr lang="en-US" altLang="en-US" dirty="0"/>
              <a:t>Event</a:t>
            </a:r>
          </a:p>
        </p:txBody>
      </p:sp>
    </p:spTree>
    <p:extLst>
      <p:ext uri="{BB962C8B-B14F-4D97-AF65-F5344CB8AC3E}">
        <p14:creationId xmlns:p14="http://schemas.microsoft.com/office/powerpoint/2010/main" val="392156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68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lstStyle/>
          <a:p>
            <a:pPr eaLnBrk="1" hangingPunct="1"/>
            <a:r>
              <a:rPr lang="en-US" altLang="en-US"/>
              <a:t>Overall Model Concept</a:t>
            </a:r>
          </a:p>
        </p:txBody>
      </p:sp>
      <p:sp>
        <p:nvSpPr>
          <p:cNvPr id="20484" name="Rectangle 4"/>
          <p:cNvSpPr>
            <a:spLocks noChangeArrowheads="1"/>
          </p:cNvSpPr>
          <p:nvPr/>
        </p:nvSpPr>
        <p:spPr bwMode="auto">
          <a:xfrm>
            <a:off x="1828800" y="78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993900"/>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29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User Interfaces Currently Implemented</a:t>
            </a:r>
          </a:p>
        </p:txBody>
      </p:sp>
      <p:sp>
        <p:nvSpPr>
          <p:cNvPr id="21507" name="Rectangle 3"/>
          <p:cNvSpPr>
            <a:spLocks noGrp="1" noChangeArrowheads="1"/>
          </p:cNvSpPr>
          <p:nvPr>
            <p:ph type="body" idx="1"/>
          </p:nvPr>
        </p:nvSpPr>
        <p:spPr/>
        <p:txBody>
          <a:bodyPr>
            <a:normAutofit/>
          </a:bodyPr>
          <a:lstStyle/>
          <a:p>
            <a:pPr marL="457200" indent="-457200" eaLnBrk="1" hangingPunct="1"/>
            <a:r>
              <a:rPr lang="en-US" altLang="en-US" dirty="0"/>
              <a:t>A </a:t>
            </a:r>
            <a:r>
              <a:rPr lang="en-US" altLang="en-US" b="1" dirty="0"/>
              <a:t>stand-alone executable </a:t>
            </a:r>
            <a:r>
              <a:rPr lang="en-US" altLang="en-US" dirty="0"/>
              <a:t>program (</a:t>
            </a:r>
            <a:r>
              <a:rPr lang="en-US" altLang="en-US" b="1" dirty="0"/>
              <a:t>OpenDSS.exe</a:t>
            </a:r>
            <a:r>
              <a:rPr lang="en-US" altLang="en-US" dirty="0"/>
              <a:t>) that provides a text-based interface (multiple windows) </a:t>
            </a:r>
          </a:p>
          <a:p>
            <a:pPr marL="744538" lvl="1" indent="-457200" eaLnBrk="1" hangingPunct="1"/>
            <a:r>
              <a:rPr lang="en-US" altLang="en-US" dirty="0"/>
              <a:t>Some graphical output is also provided. </a:t>
            </a:r>
          </a:p>
          <a:p>
            <a:pPr marL="744538" lvl="1" indent="-457200" eaLnBrk="1" hangingPunct="1"/>
            <a:r>
              <a:rPr lang="en-US" altLang="en-US" dirty="0"/>
              <a:t>No graphical input is provided.</a:t>
            </a:r>
          </a:p>
          <a:p>
            <a:pPr marL="457200" indent="-457200" eaLnBrk="1" hangingPunct="1"/>
            <a:r>
              <a:rPr lang="en-US" altLang="en-US" dirty="0"/>
              <a:t>An </a:t>
            </a:r>
            <a:r>
              <a:rPr lang="en-US" altLang="en-US" b="1" dirty="0"/>
              <a:t>in-process </a:t>
            </a:r>
            <a:r>
              <a:rPr lang="en-US" altLang="en-US" b="1" u="sng" dirty="0"/>
              <a:t>COM server</a:t>
            </a:r>
            <a:r>
              <a:rPr lang="en-US" altLang="en-US" u="sng" dirty="0"/>
              <a:t> </a:t>
            </a:r>
            <a:r>
              <a:rPr lang="en-US" altLang="en-US" dirty="0"/>
              <a:t>(for Windows) that supports driving the simulator from user-written programs. </a:t>
            </a:r>
          </a:p>
          <a:p>
            <a:pPr marL="800100" lvl="1" indent="-457200"/>
            <a:r>
              <a:rPr lang="en-US" altLang="en-US" b="1" dirty="0"/>
              <a:t>OpenDSSEngine.DLL</a:t>
            </a:r>
          </a:p>
          <a:p>
            <a:pPr marL="457200" lvl="1" indent="-457200">
              <a:buFont typeface="Wingdings" panose="05000000000000000000" pitchFamily="2" charset="2"/>
              <a:buChar char="§"/>
            </a:pPr>
            <a:r>
              <a:rPr lang="en-US" altLang="en-US" dirty="0"/>
              <a:t>A </a:t>
            </a:r>
            <a:r>
              <a:rPr lang="en-US" altLang="en-US" b="1" dirty="0"/>
              <a:t>direct DLL </a:t>
            </a:r>
            <a:r>
              <a:rPr lang="en-US" altLang="en-US" dirty="0"/>
              <a:t>interface (</a:t>
            </a:r>
            <a:r>
              <a:rPr lang="en-US" altLang="en-US" b="1" dirty="0"/>
              <a:t>OpenDSSDirect.dll)</a:t>
            </a:r>
            <a:r>
              <a:rPr lang="en-US" altLang="en-US" dirty="0"/>
              <a:t> that mimics the COM interface with a standard call library</a:t>
            </a:r>
          </a:p>
          <a:p>
            <a:pPr marL="800100" lvl="1" indent="-457200"/>
            <a:r>
              <a:rPr lang="en-US" altLang="en-US" dirty="0"/>
              <a:t>For non-Windows platforms, such as HPCs</a:t>
            </a:r>
          </a:p>
          <a:p>
            <a:pPr marL="800100" lvl="1" indent="-457200"/>
            <a:r>
              <a:rPr lang="en-US" altLang="en-US" dirty="0"/>
              <a:t>For programming languages that do not support COM or are not efficient at supporting COM</a:t>
            </a:r>
          </a:p>
          <a:p>
            <a:pPr marL="548884" indent="-457200"/>
            <a:r>
              <a:rPr lang="en-US" altLang="en-US" dirty="0"/>
              <a:t>Some users have published Python interfaces</a:t>
            </a:r>
          </a:p>
        </p:txBody>
      </p:sp>
    </p:spTree>
    <p:extLst>
      <p:ext uri="{BB962C8B-B14F-4D97-AF65-F5344CB8AC3E}">
        <p14:creationId xmlns:p14="http://schemas.microsoft.com/office/powerpoint/2010/main" val="312839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2648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err="1"/>
              <a:t>OpenDSS</a:t>
            </a:r>
            <a:r>
              <a:rPr lang="en-US" altLang="en-US" dirty="0"/>
              <a:t> Research Directions</a:t>
            </a:r>
          </a:p>
        </p:txBody>
      </p:sp>
      <p:sp>
        <p:nvSpPr>
          <p:cNvPr id="24579" name="Rectangle 3"/>
          <p:cNvSpPr>
            <a:spLocks noGrp="1" noChangeArrowheads="1"/>
          </p:cNvSpPr>
          <p:nvPr>
            <p:ph type="body" idx="1"/>
          </p:nvPr>
        </p:nvSpPr>
        <p:spPr/>
        <p:txBody>
          <a:bodyPr/>
          <a:lstStyle/>
          <a:p>
            <a:pPr eaLnBrk="1" hangingPunct="1"/>
            <a:r>
              <a:rPr lang="en-US" altLang="en-US" sz="2000" dirty="0"/>
              <a:t>Exploiting </a:t>
            </a:r>
            <a:r>
              <a:rPr lang="en-US" altLang="en-US" sz="2000" b="1" dirty="0"/>
              <a:t>high performance desktop computing</a:t>
            </a:r>
            <a:r>
              <a:rPr lang="en-US" altLang="en-US" sz="2000" dirty="0"/>
              <a:t> to make it feasible to study distribution systems of at least 100,000 nodes and perhaps as many as 1,000,000 nodes. </a:t>
            </a:r>
          </a:p>
          <a:p>
            <a:pPr lvl="1" eaLnBrk="1" hangingPunct="1"/>
            <a:r>
              <a:rPr lang="en-US" altLang="en-US" sz="2000" dirty="0" err="1"/>
              <a:t>OpenDSS</a:t>
            </a:r>
            <a:r>
              <a:rPr lang="en-US" altLang="en-US" sz="2000" dirty="0"/>
              <a:t> Version 8 Released in 2019  (now Version 9) performs parallel processing for faster QSTS simulations</a:t>
            </a:r>
          </a:p>
          <a:p>
            <a:pPr lvl="1" eaLnBrk="1" hangingPunct="1"/>
            <a:r>
              <a:rPr lang="en-US" altLang="en-US" dirty="0"/>
              <a:t>Can solve different time periods in parallel</a:t>
            </a:r>
            <a:endParaRPr lang="en-US" altLang="en-US" sz="2000" dirty="0"/>
          </a:p>
          <a:p>
            <a:pPr lvl="1" eaLnBrk="1" hangingPunct="1"/>
            <a:r>
              <a:rPr lang="en-US" altLang="en-US" dirty="0"/>
              <a:t>Employs </a:t>
            </a:r>
            <a:r>
              <a:rPr lang="en-US" altLang="en-US" dirty="0" err="1"/>
              <a:t>Diakoptics</a:t>
            </a:r>
            <a:r>
              <a:rPr lang="en-US" altLang="en-US" dirty="0"/>
              <a:t> to solve very large networks</a:t>
            </a:r>
            <a:endParaRPr lang="en-US" altLang="en-US" sz="2000" dirty="0"/>
          </a:p>
          <a:p>
            <a:r>
              <a:rPr lang="en-US" altLang="en-US" sz="2000" dirty="0"/>
              <a:t>Improved Distribution Management Systems (DMS) functions </a:t>
            </a:r>
          </a:p>
          <a:p>
            <a:pPr lvl="1"/>
            <a:r>
              <a:rPr lang="en-US" altLang="en-US" sz="2000" dirty="0"/>
              <a:t>Several Existing EPRI research projects</a:t>
            </a:r>
          </a:p>
          <a:p>
            <a:pPr eaLnBrk="1" hangingPunct="1"/>
            <a:r>
              <a:rPr lang="en-US" altLang="en-US" sz="2000" dirty="0"/>
              <a:t>Improved distribution state estimation functions </a:t>
            </a:r>
          </a:p>
          <a:p>
            <a:pPr eaLnBrk="1" hangingPunct="1"/>
            <a:r>
              <a:rPr lang="en-US" altLang="en-US" sz="2000" dirty="0"/>
              <a:t>Improved </a:t>
            </a:r>
            <a:r>
              <a:rPr lang="en-US" altLang="en-US" sz="2000" b="1" dirty="0"/>
              <a:t>microgrid simulations </a:t>
            </a:r>
            <a:r>
              <a:rPr lang="en-US" altLang="en-US" sz="2000" dirty="0"/>
              <a:t>(Dynamics mode)</a:t>
            </a:r>
          </a:p>
          <a:p>
            <a:pPr lvl="1"/>
            <a:r>
              <a:rPr lang="en-US" altLang="en-US" dirty="0"/>
              <a:t>Hot topic currently</a:t>
            </a:r>
          </a:p>
          <a:p>
            <a:pPr eaLnBrk="1" hangingPunct="1"/>
            <a:endParaRPr lang="en-US" altLang="en-US" sz="2000" dirty="0"/>
          </a:p>
        </p:txBody>
      </p:sp>
    </p:spTree>
    <p:extLst>
      <p:ext uri="{BB962C8B-B14F-4D97-AF65-F5344CB8AC3E}">
        <p14:creationId xmlns:p14="http://schemas.microsoft.com/office/powerpoint/2010/main" val="250639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en-US" dirty="0"/>
              <a:t>Built-in Solution Modes</a:t>
            </a:r>
          </a:p>
        </p:txBody>
      </p:sp>
      <p:sp>
        <p:nvSpPr>
          <p:cNvPr id="126979" name="Rectangle 3"/>
          <p:cNvSpPr>
            <a:spLocks noGrp="1" noChangeArrowheads="1"/>
          </p:cNvSpPr>
          <p:nvPr>
            <p:ph type="body" idx="1"/>
          </p:nvPr>
        </p:nvSpPr>
        <p:spPr/>
        <p:txBody>
          <a:bodyPr/>
          <a:lstStyle/>
          <a:p>
            <a:pPr eaLnBrk="1" hangingPunct="1"/>
            <a:r>
              <a:rPr lang="en-US" altLang="en-US" dirty="0"/>
              <a:t>Snapshot (static) Power Flow </a:t>
            </a:r>
          </a:p>
          <a:p>
            <a:pPr eaLnBrk="1" hangingPunct="1"/>
            <a:r>
              <a:rPr lang="en-US" altLang="en-US" dirty="0"/>
              <a:t>Direct (non-iterative solution of I=YV )</a:t>
            </a:r>
          </a:p>
          <a:p>
            <a:pPr eaLnBrk="1" hangingPunct="1"/>
            <a:r>
              <a:rPr lang="en-US" altLang="en-US" dirty="0"/>
              <a:t>Daily mode (default: 24 1-hr increments)</a:t>
            </a:r>
          </a:p>
          <a:p>
            <a:pPr eaLnBrk="1" hangingPunct="1"/>
            <a:r>
              <a:rPr lang="en-US" altLang="en-US" dirty="0"/>
              <a:t>Yearly mode (default 8760 1-hr increments)</a:t>
            </a:r>
          </a:p>
          <a:p>
            <a:pPr eaLnBrk="1" hangingPunct="1"/>
            <a:r>
              <a:rPr lang="en-US" altLang="en-US" dirty="0"/>
              <a:t>Duty cycle (1 to 5s increments)</a:t>
            </a:r>
          </a:p>
          <a:p>
            <a:pPr eaLnBrk="1" hangingPunct="1"/>
            <a:r>
              <a:rPr lang="en-US" altLang="en-US" dirty="0"/>
              <a:t>Dynamics (electromechanical transients)</a:t>
            </a:r>
          </a:p>
          <a:p>
            <a:pPr eaLnBrk="1" hangingPunct="1"/>
            <a:r>
              <a:rPr lang="en-US" altLang="en-US" dirty="0"/>
              <a:t>Fault study</a:t>
            </a:r>
          </a:p>
          <a:p>
            <a:pPr eaLnBrk="1" hangingPunct="1"/>
            <a:r>
              <a:rPr lang="en-US" altLang="en-US" dirty="0"/>
              <a:t>Monte </a:t>
            </a:r>
            <a:r>
              <a:rPr lang="en-US" altLang="en-US" dirty="0" err="1"/>
              <a:t>carlo</a:t>
            </a:r>
            <a:r>
              <a:rPr lang="en-US" altLang="en-US" dirty="0"/>
              <a:t> fault study</a:t>
            </a:r>
          </a:p>
          <a:p>
            <a:pPr eaLnBrk="1" hangingPunct="1"/>
            <a:r>
              <a:rPr lang="en-US" altLang="en-US" dirty="0"/>
              <a:t>Harmonics</a:t>
            </a:r>
          </a:p>
          <a:p>
            <a:pPr eaLnBrk="1" hangingPunct="1"/>
            <a:r>
              <a:rPr lang="en-US" altLang="en-US" dirty="0"/>
              <a:t>Custom user-defined solutions</a:t>
            </a:r>
          </a:p>
          <a:p>
            <a:pPr eaLnBrk="1" hangingPunct="1"/>
            <a:endParaRPr lang="en-US" altLang="en-US" dirty="0"/>
          </a:p>
        </p:txBody>
      </p:sp>
    </p:spTree>
    <p:extLst>
      <p:ext uri="{BB962C8B-B14F-4D97-AF65-F5344CB8AC3E}">
        <p14:creationId xmlns:p14="http://schemas.microsoft.com/office/powerpoint/2010/main" val="136658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is a Script-driven circuit solution engine</a:t>
            </a:r>
          </a:p>
          <a:p>
            <a:pPr eaLnBrk="1" hangingPunct="1"/>
            <a:r>
              <a:rPr lang="en-US" altLang="en-US" dirty="0"/>
              <a:t>The </a:t>
            </a:r>
            <a:r>
              <a:rPr lang="en-US" altLang="en-US" dirty="0" err="1"/>
              <a:t>OpenDSS</a:t>
            </a:r>
            <a:r>
              <a:rPr lang="en-US" altLang="en-US" dirty="0"/>
              <a:t> was designed in a </a:t>
            </a:r>
            <a:r>
              <a:rPr lang="en-US" altLang="en-US" b="1" dirty="0"/>
              <a:t>research or consulting</a:t>
            </a:r>
            <a:r>
              <a:rPr lang="en-US" altLang="en-US" dirty="0"/>
              <a:t> environment where input data might come from a variety of sources. </a:t>
            </a:r>
          </a:p>
          <a:p>
            <a:pPr eaLnBrk="1" hangingPunct="1"/>
            <a:r>
              <a:rPr lang="en-US" altLang="en-US" dirty="0"/>
              <a:t>The program can accept many common forms of data for describing </a:t>
            </a:r>
            <a:r>
              <a:rPr lang="en-US" altLang="en-US" b="1" dirty="0"/>
              <a:t>impedances</a:t>
            </a:r>
            <a:r>
              <a:rPr lang="en-US" altLang="en-US" dirty="0"/>
              <a:t>, </a:t>
            </a:r>
            <a:r>
              <a:rPr lang="en-US" altLang="en-US" b="1" dirty="0"/>
              <a:t>loading</a:t>
            </a:r>
            <a:r>
              <a:rPr lang="en-US" altLang="en-US" dirty="0"/>
              <a:t>, and </a:t>
            </a:r>
            <a:r>
              <a:rPr lang="en-US" altLang="en-US" b="1" dirty="0"/>
              <a:t>topology</a:t>
            </a:r>
            <a:r>
              <a:rPr lang="en-US" altLang="en-US" dirty="0"/>
              <a:t> of distribution systems </a:t>
            </a:r>
            <a:r>
              <a:rPr lang="en-US" altLang="en-US" u="sng" dirty="0"/>
              <a:t>for planning analysis</a:t>
            </a:r>
            <a:r>
              <a:rPr lang="en-US" altLang="en-US" dirty="0"/>
              <a:t>. </a:t>
            </a:r>
          </a:p>
          <a:p>
            <a:pPr eaLnBrk="1" hangingPunct="1"/>
            <a:r>
              <a:rPr lang="en-US" altLang="en-US" dirty="0"/>
              <a:t>The </a:t>
            </a:r>
            <a:r>
              <a:rPr lang="en-US" altLang="en-US" dirty="0" err="1"/>
              <a:t>OpenDSS</a:t>
            </a:r>
            <a:r>
              <a:rPr lang="en-US" altLang="en-US" dirty="0"/>
              <a:t> scripting language is designed to require minimal translation from other formats of distribution data. </a:t>
            </a:r>
          </a:p>
        </p:txBody>
      </p:sp>
    </p:spTree>
    <p:extLst>
      <p:ext uri="{BB962C8B-B14F-4D97-AF65-F5344CB8AC3E}">
        <p14:creationId xmlns:p14="http://schemas.microsoft.com/office/powerpoint/2010/main" val="38998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Circuit elements have many properties</a:t>
            </a:r>
          </a:p>
          <a:p>
            <a:pPr lvl="1"/>
            <a:r>
              <a:rPr lang="en-US" altLang="en-US" dirty="0"/>
              <a:t>The program can accept more detailed data for lines, transformers, etc. than the typical data for distribution system analysis when they are available.</a:t>
            </a:r>
          </a:p>
          <a:p>
            <a:pPr eaLnBrk="1" hangingPunct="1"/>
            <a:r>
              <a:rPr lang="en-US" altLang="en-US" dirty="0"/>
              <a:t>Nearly all have reasonable </a:t>
            </a:r>
            <a:r>
              <a:rPr lang="en-US" altLang="en-US" b="1" dirty="0"/>
              <a:t>default values</a:t>
            </a:r>
          </a:p>
          <a:p>
            <a:pPr eaLnBrk="1" hangingPunct="1"/>
            <a:r>
              <a:rPr lang="en-US" altLang="en-US" dirty="0"/>
              <a:t>Users only need to specify the property values that are</a:t>
            </a:r>
          </a:p>
          <a:p>
            <a:pPr lvl="1"/>
            <a:r>
              <a:rPr lang="en-US" altLang="en-US" dirty="0"/>
              <a:t>Different than the default values, and</a:t>
            </a:r>
          </a:p>
          <a:p>
            <a:pPr lvl="1"/>
            <a:r>
              <a:rPr lang="en-US" altLang="en-US" dirty="0"/>
              <a:t>Used in the circuit simulation</a:t>
            </a:r>
          </a:p>
          <a:p>
            <a:pPr lvl="1"/>
            <a:endParaRPr lang="en-US" altLang="en-US" dirty="0"/>
          </a:p>
          <a:p>
            <a:endParaRPr lang="en-US" altLang="en-US" i="1" dirty="0"/>
          </a:p>
        </p:txBody>
      </p:sp>
    </p:spTree>
    <p:extLst>
      <p:ext uri="{BB962C8B-B14F-4D97-AF65-F5344CB8AC3E}">
        <p14:creationId xmlns:p14="http://schemas.microsoft.com/office/powerpoint/2010/main" val="922701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Variable States</a:t>
            </a:r>
          </a:p>
        </p:txBody>
      </p:sp>
      <p:sp>
        <p:nvSpPr>
          <p:cNvPr id="62467" name="Rectangle 3"/>
          <p:cNvSpPr>
            <a:spLocks noGrp="1" noChangeArrowheads="1"/>
          </p:cNvSpPr>
          <p:nvPr>
            <p:ph type="body" idx="1"/>
          </p:nvPr>
        </p:nvSpPr>
        <p:spPr/>
        <p:txBody>
          <a:bodyPr/>
          <a:lstStyle/>
          <a:p>
            <a:pPr lvl="1"/>
            <a:endParaRPr lang="en-US" altLang="en-US" dirty="0"/>
          </a:p>
          <a:p>
            <a:endParaRPr lang="en-US" altLang="en-US" dirty="0"/>
          </a:p>
          <a:p>
            <a:r>
              <a:rPr lang="en-US" altLang="en-US" dirty="0"/>
              <a:t>Throughout </a:t>
            </a:r>
            <a:r>
              <a:rPr lang="en-US" altLang="en-US" dirty="0" err="1"/>
              <a:t>OpenDSS</a:t>
            </a:r>
            <a:r>
              <a:rPr lang="en-US" altLang="en-US" dirty="0"/>
              <a:t>, property values remain at the value most recently defined until they are subsequently changed</a:t>
            </a:r>
          </a:p>
          <a:p>
            <a:endParaRPr lang="en-US" altLang="en-US" dirty="0"/>
          </a:p>
          <a:p>
            <a:pPr lvl="1"/>
            <a:r>
              <a:rPr lang="en-US" altLang="en-US" dirty="0"/>
              <a:t>They generally do NOT reset to original values unless you explicitly change them or Clear the circuit definition</a:t>
            </a:r>
          </a:p>
          <a:p>
            <a:pPr lvl="1"/>
            <a:endParaRPr lang="en-US" altLang="en-US" dirty="0"/>
          </a:p>
          <a:p>
            <a:pPr lvl="2"/>
            <a:r>
              <a:rPr lang="en-US" altLang="en-US" dirty="0"/>
              <a:t>This may be different than distribution power flow programs you are familiar with</a:t>
            </a:r>
          </a:p>
          <a:p>
            <a:pPr lvl="2"/>
            <a:r>
              <a:rPr lang="en-US" altLang="en-US" dirty="0" err="1"/>
              <a:t>OpenDSS</a:t>
            </a:r>
            <a:r>
              <a:rPr lang="en-US" altLang="en-US" dirty="0"/>
              <a:t> is designed as an interactive </a:t>
            </a:r>
            <a:r>
              <a:rPr lang="en-US" altLang="en-US" i="1" dirty="0"/>
              <a:t>simulator</a:t>
            </a:r>
          </a:p>
        </p:txBody>
      </p:sp>
    </p:spTree>
    <p:extLst>
      <p:ext uri="{BB962C8B-B14F-4D97-AF65-F5344CB8AC3E}">
        <p14:creationId xmlns:p14="http://schemas.microsoft.com/office/powerpoint/2010/main" val="191623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Advanced Types of Data in </a:t>
            </a:r>
            <a:r>
              <a:rPr lang="en-US" altLang="en-US" dirty="0" err="1"/>
              <a:t>OpenDSS</a:t>
            </a:r>
            <a:endParaRPr lang="en-US" altLang="en-US" dirty="0"/>
          </a:p>
        </p:txBody>
      </p:sp>
      <p:sp>
        <p:nvSpPr>
          <p:cNvPr id="63491" name="Rectangle 3"/>
          <p:cNvSpPr>
            <a:spLocks noGrp="1" noChangeArrowheads="1"/>
          </p:cNvSpPr>
          <p:nvPr>
            <p:ph type="body" idx="1"/>
          </p:nvPr>
        </p:nvSpPr>
        <p:spPr/>
        <p:txBody>
          <a:bodyPr/>
          <a:lstStyle/>
          <a:p>
            <a:pPr eaLnBrk="1" hangingPunct="1"/>
            <a:r>
              <a:rPr lang="en-US" altLang="en-US" sz="2000" dirty="0"/>
              <a:t>Harmonic spectra for harmonic analysis,</a:t>
            </a:r>
          </a:p>
          <a:p>
            <a:pPr eaLnBrk="1" hangingPunct="1"/>
            <a:r>
              <a:rPr lang="en-US" altLang="en-US" sz="2000" dirty="0"/>
              <a:t>Various curves as a function of time for sequential time simulations: </a:t>
            </a:r>
          </a:p>
          <a:p>
            <a:pPr eaLnBrk="1" hangingPunct="1"/>
            <a:r>
              <a:rPr lang="en-US" altLang="en-US" sz="2000" dirty="0"/>
              <a:t>Load shapes (e.g., AMI  P, Q data), </a:t>
            </a:r>
          </a:p>
          <a:p>
            <a:pPr eaLnBrk="1" hangingPunct="1"/>
            <a:r>
              <a:rPr lang="en-US" altLang="en-US" sz="2000" dirty="0"/>
              <a:t>Price shapes, </a:t>
            </a:r>
          </a:p>
          <a:p>
            <a:pPr eaLnBrk="1" hangingPunct="1"/>
            <a:r>
              <a:rPr lang="en-US" altLang="en-US" sz="2000" dirty="0"/>
              <a:t>Temperature shapes,</a:t>
            </a:r>
          </a:p>
          <a:p>
            <a:pPr eaLnBrk="1" hangingPunct="1"/>
            <a:r>
              <a:rPr lang="en-US" altLang="en-US" sz="2000" dirty="0"/>
              <a:t>Storage dispatch curves,</a:t>
            </a:r>
          </a:p>
          <a:p>
            <a:pPr eaLnBrk="1" hangingPunct="1"/>
            <a:r>
              <a:rPr lang="en-US" altLang="en-US" sz="2000" dirty="0"/>
              <a:t>Growth curves.</a:t>
            </a:r>
          </a:p>
          <a:p>
            <a:pPr eaLnBrk="1" hangingPunct="1"/>
            <a:r>
              <a:rPr lang="en-US" altLang="en-US" sz="2000" dirty="0"/>
              <a:t>Efficiency curves for PV inverters,</a:t>
            </a:r>
          </a:p>
          <a:p>
            <a:pPr eaLnBrk="1" hangingPunct="1"/>
            <a:r>
              <a:rPr lang="en-US" altLang="en-US" sz="2000" dirty="0"/>
              <a:t>Voltage dependency exponents for loads,</a:t>
            </a:r>
          </a:p>
          <a:p>
            <a:pPr eaLnBrk="1" hangingPunct="1"/>
            <a:r>
              <a:rPr lang="en-US" altLang="en-US" sz="2000" dirty="0"/>
              <a:t>Capacitor control settings,</a:t>
            </a:r>
          </a:p>
          <a:p>
            <a:pPr eaLnBrk="1" hangingPunct="1"/>
            <a:r>
              <a:rPr lang="en-US" altLang="en-US" sz="2000" dirty="0"/>
              <a:t>Regulator control settings,</a:t>
            </a:r>
          </a:p>
          <a:p>
            <a:pPr eaLnBrk="1" hangingPunct="1"/>
            <a:r>
              <a:rPr lang="en-US" altLang="en-US" sz="2000" dirty="0"/>
              <a:t>TCC Curves and other data for Fuse, Relay, and Recloser objects</a:t>
            </a:r>
          </a:p>
          <a:p>
            <a:pPr eaLnBrk="1" hangingPunct="1"/>
            <a:r>
              <a:rPr lang="en-US" altLang="en-US" sz="2000" dirty="0"/>
              <a:t>Machine data.</a:t>
            </a:r>
          </a:p>
        </p:txBody>
      </p:sp>
    </p:spTree>
    <p:extLst>
      <p:ext uri="{BB962C8B-B14F-4D97-AF65-F5344CB8AC3E}">
        <p14:creationId xmlns:p14="http://schemas.microsoft.com/office/powerpoint/2010/main" val="3000913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Equations</a:t>
            </a:r>
          </a:p>
        </p:txBody>
      </p:sp>
      <p:sp>
        <p:nvSpPr>
          <p:cNvPr id="5" name="Text Placeholder 4"/>
          <p:cNvSpPr>
            <a:spLocks noGrp="1"/>
          </p:cNvSpPr>
          <p:nvPr>
            <p:ph type="body" idx="1"/>
          </p:nvPr>
        </p:nvSpPr>
        <p:spPr/>
        <p:txBody>
          <a:bodyPr/>
          <a:lstStyle/>
          <a:p>
            <a:r>
              <a:rPr lang="en-US" dirty="0"/>
              <a:t>For the curious Electrical Engineer …</a:t>
            </a:r>
          </a:p>
        </p:txBody>
      </p:sp>
    </p:spTree>
    <p:extLst>
      <p:ext uri="{BB962C8B-B14F-4D97-AF65-F5344CB8AC3E}">
        <p14:creationId xmlns:p14="http://schemas.microsoft.com/office/powerpoint/2010/main" val="1160178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a:t>
            </a:r>
            <a:r>
              <a:rPr lang="en-US" altLang="en-US" i="1" dirty="0"/>
              <a:t>primitive admittance </a:t>
            </a:r>
            <a:r>
              <a:rPr lang="en-US" altLang="en-US" dirty="0"/>
              <a:t>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are used to build the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dirty="0"/>
              <a:t>Actual volts and amps</a:t>
            </a:r>
          </a:p>
          <a:p>
            <a:pPr lvl="1"/>
            <a:r>
              <a:rPr lang="en-US" altLang="en-US" dirty="0"/>
              <a:t>Symmetrical components and per units not used </a:t>
            </a:r>
            <a:r>
              <a:rPr lang="en-US" altLang="en-US" i="1" dirty="0"/>
              <a:t>inside</a:t>
            </a:r>
            <a:r>
              <a:rPr lang="en-US" altLang="en-US" dirty="0"/>
              <a:t> the program !!  -- Input and output only!</a:t>
            </a:r>
          </a:p>
        </p:txBody>
      </p:sp>
    </p:spTree>
    <p:extLst>
      <p:ext uri="{BB962C8B-B14F-4D97-AF65-F5344CB8AC3E}">
        <p14:creationId xmlns:p14="http://schemas.microsoft.com/office/powerpoint/2010/main" val="1706007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344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44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dirty="0"/>
              <a:t>Simply let </a:t>
            </a:r>
            <a:r>
              <a:rPr lang="en-US" altLang="en-US" b="1" dirty="0"/>
              <a:t>R, X, B, G, C</a:t>
            </a:r>
            <a:r>
              <a:rPr lang="en-US" altLang="en-US" dirty="0"/>
              <a:t>, etc. represent </a:t>
            </a:r>
            <a:r>
              <a:rPr lang="en-US" altLang="en-US" b="1" dirty="0"/>
              <a:t>3x3</a:t>
            </a:r>
            <a:r>
              <a:rPr lang="en-US" altLang="en-US" dirty="0"/>
              <a:t> matrix</a:t>
            </a:r>
          </a:p>
          <a:p>
            <a:pPr lvl="1"/>
            <a:r>
              <a:rPr lang="en-US" altLang="en-US" dirty="0"/>
              <a:t>Notation stays the same</a:t>
            </a:r>
          </a:p>
          <a:p>
            <a:endParaRPr lang="en-US" altLang="en-US" dirty="0"/>
          </a:p>
          <a:p>
            <a:r>
              <a:rPr lang="en-US" altLang="en-US" dirty="0"/>
              <a:t>And it works!</a:t>
            </a:r>
          </a:p>
          <a:p>
            <a:endParaRPr lang="en-US" altLang="en-US" dirty="0"/>
          </a:p>
          <a:p>
            <a:r>
              <a:rPr lang="en-US" altLang="en-US" dirty="0"/>
              <a:t>I1, I2, V1, V2 </a:t>
            </a:r>
            <a:r>
              <a:rPr lang="en-US" altLang="en-US" dirty="0" err="1"/>
              <a:t>etc</a:t>
            </a:r>
            <a:r>
              <a:rPr lang="en-US" altLang="en-US" dirty="0"/>
              <a:t> become 3x1 vectors</a:t>
            </a:r>
          </a:p>
          <a:p>
            <a:endParaRPr lang="en-US" altLang="en-US" dirty="0"/>
          </a:p>
          <a:p>
            <a:r>
              <a:rPr lang="en-US" altLang="en-US" dirty="0"/>
              <a:t>This is basically how all the Circuit Element (</a:t>
            </a:r>
            <a:r>
              <a:rPr lang="en-US" altLang="en-US" dirty="0" err="1"/>
              <a:t>CktElement</a:t>
            </a:r>
            <a:r>
              <a:rPr lang="en-US" altLang="en-US" dirty="0"/>
              <a:t> class) models in </a:t>
            </a:r>
            <a:r>
              <a:rPr lang="en-US" altLang="en-US" dirty="0" err="1"/>
              <a:t>OpenDSS</a:t>
            </a:r>
            <a:r>
              <a:rPr lang="en-US" altLang="en-US" dirty="0"/>
              <a:t> work.</a:t>
            </a:r>
          </a:p>
        </p:txBody>
      </p:sp>
    </p:spTree>
    <p:extLst>
      <p:ext uri="{BB962C8B-B14F-4D97-AF65-F5344CB8AC3E}">
        <p14:creationId xmlns:p14="http://schemas.microsoft.com/office/powerpoint/2010/main" val="2189065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8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3"/>
          <p:cNvSpPr>
            <a:spLocks noGrp="1"/>
          </p:cNvSpPr>
          <p:nvPr>
            <p:ph type="ctrTitle" sz="quarter"/>
          </p:nvPr>
        </p:nvSpPr>
        <p:spPr/>
        <p:txBody>
          <a:bodyPr>
            <a:normAutofit/>
          </a:bodyPr>
          <a:lstStyle/>
          <a:p>
            <a:pPr eaLnBrk="1" hangingPunct="1"/>
            <a:r>
              <a:rPr lang="en-US" altLang="en-US" dirty="0"/>
              <a:t>1. Introduction to the </a:t>
            </a:r>
            <a:r>
              <a:rPr lang="en-US" altLang="en-US" dirty="0" err="1"/>
              <a:t>OpenDSS</a:t>
            </a:r>
            <a:r>
              <a:rPr lang="en-US" altLang="en-US" dirty="0"/>
              <a:t> Program </a:t>
            </a:r>
            <a:br>
              <a:rPr lang="en-US" altLang="en-US" dirty="0"/>
            </a:br>
            <a:br>
              <a:rPr lang="en-US" altLang="en-US" dirty="0"/>
            </a:br>
            <a:endParaRPr lang="en-US" altLang="en-US" dirty="0"/>
          </a:p>
        </p:txBody>
      </p:sp>
    </p:spTree>
    <p:extLst>
      <p:ext uri="{BB962C8B-B14F-4D97-AF65-F5344CB8AC3E}">
        <p14:creationId xmlns:p14="http://schemas.microsoft.com/office/powerpoint/2010/main" val="3862614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1143000" y="20574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352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3352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6324600" y="19050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838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17266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a:t>Solving the Power Flow</a:t>
            </a:r>
          </a:p>
        </p:txBody>
      </p:sp>
      <p:sp>
        <p:nvSpPr>
          <p:cNvPr id="76803" name="Rectangle 3"/>
          <p:cNvSpPr>
            <a:spLocks noGrp="1" noChangeArrowheads="1"/>
          </p:cNvSpPr>
          <p:nvPr>
            <p:ph type="body" idx="1"/>
          </p:nvPr>
        </p:nvSpPr>
        <p:spPr/>
        <p:txBody>
          <a:bodyPr/>
          <a:lstStyle/>
          <a:p>
            <a:pPr eaLnBrk="1" hangingPunct="1"/>
            <a:r>
              <a:rPr lang="en-US" altLang="en-US" dirty="0"/>
              <a:t>Once the circuit model is connected properly the next step is to </a:t>
            </a:r>
            <a:r>
              <a:rPr lang="en-US" altLang="en-US" b="1" dirty="0">
                <a:solidFill>
                  <a:srgbClr val="FF0000"/>
                </a:solidFill>
              </a:rPr>
              <a:t>Solve</a:t>
            </a:r>
            <a:r>
              <a:rPr lang="en-US" altLang="en-US" dirty="0"/>
              <a:t> the base power flow</a:t>
            </a:r>
          </a:p>
          <a:p>
            <a:pPr eaLnBrk="1" hangingPunct="1"/>
            <a:r>
              <a:rPr lang="en-US" altLang="en-US" dirty="0"/>
              <a:t>PC elements (i.e., Loads) are usually </a:t>
            </a:r>
            <a:r>
              <a:rPr lang="en-US" altLang="en-US" b="1" dirty="0"/>
              <a:t>nonlinear</a:t>
            </a:r>
          </a:p>
          <a:p>
            <a:pPr eaLnBrk="1" hangingPunct="1"/>
            <a:r>
              <a:rPr lang="en-US" altLang="en-US" dirty="0"/>
              <a:t>Loads are linearized to a Norton equivalent based on nominal 100% rated voltage.</a:t>
            </a:r>
          </a:p>
          <a:p>
            <a:pPr lvl="1" eaLnBrk="1" hangingPunct="1"/>
            <a:r>
              <a:rPr lang="en-US" altLang="en-US" dirty="0"/>
              <a:t>Current source is “</a:t>
            </a:r>
            <a:r>
              <a:rPr lang="en-US" altLang="en-US" b="1" dirty="0"/>
              <a:t>compensation current</a:t>
            </a:r>
            <a:r>
              <a:rPr lang="en-US" altLang="en-US" dirty="0"/>
              <a:t>”</a:t>
            </a:r>
          </a:p>
          <a:p>
            <a:pPr lvl="1" eaLnBrk="1" hangingPunct="1"/>
            <a:r>
              <a:rPr lang="en-US" altLang="en-US" dirty="0"/>
              <a:t>Compensates for the nonlinear characteristic</a:t>
            </a:r>
          </a:p>
          <a:p>
            <a:pPr eaLnBrk="1" hangingPunct="1"/>
            <a:r>
              <a:rPr lang="en-US" altLang="en-US" dirty="0"/>
              <a:t>A </a:t>
            </a:r>
            <a:r>
              <a:rPr lang="en-US" altLang="en-US" i="1" dirty="0"/>
              <a:t>fixed point </a:t>
            </a:r>
            <a:r>
              <a:rPr lang="en-US" altLang="en-US" dirty="0"/>
              <a:t>iterative solution algorithm is employed for most solutions</a:t>
            </a:r>
          </a:p>
          <a:p>
            <a:pPr eaLnBrk="1" hangingPunct="1"/>
            <a:r>
              <a:rPr lang="en-US" altLang="en-US" dirty="0"/>
              <a:t>This method allows for flexible load models and is robust for most distribution systems</a:t>
            </a:r>
          </a:p>
          <a:p>
            <a:pPr eaLnBrk="1" hangingPunct="1"/>
            <a:r>
              <a:rPr lang="en-US" altLang="en-US" dirty="0"/>
              <a:t>… And is Fast!</a:t>
            </a:r>
          </a:p>
        </p:txBody>
      </p:sp>
    </p:spTree>
    <p:extLst>
      <p:ext uri="{BB962C8B-B14F-4D97-AF65-F5344CB8AC3E}">
        <p14:creationId xmlns:p14="http://schemas.microsoft.com/office/powerpoint/2010/main" val="4104175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3608115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a:t>Load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609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609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609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685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2362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2362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533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533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533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533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52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52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52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52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3823494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a:t>Load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2819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2819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2133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2667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2743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1905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2895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2895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2209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80201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a:t>1:Standard constant P+jQ load. (Default)</a:t>
            </a:r>
          </a:p>
          <a:p>
            <a:pPr eaLnBrk="1" hangingPunct="1">
              <a:buFontTx/>
              <a:buNone/>
            </a:pPr>
            <a:r>
              <a:rPr lang="en-US" altLang="en-US"/>
              <a:t>2:Constant impedance load. </a:t>
            </a:r>
          </a:p>
          <a:p>
            <a:pPr eaLnBrk="1" hangingPunct="1">
              <a:buFontTx/>
              <a:buNone/>
            </a:pPr>
            <a:r>
              <a:rPr lang="en-US" altLang="en-US"/>
              <a:t>3:Const P, Quadratic Q (like a motor).</a:t>
            </a:r>
          </a:p>
          <a:p>
            <a:pPr eaLnBrk="1" hangingPunct="1">
              <a:buFontTx/>
              <a:buNone/>
            </a:pPr>
            <a:r>
              <a:rPr lang="en-US" altLang="en-US"/>
              <a:t>4:Nominal Linear P, Quadratic Q (feeder mix). </a:t>
            </a:r>
            <a:br>
              <a:rPr lang="en-US" altLang="en-US"/>
            </a:br>
            <a:r>
              <a:rPr lang="en-US" altLang="en-US"/>
              <a:t> Use this with CVRfactor.</a:t>
            </a:r>
          </a:p>
          <a:p>
            <a:pPr eaLnBrk="1" hangingPunct="1">
              <a:buFontTx/>
              <a:buNone/>
            </a:pPr>
            <a:r>
              <a:rPr lang="en-US" altLang="en-US"/>
              <a:t>5:Constant Current Magnitude</a:t>
            </a:r>
          </a:p>
          <a:p>
            <a:pPr eaLnBrk="1" hangingPunct="1">
              <a:buFontTx/>
              <a:buNone/>
            </a:pPr>
            <a:r>
              <a:rPr lang="en-US" altLang="en-US"/>
              <a:t>6:Const P, Fixed Q</a:t>
            </a:r>
          </a:p>
          <a:p>
            <a:pPr eaLnBrk="1" hangingPunct="1">
              <a:buFontTx/>
              <a:buNone/>
            </a:pPr>
            <a:r>
              <a:rPr lang="en-US" altLang="en-US"/>
              <a:t>7:Const P, Fixed Impedance Q</a:t>
            </a:r>
          </a:p>
          <a:p>
            <a:pPr eaLnBrk="1" hangingPunct="1">
              <a:buFontTx/>
              <a:buNone/>
            </a:pPr>
            <a:r>
              <a:rPr lang="en-US" altLang="en-US"/>
              <a:t>8: Special ZIP load model</a:t>
            </a:r>
          </a:p>
        </p:txBody>
      </p:sp>
    </p:spTree>
    <p:extLst>
      <p:ext uri="{BB962C8B-B14F-4D97-AF65-F5344CB8AC3E}">
        <p14:creationId xmlns:p14="http://schemas.microsoft.com/office/powerpoint/2010/main" val="802225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en-US" altLang="en-US"/>
              <a:t>Standard P + jQ (constant power) Load Model</a:t>
            </a:r>
          </a:p>
        </p:txBody>
      </p:sp>
      <p:sp>
        <p:nvSpPr>
          <p:cNvPr id="81923" name="Rectangle 3"/>
          <p:cNvSpPr>
            <a:spLocks noGrp="1" noChangeArrowheads="1"/>
          </p:cNvSpPr>
          <p:nvPr>
            <p:ph type="body" idx="1"/>
          </p:nvPr>
        </p:nvSpPr>
        <p:spPr/>
        <p:txBody>
          <a:bodyPr/>
          <a:lstStyle/>
          <a:p>
            <a:pPr eaLnBrk="1" hangingPunct="1"/>
            <a:r>
              <a:rPr lang="en-US" altLang="en-US" dirty="0"/>
              <a:t>When the voltage goes out of the normal range for a load the model </a:t>
            </a:r>
            <a:r>
              <a:rPr lang="en-US" altLang="en-US" u="sng" dirty="0"/>
              <a:t>reverts to a linear load</a:t>
            </a:r>
            <a:r>
              <a:rPr lang="en-US" altLang="en-US" dirty="0"/>
              <a:t> model</a:t>
            </a:r>
          </a:p>
          <a:p>
            <a:pPr eaLnBrk="1" hangingPunct="1"/>
            <a:endParaRPr lang="en-US" altLang="en-US" dirty="0"/>
          </a:p>
          <a:p>
            <a:pPr lvl="1" eaLnBrk="1" hangingPunct="1"/>
            <a:r>
              <a:rPr lang="en-US" altLang="en-US" dirty="0"/>
              <a:t>This generally guarantees convergence</a:t>
            </a:r>
          </a:p>
          <a:p>
            <a:pPr lvl="2" eaLnBrk="1" hangingPunct="1"/>
            <a:r>
              <a:rPr lang="en-US" altLang="en-US" dirty="0"/>
              <a:t>Even when a fault is applied</a:t>
            </a:r>
          </a:p>
          <a:p>
            <a:pPr lvl="2" eaLnBrk="1" hangingPunct="1"/>
            <a:endParaRPr lang="en-US" altLang="en-US" dirty="0"/>
          </a:p>
          <a:p>
            <a:pPr lvl="1" eaLnBrk="1" hangingPunct="1"/>
            <a:r>
              <a:rPr lang="en-US" altLang="en-US" dirty="0"/>
              <a:t>This script changes break points to +/- 10%:</a:t>
            </a:r>
          </a:p>
          <a:p>
            <a:pPr lvl="2" eaLnBrk="1" hangingPunct="1"/>
            <a:r>
              <a:rPr lang="en-US" altLang="en-US" dirty="0"/>
              <a:t>Load.Load1.Vmaxpu=1.10</a:t>
            </a:r>
          </a:p>
          <a:p>
            <a:pPr lvl="2" eaLnBrk="1" hangingPunct="1"/>
            <a:r>
              <a:rPr lang="en-US" altLang="en-US" dirty="0"/>
              <a:t>Load.Load1.Vminpu=0.90</a:t>
            </a:r>
          </a:p>
          <a:p>
            <a:pPr lvl="2" eaLnBrk="1" hangingPunct="1"/>
            <a:endParaRPr lang="en-US" altLang="en-US" dirty="0"/>
          </a:p>
          <a:p>
            <a:pPr lvl="1" eaLnBrk="1" hangingPunct="1"/>
            <a:r>
              <a:rPr lang="en-US" altLang="en-US" sz="1800" dirty="0"/>
              <a:t>Note: to solve some of the IEEE Radial Test feeders and match the published results, you have to set </a:t>
            </a:r>
            <a:r>
              <a:rPr lang="en-US" altLang="en-US" sz="1800" dirty="0" err="1"/>
              <a:t>Vminpu</a:t>
            </a:r>
            <a:r>
              <a:rPr lang="en-US" altLang="en-US" sz="1800" dirty="0"/>
              <a:t> to less than the lowest voltage published (usually about 0.80 per unit)</a:t>
            </a:r>
          </a:p>
        </p:txBody>
      </p:sp>
    </p:spTree>
    <p:extLst>
      <p:ext uri="{BB962C8B-B14F-4D97-AF65-F5344CB8AC3E}">
        <p14:creationId xmlns:p14="http://schemas.microsoft.com/office/powerpoint/2010/main" val="2373698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5867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5791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76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990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5715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4267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553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1828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8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32711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dirty="0"/>
              <a:t>Initial Guess at Node Voltages, </a:t>
            </a:r>
            <a:r>
              <a:rPr lang="en-US" altLang="en-US" b="1" i="1"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dirty="0"/>
              <a:t>Compute all Injection (Compensation) Currents, </a:t>
            </a:r>
            <a:r>
              <a:rPr lang="en-US" altLang="en-US" b="1" i="1" dirty="0">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dirty="0">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dirty="0">
                <a:cs typeface="Times New Roman" panose="02020603050405020304" pitchFamily="18" charset="0"/>
              </a:rPr>
              <a:t>Solve for new guess at </a:t>
            </a:r>
            <a:r>
              <a:rPr lang="en-US" altLang="en-US" b="1" i="1" dirty="0">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dirty="0">
                <a:cs typeface="Times New Roman" panose="02020603050405020304" pitchFamily="18" charset="0"/>
              </a:rPr>
              <a:t>Repeat 2 and 3 until Converged</a:t>
            </a:r>
            <a:endParaRPr lang="en-US" altLang="en-US" dirty="0"/>
          </a:p>
          <a:p>
            <a:pPr marL="457200" indent="-457200">
              <a:buFontTx/>
              <a:buAutoNum type="arabicPeriod"/>
            </a:pPr>
            <a:endParaRPr lang="en-US" altLang="en-US" dirty="0"/>
          </a:p>
          <a:p>
            <a:pPr marL="457200" indent="-457200"/>
            <a:r>
              <a:rPr lang="en-US" altLang="en-US" dirty="0"/>
              <a:t>Convergence is based on change in per unit voltage magnitude</a:t>
            </a:r>
          </a:p>
          <a:p>
            <a:pPr marL="857250" lvl="1" indent="-457200"/>
            <a:r>
              <a:rPr lang="en-US" altLang="en-US" dirty="0"/>
              <a:t>Default tolerance = 0.0001</a:t>
            </a:r>
          </a:p>
          <a:p>
            <a:pPr marL="857250" lvl="1" indent="-457200"/>
            <a:r>
              <a:rPr lang="en-US" altLang="en-US" dirty="0"/>
              <a:t>Good enough for distribution systems</a:t>
            </a:r>
          </a:p>
        </p:txBody>
      </p:sp>
    </p:spTree>
    <p:extLst>
      <p:ext uri="{BB962C8B-B14F-4D97-AF65-F5344CB8AC3E}">
        <p14:creationId xmlns:p14="http://schemas.microsoft.com/office/powerpoint/2010/main" val="2636575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13969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dirty="0"/>
              <a:t>The examples in this Workshop will be taught using the EPRI </a:t>
            </a:r>
            <a:r>
              <a:rPr lang="en-US" altLang="en-US" dirty="0" err="1"/>
              <a:t>OpenDSS</a:t>
            </a:r>
            <a:r>
              <a:rPr lang="en-US" altLang="en-US" dirty="0"/>
              <a:t> computer program</a:t>
            </a:r>
          </a:p>
          <a:p>
            <a:r>
              <a:rPr lang="en-US" altLang="en-US" dirty="0" err="1"/>
              <a:t>OpenDSS</a:t>
            </a:r>
            <a:r>
              <a:rPr lang="en-US" altLang="en-US" dirty="0"/>
              <a:t> is EPRI’s main tool for research involving distribution system analysis</a:t>
            </a:r>
          </a:p>
          <a:p>
            <a:r>
              <a:rPr lang="en-US" altLang="en-US" dirty="0"/>
              <a:t>Was made Open Source in 2008.</a:t>
            </a:r>
          </a:p>
          <a:p>
            <a:pPr lvl="1"/>
            <a:r>
              <a:rPr lang="en-US" altLang="en-US" dirty="0"/>
              <a:t>Over 120,000 downloads since.</a:t>
            </a:r>
          </a:p>
          <a:p>
            <a:pPr eaLnBrk="1" hangingPunct="1"/>
            <a:r>
              <a:rPr lang="en-US" altLang="en-US" dirty="0"/>
              <a:t>The program is freely available and is updated regularly</a:t>
            </a:r>
          </a:p>
          <a:p>
            <a:pPr eaLnBrk="1" hangingPunct="1"/>
            <a:r>
              <a:rPr lang="en-US" altLang="en-US" dirty="0"/>
              <a:t>You may find it on </a:t>
            </a:r>
            <a:r>
              <a:rPr lang="en-US" altLang="en-US" dirty="0">
                <a:hlinkClick r:id="rId3"/>
              </a:rPr>
              <a:t>www.Sourceforge.net</a:t>
            </a:r>
            <a:endParaRPr lang="en-US" altLang="en-US" dirty="0"/>
          </a:p>
          <a:p>
            <a:pPr eaLnBrk="1" hangingPunct="1"/>
            <a:r>
              <a:rPr lang="en-US" altLang="en-US" dirty="0"/>
              <a:t>Also, bookmark the EPRI link site:</a:t>
            </a:r>
          </a:p>
          <a:p>
            <a:pPr lvl="1"/>
            <a:r>
              <a:rPr lang="en-US" altLang="en-US" dirty="0">
                <a:hlinkClick r:id="rId4"/>
              </a:rPr>
              <a:t>https://www.epri.com/#/pages/sa/opendss?lang=en-US</a:t>
            </a:r>
            <a:endParaRPr lang="en-US" altLang="en-US" dirty="0"/>
          </a:p>
          <a:p>
            <a:pPr lvl="1"/>
            <a:r>
              <a:rPr lang="en-US" altLang="en-US" dirty="0"/>
              <a:t>This is the “jump page” for </a:t>
            </a:r>
            <a:r>
              <a:rPr lang="en-US" altLang="en-US" dirty="0" err="1"/>
              <a:t>OpenDSS</a:t>
            </a:r>
            <a:r>
              <a:rPr lang="en-US" altLang="en-US" dirty="0"/>
              <a:t> internet locations</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89201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71686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lstStyle/>
          <a:p>
            <a:r>
              <a:rPr lang="en-US" dirty="0"/>
              <a:t>Fixed-point solution form for normal solution</a:t>
            </a:r>
          </a:p>
          <a:p>
            <a:endParaRPr lang="en-US" dirty="0"/>
          </a:p>
          <a:p>
            <a:endParaRPr lang="en-US" sz="3200" dirty="0"/>
          </a:p>
          <a:p>
            <a:pPr marL="0" indent="0">
              <a:buNone/>
            </a:pPr>
            <a:r>
              <a:rPr lang="en-US" sz="3200" dirty="0"/>
              <a:t>	</a:t>
            </a:r>
            <a:r>
              <a:rPr lang="en-US" sz="3200" i="1" dirty="0"/>
              <a:t>V</a:t>
            </a:r>
            <a:r>
              <a:rPr lang="en-US" sz="3200" i="1" baseline="-25000" dirty="0"/>
              <a:t>n+1</a:t>
            </a:r>
            <a:r>
              <a:rPr lang="en-US" sz="3200" i="1" dirty="0"/>
              <a:t> = [</a:t>
            </a:r>
            <a:r>
              <a:rPr lang="en-US" sz="3200" i="1" dirty="0" err="1"/>
              <a:t>Y</a:t>
            </a:r>
            <a:r>
              <a:rPr lang="en-US" sz="3200" i="1" baseline="-25000" dirty="0" err="1"/>
              <a:t>system</a:t>
            </a:r>
            <a:r>
              <a:rPr lang="en-US" sz="3200" i="1" dirty="0"/>
              <a:t>]</a:t>
            </a:r>
            <a:r>
              <a:rPr lang="en-US" sz="3200" i="1" baseline="30000" dirty="0"/>
              <a:t>-1 </a:t>
            </a:r>
            <a:r>
              <a:rPr lang="en-US" sz="3200" i="1" dirty="0"/>
              <a:t>I</a:t>
            </a:r>
            <a:r>
              <a:rPr lang="en-US" sz="3200" i="1" baseline="-25000" dirty="0"/>
              <a:t>PC</a:t>
            </a:r>
            <a:r>
              <a:rPr lang="en-US" sz="3200" i="1" dirty="0"/>
              <a:t>(</a:t>
            </a:r>
            <a:r>
              <a:rPr lang="en-US" sz="3200" i="1" dirty="0" err="1"/>
              <a:t>V</a:t>
            </a:r>
            <a:r>
              <a:rPr lang="en-US" sz="3200" i="1" baseline="-25000" dirty="0" err="1"/>
              <a:t>n</a:t>
            </a:r>
            <a:r>
              <a:rPr lang="en-US" sz="3200" i="1" dirty="0"/>
              <a:t>)   n = 0, 1, 2, …</a:t>
            </a:r>
          </a:p>
          <a:p>
            <a:pPr marL="0" indent="0">
              <a:buNone/>
            </a:pPr>
            <a:endParaRPr lang="en-US" sz="3200" i="1" dirty="0"/>
          </a:p>
          <a:p>
            <a:pPr marL="0" indent="0">
              <a:buNone/>
            </a:pPr>
            <a:r>
              <a:rPr lang="en-US" sz="3200" i="1" dirty="0"/>
              <a:t>  	…</a:t>
            </a:r>
            <a:r>
              <a:rPr lang="en-US" sz="2800" i="1" dirty="0"/>
              <a:t>until converged</a:t>
            </a:r>
            <a:endParaRPr lang="en-US" sz="2800" dirty="0"/>
          </a:p>
          <a:p>
            <a:endParaRPr lang="en-US" dirty="0"/>
          </a:p>
          <a:p>
            <a:endParaRPr lang="en-US" dirty="0"/>
          </a:p>
          <a:p>
            <a:pPr marL="1203325" indent="-1146175">
              <a:buNone/>
            </a:pPr>
            <a:r>
              <a:rPr lang="en-US" i="1" dirty="0"/>
              <a:t>I</a:t>
            </a:r>
            <a:r>
              <a:rPr lang="en-US" i="1" baseline="-25000" dirty="0"/>
              <a:t>PC</a:t>
            </a:r>
            <a:r>
              <a:rPr lang="en-US" i="1" dirty="0"/>
              <a:t>(V)</a:t>
            </a:r>
            <a:r>
              <a:rPr lang="en-US" dirty="0"/>
              <a:t> = </a:t>
            </a:r>
            <a:r>
              <a:rPr lang="en-US" i="1" dirty="0"/>
              <a:t>compensation</a:t>
            </a:r>
            <a:r>
              <a:rPr lang="en-US" dirty="0"/>
              <a:t> currents from Power Conversion (PC) elements in the circuit as a function of voltage</a:t>
            </a:r>
          </a:p>
          <a:p>
            <a:endParaRPr lang="en-US" dirty="0"/>
          </a:p>
        </p:txBody>
      </p:sp>
    </p:spTree>
    <p:extLst>
      <p:ext uri="{BB962C8B-B14F-4D97-AF65-F5344CB8AC3E}">
        <p14:creationId xmlns:p14="http://schemas.microsoft.com/office/powerpoint/2010/main" val="3322602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err="1"/>
              <a:t>OpenDSS</a:t>
            </a:r>
            <a:r>
              <a:rPr lang="en-US" sz="3200"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295400"/>
            <a:ext cx="5309144" cy="5029200"/>
          </a:xfrm>
          <a:prstGeom prst="rect">
            <a:avLst/>
          </a:prstGeom>
          <a:noFill/>
          <a:ln>
            <a:noFill/>
          </a:ln>
        </p:spPr>
      </p:pic>
      <p:sp>
        <p:nvSpPr>
          <p:cNvPr id="3" name="TextBox 2"/>
          <p:cNvSpPr txBox="1"/>
          <p:nvPr/>
        </p:nvSpPr>
        <p:spPr>
          <a:xfrm>
            <a:off x="780472" y="897954"/>
            <a:ext cx="7583055" cy="338554"/>
          </a:xfrm>
          <a:prstGeom prst="rect">
            <a:avLst/>
          </a:prstGeom>
          <a:noFill/>
        </p:spPr>
        <p:txBody>
          <a:bodyPr wrap="square" rtlCol="0">
            <a:spAutoFit/>
          </a:bodyPr>
          <a:lstStyle/>
          <a:p>
            <a:pPr algn="l"/>
            <a:r>
              <a:rPr lang="en-US" sz="1600" dirty="0"/>
              <a:t>Controls are sampled and executed </a:t>
            </a:r>
            <a:r>
              <a:rPr lang="en-US" sz="1600" u="sng" dirty="0"/>
              <a:t>after</a:t>
            </a:r>
            <a:r>
              <a:rPr lang="en-US" sz="1600" dirty="0"/>
              <a:t> a converged power flow solution</a:t>
            </a:r>
          </a:p>
        </p:txBody>
      </p:sp>
      <p:sp>
        <p:nvSpPr>
          <p:cNvPr id="5" name="TextBox 4"/>
          <p:cNvSpPr txBox="1"/>
          <p:nvPr/>
        </p:nvSpPr>
        <p:spPr>
          <a:xfrm>
            <a:off x="6019800" y="2135271"/>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4322618" y="2419927"/>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9068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a:t>Solving the Power Flow …</a:t>
            </a:r>
          </a:p>
        </p:txBody>
      </p:sp>
      <p:sp>
        <p:nvSpPr>
          <p:cNvPr id="87043" name="Rectangle 3"/>
          <p:cNvSpPr>
            <a:spLocks noGrp="1" noChangeArrowheads="1"/>
          </p:cNvSpPr>
          <p:nvPr>
            <p:ph type="body" idx="1"/>
          </p:nvPr>
        </p:nvSpPr>
        <p:spPr/>
        <p:txBody>
          <a:bodyPr/>
          <a:lstStyle/>
          <a:p>
            <a:pPr eaLnBrk="1" hangingPunct="1"/>
            <a:r>
              <a:rPr lang="en-US" altLang="en-US" dirty="0"/>
              <a:t>This solution method requires that the first guess at the voltages be close to the final solution</a:t>
            </a:r>
          </a:p>
          <a:p>
            <a:pPr lvl="1" eaLnBrk="1" hangingPunct="1"/>
            <a:r>
              <a:rPr lang="en-US" altLang="en-US" sz="2000" dirty="0"/>
              <a:t>Not a problem for daily or yearly simulations</a:t>
            </a:r>
          </a:p>
          <a:p>
            <a:pPr lvl="2" eaLnBrk="1" hangingPunct="1"/>
            <a:r>
              <a:rPr lang="en-US" altLang="en-US" sz="2000" dirty="0"/>
              <a:t>Present solution is a good initial guess at next time step</a:t>
            </a:r>
          </a:p>
          <a:p>
            <a:pPr lvl="1" eaLnBrk="1" hangingPunct="1"/>
            <a:r>
              <a:rPr lang="en-US" altLang="en-US" sz="2000" dirty="0"/>
              <a:t>First solution is often most difficult</a:t>
            </a:r>
          </a:p>
          <a:p>
            <a:pPr eaLnBrk="1" hangingPunct="1"/>
            <a:r>
              <a:rPr lang="en-US" altLang="en-US" dirty="0"/>
              <a:t>The solution initialization routine in </a:t>
            </a:r>
            <a:r>
              <a:rPr lang="en-US" altLang="en-US" dirty="0" err="1"/>
              <a:t>OpenDSS</a:t>
            </a:r>
            <a:r>
              <a:rPr lang="en-US" altLang="en-US" dirty="0"/>
              <a:t> accomplishes this with ease in most cases</a:t>
            </a:r>
          </a:p>
          <a:p>
            <a:pPr eaLnBrk="1" hangingPunct="1"/>
            <a:r>
              <a:rPr lang="en-US" altLang="en-US" dirty="0"/>
              <a:t>Method works well for arbitrary unbalances</a:t>
            </a:r>
          </a:p>
          <a:p>
            <a:pPr lvl="1" eaLnBrk="1" hangingPunct="1"/>
            <a:r>
              <a:rPr lang="en-US" altLang="en-US" sz="2000" dirty="0"/>
              <a:t>For conditions that are sensitive, a </a:t>
            </a:r>
            <a:r>
              <a:rPr lang="en-US" altLang="en-US" sz="2000" i="1" dirty="0"/>
              <a:t>Newton</a:t>
            </a:r>
            <a:r>
              <a:rPr lang="en-US" altLang="en-US" sz="2000" dirty="0"/>
              <a:t> method is provided that is more robust, but slower.</a:t>
            </a:r>
          </a:p>
          <a:p>
            <a:pPr lvl="1" eaLnBrk="1" hangingPunct="1"/>
            <a:r>
              <a:rPr lang="en-US" altLang="en-US" sz="2000" dirty="0"/>
              <a:t>Not the same as the “Newton-Raphson Power Flow”</a:t>
            </a:r>
          </a:p>
        </p:txBody>
      </p:sp>
    </p:spTree>
    <p:extLst>
      <p:ext uri="{BB962C8B-B14F-4D97-AF65-F5344CB8AC3E}">
        <p14:creationId xmlns:p14="http://schemas.microsoft.com/office/powerpoint/2010/main" val="1148966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Losses are computed quite simply for any device model</a:t>
            </a:r>
          </a:p>
        </p:txBody>
      </p:sp>
      <p:sp>
        <p:nvSpPr>
          <p:cNvPr id="3" name="Content Placeholder 2"/>
          <p:cNvSpPr>
            <a:spLocks noGrp="1"/>
          </p:cNvSpPr>
          <p:nvPr>
            <p:ph idx="1"/>
          </p:nvPr>
        </p:nvSpPr>
        <p:spPr/>
        <p:txBody>
          <a:bodyPr/>
          <a:lstStyle/>
          <a:p>
            <a:r>
              <a:rPr lang="en-US" dirty="0"/>
              <a:t>Sum the powers into each conductor and losses are the power left over (not summing to zero)</a:t>
            </a:r>
          </a:p>
        </p:txBody>
      </p:sp>
      <p:sp>
        <p:nvSpPr>
          <p:cNvPr id="4" name="Rectangle 3"/>
          <p:cNvSpPr/>
          <p:nvPr/>
        </p:nvSpPr>
        <p:spPr bwMode="auto">
          <a:xfrm>
            <a:off x="2667000" y="3200400"/>
            <a:ext cx="35814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pitchFamily="34" charset="0"/>
            </a:endParaRPr>
          </a:p>
        </p:txBody>
      </p:sp>
      <p:cxnSp>
        <p:nvCxnSpPr>
          <p:cNvPr id="6" name="Straight Connector 5"/>
          <p:cNvCxnSpPr/>
          <p:nvPr/>
        </p:nvCxnSpPr>
        <p:spPr bwMode="auto">
          <a:xfrm flipH="1">
            <a:off x="21336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21336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21336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H="1">
            <a:off x="21336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H="1">
            <a:off x="62484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H="1">
            <a:off x="62484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a:off x="62484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62484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p:cNvCxnSpPr/>
          <p:nvPr/>
        </p:nvCxnSpPr>
        <p:spPr bwMode="auto">
          <a:xfrm flipV="1">
            <a:off x="2133600" y="4419600"/>
            <a:ext cx="0"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1066800" y="4114800"/>
            <a:ext cx="914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a:xfrm>
            <a:off x="1066800" y="3591431"/>
            <a:ext cx="762000" cy="584775"/>
          </a:xfrm>
          <a:prstGeom prst="rect">
            <a:avLst/>
          </a:prstGeom>
          <a:noFill/>
        </p:spPr>
        <p:txBody>
          <a:bodyPr wrap="square" rtlCol="0">
            <a:spAutoFit/>
          </a:bodyPr>
          <a:lstStyle/>
          <a:p>
            <a:r>
              <a:rPr lang="en-US" sz="3200" dirty="0"/>
              <a:t>I</a:t>
            </a:r>
            <a:endParaRPr lang="en-US" dirty="0"/>
          </a:p>
        </p:txBody>
      </p:sp>
      <p:sp>
        <p:nvSpPr>
          <p:cNvPr id="19" name="TextBox 18"/>
          <p:cNvSpPr txBox="1"/>
          <p:nvPr/>
        </p:nvSpPr>
        <p:spPr>
          <a:xfrm>
            <a:off x="2019300" y="4419600"/>
            <a:ext cx="762000" cy="584775"/>
          </a:xfrm>
          <a:prstGeom prst="rect">
            <a:avLst/>
          </a:prstGeom>
          <a:noFill/>
        </p:spPr>
        <p:txBody>
          <a:bodyPr wrap="square" rtlCol="0">
            <a:spAutoFit/>
          </a:bodyPr>
          <a:lstStyle/>
          <a:p>
            <a:r>
              <a:rPr lang="en-US" sz="3200" dirty="0"/>
              <a:t>V</a:t>
            </a:r>
            <a:endParaRPr lang="en-US" dirty="0"/>
          </a:p>
        </p:txBody>
      </p:sp>
      <p:sp>
        <p:nvSpPr>
          <p:cNvPr id="20" name="TextBox 19"/>
          <p:cNvSpPr txBox="1"/>
          <p:nvPr/>
        </p:nvSpPr>
        <p:spPr>
          <a:xfrm>
            <a:off x="438150" y="5162549"/>
            <a:ext cx="3181350" cy="584775"/>
          </a:xfrm>
          <a:prstGeom prst="rect">
            <a:avLst/>
          </a:prstGeom>
          <a:noFill/>
        </p:spPr>
        <p:txBody>
          <a:bodyPr wrap="square" rtlCol="0">
            <a:spAutoFit/>
          </a:bodyPr>
          <a:lstStyle/>
          <a:p>
            <a:r>
              <a:rPr lang="en-US" sz="3200" dirty="0"/>
              <a:t>S</a:t>
            </a:r>
            <a:r>
              <a:rPr lang="en-US" sz="3200" baseline="-25000" dirty="0"/>
              <a:t>i</a:t>
            </a:r>
            <a:r>
              <a:rPr lang="en-US" sz="3200" dirty="0"/>
              <a:t>=</a:t>
            </a:r>
            <a:r>
              <a:rPr lang="en-US" sz="3200" dirty="0" err="1"/>
              <a:t>V</a:t>
            </a:r>
            <a:r>
              <a:rPr lang="en-US" sz="3200" baseline="-25000" dirty="0" err="1"/>
              <a:t>i</a:t>
            </a:r>
            <a:r>
              <a:rPr lang="en-US" sz="3200" dirty="0" err="1"/>
              <a:t>I</a:t>
            </a:r>
            <a:r>
              <a:rPr lang="en-US" sz="3200" baseline="-25000" dirty="0" err="1"/>
              <a:t>i</a:t>
            </a:r>
            <a:r>
              <a:rPr lang="en-US" sz="3200" dirty="0"/>
              <a:t>*=</a:t>
            </a:r>
            <a:r>
              <a:rPr lang="en-US" sz="3200" dirty="0" err="1"/>
              <a:t>P</a:t>
            </a:r>
            <a:r>
              <a:rPr lang="en-US" sz="3200" baseline="-25000" dirty="0" err="1"/>
              <a:t>i</a:t>
            </a:r>
            <a:r>
              <a:rPr lang="en-US" sz="3200" dirty="0" err="1"/>
              <a:t>+jQ</a:t>
            </a:r>
            <a:r>
              <a:rPr lang="en-US" baseline="-25000" dirty="0" err="1"/>
              <a:t>i</a:t>
            </a:r>
            <a:endParaRPr lang="en-US" dirty="0"/>
          </a:p>
        </p:txBody>
      </p:sp>
      <p:graphicFrame>
        <p:nvGraphicFramePr>
          <p:cNvPr id="21" name="Object 20"/>
          <p:cNvGraphicFramePr>
            <a:graphicFrameLocks noChangeAspect="1"/>
          </p:cNvGraphicFramePr>
          <p:nvPr/>
        </p:nvGraphicFramePr>
        <p:xfrm>
          <a:off x="4476750" y="4929728"/>
          <a:ext cx="2949404" cy="907509"/>
        </p:xfrm>
        <a:graphic>
          <a:graphicData uri="http://schemas.openxmlformats.org/presentationml/2006/ole">
            <mc:AlternateContent xmlns:mc="http://schemas.openxmlformats.org/markup-compatibility/2006">
              <mc:Choice xmlns:v="urn:schemas-microsoft-com:vml" Requires="v">
                <p:oleObj spid="_x0000_s6171" name="Equation" r:id="rId3" imgW="825480" imgH="253800" progId="Equation.3">
                  <p:embed/>
                </p:oleObj>
              </mc:Choice>
              <mc:Fallback>
                <p:oleObj name="Equation" r:id="rId3" imgW="825480" imgH="253800" progId="Equation.3">
                  <p:embed/>
                  <p:pic>
                    <p:nvPicPr>
                      <p:cNvPr id="21" name="Object 20"/>
                      <p:cNvPicPr/>
                      <p:nvPr/>
                    </p:nvPicPr>
                    <p:blipFill>
                      <a:blip r:embed="rId4"/>
                      <a:stretch>
                        <a:fillRect/>
                      </a:stretch>
                    </p:blipFill>
                    <p:spPr>
                      <a:xfrm>
                        <a:off x="4476750" y="4929728"/>
                        <a:ext cx="2949404" cy="907509"/>
                      </a:xfrm>
                      <a:prstGeom prst="rect">
                        <a:avLst/>
                      </a:prstGeom>
                    </p:spPr>
                  </p:pic>
                </p:oleObj>
              </mc:Fallback>
            </mc:AlternateContent>
          </a:graphicData>
        </a:graphic>
      </p:graphicFrame>
    </p:spTree>
    <p:extLst>
      <p:ext uri="{BB962C8B-B14F-4D97-AF65-F5344CB8AC3E}">
        <p14:creationId xmlns:p14="http://schemas.microsoft.com/office/powerpoint/2010/main" val="1843382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2133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54865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4953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4953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27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39F-151C-430E-85BF-C772C2C16F1C}"/>
              </a:ext>
            </a:extLst>
          </p:cNvPr>
          <p:cNvSpPr>
            <a:spLocks noGrp="1"/>
          </p:cNvSpPr>
          <p:nvPr>
            <p:ph type="title"/>
          </p:nvPr>
        </p:nvSpPr>
        <p:spPr/>
        <p:txBody>
          <a:bodyPr>
            <a:normAutofit fontScale="90000"/>
          </a:bodyPr>
          <a:lstStyle/>
          <a:p>
            <a:r>
              <a:rPr lang="en-US" dirty="0"/>
              <a:t>Overview of OpenDSS</a:t>
            </a:r>
            <a:br>
              <a:rPr lang="en-US" dirty="0"/>
            </a:br>
            <a:r>
              <a:rPr lang="en-US" dirty="0" err="1"/>
              <a:t>OpenDSS</a:t>
            </a:r>
            <a:r>
              <a:rPr lang="en-US" dirty="0"/>
              <a:t> – Open-Source Distribution System Simulator</a:t>
            </a:r>
          </a:p>
        </p:txBody>
      </p:sp>
      <p:sp>
        <p:nvSpPr>
          <p:cNvPr id="3" name="Content Placeholder 2">
            <a:extLst>
              <a:ext uri="{FF2B5EF4-FFF2-40B4-BE49-F238E27FC236}">
                <a16:creationId xmlns:a16="http://schemas.microsoft.com/office/drawing/2014/main" id="{7467A166-60D9-4A0D-8564-D4D3D223C4F0}"/>
              </a:ext>
            </a:extLst>
          </p:cNvPr>
          <p:cNvSpPr>
            <a:spLocks noGrp="1"/>
          </p:cNvSpPr>
          <p:nvPr>
            <p:ph sz="half" idx="1"/>
          </p:nvPr>
        </p:nvSpPr>
        <p:spPr>
          <a:xfrm>
            <a:off x="274320" y="1782535"/>
            <a:ext cx="4206240" cy="3875315"/>
          </a:xfrm>
        </p:spPr>
        <p:txBody>
          <a:bodyPr>
            <a:normAutofit/>
          </a:bodyPr>
          <a:lstStyle/>
          <a:p>
            <a:r>
              <a:rPr lang="en-US" dirty="0"/>
              <a:t>Advanced distribution analysis platform that enables engineers to perform complex distribution analysis </a:t>
            </a:r>
          </a:p>
          <a:p>
            <a:r>
              <a:rPr lang="en-US" dirty="0"/>
              <a:t>Flexible and customizable solution designed specifically to meet the challenges facing distribution engineers</a:t>
            </a:r>
          </a:p>
          <a:p>
            <a:r>
              <a:rPr lang="en-US" dirty="0"/>
              <a:t>Enables engineers to easily model both traditional and advanced distribution technologies, resources, assets, and controls</a:t>
            </a:r>
          </a:p>
          <a:p>
            <a:r>
              <a:rPr lang="en-US" dirty="0"/>
              <a:t>Leveraged throughout the industry for modeling and simulating advanced distribution applications</a:t>
            </a:r>
          </a:p>
          <a:p>
            <a:r>
              <a:rPr lang="en-US" dirty="0"/>
              <a:t>Designed from the beginning to capture the time and spatial affects of distributed energy resources</a:t>
            </a:r>
          </a:p>
          <a:p>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2D18D339-DFD7-436F-A6F1-536E25E51A70}"/>
              </a:ext>
            </a:extLst>
          </p:cNvPr>
          <p:cNvSpPr>
            <a:spLocks noGrp="1"/>
          </p:cNvSpPr>
          <p:nvPr>
            <p:ph sz="half" idx="2"/>
          </p:nvPr>
        </p:nvSpPr>
        <p:spPr>
          <a:xfrm>
            <a:off x="4663440" y="1782535"/>
            <a:ext cx="4206240" cy="3875315"/>
          </a:xfrm>
        </p:spPr>
        <p:txBody>
          <a:bodyPr>
            <a:normAutofit/>
          </a:bodyPr>
          <a:lstStyle/>
          <a:p>
            <a:r>
              <a:rPr lang="en-US" dirty="0"/>
              <a:t>Brief history and current usage</a:t>
            </a:r>
          </a:p>
          <a:p>
            <a:pPr lvl="1"/>
            <a:r>
              <a:rPr lang="en-US" dirty="0"/>
              <a:t>Developed/designed in 1997 to capture the time and spatial affects of distributed energy resources</a:t>
            </a:r>
          </a:p>
          <a:p>
            <a:pPr lvl="1"/>
            <a:r>
              <a:rPr lang="en-US" dirty="0"/>
              <a:t>Open-sourced in 2008 to coordinate and advanced smart grid assessments</a:t>
            </a:r>
          </a:p>
          <a:p>
            <a:pPr lvl="1"/>
            <a:r>
              <a:rPr lang="en-US" dirty="0"/>
              <a:t>Primary modeling and simulation platform used to enable execution of cutting-edge research</a:t>
            </a:r>
          </a:p>
        </p:txBody>
      </p:sp>
      <p:pic>
        <p:nvPicPr>
          <p:cNvPr id="5" name="Picture 4">
            <a:extLst>
              <a:ext uri="{FF2B5EF4-FFF2-40B4-BE49-F238E27FC236}">
                <a16:creationId xmlns:a16="http://schemas.microsoft.com/office/drawing/2014/main" id="{E38C0278-EEB0-4B42-BB2B-65CDFDC147B5}"/>
              </a:ext>
            </a:extLst>
          </p:cNvPr>
          <p:cNvPicPr>
            <a:picLocks noChangeAspect="1"/>
          </p:cNvPicPr>
          <p:nvPr/>
        </p:nvPicPr>
        <p:blipFill>
          <a:blip r:embed="rId3"/>
          <a:stretch>
            <a:fillRect/>
          </a:stretch>
        </p:blipFill>
        <p:spPr>
          <a:xfrm>
            <a:off x="5655577" y="3936136"/>
            <a:ext cx="2133500" cy="1592224"/>
          </a:xfrm>
          <a:prstGeom prst="rect">
            <a:avLst/>
          </a:prstGeom>
          <a:scene3d>
            <a:camera prst="perspectiveRelaxed"/>
            <a:lightRig rig="threePt" dir="t"/>
          </a:scene3d>
          <a:sp3d>
            <a:bevelT/>
          </a:sp3d>
        </p:spPr>
      </p:pic>
      <p:pic>
        <p:nvPicPr>
          <p:cNvPr id="6" name="Picture 5">
            <a:extLst>
              <a:ext uri="{FF2B5EF4-FFF2-40B4-BE49-F238E27FC236}">
                <a16:creationId xmlns:a16="http://schemas.microsoft.com/office/drawing/2014/main" id="{AEF327C7-7D00-428C-8144-051E0A7A70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8957" y="3720193"/>
            <a:ext cx="786739" cy="786739"/>
          </a:xfrm>
          <a:prstGeom prst="rect">
            <a:avLst/>
          </a:prstGeom>
          <a:effectLst>
            <a:reflection blurRad="6350" stA="52000" endA="300" endPos="35000" dir="5400000" sy="-100000" algn="bl" rotWithShape="0"/>
          </a:effectLst>
        </p:spPr>
      </p:pic>
      <p:sp>
        <p:nvSpPr>
          <p:cNvPr id="7" name="TextBox 6">
            <a:extLst>
              <a:ext uri="{FF2B5EF4-FFF2-40B4-BE49-F238E27FC236}">
                <a16:creationId xmlns:a16="http://schemas.microsoft.com/office/drawing/2014/main" id="{5B26004C-9D35-4873-BA65-B6802B19C267}"/>
              </a:ext>
            </a:extLst>
          </p:cNvPr>
          <p:cNvSpPr txBox="1"/>
          <p:nvPr/>
        </p:nvSpPr>
        <p:spPr>
          <a:xfrm>
            <a:off x="7027390" y="1013437"/>
            <a:ext cx="1973618" cy="276999"/>
          </a:xfrm>
          <a:prstGeom prst="rect">
            <a:avLst/>
          </a:prstGeom>
          <a:noFill/>
        </p:spPr>
        <p:txBody>
          <a:bodyPr wrap="none" rtlCol="0">
            <a:spAutoFit/>
          </a:bodyPr>
          <a:lstStyle/>
          <a:p>
            <a:r>
              <a:rPr lang="en-US" sz="1200" dirty="0"/>
              <a:t>Download OpenDSS </a:t>
            </a:r>
            <a:r>
              <a:rPr lang="en-US" sz="1200" dirty="0">
                <a:hlinkClick r:id="rId5"/>
              </a:rPr>
              <a:t>Here</a:t>
            </a:r>
            <a:endParaRPr lang="en-US" sz="1200" dirty="0"/>
          </a:p>
        </p:txBody>
      </p:sp>
    </p:spTree>
    <p:extLst>
      <p:ext uri="{BB962C8B-B14F-4D97-AF65-F5344CB8AC3E}">
        <p14:creationId xmlns:p14="http://schemas.microsoft.com/office/powerpoint/2010/main" val="379663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54FF-CED3-433A-9238-6ED899E6016D}"/>
              </a:ext>
            </a:extLst>
          </p:cNvPr>
          <p:cNvSpPr>
            <a:spLocks noGrp="1"/>
          </p:cNvSpPr>
          <p:nvPr>
            <p:ph type="title"/>
          </p:nvPr>
        </p:nvSpPr>
        <p:spPr/>
        <p:txBody>
          <a:bodyPr>
            <a:normAutofit/>
          </a:bodyPr>
          <a:lstStyle/>
          <a:p>
            <a:r>
              <a:rPr lang="en-US" dirty="0"/>
              <a:t>Highlighting a Few Capabilities</a:t>
            </a:r>
            <a:endParaRPr lang="en-US" i="1" dirty="0"/>
          </a:p>
        </p:txBody>
      </p:sp>
      <p:graphicFrame>
        <p:nvGraphicFramePr>
          <p:cNvPr id="4" name="Diagram 3">
            <a:extLst>
              <a:ext uri="{FF2B5EF4-FFF2-40B4-BE49-F238E27FC236}">
                <a16:creationId xmlns:a16="http://schemas.microsoft.com/office/drawing/2014/main" id="{1596A178-84DA-48D6-87AF-A8EC369826DE}"/>
              </a:ext>
            </a:extLst>
          </p:cNvPr>
          <p:cNvGraphicFramePr/>
          <p:nvPr/>
        </p:nvGraphicFramePr>
        <p:xfrm>
          <a:off x="348343" y="1407319"/>
          <a:ext cx="3989614" cy="4383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58AB65D-E703-4DB7-BDB0-F36ED7F14877}"/>
              </a:ext>
            </a:extLst>
          </p:cNvPr>
          <p:cNvGraphicFramePr/>
          <p:nvPr/>
        </p:nvGraphicFramePr>
        <p:xfrm>
          <a:off x="5105401" y="1471613"/>
          <a:ext cx="3916250" cy="41331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Connector 17">
            <a:extLst>
              <a:ext uri="{FF2B5EF4-FFF2-40B4-BE49-F238E27FC236}">
                <a16:creationId xmlns:a16="http://schemas.microsoft.com/office/drawing/2014/main" id="{BF8ADF31-FF28-427E-97BF-3DF2D364F50E}"/>
              </a:ext>
            </a:extLst>
          </p:cNvPr>
          <p:cNvCxnSpPr/>
          <p:nvPr/>
        </p:nvCxnSpPr>
        <p:spPr bwMode="auto">
          <a:xfrm>
            <a:off x="108857" y="18803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13846C-0270-4BE1-98D5-3F00734408DC}"/>
              </a:ext>
            </a:extLst>
          </p:cNvPr>
          <p:cNvCxnSpPr/>
          <p:nvPr/>
        </p:nvCxnSpPr>
        <p:spPr bwMode="auto">
          <a:xfrm>
            <a:off x="108857"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D682E0C-44F6-4CFA-9755-A29E1FFACC10}"/>
              </a:ext>
            </a:extLst>
          </p:cNvPr>
          <p:cNvCxnSpPr/>
          <p:nvPr/>
        </p:nvCxnSpPr>
        <p:spPr bwMode="auto">
          <a:xfrm>
            <a:off x="108857" y="218756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92BB0A3-8C46-4BB8-A35C-EC2DC50CE3BD}"/>
              </a:ext>
            </a:extLst>
          </p:cNvPr>
          <p:cNvCxnSpPr/>
          <p:nvPr/>
        </p:nvCxnSpPr>
        <p:spPr bwMode="auto">
          <a:xfrm>
            <a:off x="108857" y="23542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D32E42B8-5A44-4E52-AADA-2DC13B28FB0B}"/>
              </a:ext>
            </a:extLst>
          </p:cNvPr>
          <p:cNvCxnSpPr/>
          <p:nvPr/>
        </p:nvCxnSpPr>
        <p:spPr bwMode="auto">
          <a:xfrm>
            <a:off x="108857" y="32900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43D39CD-35B3-4781-A4DF-C76686D082E3}"/>
              </a:ext>
            </a:extLst>
          </p:cNvPr>
          <p:cNvCxnSpPr/>
          <p:nvPr/>
        </p:nvCxnSpPr>
        <p:spPr bwMode="auto">
          <a:xfrm>
            <a:off x="108857" y="35710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059C6DE-4C19-434C-B3C0-AC241F5933D6}"/>
              </a:ext>
            </a:extLst>
          </p:cNvPr>
          <p:cNvCxnSpPr/>
          <p:nvPr/>
        </p:nvCxnSpPr>
        <p:spPr bwMode="auto">
          <a:xfrm>
            <a:off x="108857" y="4037793"/>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69C9367-4979-4454-91C0-79426F7E0F70}"/>
              </a:ext>
            </a:extLst>
          </p:cNvPr>
          <p:cNvCxnSpPr/>
          <p:nvPr/>
        </p:nvCxnSpPr>
        <p:spPr bwMode="auto">
          <a:xfrm>
            <a:off x="108857" y="436402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101139E-0965-4FB3-8542-F79452B4EA38}"/>
              </a:ext>
            </a:extLst>
          </p:cNvPr>
          <p:cNvCxnSpPr/>
          <p:nvPr/>
        </p:nvCxnSpPr>
        <p:spPr bwMode="auto">
          <a:xfrm>
            <a:off x="108857" y="52855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46D0882-5360-410E-AB90-26F2F823B7DB}"/>
              </a:ext>
            </a:extLst>
          </p:cNvPr>
          <p:cNvCxnSpPr/>
          <p:nvPr/>
        </p:nvCxnSpPr>
        <p:spPr bwMode="auto">
          <a:xfrm>
            <a:off x="108857" y="544511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841E355-53B7-41DC-833A-988550907FA1}"/>
              </a:ext>
            </a:extLst>
          </p:cNvPr>
          <p:cNvCxnSpPr/>
          <p:nvPr/>
        </p:nvCxnSpPr>
        <p:spPr bwMode="auto">
          <a:xfrm>
            <a:off x="108857" y="55991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CE8848CA-0095-43A8-88A9-7F2178899ECF}"/>
              </a:ext>
            </a:extLst>
          </p:cNvPr>
          <p:cNvCxnSpPr/>
          <p:nvPr/>
        </p:nvCxnSpPr>
        <p:spPr bwMode="auto">
          <a:xfrm>
            <a:off x="4865914" y="4706177"/>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A65FE1BF-D8AA-485D-BEA1-3109D3D0E069}"/>
              </a:ext>
            </a:extLst>
          </p:cNvPr>
          <p:cNvCxnSpPr/>
          <p:nvPr/>
        </p:nvCxnSpPr>
        <p:spPr bwMode="auto">
          <a:xfrm>
            <a:off x="4865914" y="454901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210267A-A949-4E70-9C0C-31316A21B41D}"/>
              </a:ext>
            </a:extLst>
          </p:cNvPr>
          <p:cNvCxnSpPr/>
          <p:nvPr/>
        </p:nvCxnSpPr>
        <p:spPr bwMode="auto">
          <a:xfrm>
            <a:off x="4865914" y="4389470"/>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1DA73CD-0EC9-4251-9CCC-4FDFD9D57CDD}"/>
              </a:ext>
            </a:extLst>
          </p:cNvPr>
          <p:cNvCxnSpPr/>
          <p:nvPr/>
        </p:nvCxnSpPr>
        <p:spPr bwMode="auto">
          <a:xfrm>
            <a:off x="4865914" y="42275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7FCD315-97A3-423D-B945-A82F5687FC48}"/>
              </a:ext>
            </a:extLst>
          </p:cNvPr>
          <p:cNvCxnSpPr/>
          <p:nvPr/>
        </p:nvCxnSpPr>
        <p:spPr bwMode="auto">
          <a:xfrm>
            <a:off x="4865914" y="34591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317016-107F-4F8D-8C3B-9A5C953562A9}"/>
              </a:ext>
            </a:extLst>
          </p:cNvPr>
          <p:cNvCxnSpPr/>
          <p:nvPr/>
        </p:nvCxnSpPr>
        <p:spPr bwMode="auto">
          <a:xfrm>
            <a:off x="4865914" y="219866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B370AEC-B21D-498D-B6F6-BFDF0DFA0BA7}"/>
              </a:ext>
            </a:extLst>
          </p:cNvPr>
          <p:cNvCxnSpPr/>
          <p:nvPr/>
        </p:nvCxnSpPr>
        <p:spPr bwMode="auto">
          <a:xfrm>
            <a:off x="4865914"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F42E891-99DB-46FF-8AB2-88DCE71BE1B3}"/>
              </a:ext>
            </a:extLst>
          </p:cNvPr>
          <p:cNvCxnSpPr/>
          <p:nvPr/>
        </p:nvCxnSpPr>
        <p:spPr bwMode="auto">
          <a:xfrm>
            <a:off x="4865914" y="3290081"/>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2A4569-DDB5-45E1-83AB-7498A7484097}"/>
              </a:ext>
            </a:extLst>
          </p:cNvPr>
          <p:cNvCxnSpPr/>
          <p:nvPr/>
        </p:nvCxnSpPr>
        <p:spPr bwMode="auto">
          <a:xfrm>
            <a:off x="4865914" y="5337956"/>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A2FBC28-EF5E-4978-8B38-EE2E6A43BC8E}"/>
              </a:ext>
            </a:extLst>
          </p:cNvPr>
          <p:cNvCxnSpPr/>
          <p:nvPr/>
        </p:nvCxnSpPr>
        <p:spPr bwMode="auto">
          <a:xfrm>
            <a:off x="4865914" y="5498462"/>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636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EC14-D024-46B8-B0FB-D7C998C63693}"/>
              </a:ext>
            </a:extLst>
          </p:cNvPr>
          <p:cNvSpPr>
            <a:spLocks noGrp="1"/>
          </p:cNvSpPr>
          <p:nvPr>
            <p:ph type="title"/>
          </p:nvPr>
        </p:nvSpPr>
        <p:spPr/>
        <p:txBody>
          <a:bodyPr>
            <a:normAutofit fontScale="90000"/>
          </a:bodyPr>
          <a:lstStyle/>
          <a:p>
            <a:r>
              <a:rPr lang="en-US" dirty="0"/>
              <a:t>Flexible Tool Enabling a Wide Range of Analysis Types</a:t>
            </a:r>
            <a:endParaRPr lang="en-US" b="0" i="1" dirty="0"/>
          </a:p>
        </p:txBody>
      </p:sp>
      <p:sp>
        <p:nvSpPr>
          <p:cNvPr id="3" name="Content Placeholder 2">
            <a:extLst>
              <a:ext uri="{FF2B5EF4-FFF2-40B4-BE49-F238E27FC236}">
                <a16:creationId xmlns:a16="http://schemas.microsoft.com/office/drawing/2014/main" id="{6023B29E-0410-41B0-8DCD-9F6E0330220B}"/>
              </a:ext>
            </a:extLst>
          </p:cNvPr>
          <p:cNvSpPr>
            <a:spLocks noGrp="1"/>
          </p:cNvSpPr>
          <p:nvPr>
            <p:ph sz="half" idx="1"/>
          </p:nvPr>
        </p:nvSpPr>
        <p:spPr/>
        <p:txBody>
          <a:bodyPr>
            <a:normAutofit/>
          </a:bodyPr>
          <a:lstStyle/>
          <a:p>
            <a:r>
              <a:rPr lang="en-US" dirty="0"/>
              <a:t>DER Interconnection studies</a:t>
            </a:r>
          </a:p>
          <a:p>
            <a:r>
              <a:rPr lang="en-US" dirty="0"/>
              <a:t>Locational value studies</a:t>
            </a:r>
          </a:p>
          <a:p>
            <a:r>
              <a:rPr lang="en-US" dirty="0"/>
              <a:t>Hosting capacity studies</a:t>
            </a:r>
          </a:p>
          <a:p>
            <a:r>
              <a:rPr lang="en-US" dirty="0"/>
              <a:t>DA/FLISR scheme evaluation</a:t>
            </a:r>
          </a:p>
          <a:p>
            <a:r>
              <a:rPr lang="en-US" dirty="0"/>
              <a:t>Volt/</a:t>
            </a:r>
            <a:r>
              <a:rPr lang="en-US" dirty="0" err="1"/>
              <a:t>var</a:t>
            </a:r>
            <a:r>
              <a:rPr lang="en-US" dirty="0"/>
              <a:t> optimization</a:t>
            </a:r>
          </a:p>
          <a:p>
            <a:r>
              <a:rPr lang="en-US" dirty="0"/>
              <a:t>Energy impact analysis</a:t>
            </a:r>
          </a:p>
          <a:p>
            <a:r>
              <a:rPr lang="en-US" dirty="0"/>
              <a:t>DER protection impacts</a:t>
            </a:r>
          </a:p>
          <a:p>
            <a:r>
              <a:rPr lang="en-US" dirty="0"/>
              <a:t>Power quality (harmonics/flicker)</a:t>
            </a:r>
          </a:p>
          <a:p>
            <a:r>
              <a:rPr lang="en-US" dirty="0"/>
              <a:t>Long-range planning studies</a:t>
            </a:r>
          </a:p>
          <a:p>
            <a:r>
              <a:rPr lang="en-US" dirty="0"/>
              <a:t>Smart inverter control optimization</a:t>
            </a:r>
          </a:p>
          <a:p>
            <a:r>
              <a:rPr lang="en-US" dirty="0"/>
              <a:t>Planning for electrification</a:t>
            </a:r>
          </a:p>
          <a:p>
            <a:endParaRPr lang="en-US" dirty="0"/>
          </a:p>
          <a:p>
            <a:endParaRPr lang="en-US" dirty="0"/>
          </a:p>
        </p:txBody>
      </p:sp>
      <p:pic>
        <p:nvPicPr>
          <p:cNvPr id="5" name="Picture 13" descr="3dlosses">
            <a:extLst>
              <a:ext uri="{FF2B5EF4-FFF2-40B4-BE49-F238E27FC236}">
                <a16:creationId xmlns:a16="http://schemas.microsoft.com/office/drawing/2014/main" id="{B0C9C976-E8C3-407F-8CC8-710B1013DC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3106" y="1357075"/>
            <a:ext cx="2599918" cy="1932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DDA9C6D4-61F5-4DC8-8F96-BF9146A1B320}"/>
              </a:ext>
            </a:extLst>
          </p:cNvPr>
          <p:cNvPicPr>
            <a:picLocks noChangeAspect="1" noChangeArrowheads="1"/>
          </p:cNvPicPr>
          <p:nvPr/>
        </p:nvPicPr>
        <p:blipFill>
          <a:blip r:embed="rId4" cstate="print"/>
          <a:srcRect/>
          <a:stretch>
            <a:fillRect/>
          </a:stretch>
        </p:blipFill>
        <p:spPr bwMode="auto">
          <a:xfrm>
            <a:off x="5502398" y="3811719"/>
            <a:ext cx="3528875" cy="19186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7A3D70-BE07-471A-ADC3-637F67C15B11}"/>
              </a:ext>
            </a:extLst>
          </p:cNvPr>
          <p:cNvPicPr>
            <a:picLocks noChangeAspect="1"/>
          </p:cNvPicPr>
          <p:nvPr/>
        </p:nvPicPr>
        <p:blipFill>
          <a:blip r:embed="rId5"/>
          <a:stretch>
            <a:fillRect/>
          </a:stretch>
        </p:blipFill>
        <p:spPr>
          <a:xfrm>
            <a:off x="3751625" y="1922142"/>
            <a:ext cx="3415267" cy="2018112"/>
          </a:xfrm>
          <a:prstGeom prst="rect">
            <a:avLst/>
          </a:prstGeom>
        </p:spPr>
      </p:pic>
    </p:spTree>
    <p:extLst>
      <p:ext uri="{BB962C8B-B14F-4D97-AF65-F5344CB8AC3E}">
        <p14:creationId xmlns:p14="http://schemas.microsoft.com/office/powerpoint/2010/main" val="302235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normAutofit/>
          </a:bodyPr>
          <a:lstStyle/>
          <a:p>
            <a:pPr eaLnBrk="1" hangingPunct="1"/>
            <a:r>
              <a:rPr lang="en-US" altLang="en-US" dirty="0"/>
              <a:t>Script-driven, frequency-domain electrical circuit simulation tool</a:t>
            </a:r>
          </a:p>
          <a:p>
            <a:pPr lvl="1"/>
            <a:r>
              <a:rPr lang="en-US" altLang="en-US" dirty="0"/>
              <a:t>Script with text commands</a:t>
            </a:r>
          </a:p>
          <a:p>
            <a:pPr lvl="1"/>
            <a:r>
              <a:rPr lang="en-US" altLang="en-US" dirty="0"/>
              <a:t>Script with another program (Python, MATLAB, C++, Delphi, etc.)</a:t>
            </a:r>
          </a:p>
          <a:p>
            <a:pPr lvl="2"/>
            <a:r>
              <a:rPr lang="en-US" altLang="en-US" dirty="0"/>
              <a:t>Use Windows COM interface</a:t>
            </a:r>
          </a:p>
          <a:p>
            <a:pPr lvl="2"/>
            <a:r>
              <a:rPr lang="en-US" altLang="en-US" dirty="0"/>
              <a:t>Use Direct DLL interface</a:t>
            </a:r>
          </a:p>
          <a:p>
            <a:pPr lvl="2"/>
            <a:r>
              <a:rPr lang="en-US" altLang="en-US" dirty="0"/>
              <a:t>Drive with </a:t>
            </a:r>
            <a:r>
              <a:rPr lang="en-US" altLang="en-US" dirty="0" err="1"/>
              <a:t>OpenDSS</a:t>
            </a:r>
            <a:r>
              <a:rPr lang="en-US" altLang="en-US" dirty="0"/>
              <a:t>-G</a:t>
            </a:r>
          </a:p>
          <a:p>
            <a:pPr eaLnBrk="1" hangingPunct="1"/>
            <a:endParaRPr lang="en-US" altLang="en-US" dirty="0"/>
          </a:p>
          <a:p>
            <a:pPr eaLnBrk="1" hangingPunct="1"/>
            <a:r>
              <a:rPr lang="en-US" altLang="en-US" dirty="0"/>
              <a:t>Specific models for:</a:t>
            </a:r>
          </a:p>
          <a:p>
            <a:pPr lvl="1" eaLnBrk="1" hangingPunct="1"/>
            <a:r>
              <a:rPr lang="en-US" altLang="en-US" dirty="0"/>
              <a:t>Supporting </a:t>
            </a:r>
            <a:r>
              <a:rPr lang="en-US" altLang="en-US" b="1" dirty="0"/>
              <a:t>utility distribution system</a:t>
            </a:r>
            <a:r>
              <a:rPr lang="en-US" altLang="en-US" dirty="0"/>
              <a:t> analysis</a:t>
            </a:r>
          </a:p>
          <a:p>
            <a:pPr lvl="1" eaLnBrk="1" hangingPunct="1"/>
            <a:r>
              <a:rPr lang="en-US" altLang="en-US" dirty="0"/>
              <a:t>Designed for the unbalanced, multi-phase North American power distribution systems</a:t>
            </a:r>
          </a:p>
          <a:p>
            <a:pPr lvl="2" eaLnBrk="1" hangingPunct="1"/>
            <a:r>
              <a:rPr lang="en-US" altLang="en-US" dirty="0"/>
              <a:t>Can model European-style systems also</a:t>
            </a:r>
          </a:p>
          <a:p>
            <a:pPr lvl="3" eaLnBrk="1" hangingPunct="1"/>
            <a:r>
              <a:rPr lang="en-US" altLang="en-US" dirty="0"/>
              <a:t>These typically have a simpler structure</a:t>
            </a:r>
          </a:p>
          <a:p>
            <a:pPr eaLnBrk="1" hangingPunct="1"/>
            <a:endParaRPr lang="en-US" altLang="en-US" dirty="0"/>
          </a:p>
        </p:txBody>
      </p:sp>
    </p:spTree>
    <p:extLst>
      <p:ext uri="{BB962C8B-B14F-4D97-AF65-F5344CB8AC3E}">
        <p14:creationId xmlns:p14="http://schemas.microsoft.com/office/powerpoint/2010/main" val="90939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What is the </a:t>
            </a:r>
            <a:r>
              <a:rPr lang="en-US" altLang="en-US" dirty="0" err="1"/>
              <a:t>OpenDSS</a:t>
            </a:r>
            <a:r>
              <a:rPr lang="en-US" altLang="en-US" dirty="0"/>
              <a:t>? (cont’d)</a:t>
            </a:r>
          </a:p>
        </p:txBody>
      </p:sp>
      <p:sp>
        <p:nvSpPr>
          <p:cNvPr id="13315" name="Rectangle 3"/>
          <p:cNvSpPr>
            <a:spLocks noGrp="1" noChangeArrowheads="1"/>
          </p:cNvSpPr>
          <p:nvPr>
            <p:ph type="body" idx="1"/>
          </p:nvPr>
        </p:nvSpPr>
        <p:spPr/>
        <p:txBody>
          <a:bodyPr/>
          <a:lstStyle/>
          <a:p>
            <a:pPr eaLnBrk="1" hangingPunct="1"/>
            <a:r>
              <a:rPr lang="en-US" altLang="en-US" dirty="0"/>
              <a:t>Heritage</a:t>
            </a:r>
          </a:p>
          <a:p>
            <a:pPr lvl="1" eaLnBrk="1" hangingPunct="1"/>
            <a:r>
              <a:rPr lang="en-US" altLang="en-US" b="1" dirty="0"/>
              <a:t>Harmonics solvers</a:t>
            </a:r>
            <a:r>
              <a:rPr lang="en-US" altLang="en-US" dirty="0"/>
              <a:t> rather than </a:t>
            </a:r>
            <a:r>
              <a:rPr lang="en-US" altLang="en-US" b="1" dirty="0"/>
              <a:t>power flow</a:t>
            </a:r>
          </a:p>
          <a:p>
            <a:pPr lvl="2" eaLnBrk="1" hangingPunct="1"/>
            <a:r>
              <a:rPr lang="en-US" altLang="en-US" dirty="0"/>
              <a:t>Gives </a:t>
            </a:r>
            <a:r>
              <a:rPr lang="en-US" altLang="en-US" dirty="0" err="1"/>
              <a:t>OpenDSS</a:t>
            </a:r>
            <a:r>
              <a:rPr lang="en-US" altLang="en-US" dirty="0"/>
              <a:t> extraordinary distribution system modeling capability</a:t>
            </a:r>
          </a:p>
          <a:p>
            <a:pPr lvl="1" eaLnBrk="1" hangingPunct="1"/>
            <a:r>
              <a:rPr lang="en-US" altLang="en-US" dirty="0"/>
              <a:t>Simpler to solve power flow problem with a harmonics solver than vice-versa</a:t>
            </a:r>
          </a:p>
          <a:p>
            <a:pPr lvl="1" eaLnBrk="1" hangingPunct="1"/>
            <a:r>
              <a:rPr lang="en-US" altLang="en-US" dirty="0"/>
              <a:t>More like EMT or Dynamics model than typical Distribution Power Flow</a:t>
            </a:r>
          </a:p>
          <a:p>
            <a:pPr eaLnBrk="1" hangingPunct="1"/>
            <a:endParaRPr lang="en-US" altLang="en-US" dirty="0"/>
          </a:p>
          <a:p>
            <a:pPr eaLnBrk="1" hangingPunct="1"/>
            <a:r>
              <a:rPr lang="en-US" altLang="en-US" dirty="0"/>
              <a:t>Supports all </a:t>
            </a:r>
            <a:r>
              <a:rPr lang="en-US" altLang="en-US" b="1" dirty="0"/>
              <a:t>rms steady-state </a:t>
            </a:r>
            <a:r>
              <a:rPr lang="en-US" altLang="en-US" dirty="0"/>
              <a:t>(i.e., frequency domain) analyses commonly performed for utility distribution system planning</a:t>
            </a:r>
          </a:p>
          <a:p>
            <a:pPr lvl="1" eaLnBrk="1" hangingPunct="1"/>
            <a:r>
              <a:rPr lang="en-US" altLang="en-US" dirty="0"/>
              <a:t>And many other types of analyses</a:t>
            </a:r>
          </a:p>
          <a:p>
            <a:pPr lvl="1" eaLnBrk="1" hangingPunct="1"/>
            <a:r>
              <a:rPr lang="en-US" altLang="en-US" dirty="0"/>
              <a:t>Original purpose: </a:t>
            </a:r>
            <a:r>
              <a:rPr lang="en-US" altLang="en-US" b="1" dirty="0"/>
              <a:t>DG interconnection analysis</a:t>
            </a:r>
          </a:p>
          <a:p>
            <a:pPr eaLnBrk="1" hangingPunct="1">
              <a:buFontTx/>
              <a:buNone/>
            </a:pPr>
            <a:endParaRPr lang="en-US" altLang="en-US" dirty="0"/>
          </a:p>
          <a:p>
            <a:pPr eaLnBrk="1" hangingPunct="1"/>
            <a:endParaRPr lang="en-US" altLang="en-US" dirty="0"/>
          </a:p>
        </p:txBody>
      </p:sp>
    </p:spTree>
    <p:extLst>
      <p:ext uri="{BB962C8B-B14F-4D97-AF65-F5344CB8AC3E}">
        <p14:creationId xmlns:p14="http://schemas.microsoft.com/office/powerpoint/2010/main" val="1887027087"/>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E07810-A7D8-4B3A-A78F-4052749F2489}">
  <ds:schemaRefs>
    <ds:schemaRef ds:uri="http://schemas.microsoft.com/sharepoint/v3/contenttype/forms"/>
  </ds:schemaRefs>
</ds:datastoreItem>
</file>

<file path=customXml/itemProps3.xml><?xml version="1.0" encoding="utf-8"?>
<ds:datastoreItem xmlns:ds="http://schemas.openxmlformats.org/officeDocument/2006/customXml" ds:itemID="{45521A8B-3986-40B6-95DF-B5A721DA9604}">
  <ds:schemaRefs>
    <ds:schemaRef ds:uri="http://purl.org/dc/elements/1.1/"/>
    <ds:schemaRef ds:uri="http://schemas.microsoft.com/office/2006/metadata/properties"/>
    <ds:schemaRef ds:uri="9d4eb815-23ed-48d9-b0c1-2b9ce0016f4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EPRI-Template-2019</Template>
  <TotalTime>142</TotalTime>
  <Words>2891</Words>
  <Application>Microsoft Office PowerPoint</Application>
  <PresentationFormat>On-screen Show (4:3)</PresentationFormat>
  <Paragraphs>524</Paragraphs>
  <Slides>47</Slides>
  <Notes>34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7" baseType="lpstr">
      <vt:lpstr>Arial</vt:lpstr>
      <vt:lpstr>Arial Black</vt:lpstr>
      <vt:lpstr>Calibri</vt:lpstr>
      <vt:lpstr>Calibri Light</vt:lpstr>
      <vt:lpstr>Century Gothic</vt:lpstr>
      <vt:lpstr>Tahoma</vt:lpstr>
      <vt:lpstr>Times New Roman</vt:lpstr>
      <vt:lpstr>Wingdings</vt:lpstr>
      <vt:lpstr>2019 PowerPoint Theme</vt:lpstr>
      <vt:lpstr>Equation</vt:lpstr>
      <vt:lpstr>OpenDSS Training Workshop</vt:lpstr>
      <vt:lpstr>Instructor</vt:lpstr>
      <vt:lpstr>1. Introduction to the OpenDSS Program   </vt:lpstr>
      <vt:lpstr>What is the OpenDSS?</vt:lpstr>
      <vt:lpstr>Overview of OpenDSS OpenDSS – Open-Source Distribution System Simulator</vt:lpstr>
      <vt:lpstr>Highlighting a Few Capabilities</vt:lpstr>
      <vt:lpstr>Flexible Tool Enabling a Wide Range of Analysis Types</vt:lpstr>
      <vt:lpstr>What is the OpenDSS?</vt:lpstr>
      <vt:lpstr>What is the OpenDSS? (cont’d)</vt:lpstr>
      <vt:lpstr>What is the OpenDSS? (cont’d)</vt:lpstr>
      <vt:lpstr>Time- and Location-Dependent Benefits</vt:lpstr>
      <vt:lpstr>Time- and Location-Dependent Benefits</vt:lpstr>
      <vt:lpstr>What are the Key Features?</vt:lpstr>
      <vt:lpstr>Controls</vt:lpstr>
      <vt:lpstr>Overall Model Concept</vt:lpstr>
      <vt:lpstr>User Interfaces Currently Implemented</vt:lpstr>
      <vt:lpstr>DSS Structure</vt:lpstr>
      <vt:lpstr>OpenDSS Research Directions</vt:lpstr>
      <vt:lpstr>Built-in Solution Modes</vt:lpstr>
      <vt:lpstr>Input Data Requirements</vt:lpstr>
      <vt:lpstr>Input Data Requirements</vt:lpstr>
      <vt:lpstr>Variable States</vt:lpstr>
      <vt:lpstr>Advanced Types of Data in OpenDSS</vt:lpstr>
      <vt:lpstr>Equations</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- 3-phase Y connected</vt:lpstr>
      <vt:lpstr>Load  - 3-phase Delta connected</vt:lpstr>
      <vt:lpstr>Load Models  (Present version)</vt:lpstr>
      <vt:lpstr>Standard P + jQ (constant power) Load Model</vt:lpstr>
      <vt:lpstr>Standard P + jQ Load Model  (Model=1)</vt:lpstr>
      <vt:lpstr>Power Flow Solution Algorithm</vt:lpstr>
      <vt:lpstr>Putting it All Together</vt:lpstr>
      <vt:lpstr>Putting it All Together</vt:lpstr>
      <vt:lpstr>A More Concise Form …</vt:lpstr>
      <vt:lpstr>OpenDSS Solution Loop with Controls</vt:lpstr>
      <vt:lpstr>Solving the Power Flow …</vt:lpstr>
      <vt:lpstr>Losses are computed quite simply for any device model</vt:lpstr>
      <vt:lpstr>DSS Object Structure</vt:lpstr>
      <vt:lpstr>DSS Class Structure</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Dugan, Roger</cp:lastModifiedBy>
  <cp:revision>27</cp:revision>
  <cp:lastPrinted>2014-11-24T20:31:07Z</cp:lastPrinted>
  <dcterms:created xsi:type="dcterms:W3CDTF">2019-01-15T15:22:32Z</dcterms:created>
  <dcterms:modified xsi:type="dcterms:W3CDTF">2021-08-20T20:59:11Z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