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180"/>
  </p:notesMasterIdLst>
  <p:handoutMasterIdLst>
    <p:handoutMasterId r:id="rId181"/>
  </p:handoutMasterIdLst>
  <p:sldIdLst>
    <p:sldId id="282" r:id="rId5"/>
    <p:sldId id="283" r:id="rId6"/>
    <p:sldId id="392" r:id="rId7"/>
    <p:sldId id="284" r:id="rId8"/>
    <p:sldId id="383" r:id="rId9"/>
    <p:sldId id="384" r:id="rId10"/>
    <p:sldId id="394" r:id="rId11"/>
    <p:sldId id="285" r:id="rId12"/>
    <p:sldId id="386" r:id="rId13"/>
    <p:sldId id="286" r:id="rId14"/>
    <p:sldId id="382" r:id="rId15"/>
    <p:sldId id="387" r:id="rId16"/>
    <p:sldId id="390" r:id="rId17"/>
    <p:sldId id="393" r:id="rId18"/>
    <p:sldId id="388" r:id="rId19"/>
    <p:sldId id="389" r:id="rId20"/>
    <p:sldId id="287" r:id="rId21"/>
    <p:sldId id="380" r:id="rId22"/>
    <p:sldId id="288" r:id="rId23"/>
    <p:sldId id="289" r:id="rId24"/>
    <p:sldId id="290" r:id="rId25"/>
    <p:sldId id="291" r:id="rId26"/>
    <p:sldId id="292" r:id="rId27"/>
    <p:sldId id="293"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91" r:id="rId50"/>
    <p:sldId id="381"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467" r:id="rId67"/>
    <p:sldId id="331" r:id="rId68"/>
    <p:sldId id="332" r:id="rId69"/>
    <p:sldId id="333" r:id="rId70"/>
    <p:sldId id="334"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 id="353" r:id="rId90"/>
    <p:sldId id="354" r:id="rId91"/>
    <p:sldId id="355" r:id="rId92"/>
    <p:sldId id="356" r:id="rId93"/>
    <p:sldId id="357" r:id="rId94"/>
    <p:sldId id="358" r:id="rId95"/>
    <p:sldId id="359" r:id="rId96"/>
    <p:sldId id="360" r:id="rId97"/>
    <p:sldId id="361" r:id="rId98"/>
    <p:sldId id="362" r:id="rId99"/>
    <p:sldId id="363" r:id="rId100"/>
    <p:sldId id="364" r:id="rId101"/>
    <p:sldId id="365" r:id="rId102"/>
    <p:sldId id="366" r:id="rId103"/>
    <p:sldId id="367" r:id="rId104"/>
    <p:sldId id="368" r:id="rId105"/>
    <p:sldId id="369" r:id="rId106"/>
    <p:sldId id="370" r:id="rId107"/>
    <p:sldId id="371" r:id="rId108"/>
    <p:sldId id="372" r:id="rId109"/>
    <p:sldId id="373" r:id="rId110"/>
    <p:sldId id="374" r:id="rId111"/>
    <p:sldId id="375" r:id="rId112"/>
    <p:sldId id="376" r:id="rId113"/>
    <p:sldId id="377" r:id="rId114"/>
    <p:sldId id="378" r:id="rId115"/>
    <p:sldId id="395" r:id="rId116"/>
    <p:sldId id="396" r:id="rId117"/>
    <p:sldId id="397" r:id="rId118"/>
    <p:sldId id="398" r:id="rId119"/>
    <p:sldId id="399" r:id="rId120"/>
    <p:sldId id="400" r:id="rId121"/>
    <p:sldId id="401" r:id="rId122"/>
    <p:sldId id="402" r:id="rId123"/>
    <p:sldId id="403" r:id="rId124"/>
    <p:sldId id="404" r:id="rId125"/>
    <p:sldId id="405" r:id="rId126"/>
    <p:sldId id="406" r:id="rId127"/>
    <p:sldId id="407" r:id="rId128"/>
    <p:sldId id="408" r:id="rId129"/>
    <p:sldId id="409" r:id="rId130"/>
    <p:sldId id="410" r:id="rId131"/>
    <p:sldId id="411" r:id="rId132"/>
    <p:sldId id="412" r:id="rId133"/>
    <p:sldId id="413" r:id="rId134"/>
    <p:sldId id="414" r:id="rId135"/>
    <p:sldId id="415" r:id="rId136"/>
    <p:sldId id="416" r:id="rId137"/>
    <p:sldId id="417" r:id="rId138"/>
    <p:sldId id="418" r:id="rId139"/>
    <p:sldId id="419" r:id="rId140"/>
    <p:sldId id="421" r:id="rId141"/>
    <p:sldId id="420" r:id="rId142"/>
    <p:sldId id="430" r:id="rId143"/>
    <p:sldId id="431" r:id="rId144"/>
    <p:sldId id="432" r:id="rId145"/>
    <p:sldId id="433" r:id="rId146"/>
    <p:sldId id="434" r:id="rId147"/>
    <p:sldId id="435" r:id="rId148"/>
    <p:sldId id="436" r:id="rId149"/>
    <p:sldId id="437" r:id="rId150"/>
    <p:sldId id="438" r:id="rId151"/>
    <p:sldId id="439" r:id="rId152"/>
    <p:sldId id="440" r:id="rId153"/>
    <p:sldId id="441" r:id="rId154"/>
    <p:sldId id="442" r:id="rId155"/>
    <p:sldId id="443" r:id="rId156"/>
    <p:sldId id="444" r:id="rId157"/>
    <p:sldId id="458" r:id="rId158"/>
    <p:sldId id="459" r:id="rId159"/>
    <p:sldId id="460" r:id="rId160"/>
    <p:sldId id="461" r:id="rId161"/>
    <p:sldId id="462" r:id="rId162"/>
    <p:sldId id="463" r:id="rId163"/>
    <p:sldId id="464" r:id="rId164"/>
    <p:sldId id="465" r:id="rId165"/>
    <p:sldId id="445" r:id="rId166"/>
    <p:sldId id="446" r:id="rId167"/>
    <p:sldId id="447" r:id="rId168"/>
    <p:sldId id="448" r:id="rId169"/>
    <p:sldId id="449" r:id="rId170"/>
    <p:sldId id="450" r:id="rId171"/>
    <p:sldId id="451" r:id="rId172"/>
    <p:sldId id="452" r:id="rId173"/>
    <p:sldId id="453" r:id="rId174"/>
    <p:sldId id="454" r:id="rId175"/>
    <p:sldId id="455" r:id="rId176"/>
    <p:sldId id="456" r:id="rId177"/>
    <p:sldId id="457" r:id="rId178"/>
    <p:sldId id="466" r:id="rId179"/>
  </p:sldIdLst>
  <p:sldSz cx="9144000" cy="6858000" type="screen4x3"/>
  <p:notesSz cx="6997700" cy="92710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99CC"/>
    <a:srgbClr val="C0C0C0"/>
    <a:srgbClr val="F8F8F8"/>
    <a:srgbClr val="FF0000"/>
    <a:srgbClr val="808080"/>
    <a:srgbClr val="B2B2B2"/>
    <a:srgbClr val="96969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32" autoAdjust="0"/>
  </p:normalViewPr>
  <p:slideViewPr>
    <p:cSldViewPr snapToGrid="0">
      <p:cViewPr varScale="1">
        <p:scale>
          <a:sx n="104" d="100"/>
          <a:sy n="104" d="100"/>
        </p:scale>
        <p:origin x="55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437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slide" Target="slides/slide155.xml"/><Relationship Id="rId175" Type="http://schemas.openxmlformats.org/officeDocument/2006/relationships/slide" Target="slides/slide171.xml"/><Relationship Id="rId170" Type="http://schemas.openxmlformats.org/officeDocument/2006/relationships/slide" Target="slides/slide166.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181" Type="http://schemas.openxmlformats.org/officeDocument/2006/relationships/handoutMaster" Target="handoutMasters/handoutMaster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slide" Target="slides/slide172.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8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4" Type="http://schemas.openxmlformats.org/officeDocument/2006/relationships/slideMaster" Target="slideMasters/slideMaster1.xml"/><Relationship Id="rId9" Type="http://schemas.openxmlformats.org/officeDocument/2006/relationships/slide" Target="slides/slide5.xml"/><Relationship Id="rId172" Type="http://schemas.openxmlformats.org/officeDocument/2006/relationships/slide" Target="slides/slide168.xml"/><Relationship Id="rId180" Type="http://schemas.openxmlformats.org/officeDocument/2006/relationships/notesMaster" Target="notesMasters/notesMaster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viewProps" Target="view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theme" Target="theme/theme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2958" tIns="46479" rIns="92958" bIns="46479" numCol="1" anchor="ctr" anchorCtr="0" compatLnSpc="1">
            <a:prstTxWarp prst="textNoShape">
              <a:avLst/>
            </a:prstTxWarp>
          </a:bodyPr>
          <a:lstStyle>
            <a:lvl1pPr algn="l" defTabSz="930275">
              <a:defRPr sz="1200"/>
            </a:lvl1pPr>
          </a:lstStyle>
          <a:p>
            <a:endParaRPr lang="en-US"/>
          </a:p>
        </p:txBody>
      </p:sp>
      <p:sp>
        <p:nvSpPr>
          <p:cNvPr id="114691"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2958" tIns="46479" rIns="92958" bIns="46479" numCol="1" anchor="ctr" anchorCtr="0" compatLnSpc="1">
            <a:prstTxWarp prst="textNoShape">
              <a:avLst/>
            </a:prstTxWarp>
          </a:bodyPr>
          <a:lstStyle>
            <a:lvl1pPr algn="r" defTabSz="930275">
              <a:defRPr sz="1200"/>
            </a:lvl1pPr>
          </a:lstStyle>
          <a:p>
            <a:endParaRPr lang="en-US"/>
          </a:p>
        </p:txBody>
      </p:sp>
      <p:sp>
        <p:nvSpPr>
          <p:cNvPr id="114692" name="Rectangle 4"/>
          <p:cNvSpPr>
            <a:spLocks noGrp="1" noChangeArrowheads="1"/>
          </p:cNvSpPr>
          <p:nvPr>
            <p:ph type="ftr" sz="quarter" idx="2"/>
          </p:nvPr>
        </p:nvSpPr>
        <p:spPr bwMode="auto">
          <a:xfrm>
            <a:off x="0" y="8807450"/>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a:defRPr sz="1200"/>
            </a:lvl1pPr>
          </a:lstStyle>
          <a:p>
            <a:endParaRPr lang="en-US"/>
          </a:p>
        </p:txBody>
      </p:sp>
      <p:sp>
        <p:nvSpPr>
          <p:cNvPr id="114693" name="Rectangle 5"/>
          <p:cNvSpPr>
            <a:spLocks noGrp="1" noChangeArrowheads="1"/>
          </p:cNvSpPr>
          <p:nvPr>
            <p:ph type="sldNum" sz="quarter" idx="3"/>
          </p:nvPr>
        </p:nvSpPr>
        <p:spPr bwMode="auto">
          <a:xfrm>
            <a:off x="3965575" y="8807450"/>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fld id="{991023A8-2C89-4E07-AC30-8C79A8F93717}" type="slidenum">
              <a:rPr lang="en-US"/>
              <a:pPr/>
              <a:t>‹#›</a:t>
            </a:fld>
            <a:endParaRPr lang="en-US"/>
          </a:p>
        </p:txBody>
      </p:sp>
    </p:spTree>
    <p:extLst>
      <p:ext uri="{BB962C8B-B14F-4D97-AF65-F5344CB8AC3E}">
        <p14:creationId xmlns:p14="http://schemas.microsoft.com/office/powerpoint/2010/main" val="26294385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a:spcBef>
                <a:spcPct val="0"/>
              </a:spcBef>
              <a:defRPr sz="1200">
                <a:solidFill>
                  <a:schemeClr val="tx1"/>
                </a:solidFill>
              </a:defRPr>
            </a:lvl1pPr>
          </a:lstStyle>
          <a:p>
            <a:endParaRPr lang="en-US"/>
          </a:p>
        </p:txBody>
      </p:sp>
      <p:sp>
        <p:nvSpPr>
          <p:cNvPr id="30723"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spcBef>
                <a:spcPct val="0"/>
              </a:spcBef>
              <a:defRPr sz="1200">
                <a:solidFill>
                  <a:schemeClr val="tx1"/>
                </a:solidFill>
              </a:defRPr>
            </a:lvl1pPr>
          </a:lstStyle>
          <a:p>
            <a:endParaRPr lang="en-US"/>
          </a:p>
        </p:txBody>
      </p:sp>
      <p:sp>
        <p:nvSpPr>
          <p:cNvPr id="30724" name="Rectangle 4"/>
          <p:cNvSpPr>
            <a:spLocks noGrp="1" noRot="1" noChangeAspect="1" noChangeArrowheads="1" noTextEdit="1"/>
          </p:cNvSpPr>
          <p:nvPr>
            <p:ph type="sldImg" idx="2"/>
          </p:nvPr>
        </p:nvSpPr>
        <p:spPr bwMode="auto">
          <a:xfrm>
            <a:off x="1181100" y="695325"/>
            <a:ext cx="4635500" cy="3476625"/>
          </a:xfrm>
          <a:prstGeom prst="rect">
            <a:avLst/>
          </a:prstGeom>
          <a:noFill/>
          <a:ln w="9525">
            <a:solidFill>
              <a:srgbClr val="000000"/>
            </a:solidFill>
            <a:miter lim="800000"/>
            <a:headEnd/>
            <a:tailEnd/>
          </a:ln>
          <a:effectLst/>
        </p:spPr>
      </p:sp>
      <p:sp>
        <p:nvSpPr>
          <p:cNvPr id="30725" name="Rectangle 5"/>
          <p:cNvSpPr>
            <a:spLocks noGrp="1" noChangeArrowheads="1"/>
          </p:cNvSpPr>
          <p:nvPr>
            <p:ph type="body" sz="quarter" idx="3"/>
          </p:nvPr>
        </p:nvSpPr>
        <p:spPr bwMode="auto">
          <a:xfrm>
            <a:off x="933450" y="4403725"/>
            <a:ext cx="5130800" cy="41719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26" name="Rectangle 6"/>
          <p:cNvSpPr>
            <a:spLocks noGrp="1" noChangeArrowheads="1"/>
          </p:cNvSpPr>
          <p:nvPr>
            <p:ph type="ftr" sz="quarter" idx="4"/>
          </p:nvPr>
        </p:nvSpPr>
        <p:spPr bwMode="auto">
          <a:xfrm>
            <a:off x="0" y="8807450"/>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a:spcBef>
                <a:spcPct val="0"/>
              </a:spcBef>
              <a:defRPr sz="1200">
                <a:solidFill>
                  <a:schemeClr val="tx1"/>
                </a:solidFill>
              </a:defRPr>
            </a:lvl1pPr>
          </a:lstStyle>
          <a:p>
            <a:endParaRPr lang="en-US"/>
          </a:p>
        </p:txBody>
      </p:sp>
      <p:sp>
        <p:nvSpPr>
          <p:cNvPr id="30727" name="Rectangle 7"/>
          <p:cNvSpPr>
            <a:spLocks noGrp="1" noChangeArrowheads="1"/>
          </p:cNvSpPr>
          <p:nvPr>
            <p:ph type="sldNum" sz="quarter" idx="5"/>
          </p:nvPr>
        </p:nvSpPr>
        <p:spPr bwMode="auto">
          <a:xfrm>
            <a:off x="3965575" y="8807450"/>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spcBef>
                <a:spcPct val="0"/>
              </a:spcBef>
              <a:defRPr sz="1200">
                <a:solidFill>
                  <a:schemeClr val="tx1"/>
                </a:solidFill>
              </a:defRPr>
            </a:lvl1pPr>
          </a:lstStyle>
          <a:p>
            <a:fld id="{3E8B9E4A-87F6-405A-BC2D-226273F4F994}" type="slidenum">
              <a:rPr lang="en-US"/>
              <a:pPr/>
              <a:t>‹#›</a:t>
            </a:fld>
            <a:endParaRPr lang="en-US"/>
          </a:p>
        </p:txBody>
      </p:sp>
    </p:spTree>
    <p:extLst>
      <p:ext uri="{BB962C8B-B14F-4D97-AF65-F5344CB8AC3E}">
        <p14:creationId xmlns:p14="http://schemas.microsoft.com/office/powerpoint/2010/main" val="27139399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F481FB-BCF6-41AB-B4A6-3CA0994AAA51}" type="slidenum">
              <a:rPr lang="en-US"/>
              <a:pPr/>
              <a:t>1</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49307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F95E7E1-4C48-40F1-BACA-838554D55050}" type="slidenum">
              <a:rPr lang="en-US" altLang="en-US" sz="1200">
                <a:solidFill>
                  <a:schemeClr val="tx1"/>
                </a:solidFill>
              </a:rPr>
              <a:pPr/>
              <a:t>13</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514292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A934530-9C24-494E-8382-B19112BD3710}" type="slidenum">
              <a:rPr lang="en-US" altLang="en-US" sz="1200">
                <a:solidFill>
                  <a:schemeClr val="tx1"/>
                </a:solidFill>
              </a:rPr>
              <a:pPr/>
              <a:t>120</a:t>
            </a:fld>
            <a:endParaRPr lang="en-US" altLang="en-US" sz="1200">
              <a:solidFill>
                <a:schemeClr val="tx1"/>
              </a:solidFill>
            </a:endParaRPr>
          </a:p>
        </p:txBody>
      </p:sp>
      <p:sp>
        <p:nvSpPr>
          <p:cNvPr id="478211" name="Rectangle 2"/>
          <p:cNvSpPr>
            <a:spLocks noRot="1" noChangeArrowheads="1" noTextEdit="1"/>
          </p:cNvSpPr>
          <p:nvPr>
            <p:ph type="sldImg"/>
          </p:nvPr>
        </p:nvSpPr>
        <p:spPr>
          <a:ln/>
        </p:spPr>
      </p:sp>
      <p:sp>
        <p:nvSpPr>
          <p:cNvPr id="478212" name="Rectangle 3"/>
          <p:cNvSpPr>
            <a:spLocks noGrp="1" noChangeArrowheads="1"/>
          </p:cNvSpPr>
          <p:nvPr>
            <p:ph type="body" idx="1"/>
          </p:nvPr>
        </p:nvSpPr>
        <p:spPr>
          <a:xfrm>
            <a:off x="703263" y="4414838"/>
            <a:ext cx="56038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7604112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D49B904-55E6-4A6B-9036-D66743221E91}" type="slidenum">
              <a:rPr lang="en-US" altLang="en-US" sz="1200">
                <a:solidFill>
                  <a:schemeClr val="tx1"/>
                </a:solidFill>
              </a:rPr>
              <a:pPr/>
              <a:t>124</a:t>
            </a:fld>
            <a:endParaRPr lang="en-US" altLang="en-US" sz="1200">
              <a:solidFill>
                <a:schemeClr val="tx1"/>
              </a:solidFill>
            </a:endParaRPr>
          </a:p>
        </p:txBody>
      </p:sp>
      <p:sp>
        <p:nvSpPr>
          <p:cNvPr id="479235" name="Rectangle 2"/>
          <p:cNvSpPr>
            <a:spLocks noRot="1" noChangeArrowheads="1" noTextEdit="1"/>
          </p:cNvSpPr>
          <p:nvPr>
            <p:ph type="sldImg"/>
          </p:nvPr>
        </p:nvSpPr>
        <p:spPr>
          <a:xfrm>
            <a:off x="1181100" y="695325"/>
            <a:ext cx="4649788" cy="3486150"/>
          </a:xfrm>
          <a:ln/>
        </p:spPr>
      </p:sp>
      <p:sp>
        <p:nvSpPr>
          <p:cNvPr id="47923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2113064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BFEBA9E-466B-4E64-9D2B-33BBAB61419D}" type="slidenum">
              <a:rPr lang="en-US" altLang="en-US" sz="1200">
                <a:solidFill>
                  <a:schemeClr val="tx1"/>
                </a:solidFill>
              </a:rPr>
              <a:pPr/>
              <a:t>125</a:t>
            </a:fld>
            <a:endParaRPr lang="en-US" altLang="en-US" sz="1200">
              <a:solidFill>
                <a:schemeClr val="tx1"/>
              </a:solidFill>
            </a:endParaRPr>
          </a:p>
        </p:txBody>
      </p:sp>
      <p:sp>
        <p:nvSpPr>
          <p:cNvPr id="480259" name="Rectangle 2"/>
          <p:cNvSpPr>
            <a:spLocks noRot="1" noChangeArrowheads="1" noTextEdit="1"/>
          </p:cNvSpPr>
          <p:nvPr>
            <p:ph type="sldImg"/>
          </p:nvPr>
        </p:nvSpPr>
        <p:spPr>
          <a:xfrm>
            <a:off x="1184275" y="695325"/>
            <a:ext cx="4648200" cy="3486150"/>
          </a:xfrm>
          <a:ln/>
        </p:spPr>
      </p:sp>
      <p:sp>
        <p:nvSpPr>
          <p:cNvPr id="480260" name="Rectangle 3"/>
          <p:cNvSpPr>
            <a:spLocks noGrp="1" noChangeArrowheads="1"/>
          </p:cNvSpPr>
          <p:nvPr>
            <p:ph type="body" idx="1"/>
          </p:nvPr>
        </p:nvSpPr>
        <p:spPr>
          <a:xfrm>
            <a:off x="936625" y="4414838"/>
            <a:ext cx="51371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8811169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Slide Image Placeholder 1"/>
          <p:cNvSpPr>
            <a:spLocks noGrp="1" noRot="1" noChangeAspect="1" noTextEdit="1"/>
          </p:cNvSpPr>
          <p:nvPr>
            <p:ph type="sldImg"/>
          </p:nvPr>
        </p:nvSpPr>
        <p:spPr>
          <a:ln/>
        </p:spPr>
      </p:sp>
      <p:sp>
        <p:nvSpPr>
          <p:cNvPr id="485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85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4228A75-17BD-4B5C-9E38-5699015F5959}" type="slidenum">
              <a:rPr lang="en-US" altLang="en-US" sz="1200">
                <a:solidFill>
                  <a:schemeClr val="tx1"/>
                </a:solidFill>
              </a:rPr>
              <a:pPr/>
              <a:t>132</a:t>
            </a:fld>
            <a:endParaRPr lang="en-US" altLang="en-US" sz="1200">
              <a:solidFill>
                <a:schemeClr val="tx1"/>
              </a:solidFill>
            </a:endParaRPr>
          </a:p>
        </p:txBody>
      </p:sp>
    </p:spTree>
    <p:extLst>
      <p:ext uri="{BB962C8B-B14F-4D97-AF65-F5344CB8AC3E}">
        <p14:creationId xmlns:p14="http://schemas.microsoft.com/office/powerpoint/2010/main" val="225403035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DFD6122-A89A-4D0B-9B0D-6C67EDB872E8}" type="slidenum">
              <a:rPr lang="en-US" altLang="en-US" sz="1200">
                <a:solidFill>
                  <a:schemeClr val="tx1"/>
                </a:solidFill>
              </a:rPr>
              <a:pPr/>
              <a:t>133</a:t>
            </a:fld>
            <a:endParaRPr lang="en-US" altLang="en-US" sz="1200">
              <a:solidFill>
                <a:schemeClr val="tx1"/>
              </a:solidFill>
            </a:endParaRPr>
          </a:p>
        </p:txBody>
      </p:sp>
      <p:sp>
        <p:nvSpPr>
          <p:cNvPr id="486403" name="Rectangle 2"/>
          <p:cNvSpPr>
            <a:spLocks noRot="1" noChangeArrowheads="1" noTextEdit="1"/>
          </p:cNvSpPr>
          <p:nvPr>
            <p:ph type="sldImg"/>
          </p:nvPr>
        </p:nvSpPr>
        <p:spPr>
          <a:xfrm>
            <a:off x="1185863" y="696913"/>
            <a:ext cx="4648200" cy="3486150"/>
          </a:xfrm>
          <a:ln/>
        </p:spPr>
      </p:sp>
      <p:sp>
        <p:nvSpPr>
          <p:cNvPr id="486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4163312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E690CAC-F72A-47BE-BA08-45CA85C3B269}" type="slidenum">
              <a:rPr lang="en-US" altLang="en-US" sz="1200">
                <a:solidFill>
                  <a:schemeClr val="tx1"/>
                </a:solidFill>
              </a:rPr>
              <a:pPr/>
              <a:t>134</a:t>
            </a:fld>
            <a:endParaRPr lang="en-US" altLang="en-US" sz="1200">
              <a:solidFill>
                <a:schemeClr val="tx1"/>
              </a:solidFill>
            </a:endParaRPr>
          </a:p>
        </p:txBody>
      </p:sp>
      <p:sp>
        <p:nvSpPr>
          <p:cNvPr id="487427" name="Rectangle 2"/>
          <p:cNvSpPr>
            <a:spLocks noRot="1" noChangeArrowheads="1" noTextEdit="1"/>
          </p:cNvSpPr>
          <p:nvPr>
            <p:ph type="sldImg"/>
          </p:nvPr>
        </p:nvSpPr>
        <p:spPr>
          <a:xfrm>
            <a:off x="1185863" y="696913"/>
            <a:ext cx="4648200" cy="3486150"/>
          </a:xfrm>
          <a:ln/>
        </p:spPr>
      </p:sp>
      <p:sp>
        <p:nvSpPr>
          <p:cNvPr id="487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0834571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0989189-8008-48F3-87B4-3B9590C243F9}" type="slidenum">
              <a:rPr lang="en-US" altLang="en-US" sz="1200">
                <a:solidFill>
                  <a:schemeClr val="tx1"/>
                </a:solidFill>
              </a:rPr>
              <a:pPr/>
              <a:t>135</a:t>
            </a:fld>
            <a:endParaRPr lang="en-US" altLang="en-US" sz="1200">
              <a:solidFill>
                <a:schemeClr val="tx1"/>
              </a:solidFill>
            </a:endParaRPr>
          </a:p>
        </p:txBody>
      </p:sp>
      <p:sp>
        <p:nvSpPr>
          <p:cNvPr id="488451" name="Rectangle 2"/>
          <p:cNvSpPr>
            <a:spLocks noRot="1" noChangeArrowheads="1" noTextEdit="1"/>
          </p:cNvSpPr>
          <p:nvPr>
            <p:ph type="sldImg"/>
          </p:nvPr>
        </p:nvSpPr>
        <p:spPr>
          <a:xfrm>
            <a:off x="1185863" y="696913"/>
            <a:ext cx="4648200" cy="3486150"/>
          </a:xfrm>
          <a:ln/>
        </p:spPr>
      </p:sp>
      <p:sp>
        <p:nvSpPr>
          <p:cNvPr id="488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2173390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Slide Image Placeholder 1"/>
          <p:cNvSpPr>
            <a:spLocks noGrp="1" noRot="1" noChangeAspect="1" noTextEdit="1"/>
          </p:cNvSpPr>
          <p:nvPr>
            <p:ph type="sldImg"/>
          </p:nvPr>
        </p:nvSpPr>
        <p:spPr>
          <a:ln/>
        </p:spPr>
      </p:sp>
      <p:sp>
        <p:nvSpPr>
          <p:cNvPr id="476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76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4F39E5D-646A-472B-B789-500010021119}" type="slidenum">
              <a:rPr lang="en-US" altLang="en-US" sz="1200">
                <a:solidFill>
                  <a:schemeClr val="tx1"/>
                </a:solidFill>
              </a:rPr>
              <a:pPr/>
              <a:t>139</a:t>
            </a:fld>
            <a:endParaRPr lang="en-US" altLang="en-US" sz="1200">
              <a:solidFill>
                <a:schemeClr val="tx1"/>
              </a:solidFill>
            </a:endParaRPr>
          </a:p>
        </p:txBody>
      </p:sp>
    </p:spTree>
    <p:extLst>
      <p:ext uri="{BB962C8B-B14F-4D97-AF65-F5344CB8AC3E}">
        <p14:creationId xmlns:p14="http://schemas.microsoft.com/office/powerpoint/2010/main" val="310052386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Slide Image Placeholder 1"/>
          <p:cNvSpPr>
            <a:spLocks noGrp="1" noRot="1" noChangeAspect="1" noTextEdit="1"/>
          </p:cNvSpPr>
          <p:nvPr>
            <p:ph type="sldImg"/>
          </p:nvPr>
        </p:nvSpPr>
        <p:spPr>
          <a:ln/>
        </p:spPr>
      </p:sp>
      <p:sp>
        <p:nvSpPr>
          <p:cNvPr id="471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71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EE51E9E-457C-48CB-AD11-55906D7F74E1}" type="slidenum">
              <a:rPr lang="en-US" altLang="en-US" sz="1200">
                <a:solidFill>
                  <a:schemeClr val="tx1"/>
                </a:solidFill>
              </a:rPr>
              <a:pPr/>
              <a:t>154</a:t>
            </a:fld>
            <a:endParaRPr lang="en-US" altLang="en-US" sz="1200">
              <a:solidFill>
                <a:schemeClr val="tx1"/>
              </a:solidFill>
            </a:endParaRPr>
          </a:p>
        </p:txBody>
      </p:sp>
    </p:spTree>
    <p:extLst>
      <p:ext uri="{BB962C8B-B14F-4D97-AF65-F5344CB8AC3E}">
        <p14:creationId xmlns:p14="http://schemas.microsoft.com/office/powerpoint/2010/main" val="414509568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Rot="1" noChangeArrowheads="1" noTextEdit="1"/>
          </p:cNvSpPr>
          <p:nvPr>
            <p:ph type="sldImg"/>
          </p:nvPr>
        </p:nvSpPr>
        <p:spPr>
          <a:ln/>
        </p:spPr>
      </p:sp>
      <p:sp>
        <p:nvSpPr>
          <p:cNvPr id="472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3851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15</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9491270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Rot="1" noChangeArrowheads="1" noTextEdit="1"/>
          </p:cNvSpPr>
          <p:nvPr>
            <p:ph type="sldImg"/>
          </p:nvPr>
        </p:nvSpPr>
        <p:spPr>
          <a:ln/>
        </p:spPr>
      </p:sp>
      <p:sp>
        <p:nvSpPr>
          <p:cNvPr id="473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1261452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Rot="1" noChangeArrowheads="1" noTextEdit="1"/>
          </p:cNvSpPr>
          <p:nvPr>
            <p:ph type="sldImg"/>
          </p:nvPr>
        </p:nvSpPr>
        <p:spPr>
          <a:ln/>
        </p:spPr>
      </p:sp>
      <p:sp>
        <p:nvSpPr>
          <p:cNvPr id="474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4658658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Rot="1" noChangeArrowheads="1" noTextEdit="1"/>
          </p:cNvSpPr>
          <p:nvPr>
            <p:ph type="sldImg"/>
          </p:nvPr>
        </p:nvSpPr>
        <p:spPr>
          <a:ln/>
        </p:spPr>
      </p:sp>
      <p:sp>
        <p:nvSpPr>
          <p:cNvPr id="475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6755738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Slide Image Placeholder 1"/>
          <p:cNvSpPr>
            <a:spLocks noGrp="1" noRot="1" noChangeAspect="1" noTextEdit="1"/>
          </p:cNvSpPr>
          <p:nvPr>
            <p:ph type="sldImg"/>
          </p:nvPr>
        </p:nvSpPr>
        <p:spPr>
          <a:ln/>
        </p:spPr>
      </p:sp>
      <p:sp>
        <p:nvSpPr>
          <p:cNvPr id="477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77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719114D-EF89-4D4C-9697-A6CAF9CB119C}" type="slidenum">
              <a:rPr lang="en-US" altLang="en-US" sz="1200">
                <a:solidFill>
                  <a:schemeClr val="tx1"/>
                </a:solidFill>
              </a:rPr>
              <a:pPr/>
              <a:t>162</a:t>
            </a:fld>
            <a:endParaRPr lang="en-US" altLang="en-US" sz="1200">
              <a:solidFill>
                <a:schemeClr val="tx1"/>
              </a:solidFill>
            </a:endParaRPr>
          </a:p>
        </p:txBody>
      </p:sp>
    </p:spTree>
    <p:extLst>
      <p:ext uri="{BB962C8B-B14F-4D97-AF65-F5344CB8AC3E}">
        <p14:creationId xmlns:p14="http://schemas.microsoft.com/office/powerpoint/2010/main" val="406722470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24BF9D1-C08A-40A2-9D64-EB3B64BB9680}" type="slidenum">
              <a:rPr lang="en-US" altLang="en-US" sz="1200">
                <a:solidFill>
                  <a:schemeClr val="tx1"/>
                </a:solidFill>
              </a:rPr>
              <a:pPr/>
              <a:t>163</a:t>
            </a:fld>
            <a:endParaRPr lang="en-US" altLang="en-US" sz="1200">
              <a:solidFill>
                <a:schemeClr val="tx1"/>
              </a:solidFill>
            </a:endParaRPr>
          </a:p>
        </p:txBody>
      </p:sp>
      <p:sp>
        <p:nvSpPr>
          <p:cNvPr id="478211" name="Rectangle 2"/>
          <p:cNvSpPr>
            <a:spLocks noRot="1" noChangeArrowheads="1" noTextEdit="1"/>
          </p:cNvSpPr>
          <p:nvPr>
            <p:ph type="sldImg"/>
          </p:nvPr>
        </p:nvSpPr>
        <p:spPr>
          <a:xfrm>
            <a:off x="1106488" y="695325"/>
            <a:ext cx="4646612" cy="3486150"/>
          </a:xfrm>
          <a:ln/>
        </p:spPr>
      </p:sp>
      <p:sp>
        <p:nvSpPr>
          <p:cNvPr id="47821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6748839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F4667-ADD6-46D1-AFC7-D7FC92CC9F5D}" type="slidenum">
              <a:rPr lang="en-US" altLang="en-US" sz="1200">
                <a:solidFill>
                  <a:schemeClr val="tx1"/>
                </a:solidFill>
              </a:rPr>
              <a:pPr/>
              <a:t>164</a:t>
            </a:fld>
            <a:endParaRPr lang="en-US" altLang="en-US" sz="1200">
              <a:solidFill>
                <a:schemeClr val="tx1"/>
              </a:solidFill>
            </a:endParaRPr>
          </a:p>
        </p:txBody>
      </p:sp>
      <p:sp>
        <p:nvSpPr>
          <p:cNvPr id="479235" name="Rectangle 2"/>
          <p:cNvSpPr>
            <a:spLocks noRot="1" noChangeArrowheads="1" noTextEdit="1"/>
          </p:cNvSpPr>
          <p:nvPr>
            <p:ph type="sldImg"/>
          </p:nvPr>
        </p:nvSpPr>
        <p:spPr>
          <a:xfrm>
            <a:off x="1106488" y="695325"/>
            <a:ext cx="4646612" cy="3486150"/>
          </a:xfrm>
          <a:ln/>
        </p:spPr>
      </p:sp>
      <p:sp>
        <p:nvSpPr>
          <p:cNvPr id="47923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63221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16</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2258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38AA1E2-9C11-4FB3-88B0-698BD95BF512}" type="slidenum">
              <a:rPr lang="en-US" altLang="en-US" sz="1200">
                <a:solidFill>
                  <a:schemeClr val="tx1"/>
                </a:solidFill>
              </a:rPr>
              <a:pPr/>
              <a:t>19</a:t>
            </a:fld>
            <a:endParaRPr lang="en-US" altLang="en-US" sz="1200">
              <a:solidFill>
                <a:schemeClr val="tx1"/>
              </a:solidFill>
            </a:endParaRPr>
          </a:p>
        </p:txBody>
      </p:sp>
      <p:sp>
        <p:nvSpPr>
          <p:cNvPr id="331779" name="Rectangle 2"/>
          <p:cNvSpPr>
            <a:spLocks noGrp="1" noRot="1" noChangeAspect="1" noChangeArrowheads="1" noTextEdit="1"/>
          </p:cNvSpPr>
          <p:nvPr>
            <p:ph type="sldImg"/>
          </p:nvPr>
        </p:nvSpPr>
        <p:spPr>
          <a:xfrm>
            <a:off x="1184275" y="695325"/>
            <a:ext cx="4648200" cy="3486150"/>
          </a:xfrm>
          <a:ln/>
        </p:spPr>
      </p:sp>
      <p:sp>
        <p:nvSpPr>
          <p:cNvPr id="331780"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0755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4A7A1B-5A7F-49C5-B74A-CA347ECC4B99}" type="slidenum">
              <a:rPr lang="en-US" altLang="en-US" sz="1200">
                <a:solidFill>
                  <a:schemeClr val="tx1"/>
                </a:solidFill>
              </a:rPr>
              <a:pPr/>
              <a:t>20</a:t>
            </a:fld>
            <a:endParaRPr lang="en-US" altLang="en-US" sz="1200">
              <a:solidFill>
                <a:schemeClr val="tx1"/>
              </a:solidFill>
            </a:endParaRPr>
          </a:p>
        </p:txBody>
      </p:sp>
      <p:sp>
        <p:nvSpPr>
          <p:cNvPr id="332803" name="Rectangle 2"/>
          <p:cNvSpPr>
            <a:spLocks noGrp="1" noRot="1" noChangeAspect="1" noChangeArrowheads="1" noTextEdit="1"/>
          </p:cNvSpPr>
          <p:nvPr>
            <p:ph type="sldImg"/>
          </p:nvPr>
        </p:nvSpPr>
        <p:spPr>
          <a:xfrm>
            <a:off x="1184275" y="695325"/>
            <a:ext cx="4648200" cy="3486150"/>
          </a:xfrm>
          <a:ln/>
        </p:spPr>
      </p:sp>
      <p:sp>
        <p:nvSpPr>
          <p:cNvPr id="332804"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98038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10441A-A7CB-4BCD-A05B-4D0A3159108F}" type="slidenum">
              <a:rPr lang="en-US" altLang="en-US" sz="1200">
                <a:solidFill>
                  <a:schemeClr val="tx1"/>
                </a:solidFill>
              </a:rPr>
              <a:pPr/>
              <a:t>21</a:t>
            </a:fld>
            <a:endParaRPr lang="en-US" altLang="en-US" sz="1200">
              <a:solidFill>
                <a:schemeClr val="tx1"/>
              </a:solidFill>
            </a:endParaRPr>
          </a:p>
        </p:txBody>
      </p:sp>
      <p:sp>
        <p:nvSpPr>
          <p:cNvPr id="333827" name="Rectangle 2"/>
          <p:cNvSpPr>
            <a:spLocks noGrp="1" noRot="1" noChangeAspect="1" noChangeArrowheads="1" noTextEdit="1"/>
          </p:cNvSpPr>
          <p:nvPr>
            <p:ph type="sldImg"/>
          </p:nvPr>
        </p:nvSpPr>
        <p:spPr>
          <a:xfrm>
            <a:off x="1184275" y="695325"/>
            <a:ext cx="4648200" cy="3486150"/>
          </a:xfrm>
          <a:ln/>
        </p:spPr>
      </p:sp>
      <p:sp>
        <p:nvSpPr>
          <p:cNvPr id="333828"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73469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456D340-8F31-46F4-A55A-B42B69EAC11C}" type="slidenum">
              <a:rPr lang="en-US" altLang="en-US" sz="1200">
                <a:solidFill>
                  <a:schemeClr val="tx1"/>
                </a:solidFill>
              </a:rPr>
              <a:pPr/>
              <a:t>22</a:t>
            </a:fld>
            <a:endParaRPr lang="en-US" altLang="en-US" sz="1200">
              <a:solidFill>
                <a:schemeClr val="tx1"/>
              </a:solidFill>
            </a:endParaRPr>
          </a:p>
        </p:txBody>
      </p:sp>
      <p:sp>
        <p:nvSpPr>
          <p:cNvPr id="334851" name="Rectangle 2"/>
          <p:cNvSpPr>
            <a:spLocks noGrp="1" noRot="1" noChangeAspect="1" noChangeArrowheads="1" noTextEdit="1"/>
          </p:cNvSpPr>
          <p:nvPr>
            <p:ph type="sldImg"/>
          </p:nvPr>
        </p:nvSpPr>
        <p:spPr>
          <a:xfrm>
            <a:off x="1184275" y="695325"/>
            <a:ext cx="4648200" cy="3486150"/>
          </a:xfrm>
          <a:ln/>
        </p:spPr>
      </p:sp>
      <p:sp>
        <p:nvSpPr>
          <p:cNvPr id="334852"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79281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83985C6-8B9D-4223-B494-DF90B27F9A65}" type="slidenum">
              <a:rPr lang="en-US" altLang="en-US" sz="1200">
                <a:solidFill>
                  <a:schemeClr val="tx1"/>
                </a:solidFill>
              </a:rPr>
              <a:pPr/>
              <a:t>23</a:t>
            </a:fld>
            <a:endParaRPr lang="en-US" altLang="en-US" sz="1200">
              <a:solidFill>
                <a:schemeClr val="tx1"/>
              </a:solidFill>
            </a:endParaRPr>
          </a:p>
        </p:txBody>
      </p:sp>
      <p:sp>
        <p:nvSpPr>
          <p:cNvPr id="335875" name="Rectangle 2"/>
          <p:cNvSpPr>
            <a:spLocks noGrp="1" noRot="1" noChangeAspect="1" noChangeArrowheads="1" noTextEdit="1"/>
          </p:cNvSpPr>
          <p:nvPr>
            <p:ph type="sldImg"/>
          </p:nvPr>
        </p:nvSpPr>
        <p:spPr>
          <a:xfrm>
            <a:off x="1184275" y="695325"/>
            <a:ext cx="4648200" cy="3486150"/>
          </a:xfrm>
          <a:ln/>
        </p:spPr>
      </p:sp>
      <p:sp>
        <p:nvSpPr>
          <p:cNvPr id="335876"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01811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DAC0382-5BC1-42D7-A239-8466E2CC3574}" type="slidenum">
              <a:rPr lang="en-US" altLang="en-US" sz="1200">
                <a:solidFill>
                  <a:schemeClr val="tx1"/>
                </a:solidFill>
              </a:rPr>
              <a:pPr/>
              <a:t>26</a:t>
            </a:fld>
            <a:endParaRPr lang="en-US" altLang="en-US" sz="1200">
              <a:solidFill>
                <a:schemeClr val="tx1"/>
              </a:solidFill>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49247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Slide Image Placeholder 1"/>
          <p:cNvSpPr>
            <a:spLocks noGrp="1" noRot="1" noChangeAspect="1" noTextEdit="1"/>
          </p:cNvSpPr>
          <p:nvPr>
            <p:ph type="sldImg"/>
          </p:nvPr>
        </p:nvSpPr>
        <p:spPr>
          <a:ln/>
        </p:spPr>
      </p:sp>
      <p:sp>
        <p:nvSpPr>
          <p:cNvPr id="337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37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2E5651C-5DDF-46FB-BDB8-42D85C83AFD4}" type="slidenum">
              <a:rPr lang="en-US" altLang="en-US" sz="1200">
                <a:solidFill>
                  <a:schemeClr val="tx1"/>
                </a:solidFill>
              </a:rPr>
              <a:pPr/>
              <a:t>27</a:t>
            </a:fld>
            <a:endParaRPr lang="en-US" altLang="en-US" sz="1200">
              <a:solidFill>
                <a:schemeClr val="tx1"/>
              </a:solidFill>
            </a:endParaRPr>
          </a:p>
        </p:txBody>
      </p:sp>
    </p:spTree>
    <p:extLst>
      <p:ext uri="{BB962C8B-B14F-4D97-AF65-F5344CB8AC3E}">
        <p14:creationId xmlns:p14="http://schemas.microsoft.com/office/powerpoint/2010/main" val="2809572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7C5B38F-D565-4BE7-BBE0-94AF46D0B565}" type="slidenum">
              <a:rPr lang="en-US" altLang="en-US" sz="1200">
                <a:solidFill>
                  <a:schemeClr val="tx1"/>
                </a:solidFill>
              </a:rPr>
              <a:pPr/>
              <a:t>4</a:t>
            </a:fld>
            <a:endParaRPr lang="en-US" altLang="en-US" sz="1200">
              <a:solidFill>
                <a:schemeClr val="tx1"/>
              </a:solidFill>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50223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C4CFC4-3D0A-44CA-B571-1BFFE8F738FB}" type="slidenum">
              <a:rPr lang="en-US" altLang="en-US" sz="1200">
                <a:solidFill>
                  <a:schemeClr val="tx1"/>
                </a:solidFill>
              </a:rPr>
              <a:pPr/>
              <a:t>34</a:t>
            </a:fld>
            <a:endParaRPr lang="en-US" altLang="en-US" sz="1200">
              <a:solidFill>
                <a:schemeClr val="tx1"/>
              </a:solidFill>
            </a:endParaRPr>
          </a:p>
        </p:txBody>
      </p:sp>
      <p:sp>
        <p:nvSpPr>
          <p:cNvPr id="338947" name="Rectangle 2"/>
          <p:cNvSpPr>
            <a:spLocks noGrp="1" noRot="1" noChangeAspect="1" noChangeArrowheads="1" noTextEdit="1"/>
          </p:cNvSpPr>
          <p:nvPr>
            <p:ph type="sldImg"/>
          </p:nvPr>
        </p:nvSpPr>
        <p:spPr>
          <a:xfrm>
            <a:off x="1181100" y="695325"/>
            <a:ext cx="4649788" cy="3486150"/>
          </a:xfrm>
          <a:ln/>
        </p:spPr>
      </p:sp>
      <p:sp>
        <p:nvSpPr>
          <p:cNvPr id="338948"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9590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35</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03164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9EBBB17-52E3-4B48-BD0A-BD96A974E551}" type="slidenum">
              <a:rPr lang="en-US" altLang="en-US" sz="1200">
                <a:solidFill>
                  <a:schemeClr val="tx1"/>
                </a:solidFill>
              </a:rPr>
              <a:pPr/>
              <a:t>36</a:t>
            </a:fld>
            <a:endParaRPr lang="en-US" altLang="en-US" sz="1200">
              <a:solidFill>
                <a:schemeClr val="tx1"/>
              </a:solidFill>
            </a:endParaRPr>
          </a:p>
        </p:txBody>
      </p:sp>
      <p:sp>
        <p:nvSpPr>
          <p:cNvPr id="340995" name="Rectangle 2"/>
          <p:cNvSpPr>
            <a:spLocks noGrp="1" noRot="1" noChangeAspect="1" noChangeArrowheads="1" noTextEdit="1"/>
          </p:cNvSpPr>
          <p:nvPr>
            <p:ph type="sldImg"/>
          </p:nvPr>
        </p:nvSpPr>
        <p:spPr>
          <a:xfrm>
            <a:off x="1181100" y="695325"/>
            <a:ext cx="4649788" cy="3486150"/>
          </a:xfrm>
          <a:ln/>
        </p:spPr>
      </p:sp>
      <p:sp>
        <p:nvSpPr>
          <p:cNvPr id="34099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27501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D26962-C937-4E4A-B2AE-9567FB2C1492}" type="slidenum">
              <a:rPr lang="en-US" altLang="en-US" sz="1200">
                <a:solidFill>
                  <a:schemeClr val="tx1"/>
                </a:solidFill>
              </a:rPr>
              <a:pPr/>
              <a:t>37</a:t>
            </a:fld>
            <a:endParaRPr lang="en-US" altLang="en-US" sz="1200">
              <a:solidFill>
                <a:schemeClr val="tx1"/>
              </a:solidFill>
            </a:endParaRPr>
          </a:p>
        </p:txBody>
      </p:sp>
      <p:sp>
        <p:nvSpPr>
          <p:cNvPr id="342019" name="Rectangle 2"/>
          <p:cNvSpPr>
            <a:spLocks noGrp="1" noRot="1" noChangeAspect="1" noChangeArrowheads="1" noTextEdit="1"/>
          </p:cNvSpPr>
          <p:nvPr>
            <p:ph type="sldImg"/>
          </p:nvPr>
        </p:nvSpPr>
        <p:spPr>
          <a:xfrm>
            <a:off x="1181100" y="695325"/>
            <a:ext cx="4649788" cy="3486150"/>
          </a:xfrm>
          <a:ln/>
        </p:spPr>
      </p:sp>
      <p:sp>
        <p:nvSpPr>
          <p:cNvPr id="34202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33626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38</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87283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2690BC-578D-4AFB-9292-CCDD2A84BF09}" type="slidenum">
              <a:rPr lang="en-US" altLang="en-US" sz="1200">
                <a:solidFill>
                  <a:schemeClr val="tx1"/>
                </a:solidFill>
              </a:rPr>
              <a:pPr/>
              <a:t>39</a:t>
            </a:fld>
            <a:endParaRPr lang="en-US" altLang="en-US" sz="1200">
              <a:solidFill>
                <a:schemeClr val="tx1"/>
              </a:solidFill>
            </a:endParaRPr>
          </a:p>
        </p:txBody>
      </p:sp>
      <p:sp>
        <p:nvSpPr>
          <p:cNvPr id="344067" name="Rectangle 2"/>
          <p:cNvSpPr>
            <a:spLocks noGrp="1" noRot="1" noChangeAspect="1" noChangeArrowheads="1" noTextEdit="1"/>
          </p:cNvSpPr>
          <p:nvPr>
            <p:ph type="sldImg"/>
          </p:nvPr>
        </p:nvSpPr>
        <p:spPr>
          <a:xfrm>
            <a:off x="1184275" y="695325"/>
            <a:ext cx="4648200" cy="3486150"/>
          </a:xfrm>
          <a:ln/>
        </p:spPr>
      </p:sp>
      <p:sp>
        <p:nvSpPr>
          <p:cNvPr id="34406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58374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40</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45120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42</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71026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43</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07738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F2697AC-27E0-49CC-BB1B-CADC81EEDC26}" type="slidenum">
              <a:rPr lang="en-US" altLang="en-US" sz="1200">
                <a:solidFill>
                  <a:schemeClr val="tx1"/>
                </a:solidFill>
              </a:rPr>
              <a:pPr/>
              <a:t>44</a:t>
            </a:fld>
            <a:endParaRPr lang="en-US" altLang="en-US" sz="1200">
              <a:solidFill>
                <a:schemeClr val="tx1"/>
              </a:solidFill>
            </a:endParaRPr>
          </a:p>
        </p:txBody>
      </p:sp>
      <p:sp>
        <p:nvSpPr>
          <p:cNvPr id="348163" name="Rectangle 2"/>
          <p:cNvSpPr>
            <a:spLocks noGrp="1" noRot="1" noChangeAspect="1" noChangeArrowheads="1" noTextEdit="1"/>
          </p:cNvSpPr>
          <p:nvPr>
            <p:ph type="sldImg"/>
          </p:nvPr>
        </p:nvSpPr>
        <p:spPr>
          <a:xfrm>
            <a:off x="1181100" y="695325"/>
            <a:ext cx="4649788" cy="3486150"/>
          </a:xfrm>
          <a:ln/>
        </p:spPr>
      </p:sp>
      <p:sp>
        <p:nvSpPr>
          <p:cNvPr id="348164"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04596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27B2770-9937-40AD-B191-1E6864CBCA17}" type="slidenum">
              <a:rPr lang="en-US" altLang="en-US" sz="1200">
                <a:solidFill>
                  <a:schemeClr val="tx1"/>
                </a:solidFill>
              </a:rPr>
              <a:pPr/>
              <a:t>5</a:t>
            </a:fld>
            <a:endParaRPr lang="en-US" altLang="en-US" sz="1200">
              <a:solidFill>
                <a:schemeClr val="tx1"/>
              </a:solidFill>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12724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3C36D71-DD5A-4C43-A158-CDF51D5D4872}" type="slidenum">
              <a:rPr lang="en-US" altLang="en-US" sz="1200">
                <a:solidFill>
                  <a:schemeClr val="tx1"/>
                </a:solidFill>
              </a:rPr>
              <a:pPr/>
              <a:t>45</a:t>
            </a:fld>
            <a:endParaRPr lang="en-US" altLang="en-US" sz="1200">
              <a:solidFill>
                <a:schemeClr val="tx1"/>
              </a:solidFill>
            </a:endParaRPr>
          </a:p>
        </p:txBody>
      </p:sp>
      <p:sp>
        <p:nvSpPr>
          <p:cNvPr id="349187" name="Rectangle 2"/>
          <p:cNvSpPr>
            <a:spLocks noGrp="1" noRot="1" noChangeAspect="1" noChangeArrowheads="1" noTextEdit="1"/>
          </p:cNvSpPr>
          <p:nvPr>
            <p:ph type="sldImg"/>
          </p:nvPr>
        </p:nvSpPr>
        <p:spPr>
          <a:xfrm>
            <a:off x="1181100" y="695325"/>
            <a:ext cx="4649788" cy="3486150"/>
          </a:xfrm>
          <a:ln/>
        </p:spPr>
      </p:sp>
      <p:sp>
        <p:nvSpPr>
          <p:cNvPr id="349188"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79208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12F9058-511B-4BAA-BF41-B3233853A2A0}" type="slidenum">
              <a:rPr lang="en-US" altLang="en-US" sz="1200">
                <a:solidFill>
                  <a:schemeClr val="tx1"/>
                </a:solidFill>
              </a:rPr>
              <a:pPr/>
              <a:t>47</a:t>
            </a:fld>
            <a:endParaRPr lang="en-US" altLang="en-US" sz="1200">
              <a:solidFill>
                <a:schemeClr val="tx1"/>
              </a:solidFill>
            </a:endParaRPr>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46545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64C6C3-38F8-438C-8B33-081B3A3A3863}" type="slidenum">
              <a:rPr lang="en-US" altLang="en-US" sz="1200">
                <a:solidFill>
                  <a:schemeClr val="tx1"/>
                </a:solidFill>
              </a:rPr>
              <a:pPr/>
              <a:t>48</a:t>
            </a:fld>
            <a:endParaRPr lang="en-US" altLang="en-US" sz="1200">
              <a:solidFill>
                <a:schemeClr val="tx1"/>
              </a:solidFill>
            </a:endParaRPr>
          </a:p>
        </p:txBody>
      </p:sp>
      <p:sp>
        <p:nvSpPr>
          <p:cNvPr id="359427" name="Rectangle 2"/>
          <p:cNvSpPr>
            <a:spLocks noGrp="1" noRot="1" noChangeAspect="1" noChangeArrowheads="1" noTextEdit="1"/>
          </p:cNvSpPr>
          <p:nvPr>
            <p:ph type="sldImg"/>
          </p:nvPr>
        </p:nvSpPr>
        <p:spPr>
          <a:xfrm>
            <a:off x="1181100" y="695325"/>
            <a:ext cx="4649788" cy="3486150"/>
          </a:xfrm>
          <a:ln/>
        </p:spPr>
      </p:sp>
      <p:sp>
        <p:nvSpPr>
          <p:cNvPr id="359428"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34191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3F1919B-4471-44F3-BB9B-01F15A975E84}" type="slidenum">
              <a:rPr lang="en-US" altLang="en-US" sz="1200">
                <a:solidFill>
                  <a:schemeClr val="tx1"/>
                </a:solidFill>
              </a:rPr>
              <a:pPr/>
              <a:t>49</a:t>
            </a:fld>
            <a:endParaRPr lang="en-US" altLang="en-US" sz="1200">
              <a:solidFill>
                <a:schemeClr val="tx1"/>
              </a:solidFill>
            </a:endParaRPr>
          </a:p>
        </p:txBody>
      </p:sp>
      <p:sp>
        <p:nvSpPr>
          <p:cNvPr id="360451" name="Rectangle 2"/>
          <p:cNvSpPr>
            <a:spLocks noGrp="1" noRot="1" noChangeAspect="1" noChangeArrowheads="1" noTextEdit="1"/>
          </p:cNvSpPr>
          <p:nvPr>
            <p:ph type="sldImg"/>
          </p:nvPr>
        </p:nvSpPr>
        <p:spPr>
          <a:xfrm>
            <a:off x="1181100" y="695325"/>
            <a:ext cx="4649788" cy="3486150"/>
          </a:xfrm>
          <a:ln/>
        </p:spPr>
      </p:sp>
      <p:sp>
        <p:nvSpPr>
          <p:cNvPr id="360452"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92532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A252FBF-9842-4AE8-9098-8DDDE79AB345}" type="slidenum">
              <a:rPr lang="en-US" altLang="en-US" sz="1200">
                <a:solidFill>
                  <a:schemeClr val="tx1"/>
                </a:solidFill>
              </a:rPr>
              <a:pPr/>
              <a:t>50</a:t>
            </a:fld>
            <a:endParaRPr lang="en-US" altLang="en-US" sz="1200">
              <a:solidFill>
                <a:schemeClr val="tx1"/>
              </a:solidFill>
            </a:endParaRPr>
          </a:p>
        </p:txBody>
      </p:sp>
      <p:sp>
        <p:nvSpPr>
          <p:cNvPr id="361475" name="Rectangle 2"/>
          <p:cNvSpPr>
            <a:spLocks noGrp="1" noRot="1" noChangeAspect="1" noChangeArrowheads="1" noTextEdit="1"/>
          </p:cNvSpPr>
          <p:nvPr>
            <p:ph type="sldImg"/>
          </p:nvPr>
        </p:nvSpPr>
        <p:spPr>
          <a:xfrm>
            <a:off x="1181100" y="695325"/>
            <a:ext cx="4649788" cy="3486150"/>
          </a:xfrm>
          <a:ln/>
        </p:spPr>
      </p:sp>
      <p:sp>
        <p:nvSpPr>
          <p:cNvPr id="361476"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400724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1E8448D-D6FE-4E2B-AA55-7381F380B8B2}" type="slidenum">
              <a:rPr lang="en-US" altLang="en-US" sz="1200">
                <a:solidFill>
                  <a:schemeClr val="tx1"/>
                </a:solidFill>
              </a:rPr>
              <a:pPr/>
              <a:t>51</a:t>
            </a:fld>
            <a:endParaRPr lang="en-US" altLang="en-US" sz="1200">
              <a:solidFill>
                <a:schemeClr val="tx1"/>
              </a:solidFill>
            </a:endParaRPr>
          </a:p>
        </p:txBody>
      </p:sp>
      <p:sp>
        <p:nvSpPr>
          <p:cNvPr id="362499" name="Rectangle 2"/>
          <p:cNvSpPr>
            <a:spLocks noGrp="1" noRot="1" noChangeAspect="1" noChangeArrowheads="1" noTextEdit="1"/>
          </p:cNvSpPr>
          <p:nvPr>
            <p:ph type="sldImg"/>
          </p:nvPr>
        </p:nvSpPr>
        <p:spPr>
          <a:xfrm>
            <a:off x="1181100" y="695325"/>
            <a:ext cx="4649788" cy="3486150"/>
          </a:xfrm>
          <a:ln/>
        </p:spPr>
      </p:sp>
      <p:sp>
        <p:nvSpPr>
          <p:cNvPr id="362500"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753770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37748A9-C253-4A5C-B481-4806BE8BCCCD}" type="slidenum">
              <a:rPr lang="en-US" altLang="en-US" sz="1200">
                <a:solidFill>
                  <a:schemeClr val="tx1"/>
                </a:solidFill>
              </a:rPr>
              <a:pPr/>
              <a:t>52</a:t>
            </a:fld>
            <a:endParaRPr lang="en-US" altLang="en-US" sz="1200">
              <a:solidFill>
                <a:schemeClr val="tx1"/>
              </a:solidFill>
            </a:endParaRPr>
          </a:p>
        </p:txBody>
      </p:sp>
      <p:sp>
        <p:nvSpPr>
          <p:cNvPr id="363523" name="Rectangle 2"/>
          <p:cNvSpPr>
            <a:spLocks noGrp="1" noRot="1" noChangeAspect="1" noChangeArrowheads="1" noTextEdit="1"/>
          </p:cNvSpPr>
          <p:nvPr>
            <p:ph type="sldImg"/>
          </p:nvPr>
        </p:nvSpPr>
        <p:spPr>
          <a:xfrm>
            <a:off x="1181100" y="695325"/>
            <a:ext cx="4649788" cy="3486150"/>
          </a:xfrm>
          <a:ln/>
        </p:spPr>
      </p:sp>
      <p:sp>
        <p:nvSpPr>
          <p:cNvPr id="363524"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07553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D97FCAE-301A-4588-A652-5AE978427724}" type="slidenum">
              <a:rPr lang="en-US" altLang="en-US" sz="1200">
                <a:solidFill>
                  <a:schemeClr val="tx1"/>
                </a:solidFill>
              </a:rPr>
              <a:pPr/>
              <a:t>53</a:t>
            </a:fld>
            <a:endParaRPr lang="en-US" altLang="en-US" sz="1200">
              <a:solidFill>
                <a:schemeClr val="tx1"/>
              </a:solidFill>
            </a:endParaRPr>
          </a:p>
        </p:txBody>
      </p:sp>
      <p:sp>
        <p:nvSpPr>
          <p:cNvPr id="364547" name="Rectangle 2"/>
          <p:cNvSpPr>
            <a:spLocks noGrp="1" noRot="1" noChangeAspect="1" noChangeArrowheads="1" noTextEdit="1"/>
          </p:cNvSpPr>
          <p:nvPr>
            <p:ph type="sldImg"/>
          </p:nvPr>
        </p:nvSpPr>
        <p:spPr>
          <a:xfrm>
            <a:off x="1181100" y="695325"/>
            <a:ext cx="4649788" cy="3486150"/>
          </a:xfrm>
          <a:ln/>
        </p:spPr>
      </p:sp>
      <p:sp>
        <p:nvSpPr>
          <p:cNvPr id="364548"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969776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3814AA4-F9AF-418A-B775-F9EFF74B8B45}" type="slidenum">
              <a:rPr lang="en-US" altLang="en-US" sz="1200">
                <a:solidFill>
                  <a:schemeClr val="tx1"/>
                </a:solidFill>
              </a:rPr>
              <a:pPr/>
              <a:t>54</a:t>
            </a:fld>
            <a:endParaRPr lang="en-US" altLang="en-US" sz="1200">
              <a:solidFill>
                <a:schemeClr val="tx1"/>
              </a:solidFill>
            </a:endParaRPr>
          </a:p>
        </p:txBody>
      </p:sp>
      <p:sp>
        <p:nvSpPr>
          <p:cNvPr id="365571" name="Rectangle 2"/>
          <p:cNvSpPr>
            <a:spLocks noGrp="1" noRot="1" noChangeAspect="1" noChangeArrowheads="1" noTextEdit="1"/>
          </p:cNvSpPr>
          <p:nvPr>
            <p:ph type="sldImg"/>
          </p:nvPr>
        </p:nvSpPr>
        <p:spPr>
          <a:xfrm>
            <a:off x="1181100" y="695325"/>
            <a:ext cx="4649788" cy="3486150"/>
          </a:xfrm>
          <a:ln/>
        </p:spPr>
      </p:sp>
      <p:sp>
        <p:nvSpPr>
          <p:cNvPr id="365572"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76423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EB15791-0175-4D36-90D3-9A5BAEF0AD8D}" type="slidenum">
              <a:rPr lang="en-US" altLang="en-US" sz="1200">
                <a:solidFill>
                  <a:schemeClr val="tx1"/>
                </a:solidFill>
              </a:rPr>
              <a:pPr/>
              <a:t>55</a:t>
            </a:fld>
            <a:endParaRPr lang="en-US" altLang="en-US" sz="1200">
              <a:solidFill>
                <a:schemeClr val="tx1"/>
              </a:solidFill>
            </a:endParaRPr>
          </a:p>
        </p:txBody>
      </p:sp>
      <p:sp>
        <p:nvSpPr>
          <p:cNvPr id="366595" name="Rectangle 2"/>
          <p:cNvSpPr>
            <a:spLocks noGrp="1" noRot="1" noChangeAspect="1" noChangeArrowheads="1" noTextEdit="1"/>
          </p:cNvSpPr>
          <p:nvPr>
            <p:ph type="sldImg"/>
          </p:nvPr>
        </p:nvSpPr>
        <p:spPr>
          <a:xfrm>
            <a:off x="1181100" y="695325"/>
            <a:ext cx="4649788" cy="3486150"/>
          </a:xfrm>
          <a:ln/>
        </p:spPr>
      </p:sp>
      <p:sp>
        <p:nvSpPr>
          <p:cNvPr id="366596"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72831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C14FA-F787-4855-96F6-BBC00C8DB15B}" type="slidenum">
              <a:rPr lang="en-US" altLang="en-US" sz="1200">
                <a:solidFill>
                  <a:schemeClr val="tx1"/>
                </a:solidFill>
              </a:rPr>
              <a:pPr/>
              <a:t>6</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48687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9A6029-7D26-4A29-8755-972ACCBFF237}" type="slidenum">
              <a:rPr lang="en-US" altLang="en-US" sz="1200">
                <a:solidFill>
                  <a:schemeClr val="tx1"/>
                </a:solidFill>
              </a:rPr>
              <a:pPr/>
              <a:t>56</a:t>
            </a:fld>
            <a:endParaRPr lang="en-US" altLang="en-US" sz="1200">
              <a:solidFill>
                <a:schemeClr val="tx1"/>
              </a:solidFill>
            </a:endParaRPr>
          </a:p>
        </p:txBody>
      </p:sp>
      <p:sp>
        <p:nvSpPr>
          <p:cNvPr id="367619" name="Rectangle 2"/>
          <p:cNvSpPr>
            <a:spLocks noGrp="1" noRot="1" noChangeAspect="1" noChangeArrowheads="1" noTextEdit="1"/>
          </p:cNvSpPr>
          <p:nvPr>
            <p:ph type="sldImg"/>
          </p:nvPr>
        </p:nvSpPr>
        <p:spPr>
          <a:xfrm>
            <a:off x="1181100" y="695325"/>
            <a:ext cx="4649788" cy="3486150"/>
          </a:xfrm>
          <a:ln/>
        </p:spPr>
      </p:sp>
      <p:sp>
        <p:nvSpPr>
          <p:cNvPr id="367620"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919388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AC1E5CA-421C-4ED0-8D1F-4BEDE9006B66}" type="slidenum">
              <a:rPr lang="en-US" altLang="en-US" sz="1200">
                <a:solidFill>
                  <a:schemeClr val="tx1"/>
                </a:solidFill>
              </a:rPr>
              <a:pPr/>
              <a:t>57</a:t>
            </a:fld>
            <a:endParaRPr lang="en-US" altLang="en-US" sz="1200">
              <a:solidFill>
                <a:schemeClr val="tx1"/>
              </a:solidFill>
            </a:endParaRPr>
          </a:p>
        </p:txBody>
      </p:sp>
      <p:sp>
        <p:nvSpPr>
          <p:cNvPr id="368643" name="Rectangle 2"/>
          <p:cNvSpPr>
            <a:spLocks noGrp="1" noRot="1" noChangeAspect="1" noChangeArrowheads="1" noTextEdit="1"/>
          </p:cNvSpPr>
          <p:nvPr>
            <p:ph type="sldImg"/>
          </p:nvPr>
        </p:nvSpPr>
        <p:spPr>
          <a:xfrm>
            <a:off x="1181100" y="695325"/>
            <a:ext cx="4649788" cy="3486150"/>
          </a:xfrm>
          <a:ln/>
        </p:spPr>
      </p:sp>
      <p:sp>
        <p:nvSpPr>
          <p:cNvPr id="368644" name="Rectangle 3"/>
          <p:cNvSpPr>
            <a:spLocks noGrp="1" noChangeArrowheads="1"/>
          </p:cNvSpPr>
          <p:nvPr>
            <p:ph type="body" idx="1"/>
          </p:nvPr>
        </p:nvSpPr>
        <p:spPr>
          <a:xfrm>
            <a:off x="933450" y="4414838"/>
            <a:ext cx="51435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338089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E3DF7E5-176E-4561-9141-9B43120B622C}" type="slidenum">
              <a:rPr lang="en-US" altLang="en-US" sz="1200">
                <a:solidFill>
                  <a:schemeClr val="tx1"/>
                </a:solidFill>
              </a:rPr>
              <a:pPr/>
              <a:t>58</a:t>
            </a:fld>
            <a:endParaRPr lang="en-US" altLang="en-US" sz="1200">
              <a:solidFill>
                <a:schemeClr val="tx1"/>
              </a:solidFill>
            </a:endParaRPr>
          </a:p>
        </p:txBody>
      </p:sp>
      <p:sp>
        <p:nvSpPr>
          <p:cNvPr id="369667" name="Rectangle 2"/>
          <p:cNvSpPr>
            <a:spLocks noGrp="1" noRot="1" noChangeAspect="1" noChangeArrowheads="1" noTextEdit="1"/>
          </p:cNvSpPr>
          <p:nvPr>
            <p:ph type="sldImg"/>
          </p:nvPr>
        </p:nvSpPr>
        <p:spPr>
          <a:xfrm>
            <a:off x="1181100" y="695325"/>
            <a:ext cx="4649788" cy="3486150"/>
          </a:xfrm>
          <a:ln/>
        </p:spPr>
      </p:sp>
      <p:sp>
        <p:nvSpPr>
          <p:cNvPr id="369668"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463304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31035D9-CAF5-49B8-AB98-6B13C997097E}" type="slidenum">
              <a:rPr lang="en-US" altLang="en-US" sz="1200">
                <a:solidFill>
                  <a:schemeClr val="tx1"/>
                </a:solidFill>
              </a:rPr>
              <a:pPr/>
              <a:t>59</a:t>
            </a:fld>
            <a:endParaRPr lang="en-US" altLang="en-US" sz="1200">
              <a:solidFill>
                <a:schemeClr val="tx1"/>
              </a:solidFill>
            </a:endParaRPr>
          </a:p>
        </p:txBody>
      </p:sp>
      <p:sp>
        <p:nvSpPr>
          <p:cNvPr id="370691" name="Rectangle 2"/>
          <p:cNvSpPr>
            <a:spLocks noGrp="1" noRot="1" noChangeAspect="1" noChangeArrowheads="1" noTextEdit="1"/>
          </p:cNvSpPr>
          <p:nvPr>
            <p:ph type="sldImg"/>
          </p:nvPr>
        </p:nvSpPr>
        <p:spPr>
          <a:xfrm>
            <a:off x="1181100" y="695325"/>
            <a:ext cx="4649788" cy="3486150"/>
          </a:xfrm>
          <a:ln/>
        </p:spPr>
      </p:sp>
      <p:sp>
        <p:nvSpPr>
          <p:cNvPr id="370692"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74391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325D6A6-18EA-4BA2-BDEA-6B6878AEF91E}" type="slidenum">
              <a:rPr lang="en-US" altLang="en-US" sz="1200">
                <a:solidFill>
                  <a:schemeClr val="tx1"/>
                </a:solidFill>
              </a:rPr>
              <a:pPr/>
              <a:t>60</a:t>
            </a:fld>
            <a:endParaRPr lang="en-US" altLang="en-US" sz="1200">
              <a:solidFill>
                <a:schemeClr val="tx1"/>
              </a:solidFill>
            </a:endParaRPr>
          </a:p>
        </p:txBody>
      </p:sp>
      <p:sp>
        <p:nvSpPr>
          <p:cNvPr id="371715" name="Rectangle 2"/>
          <p:cNvSpPr>
            <a:spLocks noGrp="1" noRot="1" noChangeAspect="1" noChangeArrowheads="1" noTextEdit="1"/>
          </p:cNvSpPr>
          <p:nvPr>
            <p:ph type="sldImg"/>
          </p:nvPr>
        </p:nvSpPr>
        <p:spPr>
          <a:xfrm>
            <a:off x="1181100" y="695325"/>
            <a:ext cx="4649788" cy="3486150"/>
          </a:xfrm>
          <a:ln/>
        </p:spPr>
      </p:sp>
      <p:sp>
        <p:nvSpPr>
          <p:cNvPr id="371716"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027027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Slide Image Placeholder 1"/>
          <p:cNvSpPr>
            <a:spLocks noGrp="1" noRot="1" noChangeAspect="1" noTextEdit="1"/>
          </p:cNvSpPr>
          <p:nvPr>
            <p:ph type="sldImg"/>
          </p:nvPr>
        </p:nvSpPr>
        <p:spPr>
          <a:ln/>
        </p:spPr>
      </p:sp>
      <p:sp>
        <p:nvSpPr>
          <p:cNvPr id="372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72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8401221-994D-4A61-9E53-7B9771B5E680}" type="slidenum">
              <a:rPr lang="en-US" altLang="en-US" sz="1200">
                <a:solidFill>
                  <a:schemeClr val="tx1"/>
                </a:solidFill>
              </a:rPr>
              <a:pPr/>
              <a:t>61</a:t>
            </a:fld>
            <a:endParaRPr lang="en-US" altLang="en-US" sz="1200">
              <a:solidFill>
                <a:schemeClr val="tx1"/>
              </a:solidFill>
            </a:endParaRPr>
          </a:p>
        </p:txBody>
      </p:sp>
    </p:spTree>
    <p:extLst>
      <p:ext uri="{BB962C8B-B14F-4D97-AF65-F5344CB8AC3E}">
        <p14:creationId xmlns:p14="http://schemas.microsoft.com/office/powerpoint/2010/main" val="28775512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68B795C-B7F3-4C6F-BB7E-A49C56D900C3}" type="slidenum">
              <a:rPr lang="en-US" altLang="en-US" sz="1200">
                <a:solidFill>
                  <a:schemeClr val="tx1"/>
                </a:solidFill>
              </a:rPr>
              <a:pPr/>
              <a:t>62</a:t>
            </a:fld>
            <a:endParaRPr lang="en-US" altLang="en-US" sz="1200">
              <a:solidFill>
                <a:schemeClr val="tx1"/>
              </a:solidFill>
            </a:endParaRPr>
          </a:p>
        </p:txBody>
      </p:sp>
      <p:sp>
        <p:nvSpPr>
          <p:cNvPr id="373763" name="Rectangle 2"/>
          <p:cNvSpPr>
            <a:spLocks noGrp="1" noRot="1" noChangeAspect="1" noChangeArrowheads="1" noTextEdit="1"/>
          </p:cNvSpPr>
          <p:nvPr>
            <p:ph type="sldImg"/>
          </p:nvPr>
        </p:nvSpPr>
        <p:spPr>
          <a:xfrm>
            <a:off x="1181100" y="695325"/>
            <a:ext cx="4649788" cy="3486150"/>
          </a:xfrm>
          <a:ln/>
        </p:spPr>
      </p:sp>
      <p:sp>
        <p:nvSpPr>
          <p:cNvPr id="37376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088478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68B795C-B7F3-4C6F-BB7E-A49C56D900C3}" type="slidenum">
              <a:rPr lang="en-US" altLang="en-US" sz="1200">
                <a:solidFill>
                  <a:schemeClr val="tx1"/>
                </a:solidFill>
              </a:rPr>
              <a:pPr/>
              <a:t>63</a:t>
            </a:fld>
            <a:endParaRPr lang="en-US" altLang="en-US" sz="1200">
              <a:solidFill>
                <a:schemeClr val="tx1"/>
              </a:solidFill>
            </a:endParaRPr>
          </a:p>
        </p:txBody>
      </p:sp>
      <p:sp>
        <p:nvSpPr>
          <p:cNvPr id="373763" name="Rectangle 2"/>
          <p:cNvSpPr>
            <a:spLocks noGrp="1" noRot="1" noChangeAspect="1" noChangeArrowheads="1" noTextEdit="1"/>
          </p:cNvSpPr>
          <p:nvPr>
            <p:ph type="sldImg"/>
          </p:nvPr>
        </p:nvSpPr>
        <p:spPr>
          <a:xfrm>
            <a:off x="1181100" y="695325"/>
            <a:ext cx="4649788" cy="3486150"/>
          </a:xfrm>
          <a:ln/>
        </p:spPr>
      </p:sp>
      <p:sp>
        <p:nvSpPr>
          <p:cNvPr id="37376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185717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1E73A9D-94D9-4F17-9008-2AF0266A8381}" type="slidenum">
              <a:rPr lang="en-US" altLang="en-US" sz="1200">
                <a:solidFill>
                  <a:schemeClr val="tx1"/>
                </a:solidFill>
              </a:rPr>
              <a:pPr/>
              <a:t>64</a:t>
            </a:fld>
            <a:endParaRPr lang="en-US" altLang="en-US" sz="1200">
              <a:solidFill>
                <a:schemeClr val="tx1"/>
              </a:solidFill>
            </a:endParaRPr>
          </a:p>
        </p:txBody>
      </p:sp>
      <p:sp>
        <p:nvSpPr>
          <p:cNvPr id="374787" name="Rectangle 2"/>
          <p:cNvSpPr>
            <a:spLocks noGrp="1" noRot="1" noChangeAspect="1" noChangeArrowheads="1" noTextEdit="1"/>
          </p:cNvSpPr>
          <p:nvPr>
            <p:ph type="sldImg"/>
          </p:nvPr>
        </p:nvSpPr>
        <p:spPr>
          <a:xfrm>
            <a:off x="1181100" y="695325"/>
            <a:ext cx="4649788" cy="3486150"/>
          </a:xfrm>
          <a:ln/>
        </p:spPr>
      </p:sp>
      <p:sp>
        <p:nvSpPr>
          <p:cNvPr id="37478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888271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366AC96-E1AE-4C0A-9955-115B4B9FFFE0}" type="slidenum">
              <a:rPr lang="en-US" altLang="en-US" sz="1200">
                <a:solidFill>
                  <a:schemeClr val="tx1"/>
                </a:solidFill>
              </a:rPr>
              <a:pPr/>
              <a:t>65</a:t>
            </a:fld>
            <a:endParaRPr lang="en-US" altLang="en-US" sz="1200">
              <a:solidFill>
                <a:schemeClr val="tx1"/>
              </a:solidFill>
            </a:endParaRPr>
          </a:p>
        </p:txBody>
      </p:sp>
      <p:sp>
        <p:nvSpPr>
          <p:cNvPr id="375811" name="Rectangle 2"/>
          <p:cNvSpPr>
            <a:spLocks noGrp="1" noRot="1" noChangeAspect="1" noChangeArrowheads="1" noTextEdit="1"/>
          </p:cNvSpPr>
          <p:nvPr>
            <p:ph type="sldImg"/>
          </p:nvPr>
        </p:nvSpPr>
        <p:spPr>
          <a:xfrm>
            <a:off x="1181100" y="695325"/>
            <a:ext cx="4649788" cy="3486150"/>
          </a:xfrm>
          <a:ln/>
        </p:spPr>
      </p:sp>
      <p:sp>
        <p:nvSpPr>
          <p:cNvPr id="37581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70628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C14FA-F787-4855-96F6-BBC00C8DB15B}" type="slidenum">
              <a:rPr lang="en-US" altLang="en-US" sz="1200">
                <a:solidFill>
                  <a:schemeClr val="tx1"/>
                </a:solidFill>
              </a:rPr>
              <a:pPr/>
              <a:t>7</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658310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7C397D1-4CEF-4897-AE9E-4493BCE54B91}" type="slidenum">
              <a:rPr lang="en-US" altLang="en-US" sz="1200">
                <a:solidFill>
                  <a:schemeClr val="tx1"/>
                </a:solidFill>
              </a:rPr>
              <a:pPr/>
              <a:t>66</a:t>
            </a:fld>
            <a:endParaRPr lang="en-US" altLang="en-US" sz="1200">
              <a:solidFill>
                <a:schemeClr val="tx1"/>
              </a:solidFill>
            </a:endParaRPr>
          </a:p>
        </p:txBody>
      </p:sp>
      <p:sp>
        <p:nvSpPr>
          <p:cNvPr id="376835" name="Rectangle 2"/>
          <p:cNvSpPr>
            <a:spLocks noGrp="1" noRot="1" noChangeAspect="1" noChangeArrowheads="1" noTextEdit="1"/>
          </p:cNvSpPr>
          <p:nvPr>
            <p:ph type="sldImg"/>
          </p:nvPr>
        </p:nvSpPr>
        <p:spPr>
          <a:xfrm>
            <a:off x="1181100" y="695325"/>
            <a:ext cx="4649788" cy="3486150"/>
          </a:xfrm>
          <a:ln/>
        </p:spPr>
      </p:sp>
      <p:sp>
        <p:nvSpPr>
          <p:cNvPr id="376836"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504724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7160686-CED2-4B4F-A334-BCAF05D2F980}" type="slidenum">
              <a:rPr lang="en-US" altLang="en-US" sz="1200">
                <a:solidFill>
                  <a:schemeClr val="tx1"/>
                </a:solidFill>
              </a:rPr>
              <a:pPr/>
              <a:t>67</a:t>
            </a:fld>
            <a:endParaRPr lang="en-US" altLang="en-US" sz="1200">
              <a:solidFill>
                <a:schemeClr val="tx1"/>
              </a:solidFill>
            </a:endParaRPr>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743365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A02DDA-90AD-4DB7-877E-D1C878DCB70F}" type="slidenum">
              <a:rPr lang="en-US" altLang="en-US" sz="1200">
                <a:solidFill>
                  <a:schemeClr val="tx1"/>
                </a:solidFill>
              </a:rPr>
              <a:pPr/>
              <a:t>68</a:t>
            </a:fld>
            <a:endParaRPr lang="en-US" altLang="en-US" sz="1200">
              <a:solidFill>
                <a:schemeClr val="tx1"/>
              </a:solidFill>
            </a:endParaRPr>
          </a:p>
        </p:txBody>
      </p:sp>
      <p:sp>
        <p:nvSpPr>
          <p:cNvPr id="378883" name="Rectangle 2"/>
          <p:cNvSpPr>
            <a:spLocks noGrp="1" noRot="1" noChangeAspect="1" noChangeArrowheads="1" noTextEdit="1"/>
          </p:cNvSpPr>
          <p:nvPr>
            <p:ph type="sldImg"/>
          </p:nvPr>
        </p:nvSpPr>
        <p:spPr>
          <a:xfrm>
            <a:off x="1181100" y="695325"/>
            <a:ext cx="4649788" cy="3486150"/>
          </a:xfrm>
          <a:ln/>
        </p:spPr>
      </p:sp>
      <p:sp>
        <p:nvSpPr>
          <p:cNvPr id="37888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461425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8A7E892-F2F4-42BC-A92C-1AAAE6D22304}" type="slidenum">
              <a:rPr lang="en-US" altLang="en-US" sz="1200">
                <a:solidFill>
                  <a:schemeClr val="tx1"/>
                </a:solidFill>
              </a:rPr>
              <a:pPr/>
              <a:t>69</a:t>
            </a:fld>
            <a:endParaRPr lang="en-US" altLang="en-US" sz="1200">
              <a:solidFill>
                <a:schemeClr val="tx1"/>
              </a:solidFill>
            </a:endParaRPr>
          </a:p>
        </p:txBody>
      </p:sp>
      <p:sp>
        <p:nvSpPr>
          <p:cNvPr id="379907" name="Rectangle 2"/>
          <p:cNvSpPr>
            <a:spLocks noGrp="1" noRot="1" noChangeAspect="1" noChangeArrowheads="1" noTextEdit="1"/>
          </p:cNvSpPr>
          <p:nvPr>
            <p:ph type="sldImg"/>
          </p:nvPr>
        </p:nvSpPr>
        <p:spPr>
          <a:xfrm>
            <a:off x="1181100" y="695325"/>
            <a:ext cx="4649788" cy="3486150"/>
          </a:xfrm>
          <a:ln/>
        </p:spPr>
      </p:sp>
      <p:sp>
        <p:nvSpPr>
          <p:cNvPr id="379908"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918782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FD5728C-A1F2-4A4B-A51E-845C17E59B12}" type="slidenum">
              <a:rPr lang="en-US" altLang="en-US" sz="1200">
                <a:solidFill>
                  <a:schemeClr val="tx1"/>
                </a:solidFill>
              </a:rPr>
              <a:pPr/>
              <a:t>70</a:t>
            </a:fld>
            <a:endParaRPr lang="en-US" altLang="en-US" sz="1200">
              <a:solidFill>
                <a:schemeClr val="tx1"/>
              </a:solidFill>
            </a:endParaRPr>
          </a:p>
        </p:txBody>
      </p:sp>
      <p:sp>
        <p:nvSpPr>
          <p:cNvPr id="380931" name="Rectangle 2"/>
          <p:cNvSpPr>
            <a:spLocks noGrp="1" noRot="1" noChangeAspect="1" noChangeArrowheads="1" noTextEdit="1"/>
          </p:cNvSpPr>
          <p:nvPr>
            <p:ph type="sldImg"/>
          </p:nvPr>
        </p:nvSpPr>
        <p:spPr>
          <a:xfrm>
            <a:off x="1181100" y="695325"/>
            <a:ext cx="4649788" cy="3486150"/>
          </a:xfrm>
          <a:ln/>
        </p:spPr>
      </p:sp>
      <p:sp>
        <p:nvSpPr>
          <p:cNvPr id="380932"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389601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0A589C4-DACC-4AC9-A9DE-F075980A3681}" type="slidenum">
              <a:rPr lang="en-US" altLang="en-US" sz="1200">
                <a:solidFill>
                  <a:schemeClr val="tx1"/>
                </a:solidFill>
              </a:rPr>
              <a:pPr/>
              <a:t>71</a:t>
            </a:fld>
            <a:endParaRPr lang="en-US" altLang="en-US" sz="1200">
              <a:solidFill>
                <a:schemeClr val="tx1"/>
              </a:solidFill>
            </a:endParaRPr>
          </a:p>
        </p:txBody>
      </p:sp>
      <p:sp>
        <p:nvSpPr>
          <p:cNvPr id="381955" name="Rectangle 2"/>
          <p:cNvSpPr>
            <a:spLocks noGrp="1" noRot="1" noChangeAspect="1" noChangeArrowheads="1" noTextEdit="1"/>
          </p:cNvSpPr>
          <p:nvPr>
            <p:ph type="sldImg"/>
          </p:nvPr>
        </p:nvSpPr>
        <p:spPr>
          <a:xfrm>
            <a:off x="1181100" y="695325"/>
            <a:ext cx="4649788" cy="3486150"/>
          </a:xfrm>
          <a:ln/>
        </p:spPr>
      </p:sp>
      <p:sp>
        <p:nvSpPr>
          <p:cNvPr id="381956"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720484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B62EBF9-3920-4D92-A235-D6050695309C}" type="slidenum">
              <a:rPr lang="en-US" altLang="en-US" sz="1200">
                <a:solidFill>
                  <a:schemeClr val="tx1"/>
                </a:solidFill>
              </a:rPr>
              <a:pPr/>
              <a:t>72</a:t>
            </a:fld>
            <a:endParaRPr lang="en-US" altLang="en-US" sz="1200">
              <a:solidFill>
                <a:schemeClr val="tx1"/>
              </a:solidFill>
            </a:endParaRPr>
          </a:p>
        </p:txBody>
      </p:sp>
      <p:sp>
        <p:nvSpPr>
          <p:cNvPr id="382979" name="Rectangle 2"/>
          <p:cNvSpPr>
            <a:spLocks noGrp="1" noRot="1" noChangeAspect="1" noChangeArrowheads="1" noTextEdit="1"/>
          </p:cNvSpPr>
          <p:nvPr>
            <p:ph type="sldImg"/>
          </p:nvPr>
        </p:nvSpPr>
        <p:spPr>
          <a:xfrm>
            <a:off x="1181100" y="695325"/>
            <a:ext cx="4649788" cy="3486150"/>
          </a:xfrm>
          <a:ln/>
        </p:spPr>
      </p:sp>
      <p:sp>
        <p:nvSpPr>
          <p:cNvPr id="382980"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066317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0CB49C8-38D4-4A32-97F5-EAB53081E715}" type="slidenum">
              <a:rPr lang="en-US" altLang="en-US" sz="1200">
                <a:solidFill>
                  <a:schemeClr val="tx1"/>
                </a:solidFill>
              </a:rPr>
              <a:pPr/>
              <a:t>73</a:t>
            </a:fld>
            <a:endParaRPr lang="en-US" altLang="en-US" sz="1200">
              <a:solidFill>
                <a:schemeClr val="tx1"/>
              </a:solidFill>
            </a:endParaRPr>
          </a:p>
        </p:txBody>
      </p:sp>
      <p:sp>
        <p:nvSpPr>
          <p:cNvPr id="384003" name="Rectangle 2"/>
          <p:cNvSpPr>
            <a:spLocks noGrp="1" noRot="1" noChangeAspect="1" noChangeArrowheads="1" noTextEdit="1"/>
          </p:cNvSpPr>
          <p:nvPr>
            <p:ph type="sldImg"/>
          </p:nvPr>
        </p:nvSpPr>
        <p:spPr>
          <a:xfrm>
            <a:off x="1181100" y="695325"/>
            <a:ext cx="4649788" cy="3486150"/>
          </a:xfrm>
          <a:ln/>
        </p:spPr>
      </p:sp>
      <p:sp>
        <p:nvSpPr>
          <p:cNvPr id="384004"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679945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Slide Image Placeholder 1"/>
          <p:cNvSpPr>
            <a:spLocks noGrp="1" noRot="1" noChangeAspect="1" noTextEdit="1"/>
          </p:cNvSpPr>
          <p:nvPr>
            <p:ph type="sldImg"/>
          </p:nvPr>
        </p:nvSpPr>
        <p:spPr>
          <a:ln/>
        </p:spPr>
      </p:sp>
      <p:sp>
        <p:nvSpPr>
          <p:cNvPr id="385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85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3CF643C-7E29-4656-9103-7095FE04A42A}" type="slidenum">
              <a:rPr lang="en-US" altLang="en-US" sz="1200">
                <a:solidFill>
                  <a:schemeClr val="tx1"/>
                </a:solidFill>
              </a:rPr>
              <a:pPr/>
              <a:t>74</a:t>
            </a:fld>
            <a:endParaRPr lang="en-US" altLang="en-US" sz="1200">
              <a:solidFill>
                <a:schemeClr val="tx1"/>
              </a:solidFill>
            </a:endParaRPr>
          </a:p>
        </p:txBody>
      </p:sp>
    </p:spTree>
    <p:extLst>
      <p:ext uri="{BB962C8B-B14F-4D97-AF65-F5344CB8AC3E}">
        <p14:creationId xmlns:p14="http://schemas.microsoft.com/office/powerpoint/2010/main" val="10545014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Slide Image Placeholder 1"/>
          <p:cNvSpPr>
            <a:spLocks noGrp="1" noRot="1" noChangeAspect="1" noTextEdit="1"/>
          </p:cNvSpPr>
          <p:nvPr>
            <p:ph type="sldImg"/>
          </p:nvPr>
        </p:nvSpPr>
        <p:spPr>
          <a:ln/>
        </p:spPr>
      </p:sp>
      <p:sp>
        <p:nvSpPr>
          <p:cNvPr id="386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86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FF7BC40-B4C6-4AB1-B1F3-F3D5947D661F}" type="slidenum">
              <a:rPr lang="en-US" altLang="en-US" sz="1200">
                <a:solidFill>
                  <a:schemeClr val="tx1"/>
                </a:solidFill>
              </a:rPr>
              <a:pPr/>
              <a:t>75</a:t>
            </a:fld>
            <a:endParaRPr lang="en-US" altLang="en-US" sz="1200">
              <a:solidFill>
                <a:schemeClr val="tx1"/>
              </a:solidFill>
            </a:endParaRPr>
          </a:p>
        </p:txBody>
      </p:sp>
    </p:spTree>
    <p:extLst>
      <p:ext uri="{BB962C8B-B14F-4D97-AF65-F5344CB8AC3E}">
        <p14:creationId xmlns:p14="http://schemas.microsoft.com/office/powerpoint/2010/main" val="2909809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24CC72-1B08-46AA-9865-2D3DFDA1E004}" type="slidenum">
              <a:rPr lang="en-US" altLang="en-US" sz="1200">
                <a:solidFill>
                  <a:schemeClr val="tx1"/>
                </a:solidFill>
              </a:rPr>
              <a:pPr/>
              <a:t>9</a:t>
            </a:fld>
            <a:endParaRPr lang="en-US" altLang="en-US" sz="1200">
              <a:solidFill>
                <a:schemeClr val="tx1"/>
              </a:solidFill>
            </a:endParaRPr>
          </a:p>
        </p:txBody>
      </p:sp>
      <p:sp>
        <p:nvSpPr>
          <p:cNvPr id="297987" name="Rectangle 2"/>
          <p:cNvSpPr>
            <a:spLocks noGrp="1" noRot="1" noChangeAspect="1" noChangeArrowheads="1" noTextEdit="1"/>
          </p:cNvSpPr>
          <p:nvPr>
            <p:ph type="sldImg"/>
          </p:nvPr>
        </p:nvSpPr>
        <p:spPr>
          <a:xfrm>
            <a:off x="1108075" y="695325"/>
            <a:ext cx="4646613" cy="3486150"/>
          </a:xfrm>
          <a:ln/>
        </p:spPr>
      </p:sp>
      <p:sp>
        <p:nvSpPr>
          <p:cNvPr id="2979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322644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Slide Image Placeholder 1"/>
          <p:cNvSpPr>
            <a:spLocks noGrp="1" noRot="1" noChangeAspect="1" noTextEdit="1"/>
          </p:cNvSpPr>
          <p:nvPr>
            <p:ph type="sldImg"/>
          </p:nvPr>
        </p:nvSpPr>
        <p:spPr>
          <a:ln/>
        </p:spPr>
      </p:sp>
      <p:sp>
        <p:nvSpPr>
          <p:cNvPr id="387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87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205B2B4-EFB8-434D-B218-2DBCB46079D7}" type="slidenum">
              <a:rPr lang="en-US" altLang="en-US" sz="1200">
                <a:solidFill>
                  <a:schemeClr val="tx1"/>
                </a:solidFill>
              </a:rPr>
              <a:pPr/>
              <a:t>76</a:t>
            </a:fld>
            <a:endParaRPr lang="en-US" altLang="en-US" sz="1200">
              <a:solidFill>
                <a:schemeClr val="tx1"/>
              </a:solidFill>
            </a:endParaRPr>
          </a:p>
        </p:txBody>
      </p:sp>
    </p:spTree>
    <p:extLst>
      <p:ext uri="{BB962C8B-B14F-4D97-AF65-F5344CB8AC3E}">
        <p14:creationId xmlns:p14="http://schemas.microsoft.com/office/powerpoint/2010/main" val="23227495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C023364-3C12-44ED-8AAB-858FE87A236A}" type="slidenum">
              <a:rPr lang="en-US" altLang="en-US" sz="1200">
                <a:solidFill>
                  <a:schemeClr val="tx1"/>
                </a:solidFill>
              </a:rPr>
              <a:pPr/>
              <a:t>77</a:t>
            </a:fld>
            <a:endParaRPr lang="en-US" altLang="en-US" sz="1200">
              <a:solidFill>
                <a:schemeClr val="tx1"/>
              </a:solidFill>
            </a:endParaRPr>
          </a:p>
        </p:txBody>
      </p:sp>
      <p:sp>
        <p:nvSpPr>
          <p:cNvPr id="388099" name="Rectangle 2"/>
          <p:cNvSpPr>
            <a:spLocks noGrp="1" noRot="1" noChangeAspect="1" noChangeArrowheads="1" noTextEdit="1"/>
          </p:cNvSpPr>
          <p:nvPr>
            <p:ph type="sldImg"/>
          </p:nvPr>
        </p:nvSpPr>
        <p:spPr>
          <a:xfrm>
            <a:off x="1181100" y="695325"/>
            <a:ext cx="4649788" cy="3486150"/>
          </a:xfrm>
          <a:ln/>
        </p:spPr>
      </p:sp>
      <p:sp>
        <p:nvSpPr>
          <p:cNvPr id="388100"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00618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FEC5C4D-3A5F-48EB-9299-D9A495E4E435}" type="slidenum">
              <a:rPr lang="en-US" altLang="en-US" sz="1200">
                <a:solidFill>
                  <a:schemeClr val="tx1"/>
                </a:solidFill>
              </a:rPr>
              <a:pPr/>
              <a:t>78</a:t>
            </a:fld>
            <a:endParaRPr lang="en-US" altLang="en-US" sz="1200">
              <a:solidFill>
                <a:schemeClr val="tx1"/>
              </a:solidFill>
            </a:endParaRPr>
          </a:p>
        </p:txBody>
      </p:sp>
      <p:sp>
        <p:nvSpPr>
          <p:cNvPr id="389123" name="Rectangle 2"/>
          <p:cNvSpPr>
            <a:spLocks noGrp="1" noRot="1" noChangeAspect="1" noChangeArrowheads="1" noTextEdit="1"/>
          </p:cNvSpPr>
          <p:nvPr>
            <p:ph type="sldImg"/>
          </p:nvPr>
        </p:nvSpPr>
        <p:spPr>
          <a:xfrm>
            <a:off x="1181100" y="695325"/>
            <a:ext cx="4649788" cy="3486150"/>
          </a:xfrm>
          <a:ln/>
        </p:spPr>
      </p:sp>
      <p:sp>
        <p:nvSpPr>
          <p:cNvPr id="38912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64908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B0F20F1-5B5B-442E-A172-F186FCD9C482}" type="slidenum">
              <a:rPr lang="en-US" altLang="en-US" sz="1200">
                <a:solidFill>
                  <a:schemeClr val="tx1"/>
                </a:solidFill>
              </a:rPr>
              <a:pPr/>
              <a:t>79</a:t>
            </a:fld>
            <a:endParaRPr lang="en-US" altLang="en-US" sz="1200">
              <a:solidFill>
                <a:schemeClr val="tx1"/>
              </a:solidFill>
            </a:endParaRPr>
          </a:p>
        </p:txBody>
      </p:sp>
      <p:sp>
        <p:nvSpPr>
          <p:cNvPr id="390147" name="Rectangle 2"/>
          <p:cNvSpPr>
            <a:spLocks noGrp="1" noRot="1" noChangeAspect="1" noChangeArrowheads="1" noTextEdit="1"/>
          </p:cNvSpPr>
          <p:nvPr>
            <p:ph type="sldImg"/>
          </p:nvPr>
        </p:nvSpPr>
        <p:spPr>
          <a:xfrm>
            <a:off x="1181100" y="695325"/>
            <a:ext cx="4649788" cy="3486150"/>
          </a:xfrm>
          <a:ln/>
        </p:spPr>
      </p:sp>
      <p:sp>
        <p:nvSpPr>
          <p:cNvPr id="39014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61768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45B5C70-01DF-434B-AB2D-A797BDAE401A}" type="slidenum">
              <a:rPr lang="en-US" altLang="en-US" sz="1200">
                <a:solidFill>
                  <a:schemeClr val="tx1"/>
                </a:solidFill>
              </a:rPr>
              <a:pPr/>
              <a:t>80</a:t>
            </a:fld>
            <a:endParaRPr lang="en-US" altLang="en-US" sz="1200">
              <a:solidFill>
                <a:schemeClr val="tx1"/>
              </a:solidFill>
            </a:endParaRPr>
          </a:p>
        </p:txBody>
      </p:sp>
      <p:sp>
        <p:nvSpPr>
          <p:cNvPr id="391171" name="Rectangle 2"/>
          <p:cNvSpPr>
            <a:spLocks noGrp="1" noRot="1" noChangeAspect="1" noChangeArrowheads="1" noTextEdit="1"/>
          </p:cNvSpPr>
          <p:nvPr>
            <p:ph type="sldImg"/>
          </p:nvPr>
        </p:nvSpPr>
        <p:spPr>
          <a:xfrm>
            <a:off x="1181100" y="695325"/>
            <a:ext cx="4649788" cy="3486150"/>
          </a:xfrm>
          <a:ln/>
        </p:spPr>
      </p:sp>
      <p:sp>
        <p:nvSpPr>
          <p:cNvPr id="39117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057541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DA7656C-9774-4FE4-A577-1FA691B4F450}" type="slidenum">
              <a:rPr lang="en-US" altLang="en-US" sz="1200">
                <a:solidFill>
                  <a:schemeClr val="tx1"/>
                </a:solidFill>
              </a:rPr>
              <a:pPr/>
              <a:t>81</a:t>
            </a:fld>
            <a:endParaRPr lang="en-US" altLang="en-US" sz="1200">
              <a:solidFill>
                <a:schemeClr val="tx1"/>
              </a:solidFill>
            </a:endParaRPr>
          </a:p>
        </p:txBody>
      </p:sp>
      <p:sp>
        <p:nvSpPr>
          <p:cNvPr id="392195" name="Rectangle 2"/>
          <p:cNvSpPr>
            <a:spLocks noGrp="1" noRot="1" noChangeAspect="1" noChangeArrowheads="1" noTextEdit="1"/>
          </p:cNvSpPr>
          <p:nvPr>
            <p:ph type="sldImg"/>
          </p:nvPr>
        </p:nvSpPr>
        <p:spPr>
          <a:xfrm>
            <a:off x="1181100" y="695325"/>
            <a:ext cx="4649788" cy="3486150"/>
          </a:xfrm>
          <a:ln/>
        </p:spPr>
      </p:sp>
      <p:sp>
        <p:nvSpPr>
          <p:cNvPr id="392196"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269371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FE72A2-0186-4E02-ADB4-086846F4DF2E}" type="slidenum">
              <a:rPr lang="en-US" altLang="en-US" sz="1200">
                <a:solidFill>
                  <a:schemeClr val="tx1"/>
                </a:solidFill>
              </a:rPr>
              <a:pPr/>
              <a:t>82</a:t>
            </a:fld>
            <a:endParaRPr lang="en-US" altLang="en-US" sz="1200">
              <a:solidFill>
                <a:schemeClr val="tx1"/>
              </a:solidFill>
            </a:endParaRPr>
          </a:p>
        </p:txBody>
      </p:sp>
      <p:sp>
        <p:nvSpPr>
          <p:cNvPr id="393219" name="Rectangle 2"/>
          <p:cNvSpPr>
            <a:spLocks noGrp="1" noRot="1" noChangeAspect="1" noChangeArrowheads="1" noTextEdit="1"/>
          </p:cNvSpPr>
          <p:nvPr>
            <p:ph type="sldImg"/>
          </p:nvPr>
        </p:nvSpPr>
        <p:spPr>
          <a:xfrm>
            <a:off x="1181100" y="695325"/>
            <a:ext cx="4649788" cy="3486150"/>
          </a:xfrm>
          <a:ln/>
        </p:spPr>
      </p:sp>
      <p:sp>
        <p:nvSpPr>
          <p:cNvPr id="393220"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271894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6208611-3F70-4502-97C7-7C437BFE52E7}" type="slidenum">
              <a:rPr lang="en-US" altLang="en-US" sz="1200">
                <a:solidFill>
                  <a:schemeClr val="tx1"/>
                </a:solidFill>
              </a:rPr>
              <a:pPr/>
              <a:t>83</a:t>
            </a:fld>
            <a:endParaRPr lang="en-US" altLang="en-US" sz="1200">
              <a:solidFill>
                <a:schemeClr val="tx1"/>
              </a:solidFill>
            </a:endParaRPr>
          </a:p>
        </p:txBody>
      </p:sp>
      <p:sp>
        <p:nvSpPr>
          <p:cNvPr id="394243" name="Rectangle 2"/>
          <p:cNvSpPr>
            <a:spLocks noGrp="1" noRot="1" noChangeAspect="1" noChangeArrowheads="1" noTextEdit="1"/>
          </p:cNvSpPr>
          <p:nvPr>
            <p:ph type="sldImg"/>
          </p:nvPr>
        </p:nvSpPr>
        <p:spPr>
          <a:xfrm>
            <a:off x="1181100" y="695325"/>
            <a:ext cx="4649788" cy="3486150"/>
          </a:xfrm>
          <a:ln/>
        </p:spPr>
      </p:sp>
      <p:sp>
        <p:nvSpPr>
          <p:cNvPr id="394244"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718736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D36F32C-8FF5-4256-AC53-CFD08E01CC73}" type="slidenum">
              <a:rPr lang="en-US" altLang="en-US" sz="1200">
                <a:solidFill>
                  <a:schemeClr val="tx1"/>
                </a:solidFill>
              </a:rPr>
              <a:pPr/>
              <a:t>84</a:t>
            </a:fld>
            <a:endParaRPr lang="en-US" altLang="en-US" sz="1200">
              <a:solidFill>
                <a:schemeClr val="tx1"/>
              </a:solidFill>
            </a:endParaRPr>
          </a:p>
        </p:txBody>
      </p:sp>
      <p:sp>
        <p:nvSpPr>
          <p:cNvPr id="395267" name="Rectangle 2"/>
          <p:cNvSpPr>
            <a:spLocks noGrp="1" noRot="1" noChangeAspect="1" noChangeArrowheads="1" noTextEdit="1"/>
          </p:cNvSpPr>
          <p:nvPr>
            <p:ph type="sldImg"/>
          </p:nvPr>
        </p:nvSpPr>
        <p:spPr>
          <a:xfrm>
            <a:off x="1181100" y="695325"/>
            <a:ext cx="4649788" cy="3486150"/>
          </a:xfrm>
          <a:ln/>
        </p:spPr>
      </p:sp>
      <p:sp>
        <p:nvSpPr>
          <p:cNvPr id="395268"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840860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D126087-2E3D-4E08-AF5B-FC4650B4D0E4}" type="slidenum">
              <a:rPr lang="en-US" altLang="en-US" sz="1200">
                <a:solidFill>
                  <a:schemeClr val="tx1"/>
                </a:solidFill>
              </a:rPr>
              <a:pPr/>
              <a:t>85</a:t>
            </a:fld>
            <a:endParaRPr lang="en-US" altLang="en-US" sz="1200">
              <a:solidFill>
                <a:schemeClr val="tx1"/>
              </a:solidFill>
            </a:endParaRPr>
          </a:p>
        </p:txBody>
      </p:sp>
      <p:sp>
        <p:nvSpPr>
          <p:cNvPr id="396291" name="Rectangle 2"/>
          <p:cNvSpPr>
            <a:spLocks noGrp="1" noRot="1" noChangeAspect="1" noChangeArrowheads="1" noTextEdit="1"/>
          </p:cNvSpPr>
          <p:nvPr>
            <p:ph type="sldImg"/>
          </p:nvPr>
        </p:nvSpPr>
        <p:spPr>
          <a:xfrm>
            <a:off x="1181100" y="695325"/>
            <a:ext cx="4649788" cy="3486150"/>
          </a:xfrm>
          <a:ln/>
        </p:spPr>
      </p:sp>
      <p:sp>
        <p:nvSpPr>
          <p:cNvPr id="396292"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27374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100F3A-EFE5-4868-86FA-2E394EE12E5C}" type="slidenum">
              <a:rPr lang="en-US" altLang="en-US" sz="1200">
                <a:solidFill>
                  <a:schemeClr val="tx1"/>
                </a:solidFill>
              </a:rPr>
              <a:pPr/>
              <a:t>10</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63917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Slide Image Placeholder 1"/>
          <p:cNvSpPr>
            <a:spLocks noGrp="1" noRot="1" noChangeAspect="1" noTextEdit="1"/>
          </p:cNvSpPr>
          <p:nvPr>
            <p:ph type="sldImg"/>
          </p:nvPr>
        </p:nvSpPr>
        <p:spPr>
          <a:ln/>
        </p:spPr>
      </p:sp>
      <p:sp>
        <p:nvSpPr>
          <p:cNvPr id="437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37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C888209-B1F6-4D07-A4C2-C822E9A21469}" type="slidenum">
              <a:rPr lang="en-US" altLang="en-US" sz="1200">
                <a:solidFill>
                  <a:schemeClr val="tx1"/>
                </a:solidFill>
              </a:rPr>
              <a:pPr/>
              <a:t>86</a:t>
            </a:fld>
            <a:endParaRPr lang="en-US" altLang="en-US" sz="1200">
              <a:solidFill>
                <a:schemeClr val="tx1"/>
              </a:solidFill>
            </a:endParaRPr>
          </a:p>
        </p:txBody>
      </p:sp>
    </p:spTree>
    <p:extLst>
      <p:ext uri="{BB962C8B-B14F-4D97-AF65-F5344CB8AC3E}">
        <p14:creationId xmlns:p14="http://schemas.microsoft.com/office/powerpoint/2010/main" val="42690359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Slide Image Placeholder 1"/>
          <p:cNvSpPr>
            <a:spLocks noGrp="1" noRot="1" noChangeAspect="1" noTextEdit="1"/>
          </p:cNvSpPr>
          <p:nvPr>
            <p:ph type="sldImg"/>
          </p:nvPr>
        </p:nvSpPr>
        <p:spPr>
          <a:ln/>
        </p:spPr>
      </p:sp>
      <p:sp>
        <p:nvSpPr>
          <p:cNvPr id="438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38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91918BA-DEA4-49DE-867C-47C135F3B262}" type="slidenum">
              <a:rPr lang="en-US" altLang="en-US" sz="1200">
                <a:solidFill>
                  <a:schemeClr val="tx1"/>
                </a:solidFill>
              </a:rPr>
              <a:pPr/>
              <a:t>87</a:t>
            </a:fld>
            <a:endParaRPr lang="en-US" altLang="en-US" sz="1200">
              <a:solidFill>
                <a:schemeClr val="tx1"/>
              </a:solidFill>
            </a:endParaRPr>
          </a:p>
        </p:txBody>
      </p:sp>
    </p:spTree>
    <p:extLst>
      <p:ext uri="{BB962C8B-B14F-4D97-AF65-F5344CB8AC3E}">
        <p14:creationId xmlns:p14="http://schemas.microsoft.com/office/powerpoint/2010/main" val="37831920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Slide Image Placeholder 1"/>
          <p:cNvSpPr>
            <a:spLocks noGrp="1" noRot="1" noChangeAspect="1" noTextEdit="1"/>
          </p:cNvSpPr>
          <p:nvPr>
            <p:ph type="sldImg"/>
          </p:nvPr>
        </p:nvSpPr>
        <p:spPr>
          <a:ln/>
        </p:spPr>
      </p:sp>
      <p:sp>
        <p:nvSpPr>
          <p:cNvPr id="439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39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D5582A8-CF8F-4076-B2F2-5CF0C7F4AA83}" type="slidenum">
              <a:rPr lang="en-US" altLang="en-US" sz="1200">
                <a:solidFill>
                  <a:schemeClr val="tx1"/>
                </a:solidFill>
              </a:rPr>
              <a:pPr/>
              <a:t>88</a:t>
            </a:fld>
            <a:endParaRPr lang="en-US" altLang="en-US" sz="1200">
              <a:solidFill>
                <a:schemeClr val="tx1"/>
              </a:solidFill>
            </a:endParaRPr>
          </a:p>
        </p:txBody>
      </p:sp>
    </p:spTree>
    <p:extLst>
      <p:ext uri="{BB962C8B-B14F-4D97-AF65-F5344CB8AC3E}">
        <p14:creationId xmlns:p14="http://schemas.microsoft.com/office/powerpoint/2010/main" val="39542581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Slide Image Placeholder 1"/>
          <p:cNvSpPr>
            <a:spLocks noGrp="1" noRot="1" noChangeAspect="1" noTextEdit="1"/>
          </p:cNvSpPr>
          <p:nvPr>
            <p:ph type="sldImg"/>
          </p:nvPr>
        </p:nvSpPr>
        <p:spPr>
          <a:ln/>
        </p:spPr>
      </p:sp>
      <p:sp>
        <p:nvSpPr>
          <p:cNvPr id="440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40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6C812E3-D7A0-49B0-A3F6-DE84D9AE0203}" type="slidenum">
              <a:rPr lang="en-US" altLang="en-US" sz="1200">
                <a:solidFill>
                  <a:schemeClr val="tx1"/>
                </a:solidFill>
              </a:rPr>
              <a:pPr/>
              <a:t>89</a:t>
            </a:fld>
            <a:endParaRPr lang="en-US" altLang="en-US" sz="1200">
              <a:solidFill>
                <a:schemeClr val="tx1"/>
              </a:solidFill>
            </a:endParaRPr>
          </a:p>
        </p:txBody>
      </p:sp>
    </p:spTree>
    <p:extLst>
      <p:ext uri="{BB962C8B-B14F-4D97-AF65-F5344CB8AC3E}">
        <p14:creationId xmlns:p14="http://schemas.microsoft.com/office/powerpoint/2010/main" val="42895547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Slide Image Placeholder 1"/>
          <p:cNvSpPr>
            <a:spLocks noGrp="1" noRot="1" noChangeAspect="1" noTextEdit="1"/>
          </p:cNvSpPr>
          <p:nvPr>
            <p:ph type="sldImg"/>
          </p:nvPr>
        </p:nvSpPr>
        <p:spPr>
          <a:ln/>
        </p:spPr>
      </p:sp>
      <p:sp>
        <p:nvSpPr>
          <p:cNvPr id="441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41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9D08B55-08B8-4421-A799-2A6854DA5321}" type="slidenum">
              <a:rPr lang="en-US" altLang="en-US" sz="1200">
                <a:solidFill>
                  <a:schemeClr val="tx1"/>
                </a:solidFill>
              </a:rPr>
              <a:pPr/>
              <a:t>90</a:t>
            </a:fld>
            <a:endParaRPr lang="en-US" altLang="en-US" sz="1200">
              <a:solidFill>
                <a:schemeClr val="tx1"/>
              </a:solidFill>
            </a:endParaRPr>
          </a:p>
        </p:txBody>
      </p:sp>
    </p:spTree>
    <p:extLst>
      <p:ext uri="{BB962C8B-B14F-4D97-AF65-F5344CB8AC3E}">
        <p14:creationId xmlns:p14="http://schemas.microsoft.com/office/powerpoint/2010/main" val="28137180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Slide Image Placeholder 1"/>
          <p:cNvSpPr>
            <a:spLocks noGrp="1" noRot="1" noChangeAspect="1" noTextEdit="1"/>
          </p:cNvSpPr>
          <p:nvPr>
            <p:ph type="sldImg"/>
          </p:nvPr>
        </p:nvSpPr>
        <p:spPr>
          <a:ln/>
        </p:spPr>
      </p:sp>
      <p:sp>
        <p:nvSpPr>
          <p:cNvPr id="442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42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03583EC-3658-4F35-A209-38F53FDAAA09}" type="slidenum">
              <a:rPr lang="en-US" altLang="en-US" sz="1200">
                <a:solidFill>
                  <a:schemeClr val="tx1"/>
                </a:solidFill>
              </a:rPr>
              <a:pPr/>
              <a:t>91</a:t>
            </a:fld>
            <a:endParaRPr lang="en-US" altLang="en-US" sz="1200">
              <a:solidFill>
                <a:schemeClr val="tx1"/>
              </a:solidFill>
            </a:endParaRPr>
          </a:p>
        </p:txBody>
      </p:sp>
    </p:spTree>
    <p:extLst>
      <p:ext uri="{BB962C8B-B14F-4D97-AF65-F5344CB8AC3E}">
        <p14:creationId xmlns:p14="http://schemas.microsoft.com/office/powerpoint/2010/main" val="36957439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Slide Image Placeholder 1"/>
          <p:cNvSpPr>
            <a:spLocks noGrp="1" noRot="1" noChangeAspect="1" noTextEdit="1"/>
          </p:cNvSpPr>
          <p:nvPr>
            <p:ph type="sldImg"/>
          </p:nvPr>
        </p:nvSpPr>
        <p:spPr>
          <a:ln/>
        </p:spPr>
      </p:sp>
      <p:sp>
        <p:nvSpPr>
          <p:cNvPr id="443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43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8F16D8F-4EF8-4992-A2A3-0FC2531C58C5}" type="slidenum">
              <a:rPr lang="en-US" altLang="en-US" sz="1200">
                <a:solidFill>
                  <a:schemeClr val="tx1"/>
                </a:solidFill>
              </a:rPr>
              <a:pPr/>
              <a:t>92</a:t>
            </a:fld>
            <a:endParaRPr lang="en-US" altLang="en-US" sz="1200">
              <a:solidFill>
                <a:schemeClr val="tx1"/>
              </a:solidFill>
            </a:endParaRPr>
          </a:p>
        </p:txBody>
      </p:sp>
    </p:spTree>
    <p:extLst>
      <p:ext uri="{BB962C8B-B14F-4D97-AF65-F5344CB8AC3E}">
        <p14:creationId xmlns:p14="http://schemas.microsoft.com/office/powerpoint/2010/main" val="26415416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Slide Image Placeholder 1"/>
          <p:cNvSpPr>
            <a:spLocks noGrp="1" noRot="1" noChangeAspect="1" noTextEdit="1"/>
          </p:cNvSpPr>
          <p:nvPr>
            <p:ph type="sldImg"/>
          </p:nvPr>
        </p:nvSpPr>
        <p:spPr>
          <a:ln/>
        </p:spPr>
      </p:sp>
      <p:sp>
        <p:nvSpPr>
          <p:cNvPr id="444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44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C57AAB3-C951-4898-A06F-B8FC4E58B9A3}" type="slidenum">
              <a:rPr lang="en-US" altLang="en-US" sz="1200">
                <a:solidFill>
                  <a:schemeClr val="tx1"/>
                </a:solidFill>
              </a:rPr>
              <a:pPr/>
              <a:t>93</a:t>
            </a:fld>
            <a:endParaRPr lang="en-US" altLang="en-US" sz="1200">
              <a:solidFill>
                <a:schemeClr val="tx1"/>
              </a:solidFill>
            </a:endParaRPr>
          </a:p>
        </p:txBody>
      </p:sp>
    </p:spTree>
    <p:extLst>
      <p:ext uri="{BB962C8B-B14F-4D97-AF65-F5344CB8AC3E}">
        <p14:creationId xmlns:p14="http://schemas.microsoft.com/office/powerpoint/2010/main" val="24008820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Slide Image Placeholder 1"/>
          <p:cNvSpPr>
            <a:spLocks noGrp="1" noRot="1" noChangeAspect="1" noTextEdit="1"/>
          </p:cNvSpPr>
          <p:nvPr>
            <p:ph type="sldImg"/>
          </p:nvPr>
        </p:nvSpPr>
        <p:spPr>
          <a:ln/>
        </p:spPr>
      </p:sp>
      <p:sp>
        <p:nvSpPr>
          <p:cNvPr id="445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45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967479-DCB5-4AFD-B4C7-35B99F95FDDB}" type="slidenum">
              <a:rPr lang="en-US" altLang="en-US" sz="1200">
                <a:solidFill>
                  <a:schemeClr val="tx1"/>
                </a:solidFill>
              </a:rPr>
              <a:pPr/>
              <a:t>94</a:t>
            </a:fld>
            <a:endParaRPr lang="en-US" altLang="en-US" sz="1200">
              <a:solidFill>
                <a:schemeClr val="tx1"/>
              </a:solidFill>
            </a:endParaRPr>
          </a:p>
        </p:txBody>
      </p:sp>
    </p:spTree>
    <p:extLst>
      <p:ext uri="{BB962C8B-B14F-4D97-AF65-F5344CB8AC3E}">
        <p14:creationId xmlns:p14="http://schemas.microsoft.com/office/powerpoint/2010/main" val="208727258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Slide Image Placeholder 1"/>
          <p:cNvSpPr>
            <a:spLocks noGrp="1" noRot="1" noChangeAspect="1" noTextEdit="1"/>
          </p:cNvSpPr>
          <p:nvPr>
            <p:ph type="sldImg"/>
          </p:nvPr>
        </p:nvSpPr>
        <p:spPr>
          <a:ln/>
        </p:spPr>
      </p:sp>
      <p:sp>
        <p:nvSpPr>
          <p:cNvPr id="446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46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DB34C9A-2905-4910-AD56-B4DA4F56B11E}" type="slidenum">
              <a:rPr lang="en-US" altLang="en-US" sz="1200">
                <a:solidFill>
                  <a:schemeClr val="tx1"/>
                </a:solidFill>
              </a:rPr>
              <a:pPr/>
              <a:t>95</a:t>
            </a:fld>
            <a:endParaRPr lang="en-US" altLang="en-US" sz="1200">
              <a:solidFill>
                <a:schemeClr val="tx1"/>
              </a:solidFill>
            </a:endParaRPr>
          </a:p>
        </p:txBody>
      </p:sp>
    </p:spTree>
    <p:extLst>
      <p:ext uri="{BB962C8B-B14F-4D97-AF65-F5344CB8AC3E}">
        <p14:creationId xmlns:p14="http://schemas.microsoft.com/office/powerpoint/2010/main" val="165692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32D614-F3E7-4E50-B495-6A9FB03CE808}" type="slidenum">
              <a:rPr lang="en-US" altLang="en-US" sz="1200">
                <a:solidFill>
                  <a:schemeClr val="tx1"/>
                </a:solidFill>
              </a:rPr>
              <a:pPr/>
              <a:t>11</a:t>
            </a:fld>
            <a:endParaRPr lang="en-US" altLang="en-US" sz="1200">
              <a:solidFill>
                <a:schemeClr val="tx1"/>
              </a:solidFill>
            </a:endParaRPr>
          </a:p>
        </p:txBody>
      </p:sp>
      <p:sp>
        <p:nvSpPr>
          <p:cNvPr id="330755" name="Rectangle 2"/>
          <p:cNvSpPr>
            <a:spLocks noGrp="1" noRot="1" noChangeAspect="1" noChangeArrowheads="1" noTextEdit="1"/>
          </p:cNvSpPr>
          <p:nvPr>
            <p:ph type="sldImg"/>
          </p:nvPr>
        </p:nvSpPr>
        <p:spPr>
          <a:xfrm>
            <a:off x="1184275" y="695325"/>
            <a:ext cx="4648200" cy="3486150"/>
          </a:xfrm>
          <a:ln/>
        </p:spPr>
      </p:sp>
      <p:sp>
        <p:nvSpPr>
          <p:cNvPr id="330756"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5472624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Slide Image Placeholder 1"/>
          <p:cNvSpPr>
            <a:spLocks noGrp="1" noRot="1" noChangeAspect="1" noTextEdit="1"/>
          </p:cNvSpPr>
          <p:nvPr>
            <p:ph type="sldImg"/>
          </p:nvPr>
        </p:nvSpPr>
        <p:spPr>
          <a:ln/>
        </p:spPr>
      </p:sp>
      <p:sp>
        <p:nvSpPr>
          <p:cNvPr id="408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08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104BA5B-EC67-4919-BB95-44E3E4A717D0}" type="slidenum">
              <a:rPr lang="en-US" altLang="en-US" sz="1200">
                <a:solidFill>
                  <a:schemeClr val="tx1"/>
                </a:solidFill>
              </a:rPr>
              <a:pPr/>
              <a:t>96</a:t>
            </a:fld>
            <a:endParaRPr lang="en-US" altLang="en-US" sz="1200">
              <a:solidFill>
                <a:schemeClr val="tx1"/>
              </a:solidFill>
            </a:endParaRPr>
          </a:p>
        </p:txBody>
      </p:sp>
    </p:spTree>
    <p:extLst>
      <p:ext uri="{BB962C8B-B14F-4D97-AF65-F5344CB8AC3E}">
        <p14:creationId xmlns:p14="http://schemas.microsoft.com/office/powerpoint/2010/main" val="41776441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3F81A-5B4A-493D-A8D5-1A3718267D3F}" type="slidenum">
              <a:rPr lang="en-US" altLang="en-US" sz="1200">
                <a:solidFill>
                  <a:schemeClr val="tx1"/>
                </a:solidFill>
              </a:rPr>
              <a:pPr/>
              <a:t>98</a:t>
            </a:fld>
            <a:endParaRPr lang="en-US" altLang="en-US" sz="1200">
              <a:solidFill>
                <a:schemeClr val="tx1"/>
              </a:solidFill>
            </a:endParaRPr>
          </a:p>
        </p:txBody>
      </p:sp>
      <p:sp>
        <p:nvSpPr>
          <p:cNvPr id="409603" name="Rectangle 2"/>
          <p:cNvSpPr>
            <a:spLocks noGrp="1" noRot="1" noChangeAspect="1" noChangeArrowheads="1" noTextEdit="1"/>
          </p:cNvSpPr>
          <p:nvPr>
            <p:ph type="sldImg"/>
          </p:nvPr>
        </p:nvSpPr>
        <p:spPr>
          <a:xfrm>
            <a:off x="1181100" y="695325"/>
            <a:ext cx="4649788" cy="3486150"/>
          </a:xfrm>
          <a:ln/>
        </p:spPr>
      </p:sp>
      <p:sp>
        <p:nvSpPr>
          <p:cNvPr id="409604"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3891355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F159C11-1673-4EE0-8D74-2EA7FFC9BDCF}" type="slidenum">
              <a:rPr lang="en-US" altLang="en-US" sz="1200">
                <a:solidFill>
                  <a:schemeClr val="tx1"/>
                </a:solidFill>
              </a:rPr>
              <a:pPr/>
              <a:t>99</a:t>
            </a:fld>
            <a:endParaRPr lang="en-US" altLang="en-US" sz="1200">
              <a:solidFill>
                <a:schemeClr val="tx1"/>
              </a:solidFill>
            </a:endParaRPr>
          </a:p>
        </p:txBody>
      </p:sp>
      <p:sp>
        <p:nvSpPr>
          <p:cNvPr id="410627" name="Rectangle 2"/>
          <p:cNvSpPr>
            <a:spLocks noGrp="1" noRot="1" noChangeAspect="1" noChangeArrowheads="1" noTextEdit="1"/>
          </p:cNvSpPr>
          <p:nvPr>
            <p:ph type="sldImg"/>
          </p:nvPr>
        </p:nvSpPr>
        <p:spPr>
          <a:xfrm>
            <a:off x="1184275" y="695325"/>
            <a:ext cx="4648200" cy="3486150"/>
          </a:xfrm>
          <a:ln/>
        </p:spPr>
      </p:sp>
      <p:sp>
        <p:nvSpPr>
          <p:cNvPr id="410628"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818441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EF91925-7882-40B7-B127-0D2E7868E18E}" type="slidenum">
              <a:rPr lang="en-US" altLang="en-US" sz="1200">
                <a:solidFill>
                  <a:schemeClr val="tx1"/>
                </a:solidFill>
              </a:rPr>
              <a:pPr/>
              <a:t>100</a:t>
            </a:fld>
            <a:endParaRPr lang="en-US" altLang="en-US" sz="1200">
              <a:solidFill>
                <a:schemeClr val="tx1"/>
              </a:solidFill>
            </a:endParaRPr>
          </a:p>
        </p:txBody>
      </p:sp>
      <p:sp>
        <p:nvSpPr>
          <p:cNvPr id="411651" name="Rectangle 2"/>
          <p:cNvSpPr>
            <a:spLocks noGrp="1" noRot="1" noChangeAspect="1" noChangeArrowheads="1" noTextEdit="1"/>
          </p:cNvSpPr>
          <p:nvPr>
            <p:ph type="sldImg"/>
          </p:nvPr>
        </p:nvSpPr>
        <p:spPr>
          <a:xfrm>
            <a:off x="1184275" y="695325"/>
            <a:ext cx="4648200" cy="3486150"/>
          </a:xfrm>
          <a:ln/>
        </p:spPr>
      </p:sp>
      <p:sp>
        <p:nvSpPr>
          <p:cNvPr id="411652"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5777587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85A3CB4-BE5F-416A-86B3-5E86B4D36D07}" type="slidenum">
              <a:rPr lang="en-US" altLang="en-US" sz="1200">
                <a:solidFill>
                  <a:schemeClr val="tx1"/>
                </a:solidFill>
              </a:rPr>
              <a:pPr/>
              <a:t>101</a:t>
            </a:fld>
            <a:endParaRPr lang="en-US" altLang="en-US" sz="1200">
              <a:solidFill>
                <a:schemeClr val="tx1"/>
              </a:solidFill>
            </a:endParaRPr>
          </a:p>
        </p:txBody>
      </p:sp>
      <p:sp>
        <p:nvSpPr>
          <p:cNvPr id="412675" name="Rectangle 2"/>
          <p:cNvSpPr>
            <a:spLocks noGrp="1" noRot="1" noChangeAspect="1" noChangeArrowheads="1" noTextEdit="1"/>
          </p:cNvSpPr>
          <p:nvPr>
            <p:ph type="sldImg"/>
          </p:nvPr>
        </p:nvSpPr>
        <p:spPr>
          <a:xfrm>
            <a:off x="1184275" y="695325"/>
            <a:ext cx="4648200" cy="3486150"/>
          </a:xfrm>
          <a:ln/>
        </p:spPr>
      </p:sp>
      <p:sp>
        <p:nvSpPr>
          <p:cNvPr id="412676"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3174409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AB2162E-B194-4485-A69B-D3A7A4F72436}" type="slidenum">
              <a:rPr lang="en-US" altLang="en-US" sz="1200">
                <a:solidFill>
                  <a:schemeClr val="tx1"/>
                </a:solidFill>
              </a:rPr>
              <a:pPr/>
              <a:t>102</a:t>
            </a:fld>
            <a:endParaRPr lang="en-US" altLang="en-US" sz="1200">
              <a:solidFill>
                <a:schemeClr val="tx1"/>
              </a:solidFill>
            </a:endParaRPr>
          </a:p>
        </p:txBody>
      </p:sp>
      <p:sp>
        <p:nvSpPr>
          <p:cNvPr id="413699" name="Rectangle 2"/>
          <p:cNvSpPr>
            <a:spLocks noGrp="1" noRot="1" noChangeAspect="1" noChangeArrowheads="1" noTextEdit="1"/>
          </p:cNvSpPr>
          <p:nvPr>
            <p:ph type="sldImg"/>
          </p:nvPr>
        </p:nvSpPr>
        <p:spPr>
          <a:xfrm>
            <a:off x="1185863" y="696913"/>
            <a:ext cx="4648200" cy="3486150"/>
          </a:xfrm>
          <a:ln/>
        </p:spPr>
      </p:sp>
      <p:sp>
        <p:nvSpPr>
          <p:cNvPr id="413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0164284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4042171-5125-474A-8A8B-80560C2C9166}" type="slidenum">
              <a:rPr lang="en-US" altLang="en-US" sz="1200">
                <a:solidFill>
                  <a:schemeClr val="tx1"/>
                </a:solidFill>
              </a:rPr>
              <a:pPr/>
              <a:t>103</a:t>
            </a:fld>
            <a:endParaRPr lang="en-US" altLang="en-US" sz="1200">
              <a:solidFill>
                <a:schemeClr val="tx1"/>
              </a:solidFill>
            </a:endParaRPr>
          </a:p>
        </p:txBody>
      </p:sp>
      <p:sp>
        <p:nvSpPr>
          <p:cNvPr id="414723" name="Rectangle 2"/>
          <p:cNvSpPr>
            <a:spLocks noGrp="1" noRot="1" noChangeAspect="1" noChangeArrowheads="1" noTextEdit="1"/>
          </p:cNvSpPr>
          <p:nvPr>
            <p:ph type="sldImg"/>
          </p:nvPr>
        </p:nvSpPr>
        <p:spPr>
          <a:xfrm>
            <a:off x="1185863" y="696913"/>
            <a:ext cx="4648200" cy="3486150"/>
          </a:xfrm>
          <a:ln/>
        </p:spPr>
      </p:sp>
      <p:sp>
        <p:nvSpPr>
          <p:cNvPr id="414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7517754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AABAE92-F10C-471A-A1C8-ECBB07A148F2}" type="slidenum">
              <a:rPr lang="en-US" altLang="en-US" sz="1200">
                <a:solidFill>
                  <a:schemeClr val="tx1"/>
                </a:solidFill>
              </a:rPr>
              <a:pPr/>
              <a:t>104</a:t>
            </a:fld>
            <a:endParaRPr lang="en-US" altLang="en-US" sz="1200">
              <a:solidFill>
                <a:schemeClr val="tx1"/>
              </a:solidFill>
            </a:endParaRPr>
          </a:p>
        </p:txBody>
      </p:sp>
      <p:sp>
        <p:nvSpPr>
          <p:cNvPr id="415747" name="Rectangle 2"/>
          <p:cNvSpPr>
            <a:spLocks noGrp="1" noRot="1" noChangeAspect="1" noChangeArrowheads="1" noTextEdit="1"/>
          </p:cNvSpPr>
          <p:nvPr>
            <p:ph type="sldImg"/>
          </p:nvPr>
        </p:nvSpPr>
        <p:spPr>
          <a:xfrm>
            <a:off x="1185863" y="696913"/>
            <a:ext cx="4648200" cy="3486150"/>
          </a:xfrm>
          <a:ln/>
        </p:spPr>
      </p:sp>
      <p:sp>
        <p:nvSpPr>
          <p:cNvPr id="415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4049899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A00232F-0EAE-4EE3-8B47-BE25B797B525}" type="slidenum">
              <a:rPr lang="en-US" altLang="en-US" sz="1200">
                <a:solidFill>
                  <a:schemeClr val="tx1"/>
                </a:solidFill>
              </a:rPr>
              <a:pPr/>
              <a:t>105</a:t>
            </a:fld>
            <a:endParaRPr lang="en-US" altLang="en-US" sz="1200">
              <a:solidFill>
                <a:schemeClr val="tx1"/>
              </a:solidFill>
            </a:endParaRPr>
          </a:p>
        </p:txBody>
      </p:sp>
      <p:sp>
        <p:nvSpPr>
          <p:cNvPr id="416771" name="Rectangle 2"/>
          <p:cNvSpPr>
            <a:spLocks noGrp="1" noRot="1" noChangeAspect="1" noChangeArrowheads="1" noTextEdit="1"/>
          </p:cNvSpPr>
          <p:nvPr>
            <p:ph type="sldImg"/>
          </p:nvPr>
        </p:nvSpPr>
        <p:spPr>
          <a:ln/>
        </p:spPr>
      </p:sp>
      <p:sp>
        <p:nvSpPr>
          <p:cNvPr id="416772" name="Rectangle 3"/>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0013010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2DDD223-0CD7-4D9E-8429-37106E31C6F5}" type="slidenum">
              <a:rPr lang="en-US" altLang="en-US" sz="1200">
                <a:solidFill>
                  <a:schemeClr val="tx1"/>
                </a:solidFill>
              </a:rPr>
              <a:pPr/>
              <a:t>106</a:t>
            </a:fld>
            <a:endParaRPr lang="en-US" altLang="en-US" sz="1200">
              <a:solidFill>
                <a:schemeClr val="tx1"/>
              </a:solidFill>
            </a:endParaRPr>
          </a:p>
        </p:txBody>
      </p:sp>
      <p:sp>
        <p:nvSpPr>
          <p:cNvPr id="417795" name="Rectangle 2"/>
          <p:cNvSpPr>
            <a:spLocks noGrp="1" noRot="1" noChangeAspect="1" noChangeArrowheads="1" noTextEdit="1"/>
          </p:cNvSpPr>
          <p:nvPr>
            <p:ph type="sldImg"/>
          </p:nvPr>
        </p:nvSpPr>
        <p:spPr>
          <a:ln/>
        </p:spPr>
      </p:sp>
      <p:sp>
        <p:nvSpPr>
          <p:cNvPr id="417796" name="Rectangle 3"/>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01932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F95E7E1-4C48-40F1-BACA-838554D55050}" type="slidenum">
              <a:rPr lang="en-US" altLang="en-US" sz="1200">
                <a:solidFill>
                  <a:schemeClr val="tx1"/>
                </a:solidFill>
              </a:rPr>
              <a:pPr/>
              <a:t>12</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5294535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18E2364-9DD3-405A-8E07-282C16CBFE95}" type="slidenum">
              <a:rPr lang="en-US" altLang="en-US" sz="1200">
                <a:solidFill>
                  <a:schemeClr val="tx1"/>
                </a:solidFill>
              </a:rPr>
              <a:pPr/>
              <a:t>107</a:t>
            </a:fld>
            <a:endParaRPr lang="en-US" altLang="en-US" sz="1200">
              <a:solidFill>
                <a:schemeClr val="tx1"/>
              </a:solidFill>
            </a:endParaRPr>
          </a:p>
        </p:txBody>
      </p:sp>
      <p:sp>
        <p:nvSpPr>
          <p:cNvPr id="418819" name="Rectangle 2"/>
          <p:cNvSpPr>
            <a:spLocks noGrp="1" noRot="1" noChangeAspect="1" noChangeArrowheads="1" noTextEdit="1"/>
          </p:cNvSpPr>
          <p:nvPr>
            <p:ph type="sldImg"/>
          </p:nvPr>
        </p:nvSpPr>
        <p:spPr>
          <a:ln/>
        </p:spPr>
      </p:sp>
      <p:sp>
        <p:nvSpPr>
          <p:cNvPr id="418820" name="Rectangle 3"/>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881612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0D2999B-A9F9-483E-A56D-569D2BE20553}" type="slidenum">
              <a:rPr lang="en-US" altLang="en-US" sz="1200">
                <a:solidFill>
                  <a:schemeClr val="tx1"/>
                </a:solidFill>
              </a:rPr>
              <a:pPr/>
              <a:t>108</a:t>
            </a:fld>
            <a:endParaRPr lang="en-US" altLang="en-US" sz="1200">
              <a:solidFill>
                <a:schemeClr val="tx1"/>
              </a:solidFill>
            </a:endParaRPr>
          </a:p>
        </p:txBody>
      </p:sp>
      <p:sp>
        <p:nvSpPr>
          <p:cNvPr id="419843" name="Rectangle 2"/>
          <p:cNvSpPr>
            <a:spLocks noGrp="1" noRot="1" noChangeAspect="1" noChangeArrowheads="1" noTextEdit="1"/>
          </p:cNvSpPr>
          <p:nvPr>
            <p:ph type="sldImg"/>
          </p:nvPr>
        </p:nvSpPr>
        <p:spPr>
          <a:ln/>
        </p:spPr>
      </p:sp>
      <p:sp>
        <p:nvSpPr>
          <p:cNvPr id="419844" name="Rectangle 3"/>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715833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3D33994-3FEB-41F5-8655-01BE666D964D}" type="slidenum">
              <a:rPr lang="en-US" altLang="en-US" sz="1200">
                <a:solidFill>
                  <a:schemeClr val="tx1"/>
                </a:solidFill>
              </a:rPr>
              <a:pPr/>
              <a:t>109</a:t>
            </a:fld>
            <a:endParaRPr lang="en-US" altLang="en-US" sz="1200">
              <a:solidFill>
                <a:schemeClr val="tx1"/>
              </a:solidFill>
            </a:endParaRPr>
          </a:p>
        </p:txBody>
      </p:sp>
      <p:sp>
        <p:nvSpPr>
          <p:cNvPr id="420867" name="Rectangle 2"/>
          <p:cNvSpPr>
            <a:spLocks noGrp="1" noRot="1" noChangeAspect="1" noChangeArrowheads="1" noTextEdit="1"/>
          </p:cNvSpPr>
          <p:nvPr>
            <p:ph type="sldImg"/>
          </p:nvPr>
        </p:nvSpPr>
        <p:spPr>
          <a:xfrm>
            <a:off x="1185863" y="696913"/>
            <a:ext cx="4648200" cy="3486150"/>
          </a:xfrm>
          <a:ln/>
        </p:spPr>
      </p:sp>
      <p:sp>
        <p:nvSpPr>
          <p:cNvPr id="420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4091035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C7A4132-5EA0-42E5-9122-A0E05707A474}" type="slidenum">
              <a:rPr lang="en-US" altLang="en-US" sz="1200">
                <a:solidFill>
                  <a:schemeClr val="tx1"/>
                </a:solidFill>
              </a:rPr>
              <a:pPr/>
              <a:t>110</a:t>
            </a:fld>
            <a:endParaRPr lang="en-US" altLang="en-US" sz="1200">
              <a:solidFill>
                <a:schemeClr val="tx1"/>
              </a:solidFill>
            </a:endParaRPr>
          </a:p>
        </p:txBody>
      </p:sp>
      <p:sp>
        <p:nvSpPr>
          <p:cNvPr id="421891" name="Rectangle 2"/>
          <p:cNvSpPr>
            <a:spLocks noGrp="1" noRot="1" noChangeAspect="1" noChangeArrowheads="1" noTextEdit="1"/>
          </p:cNvSpPr>
          <p:nvPr>
            <p:ph type="sldImg"/>
          </p:nvPr>
        </p:nvSpPr>
        <p:spPr>
          <a:xfrm>
            <a:off x="1185863" y="696913"/>
            <a:ext cx="4648200" cy="3486150"/>
          </a:xfrm>
          <a:ln/>
        </p:spPr>
      </p:sp>
      <p:sp>
        <p:nvSpPr>
          <p:cNvPr id="421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239834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C127EF-FAD9-43F3-8F38-D30CBB20FD4D}" type="slidenum">
              <a:rPr lang="en-US" altLang="en-US" sz="1200">
                <a:solidFill>
                  <a:schemeClr val="tx1"/>
                </a:solidFill>
              </a:rPr>
              <a:pPr/>
              <a:t>111</a:t>
            </a:fld>
            <a:endParaRPr lang="en-US" altLang="en-US" sz="1200">
              <a:solidFill>
                <a:schemeClr val="tx1"/>
              </a:solidFill>
            </a:endParaRPr>
          </a:p>
        </p:txBody>
      </p:sp>
      <p:sp>
        <p:nvSpPr>
          <p:cNvPr id="422915" name="Rectangle 2"/>
          <p:cNvSpPr>
            <a:spLocks noGrp="1" noRot="1" noChangeAspect="1" noChangeArrowheads="1" noTextEdit="1"/>
          </p:cNvSpPr>
          <p:nvPr>
            <p:ph type="sldImg"/>
          </p:nvPr>
        </p:nvSpPr>
        <p:spPr>
          <a:xfrm>
            <a:off x="1185863" y="696913"/>
            <a:ext cx="4648200" cy="3486150"/>
          </a:xfrm>
          <a:ln/>
        </p:spPr>
      </p:sp>
      <p:sp>
        <p:nvSpPr>
          <p:cNvPr id="422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8618570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EA824A5-07D8-4FFA-9B2C-C7BB131FC7D9}" type="slidenum">
              <a:rPr lang="en-US" altLang="en-US" sz="1200">
                <a:solidFill>
                  <a:schemeClr val="tx1"/>
                </a:solidFill>
              </a:rPr>
              <a:pPr/>
              <a:t>112</a:t>
            </a:fld>
            <a:endParaRPr lang="en-US" altLang="en-US" sz="1200">
              <a:solidFill>
                <a:schemeClr val="tx1"/>
              </a:solidFill>
            </a:endParaRPr>
          </a:p>
        </p:txBody>
      </p:sp>
      <p:sp>
        <p:nvSpPr>
          <p:cNvPr id="473091" name="Rectangle 2"/>
          <p:cNvSpPr>
            <a:spLocks noRot="1" noChangeArrowheads="1" noTextEdit="1"/>
          </p:cNvSpPr>
          <p:nvPr>
            <p:ph type="sldImg"/>
          </p:nvPr>
        </p:nvSpPr>
        <p:spPr>
          <a:xfrm>
            <a:off x="1184275" y="695325"/>
            <a:ext cx="4648200" cy="3486150"/>
          </a:xfrm>
          <a:ln/>
        </p:spPr>
      </p:sp>
      <p:sp>
        <p:nvSpPr>
          <p:cNvPr id="473092" name="Rectangle 3"/>
          <p:cNvSpPr>
            <a:spLocks noGrp="1" noChangeArrowheads="1"/>
          </p:cNvSpPr>
          <p:nvPr>
            <p:ph type="body" idx="1"/>
          </p:nvPr>
        </p:nvSpPr>
        <p:spPr>
          <a:xfrm>
            <a:off x="936625" y="4414838"/>
            <a:ext cx="51371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4486630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14E7BF1-683E-4584-945D-EBA84BE6C362}" type="slidenum">
              <a:rPr lang="en-US" altLang="en-US" sz="1200">
                <a:solidFill>
                  <a:schemeClr val="tx1"/>
                </a:solidFill>
              </a:rPr>
              <a:pPr/>
              <a:t>113</a:t>
            </a:fld>
            <a:endParaRPr lang="en-US" altLang="en-US" sz="1200">
              <a:solidFill>
                <a:schemeClr val="tx1"/>
              </a:solidFill>
            </a:endParaRPr>
          </a:p>
        </p:txBody>
      </p:sp>
      <p:sp>
        <p:nvSpPr>
          <p:cNvPr id="474115" name="Rectangle 2"/>
          <p:cNvSpPr>
            <a:spLocks noRot="1" noChangeArrowheads="1" noTextEdit="1"/>
          </p:cNvSpPr>
          <p:nvPr>
            <p:ph type="sldImg"/>
          </p:nvPr>
        </p:nvSpPr>
        <p:spPr>
          <a:xfrm>
            <a:off x="1184275" y="695325"/>
            <a:ext cx="4648200" cy="3486150"/>
          </a:xfrm>
          <a:ln/>
        </p:spPr>
      </p:sp>
      <p:sp>
        <p:nvSpPr>
          <p:cNvPr id="474116" name="Rectangle 3"/>
          <p:cNvSpPr>
            <a:spLocks noGrp="1" noChangeArrowheads="1"/>
          </p:cNvSpPr>
          <p:nvPr>
            <p:ph type="body" idx="1"/>
          </p:nvPr>
        </p:nvSpPr>
        <p:spPr>
          <a:xfrm>
            <a:off x="936625" y="4414838"/>
            <a:ext cx="51371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0525120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9C0AC62-51E8-4AEF-8BEB-3B5269797F50}" type="slidenum">
              <a:rPr lang="en-US" altLang="en-US" sz="1200">
                <a:solidFill>
                  <a:schemeClr val="tx1"/>
                </a:solidFill>
              </a:rPr>
              <a:pPr/>
              <a:t>114</a:t>
            </a:fld>
            <a:endParaRPr lang="en-US" altLang="en-US" sz="1200">
              <a:solidFill>
                <a:schemeClr val="tx1"/>
              </a:solidFill>
            </a:endParaRPr>
          </a:p>
        </p:txBody>
      </p:sp>
      <p:sp>
        <p:nvSpPr>
          <p:cNvPr id="475139" name="Rectangle 2"/>
          <p:cNvSpPr>
            <a:spLocks noRot="1" noChangeArrowheads="1" noTextEdit="1"/>
          </p:cNvSpPr>
          <p:nvPr>
            <p:ph type="sldImg"/>
          </p:nvPr>
        </p:nvSpPr>
        <p:spPr>
          <a:xfrm>
            <a:off x="1184275" y="695325"/>
            <a:ext cx="4648200" cy="3486150"/>
          </a:xfrm>
          <a:ln/>
        </p:spPr>
      </p:sp>
      <p:sp>
        <p:nvSpPr>
          <p:cNvPr id="475140" name="Rectangle 3"/>
          <p:cNvSpPr>
            <a:spLocks noGrp="1" noChangeArrowheads="1"/>
          </p:cNvSpPr>
          <p:nvPr>
            <p:ph type="body" idx="1"/>
          </p:nvPr>
        </p:nvSpPr>
        <p:spPr>
          <a:xfrm>
            <a:off x="936625" y="4414838"/>
            <a:ext cx="51371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671584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AF85352-C5D6-448A-8642-1519F5995E20}" type="slidenum">
              <a:rPr lang="en-US" altLang="en-US" sz="1200">
                <a:solidFill>
                  <a:schemeClr val="tx1"/>
                </a:solidFill>
              </a:rPr>
              <a:pPr/>
              <a:t>115</a:t>
            </a:fld>
            <a:endParaRPr lang="en-US" altLang="en-US" sz="1200">
              <a:solidFill>
                <a:schemeClr val="tx1"/>
              </a:solidFill>
            </a:endParaRPr>
          </a:p>
        </p:txBody>
      </p:sp>
      <p:sp>
        <p:nvSpPr>
          <p:cNvPr id="476163" name="Rectangle 2"/>
          <p:cNvSpPr>
            <a:spLocks noRot="1" noChangeArrowheads="1" noTextEdit="1"/>
          </p:cNvSpPr>
          <p:nvPr>
            <p:ph type="sldImg"/>
          </p:nvPr>
        </p:nvSpPr>
        <p:spPr>
          <a:xfrm>
            <a:off x="1184275" y="695325"/>
            <a:ext cx="4648200" cy="3486150"/>
          </a:xfrm>
          <a:ln/>
        </p:spPr>
      </p:sp>
      <p:sp>
        <p:nvSpPr>
          <p:cNvPr id="476164" name="Rectangle 3"/>
          <p:cNvSpPr>
            <a:spLocks noGrp="1" noChangeArrowheads="1"/>
          </p:cNvSpPr>
          <p:nvPr>
            <p:ph type="body" idx="1"/>
          </p:nvPr>
        </p:nvSpPr>
        <p:spPr>
          <a:xfrm>
            <a:off x="936625" y="4414838"/>
            <a:ext cx="51371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1201154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722CE35-768D-479E-B29E-13FEEAA3EE02}" type="slidenum">
              <a:rPr lang="en-US" altLang="en-US" sz="1200">
                <a:solidFill>
                  <a:schemeClr val="tx1"/>
                </a:solidFill>
              </a:rPr>
              <a:pPr/>
              <a:t>119</a:t>
            </a:fld>
            <a:endParaRPr lang="en-US" altLang="en-US" sz="1200">
              <a:solidFill>
                <a:schemeClr val="tx1"/>
              </a:solidFill>
            </a:endParaRPr>
          </a:p>
        </p:txBody>
      </p:sp>
      <p:sp>
        <p:nvSpPr>
          <p:cNvPr id="477187" name="Rectangle 2"/>
          <p:cNvSpPr>
            <a:spLocks noRot="1" noChangeArrowheads="1" noTextEdit="1"/>
          </p:cNvSpPr>
          <p:nvPr>
            <p:ph type="sldImg"/>
          </p:nvPr>
        </p:nvSpPr>
        <p:spPr>
          <a:ln/>
        </p:spPr>
      </p:sp>
      <p:sp>
        <p:nvSpPr>
          <p:cNvPr id="477188" name="Rectangle 3"/>
          <p:cNvSpPr>
            <a:spLocks noGrp="1" noChangeArrowheads="1"/>
          </p:cNvSpPr>
          <p:nvPr>
            <p:ph type="body" idx="1"/>
          </p:nvPr>
        </p:nvSpPr>
        <p:spPr>
          <a:xfrm>
            <a:off x="703263" y="4414838"/>
            <a:ext cx="56038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07394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bwMode="auto">
          <a:xfrm>
            <a:off x="0" y="5342817"/>
            <a:ext cx="9144000" cy="1515183"/>
          </a:xfrm>
          <a:prstGeom prst="rect">
            <a:avLst/>
          </a:prstGeom>
          <a:gradFill flip="none" rotWithShape="1">
            <a:gsLst>
              <a:gs pos="0">
                <a:schemeClr val="bg1"/>
              </a:gs>
              <a:gs pos="100000">
                <a:srgbClr val="99CCFF"/>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indent="-219075"/>
            <a:endParaRPr lang="en-US" smtClean="0"/>
          </a:p>
        </p:txBody>
      </p:sp>
      <p:sp>
        <p:nvSpPr>
          <p:cNvPr id="28708" name="Rectangle 36"/>
          <p:cNvSpPr>
            <a:spLocks noGrp="1" noChangeArrowheads="1"/>
          </p:cNvSpPr>
          <p:nvPr>
            <p:ph type="subTitle" sz="quarter" idx="1"/>
          </p:nvPr>
        </p:nvSpPr>
        <p:spPr>
          <a:xfrm>
            <a:off x="365760" y="4297680"/>
            <a:ext cx="8412480" cy="2194560"/>
          </a:xfrm>
        </p:spPr>
        <p:txBody>
          <a:bodyPr/>
          <a:lstStyle>
            <a:lvl1pPr marL="0" indent="0" algn="ctr">
              <a:buFontTx/>
              <a:buNone/>
              <a:defRPr sz="2000"/>
            </a:lvl1pPr>
          </a:lstStyle>
          <a:p>
            <a:r>
              <a:rPr lang="en-US" smtClean="0"/>
              <a:t>Click to edit Master subtitle style</a:t>
            </a:r>
            <a:endParaRPr lang="en-US" dirty="0"/>
          </a:p>
        </p:txBody>
      </p:sp>
      <p:sp>
        <p:nvSpPr>
          <p:cNvPr id="28707" name="Rectangle 35"/>
          <p:cNvSpPr>
            <a:spLocks noGrp="1" noChangeArrowheads="1"/>
          </p:cNvSpPr>
          <p:nvPr>
            <p:ph type="ctrTitle" sz="quarter"/>
          </p:nvPr>
        </p:nvSpPr>
        <p:spPr>
          <a:xfrm>
            <a:off x="365760" y="2377440"/>
            <a:ext cx="8412480" cy="1828800"/>
          </a:xfrm>
        </p:spPr>
        <p:txBody>
          <a:bodyPr anchor="ctr">
            <a:normAutofit/>
          </a:bodyPr>
          <a:lstStyle>
            <a:lvl1pPr algn="ctr">
              <a:spcAft>
                <a:spcPts val="600"/>
              </a:spcAft>
              <a:defRPr sz="3600">
                <a:solidFill>
                  <a:schemeClr val="tx2"/>
                </a:solidFill>
              </a:defRPr>
            </a:lvl1pPr>
          </a:lstStyle>
          <a:p>
            <a:r>
              <a:rPr lang="en-US" smtClean="0"/>
              <a:t>Click to edit Master title style</a:t>
            </a:r>
            <a:endParaRPr lang="en-US" dirty="0"/>
          </a:p>
        </p:txBody>
      </p:sp>
      <p:pic>
        <p:nvPicPr>
          <p:cNvPr id="7" name="Picture 6" descr="EPRI logo 2014_RGB_PPT-Large.jpg"/>
          <p:cNvPicPr>
            <a:picLocks noChangeAspect="1"/>
          </p:cNvPicPr>
          <p:nvPr userDrawn="1"/>
        </p:nvPicPr>
        <p:blipFill>
          <a:blip r:embed="rId2" cstate="print"/>
          <a:stretch>
            <a:fillRect/>
          </a:stretch>
        </p:blipFill>
        <p:spPr>
          <a:xfrm>
            <a:off x="2971800" y="1629992"/>
            <a:ext cx="3200400" cy="521208"/>
          </a:xfrm>
          <a:prstGeom prst="rect">
            <a:avLst/>
          </a:prstGeom>
        </p:spPr>
      </p:pic>
      <p:pic>
        <p:nvPicPr>
          <p:cNvPr id="10" name="Picture 9" descr="2014 PowerPoint title banner_FINAL.jpg"/>
          <p:cNvPicPr>
            <a:picLocks noChangeAspect="1"/>
          </p:cNvPicPr>
          <p:nvPr userDrawn="1"/>
        </p:nvPicPr>
        <p:blipFill>
          <a:blip r:embed="rId3" cstate="print"/>
          <a:stretch>
            <a:fillRect/>
          </a:stretch>
        </p:blipFill>
        <p:spPr>
          <a:xfrm>
            <a:off x="0" y="0"/>
            <a:ext cx="9144000" cy="1371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ransition">
    <p:spTree>
      <p:nvGrpSpPr>
        <p:cNvPr id="1" name=""/>
        <p:cNvGrpSpPr/>
        <p:nvPr/>
      </p:nvGrpSpPr>
      <p:grpSpPr>
        <a:xfrm>
          <a:off x="0" y="0"/>
          <a:ext cx="0" cy="0"/>
          <a:chOff x="0" y="0"/>
          <a:chExt cx="0" cy="0"/>
        </a:xfrm>
      </p:grpSpPr>
      <p:sp>
        <p:nvSpPr>
          <p:cNvPr id="8" name="Rectangle 7"/>
          <p:cNvSpPr/>
          <p:nvPr userDrawn="1"/>
        </p:nvSpPr>
        <p:spPr bwMode="auto">
          <a:xfrm>
            <a:off x="0" y="5342817"/>
            <a:ext cx="9144000" cy="1515183"/>
          </a:xfrm>
          <a:prstGeom prst="rect">
            <a:avLst/>
          </a:prstGeom>
          <a:gradFill flip="none" rotWithShape="1">
            <a:gsLst>
              <a:gs pos="0">
                <a:schemeClr val="bg1"/>
              </a:gs>
              <a:gs pos="100000">
                <a:srgbClr val="99CCFF"/>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indent="-219075"/>
            <a:endParaRPr lang="en-US" smtClean="0"/>
          </a:p>
        </p:txBody>
      </p:sp>
      <p:sp>
        <p:nvSpPr>
          <p:cNvPr id="28708" name="Rectangle 36"/>
          <p:cNvSpPr>
            <a:spLocks noGrp="1" noChangeArrowheads="1"/>
          </p:cNvSpPr>
          <p:nvPr>
            <p:ph type="subTitle" sz="quarter" idx="1"/>
          </p:nvPr>
        </p:nvSpPr>
        <p:spPr>
          <a:xfrm>
            <a:off x="365760" y="4297680"/>
            <a:ext cx="8412480" cy="2194560"/>
          </a:xfrm>
        </p:spPr>
        <p:txBody>
          <a:bodyPr/>
          <a:lstStyle>
            <a:lvl1pPr marL="0" indent="0" algn="ctr">
              <a:buFontTx/>
              <a:buNone/>
              <a:defRPr sz="2000"/>
            </a:lvl1pPr>
          </a:lstStyle>
          <a:p>
            <a:r>
              <a:rPr lang="en-US" smtClean="0"/>
              <a:t>Click to edit Master subtitle style</a:t>
            </a:r>
            <a:endParaRPr lang="en-US" dirty="0"/>
          </a:p>
        </p:txBody>
      </p:sp>
      <p:sp>
        <p:nvSpPr>
          <p:cNvPr id="28707" name="Rectangle 35"/>
          <p:cNvSpPr>
            <a:spLocks noGrp="1" noChangeArrowheads="1"/>
          </p:cNvSpPr>
          <p:nvPr>
            <p:ph type="ctrTitle" sz="quarter"/>
          </p:nvPr>
        </p:nvSpPr>
        <p:spPr>
          <a:xfrm>
            <a:off x="365760" y="2377440"/>
            <a:ext cx="8412480" cy="1828800"/>
          </a:xfrm>
        </p:spPr>
        <p:txBody>
          <a:bodyPr anchor="t">
            <a:normAutofit/>
          </a:bodyPr>
          <a:lstStyle>
            <a:lvl1pPr algn="ctr">
              <a:spcAft>
                <a:spcPts val="600"/>
              </a:spcAft>
              <a:defRPr sz="3600">
                <a:solidFill>
                  <a:schemeClr val="tx2"/>
                </a:solidFill>
              </a:defRPr>
            </a:lvl1pPr>
          </a:lstStyle>
          <a:p>
            <a:r>
              <a:rPr lang="en-US" smtClean="0"/>
              <a:t>Click to edit Master title style</a:t>
            </a:r>
            <a:endParaRPr lang="en-US" dirty="0"/>
          </a:p>
        </p:txBody>
      </p:sp>
      <p:pic>
        <p:nvPicPr>
          <p:cNvPr id="7" name="Picture 6" descr="2014 PowerPoint title banner_FINAL.jpg"/>
          <p:cNvPicPr>
            <a:picLocks noChangeAspect="1"/>
          </p:cNvPicPr>
          <p:nvPr userDrawn="1"/>
        </p:nvPicPr>
        <p:blipFill>
          <a:blip r:embed="rId2" cstate="print"/>
          <a:stretch>
            <a:fillRect/>
          </a:stretch>
        </p:blipFill>
        <p:spPr>
          <a:xfrm>
            <a:off x="0" y="0"/>
            <a:ext cx="9144000" cy="13716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8412480" cy="914400"/>
          </a:xfrm>
        </p:spPr>
        <p:txBody>
          <a:bodyPr>
            <a:normAutofit/>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65760" y="1280160"/>
            <a:ext cx="841248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2011680"/>
            <a:ext cx="8412480" cy="1371600"/>
          </a:xfrm>
        </p:spPr>
        <p:txBody>
          <a:bodyPr anchor="ctr"/>
          <a:lstStyle>
            <a:lvl1pPr algn="ctr">
              <a:defRPr sz="32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365760" y="3383280"/>
            <a:ext cx="8412480" cy="1554480"/>
          </a:xfrm>
        </p:spPr>
        <p:txBody>
          <a:bodyPr anchor="t"/>
          <a:lstStyle>
            <a:lvl1pPr marL="0" indent="0" algn="ctr">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5759" y="1280160"/>
            <a:ext cx="4114800" cy="50292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280160"/>
            <a:ext cx="4114800" cy="50292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182880"/>
            <a:ext cx="8412480" cy="914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65760" y="1280160"/>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5760" y="2011680"/>
            <a:ext cx="4114800" cy="4297680"/>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280160"/>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39" y="2011680"/>
            <a:ext cx="4114800" cy="4297680"/>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8412480" cy="9144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65760" y="1280160"/>
            <a:ext cx="8412480" cy="5029200"/>
          </a:xfrm>
        </p:spPr>
        <p:txBody>
          <a:bodyPr/>
          <a:lstStyle/>
          <a:p>
            <a:r>
              <a:rPr lang="en-US" smtClean="0"/>
              <a:t>Click icon to add chart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0" y="0"/>
            <a:ext cx="914400" cy="1097280"/>
          </a:xfrm>
          <a:prstGeom prst="rect">
            <a:avLst/>
          </a:prstGeom>
          <a:gradFill flip="none" rotWithShape="1">
            <a:gsLst>
              <a:gs pos="0">
                <a:schemeClr val="bg1"/>
              </a:gs>
              <a:gs pos="100000">
                <a:srgbClr val="99CCFF"/>
              </a:gs>
            </a:gsLst>
            <a:lin ang="108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a:lstStyle>
          <a:p>
            <a:pPr marL="219075" indent="-219075"/>
            <a:endParaRPr lang="en-US" smtClean="0"/>
          </a:p>
        </p:txBody>
      </p:sp>
      <p:sp>
        <p:nvSpPr>
          <p:cNvPr id="1060" name="Text Box 36"/>
          <p:cNvSpPr txBox="1">
            <a:spLocks noChangeArrowheads="1"/>
          </p:cNvSpPr>
          <p:nvPr/>
        </p:nvSpPr>
        <p:spPr bwMode="auto">
          <a:xfrm>
            <a:off x="4267200" y="6594475"/>
            <a:ext cx="608013" cy="244475"/>
          </a:xfrm>
          <a:prstGeom prst="rect">
            <a:avLst/>
          </a:prstGeom>
          <a:noFill/>
          <a:ln w="9525">
            <a:noFill/>
            <a:miter lim="800000"/>
            <a:headEnd/>
            <a:tailEnd/>
          </a:ln>
          <a:effectLst/>
        </p:spPr>
        <p:txBody>
          <a:bodyPr>
            <a:spAutoFit/>
          </a:bodyPr>
          <a:lstStyle/>
          <a:p>
            <a:fld id="{324FBA8B-C479-4BF9-A515-8ED623D42A4A}" type="slidenum">
              <a:rPr lang="en-US" sz="1000">
                <a:solidFill>
                  <a:srgbClr val="4D4D4D"/>
                </a:solidFill>
              </a:rPr>
              <a:pPr/>
              <a:t>‹#›</a:t>
            </a:fld>
            <a:endParaRPr lang="en-US" sz="1000" dirty="0">
              <a:solidFill>
                <a:srgbClr val="4D4D4D"/>
              </a:solidFill>
            </a:endParaRPr>
          </a:p>
        </p:txBody>
      </p:sp>
      <p:sp>
        <p:nvSpPr>
          <p:cNvPr id="1026" name="Rectangle 2"/>
          <p:cNvSpPr>
            <a:spLocks noGrp="1" noChangeArrowheads="1"/>
          </p:cNvSpPr>
          <p:nvPr>
            <p:ph type="title"/>
          </p:nvPr>
        </p:nvSpPr>
        <p:spPr bwMode="auto">
          <a:xfrm>
            <a:off x="365760" y="182563"/>
            <a:ext cx="841248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65760" y="1280160"/>
            <a:ext cx="841248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71" name="Text Box 47"/>
          <p:cNvSpPr txBox="1">
            <a:spLocks noChangeArrowheads="1"/>
          </p:cNvSpPr>
          <p:nvPr/>
        </p:nvSpPr>
        <p:spPr bwMode="auto">
          <a:xfrm>
            <a:off x="228600" y="6629400"/>
            <a:ext cx="2763838" cy="198438"/>
          </a:xfrm>
          <a:prstGeom prst="rect">
            <a:avLst/>
          </a:prstGeom>
          <a:noFill/>
          <a:ln w="9525">
            <a:noFill/>
            <a:miter lim="800000"/>
            <a:headEnd/>
            <a:tailEnd/>
          </a:ln>
          <a:effectLst/>
        </p:spPr>
        <p:txBody>
          <a:bodyPr wrap="none">
            <a:spAutoFit/>
          </a:bodyPr>
          <a:lstStyle/>
          <a:p>
            <a:pPr algn="l"/>
            <a:r>
              <a:rPr lang="en-US" sz="700" dirty="0">
                <a:solidFill>
                  <a:srgbClr val="4D4D4D"/>
                </a:solidFill>
                <a:cs typeface="Arial" charset="0"/>
              </a:rPr>
              <a:t>© </a:t>
            </a:r>
            <a:r>
              <a:rPr lang="en-US" sz="700" dirty="0" smtClean="0">
                <a:solidFill>
                  <a:srgbClr val="4D4D4D"/>
                </a:solidFill>
                <a:cs typeface="Arial" charset="0"/>
              </a:rPr>
              <a:t>2014 </a:t>
            </a:r>
            <a:r>
              <a:rPr lang="en-US" sz="700" dirty="0">
                <a:solidFill>
                  <a:srgbClr val="4D4D4D"/>
                </a:solidFill>
                <a:cs typeface="Arial" charset="0"/>
              </a:rPr>
              <a:t>Electric Power Research Institute, Inc. All rights reserved.</a:t>
            </a:r>
            <a:endParaRPr lang="en-US" sz="700" dirty="0">
              <a:solidFill>
                <a:srgbClr val="4D4D4D"/>
              </a:solidFill>
            </a:endParaRPr>
          </a:p>
        </p:txBody>
      </p:sp>
      <p:pic>
        <p:nvPicPr>
          <p:cNvPr id="8" name="Picture 7" descr="EPRI logo 2014_RGB.jpg"/>
          <p:cNvPicPr>
            <a:picLocks noChangeAspect="1"/>
          </p:cNvPicPr>
          <p:nvPr/>
        </p:nvPicPr>
        <p:blipFill>
          <a:blip r:embed="rId11" cstate="print"/>
          <a:stretch>
            <a:fillRect/>
          </a:stretch>
        </p:blipFill>
        <p:spPr>
          <a:xfrm>
            <a:off x="6995160" y="6400800"/>
            <a:ext cx="1877568" cy="34747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1" r:id="rId4"/>
    <p:sldLayoutId id="2147483652" r:id="rId5"/>
    <p:sldLayoutId id="2147483653" r:id="rId6"/>
    <p:sldLayoutId id="2147483654" r:id="rId7"/>
    <p:sldLayoutId id="2147483655" r:id="rId8"/>
    <p:sldLayoutId id="2147483660" r:id="rId9"/>
  </p:sldLayoutIdLst>
  <p:txStyles>
    <p:titleStyle>
      <a:lvl1pPr algn="l" rtl="0" eaLnBrk="1" fontAlgn="base" hangingPunct="1">
        <a:lnSpc>
          <a:spcPct val="100000"/>
        </a:lnSpc>
        <a:spcBef>
          <a:spcPct val="0"/>
        </a:spcBef>
        <a:spcAft>
          <a:spcPct val="0"/>
        </a:spcAft>
        <a:defRPr sz="32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Char char="•"/>
        <a:defRPr sz="2400">
          <a:solidFill>
            <a:srgbClr val="000000"/>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400">
          <a:solidFill>
            <a:srgbClr val="000000"/>
          </a:solidFill>
          <a:latin typeface="+mn-lt"/>
        </a:defRPr>
      </a:lvl2pPr>
      <a:lvl3pPr marL="798513" indent="-166688" algn="l" rtl="0" eaLnBrk="1" fontAlgn="base" hangingPunct="1">
        <a:lnSpc>
          <a:spcPct val="100000"/>
        </a:lnSpc>
        <a:spcBef>
          <a:spcPct val="0"/>
        </a:spcBef>
        <a:spcAft>
          <a:spcPts val="600"/>
        </a:spcAft>
        <a:buClr>
          <a:schemeClr val="tx2"/>
        </a:buClr>
        <a:buChar char="•"/>
        <a:defRPr sz="2400">
          <a:solidFill>
            <a:srgbClr val="000000"/>
          </a:solidFill>
          <a:latin typeface="+mn-lt"/>
        </a:defRPr>
      </a:lvl3pPr>
      <a:lvl4pPr marL="1196975" indent="-223838" algn="l" rtl="0" eaLnBrk="1" fontAlgn="base" hangingPunct="1">
        <a:lnSpc>
          <a:spcPct val="100000"/>
        </a:lnSpc>
        <a:spcBef>
          <a:spcPct val="0"/>
        </a:spcBef>
        <a:spcAft>
          <a:spcPts val="600"/>
        </a:spcAft>
        <a:buClr>
          <a:schemeClr val="tx2"/>
        </a:buClr>
        <a:buChar char="–"/>
        <a:defRPr sz="2400">
          <a:solidFill>
            <a:srgbClr val="000000"/>
          </a:solidFill>
          <a:latin typeface="+mn-lt"/>
        </a:defRPr>
      </a:lvl4pPr>
      <a:lvl5pPr marL="1487488" indent="-174625" algn="l" rtl="0" eaLnBrk="1" fontAlgn="base" hangingPunct="1">
        <a:lnSpc>
          <a:spcPct val="100000"/>
        </a:lnSpc>
        <a:spcBef>
          <a:spcPct val="0"/>
        </a:spcBef>
        <a:spcAft>
          <a:spcPts val="600"/>
        </a:spcAft>
        <a:buClr>
          <a:schemeClr val="tx2"/>
        </a:buClr>
        <a:buChar char="•"/>
        <a:defRPr sz="2400">
          <a:solidFill>
            <a:srgbClr val="000000"/>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42.wmf"/><Relationship Id="rId5" Type="http://schemas.openxmlformats.org/officeDocument/2006/relationships/oleObject" Target="../embeddings/oleObject3.bin"/><Relationship Id="rId4" Type="http://schemas.openxmlformats.org/officeDocument/2006/relationships/image" Target="../media/image41.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martgrid.epri.com/SimulationTool.aspx" TargetMode="Externa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ourceforge.net/projects/electricdss/files/"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ourceforge.net/apps/mediawiki/electricdss/index.php?title=How_Do_I_Register_the_COM_Server_DLL_on_Windows_7?"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ewh.ieee.org/soc/pes/dsacom/testfeeders/"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1.bin"/><Relationship Id="rId4" Type="http://schemas.openxmlformats.org/officeDocument/2006/relationships/image" Target="../media/image20.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subTitle" idx="1"/>
          </p:nvPr>
        </p:nvSpPr>
        <p:spPr/>
        <p:txBody>
          <a:bodyPr/>
          <a:lstStyle/>
          <a:p>
            <a:r>
              <a:rPr lang="en-US" b="1" dirty="0" smtClean="0"/>
              <a:t>Roger C. Dugan</a:t>
            </a:r>
            <a:r>
              <a:rPr lang="en-US" dirty="0" smtClean="0"/>
              <a:t/>
            </a:r>
            <a:br>
              <a:rPr lang="en-US" dirty="0" smtClean="0"/>
            </a:br>
            <a:r>
              <a:rPr lang="en-US" dirty="0" smtClean="0"/>
              <a:t>Sr. Technical Executive</a:t>
            </a:r>
          </a:p>
          <a:p>
            <a:r>
              <a:rPr lang="en-US" b="1" dirty="0" smtClean="0"/>
              <a:t>SRP/ASU Workshop, Tempe AZ</a:t>
            </a:r>
            <a:r>
              <a:rPr lang="en-US" dirty="0" smtClean="0"/>
              <a:t/>
            </a:r>
            <a:br>
              <a:rPr lang="en-US" dirty="0" smtClean="0"/>
            </a:br>
            <a:r>
              <a:rPr lang="en-US" dirty="0" smtClean="0"/>
              <a:t>16-17 Dec  2014</a:t>
            </a:r>
            <a:endParaRPr lang="en-US" dirty="0"/>
          </a:p>
        </p:txBody>
      </p:sp>
      <p:sp>
        <p:nvSpPr>
          <p:cNvPr id="146434" name="Rectangle 2"/>
          <p:cNvSpPr>
            <a:spLocks noGrp="1" noChangeArrowheads="1"/>
          </p:cNvSpPr>
          <p:nvPr>
            <p:ph type="ctrTitle"/>
          </p:nvPr>
        </p:nvSpPr>
        <p:spPr/>
        <p:txBody>
          <a:bodyPr/>
          <a:lstStyle/>
          <a:p>
            <a:r>
              <a:rPr lang="en-US" dirty="0" err="1" smtClean="0"/>
              <a:t>OpenDSS</a:t>
            </a:r>
            <a:r>
              <a:rPr lang="en-US" dirty="0" smtClean="0"/>
              <a:t> Training Workshop</a:t>
            </a:r>
            <a:br>
              <a:rPr lang="en-US" dirty="0" smtClean="0"/>
            </a:br>
            <a:endParaRPr lang="en-US"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What can OpenDSS be used for?</a:t>
            </a:r>
          </a:p>
        </p:txBody>
      </p:sp>
      <p:sp>
        <p:nvSpPr>
          <p:cNvPr id="19459" name="Rectangle 3"/>
          <p:cNvSpPr>
            <a:spLocks noGrp="1" noChangeArrowheads="1"/>
          </p:cNvSpPr>
          <p:nvPr>
            <p:ph type="body" idx="1"/>
          </p:nvPr>
        </p:nvSpPr>
        <p:spPr/>
        <p:txBody>
          <a:bodyPr/>
          <a:lstStyle/>
          <a:p>
            <a:pPr eaLnBrk="1" hangingPunct="1">
              <a:lnSpc>
                <a:spcPct val="75000"/>
              </a:lnSpc>
            </a:pPr>
            <a:r>
              <a:rPr lang="en-US" altLang="en-US" sz="2800" dirty="0" smtClean="0"/>
              <a:t>DG</a:t>
            </a:r>
          </a:p>
          <a:p>
            <a:pPr lvl="1" eaLnBrk="1" hangingPunct="1">
              <a:lnSpc>
                <a:spcPct val="75000"/>
              </a:lnSpc>
            </a:pPr>
            <a:r>
              <a:rPr lang="en-US" altLang="en-US" sz="2800" dirty="0" smtClean="0"/>
              <a:t>Interconnection studies/screening</a:t>
            </a:r>
          </a:p>
          <a:p>
            <a:pPr lvl="1" eaLnBrk="1" hangingPunct="1">
              <a:lnSpc>
                <a:spcPct val="75000"/>
              </a:lnSpc>
            </a:pPr>
            <a:r>
              <a:rPr lang="en-US" altLang="en-US" sz="2800" dirty="0" smtClean="0"/>
              <a:t>Value of service studies (risk based)</a:t>
            </a:r>
          </a:p>
          <a:p>
            <a:pPr lvl="1" eaLnBrk="1" hangingPunct="1">
              <a:lnSpc>
                <a:spcPct val="75000"/>
              </a:lnSpc>
            </a:pPr>
            <a:r>
              <a:rPr lang="en-US" altLang="en-US" sz="2800" dirty="0" smtClean="0"/>
              <a:t>Solar PV voltage rise/fluctuation</a:t>
            </a:r>
          </a:p>
          <a:p>
            <a:pPr lvl="1" eaLnBrk="1" hangingPunct="1">
              <a:lnSpc>
                <a:spcPct val="75000"/>
              </a:lnSpc>
            </a:pPr>
            <a:r>
              <a:rPr lang="en-US" altLang="en-US" sz="2800" dirty="0" smtClean="0"/>
              <a:t>Wind power variations impact</a:t>
            </a:r>
          </a:p>
          <a:p>
            <a:pPr lvl="1" eaLnBrk="1" hangingPunct="1">
              <a:lnSpc>
                <a:spcPct val="75000"/>
              </a:lnSpc>
            </a:pPr>
            <a:r>
              <a:rPr lang="en-US" altLang="en-US" sz="2800" dirty="0" smtClean="0"/>
              <a:t>Hi-penetration solar PV impacts</a:t>
            </a:r>
          </a:p>
          <a:p>
            <a:pPr lvl="1" eaLnBrk="1" hangingPunct="1">
              <a:lnSpc>
                <a:spcPct val="75000"/>
              </a:lnSpc>
            </a:pPr>
            <a:r>
              <a:rPr lang="en-US" altLang="en-US" sz="2800" dirty="0" smtClean="0"/>
              <a:t>Harmonic distortion</a:t>
            </a:r>
          </a:p>
          <a:p>
            <a:pPr lvl="1" eaLnBrk="1" hangingPunct="1">
              <a:lnSpc>
                <a:spcPct val="75000"/>
              </a:lnSpc>
            </a:pPr>
            <a:r>
              <a:rPr lang="en-US" altLang="en-US" sz="2800" dirty="0" smtClean="0"/>
              <a:t>Dynamics/islanding</a:t>
            </a:r>
          </a:p>
          <a:p>
            <a:pPr lvl="1" eaLnBrk="1" hangingPunct="1">
              <a:lnSpc>
                <a:spcPct val="75000"/>
              </a:lnSpc>
            </a:pPr>
            <a:endParaRPr lang="en-US" altLang="en-US" sz="2800" dirty="0" smtClean="0"/>
          </a:p>
        </p:txBody>
      </p:sp>
    </p:spTree>
    <p:extLst>
      <p:ext uri="{BB962C8B-B14F-4D97-AF65-F5344CB8AC3E}">
        <p14:creationId xmlns:p14="http://schemas.microsoft.com/office/powerpoint/2010/main" val="343000595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en-US" altLang="en-US" smtClean="0"/>
              <a:t>Linking Your Program to the COM Server</a:t>
            </a:r>
          </a:p>
        </p:txBody>
      </p:sp>
      <p:sp>
        <p:nvSpPr>
          <p:cNvPr id="151555" name="Rectangle 3"/>
          <p:cNvSpPr>
            <a:spLocks noGrp="1" noChangeArrowheads="1"/>
          </p:cNvSpPr>
          <p:nvPr>
            <p:ph type="body" idx="1"/>
          </p:nvPr>
        </p:nvSpPr>
        <p:spPr/>
        <p:txBody>
          <a:bodyPr/>
          <a:lstStyle/>
          <a:p>
            <a:pPr eaLnBrk="1" hangingPunct="1">
              <a:buFontTx/>
              <a:buNone/>
            </a:pPr>
            <a:r>
              <a:rPr lang="en-US" altLang="en-US" smtClean="0"/>
              <a:t>Examples of accessing the COM server in various languages</a:t>
            </a:r>
          </a:p>
          <a:p>
            <a:pPr eaLnBrk="1" hangingPunct="1"/>
            <a:r>
              <a:rPr lang="en-US" altLang="en-US" smtClean="0"/>
              <a:t>In MATLAB:</a:t>
            </a:r>
          </a:p>
          <a:p>
            <a:pPr lvl="1" eaLnBrk="1" hangingPunct="1"/>
            <a:r>
              <a:rPr lang="en-US" altLang="en-US" sz="1800" b="1" smtClean="0">
                <a:latin typeface="Courier New" panose="02070309020205020404" pitchFamily="49" charset="0"/>
              </a:rPr>
              <a:t>DSSobj = actxserver(‘OpenDSSEngine.DSS’);</a:t>
            </a:r>
          </a:p>
          <a:p>
            <a:pPr eaLnBrk="1" hangingPunct="1"/>
            <a:r>
              <a:rPr lang="en-US" altLang="en-US" smtClean="0"/>
              <a:t>In VBA:</a:t>
            </a:r>
          </a:p>
          <a:p>
            <a:pPr lvl="1" eaLnBrk="1" hangingPunct="1"/>
            <a:r>
              <a:rPr lang="en-US" altLang="en-US" sz="1800" b="1" smtClean="0">
                <a:latin typeface="Courier New" panose="02070309020205020404" pitchFamily="49" charset="0"/>
              </a:rPr>
              <a:t>Public DSSobj As OpenDSSEngine.DSS</a:t>
            </a:r>
            <a:br>
              <a:rPr lang="en-US" altLang="en-US" sz="1800" b="1" smtClean="0">
                <a:latin typeface="Courier New" panose="02070309020205020404" pitchFamily="49" charset="0"/>
              </a:rPr>
            </a:br>
            <a:r>
              <a:rPr lang="en-US" altLang="en-US" sz="1800" b="1" smtClean="0">
                <a:latin typeface="Courier New" panose="02070309020205020404" pitchFamily="49" charset="0"/>
              </a:rPr>
              <a:t>Set DSSobj = New OpenDSSEngine.DSS</a:t>
            </a:r>
          </a:p>
          <a:p>
            <a:pPr eaLnBrk="1" hangingPunct="1"/>
            <a:r>
              <a:rPr lang="en-US" altLang="en-US" smtClean="0"/>
              <a:t>In Dephi</a:t>
            </a:r>
          </a:p>
          <a:p>
            <a:pPr lvl="1" eaLnBrk="1" hangingPunct="1"/>
            <a:r>
              <a:rPr lang="en-US" altLang="en-US" sz="1800" b="1" smtClean="0">
                <a:latin typeface="Courier New" panose="02070309020205020404" pitchFamily="49" charset="0"/>
              </a:rPr>
              <a:t>{Import Type Library}</a:t>
            </a:r>
          </a:p>
          <a:p>
            <a:pPr lvl="1" eaLnBrk="1" hangingPunct="1"/>
            <a:r>
              <a:rPr lang="en-US" altLang="en-US" sz="1800" b="1" smtClean="0">
                <a:latin typeface="Courier New" panose="02070309020205020404" pitchFamily="49" charset="0"/>
              </a:rPr>
              <a:t>Type DSSObj : IDSS;</a:t>
            </a:r>
          </a:p>
          <a:p>
            <a:pPr lvl="1" eaLnBrk="1" hangingPunct="1"/>
            <a:r>
              <a:rPr lang="en-US" altLang="en-US" sz="1800" b="1" smtClean="0">
                <a:latin typeface="Courier New" panose="02070309020205020404" pitchFamily="49" charset="0"/>
              </a:rPr>
              <a:t>…</a:t>
            </a:r>
          </a:p>
          <a:p>
            <a:pPr lvl="1" eaLnBrk="1" hangingPunct="1"/>
            <a:r>
              <a:rPr lang="en-US" altLang="en-US" sz="1800" b="1" smtClean="0">
                <a:latin typeface="Courier New" panose="02070309020205020404" pitchFamily="49" charset="0"/>
              </a:rPr>
              <a:t>DSSObj := coDSS.Create;</a:t>
            </a:r>
          </a:p>
          <a:p>
            <a:pPr eaLnBrk="1" hangingPunct="1">
              <a:buFontTx/>
              <a:buNone/>
            </a:pPr>
            <a:endParaRPr lang="en-US" altLang="en-US" sz="1800" smtClean="0">
              <a:latin typeface="Courier New" panose="02070309020205020404" pitchFamily="49" charset="0"/>
            </a:endParaRPr>
          </a:p>
          <a:p>
            <a:pPr lvl="1" eaLnBrk="1" hangingPunct="1"/>
            <a:endParaRPr lang="en-US" altLang="en-US" sz="1600" smtClean="0">
              <a:latin typeface="Courier New" panose="02070309020205020404" pitchFamily="49" charset="0"/>
            </a:endParaRPr>
          </a:p>
          <a:p>
            <a:pPr eaLnBrk="1" hangingPunct="1"/>
            <a:endParaRPr lang="en-US" altLang="en-US" smtClean="0"/>
          </a:p>
        </p:txBody>
      </p:sp>
    </p:spTree>
    <p:extLst>
      <p:ext uri="{BB962C8B-B14F-4D97-AF65-F5344CB8AC3E}">
        <p14:creationId xmlns:p14="http://schemas.microsoft.com/office/powerpoint/2010/main" val="37044021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fontScale="90000"/>
          </a:bodyPr>
          <a:lstStyle/>
          <a:p>
            <a:pPr eaLnBrk="1" hangingPunct="1"/>
            <a:r>
              <a:rPr lang="en-US" altLang="en-US" smtClean="0"/>
              <a:t>Linking Your Program to the COM Server, 2</a:t>
            </a:r>
          </a:p>
        </p:txBody>
      </p:sp>
      <p:sp>
        <p:nvSpPr>
          <p:cNvPr id="152579" name="Rectangle 3"/>
          <p:cNvSpPr>
            <a:spLocks noGrp="1" noChangeArrowheads="1"/>
          </p:cNvSpPr>
          <p:nvPr>
            <p:ph type="body" idx="1"/>
          </p:nvPr>
        </p:nvSpPr>
        <p:spPr/>
        <p:txBody>
          <a:bodyPr/>
          <a:lstStyle/>
          <a:p>
            <a:pPr eaLnBrk="1" hangingPunct="1"/>
            <a:r>
              <a:rPr lang="en-US" altLang="en-US" smtClean="0"/>
              <a:t>In PYTHON:</a:t>
            </a:r>
          </a:p>
          <a:p>
            <a:pPr lvl="1" eaLnBrk="1" hangingPunct="1"/>
            <a:r>
              <a:rPr lang="en-US" altLang="en-US" sz="1800" b="1" smtClean="0">
                <a:latin typeface="Courier New" panose="02070309020205020404" pitchFamily="49" charset="0"/>
                <a:cs typeface="Courier New" panose="02070309020205020404" pitchFamily="49" charset="0"/>
              </a:rPr>
              <a:t>Import win32com.client</a:t>
            </a:r>
          </a:p>
          <a:p>
            <a:pPr lvl="1" eaLnBrk="1" hangingPunct="1"/>
            <a:r>
              <a:rPr lang="en-US" altLang="en-US" sz="1800" b="1" smtClean="0">
                <a:latin typeface="Courier New" panose="02070309020205020404" pitchFamily="49" charset="0"/>
                <a:cs typeface="Courier New" panose="02070309020205020404" pitchFamily="49" charset="0"/>
              </a:rPr>
              <a:t>Class DSS:</a:t>
            </a:r>
          </a:p>
          <a:p>
            <a:pPr lvl="1" eaLnBrk="1" hangingPunct="1"/>
            <a:r>
              <a:rPr lang="en-US" altLang="en-US" sz="1800" b="1" smtClean="0">
                <a:latin typeface="Courier New" panose="02070309020205020404" pitchFamily="49" charset="0"/>
              </a:rPr>
              <a:t>self.engine = win32com.client.Dispatch("OpenDSSEngine.DSS")</a:t>
            </a:r>
          </a:p>
          <a:p>
            <a:pPr eaLnBrk="1" hangingPunct="1"/>
            <a:endParaRPr lang="en-US" altLang="en-US" sz="1800" b="1" smtClean="0">
              <a:latin typeface="Courier New" panose="02070309020205020404" pitchFamily="49" charset="0"/>
            </a:endParaRPr>
          </a:p>
          <a:p>
            <a:pPr eaLnBrk="1" hangingPunct="1"/>
            <a:r>
              <a:rPr lang="en-US" altLang="en-US" sz="1800" b="1" smtClean="0">
                <a:latin typeface="Courier New" panose="02070309020205020404" pitchFamily="49" charset="0"/>
              </a:rPr>
              <a:t>In C#:</a:t>
            </a:r>
          </a:p>
          <a:p>
            <a:pPr lvl="1" eaLnBrk="1" hangingPunct="1"/>
            <a:r>
              <a:rPr lang="en-US" altLang="en-US" sz="1800" b="1" smtClean="0">
                <a:latin typeface="Courier New" panose="02070309020205020404" pitchFamily="49" charset="0"/>
              </a:rPr>
              <a:t>(Project &gt;Add Reference   … select OpenDSSEngine)</a:t>
            </a:r>
          </a:p>
          <a:p>
            <a:pPr lvl="1" eaLnBrk="1" hangingPunct="1"/>
            <a:endParaRPr lang="en-US" altLang="en-US" sz="1800" b="1" smtClean="0">
              <a:latin typeface="Courier New" panose="02070309020205020404" pitchFamily="49" charset="0"/>
            </a:endParaRPr>
          </a:p>
          <a:p>
            <a:pPr lvl="1" eaLnBrk="1" hangingPunct="1"/>
            <a:r>
              <a:rPr lang="en-US" altLang="en-US" sz="1800" b="1" smtClean="0">
                <a:latin typeface="Courier New" panose="02070309020205020404" pitchFamily="49" charset="0"/>
              </a:rPr>
              <a:t>Using OpenDSSEngine;</a:t>
            </a:r>
          </a:p>
          <a:p>
            <a:pPr lvl="1" eaLnBrk="1" hangingPunct="1"/>
            <a:r>
              <a:rPr lang="en-US" altLang="en-US" sz="1800" b="1" smtClean="0">
                <a:latin typeface="Courier New" panose="02070309020205020404" pitchFamily="49" charset="0"/>
              </a:rPr>
              <a:t>Public DSS DSSObj;</a:t>
            </a:r>
          </a:p>
          <a:p>
            <a:pPr lvl="1" eaLnBrk="1" hangingPunct="1"/>
            <a:r>
              <a:rPr lang="en-US" altLang="en-US" sz="1800" b="1" smtClean="0">
                <a:latin typeface="Courier New" panose="02070309020205020404" pitchFamily="49" charset="0"/>
              </a:rPr>
              <a:t>DSSObj = new DSS();</a:t>
            </a:r>
          </a:p>
          <a:p>
            <a:pPr eaLnBrk="1" hangingPunct="1">
              <a:buFontTx/>
              <a:buNone/>
            </a:pPr>
            <a:endParaRPr lang="en-US" altLang="en-US" sz="1800" smtClean="0">
              <a:latin typeface="Courier New" panose="02070309020205020404" pitchFamily="49" charset="0"/>
            </a:endParaRPr>
          </a:p>
          <a:p>
            <a:pPr lvl="1" eaLnBrk="1" hangingPunct="1"/>
            <a:endParaRPr lang="en-US" altLang="en-US" sz="1600" smtClean="0">
              <a:latin typeface="Courier New" panose="02070309020205020404" pitchFamily="49" charset="0"/>
            </a:endParaRPr>
          </a:p>
          <a:p>
            <a:pPr eaLnBrk="1" hangingPunct="1"/>
            <a:endParaRPr lang="en-US" altLang="en-US" smtClean="0"/>
          </a:p>
        </p:txBody>
      </p:sp>
    </p:spTree>
    <p:extLst>
      <p:ext uri="{BB962C8B-B14F-4D97-AF65-F5344CB8AC3E}">
        <p14:creationId xmlns:p14="http://schemas.microsoft.com/office/powerpoint/2010/main" val="117515675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en-US" altLang="en-US" smtClean="0"/>
              <a:t>OpenDSS COM Interfaces</a:t>
            </a:r>
          </a:p>
        </p:txBody>
      </p:sp>
      <p:sp>
        <p:nvSpPr>
          <p:cNvPr id="153603" name="Rectangle 3"/>
          <p:cNvSpPr>
            <a:spLocks noGrp="1" noChangeArrowheads="1"/>
          </p:cNvSpPr>
          <p:nvPr>
            <p:ph type="body" idx="1"/>
          </p:nvPr>
        </p:nvSpPr>
        <p:spPr/>
        <p:txBody>
          <a:bodyPr/>
          <a:lstStyle/>
          <a:p>
            <a:pPr eaLnBrk="1" hangingPunct="1">
              <a:lnSpc>
                <a:spcPct val="85000"/>
              </a:lnSpc>
            </a:pPr>
            <a:r>
              <a:rPr lang="en-US" altLang="en-US" smtClean="0"/>
              <a:t>There are many interfaces supplied by the COM server</a:t>
            </a:r>
          </a:p>
          <a:p>
            <a:pPr eaLnBrk="1" hangingPunct="1">
              <a:lnSpc>
                <a:spcPct val="85000"/>
              </a:lnSpc>
            </a:pPr>
            <a:endParaRPr lang="en-US" altLang="en-US" smtClean="0"/>
          </a:p>
          <a:p>
            <a:pPr eaLnBrk="1" hangingPunct="1">
              <a:lnSpc>
                <a:spcPct val="85000"/>
              </a:lnSpc>
            </a:pPr>
            <a:r>
              <a:rPr lang="en-US" altLang="en-US" smtClean="0"/>
              <a:t>There is one registered </a:t>
            </a:r>
            <a:r>
              <a:rPr lang="en-US" altLang="en-US" i="1" smtClean="0"/>
              <a:t>In-Process COM</a:t>
            </a:r>
            <a:r>
              <a:rPr lang="en-US" altLang="en-US" smtClean="0"/>
              <a:t> interface:</a:t>
            </a:r>
          </a:p>
          <a:p>
            <a:pPr lvl="1" eaLnBrk="1" hangingPunct="1">
              <a:lnSpc>
                <a:spcPct val="85000"/>
              </a:lnSpc>
            </a:pPr>
            <a:r>
              <a:rPr lang="en-US" altLang="en-US" b="1" i="1" smtClean="0"/>
              <a:t>OpenDSSEngine.DSS</a:t>
            </a:r>
          </a:p>
          <a:p>
            <a:pPr lvl="2" eaLnBrk="1" hangingPunct="1">
              <a:lnSpc>
                <a:spcPct val="85000"/>
              </a:lnSpc>
            </a:pPr>
            <a:r>
              <a:rPr lang="en-US" altLang="en-US" smtClean="0"/>
              <a:t>The DSS interface is the one your program instantiates</a:t>
            </a:r>
          </a:p>
          <a:p>
            <a:pPr lvl="2" eaLnBrk="1" hangingPunct="1">
              <a:lnSpc>
                <a:spcPct val="85000"/>
              </a:lnSpc>
            </a:pPr>
            <a:r>
              <a:rPr lang="en-US" altLang="en-US" smtClean="0"/>
              <a:t>The DSS interface then creates all the others.</a:t>
            </a:r>
          </a:p>
          <a:p>
            <a:pPr lvl="2" eaLnBrk="1" hangingPunct="1">
              <a:lnSpc>
                <a:spcPct val="85000"/>
              </a:lnSpc>
            </a:pPr>
            <a:r>
              <a:rPr lang="en-US" altLang="en-US" smtClean="0"/>
              <a:t>This is for simplicity for users who are not necessarily familiar with COM programming</a:t>
            </a:r>
          </a:p>
        </p:txBody>
      </p:sp>
    </p:spTree>
    <p:extLst>
      <p:ext uri="{BB962C8B-B14F-4D97-AF65-F5344CB8AC3E}">
        <p14:creationId xmlns:p14="http://schemas.microsoft.com/office/powerpoint/2010/main" val="2347593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altLang="en-US" smtClean="0"/>
              <a:t>“Active objects” concept</a:t>
            </a:r>
          </a:p>
        </p:txBody>
      </p:sp>
      <p:sp>
        <p:nvSpPr>
          <p:cNvPr id="154627" name="Rectangle 3"/>
          <p:cNvSpPr>
            <a:spLocks noGrp="1" noChangeArrowheads="1"/>
          </p:cNvSpPr>
          <p:nvPr>
            <p:ph type="body" idx="1"/>
          </p:nvPr>
        </p:nvSpPr>
        <p:spPr/>
        <p:txBody>
          <a:bodyPr/>
          <a:lstStyle/>
          <a:p>
            <a:pPr eaLnBrk="1" hangingPunct="1">
              <a:lnSpc>
                <a:spcPct val="85000"/>
              </a:lnSpc>
              <a:buFontTx/>
              <a:buNone/>
            </a:pPr>
            <a:r>
              <a:rPr lang="en-US" altLang="en-US" smtClean="0"/>
              <a:t>.The interfaces generally act on the </a:t>
            </a:r>
            <a:r>
              <a:rPr lang="en-US" altLang="en-US" b="1" u="sng" smtClean="0"/>
              <a:t>ACTIVE object</a:t>
            </a:r>
          </a:p>
          <a:p>
            <a:pPr lvl="1" eaLnBrk="1" hangingPunct="1">
              <a:lnSpc>
                <a:spcPct val="85000"/>
              </a:lnSpc>
            </a:pPr>
            <a:r>
              <a:rPr lang="en-US" altLang="en-US" smtClean="0"/>
              <a:t>Active circuit, </a:t>
            </a:r>
          </a:p>
          <a:p>
            <a:pPr lvl="1" eaLnBrk="1" hangingPunct="1">
              <a:lnSpc>
                <a:spcPct val="85000"/>
              </a:lnSpc>
            </a:pPr>
            <a:r>
              <a:rPr lang="en-US" altLang="en-US" smtClean="0"/>
              <a:t>Active circuit element, </a:t>
            </a:r>
          </a:p>
          <a:p>
            <a:pPr lvl="1" eaLnBrk="1" hangingPunct="1">
              <a:lnSpc>
                <a:spcPct val="85000"/>
              </a:lnSpc>
            </a:pPr>
            <a:r>
              <a:rPr lang="en-US" altLang="en-US" smtClean="0"/>
              <a:t>Active bus, etc.</a:t>
            </a:r>
          </a:p>
          <a:p>
            <a:pPr lvl="1" eaLnBrk="1" hangingPunct="1">
              <a:lnSpc>
                <a:spcPct val="85000"/>
              </a:lnSpc>
            </a:pPr>
            <a:endParaRPr lang="en-US" altLang="en-US" smtClean="0"/>
          </a:p>
          <a:p>
            <a:pPr eaLnBrk="1" hangingPunct="1">
              <a:lnSpc>
                <a:spcPct val="85000"/>
              </a:lnSpc>
            </a:pPr>
            <a:r>
              <a:rPr lang="en-US" altLang="en-US" smtClean="0"/>
              <a:t>The interfaces generally point to the active object</a:t>
            </a:r>
          </a:p>
          <a:p>
            <a:pPr lvl="1" eaLnBrk="1" hangingPunct="1">
              <a:lnSpc>
                <a:spcPct val="85000"/>
              </a:lnSpc>
            </a:pPr>
            <a:r>
              <a:rPr lang="en-US" altLang="en-US" smtClean="0"/>
              <a:t>To work with another object, change the active object</a:t>
            </a:r>
          </a:p>
          <a:p>
            <a:pPr lvl="2" eaLnBrk="1" hangingPunct="1">
              <a:lnSpc>
                <a:spcPct val="85000"/>
              </a:lnSpc>
            </a:pPr>
            <a:r>
              <a:rPr lang="en-US" altLang="en-US" smtClean="0"/>
              <a:t>There are methods for selecting objects</a:t>
            </a:r>
          </a:p>
          <a:p>
            <a:pPr lvl="2" eaLnBrk="1" hangingPunct="1">
              <a:lnSpc>
                <a:spcPct val="85000"/>
              </a:lnSpc>
            </a:pPr>
            <a:r>
              <a:rPr lang="en-US" altLang="en-US" smtClean="0"/>
              <a:t>You may also use script commands</a:t>
            </a:r>
          </a:p>
        </p:txBody>
      </p:sp>
    </p:spTree>
    <p:extLst>
      <p:ext uri="{BB962C8B-B14F-4D97-AF65-F5344CB8AC3E}">
        <p14:creationId xmlns:p14="http://schemas.microsoft.com/office/powerpoint/2010/main" val="417111645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en-US" altLang="en-US" smtClean="0"/>
              <a:t>DSS Interface</a:t>
            </a:r>
          </a:p>
        </p:txBody>
      </p:sp>
      <p:sp>
        <p:nvSpPr>
          <p:cNvPr id="155651" name="Text Box 3"/>
          <p:cNvSpPr txBox="1">
            <a:spLocks noChangeArrowheads="1"/>
          </p:cNvSpPr>
          <p:nvPr/>
        </p:nvSpPr>
        <p:spPr bwMode="auto">
          <a:xfrm>
            <a:off x="381000" y="1371600"/>
            <a:ext cx="3200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t>This is the main interface. It is instantiated upon loading OpenDSSEngine.DSS and then instantiates all other interfaces internally</a:t>
            </a:r>
          </a:p>
        </p:txBody>
      </p:sp>
      <p:sp>
        <p:nvSpPr>
          <p:cNvPr id="155652" name="Text Box 4"/>
          <p:cNvSpPr txBox="1">
            <a:spLocks noChangeArrowheads="1"/>
          </p:cNvSpPr>
          <p:nvPr/>
        </p:nvSpPr>
        <p:spPr bwMode="auto">
          <a:xfrm>
            <a:off x="228600" y="3124200"/>
            <a:ext cx="3200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Call the Start(0) method to initialize the DSS</a:t>
            </a:r>
          </a:p>
        </p:txBody>
      </p:sp>
      <p:pic>
        <p:nvPicPr>
          <p:cNvPr id="155653" name="Picture 5" descr="DSS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1000"/>
            <a:ext cx="4572000"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4" name="Line 6"/>
          <p:cNvSpPr>
            <a:spLocks noChangeShapeType="1"/>
          </p:cNvSpPr>
          <p:nvPr/>
        </p:nvSpPr>
        <p:spPr bwMode="auto">
          <a:xfrm>
            <a:off x="2895600" y="3429000"/>
            <a:ext cx="2971800" cy="228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5655" name="Text Box 7"/>
          <p:cNvSpPr txBox="1">
            <a:spLocks noChangeArrowheads="1"/>
          </p:cNvSpPr>
          <p:nvPr/>
        </p:nvSpPr>
        <p:spPr bwMode="auto">
          <a:xfrm>
            <a:off x="5162550" y="4791075"/>
            <a:ext cx="3200400" cy="590550"/>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DSS Class Functions (methods) and Properties</a:t>
            </a:r>
          </a:p>
        </p:txBody>
      </p:sp>
      <p:sp>
        <p:nvSpPr>
          <p:cNvPr id="155656" name="Line 8"/>
          <p:cNvSpPr>
            <a:spLocks noChangeShapeType="1"/>
          </p:cNvSpPr>
          <p:nvPr/>
        </p:nvSpPr>
        <p:spPr bwMode="auto">
          <a:xfrm flipH="1" flipV="1">
            <a:off x="6943725" y="3933825"/>
            <a:ext cx="1228725" cy="695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13135258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ctrTitle"/>
          </p:nvPr>
        </p:nvSpPr>
        <p:spPr/>
        <p:txBody>
          <a:bodyPr/>
          <a:lstStyle/>
          <a:p>
            <a:pPr algn="ctr" eaLnBrk="1" hangingPunct="1"/>
            <a:r>
              <a:rPr lang="en-US" altLang="en-US" smtClean="0"/>
              <a:t>A Simple VBA Macro</a:t>
            </a:r>
            <a:br>
              <a:rPr lang="en-US" altLang="en-US" smtClean="0"/>
            </a:br>
            <a:r>
              <a:rPr lang="en-US" altLang="en-US" smtClean="0"/>
              <a:t/>
            </a:r>
            <a:br>
              <a:rPr lang="en-US" altLang="en-US" smtClean="0"/>
            </a:br>
            <a:r>
              <a:rPr lang="en-US" altLang="en-US" smtClean="0"/>
              <a:t>(Class Exercise)</a:t>
            </a:r>
          </a:p>
        </p:txBody>
      </p:sp>
      <p:sp>
        <p:nvSpPr>
          <p:cNvPr id="156675" name="Rectangle 3"/>
          <p:cNvSpPr>
            <a:spLocks noGrp="1" noChangeArrowheads="1"/>
          </p:cNvSpPr>
          <p:nvPr>
            <p:ph type="subTitle" idx="1"/>
          </p:nvPr>
        </p:nvSpPr>
        <p:spPr/>
        <p:txBody>
          <a:bodyPr/>
          <a:lstStyle/>
          <a:p>
            <a:pPr eaLnBrk="1" hangingPunct="1"/>
            <a:r>
              <a:rPr lang="en-US" altLang="en-US" smtClean="0"/>
              <a:t>To run the IEEE 123-bus Test Feeder and plot the voltage profile </a:t>
            </a:r>
          </a:p>
        </p:txBody>
      </p:sp>
    </p:spTree>
    <p:extLst>
      <p:ext uri="{BB962C8B-B14F-4D97-AF65-F5344CB8AC3E}">
        <p14:creationId xmlns:p14="http://schemas.microsoft.com/office/powerpoint/2010/main" val="318057121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endParaRPr lang="en-US" altLang="en-US" smtClean="0"/>
          </a:p>
        </p:txBody>
      </p:sp>
      <p:sp>
        <p:nvSpPr>
          <p:cNvPr id="157699" name="Rectangle 3"/>
          <p:cNvSpPr>
            <a:spLocks noGrp="1" noChangeArrowheads="1"/>
          </p:cNvSpPr>
          <p:nvPr>
            <p:ph type="body" idx="1"/>
          </p:nvPr>
        </p:nvSpPr>
        <p:spPr>
          <a:xfrm>
            <a:off x="457200" y="239713"/>
            <a:ext cx="8226425" cy="6111875"/>
          </a:xfrm>
          <a:solidFill>
            <a:schemeClr val="bg1"/>
          </a:solidFill>
        </p:spPr>
        <p:txBody>
          <a:bodyPr>
            <a:normAutofit fontScale="92500" lnSpcReduction="20000"/>
          </a:bodyPr>
          <a:lstStyle/>
          <a:p>
            <a:pPr eaLnBrk="1" hangingPunct="1">
              <a:lnSpc>
                <a:spcPct val="75000"/>
              </a:lnSpc>
              <a:buFontTx/>
              <a:buNone/>
            </a:pPr>
            <a:r>
              <a:rPr lang="en-US" altLang="en-US" sz="1200" smtClean="0"/>
              <a:t>Option Explicit</a:t>
            </a:r>
          </a:p>
          <a:p>
            <a:pPr eaLnBrk="1" hangingPunct="1">
              <a:lnSpc>
                <a:spcPct val="75000"/>
              </a:lnSpc>
              <a:buFontTx/>
              <a:buNone/>
            </a:pPr>
            <a:r>
              <a:rPr lang="en-US" altLang="en-US" sz="1200" smtClean="0"/>
              <a:t>Public MyOpenDSS As OpenDSSengine.DSS</a:t>
            </a:r>
          </a:p>
          <a:p>
            <a:pPr eaLnBrk="1" hangingPunct="1">
              <a:lnSpc>
                <a:spcPct val="75000"/>
              </a:lnSpc>
              <a:buFontTx/>
              <a:buNone/>
            </a:pPr>
            <a:r>
              <a:rPr lang="en-US" altLang="en-US" sz="1200" smtClean="0"/>
              <a:t>Public MyText As OpenDSSengine.Text</a:t>
            </a:r>
          </a:p>
          <a:p>
            <a:pPr eaLnBrk="1" hangingPunct="1">
              <a:lnSpc>
                <a:spcPct val="75000"/>
              </a:lnSpc>
              <a:buFontTx/>
              <a:buNone/>
            </a:pPr>
            <a:r>
              <a:rPr lang="en-US" altLang="en-US" sz="1200" smtClean="0"/>
              <a:t>Public MyCircuit As OpenDSSengine.Circuit</a:t>
            </a:r>
          </a:p>
          <a:p>
            <a:pPr eaLnBrk="1" hangingPunct="1">
              <a:lnSpc>
                <a:spcPct val="75000"/>
              </a:lnSpc>
              <a:buFontTx/>
              <a:buNone/>
            </a:pPr>
            <a:endParaRPr lang="en-US" altLang="en-US" sz="1200" smtClean="0"/>
          </a:p>
          <a:p>
            <a:pPr eaLnBrk="1" hangingPunct="1">
              <a:lnSpc>
                <a:spcPct val="75000"/>
              </a:lnSpc>
              <a:buFontTx/>
              <a:buNone/>
            </a:pPr>
            <a:r>
              <a:rPr lang="en-US" altLang="en-US" sz="1200" smtClean="0"/>
              <a:t>Public Sub MyMacro()</a:t>
            </a:r>
          </a:p>
          <a:p>
            <a:pPr eaLnBrk="1" hangingPunct="1">
              <a:lnSpc>
                <a:spcPct val="75000"/>
              </a:lnSpc>
              <a:buFontTx/>
              <a:buNone/>
            </a:pPr>
            <a:r>
              <a:rPr lang="en-US" altLang="en-US" sz="1200" smtClean="0"/>
              <a:t>    Set MyOpenDSS = New OpenDSSengine.DSS</a:t>
            </a:r>
          </a:p>
          <a:p>
            <a:pPr eaLnBrk="1" hangingPunct="1">
              <a:lnSpc>
                <a:spcPct val="75000"/>
              </a:lnSpc>
              <a:buFontTx/>
              <a:buNone/>
            </a:pPr>
            <a:r>
              <a:rPr lang="en-US" altLang="en-US" sz="1200" smtClean="0"/>
              <a:t>    MyOpenDSS.Start (0)</a:t>
            </a:r>
          </a:p>
          <a:p>
            <a:pPr eaLnBrk="1" hangingPunct="1">
              <a:lnSpc>
                <a:spcPct val="75000"/>
              </a:lnSpc>
              <a:buFontTx/>
              <a:buNone/>
            </a:pPr>
            <a:r>
              <a:rPr lang="en-US" altLang="en-US" sz="1200" smtClean="0"/>
              <a:t>    </a:t>
            </a:r>
          </a:p>
          <a:p>
            <a:pPr eaLnBrk="1" hangingPunct="1">
              <a:lnSpc>
                <a:spcPct val="75000"/>
              </a:lnSpc>
              <a:buFontTx/>
              <a:buNone/>
            </a:pPr>
            <a:r>
              <a:rPr lang="en-US" altLang="en-US" sz="1200" smtClean="0"/>
              <a:t>    Set MyText = MyOpenDSS.Text</a:t>
            </a:r>
          </a:p>
          <a:p>
            <a:pPr eaLnBrk="1" hangingPunct="1">
              <a:lnSpc>
                <a:spcPct val="75000"/>
              </a:lnSpc>
              <a:buFontTx/>
              <a:buNone/>
            </a:pPr>
            <a:r>
              <a:rPr lang="en-US" altLang="en-US" sz="1200" smtClean="0"/>
              <a:t>    Set MyCircuit = MyOpenDSS.ActiveCircuit</a:t>
            </a:r>
          </a:p>
          <a:p>
            <a:pPr eaLnBrk="1" hangingPunct="1">
              <a:lnSpc>
                <a:spcPct val="75000"/>
              </a:lnSpc>
              <a:buFontTx/>
              <a:buNone/>
            </a:pPr>
            <a:r>
              <a:rPr lang="en-US" altLang="en-US" sz="1200" smtClean="0"/>
              <a:t>        </a:t>
            </a:r>
          </a:p>
          <a:p>
            <a:pPr eaLnBrk="1" hangingPunct="1">
              <a:lnSpc>
                <a:spcPct val="75000"/>
              </a:lnSpc>
              <a:buFontTx/>
              <a:buNone/>
            </a:pPr>
            <a:r>
              <a:rPr lang="en-US" altLang="en-US" sz="1200" smtClean="0"/>
              <a:t>    MyText.Command = "Compile (C:\OpenDSS\IEEETestCases\123Bus\IEEE123Master.dss)"</a:t>
            </a:r>
          </a:p>
          <a:p>
            <a:pPr eaLnBrk="1" hangingPunct="1">
              <a:lnSpc>
                <a:spcPct val="75000"/>
              </a:lnSpc>
              <a:buFontTx/>
              <a:buNone/>
            </a:pPr>
            <a:r>
              <a:rPr lang="en-US" altLang="en-US" sz="1200" smtClean="0"/>
              <a:t>    MyText.Command = "New Energymeter.M1 element=Line.L115 terminal=1"</a:t>
            </a:r>
          </a:p>
          <a:p>
            <a:pPr eaLnBrk="1" hangingPunct="1">
              <a:lnSpc>
                <a:spcPct val="75000"/>
              </a:lnSpc>
              <a:buFontTx/>
              <a:buNone/>
            </a:pPr>
            <a:r>
              <a:rPr lang="en-US" altLang="en-US" sz="1200" smtClean="0"/>
              <a:t>    MyText.Command = "Solve"</a:t>
            </a:r>
          </a:p>
          <a:p>
            <a:pPr eaLnBrk="1" hangingPunct="1">
              <a:lnSpc>
                <a:spcPct val="75000"/>
              </a:lnSpc>
              <a:buFontTx/>
              <a:buNone/>
            </a:pPr>
            <a:r>
              <a:rPr lang="en-US" altLang="en-US" sz="1200" smtClean="0"/>
              <a:t>    </a:t>
            </a:r>
          </a:p>
          <a:p>
            <a:pPr eaLnBrk="1" hangingPunct="1">
              <a:lnSpc>
                <a:spcPct val="75000"/>
              </a:lnSpc>
              <a:buFontTx/>
              <a:buNone/>
            </a:pPr>
            <a:r>
              <a:rPr lang="en-US" altLang="en-US" sz="1200" smtClean="0"/>
              <a:t>    Dim MyVoltages As Variant</a:t>
            </a:r>
          </a:p>
          <a:p>
            <a:pPr eaLnBrk="1" hangingPunct="1">
              <a:lnSpc>
                <a:spcPct val="75000"/>
              </a:lnSpc>
              <a:buFontTx/>
              <a:buNone/>
            </a:pPr>
            <a:r>
              <a:rPr lang="en-US" altLang="en-US" sz="1200" smtClean="0"/>
              <a:t>    Dim MyNames As Variant</a:t>
            </a:r>
          </a:p>
          <a:p>
            <a:pPr eaLnBrk="1" hangingPunct="1">
              <a:lnSpc>
                <a:spcPct val="75000"/>
              </a:lnSpc>
              <a:buFontTx/>
              <a:buNone/>
            </a:pPr>
            <a:r>
              <a:rPr lang="en-US" altLang="en-US" sz="1200" smtClean="0"/>
              <a:t>    Dim Mydistances As Variant</a:t>
            </a:r>
          </a:p>
          <a:p>
            <a:pPr eaLnBrk="1" hangingPunct="1">
              <a:lnSpc>
                <a:spcPct val="75000"/>
              </a:lnSpc>
              <a:buFontTx/>
              <a:buNone/>
            </a:pPr>
            <a:r>
              <a:rPr lang="en-US" altLang="en-US" sz="1200" smtClean="0"/>
              <a:t>    MyVoltages = MyCircuit.AllBusVmagPu</a:t>
            </a:r>
          </a:p>
          <a:p>
            <a:pPr eaLnBrk="1" hangingPunct="1">
              <a:lnSpc>
                <a:spcPct val="75000"/>
              </a:lnSpc>
              <a:buFontTx/>
              <a:buNone/>
            </a:pPr>
            <a:r>
              <a:rPr lang="en-US" altLang="en-US" sz="1200" smtClean="0"/>
              <a:t>    MyNames = MyCircuit.AllNodeNames</a:t>
            </a:r>
          </a:p>
          <a:p>
            <a:pPr eaLnBrk="1" hangingPunct="1">
              <a:lnSpc>
                <a:spcPct val="75000"/>
              </a:lnSpc>
              <a:buFontTx/>
              <a:buNone/>
            </a:pPr>
            <a:r>
              <a:rPr lang="en-US" altLang="en-US" sz="1200" smtClean="0"/>
              <a:t>    Mydistances = MyCircuit.AllNodeDistances</a:t>
            </a:r>
          </a:p>
          <a:p>
            <a:pPr eaLnBrk="1" hangingPunct="1">
              <a:lnSpc>
                <a:spcPct val="75000"/>
              </a:lnSpc>
              <a:buFontTx/>
              <a:buNone/>
            </a:pPr>
            <a:r>
              <a:rPr lang="en-US" altLang="en-US" sz="1200" smtClean="0"/>
              <a:t>    </a:t>
            </a:r>
          </a:p>
          <a:p>
            <a:pPr eaLnBrk="1" hangingPunct="1">
              <a:lnSpc>
                <a:spcPct val="75000"/>
              </a:lnSpc>
              <a:buFontTx/>
              <a:buNone/>
            </a:pPr>
            <a:r>
              <a:rPr lang="en-US" altLang="en-US" sz="1200" smtClean="0"/>
              <a:t>    Dim i As Integer, irow As Integer</a:t>
            </a:r>
          </a:p>
          <a:p>
            <a:pPr eaLnBrk="1" hangingPunct="1">
              <a:lnSpc>
                <a:spcPct val="75000"/>
              </a:lnSpc>
              <a:buFontTx/>
              <a:buNone/>
            </a:pPr>
            <a:r>
              <a:rPr lang="en-US" altLang="en-US" sz="1200" smtClean="0"/>
              <a:t>    irow = 1</a:t>
            </a:r>
          </a:p>
          <a:p>
            <a:pPr eaLnBrk="1" hangingPunct="1">
              <a:lnSpc>
                <a:spcPct val="75000"/>
              </a:lnSpc>
              <a:buFontTx/>
              <a:buNone/>
            </a:pPr>
            <a:r>
              <a:rPr lang="en-US" altLang="en-US" sz="1200" smtClean="0"/>
              <a:t>    For i = LBound(MyVoltages) To UBound(MyVoltages)</a:t>
            </a:r>
          </a:p>
          <a:p>
            <a:pPr eaLnBrk="1" hangingPunct="1">
              <a:lnSpc>
                <a:spcPct val="75000"/>
              </a:lnSpc>
              <a:buFontTx/>
              <a:buNone/>
            </a:pPr>
            <a:r>
              <a:rPr lang="en-US" altLang="en-US" sz="1200" smtClean="0"/>
              <a:t>        ActiveSheet.Cells(irow, 1).Value = MyNames(i)</a:t>
            </a:r>
          </a:p>
          <a:p>
            <a:pPr eaLnBrk="1" hangingPunct="1">
              <a:lnSpc>
                <a:spcPct val="75000"/>
              </a:lnSpc>
              <a:buFontTx/>
              <a:buNone/>
            </a:pPr>
            <a:r>
              <a:rPr lang="en-US" altLang="en-US" sz="1200" smtClean="0"/>
              <a:t>        ActiveSheet.Cells(irow, 2).Value = Mydistances(i)</a:t>
            </a:r>
          </a:p>
          <a:p>
            <a:pPr eaLnBrk="1" hangingPunct="1">
              <a:lnSpc>
                <a:spcPct val="75000"/>
              </a:lnSpc>
              <a:buFontTx/>
              <a:buNone/>
            </a:pPr>
            <a:r>
              <a:rPr lang="en-US" altLang="en-US" sz="1200" smtClean="0"/>
              <a:t>        ActiveSheet.Cells(irow, 3).Value = MyVoltages(i)</a:t>
            </a:r>
          </a:p>
          <a:p>
            <a:pPr eaLnBrk="1" hangingPunct="1">
              <a:lnSpc>
                <a:spcPct val="75000"/>
              </a:lnSpc>
              <a:buFontTx/>
              <a:buNone/>
            </a:pPr>
            <a:r>
              <a:rPr lang="en-US" altLang="en-US" sz="1200" smtClean="0"/>
              <a:t>        irow = irow + 1</a:t>
            </a:r>
          </a:p>
          <a:p>
            <a:pPr eaLnBrk="1" hangingPunct="1">
              <a:lnSpc>
                <a:spcPct val="75000"/>
              </a:lnSpc>
              <a:buFontTx/>
              <a:buNone/>
            </a:pPr>
            <a:r>
              <a:rPr lang="en-US" altLang="en-US" sz="1200" smtClean="0"/>
              <a:t>    Next I</a:t>
            </a:r>
          </a:p>
          <a:p>
            <a:pPr eaLnBrk="1" hangingPunct="1">
              <a:lnSpc>
                <a:spcPct val="75000"/>
              </a:lnSpc>
              <a:buFontTx/>
              <a:buNone/>
            </a:pPr>
            <a:r>
              <a:rPr lang="en-US" altLang="en-US" sz="1200" smtClean="0"/>
              <a:t>    Set MyOpenDSS = Nothing</a:t>
            </a:r>
          </a:p>
          <a:p>
            <a:pPr eaLnBrk="1" hangingPunct="1">
              <a:lnSpc>
                <a:spcPct val="75000"/>
              </a:lnSpc>
              <a:buFontTx/>
              <a:buNone/>
            </a:pPr>
            <a:r>
              <a:rPr lang="en-US" altLang="en-US" sz="1200" smtClean="0"/>
              <a:t>End Sub</a:t>
            </a:r>
          </a:p>
        </p:txBody>
      </p:sp>
    </p:spTree>
    <p:extLst>
      <p:ext uri="{BB962C8B-B14F-4D97-AF65-F5344CB8AC3E}">
        <p14:creationId xmlns:p14="http://schemas.microsoft.com/office/powerpoint/2010/main" val="191444301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en-US" altLang="en-US" smtClean="0"/>
              <a:t>Steps Required to Do This</a:t>
            </a:r>
          </a:p>
        </p:txBody>
      </p:sp>
      <p:sp>
        <p:nvSpPr>
          <p:cNvPr id="158723" name="Rectangle 3"/>
          <p:cNvSpPr>
            <a:spLocks noGrp="1" noChangeArrowheads="1"/>
          </p:cNvSpPr>
          <p:nvPr>
            <p:ph type="body" idx="1"/>
          </p:nvPr>
        </p:nvSpPr>
        <p:spPr/>
        <p:txBody>
          <a:bodyPr/>
          <a:lstStyle/>
          <a:p>
            <a:pPr eaLnBrk="1" hangingPunct="1"/>
            <a:r>
              <a:rPr lang="en-US" altLang="en-US" smtClean="0"/>
              <a:t>Register OpenDSSEngine.DLL  (32-bit)</a:t>
            </a:r>
          </a:p>
          <a:p>
            <a:pPr eaLnBrk="1" hangingPunct="1"/>
            <a:r>
              <a:rPr lang="en-US" altLang="en-US" smtClean="0"/>
              <a:t>Start Microsoft Excel</a:t>
            </a:r>
          </a:p>
          <a:p>
            <a:pPr eaLnBrk="1" hangingPunct="1"/>
            <a:r>
              <a:rPr lang="en-US" altLang="en-US" smtClean="0"/>
              <a:t>Type alt-F11 to open VBA editor</a:t>
            </a:r>
          </a:p>
          <a:p>
            <a:pPr lvl="1" eaLnBrk="1" hangingPunct="1"/>
            <a:r>
              <a:rPr lang="en-US" altLang="en-US" smtClean="0"/>
              <a:t>Or </a:t>
            </a:r>
            <a:r>
              <a:rPr lang="en-US" altLang="en-US" i="1" smtClean="0"/>
              <a:t>Tools&gt;Macro</a:t>
            </a:r>
            <a:r>
              <a:rPr lang="en-US" altLang="en-US" smtClean="0"/>
              <a:t> …</a:t>
            </a:r>
          </a:p>
          <a:p>
            <a:pPr eaLnBrk="1" hangingPunct="1"/>
            <a:r>
              <a:rPr lang="en-US" altLang="en-US" smtClean="0"/>
              <a:t>Select OpenDSS Engine under </a:t>
            </a:r>
            <a:r>
              <a:rPr lang="en-US" altLang="en-US" i="1" smtClean="0"/>
              <a:t>Tools&gt;References</a:t>
            </a:r>
          </a:p>
          <a:p>
            <a:pPr eaLnBrk="1" hangingPunct="1"/>
            <a:r>
              <a:rPr lang="en-US" altLang="en-US" i="1" smtClean="0"/>
              <a:t>Insert&gt;Module</a:t>
            </a:r>
          </a:p>
          <a:p>
            <a:pPr eaLnBrk="1" hangingPunct="1"/>
            <a:r>
              <a:rPr lang="en-US" altLang="en-US" smtClean="0"/>
              <a:t>Enter the VBA code into blank module</a:t>
            </a:r>
          </a:p>
          <a:p>
            <a:pPr lvl="1" eaLnBrk="1" hangingPunct="1"/>
            <a:r>
              <a:rPr lang="en-US" altLang="en-US" smtClean="0"/>
              <a:t>Use correct path name for your computer</a:t>
            </a:r>
          </a:p>
          <a:p>
            <a:pPr eaLnBrk="1" hangingPunct="1"/>
            <a:r>
              <a:rPr lang="en-US" altLang="en-US" smtClean="0"/>
              <a:t>Execute the macro “MyMacro”</a:t>
            </a:r>
          </a:p>
          <a:p>
            <a:pPr eaLnBrk="1" hangingPunct="1"/>
            <a:endParaRPr lang="en-US" altLang="en-US" smtClean="0"/>
          </a:p>
        </p:txBody>
      </p:sp>
    </p:spTree>
    <p:extLst>
      <p:ext uri="{BB962C8B-B14F-4D97-AF65-F5344CB8AC3E}">
        <p14:creationId xmlns:p14="http://schemas.microsoft.com/office/powerpoint/2010/main" val="79689201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en-US" altLang="en-US" smtClean="0"/>
              <a:t>Resulting Chart in Excel</a:t>
            </a:r>
          </a:p>
        </p:txBody>
      </p:sp>
      <p:pic>
        <p:nvPicPr>
          <p:cNvPr id="159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1417638"/>
            <a:ext cx="657225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50184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altLang="en-US" smtClean="0"/>
              <a:t>VBA Example</a:t>
            </a:r>
          </a:p>
        </p:txBody>
      </p:sp>
      <p:sp>
        <p:nvSpPr>
          <p:cNvPr id="160771" name="Rectangle 3"/>
          <p:cNvSpPr>
            <a:spLocks noGrp="1" noChangeArrowheads="1"/>
          </p:cNvSpPr>
          <p:nvPr>
            <p:ph type="body" sz="half" idx="1"/>
          </p:nvPr>
        </p:nvSpPr>
        <p:spPr/>
        <p:txBody>
          <a:bodyPr/>
          <a:lstStyle/>
          <a:p>
            <a:pPr eaLnBrk="1" hangingPunct="1">
              <a:lnSpc>
                <a:spcPct val="75000"/>
              </a:lnSpc>
              <a:buFontTx/>
              <a:buNone/>
            </a:pPr>
            <a:r>
              <a:rPr lang="en-US" altLang="en-US" sz="1400" smtClean="0"/>
              <a:t>Option Explicit</a:t>
            </a:r>
          </a:p>
          <a:p>
            <a:pPr eaLnBrk="1" hangingPunct="1">
              <a:lnSpc>
                <a:spcPct val="75000"/>
              </a:lnSpc>
              <a:buFontTx/>
              <a:buNone/>
            </a:pPr>
            <a:endParaRPr lang="en-US" altLang="en-US" sz="1400" smtClean="0"/>
          </a:p>
          <a:p>
            <a:pPr eaLnBrk="1" hangingPunct="1">
              <a:lnSpc>
                <a:spcPct val="75000"/>
              </a:lnSpc>
              <a:buFontTx/>
              <a:buNone/>
            </a:pPr>
            <a:r>
              <a:rPr lang="en-US" altLang="en-US" sz="1400" smtClean="0"/>
              <a:t>Public DSSobj As OpenDSSengine.DSS</a:t>
            </a:r>
          </a:p>
          <a:p>
            <a:pPr eaLnBrk="1" hangingPunct="1">
              <a:lnSpc>
                <a:spcPct val="75000"/>
              </a:lnSpc>
              <a:buFontTx/>
              <a:buNone/>
            </a:pPr>
            <a:r>
              <a:rPr lang="en-US" altLang="en-US" sz="1400" smtClean="0"/>
              <a:t>Public DSSText As OpenDSSengine.Text</a:t>
            </a:r>
          </a:p>
          <a:p>
            <a:pPr eaLnBrk="1" hangingPunct="1">
              <a:lnSpc>
                <a:spcPct val="75000"/>
              </a:lnSpc>
              <a:buFontTx/>
              <a:buNone/>
            </a:pPr>
            <a:r>
              <a:rPr lang="en-US" altLang="en-US" sz="1400" smtClean="0"/>
              <a:t>Public DSSCircuit As OpenDSSengine.Circuit</a:t>
            </a:r>
          </a:p>
          <a:p>
            <a:pPr eaLnBrk="1" hangingPunct="1">
              <a:lnSpc>
                <a:spcPct val="75000"/>
              </a:lnSpc>
              <a:buFontTx/>
              <a:buNone/>
            </a:pPr>
            <a:endParaRPr lang="en-US" altLang="en-US" sz="1400" smtClean="0"/>
          </a:p>
          <a:p>
            <a:pPr eaLnBrk="1" hangingPunct="1">
              <a:lnSpc>
                <a:spcPct val="75000"/>
              </a:lnSpc>
              <a:buFontTx/>
              <a:buNone/>
            </a:pPr>
            <a:r>
              <a:rPr lang="en-US" altLang="en-US" sz="1400" smtClean="0"/>
              <a:t>Public Sub StartDSS()</a:t>
            </a:r>
          </a:p>
          <a:p>
            <a:pPr eaLnBrk="1" hangingPunct="1">
              <a:lnSpc>
                <a:spcPct val="75000"/>
              </a:lnSpc>
              <a:buFontTx/>
              <a:buNone/>
            </a:pPr>
            <a:endParaRPr lang="en-US" altLang="en-US" sz="1400" smtClean="0"/>
          </a:p>
          <a:p>
            <a:pPr eaLnBrk="1" hangingPunct="1">
              <a:lnSpc>
                <a:spcPct val="75000"/>
              </a:lnSpc>
              <a:buFontTx/>
              <a:buNone/>
            </a:pPr>
            <a:r>
              <a:rPr lang="en-US" altLang="en-US" sz="1400" smtClean="0"/>
              <a:t>' Create a new instance of the DSS</a:t>
            </a:r>
          </a:p>
          <a:p>
            <a:pPr eaLnBrk="1" hangingPunct="1">
              <a:lnSpc>
                <a:spcPct val="75000"/>
              </a:lnSpc>
              <a:buFontTx/>
              <a:buNone/>
            </a:pPr>
            <a:r>
              <a:rPr lang="en-US" altLang="en-US" sz="1400" smtClean="0"/>
              <a:t>    </a:t>
            </a:r>
            <a:r>
              <a:rPr lang="en-US" altLang="en-US" sz="1400" smtClean="0">
                <a:solidFill>
                  <a:srgbClr val="FF5050"/>
                </a:solidFill>
              </a:rPr>
              <a:t>Set DSSobj = New OpenDSSengine.DSS</a:t>
            </a:r>
          </a:p>
          <a:p>
            <a:pPr eaLnBrk="1" hangingPunct="1">
              <a:lnSpc>
                <a:spcPct val="75000"/>
              </a:lnSpc>
              <a:buFontTx/>
              <a:buNone/>
            </a:pPr>
            <a:r>
              <a:rPr lang="en-US" altLang="en-US" sz="1400" smtClean="0"/>
              <a:t>    </a:t>
            </a:r>
          </a:p>
          <a:p>
            <a:pPr eaLnBrk="1" hangingPunct="1">
              <a:lnSpc>
                <a:spcPct val="75000"/>
              </a:lnSpc>
              <a:buFontTx/>
              <a:buNone/>
            </a:pPr>
            <a:r>
              <a:rPr lang="en-US" altLang="en-US" sz="1400" smtClean="0"/>
              <a:t>' Assign a variable to the Text interface for easier access</a:t>
            </a:r>
          </a:p>
          <a:p>
            <a:pPr eaLnBrk="1" hangingPunct="1">
              <a:lnSpc>
                <a:spcPct val="75000"/>
              </a:lnSpc>
              <a:buFontTx/>
              <a:buNone/>
            </a:pPr>
            <a:r>
              <a:rPr lang="en-US" altLang="en-US" sz="1400" smtClean="0"/>
              <a:t>    </a:t>
            </a:r>
            <a:r>
              <a:rPr lang="en-US" altLang="en-US" sz="1400" smtClean="0">
                <a:solidFill>
                  <a:srgbClr val="FF5050"/>
                </a:solidFill>
              </a:rPr>
              <a:t>Set DSSText = DSSobj.Text</a:t>
            </a:r>
          </a:p>
          <a:p>
            <a:pPr eaLnBrk="1" hangingPunct="1">
              <a:lnSpc>
                <a:spcPct val="75000"/>
              </a:lnSpc>
              <a:buFontTx/>
              <a:buNone/>
            </a:pPr>
            <a:r>
              <a:rPr lang="en-US" altLang="en-US" sz="1400" smtClean="0"/>
              <a:t>    </a:t>
            </a:r>
          </a:p>
          <a:p>
            <a:pPr eaLnBrk="1" hangingPunct="1">
              <a:lnSpc>
                <a:spcPct val="75000"/>
              </a:lnSpc>
              <a:buFontTx/>
              <a:buNone/>
            </a:pPr>
            <a:r>
              <a:rPr lang="en-US" altLang="en-US" sz="1400" smtClean="0"/>
              <a:t>' Start the DSS</a:t>
            </a:r>
          </a:p>
          <a:p>
            <a:pPr eaLnBrk="1" hangingPunct="1">
              <a:lnSpc>
                <a:spcPct val="75000"/>
              </a:lnSpc>
              <a:buFontTx/>
              <a:buNone/>
            </a:pPr>
            <a:r>
              <a:rPr lang="en-US" altLang="en-US" sz="1400" smtClean="0"/>
              <a:t>    If Not DSSobj.Start(0) Then MsgBox "DSS Failed to Start"</a:t>
            </a:r>
          </a:p>
          <a:p>
            <a:pPr eaLnBrk="1" hangingPunct="1">
              <a:lnSpc>
                <a:spcPct val="75000"/>
              </a:lnSpc>
              <a:buFontTx/>
              <a:buNone/>
            </a:pPr>
            <a:endParaRPr lang="en-US" altLang="en-US" sz="1400" smtClean="0"/>
          </a:p>
          <a:p>
            <a:pPr eaLnBrk="1" hangingPunct="1">
              <a:lnSpc>
                <a:spcPct val="75000"/>
              </a:lnSpc>
              <a:buFontTx/>
              <a:buNone/>
            </a:pPr>
            <a:r>
              <a:rPr lang="en-US" altLang="en-US" sz="1400" smtClean="0"/>
              <a:t>End Sub</a:t>
            </a:r>
          </a:p>
          <a:p>
            <a:pPr eaLnBrk="1" hangingPunct="1">
              <a:lnSpc>
                <a:spcPct val="75000"/>
              </a:lnSpc>
              <a:buFontTx/>
              <a:buNone/>
            </a:pPr>
            <a:endParaRPr lang="en-US" altLang="en-US" sz="1400" smtClean="0"/>
          </a:p>
          <a:p>
            <a:pPr eaLnBrk="1" hangingPunct="1">
              <a:lnSpc>
                <a:spcPct val="75000"/>
              </a:lnSpc>
              <a:buFontTx/>
              <a:buNone/>
            </a:pPr>
            <a:endParaRPr lang="en-US" altLang="en-US" sz="1400" smtClean="0"/>
          </a:p>
          <a:p>
            <a:pPr eaLnBrk="1" hangingPunct="1">
              <a:lnSpc>
                <a:spcPct val="75000"/>
              </a:lnSpc>
              <a:buFontTx/>
              <a:buNone/>
            </a:pPr>
            <a:endParaRPr lang="en-US" altLang="en-US" sz="1400" smtClean="0"/>
          </a:p>
        </p:txBody>
      </p:sp>
      <p:sp>
        <p:nvSpPr>
          <p:cNvPr id="160772" name="Text Box 4"/>
          <p:cNvSpPr txBox="1">
            <a:spLocks noChangeArrowheads="1"/>
          </p:cNvSpPr>
          <p:nvPr/>
        </p:nvSpPr>
        <p:spPr bwMode="auto">
          <a:xfrm>
            <a:off x="5010150" y="3876675"/>
            <a:ext cx="3533775" cy="1079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This routine instantiates the DSS and starts it. It is also a good idea at this time to assign the text interface variable.</a:t>
            </a:r>
          </a:p>
        </p:txBody>
      </p:sp>
      <p:sp>
        <p:nvSpPr>
          <p:cNvPr id="160773" name="Text Box 5"/>
          <p:cNvSpPr txBox="1">
            <a:spLocks noChangeArrowheads="1"/>
          </p:cNvSpPr>
          <p:nvPr/>
        </p:nvSpPr>
        <p:spPr bwMode="auto">
          <a:xfrm>
            <a:off x="4800600" y="1657350"/>
            <a:ext cx="3533775" cy="590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Define some public variables that are used throughout the project</a:t>
            </a:r>
          </a:p>
        </p:txBody>
      </p:sp>
    </p:spTree>
    <p:extLst>
      <p:ext uri="{BB962C8B-B14F-4D97-AF65-F5344CB8AC3E}">
        <p14:creationId xmlns:p14="http://schemas.microsoft.com/office/powerpoint/2010/main" val="1079731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smtClean="0"/>
              <a:t>Program Files</a:t>
            </a:r>
          </a:p>
        </p:txBody>
      </p:sp>
      <p:sp>
        <p:nvSpPr>
          <p:cNvPr id="60419" name="Rectangle 3"/>
          <p:cNvSpPr>
            <a:spLocks noGrp="1" noChangeArrowheads="1"/>
          </p:cNvSpPr>
          <p:nvPr>
            <p:ph type="body" idx="1"/>
          </p:nvPr>
        </p:nvSpPr>
        <p:spPr>
          <a:xfrm>
            <a:off x="457200" y="1836738"/>
            <a:ext cx="8226425" cy="4514850"/>
          </a:xfrm>
        </p:spPr>
        <p:txBody>
          <a:bodyPr/>
          <a:lstStyle/>
          <a:p>
            <a:pPr eaLnBrk="1" hangingPunct="1">
              <a:tabLst>
                <a:tab pos="4119563" algn="l"/>
              </a:tabLst>
            </a:pPr>
            <a:r>
              <a:rPr lang="en-US" altLang="en-US" dirty="0" smtClean="0"/>
              <a:t>For each of X86 and X64 versions:</a:t>
            </a:r>
          </a:p>
          <a:p>
            <a:pPr marL="744538" lvl="1" indent="-457200" eaLnBrk="1" hangingPunct="1">
              <a:buFontTx/>
              <a:buAutoNum type="arabicPeriod"/>
              <a:tabLst>
                <a:tab pos="4119563" algn="l"/>
              </a:tabLst>
            </a:pPr>
            <a:r>
              <a:rPr lang="en-US" altLang="en-US" dirty="0" smtClean="0"/>
              <a:t>OpenDSS.EXE	Standalone EXE</a:t>
            </a:r>
          </a:p>
          <a:p>
            <a:pPr marL="744538" lvl="1" indent="-457200" eaLnBrk="1" hangingPunct="1">
              <a:buFontTx/>
              <a:buAutoNum type="arabicPeriod"/>
              <a:tabLst>
                <a:tab pos="4119563" algn="l"/>
              </a:tabLst>
            </a:pPr>
            <a:r>
              <a:rPr lang="en-US" altLang="en-US" b="1" dirty="0" smtClean="0">
                <a:solidFill>
                  <a:schemeClr val="tx2">
                    <a:lumMod val="60000"/>
                    <a:lumOff val="40000"/>
                  </a:schemeClr>
                </a:solidFill>
              </a:rPr>
              <a:t>OpenDSSEngine.DLL	</a:t>
            </a:r>
            <a:r>
              <a:rPr lang="en-US" altLang="en-US" b="1" i="1" dirty="0" smtClean="0">
                <a:solidFill>
                  <a:schemeClr val="tx2">
                    <a:lumMod val="60000"/>
                    <a:lumOff val="40000"/>
                  </a:schemeClr>
                </a:solidFill>
              </a:rPr>
              <a:t>In-process</a:t>
            </a:r>
            <a:r>
              <a:rPr lang="en-US" altLang="en-US" b="1" dirty="0" smtClean="0">
                <a:solidFill>
                  <a:schemeClr val="tx2">
                    <a:lumMod val="60000"/>
                    <a:lumOff val="40000"/>
                  </a:schemeClr>
                </a:solidFill>
              </a:rPr>
              <a:t> COM server</a:t>
            </a:r>
          </a:p>
          <a:p>
            <a:pPr marL="744538" lvl="1" indent="-457200" eaLnBrk="1" hangingPunct="1">
              <a:buFontTx/>
              <a:buAutoNum type="arabicPeriod"/>
              <a:tabLst>
                <a:tab pos="4119563" algn="l"/>
              </a:tabLst>
            </a:pPr>
            <a:r>
              <a:rPr lang="en-US" altLang="en-US" dirty="0" smtClean="0"/>
              <a:t>KLUSolve.DLL	Sparse matrix solver</a:t>
            </a:r>
          </a:p>
          <a:p>
            <a:pPr eaLnBrk="1" hangingPunct="1">
              <a:buFontTx/>
              <a:buAutoNum type="arabicPeriod"/>
              <a:tabLst>
                <a:tab pos="4119563" algn="l"/>
              </a:tabLst>
            </a:pPr>
            <a:endParaRPr lang="en-US" altLang="en-US" dirty="0" smtClean="0"/>
          </a:p>
          <a:p>
            <a:pPr marL="744538" lvl="1" indent="-457200" eaLnBrk="1" hangingPunct="1">
              <a:tabLst>
                <a:tab pos="4119563" algn="l"/>
              </a:tabLst>
            </a:pPr>
            <a:r>
              <a:rPr lang="en-US" altLang="en-US" dirty="0" smtClean="0"/>
              <a:t>DSSView.EXE is a separate program for processing graphics output</a:t>
            </a:r>
          </a:p>
          <a:p>
            <a:pPr marL="744538" lvl="1" indent="-457200" eaLnBrk="1" hangingPunct="1">
              <a:tabLst>
                <a:tab pos="4119563" algn="l"/>
              </a:tabLst>
            </a:pPr>
            <a:endParaRPr lang="en-US" altLang="en-US" sz="2000" b="1" dirty="0" smtClean="0">
              <a:latin typeface="Courier New" panose="02070309020205020404" pitchFamily="49" charset="0"/>
            </a:endParaRPr>
          </a:p>
        </p:txBody>
      </p:sp>
    </p:spTree>
    <p:extLst>
      <p:ext uri="{BB962C8B-B14F-4D97-AF65-F5344CB8AC3E}">
        <p14:creationId xmlns:p14="http://schemas.microsoft.com/office/powerpoint/2010/main" val="34131799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en-US" altLang="en-US" smtClean="0"/>
              <a:t>VBA Example</a:t>
            </a:r>
          </a:p>
        </p:txBody>
      </p:sp>
      <p:sp>
        <p:nvSpPr>
          <p:cNvPr id="161795" name="Rectangle 3"/>
          <p:cNvSpPr>
            <a:spLocks noChangeArrowheads="1"/>
          </p:cNvSpPr>
          <p:nvPr/>
        </p:nvSpPr>
        <p:spPr bwMode="auto">
          <a:xfrm>
            <a:off x="466725" y="1463675"/>
            <a:ext cx="5008563"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r>
              <a:rPr lang="en-US" altLang="en-US" sz="1400"/>
              <a:t>Public Sub LoadCircuit(fname As String)</a:t>
            </a:r>
          </a:p>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r>
              <a:rPr lang="en-US" altLang="en-US" sz="1400"/>
              <a:t>' Always a good idea to clear the DSS when loading a new circuit</a:t>
            </a:r>
          </a:p>
          <a:p>
            <a:pPr algn="l" eaLnBrk="1" hangingPunct="1">
              <a:lnSpc>
                <a:spcPct val="75000"/>
              </a:lnSpc>
              <a:spcBef>
                <a:spcPct val="0"/>
              </a:spcBef>
              <a:spcAft>
                <a:spcPct val="25000"/>
              </a:spcAft>
            </a:pPr>
            <a:r>
              <a:rPr lang="en-US" altLang="en-US" sz="1400"/>
              <a:t>    </a:t>
            </a:r>
            <a:r>
              <a:rPr lang="en-US" altLang="en-US" sz="1400">
                <a:solidFill>
                  <a:srgbClr val="FF5050"/>
                </a:solidFill>
              </a:rPr>
              <a:t>DSSText.Command = "clear"</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Compile the script in the file listed under "fname" cell on the main form</a:t>
            </a:r>
          </a:p>
          <a:p>
            <a:pPr algn="l" eaLnBrk="1" hangingPunct="1">
              <a:lnSpc>
                <a:spcPct val="75000"/>
              </a:lnSpc>
              <a:spcBef>
                <a:spcPct val="0"/>
              </a:spcBef>
              <a:spcAft>
                <a:spcPct val="25000"/>
              </a:spcAft>
            </a:pPr>
            <a:r>
              <a:rPr lang="en-US" altLang="en-US" sz="1400"/>
              <a:t>    </a:t>
            </a:r>
            <a:r>
              <a:rPr lang="en-US" altLang="en-US" sz="1400">
                <a:solidFill>
                  <a:srgbClr val="FF5050"/>
                </a:solidFill>
              </a:rPr>
              <a:t>DSSText.Command = "compile " + fname</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The Compile command sets the current directory the that of the file</a:t>
            </a:r>
          </a:p>
          <a:p>
            <a:pPr algn="l" eaLnBrk="1" hangingPunct="1">
              <a:lnSpc>
                <a:spcPct val="75000"/>
              </a:lnSpc>
              <a:spcBef>
                <a:spcPct val="0"/>
              </a:spcBef>
              <a:spcAft>
                <a:spcPct val="25000"/>
              </a:spcAft>
            </a:pPr>
            <a:r>
              <a:rPr lang="en-US" altLang="en-US" sz="1400"/>
              <a:t>' Thats where all the result files will end up.</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Assign a variable to the Circuit interface for easier access</a:t>
            </a:r>
          </a:p>
          <a:p>
            <a:pPr algn="l" eaLnBrk="1" hangingPunct="1">
              <a:lnSpc>
                <a:spcPct val="75000"/>
              </a:lnSpc>
              <a:spcBef>
                <a:spcPct val="0"/>
              </a:spcBef>
              <a:spcAft>
                <a:spcPct val="25000"/>
              </a:spcAft>
            </a:pPr>
            <a:r>
              <a:rPr lang="en-US" altLang="en-US" sz="1400"/>
              <a:t>    </a:t>
            </a:r>
            <a:r>
              <a:rPr lang="en-US" altLang="en-US" sz="1400">
                <a:solidFill>
                  <a:srgbClr val="FF5050"/>
                </a:solidFill>
              </a:rPr>
              <a:t>Set DSSCircuit = DSSobj.ActiveCircuit</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End Sub</a:t>
            </a:r>
          </a:p>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endParaRPr lang="en-US" altLang="en-US" sz="1400"/>
          </a:p>
        </p:txBody>
      </p:sp>
      <p:sp>
        <p:nvSpPr>
          <p:cNvPr id="161796" name="Text Box 4"/>
          <p:cNvSpPr txBox="1">
            <a:spLocks noChangeArrowheads="1"/>
          </p:cNvSpPr>
          <p:nvPr/>
        </p:nvSpPr>
        <p:spPr bwMode="auto">
          <a:xfrm>
            <a:off x="5695950" y="2000250"/>
            <a:ext cx="3076575" cy="1568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This subroutine loads the circuit from the base script files using the Compile command through the Text interface. “fname” is a string contains the name of the master file.</a:t>
            </a:r>
          </a:p>
        </p:txBody>
      </p:sp>
      <p:sp>
        <p:nvSpPr>
          <p:cNvPr id="161797" name="Text Box 5"/>
          <p:cNvSpPr txBox="1">
            <a:spLocks noChangeArrowheads="1"/>
          </p:cNvSpPr>
          <p:nvPr/>
        </p:nvSpPr>
        <p:spPr bwMode="auto">
          <a:xfrm>
            <a:off x="5762625" y="3876675"/>
            <a:ext cx="3076575" cy="835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There is an active circuit now, so assign the DSSCircuit variable.</a:t>
            </a:r>
          </a:p>
        </p:txBody>
      </p:sp>
    </p:spTree>
    <p:extLst>
      <p:ext uri="{BB962C8B-B14F-4D97-AF65-F5344CB8AC3E}">
        <p14:creationId xmlns:p14="http://schemas.microsoft.com/office/powerpoint/2010/main" val="429248186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altLang="en-US" smtClean="0"/>
              <a:t>VBA Example</a:t>
            </a:r>
          </a:p>
        </p:txBody>
      </p:sp>
      <p:sp>
        <p:nvSpPr>
          <p:cNvPr id="162819" name="Rectangle 3"/>
          <p:cNvSpPr>
            <a:spLocks noGrp="1" noChangeArrowheads="1"/>
          </p:cNvSpPr>
          <p:nvPr>
            <p:ph type="body" sz="half" idx="2"/>
          </p:nvPr>
        </p:nvSpPr>
        <p:spPr>
          <a:xfrm>
            <a:off x="322263" y="1228725"/>
            <a:ext cx="4351337" cy="5370513"/>
          </a:xfrm>
          <a:solidFill>
            <a:schemeClr val="bg1"/>
          </a:solidFill>
        </p:spPr>
        <p:txBody>
          <a:bodyPr>
            <a:normAutofit fontScale="92500" lnSpcReduction="20000"/>
          </a:bodyPr>
          <a:lstStyle/>
          <a:p>
            <a:pPr eaLnBrk="1" hangingPunct="1">
              <a:lnSpc>
                <a:spcPct val="75000"/>
              </a:lnSpc>
              <a:buFontTx/>
              <a:buNone/>
            </a:pPr>
            <a:endParaRPr lang="en-US" altLang="en-US" sz="1000" smtClean="0"/>
          </a:p>
          <a:p>
            <a:pPr eaLnBrk="1" hangingPunct="1">
              <a:lnSpc>
                <a:spcPct val="75000"/>
              </a:lnSpc>
              <a:buFontTx/>
              <a:buNone/>
            </a:pPr>
            <a:r>
              <a:rPr lang="en-US" altLang="en-US" sz="1000" smtClean="0"/>
              <a:t>Public Sub LoadSeqVoltages()</a:t>
            </a:r>
          </a:p>
          <a:p>
            <a:pPr eaLnBrk="1" hangingPunct="1">
              <a:lnSpc>
                <a:spcPct val="75000"/>
              </a:lnSpc>
              <a:buFontTx/>
              <a:buNone/>
            </a:pPr>
            <a:endParaRPr lang="en-US" altLang="en-US" sz="1000" smtClean="0"/>
          </a:p>
          <a:p>
            <a:pPr eaLnBrk="1" hangingPunct="1">
              <a:lnSpc>
                <a:spcPct val="75000"/>
              </a:lnSpc>
              <a:buFontTx/>
              <a:buNone/>
            </a:pPr>
            <a:r>
              <a:rPr lang="en-US" altLang="en-US" sz="1000" smtClean="0"/>
              <a:t>' This Sub loads the sequence voltages onto Sheet1 starting in Row 2</a:t>
            </a:r>
          </a:p>
          <a:p>
            <a:pPr eaLnBrk="1" hangingPunct="1">
              <a:lnSpc>
                <a:spcPct val="75000"/>
              </a:lnSpc>
              <a:buFontTx/>
              <a:buNone/>
            </a:pPr>
            <a:endParaRPr lang="en-US" altLang="en-US" sz="1000" smtClean="0"/>
          </a:p>
          <a:p>
            <a:pPr eaLnBrk="1" hangingPunct="1">
              <a:lnSpc>
                <a:spcPct val="75000"/>
              </a:lnSpc>
              <a:buFontTx/>
              <a:buNone/>
            </a:pPr>
            <a:r>
              <a:rPr lang="en-US" altLang="en-US" sz="1000" smtClean="0"/>
              <a:t>    Dim DSSBus As OpenDSSengine.Bus</a:t>
            </a:r>
          </a:p>
          <a:p>
            <a:pPr eaLnBrk="1" hangingPunct="1">
              <a:lnSpc>
                <a:spcPct val="75000"/>
              </a:lnSpc>
              <a:buFontTx/>
              <a:buNone/>
            </a:pPr>
            <a:r>
              <a:rPr lang="en-US" altLang="en-US" sz="1000" smtClean="0"/>
              <a:t>    Dim iRow As Long, iCol As Long, i As Long, j As Long</a:t>
            </a:r>
          </a:p>
          <a:p>
            <a:pPr eaLnBrk="1" hangingPunct="1">
              <a:lnSpc>
                <a:spcPct val="75000"/>
              </a:lnSpc>
              <a:buFontTx/>
              <a:buNone/>
            </a:pPr>
            <a:r>
              <a:rPr lang="en-US" altLang="en-US" sz="1000" smtClean="0"/>
              <a:t>    Dim V As Variant</a:t>
            </a:r>
          </a:p>
          <a:p>
            <a:pPr eaLnBrk="1" hangingPunct="1">
              <a:lnSpc>
                <a:spcPct val="75000"/>
              </a:lnSpc>
              <a:buFontTx/>
              <a:buNone/>
            </a:pPr>
            <a:r>
              <a:rPr lang="en-US" altLang="en-US" sz="1000" smtClean="0"/>
              <a:t>    Dim WorkingSheet As Worksheet</a:t>
            </a:r>
          </a:p>
          <a:p>
            <a:pPr eaLnBrk="1" hangingPunct="1">
              <a:lnSpc>
                <a:spcPct val="75000"/>
              </a:lnSpc>
              <a:buFontTx/>
              <a:buNone/>
            </a:pPr>
            <a:r>
              <a:rPr lang="en-US" altLang="en-US" sz="1000" smtClean="0"/>
              <a:t>    </a:t>
            </a:r>
          </a:p>
          <a:p>
            <a:pPr eaLnBrk="1" hangingPunct="1">
              <a:lnSpc>
                <a:spcPct val="75000"/>
              </a:lnSpc>
              <a:buFontTx/>
              <a:buNone/>
            </a:pPr>
            <a:r>
              <a:rPr lang="en-US" altLang="en-US" sz="1000" smtClean="0"/>
              <a:t>    Set WorkingSheet = Sheet1   'set to Sheet1 (target sheet)</a:t>
            </a:r>
          </a:p>
          <a:p>
            <a:pPr eaLnBrk="1" hangingPunct="1">
              <a:lnSpc>
                <a:spcPct val="75000"/>
              </a:lnSpc>
              <a:buFontTx/>
              <a:buNone/>
            </a:pPr>
            <a:endParaRPr lang="en-US" altLang="en-US" sz="1000" smtClean="0"/>
          </a:p>
          <a:p>
            <a:pPr eaLnBrk="1" hangingPunct="1">
              <a:lnSpc>
                <a:spcPct val="75000"/>
              </a:lnSpc>
              <a:buFontTx/>
              <a:buNone/>
            </a:pPr>
            <a:r>
              <a:rPr lang="en-US" altLang="en-US" sz="1000" smtClean="0"/>
              <a:t>    iRow = 2</a:t>
            </a:r>
          </a:p>
          <a:p>
            <a:pPr eaLnBrk="1" hangingPunct="1">
              <a:lnSpc>
                <a:spcPct val="75000"/>
              </a:lnSpc>
              <a:buFontTx/>
              <a:buNone/>
            </a:pPr>
            <a:r>
              <a:rPr lang="en-US" altLang="en-US" sz="1000" smtClean="0"/>
              <a:t>    For i = 1 To DSSCircuit.NumBuses  ' Cycle through all buses</a:t>
            </a:r>
          </a:p>
          <a:p>
            <a:pPr eaLnBrk="1" hangingPunct="1">
              <a:lnSpc>
                <a:spcPct val="75000"/>
              </a:lnSpc>
              <a:buFontTx/>
              <a:buNone/>
            </a:pPr>
            <a:r>
              <a:rPr lang="en-US" altLang="en-US" sz="1000" smtClean="0"/>
              <a:t>    </a:t>
            </a:r>
          </a:p>
          <a:p>
            <a:pPr eaLnBrk="1" hangingPunct="1">
              <a:lnSpc>
                <a:spcPct val="75000"/>
              </a:lnSpc>
              <a:buFontTx/>
              <a:buNone/>
            </a:pPr>
            <a:r>
              <a:rPr lang="en-US" altLang="en-US" sz="1000" smtClean="0"/>
              <a:t>        </a:t>
            </a:r>
            <a:r>
              <a:rPr lang="en-US" altLang="en-US" sz="1000" smtClean="0">
                <a:solidFill>
                  <a:srgbClr val="FF5050"/>
                </a:solidFill>
              </a:rPr>
              <a:t>Set DSSBus = DSSCircuit.Buses(i)  ' Set ith bus active</a:t>
            </a:r>
          </a:p>
          <a:p>
            <a:pPr eaLnBrk="1" hangingPunct="1">
              <a:lnSpc>
                <a:spcPct val="75000"/>
              </a:lnSpc>
              <a:buFontTx/>
              <a:buNone/>
            </a:pPr>
            <a:r>
              <a:rPr lang="en-US" altLang="en-US" sz="1000" smtClean="0"/>
              <a:t>        </a:t>
            </a:r>
          </a:p>
          <a:p>
            <a:pPr eaLnBrk="1" hangingPunct="1">
              <a:lnSpc>
                <a:spcPct val="75000"/>
              </a:lnSpc>
              <a:buFontTx/>
              <a:buNone/>
            </a:pPr>
            <a:r>
              <a:rPr lang="en-US" altLang="en-US" sz="1000" smtClean="0"/>
              <a:t>    ' Bus name goes into Column 1</a:t>
            </a:r>
          </a:p>
          <a:p>
            <a:pPr eaLnBrk="1" hangingPunct="1">
              <a:lnSpc>
                <a:spcPct val="75000"/>
              </a:lnSpc>
              <a:buFontTx/>
              <a:buNone/>
            </a:pPr>
            <a:r>
              <a:rPr lang="en-US" altLang="en-US" sz="1000" smtClean="0"/>
              <a:t>        WorkingSheet.Cells(iRow, 1).Value = DSSCircuit.ActiveBus.Name</a:t>
            </a:r>
          </a:p>
          <a:p>
            <a:pPr eaLnBrk="1" hangingPunct="1">
              <a:lnSpc>
                <a:spcPct val="75000"/>
              </a:lnSpc>
              <a:buFontTx/>
              <a:buNone/>
            </a:pPr>
            <a:r>
              <a:rPr lang="en-US" altLang="en-US" sz="1000" smtClean="0"/>
              <a:t>        </a:t>
            </a:r>
          </a:p>
          <a:p>
            <a:pPr eaLnBrk="1" hangingPunct="1">
              <a:lnSpc>
                <a:spcPct val="75000"/>
              </a:lnSpc>
              <a:buFontTx/>
              <a:buNone/>
            </a:pPr>
            <a:r>
              <a:rPr lang="en-US" altLang="en-US" sz="1000" smtClean="0"/>
              <a:t>    ' Load sequence voltage magnitudes of active bus into variant array</a:t>
            </a:r>
          </a:p>
          <a:p>
            <a:pPr eaLnBrk="1" hangingPunct="1">
              <a:lnSpc>
                <a:spcPct val="75000"/>
              </a:lnSpc>
              <a:buFontTx/>
              <a:buNone/>
            </a:pPr>
            <a:r>
              <a:rPr lang="en-US" altLang="en-US" sz="1000" smtClean="0"/>
              <a:t>        V = DSSBus.SeqVoltages</a:t>
            </a:r>
          </a:p>
          <a:p>
            <a:pPr eaLnBrk="1" hangingPunct="1">
              <a:lnSpc>
                <a:spcPct val="75000"/>
              </a:lnSpc>
              <a:buFontTx/>
              <a:buNone/>
            </a:pPr>
            <a:r>
              <a:rPr lang="en-US" altLang="en-US" sz="1000" smtClean="0"/>
              <a:t>        </a:t>
            </a:r>
          </a:p>
          <a:p>
            <a:pPr eaLnBrk="1" hangingPunct="1">
              <a:lnSpc>
                <a:spcPct val="75000"/>
              </a:lnSpc>
              <a:buFontTx/>
              <a:buNone/>
            </a:pPr>
            <a:r>
              <a:rPr lang="en-US" altLang="en-US" sz="1000" smtClean="0"/>
              <a:t>    ' Put the variant array values into Cells</a:t>
            </a:r>
          </a:p>
          <a:p>
            <a:pPr eaLnBrk="1" hangingPunct="1">
              <a:lnSpc>
                <a:spcPct val="75000"/>
              </a:lnSpc>
              <a:buFontTx/>
              <a:buNone/>
            </a:pPr>
            <a:r>
              <a:rPr lang="en-US" altLang="en-US" sz="1000" smtClean="0"/>
              <a:t>    ' Use Lbound and UBound because you don't know the actual range</a:t>
            </a:r>
          </a:p>
          <a:p>
            <a:pPr eaLnBrk="1" hangingPunct="1">
              <a:lnSpc>
                <a:spcPct val="75000"/>
              </a:lnSpc>
              <a:buFontTx/>
              <a:buNone/>
            </a:pPr>
            <a:r>
              <a:rPr lang="en-US" altLang="en-US" sz="1000" smtClean="0"/>
              <a:t>        iCol = 2</a:t>
            </a:r>
          </a:p>
          <a:p>
            <a:pPr eaLnBrk="1" hangingPunct="1">
              <a:lnSpc>
                <a:spcPct val="75000"/>
              </a:lnSpc>
              <a:buFontTx/>
              <a:buNone/>
            </a:pPr>
            <a:r>
              <a:rPr lang="en-US" altLang="en-US" sz="1000" smtClean="0"/>
              <a:t>        For j = LBound(V) To UBound(V)</a:t>
            </a:r>
          </a:p>
          <a:p>
            <a:pPr eaLnBrk="1" hangingPunct="1">
              <a:lnSpc>
                <a:spcPct val="75000"/>
              </a:lnSpc>
              <a:buFontTx/>
              <a:buNone/>
            </a:pPr>
            <a:r>
              <a:rPr lang="en-US" altLang="en-US" sz="1000" smtClean="0"/>
              <a:t>            WorkingSheet.Cells(iRow, iCol).Value = V(j)</a:t>
            </a:r>
          </a:p>
          <a:p>
            <a:pPr eaLnBrk="1" hangingPunct="1">
              <a:lnSpc>
                <a:spcPct val="75000"/>
              </a:lnSpc>
              <a:buFontTx/>
              <a:buNone/>
            </a:pPr>
            <a:r>
              <a:rPr lang="en-US" altLang="en-US" sz="1000" smtClean="0"/>
              <a:t>            iCol = iCol + 1</a:t>
            </a:r>
          </a:p>
          <a:p>
            <a:pPr eaLnBrk="1" hangingPunct="1">
              <a:lnSpc>
                <a:spcPct val="75000"/>
              </a:lnSpc>
              <a:buFontTx/>
              <a:buNone/>
            </a:pPr>
            <a:r>
              <a:rPr lang="en-US" altLang="en-US" sz="1000" smtClean="0"/>
              <a:t>        Next j</a:t>
            </a:r>
          </a:p>
          <a:p>
            <a:pPr eaLnBrk="1" hangingPunct="1">
              <a:lnSpc>
                <a:spcPct val="75000"/>
              </a:lnSpc>
              <a:buFontTx/>
              <a:buNone/>
            </a:pPr>
            <a:r>
              <a:rPr lang="en-US" altLang="en-US" sz="1000" smtClean="0"/>
              <a:t>       iRow = iRow + 1</a:t>
            </a:r>
          </a:p>
          <a:p>
            <a:pPr eaLnBrk="1" hangingPunct="1">
              <a:lnSpc>
                <a:spcPct val="75000"/>
              </a:lnSpc>
              <a:buFontTx/>
              <a:buNone/>
            </a:pPr>
            <a:r>
              <a:rPr lang="en-US" altLang="en-US" sz="1000" smtClean="0"/>
              <a:t>    Next i</a:t>
            </a:r>
          </a:p>
          <a:p>
            <a:pPr eaLnBrk="1" hangingPunct="1">
              <a:lnSpc>
                <a:spcPct val="75000"/>
              </a:lnSpc>
              <a:buFontTx/>
              <a:buNone/>
            </a:pPr>
            <a:endParaRPr lang="en-US" altLang="en-US" sz="1000" smtClean="0"/>
          </a:p>
          <a:p>
            <a:pPr eaLnBrk="1" hangingPunct="1">
              <a:lnSpc>
                <a:spcPct val="75000"/>
              </a:lnSpc>
              <a:buFontTx/>
              <a:buNone/>
            </a:pPr>
            <a:r>
              <a:rPr lang="en-US" altLang="en-US" sz="1000" smtClean="0"/>
              <a:t>End Sub</a:t>
            </a:r>
          </a:p>
          <a:p>
            <a:pPr eaLnBrk="1" hangingPunct="1">
              <a:lnSpc>
                <a:spcPct val="75000"/>
              </a:lnSpc>
              <a:buFontTx/>
              <a:buNone/>
            </a:pPr>
            <a:endParaRPr lang="en-US" altLang="en-US" sz="1000" smtClean="0"/>
          </a:p>
          <a:p>
            <a:pPr eaLnBrk="1" hangingPunct="1">
              <a:lnSpc>
                <a:spcPct val="75000"/>
              </a:lnSpc>
              <a:buFontTx/>
              <a:buNone/>
            </a:pPr>
            <a:endParaRPr lang="en-US" altLang="en-US" sz="1000" smtClean="0"/>
          </a:p>
        </p:txBody>
      </p:sp>
      <p:sp>
        <p:nvSpPr>
          <p:cNvPr id="162820" name="Text Box 4"/>
          <p:cNvSpPr txBox="1">
            <a:spLocks noChangeArrowheads="1"/>
          </p:cNvSpPr>
          <p:nvPr/>
        </p:nvSpPr>
        <p:spPr bwMode="auto">
          <a:xfrm>
            <a:off x="4686300" y="1104900"/>
            <a:ext cx="4191000" cy="581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This Sub puts the sequence voltage onto a spreadsheet</a:t>
            </a:r>
          </a:p>
        </p:txBody>
      </p:sp>
      <p:sp>
        <p:nvSpPr>
          <p:cNvPr id="162821" name="Text Box 5"/>
          <p:cNvSpPr txBox="1">
            <a:spLocks noChangeArrowheads="1"/>
          </p:cNvSpPr>
          <p:nvPr/>
        </p:nvSpPr>
        <p:spPr bwMode="auto">
          <a:xfrm>
            <a:off x="4591050" y="2362200"/>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Define a variant to pick up the arrays</a:t>
            </a:r>
          </a:p>
        </p:txBody>
      </p:sp>
      <p:sp>
        <p:nvSpPr>
          <p:cNvPr id="162822" name="Line 6"/>
          <p:cNvSpPr>
            <a:spLocks noChangeShapeType="1"/>
          </p:cNvSpPr>
          <p:nvPr/>
        </p:nvSpPr>
        <p:spPr bwMode="auto">
          <a:xfrm flipH="1" flipV="1">
            <a:off x="1666875" y="2400300"/>
            <a:ext cx="2933700" cy="123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62823" name="Text Box 7"/>
          <p:cNvSpPr txBox="1">
            <a:spLocks noChangeArrowheads="1"/>
          </p:cNvSpPr>
          <p:nvPr/>
        </p:nvSpPr>
        <p:spPr bwMode="auto">
          <a:xfrm>
            <a:off x="4953000" y="3038475"/>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Cycle through all the buses</a:t>
            </a:r>
          </a:p>
        </p:txBody>
      </p:sp>
      <p:sp>
        <p:nvSpPr>
          <p:cNvPr id="162824" name="Text Box 8"/>
          <p:cNvSpPr txBox="1">
            <a:spLocks noChangeArrowheads="1"/>
          </p:cNvSpPr>
          <p:nvPr/>
        </p:nvSpPr>
        <p:spPr bwMode="auto">
          <a:xfrm>
            <a:off x="5591175" y="3524250"/>
            <a:ext cx="2047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Get the bus name</a:t>
            </a:r>
          </a:p>
        </p:txBody>
      </p:sp>
      <p:sp>
        <p:nvSpPr>
          <p:cNvPr id="162825" name="Line 9"/>
          <p:cNvSpPr>
            <a:spLocks noChangeShapeType="1"/>
          </p:cNvSpPr>
          <p:nvPr/>
        </p:nvSpPr>
        <p:spPr bwMode="auto">
          <a:xfrm flipH="1">
            <a:off x="4505325" y="3752850"/>
            <a:ext cx="1085850" cy="295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62826" name="Text Box 10"/>
          <p:cNvSpPr txBox="1">
            <a:spLocks noChangeArrowheads="1"/>
          </p:cNvSpPr>
          <p:nvPr/>
        </p:nvSpPr>
        <p:spPr bwMode="auto">
          <a:xfrm>
            <a:off x="5343525" y="4352925"/>
            <a:ext cx="2047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Get the voltages into the variant array</a:t>
            </a:r>
          </a:p>
        </p:txBody>
      </p:sp>
      <p:sp>
        <p:nvSpPr>
          <p:cNvPr id="162827" name="Line 11"/>
          <p:cNvSpPr>
            <a:spLocks noChangeShapeType="1"/>
          </p:cNvSpPr>
          <p:nvPr/>
        </p:nvSpPr>
        <p:spPr bwMode="auto">
          <a:xfrm flipH="1">
            <a:off x="2333625" y="4524375"/>
            <a:ext cx="3038475" cy="47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62828" name="Text Box 12"/>
          <p:cNvSpPr txBox="1">
            <a:spLocks noChangeArrowheads="1"/>
          </p:cNvSpPr>
          <p:nvPr/>
        </p:nvSpPr>
        <p:spPr bwMode="auto">
          <a:xfrm>
            <a:off x="5591175" y="5105400"/>
            <a:ext cx="2047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Put them on the spreadsheet</a:t>
            </a:r>
          </a:p>
        </p:txBody>
      </p:sp>
      <p:sp>
        <p:nvSpPr>
          <p:cNvPr id="162829" name="Line 13"/>
          <p:cNvSpPr>
            <a:spLocks noChangeShapeType="1"/>
          </p:cNvSpPr>
          <p:nvPr/>
        </p:nvSpPr>
        <p:spPr bwMode="auto">
          <a:xfrm flipH="1">
            <a:off x="3543300" y="5419725"/>
            <a:ext cx="2095500" cy="47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62830" name="AutoShape 14"/>
          <p:cNvSpPr>
            <a:spLocks/>
          </p:cNvSpPr>
          <p:nvPr/>
        </p:nvSpPr>
        <p:spPr bwMode="auto">
          <a:xfrm>
            <a:off x="333375" y="3286125"/>
            <a:ext cx="95250" cy="2838450"/>
          </a:xfrm>
          <a:prstGeom prst="leftBrace">
            <a:avLst>
              <a:gd name="adj1" fmla="val 24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62831" name="Line 15"/>
          <p:cNvSpPr>
            <a:spLocks noChangeShapeType="1"/>
          </p:cNvSpPr>
          <p:nvPr/>
        </p:nvSpPr>
        <p:spPr bwMode="auto">
          <a:xfrm flipH="1">
            <a:off x="4105275" y="3228975"/>
            <a:ext cx="885825"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62832" name="Text Box 16"/>
          <p:cNvSpPr txBox="1">
            <a:spLocks noChangeArrowheads="1"/>
          </p:cNvSpPr>
          <p:nvPr/>
        </p:nvSpPr>
        <p:spPr bwMode="auto">
          <a:xfrm>
            <a:off x="4953000" y="1743075"/>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Define a variable for the Bus interface</a:t>
            </a:r>
          </a:p>
        </p:txBody>
      </p:sp>
      <p:sp>
        <p:nvSpPr>
          <p:cNvPr id="162833" name="Line 17"/>
          <p:cNvSpPr>
            <a:spLocks noChangeShapeType="1"/>
          </p:cNvSpPr>
          <p:nvPr/>
        </p:nvSpPr>
        <p:spPr bwMode="auto">
          <a:xfrm flipH="1">
            <a:off x="2733675" y="1914525"/>
            <a:ext cx="2076450" cy="190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52721981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ctrTitle"/>
          </p:nvPr>
        </p:nvSpPr>
        <p:spPr/>
        <p:txBody>
          <a:bodyPr/>
          <a:lstStyle/>
          <a:p>
            <a:pPr eaLnBrk="1" hangingPunct="1"/>
            <a:r>
              <a:rPr lang="en-US" altLang="en-US" smtClean="0"/>
              <a:t>Harmonic Solution</a:t>
            </a:r>
          </a:p>
        </p:txBody>
      </p:sp>
      <p:sp>
        <p:nvSpPr>
          <p:cNvPr id="231427" name="Rectangle 3"/>
          <p:cNvSpPr>
            <a:spLocks noGrp="1" noChangeArrowheads="1"/>
          </p:cNvSpPr>
          <p:nvPr>
            <p:ph type="subTitle" idx="1"/>
          </p:nvPr>
        </p:nvSpPr>
        <p:spPr/>
        <p:txBody>
          <a:bodyPr/>
          <a:lstStyle/>
          <a:p>
            <a:pPr eaLnBrk="1" hangingPunct="1"/>
            <a:endParaRPr lang="en-US" altLang="en-US" smtClean="0"/>
          </a:p>
        </p:txBody>
      </p:sp>
    </p:spTree>
    <p:extLst>
      <p:ext uri="{BB962C8B-B14F-4D97-AF65-F5344CB8AC3E}">
        <p14:creationId xmlns:p14="http://schemas.microsoft.com/office/powerpoint/2010/main" val="6888134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r>
              <a:rPr lang="en-US" altLang="en-US" smtClean="0"/>
              <a:t>Solving for Harmonic Flows</a:t>
            </a:r>
          </a:p>
        </p:txBody>
      </p:sp>
      <p:sp>
        <p:nvSpPr>
          <p:cNvPr id="232451" name="Rectangle 3"/>
          <p:cNvSpPr>
            <a:spLocks noGrp="1" noChangeArrowheads="1"/>
          </p:cNvSpPr>
          <p:nvPr>
            <p:ph type="body" idx="1"/>
          </p:nvPr>
        </p:nvSpPr>
        <p:spPr/>
        <p:txBody>
          <a:bodyPr/>
          <a:lstStyle/>
          <a:p>
            <a:pPr eaLnBrk="1" hangingPunct="1"/>
            <a:r>
              <a:rPr lang="en-US" altLang="en-US" smtClean="0"/>
              <a:t>The OpenDSS solution algorithm heritage </a:t>
            </a:r>
          </a:p>
          <a:p>
            <a:pPr lvl="2" eaLnBrk="1" hangingPunct="1"/>
            <a:r>
              <a:rPr lang="en-US" altLang="en-US" smtClean="0"/>
              <a:t>McGraw-Edison Steady-State Analysis Program (MESSAP) 1977-78</a:t>
            </a:r>
          </a:p>
          <a:p>
            <a:pPr lvl="2" eaLnBrk="1" hangingPunct="1"/>
            <a:r>
              <a:rPr lang="en-US" altLang="en-US" smtClean="0"/>
              <a:t>McGraw-Edison Harmonic Analysis Program (MEHAP) 1979-1982</a:t>
            </a:r>
          </a:p>
          <a:p>
            <a:pPr lvl="2" eaLnBrk="1" hangingPunct="1"/>
            <a:r>
              <a:rPr lang="en-US" altLang="en-US" smtClean="0"/>
              <a:t>McGraw/Cooper V-Harm® program  (1984)  </a:t>
            </a:r>
          </a:p>
          <a:p>
            <a:pPr lvl="2" eaLnBrk="1" hangingPunct="1"/>
            <a:r>
              <a:rPr lang="en-US" altLang="en-US" smtClean="0"/>
              <a:t>Electrotek Concepts SuperHarm® program (1990-92)</a:t>
            </a:r>
          </a:p>
          <a:p>
            <a:pPr lvl="2" eaLnBrk="1" hangingPunct="1"/>
            <a:r>
              <a:rPr lang="en-US" altLang="en-US" smtClean="0"/>
              <a:t>Electrotek DSS  (1997)</a:t>
            </a:r>
          </a:p>
          <a:p>
            <a:pPr eaLnBrk="1" hangingPunct="1"/>
            <a:r>
              <a:rPr lang="en-US" altLang="en-US" smtClean="0"/>
              <a:t>Harmonic solution has been an integral part of the program since its inception</a:t>
            </a:r>
          </a:p>
          <a:p>
            <a:pPr lvl="1" eaLnBrk="1" hangingPunct="1"/>
            <a:endParaRPr lang="en-US" altLang="en-US" smtClean="0"/>
          </a:p>
        </p:txBody>
      </p:sp>
    </p:spTree>
    <p:extLst>
      <p:ext uri="{BB962C8B-B14F-4D97-AF65-F5344CB8AC3E}">
        <p14:creationId xmlns:p14="http://schemas.microsoft.com/office/powerpoint/2010/main" val="156712786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r>
              <a:rPr lang="en-US" altLang="en-US" smtClean="0"/>
              <a:t>Harmonic Solution	</a:t>
            </a:r>
          </a:p>
        </p:txBody>
      </p:sp>
      <p:sp>
        <p:nvSpPr>
          <p:cNvPr id="233475" name="Rectangle 3"/>
          <p:cNvSpPr>
            <a:spLocks noGrp="1" noChangeArrowheads="1"/>
          </p:cNvSpPr>
          <p:nvPr>
            <p:ph type="body" idx="1"/>
          </p:nvPr>
        </p:nvSpPr>
        <p:spPr/>
        <p:txBody>
          <a:bodyPr/>
          <a:lstStyle/>
          <a:p>
            <a:pPr eaLnBrk="1" hangingPunct="1"/>
            <a:r>
              <a:rPr lang="en-US" altLang="en-US" smtClean="0"/>
              <a:t>All Load elements have ‘Spectrum=default’</a:t>
            </a:r>
          </a:p>
          <a:p>
            <a:pPr lvl="1" eaLnBrk="1" hangingPunct="1"/>
            <a:r>
              <a:rPr lang="en-US" altLang="en-US" smtClean="0"/>
              <a:t>The default spectrum is a typical 3-phase ASD spectrum</a:t>
            </a:r>
          </a:p>
          <a:p>
            <a:pPr lvl="1" eaLnBrk="1" hangingPunct="1"/>
            <a:r>
              <a:rPr lang="en-US" altLang="en-US" smtClean="0"/>
              <a:t>Re-define </a:t>
            </a:r>
            <a:r>
              <a:rPr lang="en-US" altLang="en-US" i="1" smtClean="0"/>
              <a:t>Spectrum.Default</a:t>
            </a:r>
            <a:r>
              <a:rPr lang="en-US" altLang="en-US" smtClean="0"/>
              <a:t> if you want something else</a:t>
            </a:r>
          </a:p>
          <a:p>
            <a:pPr lvl="2" eaLnBrk="1" hangingPunct="1"/>
            <a:r>
              <a:rPr lang="en-US" altLang="en-US" smtClean="0"/>
              <a:t>Edit spectrum.default …</a:t>
            </a:r>
          </a:p>
          <a:p>
            <a:pPr lvl="2" eaLnBrk="1" hangingPunct="1"/>
            <a:r>
              <a:rPr lang="en-US" altLang="en-US" smtClean="0"/>
              <a:t>Or create a new Spectrum and assign Loads to it</a:t>
            </a:r>
          </a:p>
          <a:p>
            <a:pPr lvl="2" eaLnBrk="1" hangingPunct="1"/>
            <a:endParaRPr lang="en-US" altLang="en-US" smtClean="0"/>
          </a:p>
          <a:p>
            <a:pPr eaLnBrk="1" hangingPunct="1"/>
            <a:r>
              <a:rPr lang="en-US" altLang="en-US" smtClean="0"/>
              <a:t>Harmonic solution requires a converged power flow solution to initialize all the harmonic sources</a:t>
            </a:r>
          </a:p>
          <a:p>
            <a:pPr lvl="1" eaLnBrk="1" hangingPunct="1"/>
            <a:r>
              <a:rPr lang="en-US" altLang="en-US" smtClean="0"/>
              <a:t>Do “</a:t>
            </a:r>
            <a:r>
              <a:rPr lang="en-US" altLang="en-US" i="1" smtClean="0"/>
              <a:t>Solve mode=direct”</a:t>
            </a:r>
            <a:r>
              <a:rPr lang="en-US" altLang="en-US" smtClean="0"/>
              <a:t> if convergence is difficult to achieve</a:t>
            </a:r>
          </a:p>
        </p:txBody>
      </p:sp>
    </p:spTree>
    <p:extLst>
      <p:ext uri="{BB962C8B-B14F-4D97-AF65-F5344CB8AC3E}">
        <p14:creationId xmlns:p14="http://schemas.microsoft.com/office/powerpoint/2010/main" val="56586761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r>
              <a:rPr lang="en-US" altLang="en-US" smtClean="0"/>
              <a:t>Typical Harmonic Solution Script	</a:t>
            </a:r>
          </a:p>
        </p:txBody>
      </p:sp>
      <p:sp>
        <p:nvSpPr>
          <p:cNvPr id="96259" name="Rectangle 3"/>
          <p:cNvSpPr>
            <a:spLocks noGrp="1" noChangeArrowheads="1"/>
          </p:cNvSpPr>
          <p:nvPr>
            <p:ph type="body" idx="1"/>
          </p:nvPr>
        </p:nvSpPr>
        <p:spPr/>
        <p:txBody>
          <a:bodyPr/>
          <a:lstStyle/>
          <a:p>
            <a:pPr eaLnBrk="1" hangingPunct="1">
              <a:defRPr/>
            </a:pPr>
            <a:r>
              <a:rPr lang="en-US" dirty="0" smtClean="0"/>
              <a:t>Typical script for Harmonics Solution</a:t>
            </a:r>
          </a:p>
          <a:p>
            <a:pPr lvl="1" eaLnBrk="1" hangingPunct="1">
              <a:defRPr/>
            </a:pPr>
            <a:r>
              <a:rPr lang="en-US" sz="1800" b="1" dirty="0" smtClean="0">
                <a:latin typeface="Courier New" pitchFamily="49" charset="0"/>
              </a:rPr>
              <a:t>Solve   ! Snapshot power flow</a:t>
            </a:r>
          </a:p>
          <a:p>
            <a:pPr lvl="1" eaLnBrk="1" hangingPunct="1">
              <a:defRPr/>
            </a:pPr>
            <a:r>
              <a:rPr lang="en-US" sz="1800" b="1" dirty="0" smtClean="0">
                <a:latin typeface="Courier New" pitchFamily="49" charset="0"/>
              </a:rPr>
              <a:t>Solve mode=harmonics</a:t>
            </a:r>
          </a:p>
          <a:p>
            <a:pPr eaLnBrk="1" hangingPunct="1">
              <a:defRPr/>
            </a:pPr>
            <a:r>
              <a:rPr lang="en-US" dirty="0" smtClean="0"/>
              <a:t>This will solve for all frequencies defined in the problem</a:t>
            </a:r>
          </a:p>
          <a:p>
            <a:pPr marL="173038" lvl="1" indent="-173038" eaLnBrk="1" hangingPunct="1">
              <a:buFontTx/>
              <a:buChar char="•"/>
              <a:defRPr/>
            </a:pPr>
            <a:r>
              <a:rPr lang="en-US" dirty="0" smtClean="0"/>
              <a:t>Make sure you have Monitors where you want to see results because results will come fast!</a:t>
            </a:r>
          </a:p>
          <a:p>
            <a:pPr marL="173038" lvl="1" indent="-173038" eaLnBrk="1" hangingPunct="1">
              <a:buFontTx/>
              <a:buChar char="•"/>
              <a:defRPr/>
            </a:pPr>
            <a:r>
              <a:rPr lang="en-US" dirty="0" smtClean="0"/>
              <a:t>Post process Monitor data in Excel, </a:t>
            </a:r>
            <a:r>
              <a:rPr lang="en-US" dirty="0" err="1" smtClean="0"/>
              <a:t>Matlab</a:t>
            </a:r>
            <a:r>
              <a:rPr lang="en-US" dirty="0" smtClean="0"/>
              <a:t>, etc. to compute THD, etc.</a:t>
            </a:r>
          </a:p>
          <a:p>
            <a:pPr eaLnBrk="1" hangingPunct="1">
              <a:defRPr/>
            </a:pPr>
            <a:endParaRPr lang="en-US" dirty="0" smtClean="0"/>
          </a:p>
          <a:p>
            <a:pPr eaLnBrk="1" hangingPunct="1">
              <a:defRPr/>
            </a:pPr>
            <a:endParaRPr lang="en-US" dirty="0" smtClean="0"/>
          </a:p>
        </p:txBody>
      </p:sp>
    </p:spTree>
    <p:extLst>
      <p:ext uri="{BB962C8B-B14F-4D97-AF65-F5344CB8AC3E}">
        <p14:creationId xmlns:p14="http://schemas.microsoft.com/office/powerpoint/2010/main" val="281199039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tle 1"/>
          <p:cNvSpPr>
            <a:spLocks noGrp="1"/>
          </p:cNvSpPr>
          <p:nvPr>
            <p:ph type="title"/>
          </p:nvPr>
        </p:nvSpPr>
        <p:spPr/>
        <p:txBody>
          <a:bodyPr/>
          <a:lstStyle/>
          <a:p>
            <a:r>
              <a:rPr lang="en-US" altLang="en-US" smtClean="0"/>
              <a:t>Load Modeling for Harmonics Studies</a:t>
            </a:r>
          </a:p>
        </p:txBody>
      </p:sp>
      <p:sp>
        <p:nvSpPr>
          <p:cNvPr id="235523" name="Text Placeholder 3"/>
          <p:cNvSpPr>
            <a:spLocks noGrp="1"/>
          </p:cNvSpPr>
          <p:nvPr>
            <p:ph type="body" idx="1"/>
          </p:nvPr>
        </p:nvSpPr>
        <p:spPr/>
        <p:txBody>
          <a:bodyPr/>
          <a:lstStyle/>
          <a:p>
            <a:r>
              <a:rPr lang="en-US" altLang="en-US" smtClean="0"/>
              <a:t>Original Model</a:t>
            </a:r>
          </a:p>
        </p:txBody>
      </p:sp>
      <p:sp>
        <p:nvSpPr>
          <p:cNvPr id="235524" name="Text Placeholder 5"/>
          <p:cNvSpPr>
            <a:spLocks noGrp="1"/>
          </p:cNvSpPr>
          <p:nvPr>
            <p:ph type="body" sz="quarter" idx="3"/>
          </p:nvPr>
        </p:nvSpPr>
        <p:spPr/>
        <p:txBody>
          <a:bodyPr/>
          <a:lstStyle/>
          <a:p>
            <a:r>
              <a:rPr lang="en-US" altLang="en-US" smtClean="0"/>
              <a:t>Present Model</a:t>
            </a:r>
          </a:p>
        </p:txBody>
      </p:sp>
      <p:pic>
        <p:nvPicPr>
          <p:cNvPr id="235525" name="Content Placeholder 7" descr="HarmonicLoadModel.jp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47688" y="3630613"/>
            <a:ext cx="3857625" cy="1038225"/>
          </a:xfrm>
        </p:spPr>
      </p:pic>
      <p:pic>
        <p:nvPicPr>
          <p:cNvPr id="235526" name="Content Placeholder 8" descr="HarmonicLoadModel2.jpg"/>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4645025" y="3527425"/>
            <a:ext cx="4041775" cy="1246188"/>
          </a:xfrm>
        </p:spPr>
      </p:pic>
    </p:spTree>
    <p:extLst>
      <p:ext uri="{BB962C8B-B14F-4D97-AF65-F5344CB8AC3E}">
        <p14:creationId xmlns:p14="http://schemas.microsoft.com/office/powerpoint/2010/main" val="342264400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p:cNvSpPr>
          <p:nvPr>
            <p:ph type="title"/>
          </p:nvPr>
        </p:nvSpPr>
        <p:spPr/>
        <p:txBody>
          <a:bodyPr/>
          <a:lstStyle/>
          <a:p>
            <a:r>
              <a:rPr lang="en-US" altLang="en-US" smtClean="0"/>
              <a:t>Transformer Modeling</a:t>
            </a:r>
          </a:p>
        </p:txBody>
      </p:sp>
      <p:sp>
        <p:nvSpPr>
          <p:cNvPr id="236547" name="Content Placeholder 6"/>
          <p:cNvSpPr>
            <a:spLocks noGrp="1"/>
          </p:cNvSpPr>
          <p:nvPr>
            <p:ph idx="1"/>
          </p:nvPr>
        </p:nvSpPr>
        <p:spPr/>
        <p:txBody>
          <a:bodyPr/>
          <a:lstStyle/>
          <a:p>
            <a:r>
              <a:rPr lang="en-US" altLang="en-US" dirty="0" smtClean="0"/>
              <a:t>There is now (7.6.3.14) an option to hold X/R Constant</a:t>
            </a:r>
          </a:p>
          <a:p>
            <a:pPr lvl="1"/>
            <a:r>
              <a:rPr lang="en-US" altLang="en-US" dirty="0" smtClean="0"/>
              <a:t>More appropriate for substation transformer</a:t>
            </a:r>
          </a:p>
          <a:p>
            <a:pPr lvl="1"/>
            <a:r>
              <a:rPr lang="en-US" altLang="en-US" dirty="0" smtClean="0"/>
              <a:t>Distribution transformers have lower X/R</a:t>
            </a:r>
          </a:p>
          <a:p>
            <a:r>
              <a:rPr lang="en-US" altLang="en-US" dirty="0" smtClean="0"/>
              <a:t>Modeling with Reactor</a:t>
            </a:r>
          </a:p>
          <a:p>
            <a:endParaRPr lang="en-US" altLang="en-US" dirty="0" smtClean="0"/>
          </a:p>
          <a:p>
            <a:endParaRPr lang="en-US" altLang="en-US" dirty="0" smtClean="0"/>
          </a:p>
          <a:p>
            <a:endParaRPr lang="en-US" altLang="en-US" dirty="0" smtClean="0"/>
          </a:p>
          <a:p>
            <a:endParaRPr lang="en-US" altLang="en-US" dirty="0" smtClean="0"/>
          </a:p>
          <a:p>
            <a:r>
              <a:rPr lang="en-US" altLang="en-US" dirty="0" smtClean="0"/>
              <a:t>Frequency dependence is </a:t>
            </a:r>
            <a:r>
              <a:rPr lang="en-US" altLang="en-US" strike="sngStrike" dirty="0" smtClean="0"/>
              <a:t>coming</a:t>
            </a:r>
            <a:r>
              <a:rPr lang="en-US" altLang="en-US" dirty="0" smtClean="0"/>
              <a:t> </a:t>
            </a:r>
            <a:r>
              <a:rPr lang="en-US" altLang="en-US" dirty="0" smtClean="0"/>
              <a:t>… Here!</a:t>
            </a:r>
            <a:endParaRPr lang="en-US" altLang="en-US" dirty="0"/>
          </a:p>
          <a:p>
            <a:pPr lvl="1"/>
            <a:r>
              <a:rPr lang="en-US" altLang="en-US" dirty="0" smtClean="0"/>
              <a:t>R Curve   (</a:t>
            </a:r>
            <a:r>
              <a:rPr lang="en-US" altLang="en-US" dirty="0" err="1" smtClean="0"/>
              <a:t>XYCurve</a:t>
            </a:r>
            <a:r>
              <a:rPr lang="en-US" altLang="en-US" dirty="0" smtClean="0"/>
              <a:t> object)</a:t>
            </a:r>
          </a:p>
          <a:p>
            <a:pPr lvl="1"/>
            <a:r>
              <a:rPr lang="en-US" altLang="en-US" dirty="0" smtClean="0"/>
              <a:t>L Curve</a:t>
            </a:r>
            <a:endParaRPr lang="en-US" altLang="en-US" dirty="0" smtClean="0"/>
          </a:p>
        </p:txBody>
      </p:sp>
      <p:pic>
        <p:nvPicPr>
          <p:cNvPr id="236548" name="Picture 7" descr="Reactor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429000"/>
            <a:ext cx="20383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193262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4"/>
          <p:cNvSpPr>
            <a:spLocks noGrp="1"/>
          </p:cNvSpPr>
          <p:nvPr>
            <p:ph type="title"/>
          </p:nvPr>
        </p:nvSpPr>
        <p:spPr/>
        <p:txBody>
          <a:bodyPr/>
          <a:lstStyle/>
          <a:p>
            <a:r>
              <a:rPr lang="en-US" altLang="en-US" smtClean="0"/>
              <a:t>What Difference Does it Make?</a:t>
            </a:r>
          </a:p>
        </p:txBody>
      </p:sp>
      <p:pic>
        <p:nvPicPr>
          <p:cNvPr id="2375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981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2718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r>
              <a:rPr lang="en-US" altLang="en-US" smtClean="0"/>
              <a:t>Harmonic Solution Mode</a:t>
            </a:r>
          </a:p>
        </p:txBody>
      </p:sp>
      <p:sp>
        <p:nvSpPr>
          <p:cNvPr id="238595" name="Rectangle 3"/>
          <p:cNvSpPr>
            <a:spLocks noGrp="1" noChangeArrowheads="1"/>
          </p:cNvSpPr>
          <p:nvPr>
            <p:ph type="body" idx="1"/>
          </p:nvPr>
        </p:nvSpPr>
        <p:spPr/>
        <p:txBody>
          <a:bodyPr/>
          <a:lstStyle/>
          <a:p>
            <a:pPr eaLnBrk="1" hangingPunct="1"/>
            <a:r>
              <a:rPr lang="en-US" altLang="en-US" smtClean="0"/>
              <a:t>Solve the power flow (fundamental frequency)</a:t>
            </a:r>
          </a:p>
          <a:p>
            <a:pPr eaLnBrk="1" hangingPunct="1"/>
            <a:r>
              <a:rPr lang="en-US" altLang="en-US" smtClean="0"/>
              <a:t>Harmonic current sources in LOAD models are initialized to match the fundamental frequency solution</a:t>
            </a:r>
          </a:p>
          <a:p>
            <a:pPr eaLnBrk="1" hangingPunct="1"/>
            <a:r>
              <a:rPr lang="en-US" altLang="en-US" smtClean="0"/>
              <a:t>Generators converted to Thevenin voltage behind Xd”</a:t>
            </a:r>
          </a:p>
          <a:p>
            <a:pPr eaLnBrk="1" hangingPunct="1"/>
            <a:r>
              <a:rPr lang="en-US" altLang="en-US" smtClean="0"/>
              <a:t>“Solve Mode=Harmonics”</a:t>
            </a:r>
          </a:p>
          <a:p>
            <a:pPr lvl="1" eaLnBrk="1" hangingPunct="1"/>
            <a:r>
              <a:rPr lang="en-US" altLang="en-US" smtClean="0">
                <a:solidFill>
                  <a:srgbClr val="FF0000"/>
                </a:solidFill>
              </a:rPr>
              <a:t>Program solves at each frequency that is defined</a:t>
            </a:r>
          </a:p>
          <a:p>
            <a:pPr lvl="1" eaLnBrk="1" hangingPunct="1"/>
            <a:r>
              <a:rPr lang="en-US" altLang="en-US" smtClean="0"/>
              <a:t>Non-iterative (direct solution)</a:t>
            </a:r>
          </a:p>
          <a:p>
            <a:pPr lvl="1" eaLnBrk="1" hangingPunct="1"/>
            <a:r>
              <a:rPr lang="en-US" altLang="en-US" smtClean="0"/>
              <a:t>Harmonic currents assumed invariant</a:t>
            </a:r>
          </a:p>
          <a:p>
            <a:pPr lvl="1" eaLnBrk="1" hangingPunct="1"/>
            <a:r>
              <a:rPr lang="en-US" altLang="en-US" smtClean="0"/>
              <a:t>Y matrix is rebuilt for each frequency</a:t>
            </a:r>
          </a:p>
          <a:p>
            <a:pPr lvl="1" eaLnBrk="1" hangingPunct="1"/>
            <a:r>
              <a:rPr lang="en-US" altLang="en-US" smtClean="0"/>
              <a:t>Need MONITOR objects to capture results</a:t>
            </a:r>
          </a:p>
          <a:p>
            <a:pPr lvl="1" eaLnBrk="1" hangingPunct="1"/>
            <a:endParaRPr lang="en-US" altLang="en-US" smtClean="0"/>
          </a:p>
        </p:txBody>
      </p:sp>
    </p:spTree>
    <p:extLst>
      <p:ext uri="{BB962C8B-B14F-4D97-AF65-F5344CB8AC3E}">
        <p14:creationId xmlns:p14="http://schemas.microsoft.com/office/powerpoint/2010/main" val="3793988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User Interfaces Currently Implemented</a:t>
            </a:r>
          </a:p>
        </p:txBody>
      </p:sp>
      <p:sp>
        <p:nvSpPr>
          <p:cNvPr id="21507" name="Rectangle 3"/>
          <p:cNvSpPr>
            <a:spLocks noGrp="1" noChangeArrowheads="1"/>
          </p:cNvSpPr>
          <p:nvPr>
            <p:ph type="body" idx="1"/>
          </p:nvPr>
        </p:nvSpPr>
        <p:spPr/>
        <p:txBody>
          <a:bodyPr/>
          <a:lstStyle/>
          <a:p>
            <a:pPr marL="457200" indent="-457200" eaLnBrk="1" hangingPunct="1">
              <a:defRPr/>
            </a:pPr>
            <a:r>
              <a:rPr lang="en-US" dirty="0" smtClean="0"/>
              <a:t>A </a:t>
            </a:r>
            <a:r>
              <a:rPr lang="en-US" b="1" dirty="0" smtClean="0"/>
              <a:t>stand-alone executable </a:t>
            </a:r>
            <a:r>
              <a:rPr lang="en-US" dirty="0" smtClean="0"/>
              <a:t>program that provides a text-based scripting interface (multiple windows) </a:t>
            </a:r>
          </a:p>
          <a:p>
            <a:pPr marL="744538" lvl="1" indent="-457200" eaLnBrk="1" hangingPunct="1">
              <a:defRPr/>
            </a:pPr>
            <a:r>
              <a:rPr lang="en-US" dirty="0" smtClean="0"/>
              <a:t>Some graphical output is also provided. </a:t>
            </a:r>
          </a:p>
          <a:p>
            <a:pPr marL="744538" lvl="1" indent="-457200" eaLnBrk="1" hangingPunct="1">
              <a:defRPr/>
            </a:pPr>
            <a:r>
              <a:rPr lang="en-US" dirty="0" smtClean="0"/>
              <a:t>No graphical input is provided.</a:t>
            </a:r>
          </a:p>
          <a:p>
            <a:pPr marL="457200" indent="-457200" eaLnBrk="1" hangingPunct="1">
              <a:defRPr/>
            </a:pPr>
            <a:r>
              <a:rPr lang="en-US" dirty="0" smtClean="0"/>
              <a:t>An </a:t>
            </a:r>
            <a:r>
              <a:rPr lang="en-US" b="1" dirty="0" smtClean="0"/>
              <a:t>in-process COM server</a:t>
            </a:r>
            <a:r>
              <a:rPr lang="en-US" dirty="0" smtClean="0"/>
              <a:t> (for Windows) that supports driving the simulator from user-written programs. </a:t>
            </a:r>
          </a:p>
          <a:p>
            <a:pPr marL="857250" lvl="1" indent="-457200" eaLnBrk="1" hangingPunct="1">
              <a:defRPr/>
            </a:pPr>
            <a:r>
              <a:rPr lang="en-US" dirty="0" smtClean="0"/>
              <a:t>32-bit and 64-bit (New in 2012)</a:t>
            </a:r>
          </a:p>
          <a:p>
            <a:pPr marL="857250" lvl="1" indent="-457200" eaLnBrk="1" hangingPunct="1">
              <a:defRPr/>
            </a:pPr>
            <a:endParaRPr lang="en-US" dirty="0" smtClean="0"/>
          </a:p>
          <a:p>
            <a:pPr marL="457200" indent="-457200" eaLnBrk="1" hangingPunct="1">
              <a:defRPr/>
            </a:pPr>
            <a:r>
              <a:rPr lang="en-US" b="1" dirty="0" smtClean="0"/>
              <a:t>EPRI Program 174</a:t>
            </a:r>
            <a:r>
              <a:rPr lang="en-US" dirty="0" smtClean="0"/>
              <a:t> funders have access to </a:t>
            </a:r>
            <a:r>
              <a:rPr lang="en-US" i="1" dirty="0" err="1" smtClean="0"/>
              <a:t>DGScreener</a:t>
            </a:r>
            <a:r>
              <a:rPr lang="en-US" i="1" dirty="0" smtClean="0"/>
              <a:t>, </a:t>
            </a:r>
            <a:r>
              <a:rPr lang="en-US" dirty="0" smtClean="0"/>
              <a:t>an interface to </a:t>
            </a:r>
            <a:r>
              <a:rPr lang="en-US" dirty="0" err="1" smtClean="0"/>
              <a:t>OpenDSS</a:t>
            </a:r>
            <a:endParaRPr lang="en-US" dirty="0" smtClean="0"/>
          </a:p>
          <a:p>
            <a:pPr marL="457200" indent="-457200" eaLnBrk="1" hangingPunct="1">
              <a:defRPr/>
            </a:pPr>
            <a:endParaRPr lang="en-US" dirty="0" smtClean="0"/>
          </a:p>
        </p:txBody>
      </p:sp>
    </p:spTree>
    <p:extLst>
      <p:ext uri="{BB962C8B-B14F-4D97-AF65-F5344CB8AC3E}">
        <p14:creationId xmlns:p14="http://schemas.microsoft.com/office/powerpoint/2010/main" val="69833910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r>
              <a:rPr lang="en-US" altLang="en-US" smtClean="0"/>
              <a:t>Harmonic Solution Mode, Cont’d</a:t>
            </a:r>
          </a:p>
        </p:txBody>
      </p:sp>
      <p:sp>
        <p:nvSpPr>
          <p:cNvPr id="239619" name="Rectangle 3"/>
          <p:cNvSpPr>
            <a:spLocks noGrp="1" noChangeArrowheads="1"/>
          </p:cNvSpPr>
          <p:nvPr>
            <p:ph type="body" idx="1"/>
          </p:nvPr>
        </p:nvSpPr>
        <p:spPr/>
        <p:txBody>
          <a:bodyPr>
            <a:normAutofit lnSpcReduction="10000"/>
          </a:bodyPr>
          <a:lstStyle/>
          <a:p>
            <a:pPr eaLnBrk="1" hangingPunct="1"/>
            <a:r>
              <a:rPr lang="en-US" altLang="en-US" sz="2000" smtClean="0"/>
              <a:t>Frequency Scans</a:t>
            </a:r>
          </a:p>
          <a:p>
            <a:pPr lvl="1" eaLnBrk="1" hangingPunct="1"/>
            <a:r>
              <a:rPr lang="en-US" altLang="en-US" sz="2000" smtClean="0"/>
              <a:t>Define a scan spectrum at a small frequency increment</a:t>
            </a:r>
          </a:p>
          <a:p>
            <a:pPr lvl="1" eaLnBrk="1" hangingPunct="1"/>
            <a:r>
              <a:rPr lang="en-US" altLang="en-US" sz="2000" smtClean="0"/>
              <a:t>Assign it to an ISOURCE or VSOURCE</a:t>
            </a:r>
          </a:p>
          <a:p>
            <a:pPr lvl="1" eaLnBrk="1" hangingPunct="1"/>
            <a:r>
              <a:rPr lang="en-US" altLang="en-US" sz="2000" smtClean="0"/>
              <a:t>You probably want do disable LOAD and GENERATOR harmonic spectra, e.g.:</a:t>
            </a:r>
          </a:p>
          <a:p>
            <a:pPr lvl="2" eaLnBrk="1" hangingPunct="1"/>
            <a:r>
              <a:rPr lang="en-US" altLang="en-US" sz="2000" b="1" smtClean="0">
                <a:latin typeface="Courier New" panose="02070309020205020404" pitchFamily="49" charset="0"/>
                <a:cs typeface="Courier New" panose="02070309020205020404" pitchFamily="49" charset="0"/>
              </a:rPr>
              <a:t>Spectrum.DefaultLoad.NumHarm=1</a:t>
            </a:r>
          </a:p>
          <a:p>
            <a:pPr lvl="2" eaLnBrk="1" hangingPunct="1"/>
            <a:r>
              <a:rPr lang="en-US" altLang="en-US" sz="2000" smtClean="0"/>
              <a:t>Otherwise, LOAD objects will inject a current at integer harmonic frequencies yielding a really weird solution</a:t>
            </a:r>
          </a:p>
          <a:p>
            <a:pPr lvl="1" eaLnBrk="1" hangingPunct="1"/>
            <a:r>
              <a:rPr lang="en-US" altLang="en-US" sz="2000" smtClean="0"/>
              <a:t>Scans can be performed for (see ScanType property)</a:t>
            </a:r>
          </a:p>
          <a:p>
            <a:pPr lvl="2" eaLnBrk="1" hangingPunct="1"/>
            <a:r>
              <a:rPr lang="en-US" altLang="en-US" sz="2000" smtClean="0"/>
              <a:t>Positive sequence</a:t>
            </a:r>
          </a:p>
          <a:p>
            <a:pPr lvl="2" eaLnBrk="1" hangingPunct="1"/>
            <a:r>
              <a:rPr lang="en-US" altLang="en-US" sz="2000" smtClean="0"/>
              <a:t>Zero sequence</a:t>
            </a:r>
          </a:p>
          <a:p>
            <a:pPr lvl="2" eaLnBrk="1" hangingPunct="1"/>
            <a:r>
              <a:rPr lang="en-US" altLang="en-US" sz="2000" smtClean="0"/>
              <a:t>No sequence</a:t>
            </a:r>
          </a:p>
          <a:p>
            <a:pPr eaLnBrk="1" hangingPunct="1"/>
            <a:r>
              <a:rPr lang="en-US" altLang="en-US" sz="2000" smtClean="0"/>
              <a:t>Example Frequency Scan</a:t>
            </a:r>
          </a:p>
          <a:p>
            <a:pPr lvl="1" eaLnBrk="1" hangingPunct="1"/>
            <a:r>
              <a:rPr lang="en-US" altLang="en-US" sz="2000" b="1" smtClean="0"/>
              <a:t>…\Distrib\Examples\FreqScan    </a:t>
            </a:r>
            <a:r>
              <a:rPr lang="en-US" altLang="en-US" sz="2000" smtClean="0"/>
              <a:t>folder</a:t>
            </a:r>
          </a:p>
          <a:p>
            <a:pPr lvl="1" eaLnBrk="1" hangingPunct="1"/>
            <a:endParaRPr lang="en-US" altLang="en-US" sz="2000" smtClean="0"/>
          </a:p>
        </p:txBody>
      </p:sp>
    </p:spTree>
    <p:extLst>
      <p:ext uri="{BB962C8B-B14F-4D97-AF65-F5344CB8AC3E}">
        <p14:creationId xmlns:p14="http://schemas.microsoft.com/office/powerpoint/2010/main" val="24424152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p:cNvSpPr>
          <p:nvPr>
            <p:ph type="title"/>
          </p:nvPr>
        </p:nvSpPr>
        <p:spPr/>
        <p:txBody>
          <a:bodyPr/>
          <a:lstStyle/>
          <a:p>
            <a:r>
              <a:rPr lang="en-US" altLang="en-US" smtClean="0"/>
              <a:t>Frequency Scan Example Script</a:t>
            </a:r>
          </a:p>
        </p:txBody>
      </p:sp>
      <p:sp>
        <p:nvSpPr>
          <p:cNvPr id="240643" name="Content Placeholder 2"/>
          <p:cNvSpPr>
            <a:spLocks noGrp="1"/>
          </p:cNvSpPr>
          <p:nvPr>
            <p:ph idx="1"/>
          </p:nvPr>
        </p:nvSpPr>
        <p:spPr/>
        <p:txBody>
          <a:bodyPr>
            <a:normAutofit lnSpcReduction="10000"/>
          </a:bodyPr>
          <a:lstStyle/>
          <a:p>
            <a:r>
              <a:rPr lang="en-US" altLang="en-US" sz="1200" smtClean="0"/>
              <a:t>// THIS SCRIPT WILL RUN A FREQUENCY SCAN ON THE IEEE 123 BUS TEST CASE</a:t>
            </a:r>
          </a:p>
          <a:p>
            <a:endParaRPr lang="en-US" altLang="en-US" sz="1200" smtClean="0"/>
          </a:p>
          <a:p>
            <a:r>
              <a:rPr lang="en-US" altLang="en-US" sz="1200" smtClean="0"/>
              <a:t>Spectrum.DefaultLoad.NumHarm=1   ! This effectively gets rid of LOAD harmonics</a:t>
            </a:r>
          </a:p>
          <a:p>
            <a:r>
              <a:rPr lang="en-US" altLang="en-US" sz="1200" smtClean="0"/>
              <a:t>// Define a spectrum for the scan source</a:t>
            </a:r>
          </a:p>
          <a:p>
            <a:r>
              <a:rPr lang="en-US" altLang="en-US" sz="1200" smtClean="0"/>
              <a:t>New spectrum.Scanspec numharm=1000 csvfile=ScanSpectrum.csv</a:t>
            </a:r>
          </a:p>
          <a:p>
            <a:endParaRPr lang="en-US" altLang="en-US" sz="1200" smtClean="0"/>
          </a:p>
          <a:p>
            <a:r>
              <a:rPr lang="en-US" altLang="en-US" sz="1200" smtClean="0"/>
              <a:t>// Put a Monitor to capture the results</a:t>
            </a:r>
          </a:p>
          <a:p>
            <a:r>
              <a:rPr lang="en-US" altLang="en-US" sz="1200" smtClean="0"/>
              <a:t>New Monitor.Mscan Line.l84 1</a:t>
            </a:r>
          </a:p>
          <a:p>
            <a:endParaRPr lang="en-US" altLang="en-US" sz="1200" smtClean="0"/>
          </a:p>
          <a:p>
            <a:r>
              <a:rPr lang="en-US" altLang="en-US" sz="1200" smtClean="0"/>
              <a:t>// Define a positive-sequence (the default) 1-A, 3-ph current source </a:t>
            </a:r>
          </a:p>
          <a:p>
            <a:r>
              <a:rPr lang="en-US" altLang="en-US" sz="1200" smtClean="0"/>
              <a:t>New Isource.scansource bus1=83 amps=1 spectrum=scanspec</a:t>
            </a:r>
          </a:p>
          <a:p>
            <a:r>
              <a:rPr lang="en-US" altLang="en-US" sz="1200" smtClean="0"/>
              <a:t> </a:t>
            </a:r>
          </a:p>
          <a:p>
            <a:r>
              <a:rPr lang="en-US" altLang="en-US" sz="1200" smtClean="0"/>
              <a:t>solve    ! solve the power flow at fundamental</a:t>
            </a:r>
          </a:p>
          <a:p>
            <a:r>
              <a:rPr lang="en-US" altLang="en-US" sz="1200" smtClean="0"/>
              <a:t>solve mode=harmonics  ! do the harmonic solutions</a:t>
            </a:r>
          </a:p>
          <a:p>
            <a:endParaRPr lang="en-US" altLang="en-US" sz="1200" smtClean="0"/>
          </a:p>
          <a:p>
            <a:r>
              <a:rPr lang="en-US" altLang="en-US" sz="1200" smtClean="0"/>
              <a:t>show mon mscan  ! show the results</a:t>
            </a:r>
          </a:p>
          <a:p>
            <a:r>
              <a:rPr lang="en-US" altLang="en-US" sz="1200" smtClean="0"/>
              <a:t>Export monitors mscan</a:t>
            </a:r>
          </a:p>
          <a:p>
            <a:endParaRPr lang="en-US" altLang="en-US" sz="1200" smtClean="0"/>
          </a:p>
          <a:p>
            <a:r>
              <a:rPr lang="en-US" altLang="en-US" sz="1200" smtClean="0"/>
              <a:t>// You can plot the Monitor, but Excel or Matlab might be better</a:t>
            </a:r>
          </a:p>
          <a:p>
            <a:r>
              <a:rPr lang="en-US" altLang="en-US" sz="1200" smtClean="0"/>
              <a:t>Plot monitor object= mscan channels=(1 3 5 )</a:t>
            </a:r>
          </a:p>
          <a:p>
            <a:endParaRPr lang="en-US" altLang="en-US" sz="1200" smtClean="0"/>
          </a:p>
        </p:txBody>
      </p:sp>
    </p:spTree>
    <p:extLst>
      <p:ext uri="{BB962C8B-B14F-4D97-AF65-F5344CB8AC3E}">
        <p14:creationId xmlns:p14="http://schemas.microsoft.com/office/powerpoint/2010/main" val="99958299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itle 1"/>
          <p:cNvSpPr>
            <a:spLocks noGrp="1"/>
          </p:cNvSpPr>
          <p:nvPr>
            <p:ph type="title"/>
          </p:nvPr>
        </p:nvSpPr>
        <p:spPr/>
        <p:txBody>
          <a:bodyPr/>
          <a:lstStyle/>
          <a:p>
            <a:r>
              <a:rPr lang="en-US" altLang="en-US" smtClean="0"/>
              <a:t>What Does the Scan Spectrum Look Like?</a:t>
            </a:r>
          </a:p>
        </p:txBody>
      </p:sp>
      <p:sp>
        <p:nvSpPr>
          <p:cNvPr id="241667" name="Content Placeholder 2"/>
          <p:cNvSpPr>
            <a:spLocks noGrp="1"/>
          </p:cNvSpPr>
          <p:nvPr>
            <p:ph idx="1"/>
          </p:nvPr>
        </p:nvSpPr>
        <p:spPr>
          <a:xfrm>
            <a:off x="3200400" y="1371600"/>
            <a:ext cx="5407025" cy="4935538"/>
          </a:xfrm>
        </p:spPr>
        <p:txBody>
          <a:bodyPr>
            <a:normAutofit fontScale="92500" lnSpcReduction="20000"/>
          </a:bodyPr>
          <a:lstStyle/>
          <a:p>
            <a:pPr>
              <a:buFontTx/>
              <a:buNone/>
            </a:pPr>
            <a:r>
              <a:rPr lang="en-US" altLang="en-US" sz="1400" smtClean="0">
                <a:latin typeface="Courier New" panose="02070309020205020404" pitchFamily="49" charset="0"/>
                <a:cs typeface="Courier New" panose="02070309020205020404" pitchFamily="49" charset="0"/>
              </a:rPr>
              <a:t>1.083333333 100 0 </a:t>
            </a:r>
          </a:p>
          <a:p>
            <a:pPr>
              <a:buFontTx/>
              <a:buNone/>
            </a:pPr>
            <a:r>
              <a:rPr lang="en-US" altLang="en-US" sz="1400" smtClean="0">
                <a:latin typeface="Courier New" panose="02070309020205020404" pitchFamily="49" charset="0"/>
                <a:cs typeface="Courier New" panose="02070309020205020404" pitchFamily="49" charset="0"/>
              </a:rPr>
              <a:t>1.166666667 100 0 </a:t>
            </a:r>
          </a:p>
          <a:p>
            <a:pPr>
              <a:buFontTx/>
              <a:buNone/>
            </a:pPr>
            <a:r>
              <a:rPr lang="en-US" altLang="en-US" sz="1400" smtClean="0">
                <a:latin typeface="Courier New" panose="02070309020205020404" pitchFamily="49" charset="0"/>
                <a:cs typeface="Courier New" panose="02070309020205020404" pitchFamily="49" charset="0"/>
              </a:rPr>
              <a:t>1.25        100 0 </a:t>
            </a:r>
          </a:p>
          <a:p>
            <a:pPr>
              <a:buFontTx/>
              <a:buNone/>
            </a:pPr>
            <a:r>
              <a:rPr lang="en-US" altLang="en-US" sz="1400" smtClean="0">
                <a:latin typeface="Courier New" panose="02070309020205020404" pitchFamily="49" charset="0"/>
                <a:cs typeface="Courier New" panose="02070309020205020404" pitchFamily="49" charset="0"/>
              </a:rPr>
              <a:t>1.333333333 100 0 </a:t>
            </a:r>
          </a:p>
          <a:p>
            <a:pPr>
              <a:buFontTx/>
              <a:buNone/>
            </a:pPr>
            <a:r>
              <a:rPr lang="en-US" altLang="en-US" sz="1400" smtClean="0">
                <a:latin typeface="Courier New" panose="02070309020205020404" pitchFamily="49" charset="0"/>
                <a:cs typeface="Courier New" panose="02070309020205020404" pitchFamily="49" charset="0"/>
              </a:rPr>
              <a:t>1.416666667 100 0 </a:t>
            </a:r>
          </a:p>
          <a:p>
            <a:pPr>
              <a:buFontTx/>
              <a:buNone/>
            </a:pPr>
            <a:r>
              <a:rPr lang="en-US" altLang="en-US" sz="1400" smtClean="0">
                <a:latin typeface="Courier New" panose="02070309020205020404" pitchFamily="49" charset="0"/>
                <a:cs typeface="Courier New" panose="02070309020205020404" pitchFamily="49" charset="0"/>
              </a:rPr>
              <a:t>1.5         100 0 </a:t>
            </a:r>
          </a:p>
          <a:p>
            <a:pPr>
              <a:buFontTx/>
              <a:buNone/>
            </a:pPr>
            <a:r>
              <a:rPr lang="en-US" altLang="en-US" sz="1400" smtClean="0">
                <a:latin typeface="Courier New" panose="02070309020205020404" pitchFamily="49" charset="0"/>
                <a:cs typeface="Courier New" panose="02070309020205020404" pitchFamily="49" charset="0"/>
              </a:rPr>
              <a:t>1.583333333 100 0 </a:t>
            </a:r>
          </a:p>
          <a:p>
            <a:pPr>
              <a:buFontTx/>
              <a:buNone/>
            </a:pPr>
            <a:r>
              <a:rPr lang="en-US" altLang="en-US" sz="1400" smtClean="0">
                <a:latin typeface="Courier New" panose="02070309020205020404" pitchFamily="49" charset="0"/>
                <a:cs typeface="Courier New" panose="02070309020205020404" pitchFamily="49" charset="0"/>
              </a:rPr>
              <a:t>1.666666667 100 0 </a:t>
            </a:r>
          </a:p>
          <a:p>
            <a:pPr>
              <a:buFontTx/>
              <a:buNone/>
            </a:pPr>
            <a:r>
              <a:rPr lang="en-US" altLang="en-US" sz="1400" smtClean="0">
                <a:latin typeface="Courier New" panose="02070309020205020404" pitchFamily="49" charset="0"/>
                <a:cs typeface="Courier New" panose="02070309020205020404" pitchFamily="49" charset="0"/>
              </a:rPr>
              <a:t>1.75        100 0 </a:t>
            </a:r>
          </a:p>
          <a:p>
            <a:pPr>
              <a:buFontTx/>
              <a:buNone/>
            </a:pPr>
            <a:r>
              <a:rPr lang="en-US" altLang="en-US" sz="1400" smtClean="0">
                <a:latin typeface="Courier New" panose="02070309020205020404" pitchFamily="49" charset="0"/>
                <a:cs typeface="Courier New" panose="02070309020205020404" pitchFamily="49" charset="0"/>
              </a:rPr>
              <a:t>1.833333333 100 0 </a:t>
            </a:r>
          </a:p>
          <a:p>
            <a:pPr>
              <a:buFontTx/>
              <a:buNone/>
            </a:pPr>
            <a:r>
              <a:rPr lang="en-US" altLang="en-US" sz="1400" smtClean="0">
                <a:latin typeface="Courier New" panose="02070309020205020404" pitchFamily="49" charset="0"/>
                <a:cs typeface="Courier New" panose="02070309020205020404" pitchFamily="49" charset="0"/>
              </a:rPr>
              <a:t>1.916666667 100 0 </a:t>
            </a:r>
          </a:p>
          <a:p>
            <a:pPr>
              <a:buFontTx/>
              <a:buNone/>
            </a:pPr>
            <a:r>
              <a:rPr lang="en-US" altLang="en-US" sz="1400" smtClean="0">
                <a:latin typeface="Courier New" panose="02070309020205020404" pitchFamily="49" charset="0"/>
                <a:cs typeface="Courier New" panose="02070309020205020404" pitchFamily="49" charset="0"/>
              </a:rPr>
              <a:t>2           100 0 </a:t>
            </a:r>
          </a:p>
          <a:p>
            <a:pPr>
              <a:buFontTx/>
              <a:buNone/>
            </a:pPr>
            <a:r>
              <a:rPr lang="en-US" altLang="en-US" sz="1400" smtClean="0">
                <a:latin typeface="Courier New" panose="02070309020205020404" pitchFamily="49" charset="0"/>
                <a:cs typeface="Courier New" panose="02070309020205020404" pitchFamily="49" charset="0"/>
              </a:rPr>
              <a:t>2.083333333 100 0 </a:t>
            </a:r>
          </a:p>
          <a:p>
            <a:pPr>
              <a:buFontTx/>
              <a:buNone/>
            </a:pPr>
            <a:r>
              <a:rPr lang="en-US" altLang="en-US" sz="1400" smtClean="0">
                <a:latin typeface="Courier New" panose="02070309020205020404" pitchFamily="49" charset="0"/>
                <a:cs typeface="Courier New" panose="02070309020205020404" pitchFamily="49" charset="0"/>
              </a:rPr>
              <a:t>2.166666667 100 0 </a:t>
            </a:r>
          </a:p>
          <a:p>
            <a:pPr>
              <a:buFontTx/>
              <a:buNone/>
            </a:pPr>
            <a:r>
              <a:rPr lang="en-US" altLang="en-US" sz="1400" smtClean="0">
                <a:latin typeface="Courier New" panose="02070309020205020404" pitchFamily="49" charset="0"/>
                <a:cs typeface="Courier New" panose="02070309020205020404" pitchFamily="49" charset="0"/>
              </a:rPr>
              <a:t>2.25        100 0 </a:t>
            </a:r>
          </a:p>
          <a:p>
            <a:pPr>
              <a:buFontTx/>
              <a:buNone/>
            </a:pPr>
            <a:r>
              <a:rPr lang="en-US" altLang="en-US" sz="1400" smtClean="0">
                <a:latin typeface="Courier New" panose="02070309020205020404" pitchFamily="49" charset="0"/>
                <a:cs typeface="Courier New" panose="02070309020205020404" pitchFamily="49" charset="0"/>
              </a:rPr>
              <a:t>2.333333333 100 0 </a:t>
            </a:r>
          </a:p>
          <a:p>
            <a:pPr>
              <a:buFontTx/>
              <a:buNone/>
            </a:pPr>
            <a:r>
              <a:rPr lang="en-US" altLang="en-US" sz="1400" smtClean="0">
                <a:latin typeface="Courier New" panose="02070309020205020404" pitchFamily="49" charset="0"/>
                <a:cs typeface="Courier New" panose="02070309020205020404" pitchFamily="49" charset="0"/>
              </a:rPr>
              <a:t>2.416666667 100 0 </a:t>
            </a:r>
          </a:p>
          <a:p>
            <a:pPr>
              <a:buFontTx/>
              <a:buNone/>
            </a:pPr>
            <a:r>
              <a:rPr lang="en-US" altLang="en-US" sz="1400" smtClean="0">
                <a:latin typeface="Courier New" panose="02070309020205020404" pitchFamily="49" charset="0"/>
                <a:cs typeface="Courier New" panose="02070309020205020404" pitchFamily="49" charset="0"/>
              </a:rPr>
              <a:t>2.5         100 0 </a:t>
            </a:r>
          </a:p>
          <a:p>
            <a:pPr>
              <a:buFontTx/>
              <a:buNone/>
            </a:pPr>
            <a:r>
              <a:rPr lang="en-US" altLang="en-US" sz="1400" smtClean="0">
                <a:latin typeface="Courier New" panose="02070309020205020404" pitchFamily="49" charset="0"/>
                <a:cs typeface="Courier New" panose="02070309020205020404" pitchFamily="49" charset="0"/>
              </a:rPr>
              <a:t>2.583333333 100 0 </a:t>
            </a:r>
          </a:p>
          <a:p>
            <a:pPr>
              <a:buFontTx/>
              <a:buNone/>
            </a:pPr>
            <a:r>
              <a:rPr lang="en-US" altLang="en-US" sz="1400" smtClean="0"/>
              <a:t>… etc …</a:t>
            </a:r>
          </a:p>
        </p:txBody>
      </p:sp>
      <p:sp>
        <p:nvSpPr>
          <p:cNvPr id="241668" name="TextBox 3"/>
          <p:cNvSpPr txBox="1">
            <a:spLocks noChangeArrowheads="1"/>
          </p:cNvSpPr>
          <p:nvPr/>
        </p:nvSpPr>
        <p:spPr bwMode="auto">
          <a:xfrm>
            <a:off x="457200" y="2743200"/>
            <a:ext cx="1981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For 60 Hz base frequency, this gives a 5 Hz scan</a:t>
            </a:r>
          </a:p>
        </p:txBody>
      </p:sp>
      <p:sp>
        <p:nvSpPr>
          <p:cNvPr id="241669" name="TextBox 4"/>
          <p:cNvSpPr txBox="1">
            <a:spLocks noChangeArrowheads="1"/>
          </p:cNvSpPr>
          <p:nvPr/>
        </p:nvSpPr>
        <p:spPr bwMode="auto">
          <a:xfrm>
            <a:off x="1143000" y="1828800"/>
            <a:ext cx="1143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Harmonic</a:t>
            </a:r>
          </a:p>
        </p:txBody>
      </p:sp>
      <p:cxnSp>
        <p:nvCxnSpPr>
          <p:cNvPr id="241670" name="Straight Arrow Connector 6"/>
          <p:cNvCxnSpPr>
            <a:cxnSpLocks noChangeShapeType="1"/>
          </p:cNvCxnSpPr>
          <p:nvPr/>
        </p:nvCxnSpPr>
        <p:spPr bwMode="auto">
          <a:xfrm>
            <a:off x="2362200" y="1981200"/>
            <a:ext cx="914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1671" name="TextBox 7"/>
          <p:cNvSpPr txBox="1">
            <a:spLocks noChangeArrowheads="1"/>
          </p:cNvSpPr>
          <p:nvPr/>
        </p:nvSpPr>
        <p:spPr bwMode="auto">
          <a:xfrm>
            <a:off x="6324600" y="1524000"/>
            <a:ext cx="182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 Magnitude</a:t>
            </a:r>
          </a:p>
          <a:p>
            <a:r>
              <a:rPr lang="en-US" altLang="en-US"/>
              <a:t>(All 100%)</a:t>
            </a:r>
          </a:p>
        </p:txBody>
      </p:sp>
      <p:cxnSp>
        <p:nvCxnSpPr>
          <p:cNvPr id="241672" name="Straight Arrow Connector 9"/>
          <p:cNvCxnSpPr>
            <a:cxnSpLocks noChangeShapeType="1"/>
          </p:cNvCxnSpPr>
          <p:nvPr/>
        </p:nvCxnSpPr>
        <p:spPr bwMode="auto">
          <a:xfrm flipH="1">
            <a:off x="4876800" y="1828800"/>
            <a:ext cx="11430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1673" name="TextBox 10"/>
          <p:cNvSpPr txBox="1">
            <a:spLocks noChangeArrowheads="1"/>
          </p:cNvSpPr>
          <p:nvPr/>
        </p:nvSpPr>
        <p:spPr bwMode="auto">
          <a:xfrm>
            <a:off x="6019800" y="3505200"/>
            <a:ext cx="182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Angle</a:t>
            </a:r>
          </a:p>
          <a:p>
            <a:r>
              <a:rPr lang="en-US" altLang="en-US"/>
              <a:t>(All 0)</a:t>
            </a:r>
          </a:p>
        </p:txBody>
      </p:sp>
      <p:cxnSp>
        <p:nvCxnSpPr>
          <p:cNvPr id="241674" name="Straight Arrow Connector 12"/>
          <p:cNvCxnSpPr>
            <a:cxnSpLocks noChangeShapeType="1"/>
          </p:cNvCxnSpPr>
          <p:nvPr/>
        </p:nvCxnSpPr>
        <p:spPr bwMode="auto">
          <a:xfrm flipH="1" flipV="1">
            <a:off x="5181600" y="3505200"/>
            <a:ext cx="11430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1675" name="TextBox 13"/>
          <p:cNvSpPr txBox="1">
            <a:spLocks noChangeArrowheads="1"/>
          </p:cNvSpPr>
          <p:nvPr/>
        </p:nvSpPr>
        <p:spPr bwMode="auto">
          <a:xfrm>
            <a:off x="304800" y="3962400"/>
            <a:ext cx="2819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This is typically associated with a 1-A  current source, so that the resulting voltages represent driving-point Z, transfer Z, etc.</a:t>
            </a:r>
          </a:p>
        </p:txBody>
      </p:sp>
    </p:spTree>
    <p:extLst>
      <p:ext uri="{BB962C8B-B14F-4D97-AF65-F5344CB8AC3E}">
        <p14:creationId xmlns:p14="http://schemas.microsoft.com/office/powerpoint/2010/main" val="124794544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4"/>
          <p:cNvSpPr>
            <a:spLocks noGrp="1"/>
          </p:cNvSpPr>
          <p:nvPr>
            <p:ph type="title"/>
          </p:nvPr>
        </p:nvSpPr>
        <p:spPr/>
        <p:txBody>
          <a:bodyPr/>
          <a:lstStyle/>
          <a:p>
            <a:r>
              <a:rPr lang="en-US" altLang="en-US" smtClean="0"/>
              <a:t>What Difference Does it Make?</a:t>
            </a:r>
          </a:p>
        </p:txBody>
      </p:sp>
      <p:pic>
        <p:nvPicPr>
          <p:cNvPr id="2426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981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475652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r>
              <a:rPr lang="en-US" altLang="en-US" smtClean="0"/>
              <a:t>Putting it All Together - Harmonics</a:t>
            </a:r>
          </a:p>
        </p:txBody>
      </p:sp>
      <p:sp>
        <p:nvSpPr>
          <p:cNvPr id="24371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24371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24371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24371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24371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2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43721"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24372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4372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4372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243725"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24372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24372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24372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243729" name="Text Box 17"/>
          <p:cNvSpPr txBox="1">
            <a:spLocks noChangeArrowheads="1"/>
          </p:cNvSpPr>
          <p:nvPr/>
        </p:nvSpPr>
        <p:spPr bwMode="auto">
          <a:xfrm>
            <a:off x="3810000" y="1600200"/>
            <a:ext cx="32766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 each frequency </a:t>
            </a:r>
          </a:p>
        </p:txBody>
      </p:sp>
      <p:sp>
        <p:nvSpPr>
          <p:cNvPr id="243730" name="Text Box 18"/>
          <p:cNvSpPr txBox="1">
            <a:spLocks noChangeArrowheads="1"/>
          </p:cNvSpPr>
          <p:nvPr/>
        </p:nvSpPr>
        <p:spPr bwMode="auto">
          <a:xfrm>
            <a:off x="228600" y="2590800"/>
            <a:ext cx="2057400" cy="82550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solidFill>
                  <a:srgbClr val="FF0000"/>
                </a:solidFill>
                <a:latin typeface="Tahoma" panose="020B0604030504040204" pitchFamily="34" charset="0"/>
              </a:rPr>
              <a:t>Harmonic injection Currents</a:t>
            </a:r>
          </a:p>
        </p:txBody>
      </p:sp>
      <p:sp>
        <p:nvSpPr>
          <p:cNvPr id="24373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3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4373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43734"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243735" name="Text Box 23"/>
          <p:cNvSpPr txBox="1">
            <a:spLocks noChangeArrowheads="1"/>
          </p:cNvSpPr>
          <p:nvPr/>
        </p:nvSpPr>
        <p:spPr bwMode="auto">
          <a:xfrm>
            <a:off x="7467600" y="4038600"/>
            <a:ext cx="16764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a:p>
            <a:r>
              <a:rPr lang="en-US" altLang="en-US" b="1">
                <a:latin typeface="Tahoma" panose="020B0604030504040204" pitchFamily="34" charset="0"/>
              </a:rPr>
              <a:t>(each Frequency)</a:t>
            </a:r>
          </a:p>
        </p:txBody>
      </p:sp>
    </p:spTree>
    <p:extLst>
      <p:ext uri="{BB962C8B-B14F-4D97-AF65-F5344CB8AC3E}">
        <p14:creationId xmlns:p14="http://schemas.microsoft.com/office/powerpoint/2010/main" val="415883306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ctrTitle"/>
          </p:nvPr>
        </p:nvSpPr>
        <p:spPr/>
        <p:txBody>
          <a:bodyPr/>
          <a:lstStyle/>
          <a:p>
            <a:pPr eaLnBrk="1" hangingPunct="1"/>
            <a:r>
              <a:rPr lang="en-US" altLang="en-US" smtClean="0"/>
              <a:t>Dynamics Solution</a:t>
            </a:r>
          </a:p>
        </p:txBody>
      </p:sp>
      <p:sp>
        <p:nvSpPr>
          <p:cNvPr id="244739" name="Rectangle 3"/>
          <p:cNvSpPr>
            <a:spLocks noGrp="1" noChangeArrowheads="1"/>
          </p:cNvSpPr>
          <p:nvPr>
            <p:ph type="subTitle" idx="1"/>
          </p:nvPr>
        </p:nvSpPr>
        <p:spPr/>
        <p:txBody>
          <a:bodyPr/>
          <a:lstStyle/>
          <a:p>
            <a:pPr eaLnBrk="1" hangingPunct="1"/>
            <a:endParaRPr lang="en-US" altLang="en-US" smtClean="0"/>
          </a:p>
        </p:txBody>
      </p:sp>
    </p:spTree>
    <p:extLst>
      <p:ext uri="{BB962C8B-B14F-4D97-AF65-F5344CB8AC3E}">
        <p14:creationId xmlns:p14="http://schemas.microsoft.com/office/powerpoint/2010/main" val="376524773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itle 1"/>
          <p:cNvSpPr>
            <a:spLocks noGrp="1"/>
          </p:cNvSpPr>
          <p:nvPr>
            <p:ph type="title"/>
          </p:nvPr>
        </p:nvSpPr>
        <p:spPr/>
        <p:txBody>
          <a:bodyPr/>
          <a:lstStyle/>
          <a:p>
            <a:r>
              <a:rPr lang="en-US" altLang="en-US" smtClean="0"/>
              <a:t>Dynamics Mode	</a:t>
            </a:r>
          </a:p>
        </p:txBody>
      </p:sp>
      <p:sp>
        <p:nvSpPr>
          <p:cNvPr id="245763" name="Content Placeholder 2"/>
          <p:cNvSpPr>
            <a:spLocks noGrp="1"/>
          </p:cNvSpPr>
          <p:nvPr>
            <p:ph idx="1"/>
          </p:nvPr>
        </p:nvSpPr>
        <p:spPr/>
        <p:txBody>
          <a:bodyPr/>
          <a:lstStyle/>
          <a:p>
            <a:r>
              <a:rPr lang="en-US" altLang="en-US" smtClean="0"/>
              <a:t>Dynamics mode is used for</a:t>
            </a:r>
          </a:p>
          <a:p>
            <a:pPr lvl="1"/>
            <a:r>
              <a:rPr lang="en-US" altLang="en-US" smtClean="0"/>
              <a:t>Fault current calculations including Generator contributions</a:t>
            </a:r>
          </a:p>
          <a:p>
            <a:pPr lvl="2"/>
            <a:r>
              <a:rPr lang="en-US" altLang="en-US" smtClean="0"/>
              <a:t>Single time-step solution</a:t>
            </a:r>
          </a:p>
          <a:p>
            <a:pPr lvl="1"/>
            <a:r>
              <a:rPr lang="en-US" altLang="en-US" smtClean="0"/>
              <a:t>Machine transients</a:t>
            </a:r>
          </a:p>
          <a:p>
            <a:pPr lvl="1"/>
            <a:r>
              <a:rPr lang="en-US" altLang="en-US" smtClean="0"/>
              <a:t>Inverter transients</a:t>
            </a:r>
          </a:p>
          <a:p>
            <a:r>
              <a:rPr lang="en-US" altLang="en-US" smtClean="0"/>
              <a:t>Typical time step:  0.2 – 1 ms</a:t>
            </a:r>
          </a:p>
          <a:p>
            <a:pPr lvl="1"/>
            <a:r>
              <a:rPr lang="en-US" altLang="en-US" smtClean="0"/>
              <a:t>Depends on time constants in model</a:t>
            </a:r>
          </a:p>
          <a:p>
            <a:r>
              <a:rPr lang="en-US" altLang="en-US" smtClean="0"/>
              <a:t>A converged power flow is required to initialize the model.</a:t>
            </a:r>
          </a:p>
        </p:txBody>
      </p:sp>
    </p:spTree>
    <p:extLst>
      <p:ext uri="{BB962C8B-B14F-4D97-AF65-F5344CB8AC3E}">
        <p14:creationId xmlns:p14="http://schemas.microsoft.com/office/powerpoint/2010/main" val="66245014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itle 1"/>
          <p:cNvSpPr>
            <a:spLocks noGrp="1"/>
          </p:cNvSpPr>
          <p:nvPr>
            <p:ph type="title"/>
          </p:nvPr>
        </p:nvSpPr>
        <p:spPr/>
        <p:txBody>
          <a:bodyPr/>
          <a:lstStyle/>
          <a:p>
            <a:r>
              <a:rPr lang="en-US" altLang="en-US" smtClean="0"/>
              <a:t>Basic Algorithm (From SolutionAlgs.Pas)</a:t>
            </a:r>
          </a:p>
        </p:txBody>
      </p:sp>
      <p:sp>
        <p:nvSpPr>
          <p:cNvPr id="246787" name="Content Placeholder 2"/>
          <p:cNvSpPr>
            <a:spLocks noGrp="1"/>
          </p:cNvSpPr>
          <p:nvPr>
            <p:ph idx="1"/>
          </p:nvPr>
        </p:nvSpPr>
        <p:spPr>
          <a:xfrm>
            <a:off x="990600" y="1905000"/>
            <a:ext cx="7239000" cy="4217988"/>
          </a:xfrm>
        </p:spPr>
        <p:txBody>
          <a:bodyPr/>
          <a:lstStyle/>
          <a:p>
            <a:r>
              <a:rPr lang="en-US" altLang="en-US" sz="1800" smtClean="0">
                <a:latin typeface="Courier New" panose="02070309020205020404" pitchFamily="49" charset="0"/>
                <a:cs typeface="Courier New" panose="02070309020205020404" pitchFamily="49" charset="0"/>
              </a:rPr>
              <a:t>Increment_time;</a:t>
            </a:r>
          </a:p>
          <a:p>
            <a:r>
              <a:rPr lang="en-US" altLang="en-US" sz="1800" smtClean="0">
                <a:latin typeface="Courier New" panose="02070309020205020404" pitchFamily="49" charset="0"/>
                <a:cs typeface="Courier New" panose="02070309020205020404" pitchFamily="49" charset="0"/>
              </a:rPr>
              <a:t> </a:t>
            </a:r>
          </a:p>
          <a:p>
            <a:r>
              <a:rPr lang="en-US" altLang="en-US" sz="1800" b="1" smtClean="0">
                <a:latin typeface="Courier New" panose="02070309020205020404" pitchFamily="49" charset="0"/>
                <a:cs typeface="Courier New" panose="02070309020205020404" pitchFamily="49" charset="0"/>
              </a:rPr>
              <a:t>       {Predictor}</a:t>
            </a:r>
            <a:endParaRPr lang="en-US" altLang="en-US" sz="1800" smtClean="0">
              <a:latin typeface="Courier New" panose="02070309020205020404" pitchFamily="49" charset="0"/>
              <a:cs typeface="Courier New" panose="02070309020205020404" pitchFamily="49" charset="0"/>
            </a:endParaRPr>
          </a:p>
          <a:p>
            <a:r>
              <a:rPr lang="en-US" altLang="en-US" sz="1800" smtClean="0">
                <a:latin typeface="Courier New" panose="02070309020205020404" pitchFamily="49" charset="0"/>
                <a:cs typeface="Courier New" panose="02070309020205020404" pitchFamily="49" charset="0"/>
              </a:rPr>
              <a:t>          IterationFlag := 0;</a:t>
            </a:r>
          </a:p>
          <a:p>
            <a:r>
              <a:rPr lang="en-US" altLang="en-US" sz="1800" smtClean="0">
                <a:latin typeface="Courier New" panose="02070309020205020404" pitchFamily="49" charset="0"/>
                <a:cs typeface="Courier New" panose="02070309020205020404" pitchFamily="49" charset="0"/>
              </a:rPr>
              <a:t>          IntegratePCStates;  </a:t>
            </a:r>
          </a:p>
          <a:p>
            <a:r>
              <a:rPr lang="en-US" altLang="en-US" sz="1800" smtClean="0">
                <a:latin typeface="Courier New" panose="02070309020205020404" pitchFamily="49" charset="0"/>
                <a:cs typeface="Courier New" panose="02070309020205020404" pitchFamily="49" charset="0"/>
              </a:rPr>
              <a:t>          SolveSnap;</a:t>
            </a:r>
          </a:p>
          <a:p>
            <a:r>
              <a:rPr lang="en-US" altLang="en-US" sz="1800" smtClean="0">
                <a:latin typeface="Courier New" panose="02070309020205020404" pitchFamily="49" charset="0"/>
                <a:cs typeface="Courier New" panose="02070309020205020404" pitchFamily="49" charset="0"/>
              </a:rPr>
              <a:t> </a:t>
            </a:r>
          </a:p>
          <a:p>
            <a:r>
              <a:rPr lang="en-US" altLang="en-US" sz="1800" b="1" smtClean="0">
                <a:latin typeface="Courier New" panose="02070309020205020404" pitchFamily="49" charset="0"/>
                <a:cs typeface="Courier New" panose="02070309020205020404" pitchFamily="49" charset="0"/>
              </a:rPr>
              <a:t>       {Corrector}</a:t>
            </a:r>
            <a:endParaRPr lang="en-US" altLang="en-US" sz="1800" smtClean="0">
              <a:latin typeface="Courier New" panose="02070309020205020404" pitchFamily="49" charset="0"/>
              <a:cs typeface="Courier New" panose="02070309020205020404" pitchFamily="49" charset="0"/>
            </a:endParaRPr>
          </a:p>
          <a:p>
            <a:r>
              <a:rPr lang="en-US" altLang="en-US" sz="1800" smtClean="0">
                <a:latin typeface="Courier New" panose="02070309020205020404" pitchFamily="49" charset="0"/>
                <a:cs typeface="Courier New" panose="02070309020205020404" pitchFamily="49" charset="0"/>
              </a:rPr>
              <a:t>          IterationFlag := 1;</a:t>
            </a:r>
          </a:p>
          <a:p>
            <a:r>
              <a:rPr lang="en-US" altLang="en-US" sz="1800" smtClean="0">
                <a:latin typeface="Courier New" panose="02070309020205020404" pitchFamily="49" charset="0"/>
                <a:cs typeface="Courier New" panose="02070309020205020404" pitchFamily="49" charset="0"/>
              </a:rPr>
              <a:t>          IntegratePCStates;</a:t>
            </a:r>
          </a:p>
          <a:p>
            <a:r>
              <a:rPr lang="en-US" altLang="en-US" sz="1800" smtClean="0">
                <a:latin typeface="Courier New" panose="02070309020205020404" pitchFamily="49" charset="0"/>
                <a:cs typeface="Courier New" panose="02070309020205020404" pitchFamily="49" charset="0"/>
              </a:rPr>
              <a:t>          SolveSnap;</a:t>
            </a:r>
          </a:p>
        </p:txBody>
      </p:sp>
    </p:spTree>
    <p:extLst>
      <p:ext uri="{BB962C8B-B14F-4D97-AF65-F5344CB8AC3E}">
        <p14:creationId xmlns:p14="http://schemas.microsoft.com/office/powerpoint/2010/main" val="288196025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itle 1"/>
          <p:cNvSpPr>
            <a:spLocks noGrp="1"/>
          </p:cNvSpPr>
          <p:nvPr>
            <p:ph type="title"/>
          </p:nvPr>
        </p:nvSpPr>
        <p:spPr/>
        <p:txBody>
          <a:bodyPr/>
          <a:lstStyle/>
          <a:p>
            <a:r>
              <a:rPr lang="en-US" altLang="en-US" smtClean="0"/>
              <a:t>Entering Dynamics Mode</a:t>
            </a:r>
          </a:p>
        </p:txBody>
      </p:sp>
      <p:sp>
        <p:nvSpPr>
          <p:cNvPr id="247811" name="Content Placeholder 2"/>
          <p:cNvSpPr>
            <a:spLocks noGrp="1"/>
          </p:cNvSpPr>
          <p:nvPr>
            <p:ph idx="1"/>
          </p:nvPr>
        </p:nvSpPr>
        <p:spPr/>
        <p:txBody>
          <a:bodyPr/>
          <a:lstStyle/>
          <a:p>
            <a:r>
              <a:rPr lang="en-US" altLang="en-US" sz="1800" smtClean="0"/>
              <a:t>Initialize state variables in all PC Elements</a:t>
            </a:r>
          </a:p>
          <a:p>
            <a:pPr lvl="1"/>
            <a:r>
              <a:rPr lang="en-US" altLang="en-US" sz="1800" smtClean="0"/>
              <a:t>For example, in a Generator object currently:</a:t>
            </a:r>
          </a:p>
          <a:p>
            <a:pPr lvl="2"/>
            <a:r>
              <a:rPr lang="en-US" altLang="en-US" sz="1800" smtClean="0"/>
              <a:t>Compute voltage, </a:t>
            </a:r>
            <a:r>
              <a:rPr lang="en-US" altLang="en-US" sz="1800" i="1" smtClean="0"/>
              <a:t>E</a:t>
            </a:r>
            <a:r>
              <a:rPr lang="en-US" altLang="en-US" sz="1800" i="1" baseline="-25000" smtClean="0"/>
              <a:t>1</a:t>
            </a:r>
            <a:r>
              <a:rPr lang="en-US" altLang="en-US" sz="1800" smtClean="0"/>
              <a:t>, behind </a:t>
            </a:r>
            <a:r>
              <a:rPr lang="en-US" altLang="en-US" sz="1800" i="1" smtClean="0"/>
              <a:t>Xd‘  and </a:t>
            </a:r>
            <a:r>
              <a:rPr lang="en-US" altLang="en-US" sz="1800" smtClean="0"/>
              <a:t>Initialize the phase angle, </a:t>
            </a:r>
            <a:r>
              <a:rPr lang="en-US" altLang="en-US" sz="1800" i="1" smtClean="0">
                <a:sym typeface="Symbol" panose="05050102010706020507" pitchFamily="18" charset="2"/>
              </a:rPr>
              <a:t></a:t>
            </a:r>
            <a:r>
              <a:rPr lang="en-US" altLang="en-US" sz="1800" smtClean="0"/>
              <a:t>, to match power flow (approximately)</a:t>
            </a:r>
          </a:p>
          <a:p>
            <a:r>
              <a:rPr lang="en-US" altLang="en-US" sz="1800" smtClean="0"/>
              <a:t>Set derivatives of the state variables to zero</a:t>
            </a:r>
          </a:p>
          <a:p>
            <a:pPr lvl="1"/>
            <a:r>
              <a:rPr lang="en-US" altLang="en-US" sz="1800" smtClean="0"/>
              <a:t>For the Generator: Speed  (relative to synch frequency), Angle</a:t>
            </a:r>
          </a:p>
          <a:p>
            <a:r>
              <a:rPr lang="en-US" altLang="en-US" sz="1800" smtClean="0"/>
              <a:t>Set controlmode=time</a:t>
            </a:r>
          </a:p>
          <a:p>
            <a:pPr lvl="1"/>
            <a:r>
              <a:rPr lang="en-US" altLang="en-US" sz="1800" smtClean="0"/>
              <a:t>When running in time steps of a few seconds or less, controls that depend on the control queue for instructions on delayed actions will be automatically sequenced when the solution time reaches the designated time for an action to occur.</a:t>
            </a:r>
          </a:p>
          <a:p>
            <a:pPr>
              <a:buFontTx/>
              <a:buNone/>
            </a:pPr>
            <a:endParaRPr lang="en-US" altLang="en-US" sz="1800" smtClean="0"/>
          </a:p>
        </p:txBody>
      </p:sp>
    </p:spTree>
    <p:extLst>
      <p:ext uri="{BB962C8B-B14F-4D97-AF65-F5344CB8AC3E}">
        <p14:creationId xmlns:p14="http://schemas.microsoft.com/office/powerpoint/2010/main" val="413453887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itle 1"/>
          <p:cNvSpPr>
            <a:spLocks noGrp="1"/>
          </p:cNvSpPr>
          <p:nvPr>
            <p:ph type="title"/>
          </p:nvPr>
        </p:nvSpPr>
        <p:spPr/>
        <p:txBody>
          <a:bodyPr>
            <a:normAutofit fontScale="90000"/>
          </a:bodyPr>
          <a:lstStyle/>
          <a:p>
            <a:r>
              <a:rPr lang="en-US" altLang="en-US" smtClean="0"/>
              <a:t>3-Phase Generator Model in Dynamics Mode</a:t>
            </a:r>
          </a:p>
        </p:txBody>
      </p:sp>
      <p:pic>
        <p:nvPicPr>
          <p:cNvPr id="248835" name="Picture 2" descr="Generator_Dynam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0" y="1600200"/>
            <a:ext cx="578326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8836" name="TextBox 3"/>
          <p:cNvSpPr txBox="1">
            <a:spLocks noChangeArrowheads="1"/>
          </p:cNvSpPr>
          <p:nvPr/>
        </p:nvSpPr>
        <p:spPr bwMode="auto">
          <a:xfrm>
            <a:off x="7315200" y="2590800"/>
            <a:ext cx="6858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ym typeface="Symbol" panose="05050102010706020507" pitchFamily="18" charset="2"/>
              </a:rPr>
              <a:t>E</a:t>
            </a:r>
            <a:endParaRPr lang="en-US" altLang="en-US"/>
          </a:p>
        </p:txBody>
      </p:sp>
    </p:spTree>
    <p:extLst>
      <p:ext uri="{BB962C8B-B14F-4D97-AF65-F5344CB8AC3E}">
        <p14:creationId xmlns:p14="http://schemas.microsoft.com/office/powerpoint/2010/main" val="41528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smtClean="0"/>
              <a:t>Why Scripting and COM?</a:t>
            </a:r>
          </a:p>
        </p:txBody>
      </p:sp>
      <p:sp>
        <p:nvSpPr>
          <p:cNvPr id="21507" name="Rectangle 3"/>
          <p:cNvSpPr>
            <a:spLocks noGrp="1" noChangeArrowheads="1"/>
          </p:cNvSpPr>
          <p:nvPr>
            <p:ph type="body" idx="1"/>
          </p:nvPr>
        </p:nvSpPr>
        <p:spPr/>
        <p:txBody>
          <a:bodyPr/>
          <a:lstStyle/>
          <a:p>
            <a:pPr marL="457200" indent="-457200" eaLnBrk="1" hangingPunct="1">
              <a:defRPr/>
            </a:pPr>
            <a:r>
              <a:rPr lang="en-US" dirty="0" smtClean="0"/>
              <a:t>More flexible</a:t>
            </a:r>
            <a:r>
              <a:rPr lang="en-US" dirty="0"/>
              <a:t> </a:t>
            </a:r>
            <a:r>
              <a:rPr lang="en-US" dirty="0" smtClean="0"/>
              <a:t>than static forms</a:t>
            </a:r>
          </a:p>
          <a:p>
            <a:pPr marL="457200" indent="-457200" eaLnBrk="1" hangingPunct="1">
              <a:defRPr/>
            </a:pPr>
            <a:r>
              <a:rPr lang="en-US" dirty="0" smtClean="0"/>
              <a:t>No two Smart Grid simulations alike</a:t>
            </a:r>
          </a:p>
          <a:p>
            <a:pPr marL="457200" indent="-457200" eaLnBrk="1" hangingPunct="1">
              <a:defRPr/>
            </a:pPr>
            <a:r>
              <a:rPr lang="en-US" dirty="0" smtClean="0"/>
              <a:t>Not possible to predict what users will want to do</a:t>
            </a:r>
          </a:p>
          <a:p>
            <a:pPr marL="800100" lvl="1" indent="-457200">
              <a:defRPr/>
            </a:pPr>
            <a:r>
              <a:rPr lang="en-US" dirty="0" smtClean="0"/>
              <a:t>COM = Component Object Model</a:t>
            </a:r>
          </a:p>
          <a:p>
            <a:pPr marL="800100" lvl="1" indent="-457200">
              <a:defRPr/>
            </a:pPr>
            <a:r>
              <a:rPr lang="en-US" dirty="0" smtClean="0"/>
              <a:t>Supported by nearly all programming languages, Microsoft Office, MATLAB, Python, </a:t>
            </a:r>
            <a:r>
              <a:rPr lang="en-US" dirty="0" err="1" smtClean="0"/>
              <a:t>etc</a:t>
            </a:r>
            <a:endParaRPr lang="en-US" dirty="0" smtClean="0"/>
          </a:p>
          <a:p>
            <a:pPr marL="800100" lvl="1" indent="-457200">
              <a:defRPr/>
            </a:pPr>
            <a:r>
              <a:rPr lang="en-US" dirty="0" smtClean="0"/>
              <a:t>Allows user to write their own algorithms</a:t>
            </a:r>
          </a:p>
          <a:p>
            <a:pPr marL="1082675" lvl="2" indent="-457200">
              <a:defRPr/>
            </a:pPr>
            <a:r>
              <a:rPr lang="en-US" dirty="0" smtClean="0"/>
              <a:t>For things like DA controllers</a:t>
            </a:r>
            <a:r>
              <a:rPr lang="en-US" dirty="0"/>
              <a:t> </a:t>
            </a:r>
            <a:r>
              <a:rPr lang="en-US" dirty="0" smtClean="0"/>
              <a:t>and DMS simulators</a:t>
            </a:r>
          </a:p>
          <a:p>
            <a:pPr marL="1082675" lvl="2" indent="-457200">
              <a:defRPr/>
            </a:pPr>
            <a:r>
              <a:rPr lang="en-US" dirty="0" smtClean="0"/>
              <a:t>Co-simulation of power and communications</a:t>
            </a:r>
          </a:p>
          <a:p>
            <a:pPr marL="800100" lvl="1" indent="-457200">
              <a:defRPr/>
            </a:pPr>
            <a:r>
              <a:rPr lang="en-US" dirty="0" smtClean="0"/>
              <a:t>COM is not familiar to most power engineers but is powerful means of scripting</a:t>
            </a:r>
          </a:p>
        </p:txBody>
      </p:sp>
    </p:spTree>
    <p:extLst>
      <p:ext uri="{BB962C8B-B14F-4D97-AF65-F5344CB8AC3E}">
        <p14:creationId xmlns:p14="http://schemas.microsoft.com/office/powerpoint/2010/main" val="421474626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p:nvPr>
        </p:nvSpPr>
        <p:spPr/>
        <p:txBody>
          <a:bodyPr>
            <a:normAutofit fontScale="90000"/>
          </a:bodyPr>
          <a:lstStyle/>
          <a:p>
            <a:r>
              <a:rPr lang="en-US" altLang="en-US" smtClean="0"/>
              <a:t>Differential Equations for Default Generator</a:t>
            </a:r>
            <a:br>
              <a:rPr lang="en-US" altLang="en-US" smtClean="0"/>
            </a:br>
            <a:r>
              <a:rPr lang="en-US" altLang="en-US" smtClean="0"/>
              <a:t> (1-Mass)</a:t>
            </a:r>
          </a:p>
        </p:txBody>
      </p:sp>
      <p:sp>
        <p:nvSpPr>
          <p:cNvPr id="5125" name="Rectangle 2"/>
          <p:cNvSpPr>
            <a:spLocks noChangeArrowheads="1"/>
          </p:cNvSpPr>
          <p:nvPr/>
        </p:nvSpPr>
        <p:spPr bwMode="auto">
          <a:xfrm>
            <a:off x="228600" y="1593850"/>
            <a:ext cx="59436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52352" rIns="0" bIns="38088"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800" b="1">
                <a:latin typeface="Times New Roman" panose="02020603050405020304" pitchFamily="18" charset="0"/>
                <a:cs typeface="Arial" panose="020B0604020202020204" pitchFamily="34" charset="0"/>
              </a:rPr>
              <a:t>Derivative Calculation:</a:t>
            </a:r>
            <a:endParaRPr lang="en-US" altLang="en-US" sz="3600"/>
          </a:p>
        </p:txBody>
      </p:sp>
      <p:graphicFrame>
        <p:nvGraphicFramePr>
          <p:cNvPr id="5122" name="Object 1"/>
          <p:cNvGraphicFramePr>
            <a:graphicFrameLocks noChangeAspect="1"/>
          </p:cNvGraphicFramePr>
          <p:nvPr/>
        </p:nvGraphicFramePr>
        <p:xfrm>
          <a:off x="1447800" y="2286000"/>
          <a:ext cx="3505200" cy="1701800"/>
        </p:xfrm>
        <a:graphic>
          <a:graphicData uri="http://schemas.openxmlformats.org/presentationml/2006/ole">
            <mc:AlternateContent xmlns:mc="http://schemas.openxmlformats.org/markup-compatibility/2006">
              <mc:Choice xmlns:v="urn:schemas-microsoft-com:vml" Requires="v">
                <p:oleObj spid="_x0000_s2058" name="Equation" r:id="rId3" imgW="1663700" imgH="812800" progId="Equation.3">
                  <p:embed/>
                </p:oleObj>
              </mc:Choice>
              <mc:Fallback>
                <p:oleObj name="Equation" r:id="rId3" imgW="1663700" imgH="812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3505200" cy="170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Rectangle 4"/>
          <p:cNvSpPr>
            <a:spLocks noChangeArrowheads="1"/>
          </p:cNvSpPr>
          <p:nvPr/>
        </p:nvSpPr>
        <p:spPr bwMode="auto">
          <a:xfrm>
            <a:off x="152400" y="4075113"/>
            <a:ext cx="332581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52352" rIns="0" bIns="38088"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800" b="1">
                <a:latin typeface="Times New Roman" panose="02020603050405020304" pitchFamily="18" charset="0"/>
                <a:cs typeface="Arial" panose="020B0604020202020204" pitchFamily="34" charset="0"/>
              </a:rPr>
              <a:t>Integration</a:t>
            </a:r>
          </a:p>
          <a:p>
            <a:pPr algn="l">
              <a:spcBef>
                <a:spcPct val="0"/>
              </a:spcBef>
            </a:pPr>
            <a:r>
              <a:rPr lang="en-US" altLang="en-US" sz="1200">
                <a:cs typeface="Times New Roman" panose="02020603050405020304" pitchFamily="18" charset="0"/>
              </a:rPr>
              <a:t>Trapezoidal integration formula for </a:t>
            </a:r>
            <a:r>
              <a:rPr lang="en-US" altLang="en-US" sz="1200" i="1">
                <a:latin typeface="Times New Roman" panose="02020603050405020304" pitchFamily="18" charset="0"/>
                <a:cs typeface="Times New Roman" panose="02020603050405020304" pitchFamily="18" charset="0"/>
                <a:sym typeface="Symbol" panose="05050102010706020507" pitchFamily="18" charset="2"/>
              </a:rPr>
              <a:t></a:t>
            </a:r>
            <a:r>
              <a:rPr lang="en-US" altLang="en-US" sz="1200" i="1">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sym typeface="Symbol" panose="05050102010706020507" pitchFamily="18" charset="2"/>
              </a:rPr>
              <a:t>for example:</a:t>
            </a:r>
            <a:endParaRPr lang="en-US" altLang="en-US" sz="800" i="1">
              <a:latin typeface="Times New Roman" panose="02020603050405020304" pitchFamily="18" charset="0"/>
              <a:sym typeface="Symbol" panose="05050102010706020507" pitchFamily="18" charset="2"/>
            </a:endParaRPr>
          </a:p>
          <a:p>
            <a:pPr algn="l">
              <a:spcBef>
                <a:spcPct val="0"/>
              </a:spcBef>
            </a:pPr>
            <a:endParaRPr lang="en-US" altLang="en-US" sz="1200" i="1">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5123" name="Object 3"/>
          <p:cNvGraphicFramePr>
            <a:graphicFrameLocks noChangeAspect="1"/>
          </p:cNvGraphicFramePr>
          <p:nvPr/>
        </p:nvGraphicFramePr>
        <p:xfrm>
          <a:off x="1219200" y="5181600"/>
          <a:ext cx="4648200" cy="1162050"/>
        </p:xfrm>
        <a:graphic>
          <a:graphicData uri="http://schemas.openxmlformats.org/presentationml/2006/ole">
            <mc:AlternateContent xmlns:mc="http://schemas.openxmlformats.org/markup-compatibility/2006">
              <mc:Choice xmlns:v="urn:schemas-microsoft-com:vml" Requires="v">
                <p:oleObj spid="_x0000_s2059" name="Equation" r:id="rId5" imgW="1828800" imgH="457200" progId="Equation.3">
                  <p:embed/>
                </p:oleObj>
              </mc:Choice>
              <mc:Fallback>
                <p:oleObj name="Equation" r:id="rId5" imgW="18288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181600"/>
                        <a:ext cx="4648200"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9054638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itle 1"/>
          <p:cNvSpPr>
            <a:spLocks noGrp="1"/>
          </p:cNvSpPr>
          <p:nvPr>
            <p:ph type="title"/>
          </p:nvPr>
        </p:nvSpPr>
        <p:spPr/>
        <p:txBody>
          <a:bodyPr/>
          <a:lstStyle/>
          <a:p>
            <a:r>
              <a:rPr lang="en-US" altLang="en-US" smtClean="0"/>
              <a:t>User-Written DLLs</a:t>
            </a:r>
          </a:p>
        </p:txBody>
      </p:sp>
      <p:sp>
        <p:nvSpPr>
          <p:cNvPr id="249859" name="Content Placeholder 2"/>
          <p:cNvSpPr>
            <a:spLocks noGrp="1"/>
          </p:cNvSpPr>
          <p:nvPr>
            <p:ph idx="1"/>
          </p:nvPr>
        </p:nvSpPr>
        <p:spPr/>
        <p:txBody>
          <a:bodyPr/>
          <a:lstStyle/>
          <a:p>
            <a:r>
              <a:rPr lang="en-US" altLang="en-US" smtClean="0"/>
              <a:t>More complex behaviors can be modeled using Dynamic-Linked Libraries</a:t>
            </a:r>
          </a:p>
          <a:p>
            <a:r>
              <a:rPr lang="en-US" altLang="en-US" smtClean="0"/>
              <a:t>Requires more sophisticated programming skills</a:t>
            </a:r>
          </a:p>
          <a:p>
            <a:r>
              <a:rPr lang="en-US" altLang="en-US" smtClean="0"/>
              <a:t>Certain PCElements provide interfaces</a:t>
            </a:r>
          </a:p>
          <a:p>
            <a:pPr lvl="1"/>
            <a:r>
              <a:rPr lang="en-US" altLang="en-US" smtClean="0"/>
              <a:t>Some Control elements, too</a:t>
            </a:r>
          </a:p>
          <a:p>
            <a:r>
              <a:rPr lang="en-US" altLang="en-US" smtClean="0"/>
              <a:t>There is some documentation in the Doc folder, but it is limited</a:t>
            </a:r>
          </a:p>
          <a:p>
            <a:r>
              <a:rPr lang="en-US" altLang="en-US" smtClean="0"/>
              <a:t>IndMach012 is an example supplied with the program</a:t>
            </a:r>
          </a:p>
          <a:p>
            <a:pPr lvl="1"/>
            <a:r>
              <a:rPr lang="en-US" altLang="en-US" smtClean="0"/>
              <a:t>A symmetrical component based induction machine model for the Generator class element</a:t>
            </a:r>
          </a:p>
          <a:p>
            <a:endParaRPr lang="en-US" altLang="en-US" smtClean="0"/>
          </a:p>
        </p:txBody>
      </p:sp>
    </p:spTree>
    <p:extLst>
      <p:ext uri="{BB962C8B-B14F-4D97-AF65-F5344CB8AC3E}">
        <p14:creationId xmlns:p14="http://schemas.microsoft.com/office/powerpoint/2010/main" val="115266355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ubtitle 4"/>
          <p:cNvSpPr>
            <a:spLocks noGrp="1"/>
          </p:cNvSpPr>
          <p:nvPr>
            <p:ph type="subTitle" sz="quarter" idx="1"/>
          </p:nvPr>
        </p:nvSpPr>
        <p:spPr/>
        <p:txBody>
          <a:bodyPr/>
          <a:lstStyle/>
          <a:p>
            <a:pPr eaLnBrk="1" hangingPunct="1"/>
            <a:endParaRPr lang="en-US" altLang="en-US" dirty="0" smtClean="0"/>
          </a:p>
        </p:txBody>
      </p:sp>
      <p:sp>
        <p:nvSpPr>
          <p:cNvPr id="254979" name="Title 3"/>
          <p:cNvSpPr>
            <a:spLocks noGrp="1"/>
          </p:cNvSpPr>
          <p:nvPr>
            <p:ph type="ctrTitle" sz="quarter"/>
          </p:nvPr>
        </p:nvSpPr>
        <p:spPr>
          <a:xfrm>
            <a:off x="365760" y="2057400"/>
            <a:ext cx="8303578" cy="2286000"/>
          </a:xfrm>
        </p:spPr>
        <p:txBody>
          <a:bodyPr/>
          <a:lstStyle/>
          <a:p>
            <a:pPr eaLnBrk="1" hangingPunct="1"/>
            <a:r>
              <a:rPr lang="en-US" altLang="en-US" dirty="0" smtClean="0"/>
              <a:t>Running from MATLAB</a:t>
            </a:r>
          </a:p>
        </p:txBody>
      </p:sp>
    </p:spTree>
    <p:extLst>
      <p:ext uri="{BB962C8B-B14F-4D97-AF65-F5344CB8AC3E}">
        <p14:creationId xmlns:p14="http://schemas.microsoft.com/office/powerpoint/2010/main" val="289716353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r>
              <a:rPr lang="en-US" altLang="en-US" smtClean="0"/>
              <a:t>Running OpenDSS From Matlab</a:t>
            </a:r>
          </a:p>
        </p:txBody>
      </p:sp>
      <p:sp>
        <p:nvSpPr>
          <p:cNvPr id="256003" name="Rectangle 3"/>
          <p:cNvSpPr>
            <a:spLocks noGrp="1" noChangeArrowheads="1"/>
          </p:cNvSpPr>
          <p:nvPr>
            <p:ph type="body" idx="1"/>
          </p:nvPr>
        </p:nvSpPr>
        <p:spPr/>
        <p:txBody>
          <a:bodyPr/>
          <a:lstStyle/>
          <a:p>
            <a:pPr eaLnBrk="1" hangingPunct="1"/>
            <a:r>
              <a:rPr lang="en-US" altLang="en-US" smtClean="0"/>
              <a:t>Starting the DSS</a:t>
            </a:r>
          </a:p>
        </p:txBody>
      </p:sp>
      <p:sp>
        <p:nvSpPr>
          <p:cNvPr id="256004" name="Text Box 4"/>
          <p:cNvSpPr txBox="1">
            <a:spLocks noChangeArrowheads="1"/>
          </p:cNvSpPr>
          <p:nvPr/>
        </p:nvSpPr>
        <p:spPr bwMode="auto">
          <a:xfrm>
            <a:off x="1981200" y="2854325"/>
            <a:ext cx="6553200" cy="2784475"/>
          </a:xfrm>
          <a:prstGeom prst="rect">
            <a:avLst/>
          </a:prstGeom>
          <a:noFill/>
          <a:ln w="25400"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000" b="1">
                <a:latin typeface="Courier New" panose="02070309020205020404" pitchFamily="49" charset="0"/>
              </a:rPr>
              <a:t>    function [Start,Obj,Text] = DSSStartup</a:t>
            </a:r>
          </a:p>
          <a:p>
            <a:pPr algn="l"/>
            <a:r>
              <a:rPr lang="en-US" altLang="en-US" sz="1000" b="1">
                <a:latin typeface="Courier New" panose="02070309020205020404" pitchFamily="49" charset="0"/>
              </a:rPr>
              <a:t>    % Function for starting up the DSS</a:t>
            </a:r>
          </a:p>
          <a:p>
            <a:pPr algn="l"/>
            <a:r>
              <a:rPr lang="en-US" altLang="en-US" sz="1000" b="1">
                <a:latin typeface="Courier New" panose="02070309020205020404" pitchFamily="49" charset="0"/>
              </a:rPr>
              <a:t>%</a:t>
            </a:r>
          </a:p>
          <a:p>
            <a:pPr algn="l"/>
            <a:r>
              <a:rPr lang="en-US" altLang="en-US" sz="1000" b="1">
                <a:latin typeface="Courier New" panose="02070309020205020404" pitchFamily="49" charset="0"/>
              </a:rPr>
              <a:t>    %instantiate the DSS Object</a:t>
            </a:r>
          </a:p>
          <a:p>
            <a:pPr algn="l"/>
            <a:r>
              <a:rPr lang="en-US" altLang="en-US" sz="1000" b="1">
                <a:latin typeface="Courier New" panose="02070309020205020404" pitchFamily="49" charset="0"/>
              </a:rPr>
              <a:t>    Obj = actxserver('OpenDSSEngine.DSS');</a:t>
            </a:r>
          </a:p>
          <a:p>
            <a:pPr algn="l"/>
            <a:r>
              <a:rPr lang="en-US" altLang="en-US" sz="1000" b="1">
                <a:latin typeface="Courier New" panose="02070309020205020404" pitchFamily="49" charset="0"/>
              </a:rPr>
              <a:t>    %</a:t>
            </a:r>
          </a:p>
          <a:p>
            <a:pPr algn="l"/>
            <a:r>
              <a:rPr lang="en-US" altLang="en-US" sz="1000" b="1">
                <a:latin typeface="Courier New" panose="02070309020205020404" pitchFamily="49" charset="0"/>
              </a:rPr>
              <a:t>    %Start the DSS.   Only needs to be executed the first time w/in a</a:t>
            </a:r>
          </a:p>
          <a:p>
            <a:pPr algn="l"/>
            <a:r>
              <a:rPr lang="en-US" altLang="en-US" sz="1000" b="1">
                <a:latin typeface="Courier New" panose="02070309020205020404" pitchFamily="49" charset="0"/>
              </a:rPr>
              <a:t>    %Matlab session</a:t>
            </a:r>
          </a:p>
          <a:p>
            <a:pPr algn="l"/>
            <a:r>
              <a:rPr lang="en-US" altLang="en-US" sz="1000" b="1">
                <a:latin typeface="Courier New" panose="02070309020205020404" pitchFamily="49" charset="0"/>
              </a:rPr>
              <a:t>    Start = Obj.Start(0);</a:t>
            </a:r>
          </a:p>
          <a:p>
            <a:pPr algn="l"/>
            <a:endParaRPr lang="en-US" altLang="en-US" sz="1000" b="1">
              <a:latin typeface="Courier New" panose="02070309020205020404" pitchFamily="49" charset="0"/>
            </a:endParaRPr>
          </a:p>
          <a:p>
            <a:pPr algn="l"/>
            <a:r>
              <a:rPr lang="en-US" altLang="en-US" sz="1000" b="1">
                <a:latin typeface="Courier New" panose="02070309020205020404" pitchFamily="49" charset="0"/>
              </a:rPr>
              <a:t>    % Define the text interface to return</a:t>
            </a:r>
          </a:p>
          <a:p>
            <a:pPr algn="l"/>
            <a:r>
              <a:rPr lang="en-US" altLang="en-US" sz="1000" b="1">
                <a:latin typeface="Courier New" panose="02070309020205020404" pitchFamily="49" charset="0"/>
              </a:rPr>
              <a:t>    Text = Obj.Text; </a:t>
            </a:r>
          </a:p>
        </p:txBody>
      </p:sp>
      <p:sp>
        <p:nvSpPr>
          <p:cNvPr id="256005" name="Text Box 5"/>
          <p:cNvSpPr txBox="1">
            <a:spLocks noChangeArrowheads="1"/>
          </p:cNvSpPr>
          <p:nvPr/>
        </p:nvSpPr>
        <p:spPr bwMode="auto">
          <a:xfrm>
            <a:off x="685800" y="1905000"/>
            <a:ext cx="434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000" b="1">
                <a:latin typeface="Courier New" panose="02070309020205020404" pitchFamily="49" charset="0"/>
              </a:rPr>
              <a:t> %Start up the DSS</a:t>
            </a:r>
          </a:p>
          <a:p>
            <a:pPr algn="l"/>
            <a:r>
              <a:rPr lang="en-US" altLang="en-US" sz="1000" b="1">
                <a:latin typeface="Courier New" panose="02070309020205020404" pitchFamily="49" charset="0"/>
              </a:rPr>
              <a:t>[DSSStartOK, DSSObj, DSSText] = DSSStartup;</a:t>
            </a:r>
          </a:p>
          <a:p>
            <a:pPr algn="l"/>
            <a:endParaRPr lang="en-US" altLang="en-US" sz="1000" b="1">
              <a:latin typeface="Courier New" panose="02070309020205020404" pitchFamily="49" charset="0"/>
            </a:endParaRPr>
          </a:p>
        </p:txBody>
      </p:sp>
      <p:sp>
        <p:nvSpPr>
          <p:cNvPr id="256006" name="Line 6"/>
          <p:cNvSpPr>
            <a:spLocks noChangeShapeType="1"/>
          </p:cNvSpPr>
          <p:nvPr/>
        </p:nvSpPr>
        <p:spPr bwMode="auto">
          <a:xfrm>
            <a:off x="3581400" y="2362200"/>
            <a:ext cx="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85131361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r>
              <a:rPr lang="en-US" altLang="en-US" sz="2400" smtClean="0"/>
              <a:t>Using the DSS through the  Text Interface from Matlab (harmonics example)</a:t>
            </a:r>
          </a:p>
        </p:txBody>
      </p:sp>
      <p:sp>
        <p:nvSpPr>
          <p:cNvPr id="257027" name="Rectangle 3"/>
          <p:cNvSpPr>
            <a:spLocks noGrp="1" noChangeArrowheads="1"/>
          </p:cNvSpPr>
          <p:nvPr>
            <p:ph type="body" idx="1"/>
          </p:nvPr>
        </p:nvSpPr>
        <p:spPr>
          <a:xfrm>
            <a:off x="457200" y="1685925"/>
            <a:ext cx="8229600" cy="4410075"/>
          </a:xfrm>
        </p:spPr>
        <p:txBody>
          <a:bodyPr>
            <a:normAutofit fontScale="92500" lnSpcReduction="10000"/>
          </a:bodyPr>
          <a:lstStyle/>
          <a:p>
            <a:pPr marL="0" indent="0" eaLnBrk="1" hangingPunct="1">
              <a:lnSpc>
                <a:spcPct val="75000"/>
              </a:lnSpc>
              <a:buFontTx/>
              <a:buNone/>
            </a:pPr>
            <a:r>
              <a:rPr lang="en-US" altLang="en-US" sz="1200" smtClean="0">
                <a:latin typeface="Courier New" panose="02070309020205020404" pitchFamily="49" charset="0"/>
              </a:rPr>
              <a:t>%Compile the DSS circuit script</a:t>
            </a:r>
          </a:p>
          <a:p>
            <a:pPr marL="0" indent="0" eaLnBrk="1" hangingPunct="1">
              <a:lnSpc>
                <a:spcPct val="75000"/>
              </a:lnSpc>
              <a:buFontTx/>
              <a:buNone/>
            </a:pPr>
            <a:r>
              <a:rPr lang="en-US" altLang="en-US" sz="1200" smtClean="0">
                <a:latin typeface="Courier New" panose="02070309020205020404" pitchFamily="49" charset="0"/>
              </a:rPr>
              <a:t>DSSText.Command = 'compile master.dss';</a:t>
            </a:r>
          </a:p>
          <a:p>
            <a:pPr marL="0" indent="0" eaLnBrk="1" hangingPunct="1">
              <a:lnSpc>
                <a:spcPct val="75000"/>
              </a:lnSpc>
              <a:buFontTx/>
              <a:buNone/>
            </a:pPr>
            <a:r>
              <a:rPr lang="en-US" altLang="en-US" sz="1200" smtClean="0">
                <a:latin typeface="Courier New" panose="02070309020205020404" pitchFamily="49" charset="0"/>
              </a:rPr>
              <a:t/>
            </a:r>
            <a:br>
              <a:rPr lang="en-US" altLang="en-US" sz="1200" smtClean="0">
                <a:latin typeface="Courier New" panose="02070309020205020404" pitchFamily="49" charset="0"/>
              </a:rPr>
            </a:br>
            <a:r>
              <a:rPr lang="en-US" altLang="en-US" sz="1200" smtClean="0">
                <a:latin typeface="Courier New" panose="02070309020205020404" pitchFamily="49" charset="0"/>
              </a:rPr>
              <a:t>% get an interface to the active circuit called "DSSCircuit"</a:t>
            </a:r>
          </a:p>
          <a:p>
            <a:pPr marL="0" indent="0" eaLnBrk="1" hangingPunct="1">
              <a:lnSpc>
                <a:spcPct val="75000"/>
              </a:lnSpc>
              <a:buFontTx/>
              <a:buNone/>
            </a:pPr>
            <a:r>
              <a:rPr lang="en-US" altLang="en-US" sz="1200" smtClean="0">
                <a:latin typeface="Courier New" panose="02070309020205020404" pitchFamily="49" charset="0"/>
              </a:rPr>
              <a:t>DSSCircuit = DSSObj.ActiveCircuit;</a:t>
            </a:r>
          </a:p>
          <a:p>
            <a:pPr marL="0" indent="0" eaLnBrk="1" hangingPunct="1">
              <a:lnSpc>
                <a:spcPct val="75000"/>
              </a:lnSpc>
              <a:buFontTx/>
              <a:buNone/>
            </a:pPr>
            <a:endParaRPr lang="en-US" altLang="en-US" sz="1200" smtClean="0">
              <a:latin typeface="Courier New" panose="02070309020205020404" pitchFamily="49" charset="0"/>
            </a:endParaRPr>
          </a:p>
          <a:p>
            <a:pPr marL="0" indent="0" eaLnBrk="1" hangingPunct="1">
              <a:lnSpc>
                <a:spcPct val="75000"/>
              </a:lnSpc>
              <a:buFontTx/>
              <a:buNone/>
            </a:pPr>
            <a:r>
              <a:rPr lang="en-US" altLang="en-US" sz="1200" smtClean="0">
                <a:latin typeface="Courier New" panose="02070309020205020404" pitchFamily="49" charset="0"/>
              </a:rPr>
              <a:t>%Determine which connection type for the source and call</a:t>
            </a:r>
          </a:p>
          <a:p>
            <a:pPr marL="0" indent="0" eaLnBrk="1" hangingPunct="1">
              <a:lnSpc>
                <a:spcPct val="75000"/>
              </a:lnSpc>
              <a:buFontTx/>
              <a:buNone/>
            </a:pPr>
            <a:r>
              <a:rPr lang="en-US" altLang="en-US" sz="1200" smtClean="0">
                <a:latin typeface="Courier New" panose="02070309020205020404" pitchFamily="49" charset="0"/>
              </a:rPr>
              <a:t>%appropriate DSS file</a:t>
            </a:r>
          </a:p>
          <a:p>
            <a:pPr marL="0" indent="0" eaLnBrk="1" hangingPunct="1">
              <a:lnSpc>
                <a:spcPct val="75000"/>
              </a:lnSpc>
              <a:buFontTx/>
              <a:buNone/>
            </a:pPr>
            <a:r>
              <a:rPr lang="en-US" altLang="en-US" sz="1200" smtClean="0">
                <a:latin typeface="Courier New" panose="02070309020205020404" pitchFamily="49" charset="0"/>
              </a:rPr>
              <a:t>switch XFMRType</a:t>
            </a:r>
          </a:p>
          <a:p>
            <a:pPr marL="0" indent="0" eaLnBrk="1" hangingPunct="1">
              <a:lnSpc>
                <a:spcPct val="75000"/>
              </a:lnSpc>
              <a:buFontTx/>
              <a:buNone/>
            </a:pPr>
            <a:r>
              <a:rPr lang="en-US" altLang="en-US" sz="1200" smtClean="0">
                <a:latin typeface="Courier New" panose="02070309020205020404" pitchFamily="49" charset="0"/>
              </a:rPr>
              <a:t>case 1</a:t>
            </a:r>
          </a:p>
          <a:p>
            <a:pPr marL="0" indent="0" eaLnBrk="1" hangingPunct="1">
              <a:lnSpc>
                <a:spcPct val="75000"/>
              </a:lnSpc>
              <a:buFontTx/>
              <a:buNone/>
            </a:pPr>
            <a:r>
              <a:rPr lang="en-US" altLang="en-US" sz="1200" smtClean="0">
                <a:latin typeface="Courier New" panose="02070309020205020404" pitchFamily="49" charset="0"/>
              </a:rPr>
              <a:t> DSSText.Command = 'redirect directconnectsource.DSS';</a:t>
            </a:r>
          </a:p>
          <a:p>
            <a:pPr marL="0" indent="0" eaLnBrk="1" hangingPunct="1">
              <a:lnSpc>
                <a:spcPct val="75000"/>
              </a:lnSpc>
              <a:buFontTx/>
              <a:buNone/>
            </a:pPr>
            <a:r>
              <a:rPr lang="en-US" altLang="en-US" sz="1200" smtClean="0">
                <a:latin typeface="Courier New" panose="02070309020205020404" pitchFamily="49" charset="0"/>
              </a:rPr>
              <a:t>case 2</a:t>
            </a:r>
          </a:p>
          <a:p>
            <a:pPr marL="0" indent="0" eaLnBrk="1" hangingPunct="1">
              <a:lnSpc>
                <a:spcPct val="75000"/>
              </a:lnSpc>
              <a:buFontTx/>
              <a:buNone/>
            </a:pPr>
            <a:r>
              <a:rPr lang="en-US" altLang="en-US" sz="1200" smtClean="0">
                <a:latin typeface="Courier New" panose="02070309020205020404" pitchFamily="49" charset="0"/>
              </a:rPr>
              <a:t> DSSText.Command = 'redirect deltadelta.DSS'; </a:t>
            </a:r>
          </a:p>
          <a:p>
            <a:pPr marL="0" indent="0" eaLnBrk="1" hangingPunct="1">
              <a:lnSpc>
                <a:spcPct val="75000"/>
              </a:lnSpc>
              <a:buFontTx/>
              <a:buNone/>
            </a:pPr>
            <a:r>
              <a:rPr lang="en-US" altLang="en-US" sz="1200" smtClean="0">
                <a:latin typeface="Courier New" panose="02070309020205020404" pitchFamily="49" charset="0"/>
              </a:rPr>
              <a:t>case 3</a:t>
            </a:r>
          </a:p>
          <a:p>
            <a:pPr marL="0" indent="0" eaLnBrk="1" hangingPunct="1">
              <a:lnSpc>
                <a:spcPct val="75000"/>
              </a:lnSpc>
              <a:buFontTx/>
              <a:buNone/>
            </a:pPr>
            <a:r>
              <a:rPr lang="en-US" altLang="en-US" sz="1200" smtClean="0">
                <a:latin typeface="Courier New" panose="02070309020205020404" pitchFamily="49" charset="0"/>
              </a:rPr>
              <a:t> DSSText.Command = 'redirect deltawye.DSS';   </a:t>
            </a:r>
          </a:p>
          <a:p>
            <a:pPr marL="0" indent="0" eaLnBrk="1" hangingPunct="1">
              <a:lnSpc>
                <a:spcPct val="75000"/>
              </a:lnSpc>
              <a:buFontTx/>
              <a:buNone/>
            </a:pPr>
            <a:r>
              <a:rPr lang="en-US" altLang="en-US" sz="1200" smtClean="0">
                <a:latin typeface="Courier New" panose="02070309020205020404" pitchFamily="49" charset="0"/>
              </a:rPr>
              <a:t>otherwise</a:t>
            </a:r>
          </a:p>
          <a:p>
            <a:pPr marL="0" indent="0" eaLnBrk="1" hangingPunct="1">
              <a:lnSpc>
                <a:spcPct val="75000"/>
              </a:lnSpc>
              <a:buFontTx/>
              <a:buNone/>
            </a:pPr>
            <a:r>
              <a:rPr lang="en-US" altLang="en-US" sz="1200" smtClean="0">
                <a:latin typeface="Courier New" panose="02070309020205020404" pitchFamily="49" charset="0"/>
              </a:rPr>
              <a:t> disp('Unknown source Connection Type')</a:t>
            </a:r>
          </a:p>
          <a:p>
            <a:pPr marL="0" indent="0" eaLnBrk="1" hangingPunct="1">
              <a:lnSpc>
                <a:spcPct val="75000"/>
              </a:lnSpc>
              <a:buFontTx/>
              <a:buNone/>
            </a:pPr>
            <a:r>
              <a:rPr lang="en-US" altLang="en-US" sz="1200" smtClean="0">
                <a:latin typeface="Courier New" panose="02070309020205020404" pitchFamily="49" charset="0"/>
              </a:rPr>
              <a:t>end</a:t>
            </a:r>
          </a:p>
          <a:p>
            <a:pPr marL="0" indent="0" eaLnBrk="1" hangingPunct="1">
              <a:lnSpc>
                <a:spcPct val="75000"/>
              </a:lnSpc>
              <a:buFontTx/>
              <a:buNone/>
            </a:pPr>
            <a:endParaRPr lang="en-US" altLang="en-US" sz="1200" smtClean="0">
              <a:latin typeface="Courier New" panose="02070309020205020404" pitchFamily="49" charset="0"/>
            </a:endParaRPr>
          </a:p>
          <a:p>
            <a:pPr marL="0" indent="0" eaLnBrk="1" hangingPunct="1">
              <a:lnSpc>
                <a:spcPct val="75000"/>
              </a:lnSpc>
              <a:buFontTx/>
              <a:buNone/>
            </a:pPr>
            <a:r>
              <a:rPr lang="en-US" altLang="en-US" sz="1200" smtClean="0">
                <a:latin typeface="Courier New" panose="02070309020205020404" pitchFamily="49" charset="0"/>
              </a:rPr>
              <a:t>%Set the system frequency and vsource frequency for harmonic requested</a:t>
            </a:r>
          </a:p>
          <a:p>
            <a:pPr marL="0" indent="0" eaLnBrk="1" hangingPunct="1">
              <a:lnSpc>
                <a:spcPct val="75000"/>
              </a:lnSpc>
              <a:buFontTx/>
              <a:buNone/>
            </a:pPr>
            <a:r>
              <a:rPr lang="en-US" altLang="en-US" sz="1200" smtClean="0">
                <a:latin typeface="Courier New" panose="02070309020205020404" pitchFamily="49" charset="0"/>
              </a:rPr>
              <a:t>DSSText.Command = ['set frequency=(' num2str(Freq) ' 60 *)'];</a:t>
            </a:r>
          </a:p>
          <a:p>
            <a:pPr marL="0" indent="0" eaLnBrk="1" hangingPunct="1">
              <a:lnSpc>
                <a:spcPct val="75000"/>
              </a:lnSpc>
              <a:buFontTx/>
              <a:buNone/>
            </a:pPr>
            <a:r>
              <a:rPr lang="en-US" altLang="en-US" sz="1200" smtClean="0">
                <a:latin typeface="Courier New" panose="02070309020205020404" pitchFamily="49" charset="0"/>
              </a:rPr>
              <a:t>DSSText.Command = ['vsource.source.frequency=(' num2str(Freq) ' 60 *)'];</a:t>
            </a:r>
          </a:p>
          <a:p>
            <a:pPr marL="0" indent="0" eaLnBrk="1" hangingPunct="1">
              <a:lnSpc>
                <a:spcPct val="75000"/>
              </a:lnSpc>
              <a:buFontTx/>
              <a:buNone/>
            </a:pPr>
            <a:endParaRPr lang="en-US" altLang="en-US" sz="1200" smtClean="0">
              <a:latin typeface="Courier New" panose="02070309020205020404" pitchFamily="49" charset="0"/>
            </a:endParaRPr>
          </a:p>
          <a:p>
            <a:pPr marL="0" indent="0" eaLnBrk="1" hangingPunct="1">
              <a:lnSpc>
                <a:spcPct val="75000"/>
              </a:lnSpc>
              <a:buFontTx/>
              <a:buNone/>
            </a:pPr>
            <a:r>
              <a:rPr lang="en-US" altLang="en-US" sz="1400" smtClean="0">
                <a:latin typeface="Courier New" panose="02070309020205020404" pitchFamily="49" charset="0"/>
              </a:rPr>
              <a:t>        </a:t>
            </a:r>
          </a:p>
        </p:txBody>
      </p:sp>
    </p:spTree>
    <p:extLst>
      <p:ext uri="{BB962C8B-B14F-4D97-AF65-F5344CB8AC3E}">
        <p14:creationId xmlns:p14="http://schemas.microsoft.com/office/powerpoint/2010/main" val="210708776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r>
              <a:rPr lang="en-US" altLang="en-US" sz="2400" smtClean="0"/>
              <a:t>Using the DSS through the  Text Interface from Matlab (harmonics example) (cont’d)</a:t>
            </a:r>
          </a:p>
        </p:txBody>
      </p:sp>
      <p:sp>
        <p:nvSpPr>
          <p:cNvPr id="258051" name="Text Box 3"/>
          <p:cNvSpPr txBox="1">
            <a:spLocks noChangeArrowheads="1"/>
          </p:cNvSpPr>
          <p:nvPr/>
        </p:nvSpPr>
        <p:spPr bwMode="auto">
          <a:xfrm>
            <a:off x="228600" y="1447800"/>
            <a:ext cx="8686800"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a:latin typeface="Courier New" panose="02070309020205020404" pitchFamily="49" charset="0"/>
              </a:rPr>
              <a:t>% Vary the parameters according to a random distribution</a:t>
            </a:r>
          </a:p>
          <a:p>
            <a:pPr algn="l"/>
            <a:r>
              <a:rPr lang="en-US" altLang="en-US" sz="1200">
                <a:latin typeface="Courier New" panose="02070309020205020404" pitchFamily="49" charset="0"/>
              </a:rPr>
              <a:t>% If more parameters need to be varied, just add them to the below</a:t>
            </a:r>
          </a:p>
          <a:p>
            <a:pPr algn="l"/>
            <a:r>
              <a:rPr lang="en-US" altLang="en-US" sz="1200">
                <a:latin typeface="Courier New" panose="02070309020205020404" pitchFamily="49" charset="0"/>
              </a:rPr>
              <a:t>% list.  Set ParamNum to total number of parameters varied</a:t>
            </a:r>
          </a:p>
          <a:p>
            <a:pPr algn="l"/>
            <a:r>
              <a:rPr lang="en-US" altLang="en-US" sz="1200">
                <a:latin typeface="Courier New" panose="02070309020205020404" pitchFamily="49" charset="0"/>
              </a:rPr>
              <a:t> ParamNum = 6;   %ParamNum used for sorting/plotting</a:t>
            </a:r>
          </a:p>
          <a:p>
            <a:pPr algn="l"/>
            <a:r>
              <a:rPr lang="en-US" altLang="en-US" sz="1200">
                <a:latin typeface="Courier New" panose="02070309020205020404" pitchFamily="49" charset="0"/>
              </a:rPr>
              <a:t> for Case_Count = 1:Max_Cases</a:t>
            </a:r>
          </a:p>
          <a:p>
            <a:pPr algn="l"/>
            <a:r>
              <a:rPr lang="en-US" altLang="en-US" sz="1200">
                <a:latin typeface="Courier New" panose="02070309020205020404" pitchFamily="49" charset="0"/>
              </a:rPr>
              <a:t>%Create index in the OutputData matrix to keep the cases in order</a:t>
            </a:r>
          </a:p>
          <a:p>
            <a:pPr algn="l"/>
            <a:r>
              <a:rPr lang="en-US" altLang="en-US" sz="1200">
                <a:latin typeface="Courier New" panose="02070309020205020404" pitchFamily="49" charset="0"/>
              </a:rPr>
              <a:t> OutputData(Case_Count,1) = Case_Count;</a:t>
            </a:r>
          </a:p>
          <a:p>
            <a:pPr algn="l"/>
            <a:r>
              <a:rPr lang="en-US" altLang="en-US" sz="1200">
                <a:latin typeface="Courier New" panose="02070309020205020404" pitchFamily="49" charset="0"/>
              </a:rPr>
              <a:t> % Generate random new coordinates for each conductor</a:t>
            </a:r>
          </a:p>
          <a:p>
            <a:pPr algn="l"/>
            <a:r>
              <a:rPr lang="en-US" altLang="en-US" sz="1200">
                <a:latin typeface="Courier New" panose="02070309020205020404" pitchFamily="49" charset="0"/>
              </a:rPr>
              <a:t> [x1 y1 x2 y2 x3 y3 geomean] = RandomGeometry(8,0.75,30);</a:t>
            </a:r>
          </a:p>
          <a:p>
            <a:pPr algn="l"/>
            <a:r>
              <a:rPr lang="en-US" altLang="en-US" sz="1200">
                <a:latin typeface="Courier New" panose="02070309020205020404" pitchFamily="49" charset="0"/>
              </a:rPr>
              <a:t>            (... etc. etc. )</a:t>
            </a:r>
          </a:p>
          <a:p>
            <a:pPr algn="l"/>
            <a:r>
              <a:rPr lang="en-US" altLang="en-US" sz="1200">
                <a:latin typeface="Courier New" panose="02070309020205020404" pitchFamily="49" charset="0"/>
              </a:rPr>
              <a:t>%define a new line geometry with random spacing</a:t>
            </a:r>
          </a:p>
          <a:p>
            <a:pPr algn="l"/>
            <a:r>
              <a:rPr lang="en-US" altLang="en-US" sz="1200">
                <a:latin typeface="Courier New" panose="02070309020205020404" pitchFamily="49" charset="0"/>
              </a:rPr>
              <a:t>DSSText.Command = ['New LineGeometry.OHMOD nconds=3 nphases=3  cond=1  wire=acsr336    x=' num2str(x1) '   ' num2str(y1) '   units=ft  cond=2  wire=acsr336    x=' num2str(x2) '   ' num2str(y2) '   units=ft cond=3  wire=acsr336    x=' num2str(x3) '   ' num2str(y3) '   units=ft'];</a:t>
            </a:r>
          </a:p>
          <a:p>
            <a:pPr algn="l"/>
            <a:r>
              <a:rPr lang="en-US" altLang="en-US" sz="1200">
                <a:latin typeface="Courier New" panose="02070309020205020404" pitchFamily="49" charset="0"/>
              </a:rPr>
              <a:t>%Solve the circuit</a:t>
            </a:r>
          </a:p>
          <a:p>
            <a:pPr algn="l"/>
            <a:r>
              <a:rPr lang="en-US" altLang="en-US" sz="1200">
                <a:latin typeface="Courier New" panose="02070309020205020404" pitchFamily="49" charset="0"/>
              </a:rPr>
              <a:t> DSSText.Command = 'solve';</a:t>
            </a:r>
          </a:p>
          <a:p>
            <a:pPr algn="l"/>
            <a:r>
              <a:rPr lang="en-US" altLang="en-US" sz="1400">
                <a:latin typeface="Courier New" panose="02070309020205020404" pitchFamily="49" charset="0"/>
              </a:rPr>
              <a:t>	    (etc. etc.)</a:t>
            </a:r>
          </a:p>
        </p:txBody>
      </p:sp>
    </p:spTree>
    <p:extLst>
      <p:ext uri="{BB962C8B-B14F-4D97-AF65-F5344CB8AC3E}">
        <p14:creationId xmlns:p14="http://schemas.microsoft.com/office/powerpoint/2010/main" val="181081108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sz="quarter" idx="1"/>
          </p:nvPr>
        </p:nvSpPr>
        <p:spPr/>
        <p:txBody>
          <a:bodyPr/>
          <a:lstStyle/>
          <a:p>
            <a:r>
              <a:rPr lang="en-US" dirty="0" smtClean="0"/>
              <a:t>See Python Example in Examples Folder …</a:t>
            </a:r>
            <a:endParaRPr lang="en-US" dirty="0"/>
          </a:p>
        </p:txBody>
      </p:sp>
      <p:sp>
        <p:nvSpPr>
          <p:cNvPr id="2" name="Title 1"/>
          <p:cNvSpPr>
            <a:spLocks noGrp="1"/>
          </p:cNvSpPr>
          <p:nvPr>
            <p:ph type="ctrTitle" sz="quarter"/>
          </p:nvPr>
        </p:nvSpPr>
        <p:spPr/>
        <p:txBody>
          <a:bodyPr/>
          <a:lstStyle/>
          <a:p>
            <a:r>
              <a:rPr lang="en-US" dirty="0" smtClean="0"/>
              <a:t>Running with Python</a:t>
            </a:r>
            <a:endParaRPr lang="en-US" dirty="0"/>
          </a:p>
        </p:txBody>
      </p:sp>
    </p:spTree>
    <p:extLst>
      <p:ext uri="{BB962C8B-B14F-4D97-AF65-F5344CB8AC3E}">
        <p14:creationId xmlns:p14="http://schemas.microsoft.com/office/powerpoint/2010/main" val="238296182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Invoking DSS on IEEE 123 Bus Case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 y="1465118"/>
            <a:ext cx="6257143" cy="600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318" y="2203664"/>
            <a:ext cx="5152381" cy="3866667"/>
          </a:xfrm>
          <a:prstGeom prst="rect">
            <a:avLst/>
          </a:prstGeom>
        </p:spPr>
      </p:pic>
      <p:sp>
        <p:nvSpPr>
          <p:cNvPr id="7" name="Bent Arrow 6"/>
          <p:cNvSpPr/>
          <p:nvPr/>
        </p:nvSpPr>
        <p:spPr bwMode="auto">
          <a:xfrm flipV="1">
            <a:off x="572655" y="2419926"/>
            <a:ext cx="969818" cy="2918691"/>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p:txBody>
      </p:sp>
    </p:spTree>
    <p:extLst>
      <p:ext uri="{BB962C8B-B14F-4D97-AF65-F5344CB8AC3E}">
        <p14:creationId xmlns:p14="http://schemas.microsoft.com/office/powerpoint/2010/main" val="7002712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Example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8154"/>
            <a:ext cx="4323051" cy="365000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375" y="1878154"/>
            <a:ext cx="4323052" cy="3650002"/>
          </a:xfrm>
          <a:prstGeom prst="rect">
            <a:avLst/>
          </a:prstGeom>
        </p:spPr>
      </p:pic>
    </p:spTree>
    <p:extLst>
      <p:ext uri="{BB962C8B-B14F-4D97-AF65-F5344CB8AC3E}">
        <p14:creationId xmlns:p14="http://schemas.microsoft.com/office/powerpoint/2010/main" val="329330922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ubtitle 4"/>
          <p:cNvSpPr>
            <a:spLocks noGrp="1"/>
          </p:cNvSpPr>
          <p:nvPr>
            <p:ph type="subTitle" sz="quarter" idx="1"/>
          </p:nvPr>
        </p:nvSpPr>
        <p:spPr/>
        <p:txBody>
          <a:bodyPr/>
          <a:lstStyle/>
          <a:p>
            <a:pPr eaLnBrk="1" hangingPunct="1"/>
            <a:r>
              <a:rPr lang="en-US" altLang="en-US" smtClean="0"/>
              <a:t>Using Visual Studio 2013 Express Version</a:t>
            </a:r>
          </a:p>
        </p:txBody>
      </p:sp>
      <p:sp>
        <p:nvSpPr>
          <p:cNvPr id="218115" name="Title 3"/>
          <p:cNvSpPr>
            <a:spLocks noGrp="1"/>
          </p:cNvSpPr>
          <p:nvPr>
            <p:ph type="ctrTitle" sz="quarter"/>
          </p:nvPr>
        </p:nvSpPr>
        <p:spPr/>
        <p:txBody>
          <a:bodyPr/>
          <a:lstStyle/>
          <a:p>
            <a:pPr eaLnBrk="1" hangingPunct="1"/>
            <a:r>
              <a:rPr lang="en-US" altLang="en-US" dirty="0" smtClean="0"/>
              <a:t>Running From C#</a:t>
            </a:r>
            <a:endParaRPr lang="en-US" altLang="en-US" dirty="0" smtClean="0"/>
          </a:p>
        </p:txBody>
      </p:sp>
    </p:spTree>
    <p:extLst>
      <p:ext uri="{BB962C8B-B14F-4D97-AF65-F5344CB8AC3E}">
        <p14:creationId xmlns:p14="http://schemas.microsoft.com/office/powerpoint/2010/main" val="411136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a:t>
            </a:r>
            <a:endParaRPr lang="en-US" dirty="0"/>
          </a:p>
        </p:txBody>
      </p:sp>
      <p:sp>
        <p:nvSpPr>
          <p:cNvPr id="3" name="Content Placeholder 2"/>
          <p:cNvSpPr>
            <a:spLocks noGrp="1"/>
          </p:cNvSpPr>
          <p:nvPr>
            <p:ph idx="1"/>
          </p:nvPr>
        </p:nvSpPr>
        <p:spPr/>
        <p:txBody>
          <a:bodyPr/>
          <a:lstStyle/>
          <a:p>
            <a:r>
              <a:rPr lang="en-US" dirty="0" smtClean="0"/>
              <a:t>COM = Component Object Model</a:t>
            </a:r>
          </a:p>
          <a:p>
            <a:r>
              <a:rPr lang="en-US" dirty="0" smtClean="0"/>
              <a:t>A</a:t>
            </a:r>
            <a:r>
              <a:rPr lang="en-US" dirty="0"/>
              <a:t> binary-interface standard for software </a:t>
            </a:r>
            <a:r>
              <a:rPr lang="en-US" dirty="0" smtClean="0"/>
              <a:t>components introduced </a:t>
            </a:r>
            <a:r>
              <a:rPr lang="en-US" dirty="0"/>
              <a:t>by </a:t>
            </a:r>
            <a:r>
              <a:rPr lang="en-US" dirty="0" smtClean="0"/>
              <a:t>Microsoft</a:t>
            </a:r>
            <a:r>
              <a:rPr lang="en-US" dirty="0"/>
              <a:t> in </a:t>
            </a:r>
            <a:r>
              <a:rPr lang="en-US" dirty="0" smtClean="0"/>
              <a:t>1993</a:t>
            </a:r>
          </a:p>
          <a:p>
            <a:r>
              <a:rPr lang="en-US" dirty="0" smtClean="0"/>
              <a:t>Related technologies</a:t>
            </a:r>
          </a:p>
          <a:p>
            <a:pPr lvl="1"/>
            <a:r>
              <a:rPr lang="fr-FR" dirty="0"/>
              <a:t> OLE, OLE Automation, ActiveX, COM+, </a:t>
            </a:r>
            <a:r>
              <a:rPr lang="fr-FR" dirty="0" smtClean="0"/>
              <a:t>DCOM</a:t>
            </a:r>
            <a:endParaRPr lang="fr-FR" dirty="0"/>
          </a:p>
          <a:p>
            <a:r>
              <a:rPr lang="en-US" dirty="0" smtClean="0"/>
              <a:t>A </a:t>
            </a:r>
            <a:r>
              <a:rPr lang="en-US" dirty="0"/>
              <a:t>language-neutral way of implementing objects that can be used in environments different from the one in which they were </a:t>
            </a:r>
            <a:r>
              <a:rPr lang="en-US" dirty="0" smtClean="0"/>
              <a:t>created</a:t>
            </a:r>
          </a:p>
          <a:p>
            <a:r>
              <a:rPr lang="en-US" dirty="0" smtClean="0"/>
              <a:t>Microsoft Office tools like Excel and Work can be </a:t>
            </a:r>
            <a:r>
              <a:rPr lang="en-US" i="1" dirty="0" smtClean="0"/>
              <a:t>Automated </a:t>
            </a:r>
            <a:r>
              <a:rPr lang="en-US" dirty="0" smtClean="0"/>
              <a:t>via COM</a:t>
            </a:r>
          </a:p>
          <a:p>
            <a:pPr lvl="1"/>
            <a:r>
              <a:rPr lang="en-US" dirty="0" smtClean="0"/>
              <a:t>And VBA supports automating other apps via COM</a:t>
            </a:r>
            <a:endParaRPr lang="en-US" dirty="0"/>
          </a:p>
        </p:txBody>
      </p:sp>
    </p:spTree>
    <p:extLst>
      <p:ext uri="{BB962C8B-B14F-4D97-AF65-F5344CB8AC3E}">
        <p14:creationId xmlns:p14="http://schemas.microsoft.com/office/powerpoint/2010/main" val="108610588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1"/>
          <p:cNvSpPr>
            <a:spLocks noGrp="1"/>
          </p:cNvSpPr>
          <p:nvPr>
            <p:ph type="title"/>
          </p:nvPr>
        </p:nvSpPr>
        <p:spPr/>
        <p:txBody>
          <a:bodyPr/>
          <a:lstStyle/>
          <a:p>
            <a:r>
              <a:rPr lang="en-US" altLang="en-US" smtClean="0"/>
              <a:t>Create a New Visual C# Project …</a:t>
            </a:r>
          </a:p>
        </p:txBody>
      </p:sp>
      <p:pic>
        <p:nvPicPr>
          <p:cNvPr id="219139" name="Content Placeholder 3" descr="PPTFF80.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219200"/>
            <a:ext cx="2155825" cy="2514600"/>
          </a:xfrm>
        </p:spPr>
      </p:pic>
      <p:pic>
        <p:nvPicPr>
          <p:cNvPr id="219140" name="Picture 4" descr="PPT5CDC.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188" y="3581400"/>
            <a:ext cx="8913812"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479735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itle 1"/>
          <p:cNvSpPr>
            <a:spLocks noGrp="1"/>
          </p:cNvSpPr>
          <p:nvPr>
            <p:ph type="title"/>
          </p:nvPr>
        </p:nvSpPr>
        <p:spPr/>
        <p:txBody>
          <a:bodyPr/>
          <a:lstStyle/>
          <a:p>
            <a:r>
              <a:rPr lang="en-US" altLang="en-US" smtClean="0"/>
              <a:t>Select Project &gt; Add Reference …</a:t>
            </a:r>
          </a:p>
        </p:txBody>
      </p:sp>
      <p:pic>
        <p:nvPicPr>
          <p:cNvPr id="220163" name="Picture 3" descr="PPT18E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981200"/>
            <a:ext cx="390525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Oval 4"/>
          <p:cNvSpPr>
            <a:spLocks noChangeArrowheads="1"/>
          </p:cNvSpPr>
          <p:nvPr/>
        </p:nvSpPr>
        <p:spPr bwMode="auto">
          <a:xfrm>
            <a:off x="2819400" y="3886200"/>
            <a:ext cx="1295400" cy="5334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02691553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itle 3"/>
          <p:cNvSpPr>
            <a:spLocks noGrp="1"/>
          </p:cNvSpPr>
          <p:nvPr>
            <p:ph type="title"/>
          </p:nvPr>
        </p:nvSpPr>
        <p:spPr/>
        <p:txBody>
          <a:bodyPr/>
          <a:lstStyle/>
          <a:p>
            <a:r>
              <a:rPr lang="en-US" altLang="en-US" smtClean="0"/>
              <a:t>Choose OpenDSSEngine from the List …</a:t>
            </a:r>
          </a:p>
        </p:txBody>
      </p:sp>
      <p:pic>
        <p:nvPicPr>
          <p:cNvPr id="221187" name="Picture 4" descr="PPT794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118350"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255357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itle 1"/>
          <p:cNvSpPr>
            <a:spLocks noGrp="1"/>
          </p:cNvSpPr>
          <p:nvPr>
            <p:ph type="title"/>
          </p:nvPr>
        </p:nvSpPr>
        <p:spPr/>
        <p:txBody>
          <a:bodyPr/>
          <a:lstStyle/>
          <a:p>
            <a:r>
              <a:rPr lang="en-US" altLang="en-US" smtClean="0"/>
              <a:t>Add “using” clause in Code View ..</a:t>
            </a:r>
          </a:p>
        </p:txBody>
      </p:sp>
      <p:pic>
        <p:nvPicPr>
          <p:cNvPr id="222211" name="Picture 2" descr="PPT7B6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46005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2" name="TextBox 3"/>
          <p:cNvSpPr txBox="1">
            <a:spLocks noChangeArrowheads="1"/>
          </p:cNvSpPr>
          <p:nvPr/>
        </p:nvSpPr>
        <p:spPr bwMode="auto">
          <a:xfrm>
            <a:off x="5943600" y="2438400"/>
            <a:ext cx="236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You will get a helpful hint</a:t>
            </a:r>
          </a:p>
        </p:txBody>
      </p:sp>
      <p:cxnSp>
        <p:nvCxnSpPr>
          <p:cNvPr id="222213" name="Straight Arrow Connector 5"/>
          <p:cNvCxnSpPr>
            <a:cxnSpLocks noChangeShapeType="1"/>
          </p:cNvCxnSpPr>
          <p:nvPr/>
        </p:nvCxnSpPr>
        <p:spPr bwMode="auto">
          <a:xfrm flipH="1">
            <a:off x="3048000" y="2819400"/>
            <a:ext cx="3200400" cy="838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0701579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itle 1"/>
          <p:cNvSpPr>
            <a:spLocks noGrp="1"/>
          </p:cNvSpPr>
          <p:nvPr>
            <p:ph type="title"/>
          </p:nvPr>
        </p:nvSpPr>
        <p:spPr/>
        <p:txBody>
          <a:bodyPr/>
          <a:lstStyle/>
          <a:p>
            <a:r>
              <a:rPr lang="en-US" altLang="en-US" smtClean="0"/>
              <a:t>Add Public Variable for DSS object</a:t>
            </a:r>
          </a:p>
        </p:txBody>
      </p:sp>
      <p:pic>
        <p:nvPicPr>
          <p:cNvPr id="223235" name="Picture 2" descr="PPTC86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40005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3236" name="Straight Arrow Connector 3"/>
          <p:cNvCxnSpPr>
            <a:cxnSpLocks noChangeShapeType="1"/>
          </p:cNvCxnSpPr>
          <p:nvPr/>
        </p:nvCxnSpPr>
        <p:spPr bwMode="auto">
          <a:xfrm flipH="1">
            <a:off x="2971800" y="3733800"/>
            <a:ext cx="3200400" cy="838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3237" name="TextBox 4"/>
          <p:cNvSpPr txBox="1">
            <a:spLocks noChangeArrowheads="1"/>
          </p:cNvSpPr>
          <p:nvPr/>
        </p:nvSpPr>
        <p:spPr bwMode="auto">
          <a:xfrm>
            <a:off x="6248400" y="3276600"/>
            <a:ext cx="266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Type is DSS (the editor will prompt you when you start to type it)</a:t>
            </a:r>
          </a:p>
        </p:txBody>
      </p:sp>
      <p:sp>
        <p:nvSpPr>
          <p:cNvPr id="223238" name="TextBox 5"/>
          <p:cNvSpPr txBox="1">
            <a:spLocks noChangeArrowheads="1"/>
          </p:cNvSpPr>
          <p:nvPr/>
        </p:nvSpPr>
        <p:spPr bwMode="auto">
          <a:xfrm>
            <a:off x="6096000" y="4495800"/>
            <a:ext cx="2667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This is the main interface to OpenDSSEngine. The registered interface is “OpenDSSEngine.DSS”</a:t>
            </a:r>
          </a:p>
        </p:txBody>
      </p:sp>
    </p:spTree>
    <p:extLst>
      <p:ext uri="{BB962C8B-B14F-4D97-AF65-F5344CB8AC3E}">
        <p14:creationId xmlns:p14="http://schemas.microsoft.com/office/powerpoint/2010/main" val="269847017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itle 1"/>
          <p:cNvSpPr>
            <a:spLocks noGrp="1"/>
          </p:cNvSpPr>
          <p:nvPr>
            <p:ph type="title"/>
          </p:nvPr>
        </p:nvSpPr>
        <p:spPr/>
        <p:txBody>
          <a:bodyPr/>
          <a:lstStyle/>
          <a:p>
            <a:r>
              <a:rPr lang="en-US" altLang="en-US" smtClean="0"/>
              <a:t>From ToolBox, add a Button the Main Form to Load and Start OpenDSS</a:t>
            </a:r>
          </a:p>
        </p:txBody>
      </p:sp>
      <p:pic>
        <p:nvPicPr>
          <p:cNvPr id="224259" name="Picture 2" descr="PPT79B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534352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4260" name="Straight Arrow Connector 3"/>
          <p:cNvCxnSpPr>
            <a:cxnSpLocks noChangeShapeType="1"/>
          </p:cNvCxnSpPr>
          <p:nvPr/>
        </p:nvCxnSpPr>
        <p:spPr bwMode="auto">
          <a:xfrm flipH="1" flipV="1">
            <a:off x="3733800" y="2895600"/>
            <a:ext cx="2514600" cy="6096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4261" name="TextBox 4"/>
          <p:cNvSpPr txBox="1">
            <a:spLocks noChangeArrowheads="1"/>
          </p:cNvSpPr>
          <p:nvPr/>
        </p:nvSpPr>
        <p:spPr bwMode="auto">
          <a:xfrm>
            <a:off x="6248400" y="3276600"/>
            <a:ext cx="266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Double-Click this to create code for processing button click</a:t>
            </a:r>
          </a:p>
        </p:txBody>
      </p:sp>
      <p:cxnSp>
        <p:nvCxnSpPr>
          <p:cNvPr id="224262" name="Straight Arrow Connector 7"/>
          <p:cNvCxnSpPr>
            <a:cxnSpLocks noChangeShapeType="1"/>
          </p:cNvCxnSpPr>
          <p:nvPr/>
        </p:nvCxnSpPr>
        <p:spPr bwMode="auto">
          <a:xfrm flipH="1" flipV="1">
            <a:off x="2819400" y="2895600"/>
            <a:ext cx="3505200" cy="2362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4263" name="TextBox 10"/>
          <p:cNvSpPr txBox="1">
            <a:spLocks noChangeArrowheads="1"/>
          </p:cNvSpPr>
          <p:nvPr/>
        </p:nvSpPr>
        <p:spPr bwMode="auto">
          <a:xfrm>
            <a:off x="6477000" y="5257800"/>
            <a:ext cx="266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Set the Text property of the button control to </a:t>
            </a:r>
            <a:br>
              <a:rPr lang="en-US" altLang="en-US">
                <a:solidFill>
                  <a:srgbClr val="FF0000"/>
                </a:solidFill>
              </a:rPr>
            </a:br>
            <a:r>
              <a:rPr lang="en-US" altLang="en-US">
                <a:solidFill>
                  <a:srgbClr val="FF0000"/>
                </a:solidFill>
              </a:rPr>
              <a:t>“Start &amp;OpenDSS”</a:t>
            </a:r>
          </a:p>
        </p:txBody>
      </p:sp>
    </p:spTree>
    <p:extLst>
      <p:ext uri="{BB962C8B-B14F-4D97-AF65-F5344CB8AC3E}">
        <p14:creationId xmlns:p14="http://schemas.microsoft.com/office/powerpoint/2010/main" val="295654373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1"/>
          <p:cNvSpPr>
            <a:spLocks noGrp="1"/>
          </p:cNvSpPr>
          <p:nvPr>
            <p:ph type="title"/>
          </p:nvPr>
        </p:nvSpPr>
        <p:spPr/>
        <p:txBody>
          <a:bodyPr/>
          <a:lstStyle/>
          <a:p>
            <a:r>
              <a:rPr lang="en-US" altLang="en-US" smtClean="0"/>
              <a:t>Start OpenDSS and Check if OK</a:t>
            </a:r>
          </a:p>
        </p:txBody>
      </p:sp>
      <p:pic>
        <p:nvPicPr>
          <p:cNvPr id="225283" name="Picture 2" descr="PPTDCE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6475413"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5284" name="Straight Arrow Connector 3"/>
          <p:cNvCxnSpPr>
            <a:cxnSpLocks noChangeShapeType="1"/>
          </p:cNvCxnSpPr>
          <p:nvPr/>
        </p:nvCxnSpPr>
        <p:spPr bwMode="auto">
          <a:xfrm flipH="1">
            <a:off x="2667000" y="1828800"/>
            <a:ext cx="2667000" cy="7620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5285" name="TextBox 4"/>
          <p:cNvSpPr txBox="1">
            <a:spLocks noChangeArrowheads="1"/>
          </p:cNvSpPr>
          <p:nvPr/>
        </p:nvSpPr>
        <p:spPr bwMode="auto">
          <a:xfrm>
            <a:off x="5410200" y="1447800"/>
            <a:ext cx="266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Add public variable for Text interface after OpenDSS starts OK</a:t>
            </a:r>
          </a:p>
        </p:txBody>
      </p:sp>
      <p:sp>
        <p:nvSpPr>
          <p:cNvPr id="225286" name="TextBox 6"/>
          <p:cNvSpPr txBox="1">
            <a:spLocks noChangeArrowheads="1"/>
          </p:cNvSpPr>
          <p:nvPr/>
        </p:nvSpPr>
        <p:spPr bwMode="auto">
          <a:xfrm>
            <a:off x="5257800" y="2514600"/>
            <a:ext cx="3733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This is the code generated to handle the button click (named StartButton)</a:t>
            </a:r>
          </a:p>
        </p:txBody>
      </p:sp>
      <p:cxnSp>
        <p:nvCxnSpPr>
          <p:cNvPr id="225287" name="Straight Arrow Connector 7"/>
          <p:cNvCxnSpPr>
            <a:cxnSpLocks noChangeShapeType="1"/>
          </p:cNvCxnSpPr>
          <p:nvPr/>
        </p:nvCxnSpPr>
        <p:spPr bwMode="auto">
          <a:xfrm flipH="1">
            <a:off x="2743200" y="2895600"/>
            <a:ext cx="2590800" cy="838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25288" name="Straight Arrow Connector 10"/>
          <p:cNvCxnSpPr>
            <a:cxnSpLocks noChangeShapeType="1"/>
          </p:cNvCxnSpPr>
          <p:nvPr/>
        </p:nvCxnSpPr>
        <p:spPr bwMode="auto">
          <a:xfrm flipH="1">
            <a:off x="2895600" y="3581400"/>
            <a:ext cx="2743200" cy="6858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5289" name="TextBox 12"/>
          <p:cNvSpPr txBox="1">
            <a:spLocks noChangeArrowheads="1"/>
          </p:cNvSpPr>
          <p:nvPr/>
        </p:nvSpPr>
        <p:spPr bwMode="auto">
          <a:xfrm>
            <a:off x="5410200" y="3200400"/>
            <a:ext cx="3733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This connects DSSObj variable to the COM server and loads the server</a:t>
            </a:r>
          </a:p>
        </p:txBody>
      </p:sp>
      <p:cxnSp>
        <p:nvCxnSpPr>
          <p:cNvPr id="225290" name="Straight Arrow Connector 14"/>
          <p:cNvCxnSpPr>
            <a:cxnSpLocks noChangeShapeType="1"/>
          </p:cNvCxnSpPr>
          <p:nvPr/>
        </p:nvCxnSpPr>
        <p:spPr bwMode="auto">
          <a:xfrm flipH="1">
            <a:off x="3124200" y="4343400"/>
            <a:ext cx="2667000" cy="1524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5291" name="TextBox 19"/>
          <p:cNvSpPr txBox="1">
            <a:spLocks noChangeArrowheads="1"/>
          </p:cNvSpPr>
          <p:nvPr/>
        </p:nvSpPr>
        <p:spPr bwMode="auto">
          <a:xfrm>
            <a:off x="6248400" y="4114800"/>
            <a:ext cx="2895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Attempt to start the OpenDSS program</a:t>
            </a:r>
          </a:p>
        </p:txBody>
      </p:sp>
      <p:cxnSp>
        <p:nvCxnSpPr>
          <p:cNvPr id="225292" name="Straight Arrow Connector 20"/>
          <p:cNvCxnSpPr>
            <a:cxnSpLocks noChangeShapeType="1"/>
          </p:cNvCxnSpPr>
          <p:nvPr/>
        </p:nvCxnSpPr>
        <p:spPr bwMode="auto">
          <a:xfrm flipH="1" flipV="1">
            <a:off x="3429000" y="5562600"/>
            <a:ext cx="1828800" cy="457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5293" name="TextBox 22"/>
          <p:cNvSpPr txBox="1">
            <a:spLocks noChangeArrowheads="1"/>
          </p:cNvSpPr>
          <p:nvPr/>
        </p:nvSpPr>
        <p:spPr bwMode="auto">
          <a:xfrm>
            <a:off x="5257800" y="5867400"/>
            <a:ext cx="2895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If successful, assign the variable for the Text interface</a:t>
            </a:r>
          </a:p>
        </p:txBody>
      </p:sp>
    </p:spTree>
    <p:extLst>
      <p:ext uri="{BB962C8B-B14F-4D97-AF65-F5344CB8AC3E}">
        <p14:creationId xmlns:p14="http://schemas.microsoft.com/office/powerpoint/2010/main" val="237876301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itle 1"/>
          <p:cNvSpPr>
            <a:spLocks noGrp="1"/>
          </p:cNvSpPr>
          <p:nvPr>
            <p:ph type="title"/>
          </p:nvPr>
        </p:nvSpPr>
        <p:spPr/>
        <p:txBody>
          <a:bodyPr/>
          <a:lstStyle/>
          <a:p>
            <a:r>
              <a:rPr lang="en-US" altLang="en-US" smtClean="0"/>
              <a:t>Test it --- Success!</a:t>
            </a:r>
          </a:p>
        </p:txBody>
      </p:sp>
      <p:pic>
        <p:nvPicPr>
          <p:cNvPr id="226307" name="Picture 2" descr="PPT453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046913"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308" name="Picture 3" descr="PPT6E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18859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6309" name="Straight Arrow Connector 4"/>
          <p:cNvCxnSpPr>
            <a:cxnSpLocks noChangeShapeType="1"/>
          </p:cNvCxnSpPr>
          <p:nvPr/>
        </p:nvCxnSpPr>
        <p:spPr bwMode="auto">
          <a:xfrm flipH="1">
            <a:off x="2438400" y="1524000"/>
            <a:ext cx="2667000" cy="1524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6310" name="TextBox 5"/>
          <p:cNvSpPr txBox="1">
            <a:spLocks noChangeArrowheads="1"/>
          </p:cNvSpPr>
          <p:nvPr/>
        </p:nvSpPr>
        <p:spPr bwMode="auto">
          <a:xfrm>
            <a:off x="5257800" y="1295400"/>
            <a:ext cx="2895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Click Start</a:t>
            </a:r>
          </a:p>
        </p:txBody>
      </p:sp>
      <p:cxnSp>
        <p:nvCxnSpPr>
          <p:cNvPr id="226311" name="Straight Arrow Connector 6"/>
          <p:cNvCxnSpPr>
            <a:cxnSpLocks noChangeShapeType="1"/>
          </p:cNvCxnSpPr>
          <p:nvPr/>
        </p:nvCxnSpPr>
        <p:spPr bwMode="auto">
          <a:xfrm flipH="1" flipV="1">
            <a:off x="3657600" y="3124200"/>
            <a:ext cx="2743200" cy="3048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6312" name="TextBox 8"/>
          <p:cNvSpPr txBox="1">
            <a:spLocks noChangeArrowheads="1"/>
          </p:cNvSpPr>
          <p:nvPr/>
        </p:nvSpPr>
        <p:spPr bwMode="auto">
          <a:xfrm>
            <a:off x="5867400" y="3581400"/>
            <a:ext cx="2895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Then click this</a:t>
            </a:r>
          </a:p>
          <a:p>
            <a:r>
              <a:rPr lang="en-US" altLang="en-US">
                <a:solidFill>
                  <a:srgbClr val="FF0000"/>
                </a:solidFill>
              </a:rPr>
              <a:t>Now we’re off and running!</a:t>
            </a:r>
          </a:p>
        </p:txBody>
      </p:sp>
    </p:spTree>
    <p:extLst>
      <p:ext uri="{BB962C8B-B14F-4D97-AF65-F5344CB8AC3E}">
        <p14:creationId xmlns:p14="http://schemas.microsoft.com/office/powerpoint/2010/main" val="302913123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itle 1"/>
          <p:cNvSpPr>
            <a:spLocks noGrp="1"/>
          </p:cNvSpPr>
          <p:nvPr>
            <p:ph type="title"/>
          </p:nvPr>
        </p:nvSpPr>
        <p:spPr/>
        <p:txBody>
          <a:bodyPr/>
          <a:lstStyle/>
          <a:p>
            <a:r>
              <a:rPr lang="en-US" altLang="en-US" smtClean="0"/>
              <a:t>Solve the IEEE 123-Bus Test Feeder</a:t>
            </a:r>
          </a:p>
        </p:txBody>
      </p:sp>
      <p:pic>
        <p:nvPicPr>
          <p:cNvPr id="227331" name="Picture 2" descr="PPT882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72405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7332" name="TextBox 3"/>
          <p:cNvSpPr txBox="1">
            <a:spLocks noChangeArrowheads="1"/>
          </p:cNvSpPr>
          <p:nvPr/>
        </p:nvSpPr>
        <p:spPr bwMode="auto">
          <a:xfrm>
            <a:off x="381000" y="1524000"/>
            <a:ext cx="518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Add some stuff to the main form</a:t>
            </a:r>
          </a:p>
        </p:txBody>
      </p:sp>
      <p:sp>
        <p:nvSpPr>
          <p:cNvPr id="227333" name="TextBox 4"/>
          <p:cNvSpPr txBox="1">
            <a:spLocks noChangeArrowheads="1"/>
          </p:cNvSpPr>
          <p:nvPr/>
        </p:nvSpPr>
        <p:spPr bwMode="auto">
          <a:xfrm>
            <a:off x="5486400" y="1295400"/>
            <a:ext cx="2438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TextBox with full path name of the IEEE123Master.DSS file</a:t>
            </a:r>
          </a:p>
        </p:txBody>
      </p:sp>
      <p:cxnSp>
        <p:nvCxnSpPr>
          <p:cNvPr id="227334" name="Straight Arrow Connector 5"/>
          <p:cNvCxnSpPr>
            <a:cxnSpLocks noChangeShapeType="1"/>
          </p:cNvCxnSpPr>
          <p:nvPr/>
        </p:nvCxnSpPr>
        <p:spPr bwMode="auto">
          <a:xfrm flipH="1">
            <a:off x="3657600" y="1752600"/>
            <a:ext cx="2057400" cy="11430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4677288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p:cNvSpPr>
            <a:spLocks noGrp="1"/>
          </p:cNvSpPr>
          <p:nvPr>
            <p:ph type="title"/>
          </p:nvPr>
        </p:nvSpPr>
        <p:spPr/>
        <p:txBody>
          <a:bodyPr/>
          <a:lstStyle/>
          <a:p>
            <a:r>
              <a:rPr lang="en-US" altLang="en-US" smtClean="0"/>
              <a:t>Start Button Code</a:t>
            </a:r>
          </a:p>
        </p:txBody>
      </p:sp>
      <p:pic>
        <p:nvPicPr>
          <p:cNvPr id="228355" name="Picture 2" descr="PPTCA3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581977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356" name="TextBox 3"/>
          <p:cNvSpPr txBox="1">
            <a:spLocks noChangeArrowheads="1"/>
          </p:cNvSpPr>
          <p:nvPr/>
        </p:nvSpPr>
        <p:spPr bwMode="auto">
          <a:xfrm>
            <a:off x="4953000" y="4572000"/>
            <a:ext cx="342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No message on successful start</a:t>
            </a:r>
          </a:p>
        </p:txBody>
      </p:sp>
      <p:cxnSp>
        <p:nvCxnSpPr>
          <p:cNvPr id="228357" name="Straight Arrow Connector 4"/>
          <p:cNvCxnSpPr>
            <a:cxnSpLocks noChangeShapeType="1"/>
          </p:cNvCxnSpPr>
          <p:nvPr/>
        </p:nvCxnSpPr>
        <p:spPr bwMode="auto">
          <a:xfrm flipH="1">
            <a:off x="2819400" y="1828800"/>
            <a:ext cx="2057400" cy="457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8358" name="TextBox 7"/>
          <p:cNvSpPr txBox="1">
            <a:spLocks noChangeArrowheads="1"/>
          </p:cNvSpPr>
          <p:nvPr/>
        </p:nvSpPr>
        <p:spPr bwMode="auto">
          <a:xfrm>
            <a:off x="5029200" y="1600200"/>
            <a:ext cx="342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FF0000"/>
                </a:solidFill>
              </a:rPr>
              <a:t>New Helper Variables</a:t>
            </a:r>
          </a:p>
        </p:txBody>
      </p:sp>
      <p:cxnSp>
        <p:nvCxnSpPr>
          <p:cNvPr id="228359" name="Straight Arrow Connector 8"/>
          <p:cNvCxnSpPr>
            <a:cxnSpLocks noChangeShapeType="1"/>
          </p:cNvCxnSpPr>
          <p:nvPr/>
        </p:nvCxnSpPr>
        <p:spPr bwMode="auto">
          <a:xfrm flipH="1">
            <a:off x="3200400" y="4724400"/>
            <a:ext cx="1981200" cy="2286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8360" name="TextBox 10"/>
          <p:cNvSpPr txBox="1">
            <a:spLocks noChangeArrowheads="1"/>
          </p:cNvSpPr>
          <p:nvPr/>
        </p:nvSpPr>
        <p:spPr bwMode="auto">
          <a:xfrm>
            <a:off x="5029200" y="5715000"/>
            <a:ext cx="342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Set the new variables</a:t>
            </a:r>
          </a:p>
        </p:txBody>
      </p:sp>
      <p:cxnSp>
        <p:nvCxnSpPr>
          <p:cNvPr id="228361" name="Straight Arrow Connector 11"/>
          <p:cNvCxnSpPr>
            <a:cxnSpLocks noChangeShapeType="1"/>
          </p:cNvCxnSpPr>
          <p:nvPr/>
        </p:nvCxnSpPr>
        <p:spPr bwMode="auto">
          <a:xfrm flipH="1" flipV="1">
            <a:off x="3886200" y="5791200"/>
            <a:ext cx="1066800" cy="76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66054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t>SourceForge.Net Links for OpenDSS</a:t>
            </a:r>
          </a:p>
        </p:txBody>
      </p:sp>
      <p:sp>
        <p:nvSpPr>
          <p:cNvPr id="49155" name="Rectangle 3"/>
          <p:cNvSpPr>
            <a:spLocks noGrp="1" noChangeArrowheads="1"/>
          </p:cNvSpPr>
          <p:nvPr>
            <p:ph type="body" idx="1"/>
          </p:nvPr>
        </p:nvSpPr>
        <p:spPr/>
        <p:txBody>
          <a:bodyPr/>
          <a:lstStyle/>
          <a:p>
            <a:pPr eaLnBrk="1" hangingPunct="1">
              <a:lnSpc>
                <a:spcPct val="75000"/>
              </a:lnSpc>
            </a:pPr>
            <a:r>
              <a:rPr lang="en-US" altLang="en-US" sz="2000" dirty="0" smtClean="0"/>
              <a:t>EPRI Links Page</a:t>
            </a:r>
          </a:p>
          <a:p>
            <a:pPr lvl="1" eaLnBrk="1" hangingPunct="1">
              <a:lnSpc>
                <a:spcPct val="75000"/>
              </a:lnSpc>
            </a:pPr>
            <a:r>
              <a:rPr lang="en-US" altLang="en-US" sz="1600" b="1" dirty="0" smtClean="0"/>
              <a:t>http://smartgrid.epri.com/SimulationTool.aspx</a:t>
            </a:r>
          </a:p>
          <a:p>
            <a:pPr lvl="1" eaLnBrk="1" hangingPunct="1">
              <a:lnSpc>
                <a:spcPct val="75000"/>
              </a:lnSpc>
            </a:pPr>
            <a:endParaRPr lang="en-US" altLang="en-US" sz="1600" b="1" dirty="0" smtClean="0"/>
          </a:p>
          <a:p>
            <a:pPr eaLnBrk="1" hangingPunct="1">
              <a:lnSpc>
                <a:spcPct val="75000"/>
              </a:lnSpc>
            </a:pPr>
            <a:r>
              <a:rPr lang="en-US" altLang="en-US" sz="2000" dirty="0" err="1" smtClean="0"/>
              <a:t>OpenDSS</a:t>
            </a:r>
            <a:r>
              <a:rPr lang="en-US" altLang="en-US" sz="2000" dirty="0" smtClean="0"/>
              <a:t> Download Files:</a:t>
            </a:r>
          </a:p>
          <a:p>
            <a:pPr lvl="1" eaLnBrk="1" hangingPunct="1">
              <a:lnSpc>
                <a:spcPct val="75000"/>
              </a:lnSpc>
            </a:pPr>
            <a:r>
              <a:rPr lang="en-US" altLang="en-US" sz="1400" b="1" dirty="0" smtClean="0"/>
              <a:t>http://sourceforge.net/projects/electricdss/files/</a:t>
            </a:r>
          </a:p>
          <a:p>
            <a:pPr eaLnBrk="1" hangingPunct="1">
              <a:lnSpc>
                <a:spcPct val="75000"/>
              </a:lnSpc>
            </a:pPr>
            <a:endParaRPr lang="en-US" altLang="en-US" sz="900" b="1" dirty="0" smtClean="0"/>
          </a:p>
          <a:p>
            <a:pPr eaLnBrk="1" hangingPunct="1">
              <a:lnSpc>
                <a:spcPct val="75000"/>
              </a:lnSpc>
            </a:pPr>
            <a:endParaRPr lang="en-US" altLang="en-US" sz="900" dirty="0" smtClean="0"/>
          </a:p>
          <a:p>
            <a:pPr eaLnBrk="1" hangingPunct="1">
              <a:lnSpc>
                <a:spcPct val="75000"/>
              </a:lnSpc>
            </a:pPr>
            <a:r>
              <a:rPr lang="en-US" altLang="en-US" sz="2000" dirty="0" smtClean="0"/>
              <a:t>Top level of Main  Repository</a:t>
            </a:r>
          </a:p>
          <a:p>
            <a:pPr eaLnBrk="1" hangingPunct="1">
              <a:lnSpc>
                <a:spcPct val="75000"/>
              </a:lnSpc>
            </a:pPr>
            <a:endParaRPr lang="en-US" altLang="en-US" sz="900" dirty="0" smtClean="0"/>
          </a:p>
          <a:p>
            <a:pPr lvl="1" eaLnBrk="1" hangingPunct="1">
              <a:lnSpc>
                <a:spcPct val="75000"/>
              </a:lnSpc>
            </a:pPr>
            <a:endParaRPr lang="en-US" altLang="en-US" sz="1600" b="1" dirty="0" smtClean="0"/>
          </a:p>
        </p:txBody>
      </p:sp>
      <p:pic>
        <p:nvPicPr>
          <p:cNvPr id="49156" name="Picture 4" descr="PPTF6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65575"/>
            <a:ext cx="75438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Oval 5"/>
          <p:cNvSpPr>
            <a:spLocks noChangeArrowheads="1"/>
          </p:cNvSpPr>
          <p:nvPr/>
        </p:nvSpPr>
        <p:spPr bwMode="auto">
          <a:xfrm>
            <a:off x="4724400" y="3886200"/>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0460296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itle 1"/>
          <p:cNvSpPr>
            <a:spLocks noGrp="1"/>
          </p:cNvSpPr>
          <p:nvPr>
            <p:ph type="title"/>
          </p:nvPr>
        </p:nvSpPr>
        <p:spPr/>
        <p:txBody>
          <a:bodyPr/>
          <a:lstStyle/>
          <a:p>
            <a:r>
              <a:rPr lang="en-US" altLang="en-US" smtClean="0"/>
              <a:t>Compile Button Code</a:t>
            </a:r>
          </a:p>
        </p:txBody>
      </p:sp>
      <p:pic>
        <p:nvPicPr>
          <p:cNvPr id="229379" name="Picture 2" descr="PPTEDF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57991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80" name="TextBox 3"/>
          <p:cNvSpPr txBox="1">
            <a:spLocks noChangeArrowheads="1"/>
          </p:cNvSpPr>
          <p:nvPr/>
        </p:nvSpPr>
        <p:spPr bwMode="auto">
          <a:xfrm>
            <a:off x="609600" y="1524000"/>
            <a:ext cx="457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Sends Compile command to text interface</a:t>
            </a:r>
          </a:p>
        </p:txBody>
      </p:sp>
      <p:sp>
        <p:nvSpPr>
          <p:cNvPr id="229381" name="TextBox 4"/>
          <p:cNvSpPr txBox="1">
            <a:spLocks noChangeArrowheads="1"/>
          </p:cNvSpPr>
          <p:nvPr/>
        </p:nvSpPr>
        <p:spPr bwMode="auto">
          <a:xfrm>
            <a:off x="5562600" y="1524000"/>
            <a:ext cx="342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Contents of TextBox</a:t>
            </a:r>
          </a:p>
        </p:txBody>
      </p:sp>
      <p:cxnSp>
        <p:nvCxnSpPr>
          <p:cNvPr id="229382" name="Straight Arrow Connector 5"/>
          <p:cNvCxnSpPr>
            <a:cxnSpLocks noChangeShapeType="1"/>
          </p:cNvCxnSpPr>
          <p:nvPr/>
        </p:nvCxnSpPr>
        <p:spPr bwMode="auto">
          <a:xfrm flipH="1">
            <a:off x="5334000" y="1981200"/>
            <a:ext cx="1447800" cy="6096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9383" name="TextBox 10"/>
          <p:cNvSpPr txBox="1">
            <a:spLocks noChangeArrowheads="1"/>
          </p:cNvSpPr>
          <p:nvPr/>
        </p:nvSpPr>
        <p:spPr bwMode="auto">
          <a:xfrm>
            <a:off x="5562600" y="2819400"/>
            <a:ext cx="342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Check Error Number on return</a:t>
            </a:r>
          </a:p>
        </p:txBody>
      </p:sp>
      <p:cxnSp>
        <p:nvCxnSpPr>
          <p:cNvPr id="229384" name="Straight Arrow Connector 11"/>
          <p:cNvCxnSpPr>
            <a:cxnSpLocks noChangeShapeType="1"/>
          </p:cNvCxnSpPr>
          <p:nvPr/>
        </p:nvCxnSpPr>
        <p:spPr bwMode="auto">
          <a:xfrm flipH="1" flipV="1">
            <a:off x="3657600" y="2895600"/>
            <a:ext cx="2209800" cy="76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29385" name="TextBox 13"/>
          <p:cNvSpPr txBox="1">
            <a:spLocks noChangeArrowheads="1"/>
          </p:cNvSpPr>
          <p:nvPr/>
        </p:nvSpPr>
        <p:spPr bwMode="auto">
          <a:xfrm>
            <a:off x="5105400" y="3505200"/>
            <a:ext cx="3429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If error, show result message</a:t>
            </a:r>
          </a:p>
          <a:p>
            <a:r>
              <a:rPr lang="en-US" altLang="en-US">
                <a:solidFill>
                  <a:srgbClr val="FF0000"/>
                </a:solidFill>
              </a:rPr>
              <a:t>Otherwise show “No Errors.”</a:t>
            </a:r>
          </a:p>
        </p:txBody>
      </p:sp>
      <p:cxnSp>
        <p:nvCxnSpPr>
          <p:cNvPr id="229386" name="Straight Arrow Connector 14"/>
          <p:cNvCxnSpPr>
            <a:cxnSpLocks noChangeShapeType="1"/>
          </p:cNvCxnSpPr>
          <p:nvPr/>
        </p:nvCxnSpPr>
        <p:spPr bwMode="auto">
          <a:xfrm flipH="1" flipV="1">
            <a:off x="4343400" y="3352800"/>
            <a:ext cx="1066800" cy="3048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29387" name="Straight Arrow Connector 16"/>
          <p:cNvCxnSpPr>
            <a:cxnSpLocks noChangeShapeType="1"/>
          </p:cNvCxnSpPr>
          <p:nvPr/>
        </p:nvCxnSpPr>
        <p:spPr bwMode="auto">
          <a:xfrm flipH="1">
            <a:off x="4114800" y="4038600"/>
            <a:ext cx="1295400" cy="2286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466369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p:cNvSpPr>
            <a:spLocks noGrp="1"/>
          </p:cNvSpPr>
          <p:nvPr>
            <p:ph type="title"/>
          </p:nvPr>
        </p:nvSpPr>
        <p:spPr/>
        <p:txBody>
          <a:bodyPr/>
          <a:lstStyle/>
          <a:p>
            <a:r>
              <a:rPr lang="en-US" altLang="en-US" smtClean="0"/>
              <a:t>Solve Button Code</a:t>
            </a:r>
          </a:p>
        </p:txBody>
      </p:sp>
      <p:pic>
        <p:nvPicPr>
          <p:cNvPr id="230403" name="Picture 2" descr="PPT4DE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578961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404" name="TextBox 3"/>
          <p:cNvSpPr txBox="1">
            <a:spLocks noChangeArrowheads="1"/>
          </p:cNvSpPr>
          <p:nvPr/>
        </p:nvSpPr>
        <p:spPr bwMode="auto">
          <a:xfrm>
            <a:off x="5105400" y="1752600"/>
            <a:ext cx="342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Invoke Solve method in Solution interface</a:t>
            </a:r>
          </a:p>
        </p:txBody>
      </p:sp>
      <p:cxnSp>
        <p:nvCxnSpPr>
          <p:cNvPr id="230405" name="Straight Arrow Connector 4"/>
          <p:cNvCxnSpPr>
            <a:cxnSpLocks noChangeShapeType="1"/>
          </p:cNvCxnSpPr>
          <p:nvPr/>
        </p:nvCxnSpPr>
        <p:spPr bwMode="auto">
          <a:xfrm flipH="1">
            <a:off x="2895600" y="2133600"/>
            <a:ext cx="3352800" cy="7620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30406" name="TextBox 7"/>
          <p:cNvSpPr txBox="1">
            <a:spLocks noChangeArrowheads="1"/>
          </p:cNvSpPr>
          <p:nvPr/>
        </p:nvSpPr>
        <p:spPr bwMode="auto">
          <a:xfrm>
            <a:off x="5257800" y="2895600"/>
            <a:ext cx="342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Check for lack of convergence</a:t>
            </a:r>
          </a:p>
        </p:txBody>
      </p:sp>
      <p:cxnSp>
        <p:nvCxnSpPr>
          <p:cNvPr id="230407" name="Straight Arrow Connector 10"/>
          <p:cNvCxnSpPr>
            <a:cxnSpLocks noChangeShapeType="1"/>
          </p:cNvCxnSpPr>
          <p:nvPr/>
        </p:nvCxnSpPr>
        <p:spPr bwMode="auto">
          <a:xfrm flipH="1">
            <a:off x="3429000" y="3048000"/>
            <a:ext cx="2057400" cy="76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2780444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itle 1"/>
          <p:cNvSpPr>
            <a:spLocks noGrp="1"/>
          </p:cNvSpPr>
          <p:nvPr>
            <p:ph type="title"/>
          </p:nvPr>
        </p:nvSpPr>
        <p:spPr/>
        <p:txBody>
          <a:bodyPr/>
          <a:lstStyle/>
          <a:p>
            <a:r>
              <a:rPr lang="en-US" altLang="en-US" smtClean="0"/>
              <a:t>Show Results Button Code</a:t>
            </a:r>
          </a:p>
        </p:txBody>
      </p:sp>
      <p:pic>
        <p:nvPicPr>
          <p:cNvPr id="231427" name="Picture 2" descr="PPTE44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90800"/>
            <a:ext cx="5708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28" name="TextBox 3"/>
          <p:cNvSpPr txBox="1">
            <a:spLocks noChangeArrowheads="1"/>
          </p:cNvSpPr>
          <p:nvPr/>
        </p:nvSpPr>
        <p:spPr bwMode="auto">
          <a:xfrm>
            <a:off x="685800" y="1752600"/>
            <a:ext cx="571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Simply sends three commands to Text interface</a:t>
            </a:r>
          </a:p>
        </p:txBody>
      </p:sp>
    </p:spTree>
    <p:extLst>
      <p:ext uri="{BB962C8B-B14F-4D97-AF65-F5344CB8AC3E}">
        <p14:creationId xmlns:p14="http://schemas.microsoft.com/office/powerpoint/2010/main" val="300396707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p:cNvSpPr>
            <a:spLocks noGrp="1"/>
          </p:cNvSpPr>
          <p:nvPr>
            <p:ph type="title"/>
          </p:nvPr>
        </p:nvSpPr>
        <p:spPr/>
        <p:txBody>
          <a:bodyPr/>
          <a:lstStyle/>
          <a:p>
            <a:r>
              <a:rPr lang="en-US" altLang="en-US" smtClean="0"/>
              <a:t>What Do You want to Do?</a:t>
            </a:r>
          </a:p>
        </p:txBody>
      </p:sp>
      <p:sp>
        <p:nvSpPr>
          <p:cNvPr id="232451" name="TextBox 3"/>
          <p:cNvSpPr txBox="1">
            <a:spLocks noChangeArrowheads="1"/>
          </p:cNvSpPr>
          <p:nvPr/>
        </p:nvSpPr>
        <p:spPr bwMode="auto">
          <a:xfrm>
            <a:off x="1066800" y="3048000"/>
            <a:ext cx="6629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 other functions to the app or do other C# demos …</a:t>
            </a:r>
          </a:p>
        </p:txBody>
      </p:sp>
    </p:spTree>
    <p:extLst>
      <p:ext uri="{BB962C8B-B14F-4D97-AF65-F5344CB8AC3E}">
        <p14:creationId xmlns:p14="http://schemas.microsoft.com/office/powerpoint/2010/main" val="342654618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ubtitle 4"/>
          <p:cNvSpPr>
            <a:spLocks noGrp="1"/>
          </p:cNvSpPr>
          <p:nvPr>
            <p:ph type="subTitle" sz="quarter" idx="1"/>
          </p:nvPr>
        </p:nvSpPr>
        <p:spPr/>
        <p:txBody>
          <a:bodyPr/>
          <a:lstStyle/>
          <a:p>
            <a:pPr eaLnBrk="1" hangingPunct="1"/>
            <a:r>
              <a:rPr lang="en-US" altLang="en-US" smtClean="0"/>
              <a:t>OpenDSS STORAGE and STORAGECONTROLLER objects</a:t>
            </a:r>
          </a:p>
        </p:txBody>
      </p:sp>
      <p:sp>
        <p:nvSpPr>
          <p:cNvPr id="209923" name="Title 3"/>
          <p:cNvSpPr>
            <a:spLocks noGrp="1"/>
          </p:cNvSpPr>
          <p:nvPr>
            <p:ph type="ctrTitle" sz="quarter"/>
          </p:nvPr>
        </p:nvSpPr>
        <p:spPr/>
        <p:txBody>
          <a:bodyPr/>
          <a:lstStyle/>
          <a:p>
            <a:pPr eaLnBrk="1" hangingPunct="1"/>
            <a:r>
              <a:rPr lang="en-US" altLang="en-US" dirty="0" smtClean="0"/>
              <a:t>A Storage Modeling Example</a:t>
            </a:r>
          </a:p>
        </p:txBody>
      </p:sp>
    </p:spTree>
    <p:extLst>
      <p:ext uri="{BB962C8B-B14F-4D97-AF65-F5344CB8AC3E}">
        <p14:creationId xmlns:p14="http://schemas.microsoft.com/office/powerpoint/2010/main" val="68943821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p:cNvSpPr>
          <p:nvPr>
            <p:ph type="title"/>
          </p:nvPr>
        </p:nvSpPr>
        <p:spPr/>
        <p:txBody>
          <a:bodyPr/>
          <a:lstStyle/>
          <a:p>
            <a:r>
              <a:rPr lang="en-US" altLang="en-US" sz="3200" smtClean="0"/>
              <a:t>Storage Element Model in OpenDSS</a:t>
            </a:r>
          </a:p>
        </p:txBody>
      </p:sp>
      <p:sp>
        <p:nvSpPr>
          <p:cNvPr id="210947" name="Rectangle 3"/>
          <p:cNvSpPr>
            <a:spLocks noChangeArrowheads="1"/>
          </p:cNvSpPr>
          <p:nvPr/>
        </p:nvSpPr>
        <p:spPr bwMode="auto">
          <a:xfrm>
            <a:off x="2209800" y="2362200"/>
            <a:ext cx="4953000" cy="33528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0948" name="Rectangle 4"/>
          <p:cNvSpPr>
            <a:spLocks noChangeArrowheads="1"/>
          </p:cNvSpPr>
          <p:nvPr/>
        </p:nvSpPr>
        <p:spPr bwMode="auto">
          <a:xfrm>
            <a:off x="2286000" y="3581400"/>
            <a:ext cx="304800" cy="990600"/>
          </a:xfrm>
          <a:prstGeom prst="rect">
            <a:avLst/>
          </a:prstGeom>
          <a:solidFill>
            <a:schemeClr val="bg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0949" name="Rectangle 5"/>
          <p:cNvSpPr>
            <a:spLocks noChangeArrowheads="1"/>
          </p:cNvSpPr>
          <p:nvPr/>
        </p:nvSpPr>
        <p:spPr bwMode="auto">
          <a:xfrm>
            <a:off x="3657600" y="2895600"/>
            <a:ext cx="1066800" cy="304800"/>
          </a:xfrm>
          <a:prstGeom prst="rect">
            <a:avLst/>
          </a:prstGeom>
          <a:solidFill>
            <a:schemeClr val="bg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0950" name="AutoShape 6"/>
          <p:cNvSpPr>
            <a:spLocks noChangeArrowheads="1"/>
          </p:cNvSpPr>
          <p:nvPr/>
        </p:nvSpPr>
        <p:spPr bwMode="auto">
          <a:xfrm rot="5400000">
            <a:off x="2819400" y="2819400"/>
            <a:ext cx="457200" cy="457200"/>
          </a:xfrm>
          <a:prstGeom prst="flowChartCollate">
            <a:avLst/>
          </a:prstGeom>
          <a:solidFill>
            <a:schemeClr val="bg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0951" name="Line 7"/>
          <p:cNvSpPr>
            <a:spLocks noChangeShapeType="1"/>
          </p:cNvSpPr>
          <p:nvPr/>
        </p:nvSpPr>
        <p:spPr bwMode="auto">
          <a:xfrm>
            <a:off x="1524000" y="4953000"/>
            <a:ext cx="4648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2" name="Line 8"/>
          <p:cNvSpPr>
            <a:spLocks noChangeShapeType="1"/>
          </p:cNvSpPr>
          <p:nvPr/>
        </p:nvSpPr>
        <p:spPr bwMode="auto">
          <a:xfrm>
            <a:off x="1600200" y="3048000"/>
            <a:ext cx="1219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3" name="Line 9"/>
          <p:cNvSpPr>
            <a:spLocks noChangeShapeType="1"/>
          </p:cNvSpPr>
          <p:nvPr/>
        </p:nvSpPr>
        <p:spPr bwMode="auto">
          <a:xfrm rot="5400000">
            <a:off x="2171700" y="3314700"/>
            <a:ext cx="533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4" name="Line 10"/>
          <p:cNvSpPr>
            <a:spLocks noChangeShapeType="1"/>
          </p:cNvSpPr>
          <p:nvPr/>
        </p:nvSpPr>
        <p:spPr bwMode="auto">
          <a:xfrm>
            <a:off x="4724400" y="3048000"/>
            <a:ext cx="1447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5" name="Line 11"/>
          <p:cNvSpPr>
            <a:spLocks noChangeShapeType="1"/>
          </p:cNvSpPr>
          <p:nvPr/>
        </p:nvSpPr>
        <p:spPr bwMode="auto">
          <a:xfrm rot="5400000">
            <a:off x="2247900" y="47625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6" name="Line 12"/>
          <p:cNvSpPr>
            <a:spLocks noChangeShapeType="1"/>
          </p:cNvSpPr>
          <p:nvPr/>
        </p:nvSpPr>
        <p:spPr bwMode="auto">
          <a:xfrm rot="5400000">
            <a:off x="5981700" y="47625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7" name="Line 13"/>
          <p:cNvSpPr>
            <a:spLocks noChangeShapeType="1"/>
          </p:cNvSpPr>
          <p:nvPr/>
        </p:nvSpPr>
        <p:spPr bwMode="auto">
          <a:xfrm>
            <a:off x="32766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8" name="Text Box 14"/>
          <p:cNvSpPr txBox="1">
            <a:spLocks noChangeArrowheads="1"/>
          </p:cNvSpPr>
          <p:nvPr/>
        </p:nvSpPr>
        <p:spPr bwMode="auto">
          <a:xfrm>
            <a:off x="3886200" y="1828800"/>
            <a:ext cx="32766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t>% Eff. Charge/Discharge</a:t>
            </a:r>
          </a:p>
        </p:txBody>
      </p:sp>
      <p:sp>
        <p:nvSpPr>
          <p:cNvPr id="210959" name="Line 15"/>
          <p:cNvSpPr>
            <a:spLocks noChangeShapeType="1"/>
          </p:cNvSpPr>
          <p:nvPr/>
        </p:nvSpPr>
        <p:spPr bwMode="auto">
          <a:xfrm flipH="1">
            <a:off x="4343400" y="2209800"/>
            <a:ext cx="152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960" name="Text Box 16"/>
          <p:cNvSpPr txBox="1">
            <a:spLocks noChangeArrowheads="1"/>
          </p:cNvSpPr>
          <p:nvPr/>
        </p:nvSpPr>
        <p:spPr bwMode="auto">
          <a:xfrm>
            <a:off x="304800" y="1828800"/>
            <a:ext cx="32766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Idle | Discharge | Charge</a:t>
            </a:r>
          </a:p>
        </p:txBody>
      </p:sp>
      <p:sp>
        <p:nvSpPr>
          <p:cNvPr id="210961" name="Line 17"/>
          <p:cNvSpPr>
            <a:spLocks noChangeShapeType="1"/>
          </p:cNvSpPr>
          <p:nvPr/>
        </p:nvSpPr>
        <p:spPr bwMode="auto">
          <a:xfrm>
            <a:off x="2819400" y="2209800"/>
            <a:ext cx="228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962" name="Text Box 18"/>
          <p:cNvSpPr txBox="1">
            <a:spLocks noChangeArrowheads="1"/>
          </p:cNvSpPr>
          <p:nvPr/>
        </p:nvSpPr>
        <p:spPr bwMode="auto">
          <a:xfrm>
            <a:off x="228600" y="3886200"/>
            <a:ext cx="1600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Idling Losses</a:t>
            </a:r>
          </a:p>
        </p:txBody>
      </p:sp>
      <p:sp>
        <p:nvSpPr>
          <p:cNvPr id="210963" name="Line 19"/>
          <p:cNvSpPr>
            <a:spLocks noChangeShapeType="1"/>
          </p:cNvSpPr>
          <p:nvPr/>
        </p:nvSpPr>
        <p:spPr bwMode="auto">
          <a:xfrm>
            <a:off x="1828800" y="4038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964" name="Line 20"/>
          <p:cNvSpPr>
            <a:spLocks noChangeShapeType="1"/>
          </p:cNvSpPr>
          <p:nvPr/>
        </p:nvSpPr>
        <p:spPr bwMode="auto">
          <a:xfrm>
            <a:off x="533400" y="3200400"/>
            <a:ext cx="914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965" name="Text Box 21"/>
          <p:cNvSpPr txBox="1">
            <a:spLocks noChangeArrowheads="1"/>
          </p:cNvSpPr>
          <p:nvPr/>
        </p:nvSpPr>
        <p:spPr bwMode="auto">
          <a:xfrm>
            <a:off x="228600" y="26670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kW, kvar</a:t>
            </a:r>
          </a:p>
        </p:txBody>
      </p:sp>
      <p:sp>
        <p:nvSpPr>
          <p:cNvPr id="210966" name="AutoShape 22"/>
          <p:cNvSpPr>
            <a:spLocks noChangeArrowheads="1"/>
          </p:cNvSpPr>
          <p:nvPr/>
        </p:nvSpPr>
        <p:spPr bwMode="auto">
          <a:xfrm>
            <a:off x="5334000" y="3581400"/>
            <a:ext cx="1600200" cy="990600"/>
          </a:xfrm>
          <a:prstGeom prst="flowChartMagneticDisk">
            <a:avLst/>
          </a:prstGeom>
          <a:solidFill>
            <a:schemeClr val="bg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0967" name="Text Box 23"/>
          <p:cNvSpPr txBox="1">
            <a:spLocks noChangeArrowheads="1"/>
          </p:cNvSpPr>
          <p:nvPr/>
        </p:nvSpPr>
        <p:spPr bwMode="auto">
          <a:xfrm>
            <a:off x="5410200" y="388620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kWh STORED</a:t>
            </a:r>
          </a:p>
        </p:txBody>
      </p:sp>
      <p:sp>
        <p:nvSpPr>
          <p:cNvPr id="210968" name="Line 24"/>
          <p:cNvSpPr>
            <a:spLocks noChangeShapeType="1"/>
          </p:cNvSpPr>
          <p:nvPr/>
        </p:nvSpPr>
        <p:spPr bwMode="auto">
          <a:xfrm rot="5400000">
            <a:off x="5829300" y="3390900"/>
            <a:ext cx="685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69" name="Text Box 25"/>
          <p:cNvSpPr txBox="1">
            <a:spLocks noChangeArrowheads="1"/>
          </p:cNvSpPr>
          <p:nvPr/>
        </p:nvSpPr>
        <p:spPr bwMode="auto">
          <a:xfrm>
            <a:off x="7315200" y="2362200"/>
            <a:ext cx="1600200" cy="2301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Other Key Properties</a:t>
            </a:r>
          </a:p>
          <a:p>
            <a:pPr algn="l"/>
            <a:r>
              <a:rPr lang="en-US" altLang="en-US"/>
              <a:t>% Reserve</a:t>
            </a:r>
            <a:br>
              <a:rPr lang="en-US" altLang="en-US"/>
            </a:br>
            <a:r>
              <a:rPr lang="en-US" altLang="en-US"/>
              <a:t>kWhRated</a:t>
            </a:r>
            <a:br>
              <a:rPr lang="en-US" altLang="en-US"/>
            </a:br>
            <a:r>
              <a:rPr lang="en-US" altLang="en-US"/>
              <a:t>kWhStored</a:t>
            </a:r>
            <a:br>
              <a:rPr lang="en-US" altLang="en-US"/>
            </a:br>
            <a:r>
              <a:rPr lang="en-US" altLang="en-US"/>
              <a:t>%Stored</a:t>
            </a:r>
            <a:br>
              <a:rPr lang="en-US" altLang="en-US"/>
            </a:br>
            <a:r>
              <a:rPr lang="en-US" altLang="en-US"/>
              <a:t>kWRated</a:t>
            </a:r>
          </a:p>
          <a:p>
            <a:pPr algn="l"/>
            <a:r>
              <a:rPr lang="en-US" altLang="en-US"/>
              <a:t>etc.</a:t>
            </a:r>
          </a:p>
        </p:txBody>
      </p:sp>
    </p:spTree>
    <p:extLst>
      <p:ext uri="{BB962C8B-B14F-4D97-AF65-F5344CB8AC3E}">
        <p14:creationId xmlns:p14="http://schemas.microsoft.com/office/powerpoint/2010/main" val="419667497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AutoShape 2"/>
          <p:cNvSpPr>
            <a:spLocks noChangeArrowheads="1"/>
          </p:cNvSpPr>
          <p:nvPr/>
        </p:nvSpPr>
        <p:spPr bwMode="auto">
          <a:xfrm>
            <a:off x="4191000" y="3962400"/>
            <a:ext cx="457200" cy="1219200"/>
          </a:xfrm>
          <a:prstGeom prst="lightningBolt">
            <a:avLst/>
          </a:prstGeom>
          <a:solidFill>
            <a:srgbClr val="FFFFFF"/>
          </a:solidFill>
          <a:ln w="9525" algn="ctr">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1971" name="Rectangle 3"/>
          <p:cNvSpPr>
            <a:spLocks noGrp="1"/>
          </p:cNvSpPr>
          <p:nvPr>
            <p:ph type="title"/>
          </p:nvPr>
        </p:nvSpPr>
        <p:spPr/>
        <p:txBody>
          <a:bodyPr/>
          <a:lstStyle/>
          <a:p>
            <a:r>
              <a:rPr lang="en-US" altLang="en-US" sz="3200" smtClean="0"/>
              <a:t>StorageController Element in OpenDSS</a:t>
            </a:r>
          </a:p>
        </p:txBody>
      </p:sp>
      <p:sp>
        <p:nvSpPr>
          <p:cNvPr id="211972" name="Rectangle 4"/>
          <p:cNvSpPr>
            <a:spLocks noChangeArrowheads="1"/>
          </p:cNvSpPr>
          <p:nvPr/>
        </p:nvSpPr>
        <p:spPr bwMode="auto">
          <a:xfrm>
            <a:off x="1524000" y="1905000"/>
            <a:ext cx="3200400" cy="22860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Discharge Mode</a:t>
            </a:r>
            <a:br>
              <a:rPr lang="en-US" altLang="en-US" sz="1800"/>
            </a:br>
            <a:r>
              <a:rPr lang="en-US" altLang="en-US" sz="1800"/>
              <a:t>Charge Mode</a:t>
            </a:r>
            <a:br>
              <a:rPr lang="en-US" altLang="en-US" sz="1800"/>
            </a:br>
            <a:r>
              <a:rPr lang="en-US" altLang="en-US" sz="1800"/>
              <a:t>kW Target</a:t>
            </a:r>
            <a:br>
              <a:rPr lang="en-US" altLang="en-US" sz="1800"/>
            </a:br>
            <a:r>
              <a:rPr lang="en-US" altLang="en-US" sz="1800"/>
              <a:t>Discharge Time</a:t>
            </a:r>
            <a:br>
              <a:rPr lang="en-US" altLang="en-US" sz="1800"/>
            </a:br>
            <a:r>
              <a:rPr lang="en-US" altLang="en-US" sz="1800"/>
              <a:t>Total Fleet kW Capacity</a:t>
            </a:r>
            <a:br>
              <a:rPr lang="en-US" altLang="en-US" sz="1800"/>
            </a:br>
            <a:r>
              <a:rPr lang="en-US" altLang="en-US" sz="1800"/>
              <a:t>Total Fleet kWh</a:t>
            </a:r>
          </a:p>
          <a:p>
            <a:r>
              <a:rPr lang="en-US" altLang="en-US" sz="1800"/>
              <a:t> et. al.</a:t>
            </a:r>
          </a:p>
        </p:txBody>
      </p:sp>
      <p:sp>
        <p:nvSpPr>
          <p:cNvPr id="211973" name="Oval 5"/>
          <p:cNvSpPr>
            <a:spLocks noChangeArrowheads="1"/>
          </p:cNvSpPr>
          <p:nvPr/>
        </p:nvSpPr>
        <p:spPr bwMode="auto">
          <a:xfrm>
            <a:off x="1600200" y="4953000"/>
            <a:ext cx="685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1974" name="Oval 6"/>
          <p:cNvSpPr>
            <a:spLocks noChangeArrowheads="1"/>
          </p:cNvSpPr>
          <p:nvPr/>
        </p:nvSpPr>
        <p:spPr bwMode="auto">
          <a:xfrm>
            <a:off x="1905000" y="4953000"/>
            <a:ext cx="685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1975" name="Line 7"/>
          <p:cNvSpPr>
            <a:spLocks noChangeShapeType="1"/>
          </p:cNvSpPr>
          <p:nvPr/>
        </p:nvSpPr>
        <p:spPr bwMode="auto">
          <a:xfrm flipH="1">
            <a:off x="990600" y="5334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76" name="Line 8"/>
          <p:cNvSpPr>
            <a:spLocks noChangeShapeType="1"/>
          </p:cNvSpPr>
          <p:nvPr/>
        </p:nvSpPr>
        <p:spPr bwMode="auto">
          <a:xfrm>
            <a:off x="2590800" y="5334000"/>
            <a:ext cx="579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1977" name="Group 9"/>
          <p:cNvGrpSpPr>
            <a:grpSpLocks/>
          </p:cNvGrpSpPr>
          <p:nvPr/>
        </p:nvGrpSpPr>
        <p:grpSpPr bwMode="auto">
          <a:xfrm>
            <a:off x="3276600" y="5334000"/>
            <a:ext cx="304800" cy="457200"/>
            <a:chOff x="2112" y="3504"/>
            <a:chExt cx="192" cy="288"/>
          </a:xfrm>
        </p:grpSpPr>
        <p:sp>
          <p:nvSpPr>
            <p:cNvPr id="212018" name="Line 10"/>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19" name="Rectangle 11"/>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78" name="Group 12"/>
          <p:cNvGrpSpPr>
            <a:grpSpLocks/>
          </p:cNvGrpSpPr>
          <p:nvPr/>
        </p:nvGrpSpPr>
        <p:grpSpPr bwMode="auto">
          <a:xfrm>
            <a:off x="3733800" y="5334000"/>
            <a:ext cx="304800" cy="457200"/>
            <a:chOff x="2112" y="3504"/>
            <a:chExt cx="192" cy="288"/>
          </a:xfrm>
        </p:grpSpPr>
        <p:sp>
          <p:nvSpPr>
            <p:cNvPr id="212016" name="Line 13"/>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17" name="Rectangle 14"/>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79" name="Group 15"/>
          <p:cNvGrpSpPr>
            <a:grpSpLocks/>
          </p:cNvGrpSpPr>
          <p:nvPr/>
        </p:nvGrpSpPr>
        <p:grpSpPr bwMode="auto">
          <a:xfrm>
            <a:off x="4191000" y="5334000"/>
            <a:ext cx="304800" cy="457200"/>
            <a:chOff x="2112" y="3504"/>
            <a:chExt cx="192" cy="288"/>
          </a:xfrm>
        </p:grpSpPr>
        <p:sp>
          <p:nvSpPr>
            <p:cNvPr id="212014" name="Line 16"/>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15" name="Rectangle 17"/>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0" name="Group 18"/>
          <p:cNvGrpSpPr>
            <a:grpSpLocks/>
          </p:cNvGrpSpPr>
          <p:nvPr/>
        </p:nvGrpSpPr>
        <p:grpSpPr bwMode="auto">
          <a:xfrm>
            <a:off x="4648200" y="5334000"/>
            <a:ext cx="304800" cy="457200"/>
            <a:chOff x="2112" y="3504"/>
            <a:chExt cx="192" cy="288"/>
          </a:xfrm>
        </p:grpSpPr>
        <p:sp>
          <p:nvSpPr>
            <p:cNvPr id="212012" name="Line 19"/>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13" name="Rectangle 20"/>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1" name="Group 21"/>
          <p:cNvGrpSpPr>
            <a:grpSpLocks/>
          </p:cNvGrpSpPr>
          <p:nvPr/>
        </p:nvGrpSpPr>
        <p:grpSpPr bwMode="auto">
          <a:xfrm>
            <a:off x="5105400" y="5334000"/>
            <a:ext cx="304800" cy="457200"/>
            <a:chOff x="2112" y="3504"/>
            <a:chExt cx="192" cy="288"/>
          </a:xfrm>
        </p:grpSpPr>
        <p:sp>
          <p:nvSpPr>
            <p:cNvPr id="212010" name="Line 22"/>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11" name="Rectangle 23"/>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2" name="Group 24"/>
          <p:cNvGrpSpPr>
            <a:grpSpLocks/>
          </p:cNvGrpSpPr>
          <p:nvPr/>
        </p:nvGrpSpPr>
        <p:grpSpPr bwMode="auto">
          <a:xfrm>
            <a:off x="5562600" y="5334000"/>
            <a:ext cx="304800" cy="457200"/>
            <a:chOff x="2112" y="3504"/>
            <a:chExt cx="192" cy="288"/>
          </a:xfrm>
        </p:grpSpPr>
        <p:sp>
          <p:nvSpPr>
            <p:cNvPr id="212008" name="Line 25"/>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09" name="Rectangle 26"/>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3" name="Group 27"/>
          <p:cNvGrpSpPr>
            <a:grpSpLocks/>
          </p:cNvGrpSpPr>
          <p:nvPr/>
        </p:nvGrpSpPr>
        <p:grpSpPr bwMode="auto">
          <a:xfrm>
            <a:off x="6019800" y="5334000"/>
            <a:ext cx="304800" cy="457200"/>
            <a:chOff x="2112" y="3504"/>
            <a:chExt cx="192" cy="288"/>
          </a:xfrm>
        </p:grpSpPr>
        <p:sp>
          <p:nvSpPr>
            <p:cNvPr id="212006" name="Line 28"/>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07" name="Rectangle 29"/>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4" name="Group 30"/>
          <p:cNvGrpSpPr>
            <a:grpSpLocks/>
          </p:cNvGrpSpPr>
          <p:nvPr/>
        </p:nvGrpSpPr>
        <p:grpSpPr bwMode="auto">
          <a:xfrm>
            <a:off x="6477000" y="5334000"/>
            <a:ext cx="304800" cy="457200"/>
            <a:chOff x="2112" y="3504"/>
            <a:chExt cx="192" cy="288"/>
          </a:xfrm>
        </p:grpSpPr>
        <p:sp>
          <p:nvSpPr>
            <p:cNvPr id="212004" name="Line 31"/>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05" name="Rectangle 32"/>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5" name="Group 33"/>
          <p:cNvGrpSpPr>
            <a:grpSpLocks/>
          </p:cNvGrpSpPr>
          <p:nvPr/>
        </p:nvGrpSpPr>
        <p:grpSpPr bwMode="auto">
          <a:xfrm>
            <a:off x="6934200" y="5334000"/>
            <a:ext cx="304800" cy="457200"/>
            <a:chOff x="2112" y="3504"/>
            <a:chExt cx="192" cy="288"/>
          </a:xfrm>
        </p:grpSpPr>
        <p:sp>
          <p:nvSpPr>
            <p:cNvPr id="212002" name="Line 34"/>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03" name="Rectangle 35"/>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6" name="Group 36"/>
          <p:cNvGrpSpPr>
            <a:grpSpLocks/>
          </p:cNvGrpSpPr>
          <p:nvPr/>
        </p:nvGrpSpPr>
        <p:grpSpPr bwMode="auto">
          <a:xfrm>
            <a:off x="7467600" y="5334000"/>
            <a:ext cx="304800" cy="457200"/>
            <a:chOff x="2112" y="3504"/>
            <a:chExt cx="192" cy="288"/>
          </a:xfrm>
        </p:grpSpPr>
        <p:sp>
          <p:nvSpPr>
            <p:cNvPr id="212000" name="Line 37"/>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01" name="Rectangle 38"/>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7" name="Group 39"/>
          <p:cNvGrpSpPr>
            <a:grpSpLocks/>
          </p:cNvGrpSpPr>
          <p:nvPr/>
        </p:nvGrpSpPr>
        <p:grpSpPr bwMode="auto">
          <a:xfrm>
            <a:off x="7924800" y="5334000"/>
            <a:ext cx="304800" cy="457200"/>
            <a:chOff x="2112" y="3504"/>
            <a:chExt cx="192" cy="288"/>
          </a:xfrm>
        </p:grpSpPr>
        <p:sp>
          <p:nvSpPr>
            <p:cNvPr id="211998" name="Line 40"/>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99" name="Rectangle 41"/>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sp>
        <p:nvSpPr>
          <p:cNvPr id="211988" name="Text Box 42"/>
          <p:cNvSpPr txBox="1">
            <a:spLocks noChangeArrowheads="1"/>
          </p:cNvSpPr>
          <p:nvPr/>
        </p:nvSpPr>
        <p:spPr bwMode="auto">
          <a:xfrm>
            <a:off x="4038600" y="60960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Storage “Fleet”</a:t>
            </a:r>
          </a:p>
        </p:txBody>
      </p:sp>
      <p:sp>
        <p:nvSpPr>
          <p:cNvPr id="211989" name="Text Box 43"/>
          <p:cNvSpPr txBox="1">
            <a:spLocks noChangeArrowheads="1"/>
          </p:cNvSpPr>
          <p:nvPr/>
        </p:nvSpPr>
        <p:spPr bwMode="auto">
          <a:xfrm>
            <a:off x="1219200" y="5943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Substation</a:t>
            </a:r>
          </a:p>
        </p:txBody>
      </p:sp>
      <p:sp>
        <p:nvSpPr>
          <p:cNvPr id="211990" name="Line 44"/>
          <p:cNvSpPr>
            <a:spLocks noChangeShapeType="1"/>
          </p:cNvSpPr>
          <p:nvPr/>
        </p:nvSpPr>
        <p:spPr bwMode="auto">
          <a:xfrm>
            <a:off x="3048000" y="41910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91" name="Text Box 45"/>
          <p:cNvSpPr txBox="1">
            <a:spLocks noChangeArrowheads="1"/>
          </p:cNvSpPr>
          <p:nvPr/>
        </p:nvSpPr>
        <p:spPr bwMode="auto">
          <a:xfrm>
            <a:off x="2438400" y="46482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t>V, I</a:t>
            </a:r>
          </a:p>
        </p:txBody>
      </p:sp>
      <p:sp>
        <p:nvSpPr>
          <p:cNvPr id="211992" name="Oval 46"/>
          <p:cNvSpPr>
            <a:spLocks noChangeArrowheads="1"/>
          </p:cNvSpPr>
          <p:nvPr/>
        </p:nvSpPr>
        <p:spPr bwMode="auto">
          <a:xfrm>
            <a:off x="2819400" y="5105400"/>
            <a:ext cx="5867400" cy="990600"/>
          </a:xfrm>
          <a:prstGeom prst="ellipse">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1993" name="Text Box 47"/>
          <p:cNvSpPr txBox="1">
            <a:spLocks noChangeArrowheads="1"/>
          </p:cNvSpPr>
          <p:nvPr/>
        </p:nvSpPr>
        <p:spPr bwMode="auto">
          <a:xfrm>
            <a:off x="4724400" y="441960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t>Comm Link</a:t>
            </a:r>
          </a:p>
        </p:txBody>
      </p:sp>
      <p:sp>
        <p:nvSpPr>
          <p:cNvPr id="211994" name="Text Box 48"/>
          <p:cNvSpPr txBox="1">
            <a:spLocks noChangeArrowheads="1"/>
          </p:cNvSpPr>
          <p:nvPr/>
        </p:nvSpPr>
        <p:spPr bwMode="auto">
          <a:xfrm>
            <a:off x="5715000" y="1600200"/>
            <a:ext cx="2895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t>Time + Discharge rate</a:t>
            </a:r>
            <a:br>
              <a:rPr lang="en-US" altLang="en-US" sz="1800"/>
            </a:br>
            <a:r>
              <a:rPr lang="en-US" altLang="en-US" sz="1800"/>
              <a:t>Peak Shaving</a:t>
            </a:r>
            <a:br>
              <a:rPr lang="en-US" altLang="en-US" sz="1800"/>
            </a:br>
            <a:r>
              <a:rPr lang="en-US" altLang="en-US" sz="1800"/>
              <a:t>Load Following</a:t>
            </a:r>
            <a:br>
              <a:rPr lang="en-US" altLang="en-US" sz="1800"/>
            </a:br>
            <a:r>
              <a:rPr lang="en-US" altLang="en-US" sz="1800"/>
              <a:t>Loadshape</a:t>
            </a:r>
          </a:p>
        </p:txBody>
      </p:sp>
      <p:sp>
        <p:nvSpPr>
          <p:cNvPr id="211995" name="AutoShape 49"/>
          <p:cNvSpPr>
            <a:spLocks/>
          </p:cNvSpPr>
          <p:nvPr/>
        </p:nvSpPr>
        <p:spPr bwMode="auto">
          <a:xfrm>
            <a:off x="5257800" y="1600200"/>
            <a:ext cx="533400" cy="1219200"/>
          </a:xfrm>
          <a:prstGeom prst="leftBrace">
            <a:avLst>
              <a:gd name="adj1" fmla="val 1904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1996" name="Line 50"/>
          <p:cNvSpPr>
            <a:spLocks noChangeShapeType="1"/>
          </p:cNvSpPr>
          <p:nvPr/>
        </p:nvSpPr>
        <p:spPr bwMode="auto">
          <a:xfrm flipH="1">
            <a:off x="4038600" y="22098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97" name="Line 51"/>
          <p:cNvSpPr>
            <a:spLocks noChangeShapeType="1"/>
          </p:cNvSpPr>
          <p:nvPr/>
        </p:nvSpPr>
        <p:spPr bwMode="auto">
          <a:xfrm flipV="1">
            <a:off x="2971800" y="44958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06207454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9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23950"/>
            <a:ext cx="7924800"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995" name="Title 2"/>
          <p:cNvSpPr>
            <a:spLocks noGrp="1"/>
          </p:cNvSpPr>
          <p:nvPr>
            <p:ph type="title"/>
          </p:nvPr>
        </p:nvSpPr>
        <p:spPr/>
        <p:txBody>
          <a:bodyPr/>
          <a:lstStyle/>
          <a:p>
            <a:r>
              <a:rPr lang="en-US" altLang="en-US" smtClean="0"/>
              <a:t>Simple Peak Shave Example – 75 kWh ea.</a:t>
            </a:r>
          </a:p>
        </p:txBody>
      </p:sp>
    </p:spTree>
    <p:extLst>
      <p:ext uri="{BB962C8B-B14F-4D97-AF65-F5344CB8AC3E}">
        <p14:creationId xmlns:p14="http://schemas.microsoft.com/office/powerpoint/2010/main" val="149272017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1241425"/>
            <a:ext cx="7539037"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019" name="Oval 3"/>
          <p:cNvSpPr>
            <a:spLocks noChangeArrowheads="1"/>
          </p:cNvSpPr>
          <p:nvPr/>
        </p:nvSpPr>
        <p:spPr bwMode="auto">
          <a:xfrm>
            <a:off x="4191000" y="2514600"/>
            <a:ext cx="762000" cy="8382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4020" name="Text Box 4"/>
          <p:cNvSpPr txBox="1">
            <a:spLocks noChangeArrowheads="1"/>
          </p:cNvSpPr>
          <p:nvPr/>
        </p:nvSpPr>
        <p:spPr bwMode="auto">
          <a:xfrm>
            <a:off x="2057400" y="4648200"/>
            <a:ext cx="220980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solidFill>
                  <a:srgbClr val="FF0000"/>
                </a:solidFill>
              </a:rPr>
              <a:t>“Ran Out of Gas”</a:t>
            </a:r>
          </a:p>
        </p:txBody>
      </p:sp>
      <p:sp>
        <p:nvSpPr>
          <p:cNvPr id="214021" name="Line 5"/>
          <p:cNvSpPr>
            <a:spLocks noChangeShapeType="1"/>
          </p:cNvSpPr>
          <p:nvPr/>
        </p:nvSpPr>
        <p:spPr bwMode="auto">
          <a:xfrm flipH="1">
            <a:off x="3810000" y="3276600"/>
            <a:ext cx="609600" cy="1295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4022" name="Title 7"/>
          <p:cNvSpPr>
            <a:spLocks noGrp="1"/>
          </p:cNvSpPr>
          <p:nvPr>
            <p:ph type="title"/>
          </p:nvPr>
        </p:nvSpPr>
        <p:spPr/>
        <p:txBody>
          <a:bodyPr/>
          <a:lstStyle/>
          <a:p>
            <a:r>
              <a:rPr lang="en-US" altLang="en-US" smtClean="0"/>
              <a:t>Simple Peak Shave Example – 25 kWh ea.</a:t>
            </a:r>
          </a:p>
        </p:txBody>
      </p:sp>
    </p:spTree>
    <p:extLst>
      <p:ext uri="{BB962C8B-B14F-4D97-AF65-F5344CB8AC3E}">
        <p14:creationId xmlns:p14="http://schemas.microsoft.com/office/powerpoint/2010/main" val="47055420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itle 1"/>
          <p:cNvSpPr>
            <a:spLocks noGrp="1"/>
          </p:cNvSpPr>
          <p:nvPr>
            <p:ph type="title"/>
          </p:nvPr>
        </p:nvSpPr>
        <p:spPr/>
        <p:txBody>
          <a:bodyPr/>
          <a:lstStyle/>
          <a:p>
            <a:r>
              <a:rPr lang="en-US" altLang="en-US" smtClean="0"/>
              <a:t>Simple Storage Script Using a DynaDLL</a:t>
            </a:r>
          </a:p>
        </p:txBody>
      </p:sp>
      <p:sp>
        <p:nvSpPr>
          <p:cNvPr id="215043" name="TextBox 2"/>
          <p:cNvSpPr txBox="1">
            <a:spLocks noChangeArrowheads="1"/>
          </p:cNvSpPr>
          <p:nvPr/>
        </p:nvSpPr>
        <p:spPr bwMode="auto">
          <a:xfrm>
            <a:off x="304800" y="1600200"/>
            <a:ext cx="84582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1000"/>
              <a:t>Clear</a:t>
            </a:r>
          </a:p>
          <a:p>
            <a:pPr algn="l">
              <a:spcBef>
                <a:spcPct val="0"/>
              </a:spcBef>
            </a:pPr>
            <a:r>
              <a:rPr lang="en-US" altLang="en-US" sz="1000"/>
              <a:t>New Circuit.SimpleStore     ! Creates voltage source  (Vsource.Source)</a:t>
            </a:r>
          </a:p>
          <a:p>
            <a:pPr algn="l">
              <a:spcBef>
                <a:spcPct val="0"/>
              </a:spcBef>
            </a:pPr>
            <a:r>
              <a:rPr lang="en-US" altLang="en-US" sz="1000"/>
              <a:t>Edit Vsource.Source BasekV=115 pu=1.02  ISC3=30000  ISC1=25000  !Define source V and Z</a:t>
            </a:r>
          </a:p>
          <a:p>
            <a:pPr algn="l">
              <a:spcBef>
                <a:spcPct val="0"/>
              </a:spcBef>
            </a:pPr>
            <a:r>
              <a:rPr lang="en-US" altLang="en-US" sz="1000"/>
              <a:t>New Transformer.TR1 XHL=10</a:t>
            </a:r>
          </a:p>
          <a:p>
            <a:pPr algn="l">
              <a:spcBef>
                <a:spcPct val="0"/>
              </a:spcBef>
            </a:pPr>
            <a:r>
              <a:rPr lang="en-US" altLang="en-US" sz="1000"/>
              <a:t>~ Buses=[SourceBus, Sub_Bus] </a:t>
            </a:r>
          </a:p>
          <a:p>
            <a:pPr algn="l">
              <a:spcBef>
                <a:spcPct val="0"/>
              </a:spcBef>
            </a:pPr>
            <a:r>
              <a:rPr lang="en-US" altLang="en-US" sz="1000"/>
              <a:t>~ Conns=[Delta Wye] </a:t>
            </a:r>
          </a:p>
          <a:p>
            <a:pPr algn="l">
              <a:spcBef>
                <a:spcPct val="0"/>
              </a:spcBef>
            </a:pPr>
            <a:r>
              <a:rPr lang="en-US" altLang="en-US" sz="1000"/>
              <a:t>~ kVs= [115 12.47]</a:t>
            </a:r>
          </a:p>
          <a:p>
            <a:pPr algn="l">
              <a:spcBef>
                <a:spcPct val="0"/>
              </a:spcBef>
            </a:pPr>
            <a:r>
              <a:rPr lang="en-US" altLang="en-US" sz="1000"/>
              <a:t>~ kVAs=[200000 200000] </a:t>
            </a:r>
          </a:p>
          <a:p>
            <a:pPr algn="l">
              <a:spcBef>
                <a:spcPct val="0"/>
              </a:spcBef>
            </a:pPr>
            <a:endParaRPr lang="en-US" altLang="en-US" sz="1000"/>
          </a:p>
          <a:p>
            <a:pPr algn="l">
              <a:spcBef>
                <a:spcPct val="0"/>
              </a:spcBef>
            </a:pPr>
            <a:r>
              <a:rPr lang="en-US" altLang="en-US" sz="1000"/>
              <a:t>New Linecode.336ACSR R1=0.058 X1=.1206 R0=.1784 X0=.4047 C1=3.4 C0=1.6 Units=kft</a:t>
            </a:r>
          </a:p>
          <a:p>
            <a:pPr algn="l">
              <a:spcBef>
                <a:spcPct val="0"/>
              </a:spcBef>
            </a:pPr>
            <a:r>
              <a:rPr lang="en-US" altLang="en-US" sz="1000"/>
              <a:t>New Line.LINE1 Bus1=Sub_Bus Bus2=LoadBus Linecode=336ACSR Length=0.011 Units=Mi </a:t>
            </a:r>
          </a:p>
          <a:p>
            <a:pPr algn="l">
              <a:spcBef>
                <a:spcPct val="0"/>
              </a:spcBef>
            </a:pPr>
            <a:endParaRPr lang="en-US" altLang="en-US" sz="1000"/>
          </a:p>
          <a:p>
            <a:pPr algn="l">
              <a:spcBef>
                <a:spcPct val="0"/>
              </a:spcBef>
            </a:pPr>
            <a:r>
              <a:rPr lang="en-US" altLang="en-US" sz="1000"/>
              <a:t>New Transformer.MVLV  XHL = 5</a:t>
            </a:r>
          </a:p>
          <a:p>
            <a:pPr algn="l">
              <a:spcBef>
                <a:spcPct val="0"/>
              </a:spcBef>
            </a:pPr>
            <a:r>
              <a:rPr lang="en-US" altLang="en-US" sz="1000"/>
              <a:t>~ Buses=[LoadBus LVBus] </a:t>
            </a:r>
          </a:p>
          <a:p>
            <a:pPr algn="l">
              <a:spcBef>
                <a:spcPct val="0"/>
              </a:spcBef>
            </a:pPr>
            <a:r>
              <a:rPr lang="en-US" altLang="en-US" sz="1000"/>
              <a:t>~ Conns=[Delta Wye] </a:t>
            </a:r>
          </a:p>
          <a:p>
            <a:pPr algn="l">
              <a:spcBef>
                <a:spcPct val="0"/>
              </a:spcBef>
            </a:pPr>
            <a:r>
              <a:rPr lang="en-US" altLang="en-US" sz="1000"/>
              <a:t>~ kVs= [12.47  .400] </a:t>
            </a:r>
          </a:p>
          <a:p>
            <a:pPr algn="l">
              <a:spcBef>
                <a:spcPct val="0"/>
              </a:spcBef>
            </a:pPr>
            <a:r>
              <a:rPr lang="en-US" altLang="en-US" sz="1000"/>
              <a:t>~ kVAs=[300 300]</a:t>
            </a:r>
          </a:p>
          <a:p>
            <a:pPr algn="l">
              <a:spcBef>
                <a:spcPct val="0"/>
              </a:spcBef>
            </a:pPr>
            <a:endParaRPr lang="en-US" altLang="en-US" sz="1000"/>
          </a:p>
          <a:p>
            <a:pPr algn="l">
              <a:spcBef>
                <a:spcPct val="0"/>
              </a:spcBef>
            </a:pPr>
            <a:r>
              <a:rPr lang="en-US" altLang="en-US" sz="1000" b="1"/>
              <a:t>New Storage.Store1 phases=3 Bus1=LVBus kV=0.400 conn=Delta kVA=60 </a:t>
            </a:r>
          </a:p>
          <a:p>
            <a:pPr algn="l">
              <a:spcBef>
                <a:spcPct val="0"/>
              </a:spcBef>
            </a:pPr>
            <a:r>
              <a:rPr lang="en-US" altLang="en-US" sz="1000" b="1"/>
              <a:t>~ kWrated=60 kWHrated=   0.20833  %reserve=50    // 750 kW-s (kJ)</a:t>
            </a:r>
          </a:p>
          <a:p>
            <a:pPr algn="l">
              <a:spcBef>
                <a:spcPct val="0"/>
              </a:spcBef>
            </a:pPr>
            <a:r>
              <a:rPr lang="en-US" altLang="en-US" sz="1000" b="1"/>
              <a:t>~ state=discharge</a:t>
            </a:r>
          </a:p>
          <a:p>
            <a:pPr algn="l">
              <a:spcBef>
                <a:spcPct val="0"/>
              </a:spcBef>
            </a:pPr>
            <a:r>
              <a:rPr lang="en-US" altLang="en-US" sz="1000" b="1"/>
              <a:t>~ kW=50  PF=1</a:t>
            </a:r>
          </a:p>
          <a:p>
            <a:pPr algn="l">
              <a:spcBef>
                <a:spcPct val="0"/>
              </a:spcBef>
            </a:pPr>
            <a:r>
              <a:rPr lang="en-US" altLang="en-US" sz="1000" b="1"/>
              <a:t>~ DynaDLL="C:\Users\prdu001\OpenDSS\Source\DESS1\Dess1.DLL"   </a:t>
            </a:r>
          </a:p>
          <a:p>
            <a:pPr algn="l">
              <a:spcBef>
                <a:spcPct val="0"/>
              </a:spcBef>
            </a:pPr>
            <a:r>
              <a:rPr lang="en-US" altLang="en-US" sz="1000" b="1"/>
              <a:t>~ DynaData=(file=DESSModel_Test.Txt)</a:t>
            </a:r>
          </a:p>
          <a:p>
            <a:pPr algn="l">
              <a:spcBef>
                <a:spcPct val="0"/>
              </a:spcBef>
            </a:pPr>
            <a:endParaRPr lang="en-US" altLang="en-US" sz="1000"/>
          </a:p>
          <a:p>
            <a:pPr algn="l">
              <a:spcBef>
                <a:spcPct val="0"/>
              </a:spcBef>
            </a:pPr>
            <a:r>
              <a:rPr lang="en-US" altLang="en-US" sz="1000"/>
              <a:t>// New Load.LOAD1 Bus1=LoadBus kV=12.47 kW=1000 PF=.95 model=4 cvrwatts=1.2</a:t>
            </a:r>
          </a:p>
          <a:p>
            <a:pPr algn="l">
              <a:spcBef>
                <a:spcPct val="0"/>
              </a:spcBef>
            </a:pPr>
            <a:r>
              <a:rPr lang="en-US" altLang="en-US" sz="1000"/>
              <a:t>Solve</a:t>
            </a:r>
          </a:p>
          <a:p>
            <a:pPr algn="l">
              <a:spcBef>
                <a:spcPct val="0"/>
              </a:spcBef>
            </a:pPr>
            <a:endParaRPr lang="en-US" altLang="en-US" sz="1000"/>
          </a:p>
          <a:p>
            <a:pPr algn="l">
              <a:spcBef>
                <a:spcPct val="0"/>
              </a:spcBef>
            </a:pPr>
            <a:endParaRPr lang="en-US" altLang="en-US" sz="1000"/>
          </a:p>
        </p:txBody>
      </p:sp>
    </p:spTree>
    <p:extLst>
      <p:ext uri="{BB962C8B-B14F-4D97-AF65-F5344CB8AC3E}">
        <p14:creationId xmlns:p14="http://schemas.microsoft.com/office/powerpoint/2010/main" val="1213364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0160"/>
            <a:ext cx="9144000" cy="5000334"/>
          </a:xfrm>
          <a:prstGeom prst="rect">
            <a:avLst/>
          </a:prstGeom>
        </p:spPr>
      </p:pic>
      <p:sp>
        <p:nvSpPr>
          <p:cNvPr id="49154" name="Rectangle 2"/>
          <p:cNvSpPr>
            <a:spLocks noGrp="1" noChangeArrowheads="1"/>
          </p:cNvSpPr>
          <p:nvPr>
            <p:ph type="title"/>
          </p:nvPr>
        </p:nvSpPr>
        <p:spPr/>
        <p:txBody>
          <a:bodyPr/>
          <a:lstStyle/>
          <a:p>
            <a:pPr eaLnBrk="1" hangingPunct="1"/>
            <a:r>
              <a:rPr lang="en-US" altLang="en-US" dirty="0" smtClean="0"/>
              <a:t>Discussion Forum &amp; News for </a:t>
            </a:r>
            <a:r>
              <a:rPr lang="en-US" altLang="en-US" dirty="0" err="1" smtClean="0"/>
              <a:t>OpenDSS</a:t>
            </a:r>
            <a:endParaRPr lang="en-US" altLang="en-US" dirty="0" smtClean="0"/>
          </a:p>
        </p:txBody>
      </p:sp>
      <p:sp>
        <p:nvSpPr>
          <p:cNvPr id="49155" name="Rectangle 3"/>
          <p:cNvSpPr>
            <a:spLocks noGrp="1" noChangeArrowheads="1"/>
          </p:cNvSpPr>
          <p:nvPr>
            <p:ph type="body" idx="1"/>
          </p:nvPr>
        </p:nvSpPr>
        <p:spPr/>
        <p:txBody>
          <a:bodyPr/>
          <a:lstStyle/>
          <a:p>
            <a:pPr lvl="1" eaLnBrk="1" hangingPunct="1">
              <a:lnSpc>
                <a:spcPct val="75000"/>
              </a:lnSpc>
            </a:pPr>
            <a:endParaRPr lang="en-US" altLang="en-US" sz="1600" b="1" dirty="0" smtClean="0"/>
          </a:p>
          <a:p>
            <a:pPr eaLnBrk="1" hangingPunct="1">
              <a:lnSpc>
                <a:spcPct val="75000"/>
              </a:lnSpc>
            </a:pPr>
            <a:endParaRPr lang="en-US" altLang="en-US" sz="900" dirty="0" smtClean="0"/>
          </a:p>
          <a:p>
            <a:pPr lvl="1" eaLnBrk="1" hangingPunct="1">
              <a:lnSpc>
                <a:spcPct val="75000"/>
              </a:lnSpc>
            </a:pPr>
            <a:endParaRPr lang="en-US" altLang="en-US" sz="1600" b="1" dirty="0" smtClean="0"/>
          </a:p>
        </p:txBody>
      </p:sp>
      <p:sp>
        <p:nvSpPr>
          <p:cNvPr id="49157" name="Oval 5"/>
          <p:cNvSpPr>
            <a:spLocks noChangeArrowheads="1"/>
          </p:cNvSpPr>
          <p:nvPr/>
        </p:nvSpPr>
        <p:spPr bwMode="auto">
          <a:xfrm>
            <a:off x="4835237" y="1826491"/>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 name="Oval 5"/>
          <p:cNvSpPr>
            <a:spLocks noChangeArrowheads="1"/>
          </p:cNvSpPr>
          <p:nvPr/>
        </p:nvSpPr>
        <p:spPr bwMode="auto">
          <a:xfrm>
            <a:off x="4229100" y="1840924"/>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4098186275"/>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itle 1"/>
          <p:cNvSpPr>
            <a:spLocks noGrp="1"/>
          </p:cNvSpPr>
          <p:nvPr>
            <p:ph type="title"/>
          </p:nvPr>
        </p:nvSpPr>
        <p:spPr/>
        <p:txBody>
          <a:bodyPr/>
          <a:lstStyle/>
          <a:p>
            <a:r>
              <a:rPr lang="en-US" altLang="en-US" smtClean="0"/>
              <a:t>Defining a StorageController</a:t>
            </a:r>
          </a:p>
        </p:txBody>
      </p:sp>
      <p:sp>
        <p:nvSpPr>
          <p:cNvPr id="216067" name="TextBox 2"/>
          <p:cNvSpPr txBox="1">
            <a:spLocks noChangeArrowheads="1"/>
          </p:cNvSpPr>
          <p:nvPr/>
        </p:nvSpPr>
        <p:spPr bwMode="auto">
          <a:xfrm>
            <a:off x="304800" y="1600200"/>
            <a:ext cx="845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endParaRPr lang="en-US" altLang="en-US" sz="1000"/>
          </a:p>
          <a:p>
            <a:pPr algn="l">
              <a:spcBef>
                <a:spcPct val="0"/>
              </a:spcBef>
            </a:pPr>
            <a:endParaRPr lang="en-US" altLang="en-US" sz="1000"/>
          </a:p>
        </p:txBody>
      </p:sp>
      <p:sp>
        <p:nvSpPr>
          <p:cNvPr id="216068" name="TextBox 3"/>
          <p:cNvSpPr txBox="1">
            <a:spLocks noChangeArrowheads="1"/>
          </p:cNvSpPr>
          <p:nvPr/>
        </p:nvSpPr>
        <p:spPr bwMode="auto">
          <a:xfrm>
            <a:off x="304800" y="1600200"/>
            <a:ext cx="84582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1000" b="1"/>
              <a:t>Compile  Master.DSS</a:t>
            </a:r>
          </a:p>
          <a:p>
            <a:pPr algn="l">
              <a:spcBef>
                <a:spcPct val="0"/>
              </a:spcBef>
            </a:pPr>
            <a:r>
              <a:rPr lang="en-US" altLang="en-US" sz="1000"/>
              <a:t>Redirect AllocateLoadsandMeters.DSS</a:t>
            </a:r>
          </a:p>
          <a:p>
            <a:pPr algn="l">
              <a:spcBef>
                <a:spcPct val="0"/>
              </a:spcBef>
            </a:pPr>
            <a:endParaRPr lang="en-US" altLang="en-US" sz="1000"/>
          </a:p>
          <a:p>
            <a:pPr algn="l">
              <a:spcBef>
                <a:spcPct val="0"/>
              </a:spcBef>
            </a:pPr>
            <a:r>
              <a:rPr lang="en-US" altLang="en-US" sz="1000"/>
              <a:t>BusCoords colfax21_EXP_BUSCOORDS.CSV</a:t>
            </a:r>
          </a:p>
          <a:p>
            <a:pPr algn="l">
              <a:spcBef>
                <a:spcPct val="0"/>
              </a:spcBef>
            </a:pPr>
            <a:r>
              <a:rPr lang="en-US" altLang="en-US" sz="1000"/>
              <a:t>BusCoords buscoordsCES.DSS      !  COORDINATES OF CES LOCATIONS</a:t>
            </a:r>
          </a:p>
          <a:p>
            <a:pPr algn="l">
              <a:spcBef>
                <a:spcPct val="0"/>
              </a:spcBef>
            </a:pPr>
            <a:r>
              <a:rPr lang="en-US" altLang="en-US" sz="1000"/>
              <a:t>Set maxcontroliter=20</a:t>
            </a:r>
          </a:p>
          <a:p>
            <a:pPr algn="l">
              <a:spcBef>
                <a:spcPct val="0"/>
              </a:spcBef>
            </a:pPr>
            <a:endParaRPr lang="en-US" altLang="en-US" sz="1000"/>
          </a:p>
          <a:p>
            <a:pPr algn="l">
              <a:spcBef>
                <a:spcPct val="0"/>
              </a:spcBef>
            </a:pPr>
            <a:r>
              <a:rPr lang="en-US" altLang="en-US" sz="1000"/>
              <a:t>! ****** ADD STORAGE, SET TO DISCHARGE AND SOLVE ***************************</a:t>
            </a:r>
          </a:p>
          <a:p>
            <a:pPr algn="l">
              <a:spcBef>
                <a:spcPct val="0"/>
              </a:spcBef>
            </a:pPr>
            <a:endParaRPr lang="en-US" altLang="en-US" sz="1000"/>
          </a:p>
          <a:p>
            <a:pPr algn="l">
              <a:spcBef>
                <a:spcPct val="0"/>
              </a:spcBef>
            </a:pPr>
            <a:r>
              <a:rPr lang="en-US" altLang="en-US" sz="1000"/>
              <a:t>redirect CES.DSS</a:t>
            </a:r>
          </a:p>
          <a:p>
            <a:pPr algn="l">
              <a:spcBef>
                <a:spcPct val="0"/>
              </a:spcBef>
            </a:pPr>
            <a:endParaRPr lang="en-US" altLang="en-US" sz="1000"/>
          </a:p>
          <a:p>
            <a:pPr algn="l">
              <a:spcBef>
                <a:spcPct val="0"/>
              </a:spcBef>
            </a:pPr>
            <a:r>
              <a:rPr lang="en-US" altLang="en-US" sz="1000" b="1"/>
              <a:t>! define storage controller</a:t>
            </a:r>
          </a:p>
          <a:p>
            <a:pPr algn="l">
              <a:spcBef>
                <a:spcPct val="0"/>
              </a:spcBef>
            </a:pPr>
            <a:r>
              <a:rPr lang="en-US" altLang="en-US" sz="1000" b="1"/>
              <a:t>! discharge = load follow  ! charge=time </a:t>
            </a:r>
          </a:p>
          <a:p>
            <a:pPr algn="l">
              <a:spcBef>
                <a:spcPct val="0"/>
              </a:spcBef>
            </a:pPr>
            <a:r>
              <a:rPr lang="en-US" altLang="en-US" sz="1000" b="1"/>
              <a:t>New </a:t>
            </a:r>
            <a:r>
              <a:rPr lang="en-US" altLang="en-US" sz="1000" b="1">
                <a:solidFill>
                  <a:srgbClr val="FF0000"/>
                </a:solidFill>
              </a:rPr>
              <a:t>StorageController.CESmain</a:t>
            </a:r>
            <a:r>
              <a:rPr lang="en-US" altLang="en-US" sz="1000" b="1"/>
              <a:t>  element=line.568_4921721 terminal=1  </a:t>
            </a:r>
          </a:p>
          <a:p>
            <a:pPr algn="l">
              <a:spcBef>
                <a:spcPct val="0"/>
              </a:spcBef>
            </a:pPr>
            <a:r>
              <a:rPr lang="en-US" altLang="en-US" sz="1000" b="1"/>
              <a:t>~ kWTarget=8000  PFTarget=0.98 %ratecharge=30</a:t>
            </a:r>
          </a:p>
          <a:p>
            <a:pPr algn="l">
              <a:spcBef>
                <a:spcPct val="0"/>
              </a:spcBef>
            </a:pPr>
            <a:r>
              <a:rPr lang="en-US" altLang="en-US" sz="1000" b="1"/>
              <a:t>~ eventlog=y</a:t>
            </a:r>
          </a:p>
          <a:p>
            <a:pPr algn="l">
              <a:spcBef>
                <a:spcPct val="0"/>
              </a:spcBef>
            </a:pPr>
            <a:endParaRPr lang="en-US" altLang="en-US" sz="1000" b="1"/>
          </a:p>
          <a:p>
            <a:pPr algn="l">
              <a:spcBef>
                <a:spcPct val="0"/>
              </a:spcBef>
            </a:pPr>
            <a:r>
              <a:rPr lang="en-US" altLang="en-US" sz="1000"/>
              <a:t>New monitor.Store         Storage.jo0211000173 1 mode=1 ppolar=no</a:t>
            </a:r>
          </a:p>
          <a:p>
            <a:pPr algn="l">
              <a:spcBef>
                <a:spcPct val="0"/>
              </a:spcBef>
            </a:pPr>
            <a:r>
              <a:rPr lang="en-US" altLang="en-US" sz="1000"/>
              <a:t>New monitor.StoreVars Storage.jo0211000173 1 mode=3 </a:t>
            </a:r>
          </a:p>
          <a:p>
            <a:pPr algn="l">
              <a:spcBef>
                <a:spcPct val="0"/>
              </a:spcBef>
            </a:pPr>
            <a:endParaRPr lang="en-US" altLang="en-US" sz="1000"/>
          </a:p>
          <a:p>
            <a:pPr algn="l">
              <a:spcBef>
                <a:spcPct val="0"/>
              </a:spcBef>
            </a:pPr>
            <a:r>
              <a:rPr lang="en-US" altLang="en-US" sz="1000"/>
              <a:t>solve</a:t>
            </a:r>
          </a:p>
          <a:p>
            <a:pPr algn="l">
              <a:spcBef>
                <a:spcPct val="0"/>
              </a:spcBef>
            </a:pPr>
            <a:endParaRPr lang="en-US" altLang="en-US" sz="1000"/>
          </a:p>
          <a:p>
            <a:pPr algn="l">
              <a:spcBef>
                <a:spcPct val="0"/>
              </a:spcBef>
            </a:pPr>
            <a:endParaRPr lang="en-US" altLang="en-US" sz="1000"/>
          </a:p>
        </p:txBody>
      </p:sp>
      <p:sp>
        <p:nvSpPr>
          <p:cNvPr id="216069" name="TextBox 4"/>
          <p:cNvSpPr txBox="1">
            <a:spLocks noChangeArrowheads="1"/>
          </p:cNvSpPr>
          <p:nvPr/>
        </p:nvSpPr>
        <p:spPr bwMode="auto">
          <a:xfrm>
            <a:off x="4191000" y="1447800"/>
            <a:ext cx="2362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Define basic circuit</a:t>
            </a:r>
          </a:p>
        </p:txBody>
      </p:sp>
      <p:cxnSp>
        <p:nvCxnSpPr>
          <p:cNvPr id="216070" name="Straight Arrow Connector 6"/>
          <p:cNvCxnSpPr>
            <a:cxnSpLocks noChangeShapeType="1"/>
          </p:cNvCxnSpPr>
          <p:nvPr/>
        </p:nvCxnSpPr>
        <p:spPr bwMode="auto">
          <a:xfrm flipH="1">
            <a:off x="1828800" y="1600200"/>
            <a:ext cx="2514600" cy="1524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16071" name="TextBox 7"/>
          <p:cNvSpPr txBox="1">
            <a:spLocks noChangeArrowheads="1"/>
          </p:cNvSpPr>
          <p:nvPr/>
        </p:nvSpPr>
        <p:spPr bwMode="auto">
          <a:xfrm>
            <a:off x="5334000" y="2971800"/>
            <a:ext cx="2362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Define Storage Fleet</a:t>
            </a:r>
          </a:p>
        </p:txBody>
      </p:sp>
      <p:cxnSp>
        <p:nvCxnSpPr>
          <p:cNvPr id="216072" name="Straight Arrow Connector 8"/>
          <p:cNvCxnSpPr>
            <a:cxnSpLocks noChangeShapeType="1"/>
          </p:cNvCxnSpPr>
          <p:nvPr/>
        </p:nvCxnSpPr>
        <p:spPr bwMode="auto">
          <a:xfrm flipH="1">
            <a:off x="1600200" y="3124200"/>
            <a:ext cx="3733800"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16073" name="TextBox 10"/>
          <p:cNvSpPr txBox="1">
            <a:spLocks noChangeArrowheads="1"/>
          </p:cNvSpPr>
          <p:nvPr/>
        </p:nvSpPr>
        <p:spPr bwMode="auto">
          <a:xfrm>
            <a:off x="5715000" y="4648200"/>
            <a:ext cx="2362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Fleet Controller</a:t>
            </a:r>
            <a:br>
              <a:rPr lang="en-US" altLang="en-US">
                <a:solidFill>
                  <a:srgbClr val="FF0000"/>
                </a:solidFill>
              </a:rPr>
            </a:br>
            <a:r>
              <a:rPr lang="en-US" altLang="en-US">
                <a:solidFill>
                  <a:srgbClr val="FF0000"/>
                </a:solidFill>
              </a:rPr>
              <a:t>Default Peakshave Mode @ 8 MW</a:t>
            </a:r>
          </a:p>
        </p:txBody>
      </p:sp>
      <p:cxnSp>
        <p:nvCxnSpPr>
          <p:cNvPr id="216074" name="Straight Arrow Connector 11"/>
          <p:cNvCxnSpPr>
            <a:cxnSpLocks noChangeShapeType="1"/>
          </p:cNvCxnSpPr>
          <p:nvPr/>
        </p:nvCxnSpPr>
        <p:spPr bwMode="auto">
          <a:xfrm flipH="1" flipV="1">
            <a:off x="3581400" y="3886200"/>
            <a:ext cx="2514600" cy="838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049735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1"/>
          <p:cNvSpPr>
            <a:spLocks noGrp="1"/>
          </p:cNvSpPr>
          <p:nvPr>
            <p:ph type="title"/>
          </p:nvPr>
        </p:nvSpPr>
        <p:spPr/>
        <p:txBody>
          <a:bodyPr/>
          <a:lstStyle/>
          <a:p>
            <a:r>
              <a:rPr lang="en-US" altLang="en-US" smtClean="0"/>
              <a:t>Snippet of CES.DSS File Defining Storage Fleet</a:t>
            </a:r>
          </a:p>
        </p:txBody>
      </p:sp>
      <p:sp>
        <p:nvSpPr>
          <p:cNvPr id="217091" name="TextBox 2"/>
          <p:cNvSpPr txBox="1">
            <a:spLocks noChangeArrowheads="1"/>
          </p:cNvSpPr>
          <p:nvPr/>
        </p:nvSpPr>
        <p:spPr bwMode="auto">
          <a:xfrm>
            <a:off x="0" y="1524000"/>
            <a:ext cx="9144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800"/>
              <a:t>New storage.JO0235001304 phases=1 bus1=X_68_4921721_JO0235001304.1 yearly=Phasealoadshape kV=0.24 kwrated=25 pf=1.0 kwhrated=25 state=IDLING  DischargeTrigger=0.8  ChargeTrigger=0.6</a:t>
            </a:r>
          </a:p>
          <a:p>
            <a:pPr algn="l"/>
            <a:r>
              <a:rPr lang="en-US" altLang="en-US" sz="800"/>
              <a:t>New storage.JO0235000257 phases=1 bus1=X_68_4921721_JO0235001304.1 yearly=Phasealoadshape kV=0.24 kwrated=25 pf=1.0 kwhrated=25 state=IDLING  DischargeTrigger=0.8  ChargeTrigger=0.6</a:t>
            </a:r>
          </a:p>
          <a:p>
            <a:pPr algn="l"/>
            <a:r>
              <a:rPr lang="en-US" altLang="en-US" sz="800"/>
              <a:t>New storage.JO0235000265 phases=1 bus1=X_43_4921721_JO0235000258.1 yearly=Phasealoadshape kV=0.24 kwrated=25 pf=1.0 kwhrated=25 state=IDLING  DischargeTrigger=0.8  ChargeTrigger=0.6</a:t>
            </a:r>
          </a:p>
          <a:p>
            <a:pPr algn="l"/>
            <a:r>
              <a:rPr lang="en-US" altLang="en-US" sz="800"/>
              <a:t>New storage.JO0235000268_1 phases=1 bus1=X_608_4921721_JO0235000273.1 yearly=Phasealoadshape kV=0.24 kwrated=25 pf=1.0 kwhrated=25 state=IDLING  DischargeTrigger=0.8  ChargeTrigger=0.6</a:t>
            </a:r>
          </a:p>
          <a:p>
            <a:pPr algn="l"/>
            <a:r>
              <a:rPr lang="en-US" altLang="en-US" sz="800"/>
              <a:t>New storage.JO0235000268_2 phases=1 bus1=X_608_4921721_JO0235000273.1 yearly=Phasealoadshape kV=0.24 kwrated=25 pf=1.0 kwhrated=25 state=IDLING  DischargeTrigger=0.8  ChargeTrigger=0.6</a:t>
            </a:r>
          </a:p>
          <a:p>
            <a:pPr algn="l"/>
            <a:r>
              <a:rPr lang="en-US" altLang="en-US" sz="800"/>
              <a:t>New storage.JO0235000269_1 phases=1 bus1=X_608_4921721_JO0235000273.1 yearly=Phasealoadshape kV=0.24 kwrated=25 pf=1.0 kwhrated=25 state=IDLING  DischargeTrigger=0.8  ChargeTrigger=0.6</a:t>
            </a:r>
          </a:p>
          <a:p>
            <a:pPr algn="l"/>
            <a:r>
              <a:rPr lang="en-US" altLang="en-US" sz="800"/>
              <a:t>New storage.JO0235000269_2 phases=1 bus1=X_608_4921721_JO0235000273.1 yearly=Phasealoadshape kV=0.24 kwrated=25 pf=1.0 kwhrated=25 state=IDLING  DischargeTrigger=0.8  ChargeTrigger=0.6</a:t>
            </a:r>
          </a:p>
          <a:p>
            <a:pPr algn="l"/>
            <a:r>
              <a:rPr lang="en-US" altLang="en-US" sz="800"/>
              <a:t>New storage.JO0235000272_1 phases=1 bus1=X_608_4921721_JO0235000273.1 yearly=Phasealoadshape kV=0.24 kwrated=25 pf=1.0 kwhrated=25 state=IDLING  DischargeTrigger=0.8  ChargeTrigger=0.6</a:t>
            </a:r>
          </a:p>
          <a:p>
            <a:pPr algn="l"/>
            <a:r>
              <a:rPr lang="en-US" altLang="en-US" sz="800"/>
              <a:t>New storage.JO0235000272_2 phases=1 bus1=X_608_4921721_JO0235000273.1 yearly=Phasealoadshape kV=0.24 kwrated=25 pf=1.0 kwhrated=25 state=IDLING  DischargeTrigger=0.8  ChargeTrigger=0.6</a:t>
            </a:r>
          </a:p>
          <a:p>
            <a:pPr algn="l"/>
            <a:r>
              <a:rPr lang="en-US" altLang="en-US" sz="800"/>
              <a:t>New storage.JO0235000274 phases=1 bus1=X_611_4921721_JO0235000274.1 yearly=Phasealoadshape kV=0.24 kwrated=25 pf=1.0 kwhrated=25 state=IDLING  DischargeTrigger=0.8  ChargeTrigger=0.6</a:t>
            </a:r>
          </a:p>
          <a:p>
            <a:pPr algn="l"/>
            <a:r>
              <a:rPr lang="en-US" altLang="en-US" sz="800"/>
              <a:t>New storage.JO0235000583 phases=1 bus1=X_111_4921721_JO0235000585.1 yearly=Phasealoadshape kV=0.24 kwrated=25 pf=1.0 kwhrated=25 state=IDLING  DischargeTrigger=0.8  ChargeTrigger=0.6</a:t>
            </a:r>
          </a:p>
          <a:p>
            <a:pPr algn="l"/>
            <a:r>
              <a:rPr lang="en-US" altLang="en-US" sz="800"/>
              <a:t>New storage.JO0235001512 phases=1 bus1=X_470_4921721_JO0235000552.1 yearly=Phasealoadshape kV=0.24 kwrated=25 pf=1.0 kwhrated=25 state=IDLING  DischargeTrigger=0.8  ChargeTrigger=0.6</a:t>
            </a:r>
          </a:p>
          <a:p>
            <a:pPr algn="l"/>
            <a:r>
              <a:rPr lang="en-US" altLang="en-US" sz="800"/>
              <a:t>New storage.JO0235000618 phases=1 bus1=X_637_4921721_JO0235000563.1 yearly=Phasealoadshape kV=0.24 kwrated=25 pf=1.0 kwhrated=25 state=IDLING  DischargeTrigger=0.8  ChargeTrigger=0.6</a:t>
            </a:r>
          </a:p>
          <a:p>
            <a:pPr algn="l"/>
            <a:r>
              <a:rPr lang="en-US" altLang="en-US" sz="800"/>
              <a:t>New storage.JO0235000593 phases=1 bus1=X_526_4921721_JO0235000559.3 yearly=Phasecloadshape kV=0.24 kwrated=25 pf=1.0 kwhrated=25 state=IDLING  DischargeTrigger=0.8  ChargeTrigger=0.6</a:t>
            </a:r>
          </a:p>
          <a:p>
            <a:pPr algn="l">
              <a:buFontTx/>
              <a:buChar char="-"/>
            </a:pPr>
            <a:r>
              <a:rPr lang="en-US" altLang="en-US" sz="800"/>
              <a:t>- - - - -</a:t>
            </a:r>
          </a:p>
          <a:p>
            <a:pPr algn="l">
              <a:buFontTx/>
              <a:buChar char="-"/>
            </a:pPr>
            <a:r>
              <a:rPr lang="en-US" altLang="en-US" sz="800"/>
              <a:t>- - - - -</a:t>
            </a:r>
          </a:p>
          <a:p>
            <a:pPr algn="l"/>
            <a:endParaRPr lang="en-US" altLang="en-US" sz="800"/>
          </a:p>
        </p:txBody>
      </p:sp>
    </p:spTree>
    <p:extLst>
      <p:ext uri="{BB962C8B-B14F-4D97-AF65-F5344CB8AC3E}">
        <p14:creationId xmlns:p14="http://schemas.microsoft.com/office/powerpoint/2010/main" val="107972440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ubtitle 4"/>
          <p:cNvSpPr>
            <a:spLocks noGrp="1"/>
          </p:cNvSpPr>
          <p:nvPr>
            <p:ph type="subTitle" sz="quarter" idx="1"/>
          </p:nvPr>
        </p:nvSpPr>
        <p:spPr/>
        <p:txBody>
          <a:bodyPr/>
          <a:lstStyle/>
          <a:p>
            <a:pPr eaLnBrk="1" hangingPunct="1"/>
            <a:r>
              <a:rPr lang="en-US" altLang="en-US" smtClean="0"/>
              <a:t>How it works.  A tour of the source code. A look at DLL interfaces.</a:t>
            </a:r>
          </a:p>
        </p:txBody>
      </p:sp>
      <p:sp>
        <p:nvSpPr>
          <p:cNvPr id="233475" name="Title 3"/>
          <p:cNvSpPr>
            <a:spLocks noGrp="1"/>
          </p:cNvSpPr>
          <p:nvPr>
            <p:ph type="ctrTitle" sz="quarter"/>
          </p:nvPr>
        </p:nvSpPr>
        <p:spPr/>
        <p:txBody>
          <a:bodyPr/>
          <a:lstStyle/>
          <a:p>
            <a:pPr algn="r" eaLnBrk="1" hangingPunct="1"/>
            <a:r>
              <a:rPr lang="en-US" altLang="en-US" smtClean="0"/>
              <a:t>Introduction to OpenDSS Internals</a:t>
            </a:r>
          </a:p>
        </p:txBody>
      </p:sp>
    </p:spTree>
    <p:extLst>
      <p:ext uri="{BB962C8B-B14F-4D97-AF65-F5344CB8AC3E}">
        <p14:creationId xmlns:p14="http://schemas.microsoft.com/office/powerpoint/2010/main" val="247959677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r>
              <a:rPr lang="en-US" altLang="en-US" smtClean="0"/>
              <a:t>DSS Object Structure</a:t>
            </a:r>
          </a:p>
        </p:txBody>
      </p:sp>
      <p:sp>
        <p:nvSpPr>
          <p:cNvPr id="234499" name="Rectangle 3"/>
          <p:cNvSpPr>
            <a:spLocks noChangeArrowheads="1"/>
          </p:cNvSpPr>
          <p:nvPr/>
        </p:nvSpPr>
        <p:spPr bwMode="auto">
          <a:xfrm>
            <a:off x="419100" y="1600200"/>
            <a:ext cx="8305800" cy="3810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DSS Executive</a:t>
            </a:r>
          </a:p>
        </p:txBody>
      </p:sp>
      <p:sp>
        <p:nvSpPr>
          <p:cNvPr id="234500" name="Rectangle 4"/>
          <p:cNvSpPr>
            <a:spLocks noChangeArrowheads="1"/>
          </p:cNvSpPr>
          <p:nvPr/>
        </p:nvSpPr>
        <p:spPr bwMode="auto">
          <a:xfrm>
            <a:off x="3581400" y="2590800"/>
            <a:ext cx="1981200" cy="457200"/>
          </a:xfrm>
          <a:prstGeom prst="rect">
            <a:avLst/>
          </a:prstGeom>
          <a:solidFill>
            <a:srgbClr val="FFFFCC"/>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Circuit</a:t>
            </a:r>
          </a:p>
        </p:txBody>
      </p:sp>
      <p:sp>
        <p:nvSpPr>
          <p:cNvPr id="234501" name="Rectangle 5"/>
          <p:cNvSpPr>
            <a:spLocks noChangeArrowheads="1"/>
          </p:cNvSpPr>
          <p:nvPr/>
        </p:nvSpPr>
        <p:spPr bwMode="auto">
          <a:xfrm>
            <a:off x="381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PDElement</a:t>
            </a:r>
          </a:p>
        </p:txBody>
      </p:sp>
      <p:sp>
        <p:nvSpPr>
          <p:cNvPr id="234502" name="Rectangle 6"/>
          <p:cNvSpPr>
            <a:spLocks noChangeArrowheads="1"/>
          </p:cNvSpPr>
          <p:nvPr/>
        </p:nvSpPr>
        <p:spPr bwMode="auto">
          <a:xfrm>
            <a:off x="21336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PCElement</a:t>
            </a:r>
          </a:p>
        </p:txBody>
      </p:sp>
      <p:sp>
        <p:nvSpPr>
          <p:cNvPr id="234503" name="Rectangle 7"/>
          <p:cNvSpPr>
            <a:spLocks noChangeArrowheads="1"/>
          </p:cNvSpPr>
          <p:nvPr/>
        </p:nvSpPr>
        <p:spPr bwMode="auto">
          <a:xfrm>
            <a:off x="38100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Controls</a:t>
            </a:r>
          </a:p>
        </p:txBody>
      </p:sp>
      <p:sp>
        <p:nvSpPr>
          <p:cNvPr id="234504" name="Rectangle 8"/>
          <p:cNvSpPr>
            <a:spLocks noChangeArrowheads="1"/>
          </p:cNvSpPr>
          <p:nvPr/>
        </p:nvSpPr>
        <p:spPr bwMode="auto">
          <a:xfrm>
            <a:off x="54864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Meters</a:t>
            </a:r>
          </a:p>
        </p:txBody>
      </p:sp>
      <p:sp>
        <p:nvSpPr>
          <p:cNvPr id="234505" name="Rectangle 9"/>
          <p:cNvSpPr>
            <a:spLocks noChangeArrowheads="1"/>
          </p:cNvSpPr>
          <p:nvPr/>
        </p:nvSpPr>
        <p:spPr bwMode="auto">
          <a:xfrm>
            <a:off x="7239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General</a:t>
            </a:r>
          </a:p>
        </p:txBody>
      </p:sp>
      <p:sp>
        <p:nvSpPr>
          <p:cNvPr id="234506" name="Text Box 10"/>
          <p:cNvSpPr txBox="1">
            <a:spLocks noChangeArrowheads="1"/>
          </p:cNvSpPr>
          <p:nvPr/>
        </p:nvSpPr>
        <p:spPr bwMode="auto">
          <a:xfrm>
            <a:off x="381000" y="4572000"/>
            <a:ext cx="1524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a:t>
            </a:r>
            <a:br>
              <a:rPr lang="en-US" altLang="en-US" b="1">
                <a:latin typeface="Tahoma" panose="020B0604030504040204" pitchFamily="34" charset="0"/>
              </a:rPr>
            </a:br>
            <a:r>
              <a:rPr lang="en-US" altLang="en-US" b="1">
                <a:latin typeface="Tahoma" panose="020B0604030504040204" pitchFamily="34" charset="0"/>
              </a:rPr>
              <a:t>Transformer</a:t>
            </a:r>
            <a:br>
              <a:rPr lang="en-US" altLang="en-US" b="1">
                <a:latin typeface="Tahoma" panose="020B0604030504040204" pitchFamily="34" charset="0"/>
              </a:rPr>
            </a:br>
            <a:r>
              <a:rPr lang="en-US" altLang="en-US" b="1">
                <a:latin typeface="Tahoma" panose="020B0604030504040204" pitchFamily="34" charset="0"/>
              </a:rPr>
              <a:t>Capacitor</a:t>
            </a:r>
            <a:br>
              <a:rPr lang="en-US" altLang="en-US" b="1">
                <a:latin typeface="Tahoma" panose="020B0604030504040204" pitchFamily="34" charset="0"/>
              </a:rPr>
            </a:br>
            <a:r>
              <a:rPr lang="en-US" altLang="en-US" b="1">
                <a:latin typeface="Tahoma" panose="020B0604030504040204" pitchFamily="34" charset="0"/>
              </a:rPr>
              <a:t>Reactor</a:t>
            </a:r>
          </a:p>
        </p:txBody>
      </p:sp>
      <p:sp>
        <p:nvSpPr>
          <p:cNvPr id="234507" name="Text Box 11"/>
          <p:cNvSpPr txBox="1">
            <a:spLocks noChangeArrowheads="1"/>
          </p:cNvSpPr>
          <p:nvPr/>
        </p:nvSpPr>
        <p:spPr bwMode="auto">
          <a:xfrm>
            <a:off x="2133600" y="4572000"/>
            <a:ext cx="15240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Load</a:t>
            </a:r>
            <a:br>
              <a:rPr lang="en-US" altLang="en-US" b="1">
                <a:latin typeface="Tahoma" panose="020B0604030504040204" pitchFamily="34" charset="0"/>
              </a:rPr>
            </a:br>
            <a:r>
              <a:rPr lang="en-US" altLang="en-US" b="1">
                <a:latin typeface="Tahoma" panose="020B0604030504040204" pitchFamily="34" charset="0"/>
              </a:rPr>
              <a:t>Generator</a:t>
            </a:r>
            <a:br>
              <a:rPr lang="en-US" altLang="en-US" b="1">
                <a:latin typeface="Tahoma" panose="020B0604030504040204" pitchFamily="34" charset="0"/>
              </a:rPr>
            </a:br>
            <a:r>
              <a:rPr lang="en-US" altLang="en-US" b="1">
                <a:latin typeface="Tahoma" panose="020B0604030504040204" pitchFamily="34" charset="0"/>
              </a:rPr>
              <a:t>Vsource</a:t>
            </a:r>
            <a:br>
              <a:rPr lang="en-US" altLang="en-US" b="1">
                <a:latin typeface="Tahoma" panose="020B0604030504040204" pitchFamily="34" charset="0"/>
              </a:rPr>
            </a:br>
            <a:r>
              <a:rPr lang="en-US" altLang="en-US" b="1">
                <a:latin typeface="Tahoma" panose="020B0604030504040204" pitchFamily="34" charset="0"/>
              </a:rPr>
              <a:t>Isource</a:t>
            </a:r>
            <a:br>
              <a:rPr lang="en-US" altLang="en-US" b="1">
                <a:latin typeface="Tahoma" panose="020B0604030504040204" pitchFamily="34" charset="0"/>
              </a:rPr>
            </a:br>
            <a:r>
              <a:rPr lang="en-US" altLang="en-US" b="1">
                <a:latin typeface="Tahoma" panose="020B0604030504040204" pitchFamily="34" charset="0"/>
              </a:rPr>
              <a:t>Storage</a:t>
            </a:r>
          </a:p>
          <a:p>
            <a:pPr algn="l"/>
            <a:r>
              <a:rPr lang="en-US" altLang="en-US" b="1">
                <a:latin typeface="Tahoma" panose="020B0604030504040204" pitchFamily="34" charset="0"/>
              </a:rPr>
              <a:t>…</a:t>
            </a:r>
          </a:p>
        </p:txBody>
      </p:sp>
      <p:sp>
        <p:nvSpPr>
          <p:cNvPr id="234508" name="Text Box 12"/>
          <p:cNvSpPr txBox="1">
            <a:spLocks noChangeArrowheads="1"/>
          </p:cNvSpPr>
          <p:nvPr/>
        </p:nvSpPr>
        <p:spPr bwMode="auto">
          <a:xfrm>
            <a:off x="38100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RegControl</a:t>
            </a:r>
            <a:br>
              <a:rPr lang="en-US" altLang="en-US" b="1">
                <a:latin typeface="Tahoma" panose="020B0604030504040204" pitchFamily="34" charset="0"/>
              </a:rPr>
            </a:br>
            <a:r>
              <a:rPr lang="en-US" altLang="en-US" b="1">
                <a:latin typeface="Tahoma" panose="020B0604030504040204" pitchFamily="34" charset="0"/>
              </a:rPr>
              <a:t>CapControl</a:t>
            </a:r>
            <a:br>
              <a:rPr lang="en-US" altLang="en-US" b="1">
                <a:latin typeface="Tahoma" panose="020B0604030504040204" pitchFamily="34" charset="0"/>
              </a:rPr>
            </a:br>
            <a:r>
              <a:rPr lang="en-US" altLang="en-US" b="1">
                <a:latin typeface="Tahoma" panose="020B0604030504040204" pitchFamily="34" charset="0"/>
              </a:rPr>
              <a:t>Relay</a:t>
            </a:r>
            <a:br>
              <a:rPr lang="en-US" altLang="en-US" b="1">
                <a:latin typeface="Tahoma" panose="020B0604030504040204" pitchFamily="34" charset="0"/>
              </a:rPr>
            </a:br>
            <a:r>
              <a:rPr lang="en-US" altLang="en-US" b="1">
                <a:latin typeface="Tahoma" panose="020B0604030504040204" pitchFamily="34" charset="0"/>
              </a:rPr>
              <a:t>Reclose</a:t>
            </a:r>
            <a:br>
              <a:rPr lang="en-US" altLang="en-US" b="1">
                <a:latin typeface="Tahoma" panose="020B0604030504040204" pitchFamily="34" charset="0"/>
              </a:rPr>
            </a:br>
            <a:r>
              <a:rPr lang="en-US" altLang="en-US" b="1">
                <a:latin typeface="Tahoma" panose="020B0604030504040204" pitchFamily="34" charset="0"/>
              </a:rPr>
              <a:t>Fuse</a:t>
            </a:r>
          </a:p>
        </p:txBody>
      </p:sp>
      <p:sp>
        <p:nvSpPr>
          <p:cNvPr id="234509" name="Text Box 13"/>
          <p:cNvSpPr txBox="1">
            <a:spLocks noChangeArrowheads="1"/>
          </p:cNvSpPr>
          <p:nvPr/>
        </p:nvSpPr>
        <p:spPr bwMode="auto">
          <a:xfrm>
            <a:off x="5562600" y="4572000"/>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Monitor</a:t>
            </a:r>
            <a:br>
              <a:rPr lang="en-US" altLang="en-US" b="1">
                <a:latin typeface="Tahoma" panose="020B0604030504040204" pitchFamily="34" charset="0"/>
              </a:rPr>
            </a:br>
            <a:r>
              <a:rPr lang="en-US" altLang="en-US" b="1">
                <a:latin typeface="Tahoma" panose="020B0604030504040204" pitchFamily="34" charset="0"/>
              </a:rPr>
              <a:t>EnergyMeter</a:t>
            </a:r>
            <a:br>
              <a:rPr lang="en-US" altLang="en-US" b="1">
                <a:latin typeface="Tahoma" panose="020B0604030504040204" pitchFamily="34" charset="0"/>
              </a:rPr>
            </a:br>
            <a:r>
              <a:rPr lang="en-US" altLang="en-US" b="1">
                <a:latin typeface="Tahoma" panose="020B0604030504040204" pitchFamily="34" charset="0"/>
              </a:rPr>
              <a:t>Sensor</a:t>
            </a:r>
          </a:p>
        </p:txBody>
      </p:sp>
      <p:sp>
        <p:nvSpPr>
          <p:cNvPr id="234510" name="Text Box 14"/>
          <p:cNvSpPr txBox="1">
            <a:spLocks noChangeArrowheads="1"/>
          </p:cNvSpPr>
          <p:nvPr/>
        </p:nvSpPr>
        <p:spPr bwMode="auto">
          <a:xfrm>
            <a:off x="7239000" y="4572000"/>
            <a:ext cx="1752600" cy="20478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LineCode</a:t>
            </a:r>
            <a:br>
              <a:rPr lang="en-US" altLang="en-US" b="1">
                <a:latin typeface="Tahoma" panose="020B0604030504040204" pitchFamily="34" charset="0"/>
              </a:rPr>
            </a:br>
            <a:r>
              <a:rPr lang="en-US" altLang="en-US" b="1">
                <a:latin typeface="Tahoma" panose="020B0604030504040204" pitchFamily="34" charset="0"/>
              </a:rPr>
              <a:t>LineGeometry</a:t>
            </a:r>
            <a:br>
              <a:rPr lang="en-US" altLang="en-US" b="1">
                <a:latin typeface="Tahoma" panose="020B0604030504040204" pitchFamily="34" charset="0"/>
              </a:rPr>
            </a:br>
            <a:r>
              <a:rPr lang="en-US" altLang="en-US" b="1">
                <a:latin typeface="Tahoma" panose="020B0604030504040204" pitchFamily="34" charset="0"/>
              </a:rPr>
              <a:t>WireData</a:t>
            </a:r>
            <a:br>
              <a:rPr lang="en-US" altLang="en-US" b="1">
                <a:latin typeface="Tahoma" panose="020B0604030504040204" pitchFamily="34" charset="0"/>
              </a:rPr>
            </a:br>
            <a:r>
              <a:rPr lang="en-US" altLang="en-US" b="1">
                <a:latin typeface="Tahoma" panose="020B0604030504040204" pitchFamily="34" charset="0"/>
              </a:rPr>
              <a:t>LoadShape</a:t>
            </a:r>
            <a:br>
              <a:rPr lang="en-US" altLang="en-US" b="1">
                <a:latin typeface="Tahoma" panose="020B0604030504040204" pitchFamily="34" charset="0"/>
              </a:rPr>
            </a:br>
            <a:r>
              <a:rPr lang="en-US" altLang="en-US" b="1">
                <a:latin typeface="Tahoma" panose="020B0604030504040204" pitchFamily="34" charset="0"/>
              </a:rPr>
              <a:t>GrowthShape</a:t>
            </a:r>
            <a:br>
              <a:rPr lang="en-US" altLang="en-US" b="1">
                <a:latin typeface="Tahoma" panose="020B0604030504040204" pitchFamily="34" charset="0"/>
              </a:rPr>
            </a:br>
            <a:r>
              <a:rPr lang="en-US" altLang="en-US" b="1">
                <a:latin typeface="Tahoma" panose="020B0604030504040204" pitchFamily="34" charset="0"/>
              </a:rPr>
              <a:t>Spectrum</a:t>
            </a:r>
            <a:br>
              <a:rPr lang="en-US" altLang="en-US" b="1">
                <a:latin typeface="Tahoma" panose="020B0604030504040204" pitchFamily="34" charset="0"/>
              </a:rPr>
            </a:br>
            <a:r>
              <a:rPr lang="en-US" altLang="en-US" b="1">
                <a:latin typeface="Tahoma" panose="020B0604030504040204" pitchFamily="34" charset="0"/>
              </a:rPr>
              <a:t>TCCcurve</a:t>
            </a:r>
            <a:br>
              <a:rPr lang="en-US" altLang="en-US" b="1">
                <a:latin typeface="Tahoma" panose="020B0604030504040204" pitchFamily="34" charset="0"/>
              </a:rPr>
            </a:br>
            <a:r>
              <a:rPr lang="en-US" altLang="en-US" b="1">
                <a:latin typeface="Tahoma" panose="020B0604030504040204" pitchFamily="34" charset="0"/>
              </a:rPr>
              <a:t>XfmrCode</a:t>
            </a:r>
          </a:p>
        </p:txBody>
      </p:sp>
      <p:sp>
        <p:nvSpPr>
          <p:cNvPr id="234511" name="Rectangle 15"/>
          <p:cNvSpPr>
            <a:spLocks noChangeArrowheads="1"/>
          </p:cNvSpPr>
          <p:nvPr/>
        </p:nvSpPr>
        <p:spPr bwMode="auto">
          <a:xfrm>
            <a:off x="419100" y="1981200"/>
            <a:ext cx="1371600" cy="304800"/>
          </a:xfrm>
          <a:prstGeom prst="rect">
            <a:avLst/>
          </a:prstGeom>
          <a:solidFill>
            <a:schemeClr val="folHlink"/>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Commands</a:t>
            </a:r>
          </a:p>
        </p:txBody>
      </p:sp>
      <p:sp>
        <p:nvSpPr>
          <p:cNvPr id="234512" name="Rectangle 16"/>
          <p:cNvSpPr>
            <a:spLocks noChangeArrowheads="1"/>
          </p:cNvSpPr>
          <p:nvPr/>
        </p:nvSpPr>
        <p:spPr bwMode="auto">
          <a:xfrm>
            <a:off x="1790700" y="1981200"/>
            <a:ext cx="1295400" cy="304800"/>
          </a:xfrm>
          <a:prstGeom prst="rect">
            <a:avLst/>
          </a:prstGeom>
          <a:solidFill>
            <a:schemeClr val="accent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Options</a:t>
            </a:r>
          </a:p>
        </p:txBody>
      </p:sp>
      <p:sp>
        <p:nvSpPr>
          <p:cNvPr id="234513" name="Rectangle 17"/>
          <p:cNvSpPr>
            <a:spLocks noChangeArrowheads="1"/>
          </p:cNvSpPr>
          <p:nvPr/>
        </p:nvSpPr>
        <p:spPr bwMode="auto">
          <a:xfrm>
            <a:off x="6400800" y="2590800"/>
            <a:ext cx="1524000" cy="4572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Solution</a:t>
            </a:r>
          </a:p>
        </p:txBody>
      </p:sp>
      <p:sp>
        <p:nvSpPr>
          <p:cNvPr id="234514" name="Rectangle 18"/>
          <p:cNvSpPr>
            <a:spLocks noChangeArrowheads="1"/>
          </p:cNvSpPr>
          <p:nvPr/>
        </p:nvSpPr>
        <p:spPr bwMode="auto">
          <a:xfrm>
            <a:off x="64008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V</a:t>
            </a:r>
          </a:p>
        </p:txBody>
      </p:sp>
      <p:sp>
        <p:nvSpPr>
          <p:cNvPr id="234515" name="Rectangle 19"/>
          <p:cNvSpPr>
            <a:spLocks noChangeArrowheads="1"/>
          </p:cNvSpPr>
          <p:nvPr/>
        </p:nvSpPr>
        <p:spPr bwMode="auto">
          <a:xfrm>
            <a:off x="69342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a:t>
            </a:r>
          </a:p>
        </p:txBody>
      </p:sp>
      <p:sp>
        <p:nvSpPr>
          <p:cNvPr id="234516" name="Rectangle 20"/>
          <p:cNvSpPr>
            <a:spLocks noChangeArrowheads="1"/>
          </p:cNvSpPr>
          <p:nvPr/>
        </p:nvSpPr>
        <p:spPr bwMode="auto">
          <a:xfrm>
            <a:off x="7467600" y="3048000"/>
            <a:ext cx="4572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a:t>
            </a:r>
          </a:p>
        </p:txBody>
      </p:sp>
      <p:sp>
        <p:nvSpPr>
          <p:cNvPr id="234517" name="Line 21"/>
          <p:cNvSpPr>
            <a:spLocks noChangeShapeType="1"/>
          </p:cNvSpPr>
          <p:nvPr/>
        </p:nvSpPr>
        <p:spPr bwMode="auto">
          <a:xfrm>
            <a:off x="4572000" y="1981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4518" name="Line 22"/>
          <p:cNvSpPr>
            <a:spLocks noChangeShapeType="1"/>
          </p:cNvSpPr>
          <p:nvPr/>
        </p:nvSpPr>
        <p:spPr bwMode="auto">
          <a:xfrm>
            <a:off x="4572000" y="30480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4519" name="Line 23"/>
          <p:cNvSpPr>
            <a:spLocks noChangeShapeType="1"/>
          </p:cNvSpPr>
          <p:nvPr/>
        </p:nvSpPr>
        <p:spPr bwMode="auto">
          <a:xfrm>
            <a:off x="5562600" y="28194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4520" name="Line 24"/>
          <p:cNvSpPr>
            <a:spLocks noChangeShapeType="1"/>
          </p:cNvSpPr>
          <p:nvPr/>
        </p:nvSpPr>
        <p:spPr bwMode="auto">
          <a:xfrm>
            <a:off x="1066800" y="3581400"/>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4521" name="Line 25"/>
          <p:cNvSpPr>
            <a:spLocks noChangeShapeType="1"/>
          </p:cNvSpPr>
          <p:nvPr/>
        </p:nvSpPr>
        <p:spPr bwMode="auto">
          <a:xfrm>
            <a:off x="1066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4522" name="Line 26"/>
          <p:cNvSpPr>
            <a:spLocks noChangeShapeType="1"/>
          </p:cNvSpPr>
          <p:nvPr/>
        </p:nvSpPr>
        <p:spPr bwMode="auto">
          <a:xfrm>
            <a:off x="28194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4523" name="Line 27"/>
          <p:cNvSpPr>
            <a:spLocks noChangeShapeType="1"/>
          </p:cNvSpPr>
          <p:nvPr/>
        </p:nvSpPr>
        <p:spPr bwMode="auto">
          <a:xfrm>
            <a:off x="61722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4524" name="Line 28"/>
          <p:cNvSpPr>
            <a:spLocks noChangeShapeType="1"/>
          </p:cNvSpPr>
          <p:nvPr/>
        </p:nvSpPr>
        <p:spPr bwMode="auto">
          <a:xfrm>
            <a:off x="7924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70432314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r>
              <a:rPr lang="en-US" altLang="en-US" smtClean="0"/>
              <a:t>DSS Class Structure</a:t>
            </a:r>
          </a:p>
        </p:txBody>
      </p:sp>
      <p:sp>
        <p:nvSpPr>
          <p:cNvPr id="235523" name="Rectangle 3"/>
          <p:cNvSpPr>
            <a:spLocks noChangeArrowheads="1"/>
          </p:cNvSpPr>
          <p:nvPr/>
        </p:nvSpPr>
        <p:spPr bwMode="auto">
          <a:xfrm>
            <a:off x="4343400" y="1676400"/>
            <a:ext cx="3657600" cy="3810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Instances of Objects of this class</a:t>
            </a:r>
          </a:p>
        </p:txBody>
      </p:sp>
      <p:sp>
        <p:nvSpPr>
          <p:cNvPr id="235524" name="Rectangle 4"/>
          <p:cNvSpPr>
            <a:spLocks noChangeArrowheads="1"/>
          </p:cNvSpPr>
          <p:nvPr/>
        </p:nvSpPr>
        <p:spPr bwMode="auto">
          <a:xfrm>
            <a:off x="609600" y="2438400"/>
            <a:ext cx="2438400" cy="609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Definitions</a:t>
            </a:r>
          </a:p>
        </p:txBody>
      </p:sp>
      <p:sp>
        <p:nvSpPr>
          <p:cNvPr id="235525" name="Rectangle 5"/>
          <p:cNvSpPr>
            <a:spLocks noChangeArrowheads="1"/>
          </p:cNvSpPr>
          <p:nvPr/>
        </p:nvSpPr>
        <p:spPr bwMode="auto">
          <a:xfrm>
            <a:off x="609600" y="3048000"/>
            <a:ext cx="24384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Class Property Editor</a:t>
            </a:r>
          </a:p>
        </p:txBody>
      </p:sp>
      <p:sp>
        <p:nvSpPr>
          <p:cNvPr id="235526" name="Rectangle 6"/>
          <p:cNvSpPr>
            <a:spLocks noChangeArrowheads="1"/>
          </p:cNvSpPr>
          <p:nvPr/>
        </p:nvSpPr>
        <p:spPr bwMode="auto">
          <a:xfrm>
            <a:off x="609600" y="3505200"/>
            <a:ext cx="2438400" cy="8001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Collection Manager</a:t>
            </a:r>
          </a:p>
        </p:txBody>
      </p:sp>
      <p:sp>
        <p:nvSpPr>
          <p:cNvPr id="235527" name="Rectangle 7"/>
          <p:cNvSpPr>
            <a:spLocks noChangeArrowheads="1"/>
          </p:cNvSpPr>
          <p:nvPr/>
        </p:nvSpPr>
        <p:spPr bwMode="auto">
          <a:xfrm>
            <a:off x="609600" y="2133600"/>
            <a:ext cx="2438400" cy="3048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Class </a:t>
            </a:r>
          </a:p>
        </p:txBody>
      </p:sp>
      <p:grpSp>
        <p:nvGrpSpPr>
          <p:cNvPr id="235528" name="Group 8"/>
          <p:cNvGrpSpPr>
            <a:grpSpLocks/>
          </p:cNvGrpSpPr>
          <p:nvPr/>
        </p:nvGrpSpPr>
        <p:grpSpPr bwMode="auto">
          <a:xfrm>
            <a:off x="4953000" y="2209800"/>
            <a:ext cx="2286000" cy="1828800"/>
            <a:chOff x="3120" y="1392"/>
            <a:chExt cx="1440" cy="1152"/>
          </a:xfrm>
        </p:grpSpPr>
        <p:sp>
          <p:nvSpPr>
            <p:cNvPr id="235538" name="Rectangle 9"/>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1</a:t>
              </a:r>
            </a:p>
          </p:txBody>
        </p:sp>
        <p:sp>
          <p:nvSpPr>
            <p:cNvPr id="235539" name="Rectangle 10"/>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235540" name="Rectangle 11"/>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235541" name="Rectangle 12"/>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235542" name="Rectangle 13"/>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grpSp>
        <p:nvGrpSpPr>
          <p:cNvPr id="235529" name="Group 14"/>
          <p:cNvGrpSpPr>
            <a:grpSpLocks/>
          </p:cNvGrpSpPr>
          <p:nvPr/>
        </p:nvGrpSpPr>
        <p:grpSpPr bwMode="auto">
          <a:xfrm>
            <a:off x="4953000" y="4572000"/>
            <a:ext cx="2286000" cy="1828800"/>
            <a:chOff x="3120" y="1392"/>
            <a:chExt cx="1440" cy="1152"/>
          </a:xfrm>
        </p:grpSpPr>
        <p:sp>
          <p:nvSpPr>
            <p:cNvPr id="235533" name="Rectangle 15"/>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n</a:t>
              </a:r>
            </a:p>
          </p:txBody>
        </p:sp>
        <p:sp>
          <p:nvSpPr>
            <p:cNvPr id="235534" name="Rectangle 16"/>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235535" name="Rectangle 17"/>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235536" name="Rectangle 18"/>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235537" name="Rectangle 19"/>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sp>
        <p:nvSpPr>
          <p:cNvPr id="235530" name="Line 20"/>
          <p:cNvSpPr>
            <a:spLocks noChangeShapeType="1"/>
          </p:cNvSpPr>
          <p:nvPr/>
        </p:nvSpPr>
        <p:spPr bwMode="auto">
          <a:xfrm>
            <a:off x="6096000" y="4038600"/>
            <a:ext cx="0" cy="5334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31" name="Line 21"/>
          <p:cNvSpPr>
            <a:spLocks noChangeShapeType="1"/>
          </p:cNvSpPr>
          <p:nvPr/>
        </p:nvSpPr>
        <p:spPr bwMode="auto">
          <a:xfrm flipV="1">
            <a:off x="3048000" y="2590800"/>
            <a:ext cx="1828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532" name="Line 22"/>
          <p:cNvSpPr>
            <a:spLocks noChangeShapeType="1"/>
          </p:cNvSpPr>
          <p:nvPr/>
        </p:nvSpPr>
        <p:spPr bwMode="auto">
          <a:xfrm>
            <a:off x="3048000" y="3886200"/>
            <a:ext cx="1752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5983550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p:cNvSpPr>
          <p:nvPr>
            <p:ph type="title"/>
          </p:nvPr>
        </p:nvSpPr>
        <p:spPr/>
        <p:txBody>
          <a:bodyPr/>
          <a:lstStyle/>
          <a:p>
            <a:r>
              <a:rPr lang="en-US" altLang="en-US" smtClean="0"/>
              <a:t>Solution Object (Solution.pas)</a:t>
            </a:r>
          </a:p>
        </p:txBody>
      </p:sp>
      <p:sp>
        <p:nvSpPr>
          <p:cNvPr id="236547" name="Content Placeholder 3"/>
          <p:cNvSpPr>
            <a:spLocks noGrp="1"/>
          </p:cNvSpPr>
          <p:nvPr>
            <p:ph sz="half" idx="1"/>
          </p:nvPr>
        </p:nvSpPr>
        <p:spPr/>
        <p:txBody>
          <a:bodyPr>
            <a:normAutofit fontScale="92500" lnSpcReduction="20000"/>
          </a:bodyPr>
          <a:lstStyle/>
          <a:p>
            <a:pPr>
              <a:buFontTx/>
              <a:buNone/>
            </a:pPr>
            <a:r>
              <a:rPr lang="en-US" altLang="en-US" sz="1000" smtClean="0"/>
              <a:t>  TNodeVarray = Array[0..1000] of Complex;</a:t>
            </a:r>
          </a:p>
          <a:p>
            <a:pPr>
              <a:buFontTx/>
              <a:buNone/>
            </a:pPr>
            <a:r>
              <a:rPr lang="en-US" altLang="en-US" sz="1000" smtClean="0"/>
              <a:t>   </a:t>
            </a:r>
            <a:r>
              <a:rPr lang="en-US" altLang="en-US" sz="1000" b="1" smtClean="0"/>
              <a:t>pNodeVarray</a:t>
            </a:r>
            <a:r>
              <a:rPr lang="en-US" altLang="en-US" sz="1000" smtClean="0"/>
              <a:t> = ^TNodeVarray;</a:t>
            </a:r>
          </a:p>
          <a:p>
            <a:pPr>
              <a:buFontTx/>
              <a:buNone/>
            </a:pPr>
            <a:endParaRPr lang="en-US" altLang="en-US" sz="1000" smtClean="0"/>
          </a:p>
          <a:p>
            <a:pPr>
              <a:buFontTx/>
              <a:buNone/>
            </a:pPr>
            <a:r>
              <a:rPr lang="en-US" altLang="en-US" sz="1000" smtClean="0"/>
              <a:t>TSolutionObj = class(TDSSObject)</a:t>
            </a:r>
          </a:p>
          <a:p>
            <a:pPr>
              <a:buFontTx/>
              <a:buNone/>
            </a:pPr>
            <a:r>
              <a:rPr lang="en-US" altLang="en-US" sz="1000" smtClean="0"/>
              <a:t>     private</a:t>
            </a:r>
          </a:p>
          <a:p>
            <a:pPr>
              <a:buFontTx/>
              <a:buNone/>
            </a:pPr>
            <a:endParaRPr lang="en-US" altLang="en-US" sz="1000" smtClean="0"/>
          </a:p>
          <a:p>
            <a:pPr>
              <a:buFontTx/>
              <a:buNone/>
            </a:pPr>
            <a:r>
              <a:rPr lang="en-US" altLang="en-US" sz="1000" smtClean="0"/>
              <a:t>       </a:t>
            </a:r>
            <a:r>
              <a:rPr lang="en-US" altLang="en-US" sz="1000" b="1" smtClean="0"/>
              <a:t>dV</a:t>
            </a:r>
            <a:r>
              <a:rPr lang="en-US" altLang="en-US" sz="1000" smtClean="0"/>
              <a:t> :pNodeVArray;   // Array of delta V for Newton iteration</a:t>
            </a:r>
          </a:p>
          <a:p>
            <a:pPr>
              <a:buFontTx/>
              <a:buNone/>
            </a:pPr>
            <a:r>
              <a:rPr lang="en-US" altLang="en-US" sz="1000" smtClean="0"/>
              <a:t>       FFrequency:Double;</a:t>
            </a:r>
          </a:p>
          <a:p>
            <a:pPr>
              <a:buFontTx/>
              <a:buNone/>
            </a:pPr>
            <a:endParaRPr lang="en-US" altLang="en-US" sz="1000" smtClean="0"/>
          </a:p>
          <a:p>
            <a:pPr>
              <a:buFontTx/>
              <a:buNone/>
            </a:pPr>
            <a:r>
              <a:rPr lang="en-US" altLang="en-US" sz="1000" smtClean="0"/>
              <a:t>       FUNCTION Converged:Boolean;</a:t>
            </a:r>
          </a:p>
          <a:p>
            <a:pPr>
              <a:buFontTx/>
              <a:buNone/>
            </a:pPr>
            <a:r>
              <a:rPr lang="en-US" altLang="en-US" sz="1000" smtClean="0"/>
              <a:t>       FUNCTION OK_for_Dynamics(const Value:Integer):Boolean;</a:t>
            </a:r>
          </a:p>
          <a:p>
            <a:pPr>
              <a:buFontTx/>
              <a:buNone/>
            </a:pPr>
            <a:r>
              <a:rPr lang="en-US" altLang="en-US" sz="1000" smtClean="0"/>
              <a:t>       FUNCTION OK_for_Harmonics(const Value:Integer):Boolean;</a:t>
            </a:r>
          </a:p>
          <a:p>
            <a:pPr>
              <a:buFontTx/>
              <a:buNone/>
            </a:pPr>
            <a:r>
              <a:rPr lang="en-US" altLang="en-US" sz="1000" smtClean="0"/>
              <a:t>       </a:t>
            </a:r>
            <a:r>
              <a:rPr lang="en-US" altLang="en-US" sz="1000" b="1" smtClean="0"/>
              <a:t>Function SolveSystem(V:pNodeVArray):Integer;</a:t>
            </a:r>
          </a:p>
          <a:p>
            <a:pPr>
              <a:buFontTx/>
              <a:buNone/>
            </a:pPr>
            <a:endParaRPr lang="en-US" altLang="en-US" sz="1000" smtClean="0"/>
          </a:p>
          <a:p>
            <a:pPr>
              <a:buFontTx/>
              <a:buNone/>
            </a:pPr>
            <a:r>
              <a:rPr lang="en-US" altLang="en-US" sz="1000" smtClean="0"/>
              <a:t>       PROCEDURE AddInAuxCurrents(SolveType:Integer);</a:t>
            </a:r>
          </a:p>
          <a:p>
            <a:pPr>
              <a:buFontTx/>
              <a:buNone/>
            </a:pPr>
            <a:r>
              <a:rPr lang="en-US" altLang="en-US" sz="1000" smtClean="0"/>
              <a:t>       PROCEDURE </a:t>
            </a:r>
            <a:r>
              <a:rPr lang="en-US" altLang="en-US" sz="1000" b="1" smtClean="0"/>
              <a:t>DoNewtonSolution</a:t>
            </a:r>
            <a:r>
              <a:rPr lang="en-US" altLang="en-US" sz="1000" smtClean="0"/>
              <a:t>;</a:t>
            </a:r>
          </a:p>
          <a:p>
            <a:pPr>
              <a:buFontTx/>
              <a:buNone/>
            </a:pPr>
            <a:r>
              <a:rPr lang="en-US" altLang="en-US" sz="1000" smtClean="0"/>
              <a:t>       PROCEDURE </a:t>
            </a:r>
            <a:r>
              <a:rPr lang="en-US" altLang="en-US" sz="1000" b="1" smtClean="0"/>
              <a:t>DoNormalSolution</a:t>
            </a:r>
            <a:r>
              <a:rPr lang="en-US" altLang="en-US" sz="1000" smtClean="0"/>
              <a:t>;</a:t>
            </a:r>
          </a:p>
          <a:p>
            <a:pPr>
              <a:buFontTx/>
              <a:buNone/>
            </a:pPr>
            <a:r>
              <a:rPr lang="en-US" altLang="en-US" sz="1000" smtClean="0"/>
              <a:t>       PROCEDURE GetPCInjCurr;</a:t>
            </a:r>
          </a:p>
          <a:p>
            <a:pPr>
              <a:buFontTx/>
              <a:buNone/>
            </a:pPr>
            <a:r>
              <a:rPr lang="en-US" altLang="en-US" sz="1000" smtClean="0"/>
              <a:t>       PROCEDURE GetSourceInjCurrents;</a:t>
            </a:r>
          </a:p>
          <a:p>
            <a:pPr>
              <a:buFontTx/>
              <a:buNone/>
            </a:pPr>
            <a:r>
              <a:rPr lang="en-US" altLang="en-US" sz="1000" smtClean="0"/>
              <a:t>       procedure Set_Frequency(const Value: Double);</a:t>
            </a:r>
          </a:p>
          <a:p>
            <a:pPr>
              <a:buFontTx/>
              <a:buNone/>
            </a:pPr>
            <a:r>
              <a:rPr lang="en-US" altLang="en-US" sz="1000" smtClean="0"/>
              <a:t>       PROCEDURE </a:t>
            </a:r>
            <a:r>
              <a:rPr lang="en-US" altLang="en-US" sz="1000" b="1" smtClean="0"/>
              <a:t>Set_Mode(const Value: Integer);</a:t>
            </a:r>
          </a:p>
          <a:p>
            <a:pPr>
              <a:buFontTx/>
              <a:buNone/>
            </a:pPr>
            <a:r>
              <a:rPr lang="en-US" altLang="en-US" sz="1000" smtClean="0"/>
              <a:t>       procedure Set_Year(const Value: Integer);</a:t>
            </a:r>
          </a:p>
          <a:p>
            <a:pPr>
              <a:buFontTx/>
              <a:buNone/>
            </a:pPr>
            <a:r>
              <a:rPr lang="en-US" altLang="en-US" sz="1000" smtClean="0"/>
              <a:t>       PROCEDURE SetGeneratordQdV;</a:t>
            </a:r>
          </a:p>
          <a:p>
            <a:pPr>
              <a:buFontTx/>
              <a:buNone/>
            </a:pPr>
            <a:r>
              <a:rPr lang="en-US" altLang="en-US" sz="1000" smtClean="0"/>
              <a:t>       PROCEDURE SumAllCurrents;</a:t>
            </a:r>
          </a:p>
          <a:p>
            <a:pPr>
              <a:buFontTx/>
              <a:buNone/>
            </a:pPr>
            <a:r>
              <a:rPr lang="en-US" altLang="en-US" sz="1000" smtClean="0"/>
              <a:t>       PROCEDURE </a:t>
            </a:r>
            <a:r>
              <a:rPr lang="en-US" altLang="en-US" sz="1000" b="1" smtClean="0"/>
              <a:t>ZeroInjCurr</a:t>
            </a:r>
            <a:r>
              <a:rPr lang="en-US" altLang="en-US" sz="1000" smtClean="0"/>
              <a:t>;</a:t>
            </a:r>
          </a:p>
          <a:p>
            <a:pPr>
              <a:buFontTx/>
              <a:buNone/>
            </a:pPr>
            <a:endParaRPr lang="en-US" altLang="en-US" sz="1000" smtClean="0"/>
          </a:p>
          <a:p>
            <a:pPr>
              <a:buFontTx/>
              <a:buNone/>
            </a:pPr>
            <a:endParaRPr lang="en-US" altLang="en-US" sz="1000" smtClean="0"/>
          </a:p>
          <a:p>
            <a:pPr>
              <a:buFontTx/>
              <a:buNone/>
            </a:pPr>
            <a:endParaRPr lang="en-US" altLang="en-US" sz="1000" smtClean="0"/>
          </a:p>
        </p:txBody>
      </p:sp>
      <p:sp>
        <p:nvSpPr>
          <p:cNvPr id="236548" name="Content Placeholder 3"/>
          <p:cNvSpPr>
            <a:spLocks noGrp="1"/>
          </p:cNvSpPr>
          <p:nvPr>
            <p:ph sz="half" idx="1"/>
          </p:nvPr>
        </p:nvSpPr>
        <p:spPr>
          <a:xfrm>
            <a:off x="4724400" y="1447800"/>
            <a:ext cx="4037013" cy="4935538"/>
          </a:xfrm>
        </p:spPr>
        <p:txBody>
          <a:bodyPr>
            <a:normAutofit fontScale="77500" lnSpcReduction="20000"/>
          </a:bodyPr>
          <a:lstStyle/>
          <a:p>
            <a:pPr>
              <a:buFontTx/>
              <a:buNone/>
            </a:pPr>
            <a:r>
              <a:rPr lang="en-US" altLang="en-US" sz="1000" smtClean="0"/>
              <a:t>     public</a:t>
            </a:r>
          </a:p>
          <a:p>
            <a:pPr>
              <a:buFontTx/>
              <a:buNone/>
            </a:pPr>
            <a:endParaRPr lang="en-US" altLang="en-US" sz="1000" smtClean="0"/>
          </a:p>
          <a:p>
            <a:pPr>
              <a:buFontTx/>
              <a:buNone/>
            </a:pPr>
            <a:r>
              <a:rPr lang="en-US" altLang="en-US" sz="1000" smtClean="0"/>
              <a:t>       Algorithm :Integer;      // NORMALSOLVE or NEWTONSOLVE</a:t>
            </a:r>
          </a:p>
          <a:p>
            <a:pPr>
              <a:buFontTx/>
              <a:buNone/>
            </a:pPr>
            <a:r>
              <a:rPr lang="en-US" altLang="en-US" sz="1000" smtClean="0"/>
              <a:t>       AuxCurrents  :pComplexArray;  // For injections like AutoAdd</a:t>
            </a:r>
          </a:p>
          <a:p>
            <a:pPr>
              <a:buFontTx/>
              <a:buNone/>
            </a:pPr>
            <a:r>
              <a:rPr lang="en-US" altLang="en-US" sz="1000" smtClean="0"/>
              <a:t>       ControlActionsDone :Boolean;</a:t>
            </a:r>
          </a:p>
          <a:p>
            <a:pPr>
              <a:buFontTx/>
              <a:buNone/>
            </a:pPr>
            <a:r>
              <a:rPr lang="en-US" altLang="en-US" sz="1000" smtClean="0"/>
              <a:t>       ControlIteration :Integer;</a:t>
            </a:r>
          </a:p>
          <a:p>
            <a:pPr>
              <a:buFontTx/>
              <a:buNone/>
            </a:pPr>
            <a:r>
              <a:rPr lang="en-US" altLang="en-US" sz="1000" smtClean="0"/>
              <a:t>       ControlMode :Integer;     // EVENTDRIVEN, TIMEDRIVEN</a:t>
            </a:r>
          </a:p>
          <a:p>
            <a:pPr>
              <a:buFontTx/>
              <a:buNone/>
            </a:pPr>
            <a:r>
              <a:rPr lang="en-US" altLang="en-US" sz="1000" smtClean="0"/>
              <a:t>       ConvergenceTolerance :Double;</a:t>
            </a:r>
          </a:p>
          <a:p>
            <a:pPr>
              <a:buFontTx/>
              <a:buNone/>
            </a:pPr>
            <a:r>
              <a:rPr lang="en-US" altLang="en-US" sz="1000" smtClean="0"/>
              <a:t>       </a:t>
            </a:r>
            <a:r>
              <a:rPr lang="en-US" altLang="en-US" sz="1000" b="1" smtClean="0"/>
              <a:t>ConvergedFlag:Boolean</a:t>
            </a:r>
            <a:r>
              <a:rPr lang="en-US" altLang="en-US" sz="1000" smtClean="0"/>
              <a:t>;</a:t>
            </a:r>
          </a:p>
          <a:p>
            <a:pPr>
              <a:buFontTx/>
              <a:buNone/>
            </a:pPr>
            <a:r>
              <a:rPr lang="en-US" altLang="en-US" sz="1000" smtClean="0"/>
              <a:t>       DefaultControlMode :Integer;    // EVENTDRIVEN, TIMEDRIVEN</a:t>
            </a:r>
          </a:p>
          <a:p>
            <a:pPr>
              <a:buFontTx/>
              <a:buNone/>
            </a:pPr>
            <a:r>
              <a:rPr lang="en-US" altLang="en-US" sz="1000" smtClean="0"/>
              <a:t>       DefaultLoadModel :Integer;     // 1=POWERFLOW  2=ADMITTANCE</a:t>
            </a:r>
          </a:p>
          <a:p>
            <a:pPr>
              <a:buFontTx/>
              <a:buNone/>
            </a:pPr>
            <a:r>
              <a:rPr lang="en-US" altLang="en-US" sz="1000" smtClean="0"/>
              <a:t>       DoAllHarmonics : Boolean;</a:t>
            </a:r>
          </a:p>
          <a:p>
            <a:pPr>
              <a:buFontTx/>
              <a:buNone/>
            </a:pPr>
            <a:r>
              <a:rPr lang="en-US" altLang="en-US" sz="1000" smtClean="0"/>
              <a:t>       DynamicsAllowed :Boolean;</a:t>
            </a:r>
          </a:p>
          <a:p>
            <a:pPr>
              <a:buFontTx/>
              <a:buNone/>
            </a:pPr>
            <a:r>
              <a:rPr lang="en-US" altLang="en-US" sz="1000" smtClean="0"/>
              <a:t>       DynaVars:TDynamicsRec;</a:t>
            </a:r>
          </a:p>
          <a:p>
            <a:pPr>
              <a:buFontTx/>
              <a:buNone/>
            </a:pPr>
            <a:r>
              <a:rPr lang="en-US" altLang="en-US" sz="1000" smtClean="0"/>
              <a:t>       ErrorSaved :pDoubleArray;</a:t>
            </a:r>
          </a:p>
          <a:p>
            <a:pPr>
              <a:buFontTx/>
              <a:buNone/>
            </a:pPr>
            <a:r>
              <a:rPr lang="en-US" altLang="en-US" sz="1000" smtClean="0"/>
              <a:t>       FirstIteration :Boolean;</a:t>
            </a:r>
          </a:p>
          <a:p>
            <a:pPr>
              <a:buFontTx/>
              <a:buNone/>
            </a:pPr>
            <a:r>
              <a:rPr lang="en-US" altLang="en-US" sz="1000" smtClean="0"/>
              <a:t>       FrequencyChanged:Boolean;  // Flag set to true if something has altered the frequency</a:t>
            </a:r>
          </a:p>
          <a:p>
            <a:pPr>
              <a:buFontTx/>
              <a:buNone/>
            </a:pPr>
            <a:r>
              <a:rPr lang="en-US" altLang="en-US" sz="1000" smtClean="0"/>
              <a:t>       Fyear :Integer;</a:t>
            </a:r>
          </a:p>
          <a:p>
            <a:pPr>
              <a:buFontTx/>
              <a:buNone/>
            </a:pPr>
            <a:r>
              <a:rPr lang="en-US" altLang="en-US" sz="1000" smtClean="0"/>
              <a:t>       Harmonic   :Double;</a:t>
            </a:r>
          </a:p>
          <a:p>
            <a:pPr>
              <a:buFontTx/>
              <a:buNone/>
            </a:pPr>
            <a:r>
              <a:rPr lang="en-US" altLang="en-US" sz="1000" smtClean="0"/>
              <a:t>       HarmonicList  :pDoubleArray;</a:t>
            </a:r>
          </a:p>
          <a:p>
            <a:pPr>
              <a:buFontTx/>
              <a:buNone/>
            </a:pPr>
            <a:r>
              <a:rPr lang="en-US" altLang="en-US" sz="1000" smtClean="0"/>
              <a:t>       HarmonicListSize :Integer;</a:t>
            </a:r>
          </a:p>
          <a:p>
            <a:pPr>
              <a:buFontTx/>
              <a:buNone/>
            </a:pPr>
            <a:r>
              <a:rPr lang="en-US" altLang="en-US" sz="1000" smtClean="0"/>
              <a:t>       </a:t>
            </a:r>
            <a:r>
              <a:rPr lang="en-US" altLang="en-US" sz="1000" b="1" smtClean="0"/>
              <a:t>hYsystem</a:t>
            </a:r>
            <a:r>
              <a:rPr lang="en-US" altLang="en-US" sz="1000" smtClean="0"/>
              <a:t> :LongWord;   {Handle for main (system) Y matrix}</a:t>
            </a:r>
          </a:p>
          <a:p>
            <a:pPr>
              <a:buFontTx/>
              <a:buNone/>
            </a:pPr>
            <a:r>
              <a:rPr lang="en-US" altLang="en-US" sz="1000" smtClean="0"/>
              <a:t>       hYseries :LongWord;   {Handle for series Y matrix}</a:t>
            </a:r>
          </a:p>
          <a:p>
            <a:pPr>
              <a:buFontTx/>
              <a:buNone/>
            </a:pPr>
            <a:r>
              <a:rPr lang="en-US" altLang="en-US" sz="1000" smtClean="0"/>
              <a:t>       hY :LongWord;         {either hYsystem or hYseries}</a:t>
            </a:r>
          </a:p>
          <a:p>
            <a:pPr>
              <a:buFontTx/>
              <a:buNone/>
            </a:pPr>
            <a:r>
              <a:rPr lang="en-US" altLang="en-US" sz="1000" smtClean="0"/>
              <a:t>       </a:t>
            </a:r>
            <a:r>
              <a:rPr lang="en-US" altLang="en-US" sz="1000" b="1" smtClean="0"/>
              <a:t>IntervalHrs:Double</a:t>
            </a:r>
            <a:r>
              <a:rPr lang="en-US" altLang="en-US" sz="1000" smtClean="0"/>
              <a:t>;   // Solution interval since last solution, hrs.</a:t>
            </a:r>
          </a:p>
          <a:p>
            <a:pPr>
              <a:buFontTx/>
              <a:buNone/>
            </a:pPr>
            <a:endParaRPr lang="en-US" altLang="en-US" sz="1000" smtClean="0"/>
          </a:p>
          <a:p>
            <a:pPr>
              <a:buFontTx/>
              <a:buNone/>
            </a:pPr>
            <a:r>
              <a:rPr lang="en-US" altLang="en-US" sz="1000" smtClean="0"/>
              <a:t>      </a:t>
            </a:r>
          </a:p>
          <a:p>
            <a:pPr>
              <a:buFontTx/>
              <a:buNone/>
            </a:pPr>
            <a:endParaRPr lang="en-US" altLang="en-US" sz="1000" smtClean="0"/>
          </a:p>
          <a:p>
            <a:pPr>
              <a:buFontTx/>
              <a:buNone/>
            </a:pPr>
            <a:endParaRPr lang="en-US" altLang="en-US" sz="1000" smtClean="0"/>
          </a:p>
        </p:txBody>
      </p:sp>
    </p:spTree>
    <p:extLst>
      <p:ext uri="{BB962C8B-B14F-4D97-AF65-F5344CB8AC3E}">
        <p14:creationId xmlns:p14="http://schemas.microsoft.com/office/powerpoint/2010/main" val="315489036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p:cNvSpPr>
          <p:nvPr>
            <p:ph type="title"/>
          </p:nvPr>
        </p:nvSpPr>
        <p:spPr/>
        <p:txBody>
          <a:bodyPr/>
          <a:lstStyle/>
          <a:p>
            <a:r>
              <a:rPr lang="en-US" altLang="en-US" smtClean="0"/>
              <a:t>Solution Object – Key Variables</a:t>
            </a:r>
          </a:p>
        </p:txBody>
      </p:sp>
      <p:sp>
        <p:nvSpPr>
          <p:cNvPr id="237571" name="Content Placeholder 2"/>
          <p:cNvSpPr>
            <a:spLocks noGrp="1"/>
          </p:cNvSpPr>
          <p:nvPr>
            <p:ph sz="half" idx="1"/>
          </p:nvPr>
        </p:nvSpPr>
        <p:spPr/>
        <p:txBody>
          <a:bodyPr>
            <a:normAutofit fontScale="92500" lnSpcReduction="10000"/>
          </a:bodyPr>
          <a:lstStyle/>
          <a:p>
            <a:pPr>
              <a:buFontTx/>
              <a:buNone/>
            </a:pPr>
            <a:r>
              <a:rPr lang="en-US" altLang="en-US" sz="1000" smtClean="0"/>
              <a:t>       IsDynamicModel :Boolean;</a:t>
            </a:r>
          </a:p>
          <a:p>
            <a:pPr>
              <a:buFontTx/>
              <a:buNone/>
            </a:pPr>
            <a:r>
              <a:rPr lang="en-US" altLang="en-US" sz="1000" smtClean="0"/>
              <a:t>       IsHarmonicModel :Boolean;</a:t>
            </a:r>
          </a:p>
          <a:p>
            <a:pPr>
              <a:buFontTx/>
              <a:buNone/>
            </a:pPr>
            <a:r>
              <a:rPr lang="en-US" altLang="en-US" sz="1000" smtClean="0"/>
              <a:t>       </a:t>
            </a:r>
            <a:r>
              <a:rPr lang="en-US" altLang="en-US" sz="1000" b="1" smtClean="0"/>
              <a:t>Iteration</a:t>
            </a:r>
            <a:r>
              <a:rPr lang="en-US" altLang="en-US" sz="1000" smtClean="0"/>
              <a:t> :Integer;</a:t>
            </a:r>
          </a:p>
          <a:p>
            <a:pPr>
              <a:buFontTx/>
              <a:buNone/>
            </a:pPr>
            <a:r>
              <a:rPr lang="en-US" altLang="en-US" sz="1000" smtClean="0"/>
              <a:t>       LoadModel :Integer;        // 1=POWERFLOW  2=ADMITTANCE</a:t>
            </a:r>
          </a:p>
          <a:p>
            <a:pPr>
              <a:buFontTx/>
              <a:buNone/>
            </a:pPr>
            <a:r>
              <a:rPr lang="en-US" altLang="en-US" sz="1000" smtClean="0"/>
              <a:t>       LastSolutionWasDirect :Boolean;</a:t>
            </a:r>
          </a:p>
          <a:p>
            <a:pPr>
              <a:buFontTx/>
              <a:buNone/>
            </a:pPr>
            <a:r>
              <a:rPr lang="en-US" altLang="en-US" sz="1000" smtClean="0"/>
              <a:t>       LoadsNeedUpdating :Boolean;</a:t>
            </a:r>
          </a:p>
          <a:p>
            <a:pPr>
              <a:buFontTx/>
              <a:buNone/>
            </a:pPr>
            <a:r>
              <a:rPr lang="en-US" altLang="en-US" sz="1000" smtClean="0"/>
              <a:t>       MaxControlIterations :Integer;</a:t>
            </a:r>
          </a:p>
          <a:p>
            <a:pPr>
              <a:buFontTx/>
              <a:buNone/>
            </a:pPr>
            <a:r>
              <a:rPr lang="en-US" altLang="en-US" sz="1000" smtClean="0"/>
              <a:t>       MaxError :Double;</a:t>
            </a:r>
          </a:p>
          <a:p>
            <a:pPr>
              <a:buFontTx/>
              <a:buNone/>
            </a:pPr>
            <a:r>
              <a:rPr lang="en-US" altLang="en-US" sz="1000" smtClean="0"/>
              <a:t>       </a:t>
            </a:r>
            <a:r>
              <a:rPr lang="en-US" altLang="en-US" sz="1000" b="1" smtClean="0"/>
              <a:t>MaxIterations</a:t>
            </a:r>
            <a:r>
              <a:rPr lang="en-US" altLang="en-US" sz="1000" smtClean="0"/>
              <a:t> :Integer;</a:t>
            </a:r>
          </a:p>
          <a:p>
            <a:pPr>
              <a:buFontTx/>
              <a:buNone/>
            </a:pPr>
            <a:r>
              <a:rPr lang="en-US" altLang="en-US" sz="1000" smtClean="0"/>
              <a:t>       MostIterationsDone :Integer;</a:t>
            </a:r>
          </a:p>
          <a:p>
            <a:pPr>
              <a:buFontTx/>
              <a:buNone/>
            </a:pPr>
            <a:r>
              <a:rPr lang="en-US" altLang="en-US" sz="1000" smtClean="0"/>
              <a:t>       NodeVbase :pDoubleArray;</a:t>
            </a:r>
          </a:p>
          <a:p>
            <a:pPr>
              <a:buFontTx/>
              <a:buNone/>
            </a:pPr>
            <a:r>
              <a:rPr lang="en-US" altLang="en-US" sz="1000" smtClean="0"/>
              <a:t>       NumberOfTimes :Integer;  // Number of times to solve</a:t>
            </a:r>
          </a:p>
          <a:p>
            <a:pPr>
              <a:buFontTx/>
              <a:buNone/>
            </a:pPr>
            <a:r>
              <a:rPr lang="en-US" altLang="en-US" sz="1000" smtClean="0"/>
              <a:t>       PreserveNodeVoltages:Boolean;</a:t>
            </a:r>
          </a:p>
          <a:p>
            <a:pPr>
              <a:buFontTx/>
              <a:buNone/>
            </a:pPr>
            <a:r>
              <a:rPr lang="en-US" altLang="en-US" sz="1000" smtClean="0"/>
              <a:t>       RandomType :Integer;     //0 = none; 1 = gaussian; 2 = UNIFORM</a:t>
            </a:r>
          </a:p>
          <a:p>
            <a:pPr>
              <a:buFontTx/>
              <a:buNone/>
            </a:pPr>
            <a:r>
              <a:rPr lang="en-US" altLang="en-US" sz="1000" smtClean="0"/>
              <a:t>       SeriesYInvalid :Boolean;</a:t>
            </a:r>
          </a:p>
          <a:p>
            <a:pPr>
              <a:buFontTx/>
              <a:buNone/>
            </a:pPr>
            <a:r>
              <a:rPr lang="en-US" altLang="en-US" sz="1000" smtClean="0"/>
              <a:t>       </a:t>
            </a:r>
            <a:r>
              <a:rPr lang="en-US" altLang="en-US" sz="1000" b="1" smtClean="0"/>
              <a:t>SolutionCount</a:t>
            </a:r>
            <a:r>
              <a:rPr lang="en-US" altLang="en-US" sz="1000" smtClean="0"/>
              <a:t> :Integer;  // Counter incremented for each solution</a:t>
            </a:r>
          </a:p>
          <a:p>
            <a:pPr>
              <a:buFontTx/>
              <a:buNone/>
            </a:pPr>
            <a:r>
              <a:rPr lang="en-US" altLang="en-US" sz="1000" smtClean="0"/>
              <a:t>       SolutionInitialized :Boolean;</a:t>
            </a:r>
          </a:p>
          <a:p>
            <a:pPr>
              <a:buFontTx/>
              <a:buNone/>
            </a:pPr>
            <a:r>
              <a:rPr lang="en-US" altLang="en-US" sz="1000" smtClean="0"/>
              <a:t>       SystemYChanged :Boolean;</a:t>
            </a:r>
          </a:p>
          <a:p>
            <a:pPr>
              <a:buFontTx/>
              <a:buNone/>
            </a:pPr>
            <a:r>
              <a:rPr lang="en-US" altLang="en-US" sz="1000" smtClean="0"/>
              <a:t>       UseAuxCurrents  :Boolean;</a:t>
            </a:r>
          </a:p>
          <a:p>
            <a:pPr>
              <a:buFontTx/>
              <a:buNone/>
            </a:pPr>
            <a:r>
              <a:rPr lang="en-US" altLang="en-US" sz="1000" smtClean="0"/>
              <a:t>       VmagSaved :pDoubleArray;</a:t>
            </a:r>
          </a:p>
          <a:p>
            <a:pPr>
              <a:buFontTx/>
              <a:buNone/>
            </a:pPr>
            <a:r>
              <a:rPr lang="en-US" altLang="en-US" sz="1000" smtClean="0"/>
              <a:t>       VoltageBaseChanged :Boolean;</a:t>
            </a:r>
          </a:p>
          <a:p>
            <a:pPr>
              <a:buFontTx/>
              <a:buNone/>
            </a:pPr>
            <a:endParaRPr lang="en-US" altLang="en-US" sz="1000" smtClean="0"/>
          </a:p>
          <a:p>
            <a:pPr>
              <a:buFontTx/>
              <a:buNone/>
            </a:pPr>
            <a:endParaRPr lang="en-US" altLang="en-US" sz="1000" smtClean="0"/>
          </a:p>
          <a:p>
            <a:pPr>
              <a:buFontTx/>
              <a:buNone/>
            </a:pPr>
            <a:r>
              <a:rPr lang="en-US" altLang="en-US" sz="1000" smtClean="0"/>
              <a:t>      </a:t>
            </a:r>
          </a:p>
        </p:txBody>
      </p:sp>
      <p:sp>
        <p:nvSpPr>
          <p:cNvPr id="237572" name="Content Placeholder 3"/>
          <p:cNvSpPr>
            <a:spLocks noGrp="1"/>
          </p:cNvSpPr>
          <p:nvPr>
            <p:ph sz="half" idx="2"/>
          </p:nvPr>
        </p:nvSpPr>
        <p:spPr/>
        <p:txBody>
          <a:bodyPr>
            <a:normAutofit fontScale="92500" lnSpcReduction="10000"/>
          </a:bodyPr>
          <a:lstStyle/>
          <a:p>
            <a:pPr>
              <a:buFontTx/>
              <a:buNone/>
            </a:pPr>
            <a:r>
              <a:rPr lang="en-US" altLang="en-US" sz="1000" smtClean="0"/>
              <a:t> </a:t>
            </a:r>
            <a:r>
              <a:rPr lang="en-US" altLang="en-US" sz="1000" b="1" smtClean="0"/>
              <a:t>{Voltage and Current Arrays}</a:t>
            </a:r>
          </a:p>
          <a:p>
            <a:pPr>
              <a:buFontTx/>
              <a:buNone/>
            </a:pPr>
            <a:r>
              <a:rPr lang="en-US" altLang="en-US" sz="1000" b="1" smtClean="0"/>
              <a:t>       NodeV    :pNodeVArray;    // Main System Voltage Array</a:t>
            </a:r>
          </a:p>
          <a:p>
            <a:pPr>
              <a:buFontTx/>
              <a:buNone/>
            </a:pPr>
            <a:r>
              <a:rPr lang="en-US" altLang="en-US" sz="1000" b="1" smtClean="0"/>
              <a:t>    			allows NodeV^[0]=0</a:t>
            </a:r>
          </a:p>
          <a:p>
            <a:pPr>
              <a:buFontTx/>
              <a:buNone/>
            </a:pPr>
            <a:r>
              <a:rPr lang="en-US" altLang="en-US" sz="1000" b="1" smtClean="0"/>
              <a:t>       Currents :pNodeVArray;      // Main System Currents Array</a:t>
            </a:r>
          </a:p>
          <a:p>
            <a:pPr>
              <a:buFontTx/>
              <a:buNone/>
            </a:pPr>
            <a:endParaRPr lang="en-US" altLang="en-US" sz="1000" smtClean="0"/>
          </a:p>
          <a:p>
            <a:pPr>
              <a:buFontTx/>
              <a:buNone/>
            </a:pPr>
            <a:endParaRPr lang="en-US" altLang="en-US" sz="1000" smtClean="0"/>
          </a:p>
        </p:txBody>
      </p:sp>
    </p:spTree>
    <p:extLst>
      <p:ext uri="{BB962C8B-B14F-4D97-AF65-F5344CB8AC3E}">
        <p14:creationId xmlns:p14="http://schemas.microsoft.com/office/powerpoint/2010/main" val="67043345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p:txBody>
          <a:bodyPr/>
          <a:lstStyle/>
          <a:p>
            <a:r>
              <a:rPr lang="en-US" altLang="en-US" smtClean="0"/>
              <a:t>Solution Object -- Public Functions and Properties</a:t>
            </a:r>
          </a:p>
        </p:txBody>
      </p:sp>
      <p:sp>
        <p:nvSpPr>
          <p:cNvPr id="238595" name="Content Placeholder 2"/>
          <p:cNvSpPr>
            <a:spLocks noGrp="1"/>
          </p:cNvSpPr>
          <p:nvPr>
            <p:ph sz="half" idx="1"/>
          </p:nvPr>
        </p:nvSpPr>
        <p:spPr/>
        <p:txBody>
          <a:bodyPr>
            <a:normAutofit fontScale="92500" lnSpcReduction="20000"/>
          </a:bodyPr>
          <a:lstStyle/>
          <a:p>
            <a:pPr>
              <a:buFontTx/>
              <a:buNone/>
            </a:pPr>
            <a:r>
              <a:rPr lang="en-US" altLang="en-US" sz="1000" smtClean="0"/>
              <a:t>     PROCEDURE ZeroAuxCurrents;</a:t>
            </a:r>
          </a:p>
          <a:p>
            <a:pPr>
              <a:buFontTx/>
              <a:buNone/>
            </a:pPr>
            <a:r>
              <a:rPr lang="en-US" altLang="en-US" sz="1000" smtClean="0"/>
              <a:t>       FUNCTION  SolveZeroLoadSnapShot :Integer;</a:t>
            </a:r>
          </a:p>
          <a:p>
            <a:pPr>
              <a:buFontTx/>
              <a:buNone/>
            </a:pPr>
            <a:r>
              <a:rPr lang="en-US" altLang="en-US" sz="1000" smtClean="0"/>
              <a:t>       PROCEDURE DoPFLOWsolution;</a:t>
            </a:r>
          </a:p>
          <a:p>
            <a:pPr>
              <a:buFontTx/>
              <a:buNone/>
            </a:pPr>
            <a:endParaRPr lang="en-US" altLang="en-US" sz="1000" smtClean="0"/>
          </a:p>
          <a:p>
            <a:pPr>
              <a:buFontTx/>
              <a:buNone/>
            </a:pPr>
            <a:r>
              <a:rPr lang="en-US" altLang="en-US" sz="1000" smtClean="0"/>
              <a:t>       PROCEDURE </a:t>
            </a:r>
            <a:r>
              <a:rPr lang="en-US" altLang="en-US" sz="1000" b="1" smtClean="0"/>
              <a:t>Solve</a:t>
            </a:r>
            <a:r>
              <a:rPr lang="en-US" altLang="en-US" sz="1000" smtClean="0"/>
              <a:t>;                // Main Solution dispatch</a:t>
            </a:r>
          </a:p>
          <a:p>
            <a:pPr>
              <a:buFontTx/>
              <a:buNone/>
            </a:pPr>
            <a:r>
              <a:rPr lang="en-US" altLang="en-US" sz="1000" smtClean="0"/>
              <a:t>       PROCEDURE </a:t>
            </a:r>
            <a:r>
              <a:rPr lang="en-US" altLang="en-US" sz="1000" b="1" smtClean="0"/>
              <a:t>SnapShotInit</a:t>
            </a:r>
            <a:r>
              <a:rPr lang="en-US" altLang="en-US" sz="1000" smtClean="0"/>
              <a:t>;</a:t>
            </a:r>
          </a:p>
          <a:p>
            <a:pPr>
              <a:buFontTx/>
              <a:buNone/>
            </a:pPr>
            <a:r>
              <a:rPr lang="en-US" altLang="en-US" sz="1000" smtClean="0"/>
              <a:t>       FUNCTION  </a:t>
            </a:r>
            <a:r>
              <a:rPr lang="en-US" altLang="en-US" sz="1000" b="1" smtClean="0"/>
              <a:t>SolveSnap:Integer</a:t>
            </a:r>
            <a:r>
              <a:rPr lang="en-US" altLang="en-US" sz="1000" smtClean="0"/>
              <a:t>;    // solve for now once</a:t>
            </a:r>
          </a:p>
          <a:p>
            <a:pPr>
              <a:buFontTx/>
              <a:buNone/>
            </a:pPr>
            <a:r>
              <a:rPr lang="en-US" altLang="en-US" sz="1000" smtClean="0"/>
              <a:t>       FUNCTION  </a:t>
            </a:r>
            <a:r>
              <a:rPr lang="en-US" altLang="en-US" sz="1000" b="1" smtClean="0"/>
              <a:t>SolveDirect:Integer</a:t>
            </a:r>
            <a:r>
              <a:rPr lang="en-US" altLang="en-US" sz="1000" smtClean="0"/>
              <a:t>;  // solve for now once, direct solution</a:t>
            </a:r>
          </a:p>
          <a:p>
            <a:pPr>
              <a:buFontTx/>
              <a:buNone/>
            </a:pPr>
            <a:r>
              <a:rPr lang="en-US" altLang="en-US" sz="1000" smtClean="0"/>
              <a:t>       FUNCTION  SolveYDirect:Integer; // Similar to SolveDirect; used for initialization</a:t>
            </a:r>
          </a:p>
          <a:p>
            <a:pPr>
              <a:buFontTx/>
              <a:buNone/>
            </a:pPr>
            <a:r>
              <a:rPr lang="en-US" altLang="en-US" sz="1000" smtClean="0"/>
              <a:t>       FUNCTION  SolveCircuit:Integer; // SolveSnap sans control iteration</a:t>
            </a:r>
          </a:p>
          <a:p>
            <a:pPr>
              <a:buFontTx/>
              <a:buNone/>
            </a:pPr>
            <a:r>
              <a:rPr lang="en-US" altLang="en-US" sz="1000" smtClean="0"/>
              <a:t>       PROCEDURE </a:t>
            </a:r>
            <a:r>
              <a:rPr lang="en-US" altLang="en-US" sz="1000" b="1" smtClean="0"/>
              <a:t>CheckControls</a:t>
            </a:r>
            <a:r>
              <a:rPr lang="en-US" altLang="en-US" sz="1000" smtClean="0"/>
              <a:t>;       // Snapshot checks with matrix rebuild</a:t>
            </a:r>
          </a:p>
          <a:p>
            <a:pPr>
              <a:buFontTx/>
              <a:buNone/>
            </a:pPr>
            <a:r>
              <a:rPr lang="en-US" altLang="en-US" sz="1000" smtClean="0"/>
              <a:t>       PROCEDURE </a:t>
            </a:r>
            <a:r>
              <a:rPr lang="en-US" altLang="en-US" sz="1000" b="1" smtClean="0"/>
              <a:t>SampleControlDevices</a:t>
            </a:r>
            <a:r>
              <a:rPr lang="en-US" altLang="en-US" sz="1000" smtClean="0"/>
              <a:t>;</a:t>
            </a:r>
          </a:p>
          <a:p>
            <a:pPr>
              <a:buFontTx/>
              <a:buNone/>
            </a:pPr>
            <a:r>
              <a:rPr lang="en-US" altLang="en-US" sz="1000" smtClean="0"/>
              <a:t>       PROCEDURE </a:t>
            </a:r>
            <a:r>
              <a:rPr lang="en-US" altLang="en-US" sz="1000" b="1" smtClean="0"/>
              <a:t>DoControlActions</a:t>
            </a:r>
            <a:r>
              <a:rPr lang="en-US" altLang="en-US" sz="1000" smtClean="0"/>
              <a:t>;</a:t>
            </a:r>
          </a:p>
          <a:p>
            <a:pPr>
              <a:buFontTx/>
              <a:buNone/>
            </a:pPr>
            <a:r>
              <a:rPr lang="en-US" altLang="en-US" sz="1000" smtClean="0"/>
              <a:t>       PROCEDURE Sample_DoControlActions;    // Sample and Do</a:t>
            </a:r>
          </a:p>
          <a:p>
            <a:pPr>
              <a:buFontTx/>
              <a:buNone/>
            </a:pPr>
            <a:r>
              <a:rPr lang="en-US" altLang="en-US" sz="1000" smtClean="0"/>
              <a:t>       PROCEDURE Check_Fault_Status;</a:t>
            </a:r>
          </a:p>
          <a:p>
            <a:pPr>
              <a:buFontTx/>
              <a:buNone/>
            </a:pPr>
            <a:endParaRPr lang="en-US" altLang="en-US" sz="1000" smtClean="0"/>
          </a:p>
          <a:p>
            <a:pPr>
              <a:buFontTx/>
              <a:buNone/>
            </a:pPr>
            <a:r>
              <a:rPr lang="en-US" altLang="en-US" sz="1000" smtClean="0"/>
              <a:t>       PROCEDURE SetGeneratorDispRef;</a:t>
            </a:r>
          </a:p>
          <a:p>
            <a:pPr>
              <a:buFontTx/>
              <a:buNone/>
            </a:pPr>
            <a:r>
              <a:rPr lang="en-US" altLang="en-US" sz="1000" smtClean="0"/>
              <a:t>       PROCEDURE SetVoltageBases;</a:t>
            </a:r>
          </a:p>
          <a:p>
            <a:pPr>
              <a:buFontTx/>
              <a:buNone/>
            </a:pPr>
            <a:endParaRPr lang="en-US" altLang="en-US" sz="1000" smtClean="0"/>
          </a:p>
          <a:p>
            <a:pPr>
              <a:buFontTx/>
              <a:buNone/>
            </a:pPr>
            <a:r>
              <a:rPr lang="en-US" altLang="en-US" sz="1000" smtClean="0"/>
              <a:t>       PROCEDURE SaveVoltages;</a:t>
            </a:r>
          </a:p>
          <a:p>
            <a:pPr>
              <a:buFontTx/>
              <a:buNone/>
            </a:pPr>
            <a:r>
              <a:rPr lang="en-US" altLang="en-US" sz="1000" smtClean="0"/>
              <a:t>       PROCEDURE UpdateVBus; // updates voltages for each bus    from NodeV</a:t>
            </a:r>
          </a:p>
          <a:p>
            <a:pPr>
              <a:buFontTx/>
              <a:buNone/>
            </a:pPr>
            <a:r>
              <a:rPr lang="en-US" altLang="en-US" sz="1000" smtClean="0"/>
              <a:t>       PROCEDURE RestoreNodeVfromVbus;  // opposite   of updatebus</a:t>
            </a:r>
          </a:p>
          <a:p>
            <a:pPr>
              <a:buFontTx/>
              <a:buNone/>
            </a:pPr>
            <a:endParaRPr lang="en-US" altLang="en-US" sz="1000" smtClean="0"/>
          </a:p>
          <a:p>
            <a:pPr>
              <a:buFontTx/>
              <a:buNone/>
            </a:pPr>
            <a:r>
              <a:rPr lang="en-US" altLang="en-US" sz="1000" smtClean="0"/>
              <a:t>       </a:t>
            </a:r>
          </a:p>
        </p:txBody>
      </p:sp>
      <p:sp>
        <p:nvSpPr>
          <p:cNvPr id="238596" name="Content Placeholder 3"/>
          <p:cNvSpPr>
            <a:spLocks noGrp="1"/>
          </p:cNvSpPr>
          <p:nvPr>
            <p:ph sz="half" idx="2"/>
          </p:nvPr>
        </p:nvSpPr>
        <p:spPr/>
        <p:txBody>
          <a:bodyPr>
            <a:normAutofit fontScale="92500" lnSpcReduction="20000"/>
          </a:bodyPr>
          <a:lstStyle/>
          <a:p>
            <a:pPr>
              <a:buFontTx/>
              <a:buNone/>
            </a:pPr>
            <a:r>
              <a:rPr lang="en-US" altLang="en-US" sz="1000" smtClean="0"/>
              <a:t>    FUNCTION  VDiff(i,j:Integer):Complex;  // Difference between two node voltages</a:t>
            </a:r>
          </a:p>
          <a:p>
            <a:pPr>
              <a:buFontTx/>
              <a:buNone/>
            </a:pPr>
            <a:endParaRPr lang="en-US" altLang="en-US" sz="1000" smtClean="0"/>
          </a:p>
          <a:p>
            <a:pPr>
              <a:buFontTx/>
              <a:buNone/>
            </a:pPr>
            <a:r>
              <a:rPr lang="en-US" altLang="en-US" sz="1000" smtClean="0"/>
              <a:t>       PROCEDURE InitPropertyValues(ArrayOffset:Integer);Override;</a:t>
            </a:r>
          </a:p>
          <a:p>
            <a:pPr>
              <a:buFontTx/>
              <a:buNone/>
            </a:pPr>
            <a:r>
              <a:rPr lang="en-US" altLang="en-US" sz="1000" smtClean="0"/>
              <a:t>       PROCEDURE DumpProperties(Var F:TextFile; Complete:Boolean); Override;</a:t>
            </a:r>
          </a:p>
          <a:p>
            <a:pPr>
              <a:buFontTx/>
              <a:buNone/>
            </a:pPr>
            <a:r>
              <a:rPr lang="en-US" altLang="en-US" sz="1000" smtClean="0"/>
              <a:t>       PROCEDURE WriteConvergenceReport(const Fname:String);</a:t>
            </a:r>
          </a:p>
          <a:p>
            <a:pPr>
              <a:buFontTx/>
              <a:buNone/>
            </a:pPr>
            <a:r>
              <a:rPr lang="en-US" altLang="en-US" sz="1000" smtClean="0"/>
              <a:t>       PROCEDURE Update_dblHour;</a:t>
            </a:r>
          </a:p>
          <a:p>
            <a:pPr>
              <a:buFontTx/>
              <a:buNone/>
            </a:pPr>
            <a:r>
              <a:rPr lang="en-US" altLang="en-US" sz="1000" smtClean="0"/>
              <a:t>       PROCEDURE Increment_time;</a:t>
            </a:r>
          </a:p>
          <a:p>
            <a:pPr>
              <a:buFontTx/>
              <a:buNone/>
            </a:pPr>
            <a:endParaRPr lang="en-US" altLang="en-US" sz="1000" smtClean="0"/>
          </a:p>
          <a:p>
            <a:pPr>
              <a:buFontTx/>
              <a:buNone/>
            </a:pPr>
            <a:r>
              <a:rPr lang="en-US" altLang="en-US" sz="1000" smtClean="0"/>
              <a:t>// set the Mode</a:t>
            </a:r>
          </a:p>
          <a:p>
            <a:pPr>
              <a:buFontTx/>
              <a:buNone/>
            </a:pPr>
            <a:r>
              <a:rPr lang="en-US" altLang="en-US" sz="1000" smtClean="0"/>
              <a:t>       </a:t>
            </a:r>
            <a:r>
              <a:rPr lang="en-US" altLang="en-US" sz="1000" b="1" smtClean="0"/>
              <a:t>Property  Mode      </a:t>
            </a:r>
            <a:r>
              <a:rPr lang="en-US" altLang="en-US" sz="1000" smtClean="0"/>
              <a:t>:Integer  Read dynavars.SolutionMode Write Set_Mode;</a:t>
            </a:r>
          </a:p>
          <a:p>
            <a:pPr>
              <a:buFontTx/>
              <a:buNone/>
            </a:pPr>
            <a:endParaRPr lang="en-US" altLang="en-US" sz="1000" smtClean="0"/>
          </a:p>
          <a:p>
            <a:pPr>
              <a:buFontTx/>
              <a:buNone/>
            </a:pPr>
            <a:r>
              <a:rPr lang="en-US" altLang="en-US" sz="1000" smtClean="0"/>
              <a:t>// Solution Frequency</a:t>
            </a:r>
          </a:p>
          <a:p>
            <a:pPr>
              <a:buFontTx/>
              <a:buNone/>
            </a:pPr>
            <a:r>
              <a:rPr lang="en-US" altLang="en-US" sz="1000" smtClean="0"/>
              <a:t>       </a:t>
            </a:r>
            <a:r>
              <a:rPr lang="en-US" altLang="en-US" sz="1000" b="1" smtClean="0"/>
              <a:t>Property  Frequency </a:t>
            </a:r>
            <a:r>
              <a:rPr lang="en-US" altLang="en-US" sz="1000" smtClean="0"/>
              <a:t>:Double   Read FFrequency            Write Set_Frequency;</a:t>
            </a:r>
          </a:p>
          <a:p>
            <a:pPr>
              <a:buFontTx/>
              <a:buNone/>
            </a:pPr>
            <a:endParaRPr lang="en-US" altLang="en-US" sz="1000" smtClean="0"/>
          </a:p>
          <a:p>
            <a:pPr>
              <a:buFontTx/>
              <a:buNone/>
            </a:pPr>
            <a:r>
              <a:rPr lang="en-US" altLang="en-US" sz="1000" smtClean="0"/>
              <a:t>// Year for multiyear solutions</a:t>
            </a:r>
          </a:p>
          <a:p>
            <a:pPr>
              <a:buFontTx/>
              <a:buNone/>
            </a:pPr>
            <a:r>
              <a:rPr lang="en-US" altLang="en-US" sz="1000" smtClean="0"/>
              <a:t>       Property  Year      :Integer  Read FYear                 Write Set_Year;</a:t>
            </a:r>
          </a:p>
          <a:p>
            <a:pPr>
              <a:buFontTx/>
              <a:buNone/>
            </a:pPr>
            <a:endParaRPr lang="en-US" altLang="en-US" sz="1000" smtClean="0"/>
          </a:p>
        </p:txBody>
      </p:sp>
    </p:spTree>
    <p:extLst>
      <p:ext uri="{BB962C8B-B14F-4D97-AF65-F5344CB8AC3E}">
        <p14:creationId xmlns:p14="http://schemas.microsoft.com/office/powerpoint/2010/main" val="140462554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1"/>
          <p:cNvSpPr>
            <a:spLocks noGrp="1"/>
          </p:cNvSpPr>
          <p:nvPr>
            <p:ph type="title"/>
          </p:nvPr>
        </p:nvSpPr>
        <p:spPr/>
        <p:txBody>
          <a:bodyPr/>
          <a:lstStyle/>
          <a:p>
            <a:r>
              <a:rPr lang="en-US" altLang="en-US" smtClean="0"/>
              <a:t>Adding a New Model</a:t>
            </a:r>
          </a:p>
        </p:txBody>
      </p:sp>
      <p:sp>
        <p:nvSpPr>
          <p:cNvPr id="239619" name="Content Placeholder 2"/>
          <p:cNvSpPr>
            <a:spLocks noGrp="1"/>
          </p:cNvSpPr>
          <p:nvPr>
            <p:ph idx="1"/>
          </p:nvPr>
        </p:nvSpPr>
        <p:spPr/>
        <p:txBody>
          <a:bodyPr>
            <a:normAutofit lnSpcReduction="10000"/>
          </a:bodyPr>
          <a:lstStyle/>
          <a:p>
            <a:r>
              <a:rPr lang="en-US" altLang="en-US" smtClean="0"/>
              <a:t>Create a Delphi unit (.pas file) with a unique name for example </a:t>
            </a:r>
            <a:r>
              <a:rPr lang="en-US" altLang="en-US" b="1" smtClean="0"/>
              <a:t>MyModel</a:t>
            </a:r>
            <a:r>
              <a:rPr lang="en-US" altLang="en-US" smtClean="0"/>
              <a:t>.</a:t>
            </a:r>
          </a:p>
          <a:p>
            <a:r>
              <a:rPr lang="en-US" altLang="en-US" smtClean="0"/>
              <a:t>Use an existing unit as a pattern.</a:t>
            </a:r>
          </a:p>
          <a:p>
            <a:pPr lvl="1"/>
            <a:r>
              <a:rPr lang="en-US" altLang="en-US" smtClean="0"/>
              <a:t>Collection manager of class </a:t>
            </a:r>
            <a:r>
              <a:rPr lang="en-US" altLang="en-US" b="1" smtClean="0"/>
              <a:t>TMyModel</a:t>
            </a:r>
          </a:p>
          <a:p>
            <a:pPr lvl="2"/>
            <a:r>
              <a:rPr lang="en-US" altLang="en-US" smtClean="0"/>
              <a:t>Has class </a:t>
            </a:r>
            <a:r>
              <a:rPr lang="en-US" altLang="en-US" b="1" smtClean="0"/>
              <a:t>Edit</a:t>
            </a:r>
            <a:r>
              <a:rPr lang="en-US" altLang="en-US" smtClean="0"/>
              <a:t> function</a:t>
            </a:r>
          </a:p>
          <a:p>
            <a:pPr lvl="2"/>
            <a:r>
              <a:rPr lang="en-US" altLang="en-US" smtClean="0"/>
              <a:t>Assigns the </a:t>
            </a:r>
            <a:r>
              <a:rPr lang="en-US" altLang="en-US" b="1" smtClean="0"/>
              <a:t>Class_Name</a:t>
            </a:r>
            <a:r>
              <a:rPr lang="en-US" altLang="en-US" smtClean="0"/>
              <a:t> variable = ‘MyModel’</a:t>
            </a:r>
          </a:p>
          <a:p>
            <a:pPr lvl="1"/>
            <a:r>
              <a:rPr lang="en-US" altLang="en-US" smtClean="0"/>
              <a:t>Object model of class </a:t>
            </a:r>
            <a:r>
              <a:rPr lang="en-US" altLang="en-US" b="1" smtClean="0"/>
              <a:t>TmModelObj</a:t>
            </a:r>
          </a:p>
          <a:p>
            <a:r>
              <a:rPr lang="en-US" altLang="en-US" smtClean="0"/>
              <a:t>Add MyModel to the Uses clause of DSSClassDefs.pas</a:t>
            </a:r>
          </a:p>
          <a:p>
            <a:r>
              <a:rPr lang="en-US" altLang="en-US" smtClean="0"/>
              <a:t>Add a statement to Create the class:</a:t>
            </a:r>
          </a:p>
          <a:p>
            <a:pPr lvl="1"/>
            <a:r>
              <a:rPr lang="en-US" altLang="en-US" b="1" smtClean="0"/>
              <a:t>DSSClasses.New := TMyModel.Create;</a:t>
            </a:r>
          </a:p>
          <a:p>
            <a:r>
              <a:rPr lang="en-US" altLang="en-US" smtClean="0"/>
              <a:t>OpenDSS now recognizes the class and will pass property definition strings to the Edit function to process</a:t>
            </a:r>
          </a:p>
        </p:txBody>
      </p:sp>
    </p:spTree>
    <p:extLst>
      <p:ext uri="{BB962C8B-B14F-4D97-AF65-F5344CB8AC3E}">
        <p14:creationId xmlns:p14="http://schemas.microsoft.com/office/powerpoint/2010/main" val="136477445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p:cNvSpPr>
          <p:nvPr>
            <p:ph type="title"/>
          </p:nvPr>
        </p:nvSpPr>
        <p:spPr/>
        <p:txBody>
          <a:bodyPr/>
          <a:lstStyle/>
          <a:p>
            <a:r>
              <a:rPr lang="en-US" altLang="en-US" smtClean="0"/>
              <a:t>The Edit Function</a:t>
            </a:r>
          </a:p>
        </p:txBody>
      </p:sp>
      <p:sp>
        <p:nvSpPr>
          <p:cNvPr id="240643" name="Content Placeholder 2"/>
          <p:cNvSpPr>
            <a:spLocks noGrp="1"/>
          </p:cNvSpPr>
          <p:nvPr>
            <p:ph idx="1"/>
          </p:nvPr>
        </p:nvSpPr>
        <p:spPr>
          <a:xfrm>
            <a:off x="457200" y="1416050"/>
            <a:ext cx="8226425" cy="1022350"/>
          </a:xfrm>
        </p:spPr>
        <p:txBody>
          <a:bodyPr/>
          <a:lstStyle/>
          <a:p>
            <a:r>
              <a:rPr lang="en-US" altLang="en-US" smtClean="0"/>
              <a:t>When you write this script:</a:t>
            </a:r>
          </a:p>
          <a:p>
            <a:pPr lvl="1"/>
            <a:r>
              <a:rPr lang="en-US" altLang="en-US" smtClean="0"/>
              <a:t>New MyModel.ThisInstance phases=3 kV=100 …</a:t>
            </a:r>
          </a:p>
        </p:txBody>
      </p:sp>
      <p:sp>
        <p:nvSpPr>
          <p:cNvPr id="240644" name="Right Brace 3"/>
          <p:cNvSpPr>
            <a:spLocks/>
          </p:cNvSpPr>
          <p:nvPr/>
        </p:nvSpPr>
        <p:spPr bwMode="auto">
          <a:xfrm rot="5400000">
            <a:off x="2705100" y="1562100"/>
            <a:ext cx="1143000" cy="2895600"/>
          </a:xfrm>
          <a:prstGeom prst="rightBrace">
            <a:avLst>
              <a:gd name="adj1" fmla="val 8327"/>
              <a:gd name="adj2" fmla="val 50000"/>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40645" name="Right Brace 4"/>
          <p:cNvSpPr>
            <a:spLocks/>
          </p:cNvSpPr>
          <p:nvPr/>
        </p:nvSpPr>
        <p:spPr bwMode="auto">
          <a:xfrm rot="5400000">
            <a:off x="5867400" y="1524000"/>
            <a:ext cx="1066800" cy="2895600"/>
          </a:xfrm>
          <a:prstGeom prst="rightBrace">
            <a:avLst>
              <a:gd name="adj1" fmla="val 8331"/>
              <a:gd name="adj2" fmla="val 50000"/>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40646" name="TextBox 5"/>
          <p:cNvSpPr txBox="1">
            <a:spLocks noChangeArrowheads="1"/>
          </p:cNvSpPr>
          <p:nvPr/>
        </p:nvSpPr>
        <p:spPr bwMode="auto">
          <a:xfrm>
            <a:off x="1447800" y="3657600"/>
            <a:ext cx="335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This makes a new instance of the objects and invokes the </a:t>
            </a:r>
            <a:br>
              <a:rPr lang="en-US" altLang="en-US">
                <a:solidFill>
                  <a:srgbClr val="FF0000"/>
                </a:solidFill>
              </a:rPr>
            </a:br>
            <a:r>
              <a:rPr lang="en-US" altLang="en-US">
                <a:solidFill>
                  <a:srgbClr val="FF0000"/>
                </a:solidFill>
              </a:rPr>
              <a:t>MyModel Edit Function</a:t>
            </a:r>
          </a:p>
        </p:txBody>
      </p:sp>
      <p:sp>
        <p:nvSpPr>
          <p:cNvPr id="240647" name="TextBox 6"/>
          <p:cNvSpPr txBox="1">
            <a:spLocks noChangeArrowheads="1"/>
          </p:cNvSpPr>
          <p:nvPr/>
        </p:nvSpPr>
        <p:spPr bwMode="auto">
          <a:xfrm>
            <a:off x="4953000" y="3657600"/>
            <a:ext cx="335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Everything out here is passed to the MyModel Edit function</a:t>
            </a:r>
          </a:p>
        </p:txBody>
      </p:sp>
      <p:sp>
        <p:nvSpPr>
          <p:cNvPr id="240648" name="TextBox 7"/>
          <p:cNvSpPr txBox="1">
            <a:spLocks noChangeArrowheads="1"/>
          </p:cNvSpPr>
          <p:nvPr/>
        </p:nvSpPr>
        <p:spPr bwMode="auto">
          <a:xfrm>
            <a:off x="1676400" y="4648200"/>
            <a:ext cx="2743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(The Edit command tries to find an existing instance of this class of object)</a:t>
            </a:r>
          </a:p>
        </p:txBody>
      </p:sp>
    </p:spTree>
    <p:extLst>
      <p:ext uri="{BB962C8B-B14F-4D97-AF65-F5344CB8AC3E}">
        <p14:creationId xmlns:p14="http://schemas.microsoft.com/office/powerpoint/2010/main" val="2932931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85" y="2350356"/>
            <a:ext cx="7133333" cy="4066667"/>
          </a:xfrm>
          <a:prstGeom prst="rect">
            <a:avLst/>
          </a:prstGeom>
        </p:spPr>
      </p:pic>
      <p:sp>
        <p:nvSpPr>
          <p:cNvPr id="61442" name="Title 1"/>
          <p:cNvSpPr>
            <a:spLocks noGrp="1"/>
          </p:cNvSpPr>
          <p:nvPr>
            <p:ph type="title"/>
          </p:nvPr>
        </p:nvSpPr>
        <p:spPr/>
        <p:txBody>
          <a:bodyPr/>
          <a:lstStyle/>
          <a:p>
            <a:r>
              <a:rPr lang="en-US" altLang="en-US" dirty="0" smtClean="0"/>
              <a:t>Installing</a:t>
            </a:r>
          </a:p>
        </p:txBody>
      </p:sp>
      <p:sp>
        <p:nvSpPr>
          <p:cNvPr id="3" name="Content Placeholder 2"/>
          <p:cNvSpPr>
            <a:spLocks noGrp="1"/>
          </p:cNvSpPr>
          <p:nvPr>
            <p:ph idx="1"/>
          </p:nvPr>
        </p:nvSpPr>
        <p:spPr/>
        <p:txBody>
          <a:bodyPr>
            <a:normAutofit/>
          </a:bodyPr>
          <a:lstStyle/>
          <a:p>
            <a:pPr eaLnBrk="1" hangingPunct="1">
              <a:tabLst>
                <a:tab pos="4119563" algn="l"/>
              </a:tabLst>
              <a:defRPr/>
            </a:pPr>
            <a:r>
              <a:rPr lang="en-US" dirty="0" smtClean="0"/>
              <a:t>EPRI Link Page</a:t>
            </a:r>
          </a:p>
          <a:p>
            <a:pPr marL="455613" lvl="2" indent="-173038">
              <a:tabLst>
                <a:tab pos="4119563" algn="l"/>
              </a:tabLst>
              <a:defRPr/>
            </a:pPr>
            <a:r>
              <a:rPr lang="en-US" dirty="0">
                <a:hlinkClick r:id="rId3"/>
              </a:rPr>
              <a:t>http://</a:t>
            </a:r>
            <a:r>
              <a:rPr lang="en-US" dirty="0" smtClean="0">
                <a:hlinkClick r:id="rId3"/>
              </a:rPr>
              <a:t>smartgrid.epri.com/SimulationTool.aspx</a:t>
            </a:r>
            <a:endParaRPr lang="en-US" dirty="0" smtClean="0"/>
          </a:p>
          <a:p>
            <a:pPr marL="344488" indent="-457200" eaLnBrk="1" hangingPunct="1">
              <a:tabLst>
                <a:tab pos="4119563" algn="l"/>
              </a:tabLst>
              <a:defRPr/>
            </a:pPr>
            <a:endParaRPr lang="en-US" sz="2000" dirty="0" smtClean="0">
              <a:cs typeface="Arial" pitchFamily="34" charset="0"/>
            </a:endParaRPr>
          </a:p>
          <a:p>
            <a:pPr marL="344488" indent="-457200" eaLnBrk="1" hangingPunct="1">
              <a:tabLst>
                <a:tab pos="4119563" algn="l"/>
              </a:tabLst>
              <a:defRPr/>
            </a:pPr>
            <a:endParaRPr lang="en-US" sz="2000" dirty="0" smtClean="0">
              <a:cs typeface="Arial" pitchFamily="34" charset="0"/>
            </a:endParaRPr>
          </a:p>
          <a:p>
            <a:pPr>
              <a:defRPr/>
            </a:pPr>
            <a:endParaRPr lang="en-US" dirty="0"/>
          </a:p>
        </p:txBody>
      </p:sp>
    </p:spTree>
    <p:extLst>
      <p:ext uri="{BB962C8B-B14F-4D97-AF65-F5344CB8AC3E}">
        <p14:creationId xmlns:p14="http://schemas.microsoft.com/office/powerpoint/2010/main" val="339279565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itle 1"/>
          <p:cNvSpPr>
            <a:spLocks noGrp="1"/>
          </p:cNvSpPr>
          <p:nvPr>
            <p:ph type="title"/>
          </p:nvPr>
        </p:nvSpPr>
        <p:spPr/>
        <p:txBody>
          <a:bodyPr/>
          <a:lstStyle/>
          <a:p>
            <a:r>
              <a:rPr lang="en-US" altLang="en-US" smtClean="0"/>
              <a:t>The Edit Function</a:t>
            </a:r>
          </a:p>
        </p:txBody>
      </p:sp>
      <p:sp>
        <p:nvSpPr>
          <p:cNvPr id="241667" name="Content Placeholder 2"/>
          <p:cNvSpPr>
            <a:spLocks noGrp="1"/>
          </p:cNvSpPr>
          <p:nvPr>
            <p:ph idx="1"/>
          </p:nvPr>
        </p:nvSpPr>
        <p:spPr/>
        <p:txBody>
          <a:bodyPr/>
          <a:lstStyle/>
          <a:p>
            <a:r>
              <a:rPr lang="en-US" altLang="en-US" smtClean="0"/>
              <a:t>The author of the model can write whatever code he/she chooses to process the property data.</a:t>
            </a:r>
          </a:p>
          <a:p>
            <a:r>
              <a:rPr lang="en-US" altLang="en-US" smtClean="0"/>
              <a:t>The standard models use the CASE statement and “TCommandList” class to process properties</a:t>
            </a:r>
          </a:p>
          <a:p>
            <a:pPr lvl="1"/>
            <a:r>
              <a:rPr lang="en-US" altLang="en-US" smtClean="0"/>
              <a:t>In the base “TDSSClass” and is part of all objects</a:t>
            </a:r>
          </a:p>
          <a:p>
            <a:pPr lvl="1"/>
            <a:r>
              <a:rPr lang="en-US" altLang="en-US" smtClean="0"/>
              <a:t>Write the DefineProperties procedure</a:t>
            </a:r>
          </a:p>
          <a:p>
            <a:pPr lvl="2"/>
            <a:r>
              <a:rPr lang="en-US" altLang="en-US" smtClean="0"/>
              <a:t>Use an existing element such as Capacitor as a pattern</a:t>
            </a:r>
          </a:p>
          <a:p>
            <a:pPr lvl="2"/>
            <a:r>
              <a:rPr lang="en-US" altLang="en-US" smtClean="0"/>
              <a:t>You can add properties as you see fit</a:t>
            </a:r>
          </a:p>
          <a:p>
            <a:pPr lvl="2"/>
            <a:r>
              <a:rPr lang="en-US" altLang="en-US" smtClean="0"/>
              <a:t>Define PropertyHelp array so help string will automatically show up in the Help menu</a:t>
            </a:r>
          </a:p>
          <a:p>
            <a:r>
              <a:rPr lang="en-US" altLang="en-US" smtClean="0"/>
              <a:t>Note: The Edit function operates on the Active element</a:t>
            </a:r>
          </a:p>
        </p:txBody>
      </p:sp>
    </p:spTree>
    <p:extLst>
      <p:ext uri="{BB962C8B-B14F-4D97-AF65-F5344CB8AC3E}">
        <p14:creationId xmlns:p14="http://schemas.microsoft.com/office/powerpoint/2010/main" val="301853727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p:txBody>
          <a:bodyPr/>
          <a:lstStyle/>
          <a:p>
            <a:r>
              <a:rPr lang="en-US" altLang="en-US" smtClean="0"/>
              <a:t>The Edit Function</a:t>
            </a:r>
          </a:p>
        </p:txBody>
      </p:sp>
      <p:sp>
        <p:nvSpPr>
          <p:cNvPr id="242691" name="TextBox 3"/>
          <p:cNvSpPr txBox="1">
            <a:spLocks noChangeArrowheads="1"/>
          </p:cNvSpPr>
          <p:nvPr/>
        </p:nvSpPr>
        <p:spPr bwMode="auto">
          <a:xfrm>
            <a:off x="152400" y="1371600"/>
            <a:ext cx="4724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800"/>
              <a:t>VAR</a:t>
            </a:r>
          </a:p>
          <a:p>
            <a:pPr algn="l"/>
            <a:r>
              <a:rPr lang="en-US" altLang="en-US" sz="800"/>
              <a:t>   ParamPointer:Integer;</a:t>
            </a:r>
          </a:p>
          <a:p>
            <a:pPr algn="l"/>
            <a:r>
              <a:rPr lang="en-US" altLang="en-US" sz="800"/>
              <a:t>   ParamName:String;</a:t>
            </a:r>
          </a:p>
          <a:p>
            <a:pPr algn="l"/>
            <a:r>
              <a:rPr lang="en-US" altLang="en-US" sz="800"/>
              <a:t>   Param:String;</a:t>
            </a:r>
          </a:p>
          <a:p>
            <a:pPr algn="l"/>
            <a:r>
              <a:rPr lang="en-US" altLang="en-US" sz="800"/>
              <a:t>BEGIN</a:t>
            </a:r>
          </a:p>
          <a:p>
            <a:pPr algn="l"/>
            <a:r>
              <a:rPr lang="en-US" altLang="en-US" sz="800"/>
              <a:t>  Result := 0;</a:t>
            </a:r>
          </a:p>
          <a:p>
            <a:pPr algn="l"/>
            <a:r>
              <a:rPr lang="en-US" altLang="en-US" sz="800"/>
              <a:t>  // continue parsing with contents of Parser</a:t>
            </a:r>
          </a:p>
          <a:p>
            <a:pPr algn="l"/>
            <a:r>
              <a:rPr lang="en-US" altLang="en-US" sz="800"/>
              <a:t>  ActiveCapacitorObj := ElementList.Active;</a:t>
            </a:r>
          </a:p>
          <a:p>
            <a:pPr algn="l"/>
            <a:r>
              <a:rPr lang="en-US" altLang="en-US" sz="800"/>
              <a:t>  ActiveCircuit.ActiveCktElement := ActiveCapacitorObj;  // use property to set this value</a:t>
            </a:r>
          </a:p>
          <a:p>
            <a:pPr algn="l"/>
            <a:r>
              <a:rPr lang="en-US" altLang="en-US" sz="800"/>
              <a:t>  WITH ActiveCapacitorObj DO BEGIN</a:t>
            </a:r>
          </a:p>
          <a:p>
            <a:pPr algn="l"/>
            <a:r>
              <a:rPr lang="en-US" altLang="en-US" sz="800"/>
              <a:t>     ParamPointer := 0;</a:t>
            </a:r>
          </a:p>
          <a:p>
            <a:pPr algn="l"/>
            <a:r>
              <a:rPr lang="en-US" altLang="en-US" sz="800"/>
              <a:t>     ParamName := Parser.NextParam;</a:t>
            </a:r>
          </a:p>
          <a:p>
            <a:pPr algn="l"/>
            <a:r>
              <a:rPr lang="en-US" altLang="en-US" sz="800"/>
              <a:t>     Param := Parser.StrValue;</a:t>
            </a:r>
          </a:p>
          <a:p>
            <a:pPr algn="l"/>
            <a:r>
              <a:rPr lang="en-US" altLang="en-US" sz="800"/>
              <a:t>     WHILE Length(Param)&gt;0 DO BEGIN</a:t>
            </a:r>
          </a:p>
          <a:p>
            <a:pPr algn="l"/>
            <a:r>
              <a:rPr lang="en-US" altLang="en-US" sz="800"/>
              <a:t>         IF Length(ParamName) = 0 THEN Inc(ParamPointer)</a:t>
            </a:r>
          </a:p>
          <a:p>
            <a:pPr algn="l"/>
            <a:r>
              <a:rPr lang="en-US" altLang="en-US" sz="800"/>
              <a:t>         ELSE ParamPointer := CommandList.GetCommand(ParamName);</a:t>
            </a:r>
          </a:p>
          <a:p>
            <a:pPr algn="l"/>
            <a:r>
              <a:rPr lang="en-US" altLang="en-US" sz="800"/>
              <a:t>         If (ParamPointer&gt;0) and (ParamPointer&lt;=NumProperties) </a:t>
            </a:r>
          </a:p>
          <a:p>
            <a:pPr algn="l"/>
            <a:r>
              <a:rPr lang="en-US" altLang="en-US" sz="800"/>
              <a:t>        Then PropertyValue[ParamPointer]:= Param;</a:t>
            </a:r>
          </a:p>
          <a:p>
            <a:pPr algn="l"/>
            <a:endParaRPr lang="en-US" altLang="en-US" sz="800"/>
          </a:p>
          <a:p>
            <a:pPr algn="l"/>
            <a:r>
              <a:rPr lang="en-US" altLang="en-US" sz="800"/>
              <a:t>      </a:t>
            </a:r>
          </a:p>
          <a:p>
            <a:pPr algn="l"/>
            <a:endParaRPr lang="en-US" altLang="en-US" sz="800"/>
          </a:p>
          <a:p>
            <a:pPr algn="l"/>
            <a:r>
              <a:rPr lang="en-US" altLang="en-US" sz="800"/>
              <a:t>        ParamName := Parser.NextParam;</a:t>
            </a:r>
          </a:p>
          <a:p>
            <a:pPr algn="l"/>
            <a:r>
              <a:rPr lang="en-US" altLang="en-US" sz="800"/>
              <a:t>         Param := Parser.StrValue;</a:t>
            </a:r>
          </a:p>
          <a:p>
            <a:pPr algn="l"/>
            <a:r>
              <a:rPr lang="en-US" altLang="en-US" sz="800"/>
              <a:t>     END;</a:t>
            </a:r>
          </a:p>
          <a:p>
            <a:pPr algn="l"/>
            <a:endParaRPr lang="en-US" altLang="en-US" sz="800"/>
          </a:p>
        </p:txBody>
      </p:sp>
      <p:sp>
        <p:nvSpPr>
          <p:cNvPr id="242692" name="TextBox 5"/>
          <p:cNvSpPr txBox="1">
            <a:spLocks noChangeArrowheads="1"/>
          </p:cNvSpPr>
          <p:nvPr/>
        </p:nvSpPr>
        <p:spPr bwMode="auto">
          <a:xfrm>
            <a:off x="3657600" y="3505200"/>
            <a:ext cx="52578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endParaRPr lang="en-US" altLang="en-US" sz="800"/>
          </a:p>
          <a:p>
            <a:pPr algn="l"/>
            <a:r>
              <a:rPr lang="en-US" altLang="en-US" sz="800"/>
              <a:t>         CASE ParamPointer OF</a:t>
            </a:r>
          </a:p>
          <a:p>
            <a:pPr algn="l"/>
            <a:r>
              <a:rPr lang="en-US" altLang="en-US" sz="800"/>
              <a:t>            0: DoSimpleMsg('Unknown parameter "'+ParamName+'" for Object "Capacitor.'+Name+'"', 450);</a:t>
            </a:r>
          </a:p>
          <a:p>
            <a:pPr algn="l"/>
            <a:r>
              <a:rPr lang="en-US" altLang="en-US" sz="800"/>
              <a:t>            1: CapSetbus1(param);</a:t>
            </a:r>
          </a:p>
          <a:p>
            <a:pPr algn="l"/>
            <a:r>
              <a:rPr lang="en-US" altLang="en-US" sz="800"/>
              <a:t>            2: Setbus(2, param);</a:t>
            </a:r>
          </a:p>
          <a:p>
            <a:pPr algn="l"/>
            <a:r>
              <a:rPr lang="en-US" altLang="en-US" sz="800"/>
              <a:t>            3:{ Numphases := Parser.IntValue};  // see below</a:t>
            </a:r>
          </a:p>
          <a:p>
            <a:pPr algn="l"/>
            <a:r>
              <a:rPr lang="en-US" altLang="en-US" sz="800"/>
              <a:t>            4: InterpretDblArray (Param, FNumSteps, FkvarRating);</a:t>
            </a:r>
          </a:p>
          <a:p>
            <a:pPr algn="l"/>
            <a:r>
              <a:rPr lang="en-US" altLang="en-US" sz="800"/>
              <a:t>            5: kvRating := Parser.Dblvalue;</a:t>
            </a:r>
          </a:p>
          <a:p>
            <a:pPr algn="l"/>
            <a:r>
              <a:rPr lang="en-US" altLang="en-US" sz="800"/>
              <a:t>	… etc…</a:t>
            </a:r>
          </a:p>
          <a:p>
            <a:pPr algn="l"/>
            <a:r>
              <a:rPr lang="en-US" altLang="en-US" sz="800"/>
              <a:t>         ELSE</a:t>
            </a:r>
          </a:p>
          <a:p>
            <a:pPr algn="l"/>
            <a:r>
              <a:rPr lang="en-US" altLang="en-US" sz="800"/>
              <a:t>            // Inherited Property Edits</a:t>
            </a:r>
          </a:p>
          <a:p>
            <a:pPr algn="l"/>
            <a:r>
              <a:rPr lang="en-US" altLang="en-US" sz="800"/>
              <a:t>            ClassEdit(ActiveCapacitorObj, ParamPointer - NumPropsThisClass)</a:t>
            </a:r>
          </a:p>
          <a:p>
            <a:pPr algn="l"/>
            <a:r>
              <a:rPr lang="en-US" altLang="en-US" sz="800"/>
              <a:t>         END;</a:t>
            </a:r>
          </a:p>
          <a:p>
            <a:pPr algn="l"/>
            <a:r>
              <a:rPr lang="en-US" altLang="en-US" sz="800"/>
              <a:t>        </a:t>
            </a:r>
          </a:p>
        </p:txBody>
      </p:sp>
      <p:sp>
        <p:nvSpPr>
          <p:cNvPr id="242693" name="Right Brace 6"/>
          <p:cNvSpPr>
            <a:spLocks/>
          </p:cNvSpPr>
          <p:nvPr/>
        </p:nvSpPr>
        <p:spPr bwMode="auto">
          <a:xfrm flipH="1">
            <a:off x="3048000" y="3352800"/>
            <a:ext cx="1066800" cy="2895600"/>
          </a:xfrm>
          <a:prstGeom prst="rightBrace">
            <a:avLst>
              <a:gd name="adj1" fmla="val 8331"/>
              <a:gd name="adj2" fmla="val 50000"/>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42694" name="TextBox 7"/>
          <p:cNvSpPr txBox="1">
            <a:spLocks noChangeArrowheads="1"/>
          </p:cNvSpPr>
          <p:nvPr/>
        </p:nvSpPr>
        <p:spPr bwMode="auto">
          <a:xfrm>
            <a:off x="4191000" y="3276600"/>
            <a:ext cx="3733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Main Case Statement Processes Each Property</a:t>
            </a:r>
          </a:p>
        </p:txBody>
      </p:sp>
      <p:cxnSp>
        <p:nvCxnSpPr>
          <p:cNvPr id="242695" name="Straight Connector 9"/>
          <p:cNvCxnSpPr>
            <a:cxnSpLocks noChangeShapeType="1"/>
            <a:stCxn id="242693" idx="1"/>
          </p:cNvCxnSpPr>
          <p:nvPr/>
        </p:nvCxnSpPr>
        <p:spPr bwMode="auto">
          <a:xfrm flipH="1">
            <a:off x="457200" y="4800600"/>
            <a:ext cx="2590800" cy="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242696" name="TextBox 11"/>
          <p:cNvSpPr txBox="1">
            <a:spLocks noChangeArrowheads="1"/>
          </p:cNvSpPr>
          <p:nvPr/>
        </p:nvSpPr>
        <p:spPr bwMode="auto">
          <a:xfrm>
            <a:off x="2514600" y="1524000"/>
            <a:ext cx="6324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rgbClr val="FF0000"/>
                </a:solidFill>
              </a:rPr>
              <a:t>Iterate through property names found on script line</a:t>
            </a:r>
          </a:p>
        </p:txBody>
      </p:sp>
      <p:cxnSp>
        <p:nvCxnSpPr>
          <p:cNvPr id="242697" name="Straight Arrow Connector 13"/>
          <p:cNvCxnSpPr>
            <a:cxnSpLocks noChangeShapeType="1"/>
          </p:cNvCxnSpPr>
          <p:nvPr/>
        </p:nvCxnSpPr>
        <p:spPr bwMode="auto">
          <a:xfrm flipH="1">
            <a:off x="2057400" y="1828800"/>
            <a:ext cx="1828800" cy="17526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636953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itle 1"/>
          <p:cNvSpPr>
            <a:spLocks noGrp="1"/>
          </p:cNvSpPr>
          <p:nvPr>
            <p:ph type="title"/>
          </p:nvPr>
        </p:nvSpPr>
        <p:spPr/>
        <p:txBody>
          <a:bodyPr/>
          <a:lstStyle/>
          <a:p>
            <a:r>
              <a:rPr lang="en-US" altLang="en-US" smtClean="0"/>
              <a:t>Command and Option Processing</a:t>
            </a:r>
          </a:p>
        </p:txBody>
      </p:sp>
      <p:sp>
        <p:nvSpPr>
          <p:cNvPr id="243715" name="Content Placeholder 2"/>
          <p:cNvSpPr>
            <a:spLocks noGrp="1"/>
          </p:cNvSpPr>
          <p:nvPr>
            <p:ph idx="1"/>
          </p:nvPr>
        </p:nvSpPr>
        <p:spPr/>
        <p:txBody>
          <a:bodyPr/>
          <a:lstStyle/>
          <a:p>
            <a:r>
              <a:rPr lang="en-US" altLang="en-US" smtClean="0"/>
              <a:t>Commands and Options are processed using the same technique as the Edit function</a:t>
            </a:r>
          </a:p>
          <a:p>
            <a:r>
              <a:rPr lang="en-US" altLang="en-US" smtClean="0"/>
              <a:t>The CASE statement format is used throughout the program</a:t>
            </a:r>
          </a:p>
          <a:p>
            <a:r>
              <a:rPr lang="en-US" altLang="en-US" smtClean="0"/>
              <a:t>All commands are implemented in text in this manner first</a:t>
            </a:r>
          </a:p>
          <a:p>
            <a:r>
              <a:rPr lang="en-US" altLang="en-US" smtClean="0"/>
              <a:t>This structure allows new commands and options to be added without disturbing the rest of the program</a:t>
            </a:r>
          </a:p>
          <a:p>
            <a:r>
              <a:rPr lang="en-US" altLang="en-US" smtClean="0"/>
              <a:t>Likewise, new properties can be added to device models without much fear of breaking previous properties</a:t>
            </a:r>
          </a:p>
        </p:txBody>
      </p:sp>
    </p:spTree>
    <p:extLst>
      <p:ext uri="{BB962C8B-B14F-4D97-AF65-F5344CB8AC3E}">
        <p14:creationId xmlns:p14="http://schemas.microsoft.com/office/powerpoint/2010/main" val="428425351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1"/>
          <p:cNvSpPr>
            <a:spLocks noGrp="1"/>
          </p:cNvSpPr>
          <p:nvPr>
            <p:ph type="title"/>
          </p:nvPr>
        </p:nvSpPr>
        <p:spPr/>
        <p:txBody>
          <a:bodyPr>
            <a:normAutofit fontScale="90000"/>
          </a:bodyPr>
          <a:lstStyle/>
          <a:p>
            <a:r>
              <a:rPr lang="en-US" altLang="en-US" smtClean="0"/>
              <a:t>Basic Functions in a Device Model (Required)</a:t>
            </a:r>
          </a:p>
        </p:txBody>
      </p:sp>
      <p:sp>
        <p:nvSpPr>
          <p:cNvPr id="244739" name="Content Placeholder 2"/>
          <p:cNvSpPr>
            <a:spLocks noGrp="1"/>
          </p:cNvSpPr>
          <p:nvPr>
            <p:ph idx="1"/>
          </p:nvPr>
        </p:nvSpPr>
        <p:spPr/>
        <p:txBody>
          <a:bodyPr/>
          <a:lstStyle/>
          <a:p>
            <a:r>
              <a:rPr lang="en-US" altLang="en-US" smtClean="0"/>
              <a:t>DefineProperties</a:t>
            </a:r>
          </a:p>
          <a:p>
            <a:r>
              <a:rPr lang="en-US" altLang="en-US" smtClean="0"/>
              <a:t>MakeLike</a:t>
            </a:r>
          </a:p>
          <a:p>
            <a:r>
              <a:rPr lang="en-US" altLang="en-US" smtClean="0"/>
              <a:t>Create/Destroy constructors/destructors</a:t>
            </a:r>
          </a:p>
          <a:p>
            <a:r>
              <a:rPr lang="en-US" altLang="en-US" smtClean="0"/>
              <a:t>Edit</a:t>
            </a:r>
          </a:p>
          <a:p>
            <a:r>
              <a:rPr lang="en-US" altLang="en-US" smtClean="0"/>
              <a:t>Init</a:t>
            </a:r>
          </a:p>
          <a:p>
            <a:r>
              <a:rPr lang="en-US" altLang="en-US" smtClean="0"/>
              <a:t>NewObject</a:t>
            </a:r>
          </a:p>
          <a:p>
            <a:r>
              <a:rPr lang="en-US" altLang="en-US" smtClean="0"/>
              <a:t>RecalcElementData</a:t>
            </a:r>
          </a:p>
          <a:p>
            <a:r>
              <a:rPr lang="en-US" altLang="en-US" smtClean="0"/>
              <a:t>CalcYPrim (for PC and PD elements)</a:t>
            </a:r>
          </a:p>
          <a:p>
            <a:r>
              <a:rPr lang="en-US" altLang="en-US" smtClean="0"/>
              <a:t>InitPropertyValues</a:t>
            </a:r>
          </a:p>
          <a:p>
            <a:r>
              <a:rPr lang="en-US" altLang="en-US" smtClean="0"/>
              <a:t>GetPropertyValue  (important for editing and displays)</a:t>
            </a:r>
          </a:p>
          <a:p>
            <a:r>
              <a:rPr lang="en-US" altLang="en-US" smtClean="0"/>
              <a:t>DumpProperties</a:t>
            </a:r>
          </a:p>
          <a:p>
            <a:endParaRPr lang="en-US" altLang="en-US" smtClean="0"/>
          </a:p>
        </p:txBody>
      </p:sp>
    </p:spTree>
    <p:extLst>
      <p:ext uri="{BB962C8B-B14F-4D97-AF65-F5344CB8AC3E}">
        <p14:creationId xmlns:p14="http://schemas.microsoft.com/office/powerpoint/2010/main" val="5342221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itle 1"/>
          <p:cNvSpPr>
            <a:spLocks noGrp="1"/>
          </p:cNvSpPr>
          <p:nvPr>
            <p:ph type="title"/>
          </p:nvPr>
        </p:nvSpPr>
        <p:spPr/>
        <p:txBody>
          <a:bodyPr/>
          <a:lstStyle/>
          <a:p>
            <a:r>
              <a:rPr lang="en-US" altLang="en-US" smtClean="0"/>
              <a:t>Classes in a Device Model</a:t>
            </a:r>
          </a:p>
        </p:txBody>
      </p:sp>
      <p:sp>
        <p:nvSpPr>
          <p:cNvPr id="245763" name="Content Placeholder 2"/>
          <p:cNvSpPr>
            <a:spLocks noGrp="1"/>
          </p:cNvSpPr>
          <p:nvPr>
            <p:ph idx="1"/>
          </p:nvPr>
        </p:nvSpPr>
        <p:spPr/>
        <p:txBody>
          <a:bodyPr/>
          <a:lstStyle/>
          <a:p>
            <a:r>
              <a:rPr lang="en-US" altLang="en-US" smtClean="0"/>
              <a:t>TMyModel</a:t>
            </a:r>
          </a:p>
          <a:p>
            <a:pPr lvl="1"/>
            <a:r>
              <a:rPr lang="en-US" altLang="en-US" smtClean="0"/>
              <a:t>Support for Edit function</a:t>
            </a:r>
          </a:p>
          <a:p>
            <a:pPr lvl="1"/>
            <a:r>
              <a:rPr lang="en-US" altLang="en-US" smtClean="0"/>
              <a:t>Define properties, manage collection</a:t>
            </a:r>
          </a:p>
          <a:p>
            <a:r>
              <a:rPr lang="en-US" altLang="en-US" smtClean="0"/>
              <a:t>TMyModelObj</a:t>
            </a:r>
          </a:p>
          <a:p>
            <a:pPr lvl="1"/>
            <a:r>
              <a:rPr lang="en-US" altLang="en-US" smtClean="0"/>
              <a:t>Private Data and various functions</a:t>
            </a:r>
          </a:p>
          <a:p>
            <a:pPr lvl="2"/>
            <a:r>
              <a:rPr lang="en-US" altLang="en-US" smtClean="0"/>
              <a:t>State variable, parameter values</a:t>
            </a:r>
          </a:p>
          <a:p>
            <a:pPr lvl="2"/>
            <a:r>
              <a:rPr lang="en-US" altLang="en-US" smtClean="0"/>
              <a:t>Local module functions</a:t>
            </a:r>
          </a:p>
          <a:p>
            <a:pPr lvl="1"/>
            <a:r>
              <a:rPr lang="en-US" altLang="en-US" smtClean="0"/>
              <a:t>Public</a:t>
            </a:r>
          </a:p>
          <a:p>
            <a:pPr lvl="2"/>
            <a:r>
              <a:rPr lang="en-US" altLang="en-US" smtClean="0"/>
              <a:t>Variables needed by other modules</a:t>
            </a:r>
          </a:p>
          <a:p>
            <a:pPr lvl="2"/>
            <a:r>
              <a:rPr lang="en-US" altLang="en-US" smtClean="0"/>
              <a:t>Property definitions for accessing private data</a:t>
            </a:r>
          </a:p>
          <a:p>
            <a:pPr lvl="2"/>
            <a:r>
              <a:rPr lang="en-US" altLang="en-US" smtClean="0"/>
              <a:t>Required Functions/Procedures</a:t>
            </a:r>
          </a:p>
          <a:p>
            <a:pPr lvl="2"/>
            <a:endParaRPr lang="en-US" altLang="en-US" smtClean="0"/>
          </a:p>
        </p:txBody>
      </p:sp>
    </p:spTree>
    <p:extLst>
      <p:ext uri="{BB962C8B-B14F-4D97-AF65-F5344CB8AC3E}">
        <p14:creationId xmlns:p14="http://schemas.microsoft.com/office/powerpoint/2010/main" val="390280521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r>
              <a:rPr lang="en-US" dirty="0" smtClean="0"/>
              <a:t>(The End)</a:t>
            </a:r>
            <a:endParaRPr lang="en-US" dirty="0"/>
          </a:p>
        </p:txBody>
      </p:sp>
      <p:sp>
        <p:nvSpPr>
          <p:cNvPr id="4" name="Title 3"/>
          <p:cNvSpPr>
            <a:spLocks noGrp="1"/>
          </p:cNvSpPr>
          <p:nvPr>
            <p:ph type="ctrTitle" sz="quarter"/>
          </p:nvPr>
        </p:nvSpPr>
        <p:spPr/>
        <p:txBody>
          <a:bodyPr/>
          <a:lstStyle/>
          <a:p>
            <a:r>
              <a:rPr lang="en-US" dirty="0"/>
              <a:t>Together... Shaping the Future of Electricity</a:t>
            </a:r>
          </a:p>
        </p:txBody>
      </p:sp>
    </p:spTree>
    <p:extLst>
      <p:ext uri="{BB962C8B-B14F-4D97-AF65-F5344CB8AC3E}">
        <p14:creationId xmlns:p14="http://schemas.microsoft.com/office/powerpoint/2010/main" val="2697450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a:t>
            </a:r>
            <a:endParaRPr lang="en-US" dirty="0"/>
          </a:p>
        </p:txBody>
      </p:sp>
      <p:sp>
        <p:nvSpPr>
          <p:cNvPr id="3" name="Content Placeholder 2"/>
          <p:cNvSpPr>
            <a:spLocks noGrp="1"/>
          </p:cNvSpPr>
          <p:nvPr>
            <p:ph idx="1"/>
          </p:nvPr>
        </p:nvSpPr>
        <p:spPr/>
        <p:txBody>
          <a:bodyPr/>
          <a:lstStyle/>
          <a:p>
            <a:r>
              <a:rPr lang="en-US" dirty="0"/>
              <a:t>Download the </a:t>
            </a:r>
            <a:r>
              <a:rPr lang="en-US" dirty="0" smtClean="0"/>
              <a:t>Installer</a:t>
            </a:r>
            <a:endParaRPr lang="en-US" dirty="0"/>
          </a:p>
          <a:p>
            <a:endParaRPr lang="en-US" dirty="0" smtClean="0"/>
          </a:p>
          <a:p>
            <a:pPr lvl="1"/>
            <a:r>
              <a:rPr lang="en-US" dirty="0" smtClean="0">
                <a:hlinkClick r:id="rId2"/>
              </a:rPr>
              <a:t>http</a:t>
            </a:r>
            <a:r>
              <a:rPr lang="en-US" dirty="0">
                <a:hlinkClick r:id="rId2"/>
              </a:rPr>
              <a:t>://sourceforge.net/projects/electricdss/files</a:t>
            </a:r>
            <a:r>
              <a:rPr lang="en-US" dirty="0" smtClean="0">
                <a:hlinkClick r:id="rId2"/>
              </a:rPr>
              <a:t>/</a:t>
            </a:r>
            <a:endParaRPr lang="en-US" dirty="0" smtClean="0"/>
          </a:p>
          <a:p>
            <a:pPr lvl="1"/>
            <a:endParaRPr lang="en-US" dirty="0"/>
          </a:p>
          <a:p>
            <a:r>
              <a:rPr lang="en-US" dirty="0" smtClean="0"/>
              <a:t>Get pdf Files, too (Also can be found in </a:t>
            </a:r>
            <a:r>
              <a:rPr lang="en-US" dirty="0" err="1" smtClean="0">
                <a:solidFill>
                  <a:srgbClr val="FF0000"/>
                </a:solidFill>
              </a:rPr>
              <a:t>distrib</a:t>
            </a:r>
            <a:r>
              <a:rPr lang="en-US" dirty="0" smtClean="0">
                <a:solidFill>
                  <a:srgbClr val="FF0000"/>
                </a:solidFill>
              </a:rPr>
              <a:t>/doc</a:t>
            </a:r>
            <a:r>
              <a:rPr lang="en-US" dirty="0" smtClean="0"/>
              <a:t> folder)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286" y="3794760"/>
            <a:ext cx="2085714" cy="2161905"/>
          </a:xfrm>
          <a:prstGeom prst="rect">
            <a:avLst/>
          </a:prstGeom>
        </p:spPr>
      </p:pic>
    </p:spTree>
    <p:extLst>
      <p:ext uri="{BB962C8B-B14F-4D97-AF65-F5344CB8AC3E}">
        <p14:creationId xmlns:p14="http://schemas.microsoft.com/office/powerpoint/2010/main" val="1203291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mtClean="0"/>
              <a:t>Registering the COM Server Manually</a:t>
            </a:r>
          </a:p>
        </p:txBody>
      </p:sp>
      <p:sp>
        <p:nvSpPr>
          <p:cNvPr id="62467" name="Rectangle 3"/>
          <p:cNvSpPr>
            <a:spLocks noGrp="1" noChangeArrowheads="1"/>
          </p:cNvSpPr>
          <p:nvPr>
            <p:ph type="body" idx="1"/>
          </p:nvPr>
        </p:nvSpPr>
        <p:spPr>
          <a:xfrm>
            <a:off x="457200" y="1416050"/>
            <a:ext cx="8089900" cy="4764088"/>
          </a:xfrm>
        </p:spPr>
        <p:txBody>
          <a:bodyPr>
            <a:normAutofit lnSpcReduction="10000"/>
          </a:bodyPr>
          <a:lstStyle/>
          <a:p>
            <a:pPr eaLnBrk="1" hangingPunct="1">
              <a:lnSpc>
                <a:spcPct val="85000"/>
              </a:lnSpc>
            </a:pPr>
            <a:r>
              <a:rPr lang="en-US" altLang="en-US" dirty="0" smtClean="0"/>
              <a:t>Registering occurs automatically when using the </a:t>
            </a:r>
            <a:r>
              <a:rPr lang="en-US" altLang="en-US" u="sng" dirty="0" smtClean="0"/>
              <a:t>Installer</a:t>
            </a:r>
          </a:p>
          <a:p>
            <a:pPr eaLnBrk="1" hangingPunct="1">
              <a:lnSpc>
                <a:spcPct val="85000"/>
              </a:lnSpc>
            </a:pPr>
            <a:endParaRPr lang="en-US" altLang="en-US" dirty="0" smtClean="0"/>
          </a:p>
          <a:p>
            <a:pPr eaLnBrk="1" hangingPunct="1">
              <a:lnSpc>
                <a:spcPct val="85000"/>
              </a:lnSpc>
            </a:pPr>
            <a:r>
              <a:rPr lang="en-US" altLang="en-US" dirty="0" smtClean="0">
                <a:solidFill>
                  <a:srgbClr val="FF0000"/>
                </a:solidFill>
              </a:rPr>
              <a:t>If you intend to drive </a:t>
            </a:r>
            <a:r>
              <a:rPr lang="en-US" altLang="en-US" dirty="0" err="1" smtClean="0">
                <a:solidFill>
                  <a:srgbClr val="FF0000"/>
                </a:solidFill>
              </a:rPr>
              <a:t>OpenDSS</a:t>
            </a:r>
            <a:r>
              <a:rPr lang="en-US" altLang="en-US" dirty="0" smtClean="0">
                <a:solidFill>
                  <a:srgbClr val="FF0000"/>
                </a:solidFill>
              </a:rPr>
              <a:t> from another program, you will need to </a:t>
            </a:r>
            <a:r>
              <a:rPr lang="en-US" altLang="en-US" u="sng" dirty="0" smtClean="0">
                <a:solidFill>
                  <a:srgbClr val="FF0000"/>
                </a:solidFill>
              </a:rPr>
              <a:t>register the COM server</a:t>
            </a:r>
          </a:p>
          <a:p>
            <a:pPr lvl="2" eaLnBrk="1" hangingPunct="1">
              <a:lnSpc>
                <a:spcPct val="85000"/>
              </a:lnSpc>
            </a:pPr>
            <a:r>
              <a:rPr lang="en-US" altLang="en-US" dirty="0" smtClean="0"/>
              <a:t>Some programs require this !!  </a:t>
            </a:r>
          </a:p>
          <a:p>
            <a:pPr lvl="2" eaLnBrk="1" hangingPunct="1">
              <a:lnSpc>
                <a:spcPct val="85000"/>
              </a:lnSpc>
            </a:pPr>
            <a:r>
              <a:rPr lang="en-US" altLang="en-US" dirty="0" smtClean="0"/>
              <a:t>If you are sure you will only use OpenDSS.EXE, you can skip this step</a:t>
            </a:r>
          </a:p>
          <a:p>
            <a:pPr lvl="3" eaLnBrk="1" hangingPunct="1">
              <a:lnSpc>
                <a:spcPct val="85000"/>
              </a:lnSpc>
            </a:pPr>
            <a:r>
              <a:rPr lang="en-US" altLang="en-US" dirty="0" smtClean="0"/>
              <a:t>You can come back and do it at any time</a:t>
            </a:r>
          </a:p>
          <a:p>
            <a:pPr lvl="2" eaLnBrk="1" hangingPunct="1">
              <a:lnSpc>
                <a:spcPct val="85000"/>
              </a:lnSpc>
            </a:pPr>
            <a:endParaRPr lang="en-US" altLang="en-US" dirty="0" smtClean="0"/>
          </a:p>
          <a:p>
            <a:pPr eaLnBrk="1" hangingPunct="1">
              <a:lnSpc>
                <a:spcPct val="85000"/>
              </a:lnSpc>
            </a:pPr>
            <a:r>
              <a:rPr lang="en-US" altLang="en-US" dirty="0" smtClean="0"/>
              <a:t>In the command (</a:t>
            </a:r>
            <a:r>
              <a:rPr lang="en-US" altLang="en-US" dirty="0" err="1" smtClean="0"/>
              <a:t>cmd</a:t>
            </a:r>
            <a:r>
              <a:rPr lang="en-US" altLang="en-US" dirty="0" smtClean="0"/>
              <a:t>) window, change to the folder where you installed it and type</a:t>
            </a:r>
            <a:r>
              <a:rPr lang="en-US" altLang="en-US" b="1" dirty="0" smtClean="0"/>
              <a:t>:</a:t>
            </a:r>
          </a:p>
          <a:p>
            <a:pPr lvl="1" algn="ctr" eaLnBrk="1" hangingPunct="1">
              <a:lnSpc>
                <a:spcPct val="85000"/>
              </a:lnSpc>
              <a:buFontTx/>
              <a:buNone/>
            </a:pPr>
            <a:r>
              <a:rPr lang="en-US" altLang="en-US" b="1" dirty="0" smtClean="0">
                <a:solidFill>
                  <a:srgbClr val="FF0000"/>
                </a:solidFill>
              </a:rPr>
              <a:t>Regsvr32 OpenDSSEngine.DLL</a:t>
            </a:r>
            <a:r>
              <a:rPr lang="en-US" altLang="en-US" sz="1800" b="1" dirty="0" smtClean="0">
                <a:latin typeface="Courier New" panose="02070309020205020404" pitchFamily="49" charset="0"/>
              </a:rPr>
              <a:t/>
            </a:r>
            <a:br>
              <a:rPr lang="en-US" altLang="en-US" sz="1800" b="1" dirty="0" smtClean="0">
                <a:latin typeface="Courier New" panose="02070309020205020404" pitchFamily="49" charset="0"/>
              </a:rPr>
            </a:br>
            <a:endParaRPr lang="en-US" altLang="en-US" sz="1800" b="1" dirty="0" smtClean="0">
              <a:latin typeface="Courier New" panose="02070309020205020404" pitchFamily="49" charset="0"/>
            </a:endParaRPr>
          </a:p>
          <a:p>
            <a:pPr lvl="1" algn="ctr" eaLnBrk="1" hangingPunct="1">
              <a:lnSpc>
                <a:spcPct val="85000"/>
              </a:lnSpc>
              <a:buFontTx/>
              <a:buNone/>
            </a:pPr>
            <a:r>
              <a:rPr lang="en-US" altLang="en-US" sz="1800" b="1" dirty="0" smtClean="0">
                <a:latin typeface="Courier New" panose="02070309020205020404" pitchFamily="49" charset="0"/>
              </a:rPr>
              <a:t>		</a:t>
            </a:r>
            <a:endParaRPr lang="en-US" altLang="en-US" dirty="0" smtClean="0"/>
          </a:p>
        </p:txBody>
      </p:sp>
    </p:spTree>
    <p:extLst>
      <p:ext uri="{BB962C8B-B14F-4D97-AF65-F5344CB8AC3E}">
        <p14:creationId xmlns:p14="http://schemas.microsoft.com/office/powerpoint/2010/main" val="3048706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Day 1</a:t>
            </a:r>
          </a:p>
          <a:p>
            <a:pPr lvl="1"/>
            <a:r>
              <a:rPr lang="en-US" dirty="0" err="1" smtClean="0"/>
              <a:t>OpenDSS</a:t>
            </a:r>
            <a:r>
              <a:rPr lang="en-US" dirty="0" smtClean="0"/>
              <a:t> Concepts</a:t>
            </a:r>
          </a:p>
          <a:p>
            <a:pPr lvl="1"/>
            <a:r>
              <a:rPr lang="en-US" dirty="0" smtClean="0"/>
              <a:t>Installation</a:t>
            </a:r>
          </a:p>
          <a:p>
            <a:pPr lvl="1"/>
            <a:r>
              <a:rPr lang="en-US" dirty="0" smtClean="0"/>
              <a:t>Basic scripting</a:t>
            </a:r>
          </a:p>
          <a:p>
            <a:pPr lvl="1"/>
            <a:r>
              <a:rPr lang="en-US" dirty="0" smtClean="0"/>
              <a:t>The COM interface</a:t>
            </a:r>
          </a:p>
          <a:p>
            <a:r>
              <a:rPr lang="en-US" dirty="0" smtClean="0"/>
              <a:t>Day 2</a:t>
            </a:r>
          </a:p>
          <a:p>
            <a:pPr lvl="1"/>
            <a:r>
              <a:rPr lang="en-US" dirty="0" err="1" smtClean="0"/>
              <a:t>Loadshapes</a:t>
            </a:r>
            <a:r>
              <a:rPr lang="en-US" dirty="0" smtClean="0"/>
              <a:t> and Smart Grid Simulation</a:t>
            </a:r>
          </a:p>
          <a:p>
            <a:pPr lvl="1"/>
            <a:r>
              <a:rPr lang="en-US" dirty="0" smtClean="0"/>
              <a:t>Detailed Modeling</a:t>
            </a:r>
          </a:p>
          <a:p>
            <a:pPr lvl="1"/>
            <a:r>
              <a:rPr lang="en-US" dirty="0" smtClean="0"/>
              <a:t>COM interface example(s)</a:t>
            </a:r>
          </a:p>
          <a:p>
            <a:pPr lvl="1"/>
            <a:r>
              <a:rPr lang="en-US" dirty="0" err="1" smtClean="0"/>
              <a:t>Misc</a:t>
            </a:r>
            <a:r>
              <a:rPr lang="en-US" dirty="0" smtClean="0"/>
              <a:t> hints and tips</a:t>
            </a:r>
          </a:p>
          <a:p>
            <a:pPr lvl="1"/>
            <a:r>
              <a:rPr lang="en-US" dirty="0" smtClean="0"/>
              <a:t>DA Class Exercise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pPr eaLnBrk="1" hangingPunct="1"/>
            <a:r>
              <a:rPr lang="en-US" altLang="en-US" smtClean="0"/>
              <a:t>Manually Registering the COM Server – Windows 7 (Method 1)</a:t>
            </a:r>
          </a:p>
        </p:txBody>
      </p:sp>
      <p:sp>
        <p:nvSpPr>
          <p:cNvPr id="63491" name="Rectangle 3"/>
          <p:cNvSpPr>
            <a:spLocks noGrp="1" noChangeArrowheads="1"/>
          </p:cNvSpPr>
          <p:nvPr>
            <p:ph type="body" idx="1"/>
          </p:nvPr>
        </p:nvSpPr>
        <p:spPr>
          <a:xfrm>
            <a:off x="457200" y="1416050"/>
            <a:ext cx="8089900" cy="4764088"/>
          </a:xfrm>
        </p:spPr>
        <p:txBody>
          <a:bodyPr>
            <a:normAutofit lnSpcReduction="10000"/>
          </a:bodyPr>
          <a:lstStyle/>
          <a:p>
            <a:pPr eaLnBrk="1" hangingPunct="1">
              <a:lnSpc>
                <a:spcPct val="85000"/>
              </a:lnSpc>
            </a:pPr>
            <a:r>
              <a:rPr lang="en-US" altLang="en-US" smtClean="0">
                <a:solidFill>
                  <a:schemeClr val="tx1"/>
                </a:solidFill>
              </a:rPr>
              <a:t>Special instructions for Windows 7 </a:t>
            </a:r>
          </a:p>
          <a:p>
            <a:pPr lvl="1" eaLnBrk="1" hangingPunct="1">
              <a:lnSpc>
                <a:spcPct val="85000"/>
              </a:lnSpc>
            </a:pPr>
            <a:r>
              <a:rPr lang="en-US" altLang="en-US" smtClean="0">
                <a:solidFill>
                  <a:schemeClr val="tx1"/>
                </a:solidFill>
              </a:rPr>
              <a:t>(and probably Windows Vista, too)</a:t>
            </a:r>
          </a:p>
          <a:p>
            <a:pPr lvl="1" eaLnBrk="1" hangingPunct="1">
              <a:lnSpc>
                <a:spcPct val="85000"/>
              </a:lnSpc>
            </a:pPr>
            <a:r>
              <a:rPr lang="en-US" altLang="en-US" smtClean="0">
                <a:solidFill>
                  <a:schemeClr val="tx1"/>
                </a:solidFill>
              </a:rPr>
              <a:t>See Q&amp;A on the Wiki site</a:t>
            </a:r>
          </a:p>
          <a:p>
            <a:pPr eaLnBrk="1" hangingPunct="1">
              <a:lnSpc>
                <a:spcPct val="85000"/>
              </a:lnSpc>
            </a:pPr>
            <a:endParaRPr lang="en-US" altLang="en-US" sz="1800" b="1" smtClean="0">
              <a:solidFill>
                <a:srgbClr val="FF0000"/>
              </a:solidFill>
              <a:latin typeface="Courier New" panose="02070309020205020404" pitchFamily="49" charset="0"/>
            </a:endParaRPr>
          </a:p>
          <a:p>
            <a:pPr lvl="1" eaLnBrk="1" hangingPunct="1">
              <a:lnSpc>
                <a:spcPct val="85000"/>
              </a:lnSpc>
            </a:pPr>
            <a:r>
              <a:rPr lang="en-US" altLang="en-US" sz="1800" smtClean="0">
                <a:hlinkClick r:id="rId3"/>
              </a:rPr>
              <a:t>http://sourceforge.net/apps/mediawiki/electricdss/index.php?title=How_Do_I_Register_the_COM_Server_DLL_on_Windows_7%3F </a:t>
            </a:r>
            <a:endParaRPr lang="en-US" altLang="en-US" sz="1800" smtClean="0"/>
          </a:p>
          <a:p>
            <a:pPr eaLnBrk="1" hangingPunct="1">
              <a:lnSpc>
                <a:spcPct val="85000"/>
              </a:lnSpc>
            </a:pPr>
            <a:endParaRPr lang="en-US" altLang="en-US" sz="1800" b="1" smtClean="0">
              <a:latin typeface="Courier New" panose="02070309020205020404" pitchFamily="49" charset="0"/>
            </a:endParaRPr>
          </a:p>
          <a:p>
            <a:pPr eaLnBrk="1" hangingPunct="1">
              <a:lnSpc>
                <a:spcPct val="85000"/>
              </a:lnSpc>
            </a:pPr>
            <a:r>
              <a:rPr lang="en-US" altLang="en-US" smtClean="0"/>
              <a:t>All Programs &gt; Accessories </a:t>
            </a:r>
          </a:p>
          <a:p>
            <a:pPr eaLnBrk="1" hangingPunct="1">
              <a:lnSpc>
                <a:spcPct val="85000"/>
              </a:lnSpc>
            </a:pPr>
            <a:r>
              <a:rPr lang="en-US" altLang="en-US" smtClean="0"/>
              <a:t>right-click on the </a:t>
            </a:r>
            <a:r>
              <a:rPr lang="en-US" altLang="en-US" b="1" smtClean="0"/>
              <a:t>Command Prompt </a:t>
            </a:r>
            <a:r>
              <a:rPr lang="en-US" altLang="en-US" smtClean="0"/>
              <a:t>and select </a:t>
            </a:r>
            <a:r>
              <a:rPr lang="en-US" altLang="en-US" b="1" smtClean="0"/>
              <a:t>Run as Administrator</a:t>
            </a:r>
            <a:r>
              <a:rPr lang="en-US" altLang="en-US" smtClean="0"/>
              <a:t>. </a:t>
            </a:r>
          </a:p>
          <a:p>
            <a:pPr eaLnBrk="1" hangingPunct="1">
              <a:lnSpc>
                <a:spcPct val="85000"/>
              </a:lnSpc>
            </a:pPr>
            <a:r>
              <a:rPr lang="en-US" altLang="en-US" smtClean="0"/>
              <a:t>Then change to your OpenDSS folder and type in </a:t>
            </a:r>
          </a:p>
          <a:p>
            <a:pPr lvl="1" eaLnBrk="1" hangingPunct="1">
              <a:lnSpc>
                <a:spcPct val="85000"/>
              </a:lnSpc>
            </a:pPr>
            <a:r>
              <a:rPr lang="en-US" altLang="en-US" smtClean="0"/>
              <a:t>"regsvr32 OpenDSSEngine.DLL”</a:t>
            </a:r>
          </a:p>
          <a:p>
            <a:pPr lvl="1" eaLnBrk="1" hangingPunct="1">
              <a:lnSpc>
                <a:spcPct val="85000"/>
              </a:lnSpc>
            </a:pPr>
            <a:r>
              <a:rPr lang="en-US" altLang="en-US" b="1" smtClean="0">
                <a:latin typeface="Courier New" panose="02070309020205020404" pitchFamily="49" charset="0"/>
              </a:rPr>
              <a:t/>
            </a:r>
            <a:br>
              <a:rPr lang="en-US" altLang="en-US" b="1" smtClean="0">
                <a:latin typeface="Courier New" panose="02070309020205020404" pitchFamily="49" charset="0"/>
              </a:rPr>
            </a:br>
            <a:endParaRPr lang="en-US" altLang="en-US" sz="3200" smtClean="0"/>
          </a:p>
        </p:txBody>
      </p:sp>
    </p:spTree>
    <p:extLst>
      <p:ext uri="{BB962C8B-B14F-4D97-AF65-F5344CB8AC3E}">
        <p14:creationId xmlns:p14="http://schemas.microsoft.com/office/powerpoint/2010/main" val="4223158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pPr eaLnBrk="1" hangingPunct="1"/>
            <a:r>
              <a:rPr lang="en-US" altLang="en-US" smtClean="0"/>
              <a:t>Registering the COM Server – Windows 7, Method 2</a:t>
            </a:r>
          </a:p>
        </p:txBody>
      </p:sp>
      <p:sp>
        <p:nvSpPr>
          <p:cNvPr id="64515" name="Rectangle 3"/>
          <p:cNvSpPr>
            <a:spLocks noGrp="1" noChangeArrowheads="1"/>
          </p:cNvSpPr>
          <p:nvPr>
            <p:ph type="body" idx="1"/>
          </p:nvPr>
        </p:nvSpPr>
        <p:spPr>
          <a:xfrm>
            <a:off x="457200" y="1371600"/>
            <a:ext cx="8089900" cy="4764088"/>
          </a:xfrm>
        </p:spPr>
        <p:txBody>
          <a:bodyPr/>
          <a:lstStyle/>
          <a:p>
            <a:pPr eaLnBrk="1" hangingPunct="1">
              <a:lnSpc>
                <a:spcPct val="85000"/>
              </a:lnSpc>
            </a:pPr>
            <a:r>
              <a:rPr lang="en-US" altLang="en-US" smtClean="0">
                <a:solidFill>
                  <a:schemeClr val="tx1"/>
                </a:solidFill>
              </a:rPr>
              <a:t>Another Process for Windows 7 </a:t>
            </a:r>
          </a:p>
          <a:p>
            <a:pPr lvl="1" eaLnBrk="1" hangingPunct="1">
              <a:lnSpc>
                <a:spcPct val="85000"/>
              </a:lnSpc>
            </a:pPr>
            <a:r>
              <a:rPr lang="en-US" altLang="en-US" smtClean="0">
                <a:solidFill>
                  <a:schemeClr val="tx1"/>
                </a:solidFill>
              </a:rPr>
              <a:t>per Andy Keane- UC Dublin</a:t>
            </a:r>
          </a:p>
          <a:p>
            <a:pPr eaLnBrk="1" hangingPunct="1">
              <a:lnSpc>
                <a:spcPct val="85000"/>
              </a:lnSpc>
            </a:pPr>
            <a:endParaRPr lang="en-US" altLang="en-US" smtClean="0">
              <a:solidFill>
                <a:srgbClr val="FF0000"/>
              </a:solidFill>
            </a:endParaRPr>
          </a:p>
          <a:p>
            <a:pPr lvl="1" eaLnBrk="1" hangingPunct="1"/>
            <a:r>
              <a:rPr lang="en-US" altLang="en-US" smtClean="0"/>
              <a:t>1</a:t>
            </a:r>
            <a:r>
              <a:rPr lang="en-US" altLang="en-US" sz="2000" smtClean="0"/>
              <a:t>. Right click on the desktop and select new -&gt; shortcut</a:t>
            </a:r>
          </a:p>
          <a:p>
            <a:pPr lvl="1" eaLnBrk="1" hangingPunct="1"/>
            <a:r>
              <a:rPr lang="en-US" altLang="en-US" sz="2000" smtClean="0"/>
              <a:t>2. For location of item just type ‘cmd’</a:t>
            </a:r>
          </a:p>
          <a:p>
            <a:pPr lvl="1" eaLnBrk="1" hangingPunct="1"/>
            <a:r>
              <a:rPr lang="en-US" altLang="en-US" sz="2000" smtClean="0"/>
              <a:t>3. This will create a new shortcut to a command prompt on your desktop</a:t>
            </a:r>
          </a:p>
          <a:p>
            <a:pPr lvl="1" eaLnBrk="1" hangingPunct="1"/>
            <a:r>
              <a:rPr lang="en-US" altLang="en-US" sz="2000" smtClean="0"/>
              <a:t>4. Right click on the new shortcut and select ‘Properties’</a:t>
            </a:r>
          </a:p>
          <a:p>
            <a:pPr lvl="1" eaLnBrk="1" hangingPunct="1"/>
            <a:r>
              <a:rPr lang="en-US" altLang="en-US" sz="2000" smtClean="0"/>
              <a:t>5. On the shortcut tab select ‘Advanced’</a:t>
            </a:r>
          </a:p>
          <a:p>
            <a:pPr lvl="1" eaLnBrk="1" hangingPunct="1"/>
            <a:r>
              <a:rPr lang="en-US" altLang="en-US" sz="2000" smtClean="0"/>
              <a:t>6. Tick the ‘Run as Administrator’ box</a:t>
            </a:r>
          </a:p>
          <a:p>
            <a:pPr lvl="1" eaLnBrk="1" hangingPunct="1"/>
            <a:r>
              <a:rPr lang="en-US" altLang="en-US" sz="2000" smtClean="0"/>
              <a:t>7. Press Apply/OK and that command prompt will always be run as administrator allowing the user to use regsvr32</a:t>
            </a:r>
          </a:p>
          <a:p>
            <a:pPr eaLnBrk="1" hangingPunct="1"/>
            <a:endParaRPr lang="en-US" altLang="en-US" smtClean="0"/>
          </a:p>
          <a:p>
            <a:pPr eaLnBrk="1" hangingPunct="1">
              <a:lnSpc>
                <a:spcPct val="85000"/>
              </a:lnSpc>
            </a:pPr>
            <a:endParaRPr lang="en-US" altLang="en-US" smtClean="0">
              <a:solidFill>
                <a:srgbClr val="FF0000"/>
              </a:solidFill>
            </a:endParaRPr>
          </a:p>
          <a:p>
            <a:pPr eaLnBrk="1" hangingPunct="1">
              <a:lnSpc>
                <a:spcPct val="85000"/>
              </a:lnSpc>
            </a:pPr>
            <a:endParaRPr lang="en-US" altLang="en-US" sz="1800" b="1" smtClean="0">
              <a:solidFill>
                <a:srgbClr val="FF0000"/>
              </a:solidFill>
              <a:latin typeface="Courier New" panose="02070309020205020404" pitchFamily="49" charset="0"/>
            </a:endParaRPr>
          </a:p>
        </p:txBody>
      </p:sp>
    </p:spTree>
    <p:extLst>
      <p:ext uri="{BB962C8B-B14F-4D97-AF65-F5344CB8AC3E}">
        <p14:creationId xmlns:p14="http://schemas.microsoft.com/office/powerpoint/2010/main" val="1426593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smtClean="0"/>
              <a:t>So What Did this Do?</a:t>
            </a:r>
          </a:p>
        </p:txBody>
      </p:sp>
      <p:pic>
        <p:nvPicPr>
          <p:cNvPr id="65539"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610600"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65541"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42"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5543"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65544"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5545" name="Text Box 9"/>
          <p:cNvSpPr txBox="1">
            <a:spLocks noChangeArrowheads="1"/>
          </p:cNvSpPr>
          <p:nvPr/>
        </p:nvSpPr>
        <p:spPr bwMode="auto">
          <a:xfrm>
            <a:off x="333375" y="1470025"/>
            <a:ext cx="4467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65546" name="Text Box 10"/>
          <p:cNvSpPr txBox="1">
            <a:spLocks noChangeArrowheads="1"/>
          </p:cNvSpPr>
          <p:nvPr/>
        </p:nvSpPr>
        <p:spPr bwMode="auto">
          <a:xfrm>
            <a:off x="382588" y="5386388"/>
            <a:ext cx="8018462"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a:p>
            <a:r>
              <a:rPr lang="en-US" altLang="en-US" sz="2000" b="1"/>
              <a:t>On Windows 7: 32-bit server is registered in WOW6432Node</a:t>
            </a:r>
          </a:p>
        </p:txBody>
      </p:sp>
    </p:spTree>
    <p:extLst>
      <p:ext uri="{BB962C8B-B14F-4D97-AF65-F5344CB8AC3E}">
        <p14:creationId xmlns:p14="http://schemas.microsoft.com/office/powerpoint/2010/main" val="3981881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smtClean="0"/>
              <a:t>The GUID References the DLL File ….</a:t>
            </a:r>
          </a:p>
        </p:txBody>
      </p:sp>
      <p:pic>
        <p:nvPicPr>
          <p:cNvPr id="66563" name="Picture 3" descr="Registr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0825"/>
            <a:ext cx="8915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4"/>
          <p:cNvSpPr txBox="1">
            <a:spLocks noChangeArrowheads="1"/>
          </p:cNvSpPr>
          <p:nvPr/>
        </p:nvSpPr>
        <p:spPr bwMode="auto">
          <a:xfrm>
            <a:off x="1411288" y="1866900"/>
            <a:ext cx="644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b="1"/>
              <a:t>If you look up the GUID in RegEdit</a:t>
            </a:r>
          </a:p>
        </p:txBody>
      </p:sp>
      <p:sp>
        <p:nvSpPr>
          <p:cNvPr id="66565" name="Line 5"/>
          <p:cNvSpPr>
            <a:spLocks noChangeShapeType="1"/>
          </p:cNvSpPr>
          <p:nvPr/>
        </p:nvSpPr>
        <p:spPr bwMode="auto">
          <a:xfrm flipH="1">
            <a:off x="3594100" y="2320925"/>
            <a:ext cx="1676400" cy="1143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6566" name="Text Box 6"/>
          <p:cNvSpPr txBox="1">
            <a:spLocks noChangeArrowheads="1"/>
          </p:cNvSpPr>
          <p:nvPr/>
        </p:nvSpPr>
        <p:spPr bwMode="auto">
          <a:xfrm>
            <a:off x="674688" y="5292725"/>
            <a:ext cx="8202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Points to OpenDSSEngine.DLL</a:t>
            </a:r>
            <a:br>
              <a:rPr lang="en-US" altLang="en-US" sz="2400" b="1"/>
            </a:br>
            <a:r>
              <a:rPr lang="en-US" altLang="en-US" sz="2400" b="1"/>
              <a:t>(In-process server, Apartment Threading model)</a:t>
            </a:r>
          </a:p>
        </p:txBody>
      </p:sp>
      <p:sp>
        <p:nvSpPr>
          <p:cNvPr id="66567" name="Line 7"/>
          <p:cNvSpPr>
            <a:spLocks noChangeShapeType="1"/>
          </p:cNvSpPr>
          <p:nvPr/>
        </p:nvSpPr>
        <p:spPr bwMode="auto">
          <a:xfrm flipV="1">
            <a:off x="6413500" y="3616325"/>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285463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mtClean="0"/>
              <a:t>32-bit Vs 64-bit	</a:t>
            </a:r>
          </a:p>
        </p:txBody>
      </p:sp>
      <p:sp>
        <p:nvSpPr>
          <p:cNvPr id="67587" name="Content Placeholder 2"/>
          <p:cNvSpPr>
            <a:spLocks noGrp="1"/>
          </p:cNvSpPr>
          <p:nvPr>
            <p:ph idx="1"/>
          </p:nvPr>
        </p:nvSpPr>
        <p:spPr>
          <a:xfrm>
            <a:off x="457200" y="1828800"/>
            <a:ext cx="8226425" cy="4522788"/>
          </a:xfrm>
        </p:spPr>
        <p:txBody>
          <a:bodyPr/>
          <a:lstStyle/>
          <a:p>
            <a:r>
              <a:rPr lang="en-US" altLang="en-US" dirty="0" smtClean="0"/>
              <a:t>On Windows 7 &amp; 8 you can register both versions </a:t>
            </a:r>
          </a:p>
          <a:p>
            <a:pPr lvl="1"/>
            <a:r>
              <a:rPr lang="en-US" altLang="en-US" dirty="0" smtClean="0"/>
              <a:t>They are in separate places in the registry</a:t>
            </a:r>
          </a:p>
          <a:p>
            <a:pPr lvl="1"/>
            <a:r>
              <a:rPr lang="en-US" altLang="en-US" dirty="0" smtClean="0"/>
              <a:t>You will probably need to register both</a:t>
            </a:r>
          </a:p>
          <a:p>
            <a:pPr lvl="2"/>
            <a:r>
              <a:rPr lang="en-US" altLang="en-US" dirty="0" smtClean="0"/>
              <a:t>MATLAB is often installed as 64-bit (x64)</a:t>
            </a:r>
          </a:p>
          <a:p>
            <a:pPr lvl="2"/>
            <a:r>
              <a:rPr lang="en-US" altLang="en-US" dirty="0" smtClean="0"/>
              <a:t>MS Office is most often installed as 32-bit (x86)</a:t>
            </a:r>
          </a:p>
          <a:p>
            <a:endParaRPr lang="en-US" altLang="en-US" dirty="0" smtClean="0"/>
          </a:p>
          <a:p>
            <a:r>
              <a:rPr lang="en-US" altLang="en-US" dirty="0" smtClean="0"/>
              <a:t>Windows 7 will run the proper version depending on the type of program invoking the </a:t>
            </a:r>
            <a:r>
              <a:rPr lang="en-US" altLang="en-US" dirty="0" err="1" smtClean="0"/>
              <a:t>DSSEngine</a:t>
            </a:r>
            <a:r>
              <a:rPr lang="en-US" altLang="en-US" dirty="0" smtClean="0"/>
              <a:t>.</a:t>
            </a:r>
          </a:p>
          <a:p>
            <a:pPr lvl="1"/>
            <a:r>
              <a:rPr lang="en-US" altLang="en-US" dirty="0" smtClean="0"/>
              <a:t>Magic!!</a:t>
            </a:r>
          </a:p>
        </p:txBody>
      </p:sp>
    </p:spTree>
    <p:extLst>
      <p:ext uri="{BB962C8B-B14F-4D97-AF65-F5344CB8AC3E}">
        <p14:creationId xmlns:p14="http://schemas.microsoft.com/office/powerpoint/2010/main" val="3910971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mtClean="0"/>
              <a:t>32-bit Vs 64-bit	</a:t>
            </a:r>
          </a:p>
        </p:txBody>
      </p:sp>
      <p:sp>
        <p:nvSpPr>
          <p:cNvPr id="67587" name="Content Placeholder 2"/>
          <p:cNvSpPr>
            <a:spLocks noGrp="1"/>
          </p:cNvSpPr>
          <p:nvPr>
            <p:ph idx="1"/>
          </p:nvPr>
        </p:nvSpPr>
        <p:spPr>
          <a:xfrm>
            <a:off x="457200" y="1828800"/>
            <a:ext cx="8226425" cy="4522788"/>
          </a:xfrm>
        </p:spPr>
        <p:txBody>
          <a:bodyPr/>
          <a:lstStyle/>
          <a:p>
            <a:r>
              <a:rPr lang="en-US" altLang="en-US" smtClean="0"/>
              <a:t>On Windows 7 you can register both versions </a:t>
            </a:r>
          </a:p>
          <a:p>
            <a:pPr lvl="1"/>
            <a:r>
              <a:rPr lang="en-US" altLang="en-US" smtClean="0"/>
              <a:t>They are in separate places in the registry</a:t>
            </a:r>
          </a:p>
          <a:p>
            <a:pPr lvl="1"/>
            <a:r>
              <a:rPr lang="en-US" altLang="en-US" smtClean="0"/>
              <a:t>You will probably need to register both</a:t>
            </a:r>
          </a:p>
          <a:p>
            <a:pPr lvl="2"/>
            <a:r>
              <a:rPr lang="en-US" altLang="en-US" smtClean="0"/>
              <a:t>MATLAB is often installed as 64-bit (x64)</a:t>
            </a:r>
          </a:p>
          <a:p>
            <a:pPr lvl="2"/>
            <a:r>
              <a:rPr lang="en-US" altLang="en-US" smtClean="0"/>
              <a:t>MS Office is most often installed as 32-bit (x86)</a:t>
            </a:r>
          </a:p>
          <a:p>
            <a:endParaRPr lang="en-US" altLang="en-US" smtClean="0"/>
          </a:p>
          <a:p>
            <a:r>
              <a:rPr lang="en-US" altLang="en-US" smtClean="0"/>
              <a:t>Windows 7 will run the proper version depending on the type of program invoking the DSSEngine.</a:t>
            </a:r>
          </a:p>
          <a:p>
            <a:pPr lvl="1"/>
            <a:r>
              <a:rPr lang="en-US" altLang="en-US" smtClean="0"/>
              <a:t>Magic!!</a:t>
            </a:r>
          </a:p>
        </p:txBody>
      </p:sp>
    </p:spTree>
    <p:extLst>
      <p:ext uri="{BB962C8B-B14F-4D97-AF65-F5344CB8AC3E}">
        <p14:creationId xmlns:p14="http://schemas.microsoft.com/office/powerpoint/2010/main" val="2647433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title" idx="4294967295"/>
          </p:nvPr>
        </p:nvSpPr>
        <p:spPr>
          <a:xfrm>
            <a:off x="457200" y="2466975"/>
            <a:ext cx="8226425" cy="914400"/>
          </a:xfrm>
          <a:noFill/>
        </p:spPr>
        <p:txBody>
          <a:bodyPr/>
          <a:lstStyle/>
          <a:p>
            <a:pPr algn="ctr" eaLnBrk="1" hangingPunct="1"/>
            <a:r>
              <a:rPr lang="en-US" altLang="en-US" smtClean="0"/>
              <a:t>Questions So Far?</a:t>
            </a:r>
          </a:p>
        </p:txBody>
      </p:sp>
    </p:spTree>
    <p:extLst>
      <p:ext uri="{BB962C8B-B14F-4D97-AF65-F5344CB8AC3E}">
        <p14:creationId xmlns:p14="http://schemas.microsoft.com/office/powerpoint/2010/main" val="248615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endParaRPr lang="en-US"/>
          </a:p>
        </p:txBody>
      </p:sp>
      <p:sp>
        <p:nvSpPr>
          <p:cNvPr id="69635" name="Title 3"/>
          <p:cNvSpPr>
            <a:spLocks noGrp="1"/>
          </p:cNvSpPr>
          <p:nvPr>
            <p:ph type="ctrTitle" sz="quarter"/>
          </p:nvPr>
        </p:nvSpPr>
        <p:spPr/>
        <p:txBody>
          <a:bodyPr/>
          <a:lstStyle/>
          <a:p>
            <a:pPr eaLnBrk="1" hangingPunct="1"/>
            <a:r>
              <a:rPr lang="en-US" altLang="en-US" dirty="0" smtClean="0"/>
              <a:t>How </a:t>
            </a:r>
            <a:r>
              <a:rPr lang="en-US" altLang="en-US" dirty="0" err="1" smtClean="0"/>
              <a:t>OpenDSS</a:t>
            </a:r>
            <a:r>
              <a:rPr lang="en-US" altLang="en-US" dirty="0" smtClean="0"/>
              <a:t> Works</a:t>
            </a:r>
          </a:p>
        </p:txBody>
      </p:sp>
    </p:spTree>
    <p:extLst>
      <p:ext uri="{BB962C8B-B14F-4D97-AF65-F5344CB8AC3E}">
        <p14:creationId xmlns:p14="http://schemas.microsoft.com/office/powerpoint/2010/main" val="2433148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mtClean="0"/>
              <a:t>The Math …</a:t>
            </a:r>
          </a:p>
        </p:txBody>
      </p:sp>
      <p:sp>
        <p:nvSpPr>
          <p:cNvPr id="70659" name="Content Placeholder 2"/>
          <p:cNvSpPr>
            <a:spLocks noGrp="1"/>
          </p:cNvSpPr>
          <p:nvPr>
            <p:ph idx="1"/>
          </p:nvPr>
        </p:nvSpPr>
        <p:spPr/>
        <p:txBody>
          <a:bodyPr>
            <a:normAutofit lnSpcReduction="10000"/>
          </a:bodyPr>
          <a:lstStyle/>
          <a:p>
            <a:r>
              <a:rPr lang="en-US" altLang="en-US" smtClean="0"/>
              <a:t>Nearly everything results in a </a:t>
            </a:r>
            <a:r>
              <a:rPr lang="en-US" altLang="en-US" b="1" smtClean="0"/>
              <a:t>matrix</a:t>
            </a:r>
            <a:r>
              <a:rPr lang="en-US" altLang="en-US" smtClean="0"/>
              <a:t> or </a:t>
            </a:r>
            <a:r>
              <a:rPr lang="en-US" altLang="en-US" b="1" smtClean="0"/>
              <a:t>array</a:t>
            </a:r>
          </a:p>
          <a:p>
            <a:pPr lvl="1"/>
            <a:r>
              <a:rPr lang="en-US" altLang="en-US" b="1" smtClean="0"/>
              <a:t>Nodal Admittance </a:t>
            </a:r>
            <a:r>
              <a:rPr lang="en-US" altLang="en-US" smtClean="0"/>
              <a:t>formulation</a:t>
            </a:r>
          </a:p>
          <a:p>
            <a:pPr lvl="1"/>
            <a:r>
              <a:rPr lang="en-US" altLang="en-US" smtClean="0"/>
              <a:t>Circuit elements modeled by primitive admittance matrices </a:t>
            </a:r>
          </a:p>
          <a:p>
            <a:pPr lvl="2"/>
            <a:r>
              <a:rPr lang="en-US" altLang="en-US" i="1" smtClean="0"/>
              <a:t>Y</a:t>
            </a:r>
            <a:r>
              <a:rPr lang="en-US" altLang="en-US" i="1" baseline="-25000" smtClean="0"/>
              <a:t>prim</a:t>
            </a:r>
          </a:p>
          <a:p>
            <a:pPr lvl="1"/>
            <a:r>
              <a:rPr lang="en-US" altLang="en-US" b="1" smtClean="0"/>
              <a:t>Primitive Y </a:t>
            </a:r>
            <a:r>
              <a:rPr lang="en-US" altLang="en-US" smtClean="0"/>
              <a:t>matrices used to build </a:t>
            </a:r>
            <a:r>
              <a:rPr lang="en-US" altLang="en-US" b="1" smtClean="0"/>
              <a:t>System Y </a:t>
            </a:r>
            <a:r>
              <a:rPr lang="en-US" altLang="en-US" smtClean="0"/>
              <a:t>matrix </a:t>
            </a:r>
          </a:p>
          <a:p>
            <a:pPr lvl="1">
              <a:buFontTx/>
              <a:buNone/>
            </a:pPr>
            <a:endParaRPr lang="en-US" altLang="en-US" baseline="-25000" smtClean="0"/>
          </a:p>
          <a:p>
            <a:r>
              <a:rPr lang="en-US" altLang="en-US" smtClean="0"/>
              <a:t>OpenDSS Works In</a:t>
            </a:r>
          </a:p>
          <a:p>
            <a:pPr lvl="1"/>
            <a:r>
              <a:rPr lang="en-US" altLang="en-US" smtClean="0"/>
              <a:t>Phase domain</a:t>
            </a:r>
          </a:p>
          <a:p>
            <a:pPr lvl="1"/>
            <a:r>
              <a:rPr lang="en-US" altLang="en-US" smtClean="0"/>
              <a:t>Actual volts and amps</a:t>
            </a:r>
          </a:p>
          <a:p>
            <a:pPr lvl="1"/>
            <a:r>
              <a:rPr lang="en-US" altLang="en-US" smtClean="0"/>
              <a:t>Symmetrical components and per units not used </a:t>
            </a:r>
            <a:r>
              <a:rPr lang="en-US" altLang="en-US" i="1" smtClean="0"/>
              <a:t>inside</a:t>
            </a:r>
            <a:r>
              <a:rPr lang="en-US" altLang="en-US" smtClean="0"/>
              <a:t> the program !!  -- Input and output only!</a:t>
            </a:r>
          </a:p>
        </p:txBody>
      </p:sp>
    </p:spTree>
    <p:extLst>
      <p:ext uri="{BB962C8B-B14F-4D97-AF65-F5344CB8AC3E}">
        <p14:creationId xmlns:p14="http://schemas.microsoft.com/office/powerpoint/2010/main" val="1360010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smtClean="0"/>
              <a:t>Primitive Y Matrix</a:t>
            </a:r>
          </a:p>
        </p:txBody>
      </p:sp>
      <p:sp>
        <p:nvSpPr>
          <p:cNvPr id="71683" name="Content Placeholder 2"/>
          <p:cNvSpPr>
            <a:spLocks noGrp="1"/>
          </p:cNvSpPr>
          <p:nvPr>
            <p:ph idx="1"/>
          </p:nvPr>
        </p:nvSpPr>
        <p:spPr>
          <a:xfrm>
            <a:off x="533400" y="1447800"/>
            <a:ext cx="8226425" cy="4935538"/>
          </a:xfrm>
        </p:spPr>
        <p:txBody>
          <a:bodyPr/>
          <a:lstStyle/>
          <a:p>
            <a:r>
              <a:rPr lang="en-US" altLang="en-US" smtClean="0"/>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09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this Workshop</a:t>
            </a:r>
            <a:endParaRPr lang="en-US" dirty="0"/>
          </a:p>
        </p:txBody>
      </p:sp>
      <p:sp>
        <p:nvSpPr>
          <p:cNvPr id="3" name="Content Placeholder 2"/>
          <p:cNvSpPr>
            <a:spLocks noGrp="1"/>
          </p:cNvSpPr>
          <p:nvPr>
            <p:ph idx="1"/>
          </p:nvPr>
        </p:nvSpPr>
        <p:spPr/>
        <p:txBody>
          <a:bodyPr/>
          <a:lstStyle/>
          <a:p>
            <a:r>
              <a:rPr lang="en-US" dirty="0" smtClean="0"/>
              <a:t>Provide basic training in </a:t>
            </a:r>
            <a:r>
              <a:rPr lang="en-US" dirty="0" err="1" smtClean="0"/>
              <a:t>OpenDSS</a:t>
            </a:r>
            <a:r>
              <a:rPr lang="en-US" dirty="0" smtClean="0"/>
              <a:t> usage</a:t>
            </a:r>
          </a:p>
          <a:p>
            <a:r>
              <a:rPr lang="en-US" dirty="0" smtClean="0"/>
              <a:t>Provide distribution engineers with a powerful tool for dynamic distribution modeling to supplement their existing tools</a:t>
            </a:r>
          </a:p>
          <a:p>
            <a:r>
              <a:rPr lang="en-US" dirty="0" smtClean="0"/>
              <a:t>Provide students:</a:t>
            </a:r>
          </a:p>
          <a:p>
            <a:pPr lvl="1"/>
            <a:r>
              <a:rPr lang="en-US" dirty="0" smtClean="0"/>
              <a:t>With a tool to complete their research</a:t>
            </a:r>
          </a:p>
          <a:p>
            <a:pPr lvl="1"/>
            <a:r>
              <a:rPr lang="en-US" dirty="0" smtClean="0"/>
              <a:t>With an understanding of power distribution systems</a:t>
            </a:r>
          </a:p>
          <a:p>
            <a:pPr lvl="1"/>
            <a:r>
              <a:rPr lang="en-US" dirty="0" smtClean="0"/>
              <a:t>With skills for the next generation power industry </a:t>
            </a:r>
          </a:p>
          <a:p>
            <a:pPr lvl="2"/>
            <a:r>
              <a:rPr lang="en-US" dirty="0" smtClean="0"/>
              <a:t>The “Integrated Grid”</a:t>
            </a:r>
          </a:p>
          <a:p>
            <a:r>
              <a:rPr lang="en-US" dirty="0" smtClean="0"/>
              <a:t>Encourage students to explore and develop new concepts useful to the industry</a:t>
            </a:r>
            <a:endParaRPr lang="en-US" dirty="0"/>
          </a:p>
        </p:txBody>
      </p:sp>
    </p:spTree>
    <p:extLst>
      <p:ext uri="{BB962C8B-B14F-4D97-AF65-F5344CB8AC3E}">
        <p14:creationId xmlns:p14="http://schemas.microsoft.com/office/powerpoint/2010/main" val="3063248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smtClean="0"/>
              <a:t>Primitive Y Matrix, cont’d</a:t>
            </a:r>
          </a:p>
        </p:txBody>
      </p:sp>
      <p:sp>
        <p:nvSpPr>
          <p:cNvPr id="72707" name="Content Placeholder 2"/>
          <p:cNvSpPr>
            <a:spLocks noGrp="1"/>
          </p:cNvSpPr>
          <p:nvPr>
            <p:ph idx="1"/>
          </p:nvPr>
        </p:nvSpPr>
        <p:spPr>
          <a:xfrm>
            <a:off x="381000" y="1371600"/>
            <a:ext cx="8226425" cy="4935538"/>
          </a:xfrm>
        </p:spPr>
        <p:txBody>
          <a:bodyPr/>
          <a:lstStyle/>
          <a:p>
            <a:r>
              <a:rPr lang="en-US" altLang="en-US" smtClean="0"/>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919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smtClean="0"/>
              <a:t>What about 3-phase elements?</a:t>
            </a:r>
          </a:p>
        </p:txBody>
      </p:sp>
      <p:sp>
        <p:nvSpPr>
          <p:cNvPr id="73731" name="Content Placeholder 2"/>
          <p:cNvSpPr>
            <a:spLocks noGrp="1"/>
          </p:cNvSpPr>
          <p:nvPr>
            <p:ph idx="1"/>
          </p:nvPr>
        </p:nvSpPr>
        <p:spPr/>
        <p:txBody>
          <a:bodyPr/>
          <a:lstStyle/>
          <a:p>
            <a:r>
              <a:rPr lang="en-US" altLang="en-US" smtClean="0"/>
              <a:t>Simply let </a:t>
            </a:r>
            <a:r>
              <a:rPr lang="en-US" altLang="en-US" b="1" smtClean="0"/>
              <a:t>R, X, B, G, C</a:t>
            </a:r>
            <a:r>
              <a:rPr lang="en-US" altLang="en-US" smtClean="0"/>
              <a:t>, etc. represent </a:t>
            </a:r>
            <a:r>
              <a:rPr lang="en-US" altLang="en-US" b="1" smtClean="0"/>
              <a:t>3x3</a:t>
            </a:r>
            <a:r>
              <a:rPr lang="en-US" altLang="en-US" smtClean="0"/>
              <a:t> matrix</a:t>
            </a:r>
          </a:p>
          <a:p>
            <a:pPr lvl="1"/>
            <a:r>
              <a:rPr lang="en-US" altLang="en-US" smtClean="0"/>
              <a:t>Notation stays the same</a:t>
            </a:r>
          </a:p>
          <a:p>
            <a:endParaRPr lang="en-US" altLang="en-US" smtClean="0"/>
          </a:p>
          <a:p>
            <a:r>
              <a:rPr lang="en-US" altLang="en-US" smtClean="0"/>
              <a:t>And it works!</a:t>
            </a:r>
          </a:p>
          <a:p>
            <a:endParaRPr lang="en-US" altLang="en-US" smtClean="0"/>
          </a:p>
          <a:p>
            <a:r>
              <a:rPr lang="en-US" altLang="en-US" smtClean="0"/>
              <a:t>I1, I2, V1, V2 etc become 3x1 vectors</a:t>
            </a:r>
          </a:p>
          <a:p>
            <a:endParaRPr lang="en-US" altLang="en-US" smtClean="0"/>
          </a:p>
          <a:p>
            <a:r>
              <a:rPr lang="en-US" altLang="en-US" smtClean="0"/>
              <a:t>This is basically how all the Circuit Element (CktElement) models in OpenDSS work.</a:t>
            </a:r>
          </a:p>
        </p:txBody>
      </p:sp>
    </p:spTree>
    <p:extLst>
      <p:ext uri="{BB962C8B-B14F-4D97-AF65-F5344CB8AC3E}">
        <p14:creationId xmlns:p14="http://schemas.microsoft.com/office/powerpoint/2010/main" val="3294127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smtClean="0"/>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807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smtClean="0"/>
              <a:t>Nodal Admittance Equations</a:t>
            </a:r>
          </a:p>
        </p:txBody>
      </p:sp>
      <p:sp>
        <p:nvSpPr>
          <p:cNvPr id="75779" name="TextBox 2"/>
          <p:cNvSpPr txBox="1">
            <a:spLocks noChangeArrowheads="1"/>
          </p:cNvSpPr>
          <p:nvPr/>
        </p:nvSpPr>
        <p:spPr bwMode="auto">
          <a:xfrm>
            <a:off x="1143000" y="20574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1981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3581400" y="26670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3352800" y="3886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x N</a:t>
            </a:r>
            <a:endParaRPr lang="en-US" altLang="en-US" baseline="-25000"/>
          </a:p>
        </p:txBody>
      </p:sp>
      <p:sp>
        <p:nvSpPr>
          <p:cNvPr id="75783" name="TextBox 6"/>
          <p:cNvSpPr txBox="1">
            <a:spLocks noChangeArrowheads="1"/>
          </p:cNvSpPr>
          <p:nvPr/>
        </p:nvSpPr>
        <p:spPr bwMode="auto">
          <a:xfrm>
            <a:off x="3352800" y="4267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(Sparse)</a:t>
            </a:r>
            <a:endParaRPr lang="en-US" altLang="en-US" baseline="-25000"/>
          </a:p>
        </p:txBody>
      </p:sp>
      <p:sp>
        <p:nvSpPr>
          <p:cNvPr id="75784" name="TextBox 7"/>
          <p:cNvSpPr txBox="1">
            <a:spLocks noChangeArrowheads="1"/>
          </p:cNvSpPr>
          <p:nvPr/>
        </p:nvSpPr>
        <p:spPr bwMode="auto">
          <a:xfrm>
            <a:off x="6324600" y="19050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838200" y="60198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 Number of </a:t>
            </a:r>
            <a:r>
              <a:rPr lang="en-US" altLang="en-US" u="sng"/>
              <a:t>NODES</a:t>
            </a:r>
            <a:r>
              <a:rPr lang="en-US" altLang="en-US"/>
              <a:t>  (not BUSES)</a:t>
            </a:r>
          </a:p>
        </p:txBody>
      </p:sp>
      <p:sp>
        <p:nvSpPr>
          <p:cNvPr id="75786" name="Left Bracket 9"/>
          <p:cNvSpPr>
            <a:spLocks/>
          </p:cNvSpPr>
          <p:nvPr/>
        </p:nvSpPr>
        <p:spPr bwMode="auto">
          <a:xfrm>
            <a:off x="1219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1600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6400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6781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2590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5943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443917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smtClean="0"/>
              <a:t>Solving the Power Flow</a:t>
            </a:r>
          </a:p>
        </p:txBody>
      </p:sp>
      <p:sp>
        <p:nvSpPr>
          <p:cNvPr id="76803" name="Rectangle 3"/>
          <p:cNvSpPr>
            <a:spLocks noGrp="1" noChangeArrowheads="1"/>
          </p:cNvSpPr>
          <p:nvPr>
            <p:ph type="body" idx="1"/>
          </p:nvPr>
        </p:nvSpPr>
        <p:spPr/>
        <p:txBody>
          <a:bodyPr/>
          <a:lstStyle/>
          <a:p>
            <a:pPr eaLnBrk="1" hangingPunct="1"/>
            <a:r>
              <a:rPr lang="en-US" altLang="en-US" smtClean="0"/>
              <a:t>Once the circuit model is connected properly the next step is to </a:t>
            </a:r>
            <a:r>
              <a:rPr lang="en-US" altLang="en-US" b="1" smtClean="0">
                <a:solidFill>
                  <a:srgbClr val="FF0000"/>
                </a:solidFill>
              </a:rPr>
              <a:t>Solve</a:t>
            </a:r>
            <a:r>
              <a:rPr lang="en-US" altLang="en-US" smtClean="0"/>
              <a:t> the base power flow</a:t>
            </a:r>
          </a:p>
          <a:p>
            <a:pPr eaLnBrk="1" hangingPunct="1"/>
            <a:r>
              <a:rPr lang="en-US" altLang="en-US" smtClean="0"/>
              <a:t>PC elements (i.e., Loads) are usually </a:t>
            </a:r>
            <a:r>
              <a:rPr lang="en-US" altLang="en-US" b="1" smtClean="0"/>
              <a:t>nonlinear</a:t>
            </a:r>
          </a:p>
          <a:p>
            <a:pPr eaLnBrk="1" hangingPunct="1"/>
            <a:r>
              <a:rPr lang="en-US" altLang="en-US" smtClean="0"/>
              <a:t>Loads are linearized to a Norton equivalent based on nominal 100% rated voltage.</a:t>
            </a:r>
          </a:p>
          <a:p>
            <a:pPr lvl="1" eaLnBrk="1" hangingPunct="1"/>
            <a:r>
              <a:rPr lang="en-US" altLang="en-US" smtClean="0"/>
              <a:t>Current source is “</a:t>
            </a:r>
            <a:r>
              <a:rPr lang="en-US" altLang="en-US" b="1" smtClean="0"/>
              <a:t>compensation current</a:t>
            </a:r>
            <a:r>
              <a:rPr lang="en-US" altLang="en-US" smtClean="0"/>
              <a:t>”</a:t>
            </a:r>
          </a:p>
          <a:p>
            <a:pPr lvl="1" eaLnBrk="1" hangingPunct="1"/>
            <a:r>
              <a:rPr lang="en-US" altLang="en-US" smtClean="0"/>
              <a:t>Compensates for the nonlinear characteristic</a:t>
            </a:r>
          </a:p>
          <a:p>
            <a:pPr eaLnBrk="1" hangingPunct="1"/>
            <a:r>
              <a:rPr lang="en-US" altLang="en-US" smtClean="0"/>
              <a:t>A </a:t>
            </a:r>
            <a:r>
              <a:rPr lang="en-US" altLang="en-US" i="1" smtClean="0"/>
              <a:t>fixed point </a:t>
            </a:r>
            <a:r>
              <a:rPr lang="en-US" altLang="en-US" smtClean="0"/>
              <a:t>iterative solution algorithm is employed for most solutions</a:t>
            </a:r>
          </a:p>
          <a:p>
            <a:pPr eaLnBrk="1" hangingPunct="1"/>
            <a:r>
              <a:rPr lang="en-US" altLang="en-US" smtClean="0"/>
              <a:t>This method allows for flexible load models and is robust for most distribution systems</a:t>
            </a:r>
          </a:p>
        </p:txBody>
      </p:sp>
    </p:spTree>
    <p:extLst>
      <p:ext uri="{BB962C8B-B14F-4D97-AF65-F5344CB8AC3E}">
        <p14:creationId xmlns:p14="http://schemas.microsoft.com/office/powerpoint/2010/main" val="4201590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smtClean="0"/>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5991225" y="1819275"/>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8022908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smtClean="0"/>
              <a:t>Load  - 3-phase Y connected</a:t>
            </a:r>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8855"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8856"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8857" name="Freeform 9"/>
          <p:cNvSpPr>
            <a:spLocks/>
          </p:cNvSpPr>
          <p:nvPr/>
        </p:nvSpPr>
        <p:spPr bwMode="auto">
          <a:xfrm>
            <a:off x="609600" y="1447800"/>
            <a:ext cx="2743200" cy="1219200"/>
          </a:xfrm>
          <a:custGeom>
            <a:avLst/>
            <a:gdLst>
              <a:gd name="T0" fmla="*/ 2147483647 w 1728"/>
              <a:gd name="T1" fmla="*/ 0 h 768"/>
              <a:gd name="T2" fmla="*/ 2147483647 w 1728"/>
              <a:gd name="T3" fmla="*/ 0 h 768"/>
              <a:gd name="T4" fmla="*/ 2147483647 w 1728"/>
              <a:gd name="T5" fmla="*/ 2147483647 h 768"/>
              <a:gd name="T6" fmla="*/ 0 w 1728"/>
              <a:gd name="T7" fmla="*/ 2147483647 h 768"/>
              <a:gd name="T8" fmla="*/ 0 60000 65536"/>
              <a:gd name="T9" fmla="*/ 0 60000 65536"/>
              <a:gd name="T10" fmla="*/ 0 60000 65536"/>
              <a:gd name="T11" fmla="*/ 0 60000 65536"/>
              <a:gd name="T12" fmla="*/ 0 w 1728"/>
              <a:gd name="T13" fmla="*/ 0 h 768"/>
              <a:gd name="T14" fmla="*/ 1728 w 1728"/>
              <a:gd name="T15" fmla="*/ 768 h 768"/>
            </a:gdLst>
            <a:ahLst/>
            <a:cxnLst>
              <a:cxn ang="T8">
                <a:pos x="T0" y="T1"/>
              </a:cxn>
              <a:cxn ang="T9">
                <a:pos x="T2" y="T3"/>
              </a:cxn>
              <a:cxn ang="T10">
                <a:pos x="T4" y="T5"/>
              </a:cxn>
              <a:cxn ang="T11">
                <a:pos x="T6" y="T7"/>
              </a:cxn>
            </a:cxnLst>
            <a:rect l="T12" t="T13" r="T14" b="T15"/>
            <a:pathLst>
              <a:path w="1728" h="768">
                <a:moveTo>
                  <a:pt x="1728" y="0"/>
                </a:moveTo>
                <a:lnTo>
                  <a:pt x="576" y="0"/>
                </a:lnTo>
                <a:lnTo>
                  <a:pt x="576" y="768"/>
                </a:lnTo>
                <a:lnTo>
                  <a:pt x="0" y="768"/>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58" name="Line 10"/>
          <p:cNvSpPr>
            <a:spLocks noChangeShapeType="1"/>
          </p:cNvSpPr>
          <p:nvPr/>
        </p:nvSpPr>
        <p:spPr bwMode="auto">
          <a:xfrm flipH="1">
            <a:off x="609600" y="3200400"/>
            <a:ext cx="27432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59" name="Freeform 11"/>
          <p:cNvSpPr>
            <a:spLocks/>
          </p:cNvSpPr>
          <p:nvPr/>
        </p:nvSpPr>
        <p:spPr bwMode="auto">
          <a:xfrm>
            <a:off x="609600" y="3886200"/>
            <a:ext cx="2743200" cy="1143000"/>
          </a:xfrm>
          <a:custGeom>
            <a:avLst/>
            <a:gdLst>
              <a:gd name="T0" fmla="*/ 2147483647 w 1728"/>
              <a:gd name="T1" fmla="*/ 2147483647 h 720"/>
              <a:gd name="T2" fmla="*/ 2147483647 w 1728"/>
              <a:gd name="T3" fmla="*/ 2147483647 h 720"/>
              <a:gd name="T4" fmla="*/ 2147483647 w 1728"/>
              <a:gd name="T5" fmla="*/ 0 h 720"/>
              <a:gd name="T6" fmla="*/ 0 w 1728"/>
              <a:gd name="T7" fmla="*/ 0 h 720"/>
              <a:gd name="T8" fmla="*/ 0 60000 65536"/>
              <a:gd name="T9" fmla="*/ 0 60000 65536"/>
              <a:gd name="T10" fmla="*/ 0 60000 65536"/>
              <a:gd name="T11" fmla="*/ 0 60000 65536"/>
              <a:gd name="T12" fmla="*/ 0 w 1728"/>
              <a:gd name="T13" fmla="*/ 0 h 720"/>
              <a:gd name="T14" fmla="*/ 1728 w 1728"/>
              <a:gd name="T15" fmla="*/ 720 h 720"/>
            </a:gdLst>
            <a:ahLst/>
            <a:cxnLst>
              <a:cxn ang="T8">
                <a:pos x="T0" y="T1"/>
              </a:cxn>
              <a:cxn ang="T9">
                <a:pos x="T2" y="T3"/>
              </a:cxn>
              <a:cxn ang="T10">
                <a:pos x="T4" y="T5"/>
              </a:cxn>
              <a:cxn ang="T11">
                <a:pos x="T6" y="T7"/>
              </a:cxn>
            </a:cxnLst>
            <a:rect l="T12" t="T13" r="T14" b="T15"/>
            <a:pathLst>
              <a:path w="1728" h="720">
                <a:moveTo>
                  <a:pt x="1728" y="720"/>
                </a:moveTo>
                <a:lnTo>
                  <a:pt x="528" y="720"/>
                </a:lnTo>
                <a:lnTo>
                  <a:pt x="528" y="0"/>
                </a:lnTo>
                <a:lnTo>
                  <a:pt x="0" y="0"/>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0" name="Freeform 12"/>
          <p:cNvSpPr>
            <a:spLocks/>
          </p:cNvSpPr>
          <p:nvPr/>
        </p:nvSpPr>
        <p:spPr bwMode="auto">
          <a:xfrm>
            <a:off x="685800" y="2743200"/>
            <a:ext cx="2667000" cy="3581400"/>
          </a:xfrm>
          <a:custGeom>
            <a:avLst/>
            <a:gdLst>
              <a:gd name="T0" fmla="*/ 2147483647 w 1680"/>
              <a:gd name="T1" fmla="*/ 0 h 2256"/>
              <a:gd name="T2" fmla="*/ 2147483647 w 1680"/>
              <a:gd name="T3" fmla="*/ 0 h 2256"/>
              <a:gd name="T4" fmla="*/ 2147483647 w 1680"/>
              <a:gd name="T5" fmla="*/ 2147483647 h 2256"/>
              <a:gd name="T6" fmla="*/ 0 w 1680"/>
              <a:gd name="T7" fmla="*/ 2147483647 h 2256"/>
              <a:gd name="T8" fmla="*/ 0 60000 65536"/>
              <a:gd name="T9" fmla="*/ 0 60000 65536"/>
              <a:gd name="T10" fmla="*/ 0 60000 65536"/>
              <a:gd name="T11" fmla="*/ 0 60000 65536"/>
              <a:gd name="T12" fmla="*/ 0 w 1680"/>
              <a:gd name="T13" fmla="*/ 0 h 2256"/>
              <a:gd name="T14" fmla="*/ 1680 w 1680"/>
              <a:gd name="T15" fmla="*/ 2256 h 2256"/>
            </a:gdLst>
            <a:ahLst/>
            <a:cxnLst>
              <a:cxn ang="T8">
                <a:pos x="T0" y="T1"/>
              </a:cxn>
              <a:cxn ang="T9">
                <a:pos x="T2" y="T3"/>
              </a:cxn>
              <a:cxn ang="T10">
                <a:pos x="T4" y="T5"/>
              </a:cxn>
              <a:cxn ang="T11">
                <a:pos x="T6" y="T7"/>
              </a:cxn>
            </a:cxnLst>
            <a:rect l="T12" t="T13" r="T14" b="T15"/>
            <a:pathLst>
              <a:path w="1680" h="2256">
                <a:moveTo>
                  <a:pt x="1680" y="0"/>
                </a:moveTo>
                <a:lnTo>
                  <a:pt x="1056" y="0"/>
                </a:lnTo>
                <a:lnTo>
                  <a:pt x="1056" y="2256"/>
                </a:lnTo>
                <a:lnTo>
                  <a:pt x="0" y="2256"/>
                </a:lnTo>
              </a:path>
            </a:pathLst>
          </a:custGeom>
          <a:noFill/>
          <a:ln w="28575" cap="flat" cmpd="sng">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1" name="Line 13"/>
          <p:cNvSpPr>
            <a:spLocks noChangeShapeType="1"/>
          </p:cNvSpPr>
          <p:nvPr/>
        </p:nvSpPr>
        <p:spPr bwMode="auto">
          <a:xfrm flipH="1">
            <a:off x="2362200" y="4495800"/>
            <a:ext cx="10668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2" name="Line 14"/>
          <p:cNvSpPr>
            <a:spLocks noChangeShapeType="1"/>
          </p:cNvSpPr>
          <p:nvPr/>
        </p:nvSpPr>
        <p:spPr bwMode="auto">
          <a:xfrm flipH="1">
            <a:off x="2362200" y="6324600"/>
            <a:ext cx="9906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3" name="Oval 15"/>
          <p:cNvSpPr>
            <a:spLocks noChangeArrowheads="1"/>
          </p:cNvSpPr>
          <p:nvPr/>
        </p:nvSpPr>
        <p:spPr bwMode="auto">
          <a:xfrm>
            <a:off x="533400" y="6248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4" name="Oval 16"/>
          <p:cNvSpPr>
            <a:spLocks noChangeArrowheads="1"/>
          </p:cNvSpPr>
          <p:nvPr/>
        </p:nvSpPr>
        <p:spPr bwMode="auto">
          <a:xfrm>
            <a:off x="533400" y="38100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5" name="Oval 17"/>
          <p:cNvSpPr>
            <a:spLocks noChangeArrowheads="1"/>
          </p:cNvSpPr>
          <p:nvPr/>
        </p:nvSpPr>
        <p:spPr bwMode="auto">
          <a:xfrm>
            <a:off x="533400" y="31242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6" name="Oval 18"/>
          <p:cNvSpPr>
            <a:spLocks noChangeArrowheads="1"/>
          </p:cNvSpPr>
          <p:nvPr/>
        </p:nvSpPr>
        <p:spPr bwMode="auto">
          <a:xfrm>
            <a:off x="533400" y="25908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7" name="Text Box 19"/>
          <p:cNvSpPr txBox="1">
            <a:spLocks noChangeArrowheads="1"/>
          </p:cNvSpPr>
          <p:nvPr/>
        </p:nvSpPr>
        <p:spPr bwMode="auto">
          <a:xfrm>
            <a:off x="152400" y="3733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8868" name="Text Box 20"/>
          <p:cNvSpPr txBox="1">
            <a:spLocks noChangeArrowheads="1"/>
          </p:cNvSpPr>
          <p:nvPr/>
        </p:nvSpPr>
        <p:spPr bwMode="auto">
          <a:xfrm>
            <a:off x="152400" y="3048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8869" name="Text Box 21"/>
          <p:cNvSpPr txBox="1">
            <a:spLocks noChangeArrowheads="1"/>
          </p:cNvSpPr>
          <p:nvPr/>
        </p:nvSpPr>
        <p:spPr bwMode="auto">
          <a:xfrm>
            <a:off x="1524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8870" name="Text Box 22"/>
          <p:cNvSpPr txBox="1">
            <a:spLocks noChangeArrowheads="1"/>
          </p:cNvSpPr>
          <p:nvPr/>
        </p:nvSpPr>
        <p:spPr bwMode="auto">
          <a:xfrm>
            <a:off x="152400" y="6096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a:t>
            </a:r>
          </a:p>
        </p:txBody>
      </p:sp>
      <p:sp>
        <p:nvSpPr>
          <p:cNvPr id="78871" name="Text Box 23"/>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 Conductors/Terminal</a:t>
            </a:r>
          </a:p>
        </p:txBody>
      </p:sp>
    </p:spTree>
    <p:extLst>
      <p:ext uri="{BB962C8B-B14F-4D97-AF65-F5344CB8AC3E}">
        <p14:creationId xmlns:p14="http://schemas.microsoft.com/office/powerpoint/2010/main" val="29237696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smtClean="0"/>
              <a:t>Load  - 3-phase Delta connected</a:t>
            </a:r>
          </a:p>
        </p:txBody>
      </p:sp>
      <p:pic>
        <p:nvPicPr>
          <p:cNvPr id="798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9879"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9880"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9881" name="Oval 9"/>
          <p:cNvSpPr>
            <a:spLocks noChangeArrowheads="1"/>
          </p:cNvSpPr>
          <p:nvPr/>
        </p:nvSpPr>
        <p:spPr bwMode="auto">
          <a:xfrm>
            <a:off x="2819400" y="4724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2" name="Oval 10"/>
          <p:cNvSpPr>
            <a:spLocks noChangeArrowheads="1"/>
          </p:cNvSpPr>
          <p:nvPr/>
        </p:nvSpPr>
        <p:spPr bwMode="auto">
          <a:xfrm>
            <a:off x="2819400" y="2895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3" name="Oval 11"/>
          <p:cNvSpPr>
            <a:spLocks noChangeArrowheads="1"/>
          </p:cNvSpPr>
          <p:nvPr/>
        </p:nvSpPr>
        <p:spPr bwMode="auto">
          <a:xfrm>
            <a:off x="2133600" y="3657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4" name="Text Box 12"/>
          <p:cNvSpPr txBox="1">
            <a:spLocks noChangeArrowheads="1"/>
          </p:cNvSpPr>
          <p:nvPr/>
        </p:nvSpPr>
        <p:spPr bwMode="auto">
          <a:xfrm>
            <a:off x="2667000" y="4343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9885" name="Text Box 13"/>
          <p:cNvSpPr txBox="1">
            <a:spLocks noChangeArrowheads="1"/>
          </p:cNvSpPr>
          <p:nvPr/>
        </p:nvSpPr>
        <p:spPr bwMode="auto">
          <a:xfrm>
            <a:off x="27432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9886" name="Text Box 14"/>
          <p:cNvSpPr txBox="1">
            <a:spLocks noChangeArrowheads="1"/>
          </p:cNvSpPr>
          <p:nvPr/>
        </p:nvSpPr>
        <p:spPr bwMode="auto">
          <a:xfrm>
            <a:off x="1905000" y="3352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9887" name="Text Box 15"/>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 Conductors/Terminal</a:t>
            </a:r>
          </a:p>
        </p:txBody>
      </p:sp>
      <p:sp>
        <p:nvSpPr>
          <p:cNvPr id="79888" name="Freeform 16"/>
          <p:cNvSpPr>
            <a:spLocks/>
          </p:cNvSpPr>
          <p:nvPr/>
        </p:nvSpPr>
        <p:spPr bwMode="auto">
          <a:xfrm>
            <a:off x="2895600" y="2743200"/>
            <a:ext cx="457200" cy="4572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89" name="Freeform 17"/>
          <p:cNvSpPr>
            <a:spLocks/>
          </p:cNvSpPr>
          <p:nvPr/>
        </p:nvSpPr>
        <p:spPr bwMode="auto">
          <a:xfrm>
            <a:off x="2895600" y="4495800"/>
            <a:ext cx="457200" cy="5334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90" name="Freeform 18"/>
          <p:cNvSpPr>
            <a:spLocks/>
          </p:cNvSpPr>
          <p:nvPr/>
        </p:nvSpPr>
        <p:spPr bwMode="auto">
          <a:xfrm>
            <a:off x="2209800" y="1447800"/>
            <a:ext cx="1143000" cy="48768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28309294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smtClean="0"/>
              <a:t>Load Models  (Present version)</a:t>
            </a:r>
          </a:p>
        </p:txBody>
      </p:sp>
      <p:sp>
        <p:nvSpPr>
          <p:cNvPr id="80899" name="Rectangle 3"/>
          <p:cNvSpPr>
            <a:spLocks noGrp="1" noChangeArrowheads="1"/>
          </p:cNvSpPr>
          <p:nvPr>
            <p:ph type="body" idx="1"/>
          </p:nvPr>
        </p:nvSpPr>
        <p:spPr>
          <a:xfrm>
            <a:off x="457200" y="1676400"/>
            <a:ext cx="8226425" cy="4675188"/>
          </a:xfrm>
        </p:spPr>
        <p:txBody>
          <a:bodyPr/>
          <a:lstStyle/>
          <a:p>
            <a:pPr eaLnBrk="1" hangingPunct="1">
              <a:buFontTx/>
              <a:buNone/>
            </a:pPr>
            <a:r>
              <a:rPr lang="en-US" altLang="en-US" smtClean="0"/>
              <a:t>1:Standard constant P+jQ load. (Default)</a:t>
            </a:r>
          </a:p>
          <a:p>
            <a:pPr eaLnBrk="1" hangingPunct="1">
              <a:buFontTx/>
              <a:buNone/>
            </a:pPr>
            <a:r>
              <a:rPr lang="en-US" altLang="en-US" smtClean="0"/>
              <a:t>2:Constant impedance load. </a:t>
            </a:r>
          </a:p>
          <a:p>
            <a:pPr eaLnBrk="1" hangingPunct="1">
              <a:buFontTx/>
              <a:buNone/>
            </a:pPr>
            <a:r>
              <a:rPr lang="en-US" altLang="en-US" smtClean="0"/>
              <a:t>3:Const P, Quadratic Q (like a motor).</a:t>
            </a:r>
          </a:p>
          <a:p>
            <a:pPr eaLnBrk="1" hangingPunct="1">
              <a:buFontTx/>
              <a:buNone/>
            </a:pPr>
            <a:r>
              <a:rPr lang="en-US" altLang="en-US" smtClean="0"/>
              <a:t>4:Nominal Linear P, Quadratic Q (feeder mix). </a:t>
            </a:r>
            <a:br>
              <a:rPr lang="en-US" altLang="en-US" smtClean="0"/>
            </a:br>
            <a:r>
              <a:rPr lang="en-US" altLang="en-US" smtClean="0"/>
              <a:t> Use this with CVRfactor.</a:t>
            </a:r>
          </a:p>
          <a:p>
            <a:pPr eaLnBrk="1" hangingPunct="1">
              <a:buFontTx/>
              <a:buNone/>
            </a:pPr>
            <a:r>
              <a:rPr lang="en-US" altLang="en-US" smtClean="0"/>
              <a:t>5:Constant Current Magnitude</a:t>
            </a:r>
          </a:p>
          <a:p>
            <a:pPr eaLnBrk="1" hangingPunct="1">
              <a:buFontTx/>
              <a:buNone/>
            </a:pPr>
            <a:r>
              <a:rPr lang="en-US" altLang="en-US" smtClean="0"/>
              <a:t>6:Const P, Fixed Q</a:t>
            </a:r>
          </a:p>
          <a:p>
            <a:pPr eaLnBrk="1" hangingPunct="1">
              <a:buFontTx/>
              <a:buNone/>
            </a:pPr>
            <a:r>
              <a:rPr lang="en-US" altLang="en-US" smtClean="0"/>
              <a:t>7:Const P, Fixed Impedance Q</a:t>
            </a:r>
          </a:p>
          <a:p>
            <a:pPr eaLnBrk="1" hangingPunct="1">
              <a:buFontTx/>
              <a:buNone/>
            </a:pPr>
            <a:r>
              <a:rPr lang="en-US" altLang="en-US" smtClean="0"/>
              <a:t>8: Special ZIP load model</a:t>
            </a:r>
          </a:p>
        </p:txBody>
      </p:sp>
    </p:spTree>
    <p:extLst>
      <p:ext uri="{BB962C8B-B14F-4D97-AF65-F5344CB8AC3E}">
        <p14:creationId xmlns:p14="http://schemas.microsoft.com/office/powerpoint/2010/main" val="28996589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fontScale="90000"/>
          </a:bodyPr>
          <a:lstStyle/>
          <a:p>
            <a:pPr eaLnBrk="1" hangingPunct="1"/>
            <a:r>
              <a:rPr lang="en-US" altLang="en-US" smtClean="0"/>
              <a:t>Standard P + jQ (constant power) Load Model</a:t>
            </a:r>
          </a:p>
        </p:txBody>
      </p:sp>
      <p:sp>
        <p:nvSpPr>
          <p:cNvPr id="81923" name="Rectangle 3"/>
          <p:cNvSpPr>
            <a:spLocks noGrp="1" noChangeArrowheads="1"/>
          </p:cNvSpPr>
          <p:nvPr>
            <p:ph type="body" idx="1"/>
          </p:nvPr>
        </p:nvSpPr>
        <p:spPr/>
        <p:txBody>
          <a:bodyPr/>
          <a:lstStyle/>
          <a:p>
            <a:pPr eaLnBrk="1" hangingPunct="1"/>
            <a:r>
              <a:rPr lang="en-US" altLang="en-US" smtClean="0"/>
              <a:t>When the voltage goes out of the normal range for a load the model </a:t>
            </a:r>
            <a:r>
              <a:rPr lang="en-US" altLang="en-US" u="sng" smtClean="0"/>
              <a:t>reverts to a linear load</a:t>
            </a:r>
            <a:r>
              <a:rPr lang="en-US" altLang="en-US" smtClean="0"/>
              <a:t> model</a:t>
            </a:r>
          </a:p>
          <a:p>
            <a:pPr lvl="1" eaLnBrk="1" hangingPunct="1"/>
            <a:r>
              <a:rPr lang="en-US" altLang="en-US" smtClean="0"/>
              <a:t>This generally guarantees convergence</a:t>
            </a:r>
          </a:p>
          <a:p>
            <a:pPr lvl="2" eaLnBrk="1" hangingPunct="1"/>
            <a:r>
              <a:rPr lang="en-US" altLang="en-US" smtClean="0"/>
              <a:t>Even when a fault is applied</a:t>
            </a:r>
          </a:p>
          <a:p>
            <a:pPr lvl="1" eaLnBrk="1" hangingPunct="1"/>
            <a:r>
              <a:rPr lang="en-US" altLang="en-US" smtClean="0"/>
              <a:t>This script changes break points to +/- 10%:</a:t>
            </a:r>
          </a:p>
          <a:p>
            <a:pPr lvl="2" eaLnBrk="1" hangingPunct="1"/>
            <a:r>
              <a:rPr lang="en-US" altLang="en-US" smtClean="0"/>
              <a:t>Load.Load1.Vmaxpu=1.10</a:t>
            </a:r>
          </a:p>
          <a:p>
            <a:pPr lvl="2" eaLnBrk="1" hangingPunct="1"/>
            <a:r>
              <a:rPr lang="en-US" altLang="en-US" smtClean="0"/>
              <a:t>Load.Load1.Vminpu=0.90</a:t>
            </a:r>
          </a:p>
          <a:p>
            <a:pPr lvl="2" eaLnBrk="1" hangingPunct="1"/>
            <a:endParaRPr lang="en-US" altLang="en-US" smtClean="0"/>
          </a:p>
          <a:p>
            <a:pPr lvl="1" eaLnBrk="1" hangingPunct="1"/>
            <a:r>
              <a:rPr lang="en-US" altLang="en-US" sz="1800" smtClean="0"/>
              <a:t>Note: to solve some of the IEEE Radial Test feeders and match the published results, you have to set Vminpu to less than the lowest voltage published (usually about 0.80 per unit)</a:t>
            </a:r>
          </a:p>
        </p:txBody>
      </p:sp>
    </p:spTree>
    <p:extLst>
      <p:ext uri="{BB962C8B-B14F-4D97-AF65-F5344CB8AC3E}">
        <p14:creationId xmlns:p14="http://schemas.microsoft.com/office/powerpoint/2010/main" val="666254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What is the OpenDSS?</a:t>
            </a:r>
          </a:p>
        </p:txBody>
      </p:sp>
      <p:sp>
        <p:nvSpPr>
          <p:cNvPr id="12291" name="Rectangle 3"/>
          <p:cNvSpPr>
            <a:spLocks noGrp="1" noChangeArrowheads="1"/>
          </p:cNvSpPr>
          <p:nvPr>
            <p:ph type="body" idx="1"/>
          </p:nvPr>
        </p:nvSpPr>
        <p:spPr/>
        <p:txBody>
          <a:bodyPr/>
          <a:lstStyle/>
          <a:p>
            <a:pPr eaLnBrk="1" hangingPunct="1"/>
            <a:r>
              <a:rPr lang="en-US" altLang="en-US" dirty="0" smtClean="0"/>
              <a:t>Script-driven, </a:t>
            </a:r>
            <a:r>
              <a:rPr lang="en-US" altLang="en-US" b="1" dirty="0" smtClean="0"/>
              <a:t>frequency-domain</a:t>
            </a:r>
            <a:r>
              <a:rPr lang="en-US" altLang="en-US" dirty="0" smtClean="0"/>
              <a:t> electrical circuit simulation tool for dynamic distribution system modeling</a:t>
            </a:r>
          </a:p>
          <a:p>
            <a:pPr eaLnBrk="1" hangingPunct="1"/>
            <a:endParaRPr lang="en-US" altLang="en-US" dirty="0" smtClean="0"/>
          </a:p>
          <a:p>
            <a:pPr eaLnBrk="1" hangingPunct="1"/>
            <a:r>
              <a:rPr lang="en-US" altLang="en-US" dirty="0" smtClean="0"/>
              <a:t>Specific models for:</a:t>
            </a:r>
          </a:p>
          <a:p>
            <a:pPr lvl="1" eaLnBrk="1" hangingPunct="1"/>
            <a:r>
              <a:rPr lang="en-US" altLang="en-US" dirty="0" smtClean="0"/>
              <a:t>Supporting </a:t>
            </a:r>
            <a:r>
              <a:rPr lang="en-US" altLang="en-US" b="1" dirty="0" smtClean="0"/>
              <a:t>utility distribution system</a:t>
            </a:r>
            <a:r>
              <a:rPr lang="en-US" altLang="en-US" dirty="0" smtClean="0"/>
              <a:t> analysis</a:t>
            </a:r>
          </a:p>
          <a:p>
            <a:pPr lvl="1" eaLnBrk="1" hangingPunct="1"/>
            <a:r>
              <a:rPr lang="en-US" altLang="en-US" dirty="0" smtClean="0"/>
              <a:t>Initially designed for the unbalanced, multi-phase North American power distribution systems</a:t>
            </a:r>
          </a:p>
          <a:p>
            <a:pPr lvl="1" eaLnBrk="1" hangingPunct="1"/>
            <a:r>
              <a:rPr lang="en-US" altLang="en-US" dirty="0" smtClean="0"/>
              <a:t>Can also model European-style systems</a:t>
            </a:r>
          </a:p>
          <a:p>
            <a:pPr lvl="3" eaLnBrk="1" hangingPunct="1"/>
            <a:r>
              <a:rPr lang="en-US" altLang="en-US" dirty="0" smtClean="0"/>
              <a:t>These typically have a simpler structure</a:t>
            </a:r>
          </a:p>
          <a:p>
            <a:pPr eaLnBrk="1" hangingPunct="1"/>
            <a:endParaRPr lang="en-US" altLang="en-US" dirty="0" smtClean="0"/>
          </a:p>
        </p:txBody>
      </p:sp>
    </p:spTree>
    <p:extLst>
      <p:ext uri="{BB962C8B-B14F-4D97-AF65-F5344CB8AC3E}">
        <p14:creationId xmlns:p14="http://schemas.microsoft.com/office/powerpoint/2010/main" val="24624702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smtClean="0"/>
              <a:t>Standard P + jQ Load Model  (Model=1)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90625"/>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5867400" y="3124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95%</a:t>
            </a:r>
          </a:p>
        </p:txBody>
      </p:sp>
      <p:sp>
        <p:nvSpPr>
          <p:cNvPr id="82949" name="Text Box 5"/>
          <p:cNvSpPr txBox="1">
            <a:spLocks noChangeArrowheads="1"/>
          </p:cNvSpPr>
          <p:nvPr/>
        </p:nvSpPr>
        <p:spPr bwMode="auto">
          <a:xfrm>
            <a:off x="5791200" y="22860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105%</a:t>
            </a:r>
          </a:p>
        </p:txBody>
      </p:sp>
      <p:sp>
        <p:nvSpPr>
          <p:cNvPr id="82950" name="Line 6"/>
          <p:cNvSpPr>
            <a:spLocks noChangeShapeType="1"/>
          </p:cNvSpPr>
          <p:nvPr/>
        </p:nvSpPr>
        <p:spPr bwMode="auto">
          <a:xfrm flipH="1" flipV="1">
            <a:off x="4876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4648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76200" y="33528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|I| = |S/V|</a:t>
            </a:r>
          </a:p>
        </p:txBody>
      </p:sp>
      <p:sp>
        <p:nvSpPr>
          <p:cNvPr id="82953" name="Line 9"/>
          <p:cNvSpPr>
            <a:spLocks noChangeShapeType="1"/>
          </p:cNvSpPr>
          <p:nvPr/>
        </p:nvSpPr>
        <p:spPr bwMode="auto">
          <a:xfrm flipV="1">
            <a:off x="990600" y="2895600"/>
            <a:ext cx="3581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5791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5" name="Text Box 11"/>
          <p:cNvSpPr txBox="1">
            <a:spLocks noChangeArrowheads="1"/>
          </p:cNvSpPr>
          <p:nvPr/>
        </p:nvSpPr>
        <p:spPr bwMode="auto">
          <a:xfrm>
            <a:off x="5715000" y="16764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6" name="Line 12"/>
          <p:cNvSpPr>
            <a:spLocks noChangeShapeType="1"/>
          </p:cNvSpPr>
          <p:nvPr/>
        </p:nvSpPr>
        <p:spPr bwMode="auto">
          <a:xfrm flipH="1" flipV="1">
            <a:off x="4267200" y="3733800"/>
            <a:ext cx="2209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4876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6553200" y="26670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(Defaults*)</a:t>
            </a:r>
          </a:p>
        </p:txBody>
      </p:sp>
      <p:sp>
        <p:nvSpPr>
          <p:cNvPr id="82959" name="Text Box 15"/>
          <p:cNvSpPr txBox="1">
            <a:spLocks noChangeArrowheads="1"/>
          </p:cNvSpPr>
          <p:nvPr/>
        </p:nvSpPr>
        <p:spPr bwMode="auto">
          <a:xfrm>
            <a:off x="5562600" y="5334000"/>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946187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smtClean="0"/>
              <a:t>Power Flow Solution Algorithm</a:t>
            </a:r>
          </a:p>
        </p:txBody>
      </p:sp>
      <p:sp>
        <p:nvSpPr>
          <p:cNvPr id="83971" name="Content Placeholder 3"/>
          <p:cNvSpPr>
            <a:spLocks noGrp="1"/>
          </p:cNvSpPr>
          <p:nvPr>
            <p:ph idx="1"/>
          </p:nvPr>
        </p:nvSpPr>
        <p:spPr/>
        <p:txBody>
          <a:bodyPr/>
          <a:lstStyle/>
          <a:p>
            <a:pPr marL="457200" indent="-457200">
              <a:buFontTx/>
              <a:buAutoNum type="arabicPeriod"/>
            </a:pPr>
            <a:r>
              <a:rPr lang="en-US" altLang="en-US" smtClean="0"/>
              <a:t>Initial Guess at Node Voltages, </a:t>
            </a:r>
            <a:r>
              <a:rPr lang="en-US" altLang="en-US" smtClean="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smtClean="0"/>
              <a:t>Compute all Injection (Compensation) Currents, </a:t>
            </a:r>
            <a:r>
              <a:rPr lang="en-US" altLang="en-US" smtClean="0">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smtClean="0">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smtClean="0">
                <a:cs typeface="Times New Roman" panose="02020603050405020304" pitchFamily="18" charset="0"/>
              </a:rPr>
              <a:t>Solve for new guess at </a:t>
            </a:r>
            <a:r>
              <a:rPr lang="en-US" altLang="en-US" smtClean="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smtClean="0">
                <a:cs typeface="Times New Roman" panose="02020603050405020304" pitchFamily="18" charset="0"/>
              </a:rPr>
              <a:t>Repeat 2 and 3 until Converged</a:t>
            </a:r>
            <a:endParaRPr lang="en-US" altLang="en-US" smtClean="0"/>
          </a:p>
          <a:p>
            <a:pPr marL="457200" indent="-457200">
              <a:buFontTx/>
              <a:buAutoNum type="arabicPeriod"/>
            </a:pPr>
            <a:endParaRPr lang="en-US" altLang="en-US" smtClean="0"/>
          </a:p>
          <a:p>
            <a:pPr marL="457200" indent="-457200"/>
            <a:r>
              <a:rPr lang="en-US" altLang="en-US" smtClean="0"/>
              <a:t>Convergence is based on change in per unit voltage magnitude</a:t>
            </a:r>
          </a:p>
          <a:p>
            <a:pPr marL="857250" lvl="1" indent="-457200"/>
            <a:r>
              <a:rPr lang="en-US" altLang="en-US" smtClean="0"/>
              <a:t>Default tolerance = 0.0001</a:t>
            </a:r>
          </a:p>
          <a:p>
            <a:pPr marL="857250" lvl="1" indent="-457200"/>
            <a:r>
              <a:rPr lang="en-US" altLang="en-US" smtClean="0"/>
              <a:t>Good enough for distribution systems</a:t>
            </a:r>
          </a:p>
        </p:txBody>
      </p:sp>
    </p:spTree>
    <p:extLst>
      <p:ext uri="{BB962C8B-B14F-4D97-AF65-F5344CB8AC3E}">
        <p14:creationId xmlns:p14="http://schemas.microsoft.com/office/powerpoint/2010/main" val="1320525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smtClean="0"/>
              <a:t>Putting it All Together</a:t>
            </a:r>
          </a:p>
        </p:txBody>
      </p:sp>
      <p:sp>
        <p:nvSpPr>
          <p:cNvPr id="8499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500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500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5015"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14998827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smtClean="0"/>
              <a:t>Putting it All Together</a:t>
            </a:r>
          </a:p>
        </p:txBody>
      </p:sp>
      <p:sp>
        <p:nvSpPr>
          <p:cNvPr id="86019"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1219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277111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smtClean="0"/>
              <a:t>Solving the Power Flow …</a:t>
            </a:r>
          </a:p>
        </p:txBody>
      </p:sp>
      <p:sp>
        <p:nvSpPr>
          <p:cNvPr id="87043" name="Rectangle 3"/>
          <p:cNvSpPr>
            <a:spLocks noGrp="1" noChangeArrowheads="1"/>
          </p:cNvSpPr>
          <p:nvPr>
            <p:ph type="body" idx="1"/>
          </p:nvPr>
        </p:nvSpPr>
        <p:spPr/>
        <p:txBody>
          <a:bodyPr/>
          <a:lstStyle/>
          <a:p>
            <a:pPr eaLnBrk="1" hangingPunct="1"/>
            <a:r>
              <a:rPr lang="en-US" altLang="en-US" smtClean="0"/>
              <a:t>This solution method requires that the first guess at the voltages be close to the final solution</a:t>
            </a:r>
          </a:p>
          <a:p>
            <a:pPr lvl="1" eaLnBrk="1" hangingPunct="1"/>
            <a:r>
              <a:rPr lang="en-US" altLang="en-US" smtClean="0"/>
              <a:t>Not a problem for daily or yearly simulations</a:t>
            </a:r>
          </a:p>
          <a:p>
            <a:pPr lvl="2" eaLnBrk="1" hangingPunct="1"/>
            <a:r>
              <a:rPr lang="en-US" altLang="en-US" smtClean="0"/>
              <a:t>Present solution is a good guess for next time step</a:t>
            </a:r>
          </a:p>
          <a:p>
            <a:pPr lvl="1" eaLnBrk="1" hangingPunct="1"/>
            <a:r>
              <a:rPr lang="en-US" altLang="en-US" smtClean="0"/>
              <a:t>First solution is often most difficult</a:t>
            </a:r>
          </a:p>
          <a:p>
            <a:pPr lvl="1" eaLnBrk="1" hangingPunct="1"/>
            <a:r>
              <a:rPr lang="en-US" altLang="en-US" smtClean="0"/>
              <a:t>The solution initialization routine in OpenDSS accomplishes this with ease in most cases</a:t>
            </a:r>
          </a:p>
          <a:p>
            <a:pPr eaLnBrk="1" hangingPunct="1"/>
            <a:r>
              <a:rPr lang="en-US" altLang="en-US" smtClean="0"/>
              <a:t>Method works well for arbitrary unbalances</a:t>
            </a:r>
          </a:p>
          <a:p>
            <a:pPr lvl="1" eaLnBrk="1" hangingPunct="1"/>
            <a:r>
              <a:rPr lang="en-US" altLang="en-US" sz="2000" smtClean="0"/>
              <a:t>For conditions that are sensitive, a </a:t>
            </a:r>
            <a:r>
              <a:rPr lang="en-US" altLang="en-US" sz="2000" i="1" smtClean="0"/>
              <a:t>Newton</a:t>
            </a:r>
            <a:r>
              <a:rPr lang="en-US" altLang="en-US" sz="2000" smtClean="0"/>
              <a:t> method is provided that is more robust, but slower.</a:t>
            </a:r>
          </a:p>
          <a:p>
            <a:pPr lvl="1" eaLnBrk="1" hangingPunct="1"/>
            <a:r>
              <a:rPr lang="en-US" altLang="en-US" sz="2000" smtClean="0"/>
              <a:t>Not to be confused with “Newton-Raphson Power Flow”</a:t>
            </a:r>
          </a:p>
        </p:txBody>
      </p:sp>
    </p:spTree>
    <p:extLst>
      <p:ext uri="{BB962C8B-B14F-4D97-AF65-F5344CB8AC3E}">
        <p14:creationId xmlns:p14="http://schemas.microsoft.com/office/powerpoint/2010/main" val="19535898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en-US" smtClean="0"/>
              <a:t>Solution Speed</a:t>
            </a:r>
          </a:p>
        </p:txBody>
      </p:sp>
      <p:sp>
        <p:nvSpPr>
          <p:cNvPr id="88067" name="Rectangle 3"/>
          <p:cNvSpPr>
            <a:spLocks noGrp="1" noChangeArrowheads="1"/>
          </p:cNvSpPr>
          <p:nvPr>
            <p:ph type="body" idx="1"/>
          </p:nvPr>
        </p:nvSpPr>
        <p:spPr>
          <a:xfrm>
            <a:off x="457200" y="1470025"/>
            <a:ext cx="8226425" cy="4881563"/>
          </a:xfrm>
        </p:spPr>
        <p:txBody>
          <a:bodyPr/>
          <a:lstStyle/>
          <a:p>
            <a:pPr eaLnBrk="1" hangingPunct="1"/>
            <a:r>
              <a:rPr lang="en-US" altLang="en-US" smtClean="0"/>
              <a:t>Distribution systems generally converge very well </a:t>
            </a:r>
          </a:p>
          <a:p>
            <a:pPr lvl="1" eaLnBrk="1" hangingPunct="1"/>
            <a:r>
              <a:rPr lang="en-US" altLang="en-US" smtClean="0"/>
              <a:t>Many transmission systems, also</a:t>
            </a:r>
          </a:p>
          <a:p>
            <a:pPr eaLnBrk="1" hangingPunct="1"/>
            <a:r>
              <a:rPr lang="en-US" altLang="en-US" smtClean="0"/>
              <a:t>The OpenDSS on par with faster commercial programs</a:t>
            </a:r>
          </a:p>
          <a:p>
            <a:pPr eaLnBrk="1" hangingPunct="1"/>
            <a:r>
              <a:rPr lang="en-US" altLang="en-US" smtClean="0"/>
              <a:t>Solution method is designed to run annual simulations</a:t>
            </a:r>
          </a:p>
          <a:p>
            <a:pPr eaLnBrk="1" hangingPunct="1"/>
            <a:r>
              <a:rPr lang="en-US" altLang="en-US" smtClean="0"/>
              <a:t>Our philosophy: </a:t>
            </a:r>
          </a:p>
          <a:p>
            <a:pPr lvl="2" eaLnBrk="1" hangingPunct="1"/>
            <a:r>
              <a:rPr lang="en-US" altLang="en-US" b="1" i="1" smtClean="0">
                <a:solidFill>
                  <a:schemeClr val="tx2"/>
                </a:solidFill>
              </a:rPr>
              <a:t>Err on the side of running more power flow simulations</a:t>
            </a:r>
          </a:p>
          <a:p>
            <a:pPr lvl="3" eaLnBrk="1" hangingPunct="1"/>
            <a:r>
              <a:rPr lang="en-US" altLang="en-US" smtClean="0"/>
              <a:t>Don’t worry about the solution time until it proves to be a problem</a:t>
            </a:r>
          </a:p>
          <a:p>
            <a:pPr lvl="3" eaLnBrk="1" hangingPunct="1"/>
            <a:r>
              <a:rPr lang="en-US" altLang="en-US" smtClean="0"/>
              <a:t>This reveals more information about the problem</a:t>
            </a:r>
          </a:p>
          <a:p>
            <a:pPr eaLnBrk="1" hangingPunct="1"/>
            <a:endParaRPr lang="en-US" altLang="en-US" smtClean="0"/>
          </a:p>
        </p:txBody>
      </p:sp>
    </p:spTree>
    <p:extLst>
      <p:ext uri="{BB962C8B-B14F-4D97-AF65-F5344CB8AC3E}">
        <p14:creationId xmlns:p14="http://schemas.microsoft.com/office/powerpoint/2010/main" val="19539365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OpenDSS</a:t>
            </a:r>
            <a:r>
              <a:rPr lang="en-US" dirty="0" smtClean="0"/>
              <a:t> Solution Loop with Controls</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17428" y="1279525"/>
            <a:ext cx="5309144" cy="5029200"/>
          </a:xfrm>
          <a:prstGeom prst="rect">
            <a:avLst/>
          </a:prstGeom>
          <a:noFill/>
          <a:ln>
            <a:noFill/>
          </a:ln>
        </p:spPr>
      </p:pic>
    </p:spTree>
    <p:extLst>
      <p:ext uri="{BB962C8B-B14F-4D97-AF65-F5344CB8AC3E}">
        <p14:creationId xmlns:p14="http://schemas.microsoft.com/office/powerpoint/2010/main" val="356255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Validation of OpenDSS</a:t>
            </a:r>
          </a:p>
        </p:txBody>
      </p:sp>
      <p:sp>
        <p:nvSpPr>
          <p:cNvPr id="29699" name="Rectangle 3"/>
          <p:cNvSpPr>
            <a:spLocks noGrp="1" noChangeArrowheads="1"/>
          </p:cNvSpPr>
          <p:nvPr>
            <p:ph type="body" idx="1"/>
          </p:nvPr>
        </p:nvSpPr>
        <p:spPr/>
        <p:txBody>
          <a:bodyPr/>
          <a:lstStyle/>
          <a:p>
            <a:pPr eaLnBrk="1" hangingPunct="1">
              <a:lnSpc>
                <a:spcPct val="100000"/>
              </a:lnSpc>
            </a:pPr>
            <a:r>
              <a:rPr lang="en-US" altLang="en-US" sz="2000" smtClean="0"/>
              <a:t>EPRI routinely checks OpenDSS power flow results against CYME, SYNERGEE, WindMil, and other programs after converting data sets for various projects.</a:t>
            </a:r>
          </a:p>
          <a:p>
            <a:pPr eaLnBrk="1" hangingPunct="1">
              <a:lnSpc>
                <a:spcPct val="100000"/>
              </a:lnSpc>
            </a:pPr>
            <a:r>
              <a:rPr lang="en-US" altLang="en-US" sz="2000" smtClean="0"/>
              <a:t>The OpenDSS program has been benchmarked against all the IEEE Test Feeders </a:t>
            </a:r>
          </a:p>
          <a:p>
            <a:pPr lvl="1" eaLnBrk="1" hangingPunct="1">
              <a:lnSpc>
                <a:spcPct val="100000"/>
              </a:lnSpc>
            </a:pPr>
            <a:r>
              <a:rPr lang="en-US" altLang="en-US" sz="2000" smtClean="0"/>
              <a:t>(</a:t>
            </a:r>
            <a:r>
              <a:rPr lang="en-US" altLang="en-US" sz="2000" smtClean="0">
                <a:hlinkClick r:id="rId3"/>
              </a:rPr>
              <a:t>http://ewh.ieee.org/soc/pes/dsacom/testfeeders/</a:t>
            </a:r>
            <a:r>
              <a:rPr lang="en-US" altLang="en-US" sz="2000" smtClean="0"/>
              <a:t>). </a:t>
            </a:r>
          </a:p>
          <a:p>
            <a:pPr lvl="1" eaLnBrk="1" hangingPunct="1">
              <a:lnSpc>
                <a:spcPct val="100000"/>
              </a:lnSpc>
            </a:pPr>
            <a:r>
              <a:rPr lang="en-US" altLang="en-US" sz="2000" smtClean="0"/>
              <a:t>OpenDSS was used to develop the NEV test feeder and the 8500-node test feeder. </a:t>
            </a:r>
          </a:p>
          <a:p>
            <a:pPr lvl="1" eaLnBrk="1" hangingPunct="1">
              <a:lnSpc>
                <a:spcPct val="100000"/>
              </a:lnSpc>
            </a:pPr>
            <a:r>
              <a:rPr lang="en-US" altLang="en-US" sz="2000" smtClean="0"/>
              <a:t>Being used to develop the DG Protection test feeder</a:t>
            </a:r>
          </a:p>
          <a:p>
            <a:pPr eaLnBrk="1" hangingPunct="1">
              <a:lnSpc>
                <a:spcPct val="100000"/>
              </a:lnSpc>
            </a:pPr>
            <a:r>
              <a:rPr lang="en-US" altLang="en-US" sz="2000" smtClean="0"/>
              <a:t>For the EPRI Green Circuits project, computed load characteristics were calibrated against measured data.</a:t>
            </a:r>
          </a:p>
          <a:p>
            <a:pPr eaLnBrk="1" hangingPunct="1">
              <a:lnSpc>
                <a:spcPct val="100000"/>
              </a:lnSpc>
            </a:pPr>
            <a:endParaRPr lang="en-US" altLang="en-US" sz="2000" smtClean="0"/>
          </a:p>
        </p:txBody>
      </p:sp>
    </p:spTree>
    <p:extLst>
      <p:ext uri="{BB962C8B-B14F-4D97-AF65-F5344CB8AC3E}">
        <p14:creationId xmlns:p14="http://schemas.microsoft.com/office/powerpoint/2010/main" val="38384485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p:txBody>
          <a:bodyPr/>
          <a:lstStyle/>
          <a:p>
            <a:pPr algn="ctr" eaLnBrk="1" hangingPunct="1"/>
            <a:r>
              <a:rPr lang="en-US" altLang="en-US" smtClean="0"/>
              <a:t>Circuit Modeling Basics</a:t>
            </a:r>
          </a:p>
        </p:txBody>
      </p:sp>
      <p:sp>
        <p:nvSpPr>
          <p:cNvPr id="99331" name="Rectangle 3"/>
          <p:cNvSpPr>
            <a:spLocks noGrp="1" noChangeArrowheads="1"/>
          </p:cNvSpPr>
          <p:nvPr>
            <p:ph type="subTitle" idx="1"/>
          </p:nvPr>
        </p:nvSpPr>
        <p:spPr/>
        <p:txBody>
          <a:bodyPr/>
          <a:lstStyle/>
          <a:p>
            <a:pPr eaLnBrk="1" hangingPunct="1"/>
            <a:r>
              <a:rPr lang="en-US" altLang="en-US" smtClean="0"/>
              <a:t>Some things that might be a bit different than other power system analysis tools you may have used.</a:t>
            </a:r>
          </a:p>
        </p:txBody>
      </p:sp>
    </p:spTree>
    <p:extLst>
      <p:ext uri="{BB962C8B-B14F-4D97-AF65-F5344CB8AC3E}">
        <p14:creationId xmlns:p14="http://schemas.microsoft.com/office/powerpoint/2010/main" val="20310847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en-US" smtClean="0"/>
              <a:t>DSS Bus Model  (Bus </a:t>
            </a:r>
            <a:r>
              <a:rPr lang="en-US" altLang="en-US" smtClean="0">
                <a:cs typeface="Arial" panose="020B0604020202020204" pitchFamily="34" charset="0"/>
              </a:rPr>
              <a:t>≠</a:t>
            </a:r>
            <a:r>
              <a:rPr lang="en-US" altLang="en-US" smtClean="0"/>
              <a:t> Node)</a:t>
            </a:r>
          </a:p>
        </p:txBody>
      </p:sp>
      <p:pic>
        <p:nvPicPr>
          <p:cNvPr id="1003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286000"/>
            <a:ext cx="7391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Text Box 4"/>
          <p:cNvSpPr txBox="1">
            <a:spLocks noChangeArrowheads="1"/>
          </p:cNvSpPr>
          <p:nvPr/>
        </p:nvSpPr>
        <p:spPr bwMode="auto">
          <a:xfrm>
            <a:off x="1524000" y="3886200"/>
            <a:ext cx="6096000"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3088" indent="-57308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Referring to Buses and Nodes  (A Bus has 1 or more Nodes)</a:t>
            </a:r>
          </a:p>
          <a:p>
            <a:pPr algn="l"/>
            <a:r>
              <a:rPr lang="en-US" altLang="en-US"/>
              <a:t>     </a:t>
            </a:r>
            <a:r>
              <a:rPr lang="en-US" altLang="en-US" b="1"/>
              <a:t>Bus1=</a:t>
            </a:r>
            <a:r>
              <a:rPr lang="en-US" altLang="en-US" b="1" i="1"/>
              <a:t>BusName.1.2.3.0</a:t>
            </a:r>
          </a:p>
          <a:p>
            <a:pPr algn="l"/>
            <a:r>
              <a:rPr lang="en-US" altLang="en-US"/>
              <a:t>(This is the default for a 3-phase circuit element)</a:t>
            </a:r>
          </a:p>
          <a:p>
            <a:pPr algn="l"/>
            <a:r>
              <a:rPr lang="en-US" altLang="en-US"/>
              <a:t>Shorthand notation for taking the default</a:t>
            </a:r>
          </a:p>
          <a:p>
            <a:pPr algn="l"/>
            <a:r>
              <a:rPr lang="en-US" altLang="en-US"/>
              <a:t>    </a:t>
            </a:r>
            <a:r>
              <a:rPr lang="en-US" altLang="en-US" b="1"/>
              <a:t>Bus1=</a:t>
            </a:r>
            <a:r>
              <a:rPr lang="en-US" altLang="en-US" b="1" i="1"/>
              <a:t>BusName</a:t>
            </a:r>
            <a:r>
              <a:rPr lang="en-US" altLang="en-US" i="1"/>
              <a:t>    </a:t>
            </a:r>
          </a:p>
          <a:p>
            <a:pPr algn="l"/>
            <a:r>
              <a:rPr lang="en-US" altLang="en-US" i="1"/>
              <a:t>Note: </a:t>
            </a:r>
            <a:r>
              <a:rPr lang="en-US" altLang="en-US"/>
              <a:t>Sometimes this can bite you (e.g. – Transformers, or capacitors with ungrounded neutrals)</a:t>
            </a:r>
          </a:p>
        </p:txBody>
      </p:sp>
      <p:sp>
        <p:nvSpPr>
          <p:cNvPr id="100357" name="Text Box 5"/>
          <p:cNvSpPr txBox="1">
            <a:spLocks noChangeArrowheads="1"/>
          </p:cNvSpPr>
          <p:nvPr/>
        </p:nvSpPr>
        <p:spPr bwMode="auto">
          <a:xfrm>
            <a:off x="2241550" y="1512888"/>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Nodes</a:t>
            </a:r>
          </a:p>
        </p:txBody>
      </p:sp>
      <p:sp>
        <p:nvSpPr>
          <p:cNvPr id="100358" name="Line 6"/>
          <p:cNvSpPr>
            <a:spLocks noChangeShapeType="1"/>
          </p:cNvSpPr>
          <p:nvPr/>
        </p:nvSpPr>
        <p:spPr bwMode="auto">
          <a:xfrm flipH="1">
            <a:off x="2212975" y="1819275"/>
            <a:ext cx="560388" cy="611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0359" name="Line 7"/>
          <p:cNvSpPr>
            <a:spLocks noChangeShapeType="1"/>
          </p:cNvSpPr>
          <p:nvPr/>
        </p:nvSpPr>
        <p:spPr bwMode="auto">
          <a:xfrm>
            <a:off x="2998788" y="1858963"/>
            <a:ext cx="325437" cy="579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0360" name="Text Box 8"/>
          <p:cNvSpPr txBox="1">
            <a:spLocks noChangeArrowheads="1"/>
          </p:cNvSpPr>
          <p:nvPr/>
        </p:nvSpPr>
        <p:spPr bwMode="auto">
          <a:xfrm>
            <a:off x="3932238" y="3498850"/>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Bus</a:t>
            </a:r>
          </a:p>
        </p:txBody>
      </p:sp>
      <p:sp>
        <p:nvSpPr>
          <p:cNvPr id="100361" name="AutoShape 9"/>
          <p:cNvSpPr>
            <a:spLocks/>
          </p:cNvSpPr>
          <p:nvPr/>
        </p:nvSpPr>
        <p:spPr bwMode="auto">
          <a:xfrm rot="5400000">
            <a:off x="4665663" y="74613"/>
            <a:ext cx="215900" cy="6527800"/>
          </a:xfrm>
          <a:prstGeom prst="rightBrace">
            <a:avLst>
              <a:gd name="adj1" fmla="val 2519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0362" name="Line 10"/>
          <p:cNvSpPr>
            <a:spLocks noChangeShapeType="1"/>
          </p:cNvSpPr>
          <p:nvPr/>
        </p:nvSpPr>
        <p:spPr bwMode="auto">
          <a:xfrm flipH="1">
            <a:off x="2586038" y="1828800"/>
            <a:ext cx="265112" cy="579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838682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What is the OpenDSS? (cont’d)</a:t>
            </a:r>
          </a:p>
        </p:txBody>
      </p:sp>
      <p:sp>
        <p:nvSpPr>
          <p:cNvPr id="14339" name="Rectangle 3"/>
          <p:cNvSpPr>
            <a:spLocks noGrp="1" noChangeArrowheads="1"/>
          </p:cNvSpPr>
          <p:nvPr>
            <p:ph type="body" idx="1"/>
          </p:nvPr>
        </p:nvSpPr>
        <p:spPr/>
        <p:txBody>
          <a:bodyPr/>
          <a:lstStyle/>
          <a:p>
            <a:pPr eaLnBrk="1" hangingPunct="1"/>
            <a:r>
              <a:rPr lang="en-US" altLang="en-US" smtClean="0"/>
              <a:t>Heritage of OpenDSS</a:t>
            </a:r>
          </a:p>
          <a:p>
            <a:pPr lvl="1" eaLnBrk="1" hangingPunct="1"/>
            <a:r>
              <a:rPr lang="en-US" altLang="en-US" b="1" smtClean="0"/>
              <a:t>Harmonics solvers</a:t>
            </a:r>
            <a:r>
              <a:rPr lang="en-US" altLang="en-US" smtClean="0"/>
              <a:t> rather than </a:t>
            </a:r>
            <a:r>
              <a:rPr lang="en-US" altLang="en-US" b="1" smtClean="0"/>
              <a:t>power flow</a:t>
            </a:r>
          </a:p>
          <a:p>
            <a:pPr lvl="2" eaLnBrk="1" hangingPunct="1"/>
            <a:r>
              <a:rPr lang="en-US" altLang="en-US" smtClean="0"/>
              <a:t>Gives OpenDSS extraordinary distribution system modeling capability</a:t>
            </a:r>
          </a:p>
          <a:p>
            <a:pPr lvl="1" eaLnBrk="1" hangingPunct="1"/>
            <a:r>
              <a:rPr lang="en-US" altLang="en-US" smtClean="0"/>
              <a:t>Simpler to solve the power flow problem with a harmonics solver than vice-versa</a:t>
            </a:r>
          </a:p>
          <a:p>
            <a:pPr eaLnBrk="1" hangingPunct="1"/>
            <a:r>
              <a:rPr lang="en-US" altLang="en-US" smtClean="0"/>
              <a:t>Supports all </a:t>
            </a:r>
            <a:r>
              <a:rPr lang="en-US" altLang="en-US" b="1" smtClean="0"/>
              <a:t>rms steady-state </a:t>
            </a:r>
            <a:r>
              <a:rPr lang="en-US" altLang="en-US" smtClean="0"/>
              <a:t>(i.e., frequency domain) analyses commonly performed for utility distribution system planning</a:t>
            </a:r>
          </a:p>
          <a:p>
            <a:pPr lvl="1" eaLnBrk="1" hangingPunct="1"/>
            <a:r>
              <a:rPr lang="en-US" altLang="en-US" smtClean="0"/>
              <a:t>And many new types of analyses</a:t>
            </a:r>
          </a:p>
          <a:p>
            <a:pPr lvl="1" eaLnBrk="1" hangingPunct="1"/>
            <a:r>
              <a:rPr lang="en-US" altLang="en-US" smtClean="0"/>
              <a:t>Original purpose in 1997: DG interconnection analysis</a:t>
            </a:r>
          </a:p>
          <a:p>
            <a:pPr eaLnBrk="1" hangingPunct="1">
              <a:buFontTx/>
              <a:buNone/>
            </a:pPr>
            <a:endParaRPr lang="en-US" altLang="en-US" smtClean="0"/>
          </a:p>
          <a:p>
            <a:pPr eaLnBrk="1" hangingPunct="1"/>
            <a:endParaRPr lang="en-US" altLang="en-US" smtClean="0"/>
          </a:p>
        </p:txBody>
      </p:sp>
    </p:spTree>
    <p:extLst>
      <p:ext uri="{BB962C8B-B14F-4D97-AF65-F5344CB8AC3E}">
        <p14:creationId xmlns:p14="http://schemas.microsoft.com/office/powerpoint/2010/main" val="33231984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en-US" smtClean="0"/>
              <a:t>DSS Terminal Definition</a:t>
            </a:r>
          </a:p>
        </p:txBody>
      </p:sp>
      <p:pic>
        <p:nvPicPr>
          <p:cNvPr id="1013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725" y="1595438"/>
            <a:ext cx="5240338"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Text Box 4"/>
          <p:cNvSpPr txBox="1">
            <a:spLocks noChangeArrowheads="1"/>
          </p:cNvSpPr>
          <p:nvPr/>
        </p:nvSpPr>
        <p:spPr bwMode="auto">
          <a:xfrm>
            <a:off x="1425575" y="5200650"/>
            <a:ext cx="74437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 Elements have one or more </a:t>
            </a:r>
            <a:r>
              <a:rPr lang="en-US" altLang="en-US" i="1"/>
              <a:t>Terminals</a:t>
            </a:r>
            <a:r>
              <a:rPr lang="en-US" altLang="en-US"/>
              <a:t> with 1..N conductors.</a:t>
            </a:r>
          </a:p>
          <a:p>
            <a:r>
              <a:rPr lang="en-US" altLang="en-US" i="1"/>
              <a:t>Conductors</a:t>
            </a:r>
            <a:r>
              <a:rPr lang="en-US" altLang="en-US"/>
              <a:t> connect to </a:t>
            </a:r>
            <a:r>
              <a:rPr lang="en-US" altLang="en-US" i="1"/>
              <a:t>Nodes</a:t>
            </a:r>
            <a:r>
              <a:rPr lang="en-US" altLang="en-US"/>
              <a:t> at a </a:t>
            </a:r>
            <a:r>
              <a:rPr lang="en-US" altLang="en-US" i="1"/>
              <a:t>Bus</a:t>
            </a:r>
          </a:p>
          <a:p>
            <a:r>
              <a:rPr lang="en-US" altLang="en-US"/>
              <a:t>Each </a:t>
            </a:r>
            <a:r>
              <a:rPr lang="en-US" altLang="en-US" i="1"/>
              <a:t>Terminal</a:t>
            </a:r>
            <a:r>
              <a:rPr lang="en-US" altLang="en-US"/>
              <a:t> connects to one and only one </a:t>
            </a:r>
            <a:r>
              <a:rPr lang="en-US" altLang="en-US" i="1"/>
              <a:t>Bus</a:t>
            </a:r>
          </a:p>
        </p:txBody>
      </p:sp>
      <p:sp>
        <p:nvSpPr>
          <p:cNvPr id="101381" name="Text Box 5"/>
          <p:cNvSpPr txBox="1">
            <a:spLocks noChangeArrowheads="1"/>
          </p:cNvSpPr>
          <p:nvPr/>
        </p:nvSpPr>
        <p:spPr bwMode="auto">
          <a:xfrm>
            <a:off x="266700" y="3049588"/>
            <a:ext cx="1455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Conductors</a:t>
            </a:r>
          </a:p>
        </p:txBody>
      </p:sp>
      <p:sp>
        <p:nvSpPr>
          <p:cNvPr id="101382" name="Line 6"/>
          <p:cNvSpPr>
            <a:spLocks noChangeShapeType="1"/>
          </p:cNvSpPr>
          <p:nvPr/>
        </p:nvSpPr>
        <p:spPr bwMode="auto">
          <a:xfrm flipV="1">
            <a:off x="1643063" y="2381250"/>
            <a:ext cx="795337" cy="795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1383" name="Line 7"/>
          <p:cNvSpPr>
            <a:spLocks noChangeShapeType="1"/>
          </p:cNvSpPr>
          <p:nvPr/>
        </p:nvSpPr>
        <p:spPr bwMode="auto">
          <a:xfrm>
            <a:off x="1622425" y="3371850"/>
            <a:ext cx="796925" cy="876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6514191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ltLang="en-US" smtClean="0"/>
              <a:t>Power Delivery Elements</a:t>
            </a:r>
          </a:p>
        </p:txBody>
      </p:sp>
      <p:pic>
        <p:nvPicPr>
          <p:cNvPr id="1024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9388" y="2209800"/>
            <a:ext cx="62452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Text Box 4"/>
          <p:cNvSpPr txBox="1">
            <a:spLocks noChangeArrowheads="1"/>
          </p:cNvSpPr>
          <p:nvPr/>
        </p:nvSpPr>
        <p:spPr bwMode="auto">
          <a:xfrm>
            <a:off x="569913" y="5397500"/>
            <a:ext cx="821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PD Elements are Generally Completely Described by </a:t>
            </a:r>
            <a:r>
              <a:rPr lang="en-US" altLang="en-US" i="1"/>
              <a:t>[Yprim]</a:t>
            </a:r>
          </a:p>
        </p:txBody>
      </p:sp>
    </p:spTree>
    <p:extLst>
      <p:ext uri="{BB962C8B-B14F-4D97-AF65-F5344CB8AC3E}">
        <p14:creationId xmlns:p14="http://schemas.microsoft.com/office/powerpoint/2010/main" val="21663588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smtClean="0"/>
              <a:t>Power Conversion Elements</a:t>
            </a:r>
          </a:p>
        </p:txBody>
      </p:sp>
      <p:sp>
        <p:nvSpPr>
          <p:cNvPr id="4100" name="Rectangle 3"/>
          <p:cNvSpPr>
            <a:spLocks noGrp="1" noChangeArrowheads="1"/>
          </p:cNvSpPr>
          <p:nvPr>
            <p:ph type="body" idx="1"/>
          </p:nvPr>
        </p:nvSpPr>
        <p:spPr>
          <a:xfrm>
            <a:off x="3702050" y="1416050"/>
            <a:ext cx="4981575" cy="4935538"/>
          </a:xfrm>
        </p:spPr>
        <p:txBody>
          <a:bodyPr/>
          <a:lstStyle/>
          <a:p>
            <a:pPr eaLnBrk="1" hangingPunct="1"/>
            <a:r>
              <a:rPr lang="en-US" altLang="en-US" smtClean="0"/>
              <a:t>Power Conversion (PC) elements are typically connected in “shunt” with the Power Delivery (PD) elements</a:t>
            </a:r>
          </a:p>
          <a:p>
            <a:pPr eaLnBrk="1" hangingPunct="1"/>
            <a:r>
              <a:rPr lang="en-US" altLang="en-US" smtClean="0"/>
              <a:t>PC Elements may be nonlinear</a:t>
            </a:r>
          </a:p>
          <a:p>
            <a:pPr eaLnBrk="1" hangingPunct="1"/>
            <a:r>
              <a:rPr lang="en-US" altLang="en-US" smtClean="0"/>
              <a:t>Described some function of V</a:t>
            </a:r>
          </a:p>
          <a:p>
            <a:pPr lvl="1" eaLnBrk="1" hangingPunct="1"/>
            <a:r>
              <a:rPr lang="en-US" altLang="en-US" smtClean="0"/>
              <a:t>May be linear</a:t>
            </a:r>
          </a:p>
          <a:p>
            <a:pPr lvl="1" eaLnBrk="1" hangingPunct="1"/>
            <a:r>
              <a:rPr lang="en-US" altLang="en-US" smtClean="0"/>
              <a:t>e.g., Vsource, Isource</a:t>
            </a:r>
          </a:p>
          <a:p>
            <a:pPr eaLnBrk="1" hangingPunct="1"/>
            <a:r>
              <a:rPr lang="en-US" altLang="en-US" smtClean="0"/>
              <a:t>May have more than one terminal, but typically one</a:t>
            </a:r>
          </a:p>
          <a:p>
            <a:pPr lvl="1" eaLnBrk="1" hangingPunct="1"/>
            <a:r>
              <a:rPr lang="en-US" altLang="en-US" smtClean="0"/>
              <a:t>Load, generator, storage, etc.</a:t>
            </a:r>
          </a:p>
        </p:txBody>
      </p:sp>
      <p:pic>
        <p:nvPicPr>
          <p:cNvPr id="410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7900" y="2028825"/>
            <a:ext cx="24034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5"/>
          <p:cNvSpPr>
            <a:spLocks noChangeArrowheads="1"/>
          </p:cNvSpPr>
          <p:nvPr/>
        </p:nvSpPr>
        <p:spPr bwMode="auto">
          <a:xfrm>
            <a:off x="900113" y="1479550"/>
            <a:ext cx="251618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1300">
                <a:solidFill>
                  <a:schemeClr val="tx1"/>
                </a:solidFill>
                <a:ea typeface="Times New Roman" panose="02020603050405020304" pitchFamily="18" charset="0"/>
                <a:cs typeface="Arial" panose="020B0604020202020204" pitchFamily="34" charset="0"/>
              </a:rPr>
              <a:t>I</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(t)  = </a:t>
            </a:r>
            <a:r>
              <a:rPr lang="en-US" altLang="en-US" sz="1300" b="1">
                <a:solidFill>
                  <a:schemeClr val="tx1"/>
                </a:solidFill>
                <a:ea typeface="Times New Roman" panose="02020603050405020304" pitchFamily="18" charset="0"/>
                <a:cs typeface="Arial" panose="020B0604020202020204" pitchFamily="34" charset="0"/>
              </a:rPr>
              <a:t>F(V</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 [State], t)</a:t>
            </a:r>
            <a:endParaRPr lang="en-US" altLang="en-US" sz="2000">
              <a:solidFill>
                <a:schemeClr val="tx1"/>
              </a:solidFill>
              <a:ea typeface="Times New Roman" panose="02020603050405020304" pitchFamily="18" charset="0"/>
              <a:cs typeface="Arial" panose="020B0604020202020204" pitchFamily="34" charset="0"/>
            </a:endParaRPr>
          </a:p>
        </p:txBody>
      </p:sp>
      <p:sp>
        <p:nvSpPr>
          <p:cNvPr id="4103" name="Rectangle 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endParaRPr lang="en-US" altLang="en-US" sz="1800">
              <a:solidFill>
                <a:schemeClr val="tx1"/>
              </a:solidFill>
            </a:endParaRPr>
          </a:p>
        </p:txBody>
      </p:sp>
      <p:graphicFrame>
        <p:nvGraphicFramePr>
          <p:cNvPr id="4098" name="Object 2"/>
          <p:cNvGraphicFramePr>
            <a:graphicFrameLocks noChangeAspect="1"/>
          </p:cNvGraphicFramePr>
          <p:nvPr/>
        </p:nvGraphicFramePr>
        <p:xfrm>
          <a:off x="1282700" y="4086225"/>
          <a:ext cx="415925" cy="609600"/>
        </p:xfrm>
        <a:graphic>
          <a:graphicData uri="http://schemas.openxmlformats.org/presentationml/2006/ole">
            <mc:AlternateContent xmlns:mc="http://schemas.openxmlformats.org/markup-compatibility/2006">
              <mc:Choice xmlns:v="urn:schemas-microsoft-com:vml" Requires="v">
                <p:oleObj spid="_x0000_s1038" name="Equation" r:id="rId5" imgW="266469" imgH="393359" progId="Equation.3">
                  <p:embed/>
                </p:oleObj>
              </mc:Choice>
              <mc:Fallback>
                <p:oleObj name="Equation" r:id="rId5" imgW="266469" imgH="39335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700" y="4086225"/>
                        <a:ext cx="4159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27113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en-US" smtClean="0"/>
              <a:t>Specifying Bus Connections</a:t>
            </a:r>
          </a:p>
        </p:txBody>
      </p:sp>
      <p:sp>
        <p:nvSpPr>
          <p:cNvPr id="103427" name="Rectangle 3"/>
          <p:cNvSpPr>
            <a:spLocks noGrp="1" noChangeArrowheads="1"/>
          </p:cNvSpPr>
          <p:nvPr>
            <p:ph type="body" idx="1"/>
          </p:nvPr>
        </p:nvSpPr>
        <p:spPr/>
        <p:txBody>
          <a:bodyPr/>
          <a:lstStyle/>
          <a:p>
            <a:pPr eaLnBrk="1" hangingPunct="1"/>
            <a:r>
              <a:rPr lang="en-US" altLang="en-US" sz="3200" smtClean="0"/>
              <a:t>Shorthand (implicit)</a:t>
            </a:r>
          </a:p>
          <a:p>
            <a:pPr lvl="1" eaLnBrk="1" hangingPunct="1"/>
            <a:r>
              <a:rPr lang="en-US" altLang="en-US" sz="2000" b="1" smtClean="0">
                <a:solidFill>
                  <a:schemeClr val="tx2"/>
                </a:solidFill>
              </a:rPr>
              <a:t>New Load.LOAD1 Bus1=LOADBUS</a:t>
            </a:r>
          </a:p>
          <a:p>
            <a:pPr lvl="2" eaLnBrk="1" hangingPunct="1"/>
            <a:r>
              <a:rPr lang="en-US" altLang="en-US" smtClean="0"/>
              <a:t>Assumes standard 3-phase connection by default</a:t>
            </a:r>
          </a:p>
          <a:p>
            <a:pPr lvl="1" eaLnBrk="1" hangingPunct="1">
              <a:buFontTx/>
              <a:buNone/>
            </a:pPr>
            <a:endParaRPr lang="en-US" altLang="en-US" sz="3200" smtClean="0"/>
          </a:p>
        </p:txBody>
      </p:sp>
      <p:sp>
        <p:nvSpPr>
          <p:cNvPr id="103428" name="AutoShape 4"/>
          <p:cNvSpPr>
            <a:spLocks noChangeAspect="1" noChangeArrowheads="1" noTextEdit="1"/>
          </p:cNvSpPr>
          <p:nvPr/>
        </p:nvSpPr>
        <p:spPr bwMode="auto">
          <a:xfrm>
            <a:off x="3643313" y="2962275"/>
            <a:ext cx="1577975" cy="337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29" name="Rectangle 5"/>
          <p:cNvSpPr>
            <a:spLocks noChangeArrowheads="1"/>
          </p:cNvSpPr>
          <p:nvPr/>
        </p:nvSpPr>
        <p:spPr bwMode="auto">
          <a:xfrm>
            <a:off x="3846513" y="3192463"/>
            <a:ext cx="185737" cy="2460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3430" name="Rectangle 6"/>
          <p:cNvSpPr>
            <a:spLocks noChangeArrowheads="1"/>
          </p:cNvSpPr>
          <p:nvPr/>
        </p:nvSpPr>
        <p:spPr bwMode="auto">
          <a:xfrm>
            <a:off x="3649663" y="3192463"/>
            <a:ext cx="382587" cy="2460625"/>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3431" name="Freeform 7"/>
          <p:cNvSpPr>
            <a:spLocks/>
          </p:cNvSpPr>
          <p:nvPr/>
        </p:nvSpPr>
        <p:spPr bwMode="auto">
          <a:xfrm>
            <a:off x="3892550" y="5513388"/>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10"/>
                </a:lnTo>
                <a:lnTo>
                  <a:pt x="82" y="4"/>
                </a:lnTo>
                <a:lnTo>
                  <a:pt x="71" y="0"/>
                </a:lnTo>
                <a:lnTo>
                  <a:pt x="59" y="0"/>
                </a:lnTo>
                <a:lnTo>
                  <a:pt x="47" y="0"/>
                </a:lnTo>
                <a:lnTo>
                  <a:pt x="38" y="4"/>
                </a:lnTo>
                <a:lnTo>
                  <a:pt x="26" y="10"/>
                </a:lnTo>
                <a:lnTo>
                  <a:pt x="18" y="17"/>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32" name="Freeform 8"/>
          <p:cNvSpPr>
            <a:spLocks/>
          </p:cNvSpPr>
          <p:nvPr/>
        </p:nvSpPr>
        <p:spPr bwMode="auto">
          <a:xfrm>
            <a:off x="3892550" y="5513388"/>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10"/>
                </a:lnTo>
                <a:lnTo>
                  <a:pt x="82" y="4"/>
                </a:lnTo>
                <a:lnTo>
                  <a:pt x="71" y="0"/>
                </a:lnTo>
                <a:lnTo>
                  <a:pt x="59" y="0"/>
                </a:lnTo>
                <a:lnTo>
                  <a:pt x="47" y="0"/>
                </a:lnTo>
                <a:lnTo>
                  <a:pt x="38" y="4"/>
                </a:lnTo>
                <a:lnTo>
                  <a:pt x="26" y="10"/>
                </a:lnTo>
                <a:lnTo>
                  <a:pt x="18" y="17"/>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33" name="Line 9"/>
          <p:cNvSpPr>
            <a:spLocks noChangeShapeType="1"/>
          </p:cNvSpPr>
          <p:nvPr/>
        </p:nvSpPr>
        <p:spPr bwMode="auto">
          <a:xfrm>
            <a:off x="3876675" y="6303963"/>
            <a:ext cx="1254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4" name="Line 10"/>
          <p:cNvSpPr>
            <a:spLocks noChangeShapeType="1"/>
          </p:cNvSpPr>
          <p:nvPr/>
        </p:nvSpPr>
        <p:spPr bwMode="auto">
          <a:xfrm>
            <a:off x="3814763" y="6242050"/>
            <a:ext cx="2492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5" name="Line 11"/>
          <p:cNvSpPr>
            <a:spLocks noChangeShapeType="1"/>
          </p:cNvSpPr>
          <p:nvPr/>
        </p:nvSpPr>
        <p:spPr bwMode="auto">
          <a:xfrm>
            <a:off x="3752850" y="6180138"/>
            <a:ext cx="37306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6" name="Line 12"/>
          <p:cNvSpPr>
            <a:spLocks noChangeShapeType="1"/>
          </p:cNvSpPr>
          <p:nvPr/>
        </p:nvSpPr>
        <p:spPr bwMode="auto">
          <a:xfrm>
            <a:off x="3938588" y="5561013"/>
            <a:ext cx="0" cy="6191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7" name="Freeform 13"/>
          <p:cNvSpPr>
            <a:spLocks/>
          </p:cNvSpPr>
          <p:nvPr/>
        </p:nvSpPr>
        <p:spPr bwMode="auto">
          <a:xfrm>
            <a:off x="3892550" y="5281613"/>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6"/>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6"/>
                </a:lnTo>
                <a:lnTo>
                  <a:pt x="2" y="47"/>
                </a:lnTo>
                <a:lnTo>
                  <a:pt x="0" y="59"/>
                </a:lnTo>
                <a:lnTo>
                  <a:pt x="2" y="71"/>
                </a:lnTo>
                <a:lnTo>
                  <a:pt x="6" y="80"/>
                </a:lnTo>
                <a:lnTo>
                  <a:pt x="10" y="90"/>
                </a:lnTo>
                <a:lnTo>
                  <a:pt x="18" y="100"/>
                </a:lnTo>
                <a:lnTo>
                  <a:pt x="26" y="108"/>
                </a:lnTo>
                <a:lnTo>
                  <a:pt x="38" y="112"/>
                </a:lnTo>
                <a:lnTo>
                  <a:pt x="47" y="115"/>
                </a:lnTo>
                <a:lnTo>
                  <a:pt x="59" y="117"/>
                </a:lnTo>
                <a:lnTo>
                  <a:pt x="71" y="115"/>
                </a:lnTo>
                <a:lnTo>
                  <a:pt x="82" y="112"/>
                </a:lnTo>
                <a:lnTo>
                  <a:pt x="92" y="108"/>
                </a:lnTo>
                <a:lnTo>
                  <a:pt x="100" y="100"/>
                </a:lnTo>
                <a:lnTo>
                  <a:pt x="108" y="90"/>
                </a:lnTo>
                <a:lnTo>
                  <a:pt x="114" y="80"/>
                </a:lnTo>
                <a:lnTo>
                  <a:pt x="118" y="71"/>
                </a:lnTo>
                <a:lnTo>
                  <a:pt x="11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38" name="Freeform 14"/>
          <p:cNvSpPr>
            <a:spLocks/>
          </p:cNvSpPr>
          <p:nvPr/>
        </p:nvSpPr>
        <p:spPr bwMode="auto">
          <a:xfrm>
            <a:off x="3892550" y="5281613"/>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6"/>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6"/>
                </a:lnTo>
                <a:lnTo>
                  <a:pt x="2" y="47"/>
                </a:lnTo>
                <a:lnTo>
                  <a:pt x="0" y="59"/>
                </a:lnTo>
                <a:lnTo>
                  <a:pt x="2" y="71"/>
                </a:lnTo>
                <a:lnTo>
                  <a:pt x="6" y="80"/>
                </a:lnTo>
                <a:lnTo>
                  <a:pt x="10" y="90"/>
                </a:lnTo>
                <a:lnTo>
                  <a:pt x="18" y="100"/>
                </a:lnTo>
                <a:lnTo>
                  <a:pt x="26" y="108"/>
                </a:lnTo>
                <a:lnTo>
                  <a:pt x="38" y="112"/>
                </a:lnTo>
                <a:lnTo>
                  <a:pt x="47" y="115"/>
                </a:lnTo>
                <a:lnTo>
                  <a:pt x="59" y="117"/>
                </a:lnTo>
                <a:lnTo>
                  <a:pt x="71" y="115"/>
                </a:lnTo>
                <a:lnTo>
                  <a:pt x="82" y="112"/>
                </a:lnTo>
                <a:lnTo>
                  <a:pt x="92" y="108"/>
                </a:lnTo>
                <a:lnTo>
                  <a:pt x="100" y="100"/>
                </a:lnTo>
                <a:lnTo>
                  <a:pt x="108" y="90"/>
                </a:lnTo>
                <a:lnTo>
                  <a:pt x="114" y="80"/>
                </a:lnTo>
                <a:lnTo>
                  <a:pt x="118" y="71"/>
                </a:lnTo>
                <a:lnTo>
                  <a:pt x="118" y="5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39" name="Freeform 15"/>
          <p:cNvSpPr>
            <a:spLocks/>
          </p:cNvSpPr>
          <p:nvPr/>
        </p:nvSpPr>
        <p:spPr bwMode="auto">
          <a:xfrm>
            <a:off x="3892550" y="5049838"/>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40" name="Freeform 16"/>
          <p:cNvSpPr>
            <a:spLocks/>
          </p:cNvSpPr>
          <p:nvPr/>
        </p:nvSpPr>
        <p:spPr bwMode="auto">
          <a:xfrm>
            <a:off x="3892550" y="5049838"/>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41" name="Freeform 17"/>
          <p:cNvSpPr>
            <a:spLocks/>
          </p:cNvSpPr>
          <p:nvPr/>
        </p:nvSpPr>
        <p:spPr bwMode="auto">
          <a:xfrm>
            <a:off x="3892550" y="4818063"/>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6"/>
                </a:lnTo>
                <a:lnTo>
                  <a:pt x="114" y="35"/>
                </a:lnTo>
                <a:lnTo>
                  <a:pt x="108" y="25"/>
                </a:lnTo>
                <a:lnTo>
                  <a:pt x="100" y="17"/>
                </a:lnTo>
                <a:lnTo>
                  <a:pt x="92" y="9"/>
                </a:lnTo>
                <a:lnTo>
                  <a:pt x="82" y="3"/>
                </a:lnTo>
                <a:lnTo>
                  <a:pt x="71" y="0"/>
                </a:lnTo>
                <a:lnTo>
                  <a:pt x="59" y="0"/>
                </a:lnTo>
                <a:lnTo>
                  <a:pt x="47" y="0"/>
                </a:lnTo>
                <a:lnTo>
                  <a:pt x="38" y="3"/>
                </a:lnTo>
                <a:lnTo>
                  <a:pt x="26" y="9"/>
                </a:lnTo>
                <a:lnTo>
                  <a:pt x="18" y="17"/>
                </a:lnTo>
                <a:lnTo>
                  <a:pt x="10" y="25"/>
                </a:lnTo>
                <a:lnTo>
                  <a:pt x="6" y="35"/>
                </a:lnTo>
                <a:lnTo>
                  <a:pt x="2" y="46"/>
                </a:lnTo>
                <a:lnTo>
                  <a:pt x="0" y="58"/>
                </a:lnTo>
                <a:lnTo>
                  <a:pt x="2" y="70"/>
                </a:lnTo>
                <a:lnTo>
                  <a:pt x="6" y="79"/>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79"/>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42" name="Freeform 18"/>
          <p:cNvSpPr>
            <a:spLocks/>
          </p:cNvSpPr>
          <p:nvPr/>
        </p:nvSpPr>
        <p:spPr bwMode="auto">
          <a:xfrm>
            <a:off x="3892550" y="4818063"/>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6"/>
                </a:lnTo>
                <a:lnTo>
                  <a:pt x="114" y="35"/>
                </a:lnTo>
                <a:lnTo>
                  <a:pt x="108" y="25"/>
                </a:lnTo>
                <a:lnTo>
                  <a:pt x="100" y="17"/>
                </a:lnTo>
                <a:lnTo>
                  <a:pt x="92" y="9"/>
                </a:lnTo>
                <a:lnTo>
                  <a:pt x="82" y="3"/>
                </a:lnTo>
                <a:lnTo>
                  <a:pt x="71" y="0"/>
                </a:lnTo>
                <a:lnTo>
                  <a:pt x="59" y="0"/>
                </a:lnTo>
                <a:lnTo>
                  <a:pt x="47" y="0"/>
                </a:lnTo>
                <a:lnTo>
                  <a:pt x="38" y="3"/>
                </a:lnTo>
                <a:lnTo>
                  <a:pt x="26" y="9"/>
                </a:lnTo>
                <a:lnTo>
                  <a:pt x="18" y="17"/>
                </a:lnTo>
                <a:lnTo>
                  <a:pt x="10" y="25"/>
                </a:lnTo>
                <a:lnTo>
                  <a:pt x="6" y="35"/>
                </a:lnTo>
                <a:lnTo>
                  <a:pt x="2" y="46"/>
                </a:lnTo>
                <a:lnTo>
                  <a:pt x="0" y="58"/>
                </a:lnTo>
                <a:lnTo>
                  <a:pt x="2" y="70"/>
                </a:lnTo>
                <a:lnTo>
                  <a:pt x="6" y="79"/>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79"/>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43" name="Freeform 19"/>
          <p:cNvSpPr>
            <a:spLocks/>
          </p:cNvSpPr>
          <p:nvPr/>
        </p:nvSpPr>
        <p:spPr bwMode="auto">
          <a:xfrm>
            <a:off x="3892550" y="4586288"/>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44" name="Freeform 20"/>
          <p:cNvSpPr>
            <a:spLocks/>
          </p:cNvSpPr>
          <p:nvPr/>
        </p:nvSpPr>
        <p:spPr bwMode="auto">
          <a:xfrm>
            <a:off x="3892550" y="4586288"/>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45" name="Freeform 21"/>
          <p:cNvSpPr>
            <a:spLocks/>
          </p:cNvSpPr>
          <p:nvPr/>
        </p:nvSpPr>
        <p:spPr bwMode="auto">
          <a:xfrm>
            <a:off x="3892550" y="4400550"/>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46" name="Freeform 22"/>
          <p:cNvSpPr>
            <a:spLocks/>
          </p:cNvSpPr>
          <p:nvPr/>
        </p:nvSpPr>
        <p:spPr bwMode="auto">
          <a:xfrm>
            <a:off x="3892550" y="4400550"/>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47" name="Rectangle 23"/>
          <p:cNvSpPr>
            <a:spLocks noChangeArrowheads="1"/>
          </p:cNvSpPr>
          <p:nvPr/>
        </p:nvSpPr>
        <p:spPr bwMode="auto">
          <a:xfrm>
            <a:off x="3702050" y="5380038"/>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0</a:t>
            </a:r>
            <a:endParaRPr lang="en-US" altLang="en-US"/>
          </a:p>
        </p:txBody>
      </p:sp>
      <p:sp>
        <p:nvSpPr>
          <p:cNvPr id="103448" name="Rectangle 24"/>
          <p:cNvSpPr>
            <a:spLocks noChangeArrowheads="1"/>
          </p:cNvSpPr>
          <p:nvPr/>
        </p:nvSpPr>
        <p:spPr bwMode="auto">
          <a:xfrm>
            <a:off x="3702050" y="51244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1</a:t>
            </a:r>
            <a:endParaRPr lang="en-US" altLang="en-US"/>
          </a:p>
        </p:txBody>
      </p:sp>
      <p:sp>
        <p:nvSpPr>
          <p:cNvPr id="103449" name="Rectangle 25"/>
          <p:cNvSpPr>
            <a:spLocks noChangeArrowheads="1"/>
          </p:cNvSpPr>
          <p:nvPr/>
        </p:nvSpPr>
        <p:spPr bwMode="auto">
          <a:xfrm>
            <a:off x="3702050" y="48704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2</a:t>
            </a:r>
            <a:endParaRPr lang="en-US" altLang="en-US"/>
          </a:p>
        </p:txBody>
      </p:sp>
      <p:sp>
        <p:nvSpPr>
          <p:cNvPr id="103450" name="Rectangle 26"/>
          <p:cNvSpPr>
            <a:spLocks noChangeArrowheads="1"/>
          </p:cNvSpPr>
          <p:nvPr/>
        </p:nvSpPr>
        <p:spPr bwMode="auto">
          <a:xfrm>
            <a:off x="3702050" y="46609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3</a:t>
            </a:r>
            <a:endParaRPr lang="en-US" altLang="en-US"/>
          </a:p>
        </p:txBody>
      </p:sp>
      <p:sp>
        <p:nvSpPr>
          <p:cNvPr id="103451" name="Rectangle 27"/>
          <p:cNvSpPr>
            <a:spLocks noChangeArrowheads="1"/>
          </p:cNvSpPr>
          <p:nvPr/>
        </p:nvSpPr>
        <p:spPr bwMode="auto">
          <a:xfrm>
            <a:off x="3702050" y="442912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4</a:t>
            </a:r>
            <a:endParaRPr lang="en-US" altLang="en-US"/>
          </a:p>
        </p:txBody>
      </p:sp>
      <p:sp>
        <p:nvSpPr>
          <p:cNvPr id="103452" name="Rectangle 28"/>
          <p:cNvSpPr>
            <a:spLocks noChangeArrowheads="1"/>
          </p:cNvSpPr>
          <p:nvPr/>
        </p:nvSpPr>
        <p:spPr bwMode="auto">
          <a:xfrm>
            <a:off x="3702050" y="4243388"/>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5</a:t>
            </a:r>
            <a:endParaRPr lang="en-US" altLang="en-US"/>
          </a:p>
        </p:txBody>
      </p:sp>
      <p:sp>
        <p:nvSpPr>
          <p:cNvPr id="103453" name="Freeform 29"/>
          <p:cNvSpPr>
            <a:spLocks/>
          </p:cNvSpPr>
          <p:nvPr/>
        </p:nvSpPr>
        <p:spPr bwMode="auto">
          <a:xfrm>
            <a:off x="3892550" y="4167188"/>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9"/>
                </a:lnTo>
                <a:lnTo>
                  <a:pt x="82" y="4"/>
                </a:lnTo>
                <a:lnTo>
                  <a:pt x="71" y="0"/>
                </a:lnTo>
                <a:lnTo>
                  <a:pt x="59" y="0"/>
                </a:lnTo>
                <a:lnTo>
                  <a:pt x="47" y="0"/>
                </a:lnTo>
                <a:lnTo>
                  <a:pt x="38" y="4"/>
                </a:lnTo>
                <a:lnTo>
                  <a:pt x="26" y="9"/>
                </a:lnTo>
                <a:lnTo>
                  <a:pt x="18" y="17"/>
                </a:lnTo>
                <a:lnTo>
                  <a:pt x="10" y="25"/>
                </a:lnTo>
                <a:lnTo>
                  <a:pt x="6" y="35"/>
                </a:lnTo>
                <a:lnTo>
                  <a:pt x="2" y="47"/>
                </a:lnTo>
                <a:lnTo>
                  <a:pt x="0" y="58"/>
                </a:lnTo>
                <a:lnTo>
                  <a:pt x="2" y="70"/>
                </a:lnTo>
                <a:lnTo>
                  <a:pt x="6" y="80"/>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80"/>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54" name="Freeform 30"/>
          <p:cNvSpPr>
            <a:spLocks/>
          </p:cNvSpPr>
          <p:nvPr/>
        </p:nvSpPr>
        <p:spPr bwMode="auto">
          <a:xfrm>
            <a:off x="3892550" y="4167188"/>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9"/>
                </a:lnTo>
                <a:lnTo>
                  <a:pt x="82" y="4"/>
                </a:lnTo>
                <a:lnTo>
                  <a:pt x="71" y="0"/>
                </a:lnTo>
                <a:lnTo>
                  <a:pt x="59" y="0"/>
                </a:lnTo>
                <a:lnTo>
                  <a:pt x="47" y="0"/>
                </a:lnTo>
                <a:lnTo>
                  <a:pt x="38" y="4"/>
                </a:lnTo>
                <a:lnTo>
                  <a:pt x="26" y="9"/>
                </a:lnTo>
                <a:lnTo>
                  <a:pt x="18" y="17"/>
                </a:lnTo>
                <a:lnTo>
                  <a:pt x="10" y="25"/>
                </a:lnTo>
                <a:lnTo>
                  <a:pt x="6" y="35"/>
                </a:lnTo>
                <a:lnTo>
                  <a:pt x="2" y="47"/>
                </a:lnTo>
                <a:lnTo>
                  <a:pt x="0" y="58"/>
                </a:lnTo>
                <a:lnTo>
                  <a:pt x="2" y="70"/>
                </a:lnTo>
                <a:lnTo>
                  <a:pt x="6" y="80"/>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80"/>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55" name="Rectangle 31"/>
          <p:cNvSpPr>
            <a:spLocks noChangeArrowheads="1"/>
          </p:cNvSpPr>
          <p:nvPr/>
        </p:nvSpPr>
        <p:spPr bwMode="auto">
          <a:xfrm>
            <a:off x="3702050" y="3963988"/>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6</a:t>
            </a:r>
            <a:endParaRPr lang="en-US" altLang="en-US"/>
          </a:p>
        </p:txBody>
      </p:sp>
      <p:sp>
        <p:nvSpPr>
          <p:cNvPr id="103456" name="Freeform 32"/>
          <p:cNvSpPr>
            <a:spLocks noEditPoints="1"/>
          </p:cNvSpPr>
          <p:nvPr/>
        </p:nvSpPr>
        <p:spPr bwMode="auto">
          <a:xfrm>
            <a:off x="3938588" y="3328988"/>
            <a:ext cx="3175" cy="561975"/>
          </a:xfrm>
          <a:custGeom>
            <a:avLst/>
            <a:gdLst>
              <a:gd name="T0" fmla="*/ 0 w 6"/>
              <a:gd name="T1" fmla="*/ 2147483647 h 708"/>
              <a:gd name="T2" fmla="*/ 2147483647 w 6"/>
              <a:gd name="T3" fmla="*/ 2147483647 h 708"/>
              <a:gd name="T4" fmla="*/ 2147483647 w 6"/>
              <a:gd name="T5" fmla="*/ 2147483647 h 708"/>
              <a:gd name="T6" fmla="*/ 2147483647 w 6"/>
              <a:gd name="T7" fmla="*/ 2147483647 h 708"/>
              <a:gd name="T8" fmla="*/ 0 w 6"/>
              <a:gd name="T9" fmla="*/ 2147483647 h 708"/>
              <a:gd name="T10" fmla="*/ 0 w 6"/>
              <a:gd name="T11" fmla="*/ 2147483647 h 708"/>
              <a:gd name="T12" fmla="*/ 0 w 6"/>
              <a:gd name="T13" fmla="*/ 2147483647 h 708"/>
              <a:gd name="T14" fmla="*/ 2147483647 w 6"/>
              <a:gd name="T15" fmla="*/ 2147483647 h 708"/>
              <a:gd name="T16" fmla="*/ 2147483647 w 6"/>
              <a:gd name="T17" fmla="*/ 2147483647 h 708"/>
              <a:gd name="T18" fmla="*/ 2147483647 w 6"/>
              <a:gd name="T19" fmla="*/ 2147483647 h 708"/>
              <a:gd name="T20" fmla="*/ 0 w 6"/>
              <a:gd name="T21" fmla="*/ 2147483647 h 708"/>
              <a:gd name="T22" fmla="*/ 0 w 6"/>
              <a:gd name="T23" fmla="*/ 2147483647 h 708"/>
              <a:gd name="T24" fmla="*/ 0 w 6"/>
              <a:gd name="T25" fmla="*/ 2147483647 h 708"/>
              <a:gd name="T26" fmla="*/ 2147483647 w 6"/>
              <a:gd name="T27" fmla="*/ 2147483647 h 708"/>
              <a:gd name="T28" fmla="*/ 2147483647 w 6"/>
              <a:gd name="T29" fmla="*/ 2147483647 h 708"/>
              <a:gd name="T30" fmla="*/ 2147483647 w 6"/>
              <a:gd name="T31" fmla="*/ 2147483647 h 708"/>
              <a:gd name="T32" fmla="*/ 0 w 6"/>
              <a:gd name="T33" fmla="*/ 2147483647 h 708"/>
              <a:gd name="T34" fmla="*/ 0 w 6"/>
              <a:gd name="T35" fmla="*/ 2147483647 h 708"/>
              <a:gd name="T36" fmla="*/ 0 w 6"/>
              <a:gd name="T37" fmla="*/ 2147483647 h 708"/>
              <a:gd name="T38" fmla="*/ 2147483647 w 6"/>
              <a:gd name="T39" fmla="*/ 2147483647 h 708"/>
              <a:gd name="T40" fmla="*/ 2147483647 w 6"/>
              <a:gd name="T41" fmla="*/ 2147483647 h 708"/>
              <a:gd name="T42" fmla="*/ 2147483647 w 6"/>
              <a:gd name="T43" fmla="*/ 2147483647 h 708"/>
              <a:gd name="T44" fmla="*/ 0 w 6"/>
              <a:gd name="T45" fmla="*/ 2147483647 h 708"/>
              <a:gd name="T46" fmla="*/ 0 w 6"/>
              <a:gd name="T47" fmla="*/ 2147483647 h 708"/>
              <a:gd name="T48" fmla="*/ 0 w 6"/>
              <a:gd name="T49" fmla="*/ 2147483647 h 708"/>
              <a:gd name="T50" fmla="*/ 2147483647 w 6"/>
              <a:gd name="T51" fmla="*/ 2147483647 h 708"/>
              <a:gd name="T52" fmla="*/ 2147483647 w 6"/>
              <a:gd name="T53" fmla="*/ 2147483647 h 708"/>
              <a:gd name="T54" fmla="*/ 2147483647 w 6"/>
              <a:gd name="T55" fmla="*/ 2147483647 h 708"/>
              <a:gd name="T56" fmla="*/ 0 w 6"/>
              <a:gd name="T57" fmla="*/ 2147483647 h 708"/>
              <a:gd name="T58" fmla="*/ 0 w 6"/>
              <a:gd name="T59" fmla="*/ 2147483647 h 708"/>
              <a:gd name="T60" fmla="*/ 0 w 6"/>
              <a:gd name="T61" fmla="*/ 2147483647 h 708"/>
              <a:gd name="T62" fmla="*/ 2147483647 w 6"/>
              <a:gd name="T63" fmla="*/ 2147483647 h 708"/>
              <a:gd name="T64" fmla="*/ 2147483647 w 6"/>
              <a:gd name="T65" fmla="*/ 2147483647 h 708"/>
              <a:gd name="T66" fmla="*/ 2147483647 w 6"/>
              <a:gd name="T67" fmla="*/ 2147483647 h 708"/>
              <a:gd name="T68" fmla="*/ 0 w 6"/>
              <a:gd name="T69" fmla="*/ 2147483647 h 708"/>
              <a:gd name="T70" fmla="*/ 0 w 6"/>
              <a:gd name="T71" fmla="*/ 2147483647 h 708"/>
              <a:gd name="T72" fmla="*/ 0 w 6"/>
              <a:gd name="T73" fmla="*/ 2147483647 h 708"/>
              <a:gd name="T74" fmla="*/ 2147483647 w 6"/>
              <a:gd name="T75" fmla="*/ 2147483647 h 708"/>
              <a:gd name="T76" fmla="*/ 2147483647 w 6"/>
              <a:gd name="T77" fmla="*/ 2147483647 h 708"/>
              <a:gd name="T78" fmla="*/ 2147483647 w 6"/>
              <a:gd name="T79" fmla="*/ 2147483647 h 708"/>
              <a:gd name="T80" fmla="*/ 0 w 6"/>
              <a:gd name="T81" fmla="*/ 2147483647 h 708"/>
              <a:gd name="T82" fmla="*/ 0 w 6"/>
              <a:gd name="T83" fmla="*/ 2147483647 h 708"/>
              <a:gd name="T84" fmla="*/ 0 w 6"/>
              <a:gd name="T85" fmla="*/ 2147483647 h 708"/>
              <a:gd name="T86" fmla="*/ 2147483647 w 6"/>
              <a:gd name="T87" fmla="*/ 2147483647 h 708"/>
              <a:gd name="T88" fmla="*/ 2147483647 w 6"/>
              <a:gd name="T89" fmla="*/ 2147483647 h 708"/>
              <a:gd name="T90" fmla="*/ 2147483647 w 6"/>
              <a:gd name="T91" fmla="*/ 2147483647 h 708"/>
              <a:gd name="T92" fmla="*/ 0 w 6"/>
              <a:gd name="T93" fmla="*/ 2147483647 h 708"/>
              <a:gd name="T94" fmla="*/ 0 w 6"/>
              <a:gd name="T95" fmla="*/ 2147483647 h 708"/>
              <a:gd name="T96" fmla="*/ 0 w 6"/>
              <a:gd name="T97" fmla="*/ 2147483647 h 708"/>
              <a:gd name="T98" fmla="*/ 2147483647 w 6"/>
              <a:gd name="T99" fmla="*/ 2147483647 h 708"/>
              <a:gd name="T100" fmla="*/ 2147483647 w 6"/>
              <a:gd name="T101" fmla="*/ 2147483647 h 708"/>
              <a:gd name="T102" fmla="*/ 2147483647 w 6"/>
              <a:gd name="T103" fmla="*/ 2147483647 h 708"/>
              <a:gd name="T104" fmla="*/ 0 w 6"/>
              <a:gd name="T105" fmla="*/ 2147483647 h 708"/>
              <a:gd name="T106" fmla="*/ 0 w 6"/>
              <a:gd name="T107" fmla="*/ 2147483647 h 708"/>
              <a:gd name="T108" fmla="*/ 0 w 6"/>
              <a:gd name="T109" fmla="*/ 2147483647 h 708"/>
              <a:gd name="T110" fmla="*/ 2147483647 w 6"/>
              <a:gd name="T111" fmla="*/ 0 h 708"/>
              <a:gd name="T112" fmla="*/ 2147483647 w 6"/>
              <a:gd name="T113" fmla="*/ 2147483647 h 708"/>
              <a:gd name="T114" fmla="*/ 2147483647 w 6"/>
              <a:gd name="T115" fmla="*/ 2147483647 h 708"/>
              <a:gd name="T116" fmla="*/ 0 w 6"/>
              <a:gd name="T117" fmla="*/ 2147483647 h 708"/>
              <a:gd name="T118" fmla="*/ 0 w 6"/>
              <a:gd name="T119" fmla="*/ 2147483647 h 7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
              <a:gd name="T181" fmla="*/ 0 h 708"/>
              <a:gd name="T182" fmla="*/ 6 w 6"/>
              <a:gd name="T183" fmla="*/ 708 h 7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 h="708">
                <a:moveTo>
                  <a:pt x="0" y="706"/>
                </a:moveTo>
                <a:lnTo>
                  <a:pt x="0" y="661"/>
                </a:lnTo>
                <a:lnTo>
                  <a:pt x="0" y="659"/>
                </a:lnTo>
                <a:lnTo>
                  <a:pt x="2" y="659"/>
                </a:lnTo>
                <a:lnTo>
                  <a:pt x="4" y="659"/>
                </a:lnTo>
                <a:lnTo>
                  <a:pt x="6" y="661"/>
                </a:lnTo>
                <a:lnTo>
                  <a:pt x="6" y="706"/>
                </a:lnTo>
                <a:lnTo>
                  <a:pt x="4" y="708"/>
                </a:lnTo>
                <a:lnTo>
                  <a:pt x="2" y="708"/>
                </a:lnTo>
                <a:lnTo>
                  <a:pt x="0" y="708"/>
                </a:lnTo>
                <a:lnTo>
                  <a:pt x="0" y="706"/>
                </a:lnTo>
                <a:close/>
                <a:moveTo>
                  <a:pt x="0" y="630"/>
                </a:moveTo>
                <a:lnTo>
                  <a:pt x="0" y="587"/>
                </a:lnTo>
                <a:lnTo>
                  <a:pt x="0" y="585"/>
                </a:lnTo>
                <a:lnTo>
                  <a:pt x="2" y="583"/>
                </a:lnTo>
                <a:lnTo>
                  <a:pt x="4" y="585"/>
                </a:lnTo>
                <a:lnTo>
                  <a:pt x="6" y="587"/>
                </a:lnTo>
                <a:lnTo>
                  <a:pt x="6" y="630"/>
                </a:lnTo>
                <a:lnTo>
                  <a:pt x="4" y="632"/>
                </a:lnTo>
                <a:lnTo>
                  <a:pt x="2" y="634"/>
                </a:lnTo>
                <a:lnTo>
                  <a:pt x="0" y="632"/>
                </a:lnTo>
                <a:lnTo>
                  <a:pt x="0" y="630"/>
                </a:lnTo>
                <a:close/>
                <a:moveTo>
                  <a:pt x="0" y="556"/>
                </a:moveTo>
                <a:lnTo>
                  <a:pt x="0" y="513"/>
                </a:lnTo>
                <a:lnTo>
                  <a:pt x="0" y="509"/>
                </a:lnTo>
                <a:lnTo>
                  <a:pt x="2" y="509"/>
                </a:lnTo>
                <a:lnTo>
                  <a:pt x="4" y="509"/>
                </a:lnTo>
                <a:lnTo>
                  <a:pt x="6" y="513"/>
                </a:lnTo>
                <a:lnTo>
                  <a:pt x="6" y="556"/>
                </a:lnTo>
                <a:lnTo>
                  <a:pt x="4" y="558"/>
                </a:lnTo>
                <a:lnTo>
                  <a:pt x="2" y="560"/>
                </a:lnTo>
                <a:lnTo>
                  <a:pt x="0" y="558"/>
                </a:lnTo>
                <a:lnTo>
                  <a:pt x="0" y="556"/>
                </a:lnTo>
                <a:close/>
                <a:moveTo>
                  <a:pt x="0" y="482"/>
                </a:moveTo>
                <a:lnTo>
                  <a:pt x="0" y="437"/>
                </a:lnTo>
                <a:lnTo>
                  <a:pt x="0" y="435"/>
                </a:lnTo>
                <a:lnTo>
                  <a:pt x="2" y="435"/>
                </a:lnTo>
                <a:lnTo>
                  <a:pt x="4" y="435"/>
                </a:lnTo>
                <a:lnTo>
                  <a:pt x="6" y="437"/>
                </a:lnTo>
                <a:lnTo>
                  <a:pt x="6" y="482"/>
                </a:lnTo>
                <a:lnTo>
                  <a:pt x="4" y="484"/>
                </a:lnTo>
                <a:lnTo>
                  <a:pt x="2" y="484"/>
                </a:lnTo>
                <a:lnTo>
                  <a:pt x="0" y="484"/>
                </a:lnTo>
                <a:lnTo>
                  <a:pt x="0" y="482"/>
                </a:lnTo>
                <a:close/>
                <a:moveTo>
                  <a:pt x="0" y="406"/>
                </a:moveTo>
                <a:lnTo>
                  <a:pt x="0" y="363"/>
                </a:lnTo>
                <a:lnTo>
                  <a:pt x="0" y="361"/>
                </a:lnTo>
                <a:lnTo>
                  <a:pt x="2" y="359"/>
                </a:lnTo>
                <a:lnTo>
                  <a:pt x="4" y="361"/>
                </a:lnTo>
                <a:lnTo>
                  <a:pt x="6" y="363"/>
                </a:lnTo>
                <a:lnTo>
                  <a:pt x="6" y="406"/>
                </a:lnTo>
                <a:lnTo>
                  <a:pt x="4" y="408"/>
                </a:lnTo>
                <a:lnTo>
                  <a:pt x="2" y="409"/>
                </a:lnTo>
                <a:lnTo>
                  <a:pt x="0" y="408"/>
                </a:lnTo>
                <a:lnTo>
                  <a:pt x="0" y="406"/>
                </a:lnTo>
                <a:close/>
                <a:moveTo>
                  <a:pt x="0" y="331"/>
                </a:moveTo>
                <a:lnTo>
                  <a:pt x="0" y="287"/>
                </a:lnTo>
                <a:lnTo>
                  <a:pt x="0" y="285"/>
                </a:lnTo>
                <a:lnTo>
                  <a:pt x="2" y="285"/>
                </a:lnTo>
                <a:lnTo>
                  <a:pt x="4" y="285"/>
                </a:lnTo>
                <a:lnTo>
                  <a:pt x="6" y="287"/>
                </a:lnTo>
                <a:lnTo>
                  <a:pt x="6" y="331"/>
                </a:lnTo>
                <a:lnTo>
                  <a:pt x="4" y="333"/>
                </a:lnTo>
                <a:lnTo>
                  <a:pt x="2" y="333"/>
                </a:lnTo>
                <a:lnTo>
                  <a:pt x="0" y="333"/>
                </a:lnTo>
                <a:lnTo>
                  <a:pt x="0" y="331"/>
                </a:lnTo>
                <a:close/>
                <a:moveTo>
                  <a:pt x="0" y="255"/>
                </a:moveTo>
                <a:lnTo>
                  <a:pt x="0" y="213"/>
                </a:lnTo>
                <a:lnTo>
                  <a:pt x="0" y="211"/>
                </a:lnTo>
                <a:lnTo>
                  <a:pt x="2" y="209"/>
                </a:lnTo>
                <a:lnTo>
                  <a:pt x="4" y="211"/>
                </a:lnTo>
                <a:lnTo>
                  <a:pt x="6" y="213"/>
                </a:lnTo>
                <a:lnTo>
                  <a:pt x="6" y="255"/>
                </a:lnTo>
                <a:lnTo>
                  <a:pt x="4" y="257"/>
                </a:lnTo>
                <a:lnTo>
                  <a:pt x="2" y="259"/>
                </a:lnTo>
                <a:lnTo>
                  <a:pt x="0" y="257"/>
                </a:lnTo>
                <a:lnTo>
                  <a:pt x="0" y="255"/>
                </a:lnTo>
                <a:close/>
                <a:moveTo>
                  <a:pt x="0" y="181"/>
                </a:moveTo>
                <a:lnTo>
                  <a:pt x="0" y="138"/>
                </a:lnTo>
                <a:lnTo>
                  <a:pt x="0" y="135"/>
                </a:lnTo>
                <a:lnTo>
                  <a:pt x="2" y="135"/>
                </a:lnTo>
                <a:lnTo>
                  <a:pt x="4" y="135"/>
                </a:lnTo>
                <a:lnTo>
                  <a:pt x="6" y="138"/>
                </a:lnTo>
                <a:lnTo>
                  <a:pt x="6" y="181"/>
                </a:lnTo>
                <a:lnTo>
                  <a:pt x="4" y="183"/>
                </a:lnTo>
                <a:lnTo>
                  <a:pt x="2" y="185"/>
                </a:lnTo>
                <a:lnTo>
                  <a:pt x="0" y="183"/>
                </a:lnTo>
                <a:lnTo>
                  <a:pt x="0" y="181"/>
                </a:lnTo>
                <a:close/>
                <a:moveTo>
                  <a:pt x="0" y="107"/>
                </a:moveTo>
                <a:lnTo>
                  <a:pt x="0" y="62"/>
                </a:lnTo>
                <a:lnTo>
                  <a:pt x="0" y="60"/>
                </a:lnTo>
                <a:lnTo>
                  <a:pt x="2" y="60"/>
                </a:lnTo>
                <a:lnTo>
                  <a:pt x="4" y="60"/>
                </a:lnTo>
                <a:lnTo>
                  <a:pt x="6" y="62"/>
                </a:lnTo>
                <a:lnTo>
                  <a:pt x="6" y="107"/>
                </a:lnTo>
                <a:lnTo>
                  <a:pt x="4" y="109"/>
                </a:lnTo>
                <a:lnTo>
                  <a:pt x="2" y="109"/>
                </a:lnTo>
                <a:lnTo>
                  <a:pt x="0" y="109"/>
                </a:lnTo>
                <a:lnTo>
                  <a:pt x="0" y="107"/>
                </a:lnTo>
                <a:close/>
                <a:moveTo>
                  <a:pt x="0" y="31"/>
                </a:moveTo>
                <a:lnTo>
                  <a:pt x="0" y="4"/>
                </a:lnTo>
                <a:lnTo>
                  <a:pt x="0" y="2"/>
                </a:lnTo>
                <a:lnTo>
                  <a:pt x="2" y="0"/>
                </a:lnTo>
                <a:lnTo>
                  <a:pt x="4" y="2"/>
                </a:lnTo>
                <a:lnTo>
                  <a:pt x="6" y="4"/>
                </a:lnTo>
                <a:lnTo>
                  <a:pt x="6" y="31"/>
                </a:lnTo>
                <a:lnTo>
                  <a:pt x="4" y="33"/>
                </a:lnTo>
                <a:lnTo>
                  <a:pt x="2" y="35"/>
                </a:lnTo>
                <a:lnTo>
                  <a:pt x="0" y="33"/>
                </a:lnTo>
                <a:lnTo>
                  <a:pt x="0" y="31"/>
                </a:lnTo>
                <a:close/>
              </a:path>
            </a:pathLst>
          </a:custGeom>
          <a:solidFill>
            <a:srgbClr val="000000"/>
          </a:solidFill>
          <a:ln w="1588">
            <a:solidFill>
              <a:srgbClr val="000000"/>
            </a:solidFill>
            <a:prstDash val="solid"/>
            <a:round/>
            <a:headEnd/>
            <a:tailEnd/>
          </a:ln>
        </p:spPr>
        <p:txBody>
          <a:bodyPr/>
          <a:lstStyle/>
          <a:p>
            <a:endParaRPr lang="en-US"/>
          </a:p>
        </p:txBody>
      </p:sp>
      <p:sp>
        <p:nvSpPr>
          <p:cNvPr id="103457" name="Rectangle 33"/>
          <p:cNvSpPr>
            <a:spLocks noChangeArrowheads="1"/>
          </p:cNvSpPr>
          <p:nvPr/>
        </p:nvSpPr>
        <p:spPr bwMode="auto">
          <a:xfrm>
            <a:off x="4497388" y="4586288"/>
            <a:ext cx="696912"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3458" name="Rectangle 34"/>
          <p:cNvSpPr>
            <a:spLocks noChangeArrowheads="1"/>
          </p:cNvSpPr>
          <p:nvPr/>
        </p:nvSpPr>
        <p:spPr bwMode="auto">
          <a:xfrm>
            <a:off x="4497388" y="4586288"/>
            <a:ext cx="696912" cy="106680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3459" name="Rectangle 35"/>
          <p:cNvSpPr>
            <a:spLocks noChangeArrowheads="1"/>
          </p:cNvSpPr>
          <p:nvPr/>
        </p:nvSpPr>
        <p:spPr bwMode="auto">
          <a:xfrm>
            <a:off x="3529013" y="2944813"/>
            <a:ext cx="7858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LOADBUS</a:t>
            </a:r>
            <a:endParaRPr lang="en-US" altLang="en-US" b="1"/>
          </a:p>
        </p:txBody>
      </p:sp>
      <p:sp>
        <p:nvSpPr>
          <p:cNvPr id="103460" name="Line 36"/>
          <p:cNvSpPr>
            <a:spLocks noChangeShapeType="1"/>
          </p:cNvSpPr>
          <p:nvPr/>
        </p:nvSpPr>
        <p:spPr bwMode="auto">
          <a:xfrm>
            <a:off x="3938588" y="4864100"/>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61" name="Line 37"/>
          <p:cNvSpPr>
            <a:spLocks noChangeShapeType="1"/>
          </p:cNvSpPr>
          <p:nvPr/>
        </p:nvSpPr>
        <p:spPr bwMode="auto">
          <a:xfrm>
            <a:off x="3938588" y="5095875"/>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62" name="Line 38"/>
          <p:cNvSpPr>
            <a:spLocks noChangeShapeType="1"/>
          </p:cNvSpPr>
          <p:nvPr/>
        </p:nvSpPr>
        <p:spPr bwMode="auto">
          <a:xfrm>
            <a:off x="3938588" y="5327650"/>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63" name="Line 39"/>
          <p:cNvSpPr>
            <a:spLocks noChangeShapeType="1"/>
          </p:cNvSpPr>
          <p:nvPr/>
        </p:nvSpPr>
        <p:spPr bwMode="auto">
          <a:xfrm>
            <a:off x="3938588" y="5561013"/>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64" name="Rectangle 40"/>
          <p:cNvSpPr>
            <a:spLocks noChangeArrowheads="1"/>
          </p:cNvSpPr>
          <p:nvPr/>
        </p:nvSpPr>
        <p:spPr bwMode="auto">
          <a:xfrm>
            <a:off x="4675188" y="4652963"/>
            <a:ext cx="360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LOAD</a:t>
            </a:r>
            <a:endParaRPr lang="en-US" altLang="en-US" b="1"/>
          </a:p>
        </p:txBody>
      </p:sp>
    </p:spTree>
    <p:extLst>
      <p:ext uri="{BB962C8B-B14F-4D97-AF65-F5344CB8AC3E}">
        <p14:creationId xmlns:p14="http://schemas.microsoft.com/office/powerpoint/2010/main" val="3766980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en-US" smtClean="0"/>
              <a:t>Specifying Bus Connections</a:t>
            </a:r>
          </a:p>
        </p:txBody>
      </p:sp>
      <p:sp>
        <p:nvSpPr>
          <p:cNvPr id="104451" name="Rectangle 3"/>
          <p:cNvSpPr>
            <a:spLocks noGrp="1" noChangeArrowheads="1"/>
          </p:cNvSpPr>
          <p:nvPr>
            <p:ph type="body" idx="1"/>
          </p:nvPr>
        </p:nvSpPr>
        <p:spPr>
          <a:xfrm>
            <a:off x="2541588" y="1416050"/>
            <a:ext cx="6142037" cy="4935538"/>
          </a:xfrm>
        </p:spPr>
        <p:txBody>
          <a:bodyPr/>
          <a:lstStyle/>
          <a:p>
            <a:pPr eaLnBrk="1" hangingPunct="1">
              <a:buFontTx/>
              <a:buNone/>
            </a:pPr>
            <a:endParaRPr lang="en-US" altLang="en-US" smtClean="0"/>
          </a:p>
          <a:p>
            <a:pPr eaLnBrk="1" hangingPunct="1"/>
            <a:r>
              <a:rPr lang="en-US" altLang="en-US" sz="3200" smtClean="0"/>
              <a:t>Explicit</a:t>
            </a:r>
          </a:p>
          <a:p>
            <a:pPr lvl="1" eaLnBrk="1" hangingPunct="1"/>
            <a:r>
              <a:rPr lang="en-US" altLang="en-US" sz="2000" b="1" smtClean="0">
                <a:solidFill>
                  <a:schemeClr val="tx2"/>
                </a:solidFill>
              </a:rPr>
              <a:t>New Load.LOAD1 Bus1=LOADBUS.1.2.3.0</a:t>
            </a:r>
          </a:p>
          <a:p>
            <a:pPr lvl="3" eaLnBrk="1" hangingPunct="1"/>
            <a:r>
              <a:rPr lang="en-US" altLang="en-US" smtClean="0"/>
              <a:t>Explicitly defines which node</a:t>
            </a:r>
            <a:r>
              <a:rPr lang="en-US" altLang="en-US" sz="3200" smtClean="0"/>
              <a:t> </a:t>
            </a:r>
          </a:p>
          <a:p>
            <a:pPr lvl="1" eaLnBrk="1" hangingPunct="1"/>
            <a:r>
              <a:rPr lang="en-US" altLang="en-US" sz="2000" b="1" smtClean="0">
                <a:solidFill>
                  <a:schemeClr val="tx2"/>
                </a:solidFill>
              </a:rPr>
              <a:t>New Load.1-PHASELOAD Phases=1 Bus1=LOADBUS.2.0</a:t>
            </a:r>
          </a:p>
          <a:p>
            <a:pPr lvl="3" eaLnBrk="1" hangingPunct="1"/>
            <a:r>
              <a:rPr lang="en-US" altLang="en-US" smtClean="0"/>
              <a:t>Connects 1-phase load to </a:t>
            </a:r>
            <a:br>
              <a:rPr lang="en-US" altLang="en-US" smtClean="0"/>
            </a:br>
            <a:r>
              <a:rPr lang="en-US" altLang="en-US" smtClean="0"/>
              <a:t>Node 2 and ground</a:t>
            </a:r>
          </a:p>
          <a:p>
            <a:pPr lvl="1" eaLnBrk="1" hangingPunct="1">
              <a:buFontTx/>
              <a:buNone/>
            </a:pPr>
            <a:endParaRPr lang="en-US" altLang="en-US" sz="3200" smtClean="0"/>
          </a:p>
        </p:txBody>
      </p:sp>
      <p:pic>
        <p:nvPicPr>
          <p:cNvPr id="1044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263" y="1757363"/>
            <a:ext cx="2205037"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3" name="Text Box 5"/>
          <p:cNvSpPr txBox="1">
            <a:spLocks noChangeArrowheads="1"/>
          </p:cNvSpPr>
          <p:nvPr/>
        </p:nvSpPr>
        <p:spPr bwMode="auto">
          <a:xfrm>
            <a:off x="285750" y="5919788"/>
            <a:ext cx="2525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1-Phase Load Example</a:t>
            </a:r>
          </a:p>
        </p:txBody>
      </p:sp>
      <p:sp>
        <p:nvSpPr>
          <p:cNvPr id="104454" name="Line 6"/>
          <p:cNvSpPr>
            <a:spLocks noChangeShapeType="1"/>
          </p:cNvSpPr>
          <p:nvPr/>
        </p:nvSpPr>
        <p:spPr bwMode="auto">
          <a:xfrm flipH="1">
            <a:off x="2212975" y="3894138"/>
            <a:ext cx="738188"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2259835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en-US" smtClean="0"/>
              <a:t>Specifying Bus Connections</a:t>
            </a:r>
          </a:p>
        </p:txBody>
      </p:sp>
      <p:sp>
        <p:nvSpPr>
          <p:cNvPr id="105475" name="Rectangle 3"/>
          <p:cNvSpPr>
            <a:spLocks noGrp="1" noChangeArrowheads="1"/>
          </p:cNvSpPr>
          <p:nvPr>
            <p:ph type="body" idx="1"/>
          </p:nvPr>
        </p:nvSpPr>
        <p:spPr/>
        <p:txBody>
          <a:bodyPr/>
          <a:lstStyle/>
          <a:p>
            <a:pPr eaLnBrk="1" hangingPunct="1"/>
            <a:r>
              <a:rPr lang="en-US" altLang="en-US" sz="3200" smtClean="0"/>
              <a:t>Default Bus templates </a:t>
            </a:r>
          </a:p>
          <a:p>
            <a:pPr lvl="2" eaLnBrk="1" hangingPunct="1"/>
            <a:r>
              <a:rPr lang="en-US" altLang="en-US" smtClean="0"/>
              <a:t>Node connections assumed if not explicitly declared</a:t>
            </a:r>
          </a:p>
          <a:p>
            <a:pPr lvl="1" eaLnBrk="1" hangingPunct="1"/>
            <a:r>
              <a:rPr lang="en-US" altLang="en-US" sz="3200" smtClean="0"/>
              <a:t>Element declared Phases=1</a:t>
            </a:r>
          </a:p>
          <a:p>
            <a:pPr lvl="2" eaLnBrk="1" hangingPunct="1"/>
            <a:r>
              <a:rPr lang="en-US" altLang="en-US" sz="3200" b="1" smtClean="0">
                <a:solidFill>
                  <a:schemeClr val="tx2"/>
                </a:solidFill>
              </a:rPr>
              <a:t>… </a:t>
            </a:r>
            <a:r>
              <a:rPr lang="en-US" altLang="en-US" sz="2000" b="1" smtClean="0">
                <a:solidFill>
                  <a:schemeClr val="tx2"/>
                </a:solidFill>
              </a:rPr>
              <a:t>LOADBUS.1.0.0.0.0.0.0.0.0.0.</a:t>
            </a:r>
            <a:r>
              <a:rPr lang="en-US" altLang="en-US" sz="3200" smtClean="0"/>
              <a:t> …</a:t>
            </a:r>
          </a:p>
          <a:p>
            <a:pPr lvl="1" eaLnBrk="1" hangingPunct="1"/>
            <a:r>
              <a:rPr lang="en-US" altLang="en-US" sz="3200" smtClean="0"/>
              <a:t>Element declared Phases=2</a:t>
            </a:r>
          </a:p>
          <a:p>
            <a:pPr lvl="2" eaLnBrk="1" hangingPunct="1"/>
            <a:r>
              <a:rPr lang="en-US" altLang="en-US" sz="3200" b="1" smtClean="0">
                <a:solidFill>
                  <a:schemeClr val="tx2"/>
                </a:solidFill>
              </a:rPr>
              <a:t>… </a:t>
            </a:r>
            <a:r>
              <a:rPr lang="en-US" altLang="en-US" sz="2000" b="1" smtClean="0">
                <a:solidFill>
                  <a:schemeClr val="tx2"/>
                </a:solidFill>
              </a:rPr>
              <a:t>LOADBUS.1.2.0.0.0.0.0.0.0.0.</a:t>
            </a:r>
            <a:r>
              <a:rPr lang="en-US" altLang="en-US" sz="3200" smtClean="0"/>
              <a:t> …</a:t>
            </a:r>
          </a:p>
          <a:p>
            <a:pPr lvl="1" eaLnBrk="1" hangingPunct="1"/>
            <a:r>
              <a:rPr lang="en-US" altLang="en-US" sz="3200" smtClean="0"/>
              <a:t>Element declared Phases=3</a:t>
            </a:r>
          </a:p>
          <a:p>
            <a:pPr lvl="2" eaLnBrk="1" hangingPunct="1"/>
            <a:r>
              <a:rPr lang="en-US" altLang="en-US" sz="3200" b="1" smtClean="0">
                <a:solidFill>
                  <a:schemeClr val="tx2"/>
                </a:solidFill>
              </a:rPr>
              <a:t>… </a:t>
            </a:r>
            <a:r>
              <a:rPr lang="en-US" altLang="en-US" sz="2000" b="1" smtClean="0">
                <a:solidFill>
                  <a:schemeClr val="tx2"/>
                </a:solidFill>
              </a:rPr>
              <a:t>LOADBUS.1.2.3.0.0.0.0.0.0.0.</a:t>
            </a:r>
            <a:r>
              <a:rPr lang="en-US" altLang="en-US" sz="3200" smtClean="0"/>
              <a:t> …</a:t>
            </a:r>
          </a:p>
        </p:txBody>
      </p:sp>
    </p:spTree>
    <p:extLst>
      <p:ext uri="{BB962C8B-B14F-4D97-AF65-F5344CB8AC3E}">
        <p14:creationId xmlns:p14="http://schemas.microsoft.com/office/powerpoint/2010/main" val="2201779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ltLang="en-US" smtClean="0"/>
              <a:t>Specifying Bus Connections</a:t>
            </a:r>
          </a:p>
        </p:txBody>
      </p:sp>
      <p:sp>
        <p:nvSpPr>
          <p:cNvPr id="106499" name="Rectangle 3"/>
          <p:cNvSpPr>
            <a:spLocks noGrp="1" noChangeArrowheads="1"/>
          </p:cNvSpPr>
          <p:nvPr>
            <p:ph type="body" idx="1"/>
          </p:nvPr>
        </p:nvSpPr>
        <p:spPr/>
        <p:txBody>
          <a:bodyPr/>
          <a:lstStyle/>
          <a:p>
            <a:pPr lvl="1" eaLnBrk="1" hangingPunct="1">
              <a:buFontTx/>
              <a:buNone/>
            </a:pPr>
            <a:r>
              <a:rPr lang="en-US" altLang="en-US" sz="3200" smtClean="0"/>
              <a:t>Ungrounded-Wye Specification</a:t>
            </a:r>
          </a:p>
          <a:p>
            <a:pPr lvl="1" eaLnBrk="1" hangingPunct="1"/>
            <a:r>
              <a:rPr lang="en-US" altLang="en-US" sz="2000" b="1" smtClean="0">
                <a:solidFill>
                  <a:schemeClr val="tx2"/>
                </a:solidFill>
              </a:rPr>
              <a:t>Bus1=LOADBUS.1.2.3.4 </a:t>
            </a:r>
            <a:r>
              <a:rPr lang="en-US" altLang="en-US" sz="2000" b="1" smtClean="0"/>
              <a:t>  </a:t>
            </a:r>
            <a:r>
              <a:rPr lang="en-US" altLang="en-US" sz="2000" b="1" smtClean="0">
                <a:latin typeface="Courier New" panose="02070309020205020404" pitchFamily="49" charset="0"/>
              </a:rPr>
              <a:t> </a:t>
            </a:r>
            <a:r>
              <a:rPr lang="en-US" altLang="en-US" sz="2000" smtClean="0"/>
              <a:t>(or some other unused Node number)</a:t>
            </a:r>
            <a:endParaRPr lang="en-US" altLang="en-US" sz="3200" smtClean="0"/>
          </a:p>
          <a:p>
            <a:pPr lvl="1" eaLnBrk="1" hangingPunct="1"/>
            <a:endParaRPr lang="en-US" altLang="en-US" sz="3200" smtClean="0"/>
          </a:p>
        </p:txBody>
      </p:sp>
      <p:sp>
        <p:nvSpPr>
          <p:cNvPr id="106500" name="Oval 4"/>
          <p:cNvSpPr>
            <a:spLocks noChangeArrowheads="1"/>
          </p:cNvSpPr>
          <p:nvPr/>
        </p:nvSpPr>
        <p:spPr bwMode="auto">
          <a:xfrm>
            <a:off x="3790950" y="1993900"/>
            <a:ext cx="341313" cy="37465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10650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8288" y="2532063"/>
            <a:ext cx="2233612" cy="406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2" name="Line 6"/>
          <p:cNvSpPr>
            <a:spLocks noChangeShapeType="1"/>
          </p:cNvSpPr>
          <p:nvPr/>
        </p:nvSpPr>
        <p:spPr bwMode="auto">
          <a:xfrm flipH="1">
            <a:off x="4651375" y="3235325"/>
            <a:ext cx="1601788" cy="11985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6503" name="Text Box 7"/>
          <p:cNvSpPr txBox="1">
            <a:spLocks noChangeArrowheads="1"/>
          </p:cNvSpPr>
          <p:nvPr/>
        </p:nvSpPr>
        <p:spPr bwMode="auto">
          <a:xfrm>
            <a:off x="6311900" y="2949575"/>
            <a:ext cx="26447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Voltage at this Node is explicitly computed </a:t>
            </a:r>
            <a:br>
              <a:rPr lang="en-US" altLang="en-US" sz="1800"/>
            </a:br>
            <a:r>
              <a:rPr lang="en-US" altLang="en-US" sz="1800"/>
              <a:t>(just like any other Node)</a:t>
            </a:r>
          </a:p>
        </p:txBody>
      </p:sp>
    </p:spTree>
    <p:extLst>
      <p:ext uri="{BB962C8B-B14F-4D97-AF65-F5344CB8AC3E}">
        <p14:creationId xmlns:p14="http://schemas.microsoft.com/office/powerpoint/2010/main" val="17738161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650875" y="204788"/>
            <a:ext cx="8226425" cy="914400"/>
          </a:xfrm>
        </p:spPr>
        <p:txBody>
          <a:bodyPr/>
          <a:lstStyle/>
          <a:p>
            <a:pPr eaLnBrk="1" hangingPunct="1"/>
            <a:r>
              <a:rPr lang="en-US" altLang="en-US" smtClean="0"/>
              <a:t>Possible Gotcha: Specifying Two Ungrounded-Wye Capacitors on Same Bus</a:t>
            </a:r>
          </a:p>
        </p:txBody>
      </p:sp>
      <p:pic>
        <p:nvPicPr>
          <p:cNvPr id="1075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3925" y="1344613"/>
            <a:ext cx="242570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4" name="Text Box 4"/>
          <p:cNvSpPr txBox="1">
            <a:spLocks noChangeArrowheads="1"/>
          </p:cNvSpPr>
          <p:nvPr/>
        </p:nvSpPr>
        <p:spPr bwMode="auto">
          <a:xfrm>
            <a:off x="5243513" y="5221288"/>
            <a:ext cx="3735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  Bus1=MyBus  Bus2=MyBus.4.4.4</a:t>
            </a:r>
          </a:p>
        </p:txBody>
      </p:sp>
      <p:sp>
        <p:nvSpPr>
          <p:cNvPr id="107525" name="Text Box 5"/>
          <p:cNvSpPr txBox="1">
            <a:spLocks noChangeArrowheads="1"/>
          </p:cNvSpPr>
          <p:nvPr/>
        </p:nvSpPr>
        <p:spPr bwMode="auto">
          <a:xfrm>
            <a:off x="0" y="2355850"/>
            <a:ext cx="4395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  Bus1=MyBus.1.2.3  Bus2=MyBus.5.5.5</a:t>
            </a:r>
          </a:p>
        </p:txBody>
      </p:sp>
      <p:sp>
        <p:nvSpPr>
          <p:cNvPr id="107526" name="Text Box 6"/>
          <p:cNvSpPr txBox="1">
            <a:spLocks noChangeArrowheads="1"/>
          </p:cNvSpPr>
          <p:nvPr/>
        </p:nvSpPr>
        <p:spPr bwMode="auto">
          <a:xfrm>
            <a:off x="3457575" y="1363663"/>
            <a:ext cx="3735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MyBus</a:t>
            </a:r>
          </a:p>
        </p:txBody>
      </p:sp>
      <p:sp>
        <p:nvSpPr>
          <p:cNvPr id="107527" name="Text Box 7"/>
          <p:cNvSpPr txBox="1">
            <a:spLocks noChangeArrowheads="1"/>
          </p:cNvSpPr>
          <p:nvPr/>
        </p:nvSpPr>
        <p:spPr bwMode="auto">
          <a:xfrm>
            <a:off x="5838825" y="2266950"/>
            <a:ext cx="28543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Neutrals are not connected to each other in this specification!</a:t>
            </a:r>
          </a:p>
        </p:txBody>
      </p:sp>
      <p:sp>
        <p:nvSpPr>
          <p:cNvPr id="107528" name="Line 8"/>
          <p:cNvSpPr>
            <a:spLocks noChangeShapeType="1"/>
          </p:cNvSpPr>
          <p:nvPr/>
        </p:nvSpPr>
        <p:spPr bwMode="auto">
          <a:xfrm flipH="1">
            <a:off x="4879975" y="2457450"/>
            <a:ext cx="981075" cy="450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529" name="Line 9"/>
          <p:cNvSpPr>
            <a:spLocks noChangeShapeType="1"/>
          </p:cNvSpPr>
          <p:nvPr/>
        </p:nvSpPr>
        <p:spPr bwMode="auto">
          <a:xfrm flipH="1">
            <a:off x="4781550" y="2589213"/>
            <a:ext cx="1079500" cy="969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8138839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altLang="en-US" smtClean="0"/>
              <a:t>Circuit Element Conductors are Connected to the Nodes of Buses</a:t>
            </a:r>
          </a:p>
        </p:txBody>
      </p:sp>
      <p:pic>
        <p:nvPicPr>
          <p:cNvPr id="1085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2366963"/>
            <a:ext cx="3962400"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66963"/>
            <a:ext cx="3960813"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9" name="Rectangle 5"/>
          <p:cNvSpPr>
            <a:spLocks noChangeArrowheads="1"/>
          </p:cNvSpPr>
          <p:nvPr/>
        </p:nvSpPr>
        <p:spPr bwMode="auto">
          <a:xfrm>
            <a:off x="4495800" y="2438400"/>
            <a:ext cx="381000" cy="2362200"/>
          </a:xfrm>
          <a:prstGeom prst="rect">
            <a:avLst/>
          </a:prstGeom>
          <a:solidFill>
            <a:srgbClr val="FF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8550" name="Oval 6"/>
          <p:cNvSpPr>
            <a:spLocks noChangeArrowheads="1"/>
          </p:cNvSpPr>
          <p:nvPr/>
        </p:nvSpPr>
        <p:spPr bwMode="auto">
          <a:xfrm>
            <a:off x="4648200" y="289560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8551" name="Oval 7"/>
          <p:cNvSpPr>
            <a:spLocks noChangeArrowheads="1"/>
          </p:cNvSpPr>
          <p:nvPr/>
        </p:nvSpPr>
        <p:spPr bwMode="auto">
          <a:xfrm>
            <a:off x="4648200" y="320040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8552" name="Oval 8"/>
          <p:cNvSpPr>
            <a:spLocks noChangeArrowheads="1"/>
          </p:cNvSpPr>
          <p:nvPr/>
        </p:nvSpPr>
        <p:spPr bwMode="auto">
          <a:xfrm>
            <a:off x="4648200" y="348615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8553" name="Oval 9"/>
          <p:cNvSpPr>
            <a:spLocks noChangeArrowheads="1"/>
          </p:cNvSpPr>
          <p:nvPr/>
        </p:nvSpPr>
        <p:spPr bwMode="auto">
          <a:xfrm>
            <a:off x="4648200" y="434340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8554" name="Line 10"/>
          <p:cNvSpPr>
            <a:spLocks noChangeShapeType="1"/>
          </p:cNvSpPr>
          <p:nvPr/>
        </p:nvSpPr>
        <p:spPr bwMode="auto">
          <a:xfrm flipV="1">
            <a:off x="4295775" y="3248025"/>
            <a:ext cx="406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55" name="Line 11"/>
          <p:cNvSpPr>
            <a:spLocks noChangeShapeType="1"/>
          </p:cNvSpPr>
          <p:nvPr/>
        </p:nvSpPr>
        <p:spPr bwMode="auto">
          <a:xfrm>
            <a:off x="4314825" y="3267075"/>
            <a:ext cx="368300"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56" name="Line 12"/>
          <p:cNvSpPr>
            <a:spLocks noChangeShapeType="1"/>
          </p:cNvSpPr>
          <p:nvPr/>
        </p:nvSpPr>
        <p:spPr bwMode="auto">
          <a:xfrm flipV="1">
            <a:off x="4308475" y="2930525"/>
            <a:ext cx="384175" cy="63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57" name="Line 13"/>
          <p:cNvSpPr>
            <a:spLocks noChangeShapeType="1"/>
          </p:cNvSpPr>
          <p:nvPr/>
        </p:nvSpPr>
        <p:spPr bwMode="auto">
          <a:xfrm>
            <a:off x="4695825" y="3511550"/>
            <a:ext cx="393700" cy="31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58" name="Line 14"/>
          <p:cNvSpPr>
            <a:spLocks noChangeShapeType="1"/>
          </p:cNvSpPr>
          <p:nvPr/>
        </p:nvSpPr>
        <p:spPr bwMode="auto">
          <a:xfrm>
            <a:off x="4314825" y="3981450"/>
            <a:ext cx="368300" cy="384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59" name="Line 15"/>
          <p:cNvSpPr>
            <a:spLocks noChangeShapeType="1"/>
          </p:cNvSpPr>
          <p:nvPr/>
        </p:nvSpPr>
        <p:spPr bwMode="auto">
          <a:xfrm flipH="1">
            <a:off x="4686300" y="3987800"/>
            <a:ext cx="403225"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60" name="Line 16"/>
          <p:cNvSpPr>
            <a:spLocks noChangeShapeType="1"/>
          </p:cNvSpPr>
          <p:nvPr/>
        </p:nvSpPr>
        <p:spPr bwMode="auto">
          <a:xfrm flipH="1" flipV="1">
            <a:off x="4695825" y="2927350"/>
            <a:ext cx="406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61" name="Line 17"/>
          <p:cNvSpPr>
            <a:spLocks noChangeShapeType="1"/>
          </p:cNvSpPr>
          <p:nvPr/>
        </p:nvSpPr>
        <p:spPr bwMode="auto">
          <a:xfrm flipH="1" flipV="1">
            <a:off x="4686300" y="3235325"/>
            <a:ext cx="403225" cy="38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62" name="Text Box 18"/>
          <p:cNvSpPr txBox="1">
            <a:spLocks noChangeArrowheads="1"/>
          </p:cNvSpPr>
          <p:nvPr/>
        </p:nvSpPr>
        <p:spPr bwMode="auto">
          <a:xfrm>
            <a:off x="4298950" y="2079625"/>
            <a:ext cx="1012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MyBus</a:t>
            </a:r>
          </a:p>
        </p:txBody>
      </p:sp>
      <p:sp>
        <p:nvSpPr>
          <p:cNvPr id="108563" name="Line 19"/>
          <p:cNvSpPr>
            <a:spLocks noChangeShapeType="1"/>
          </p:cNvSpPr>
          <p:nvPr/>
        </p:nvSpPr>
        <p:spPr bwMode="auto">
          <a:xfrm>
            <a:off x="4679950" y="4387850"/>
            <a:ext cx="0" cy="774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64" name="Line 20"/>
          <p:cNvSpPr>
            <a:spLocks noChangeShapeType="1"/>
          </p:cNvSpPr>
          <p:nvPr/>
        </p:nvSpPr>
        <p:spPr bwMode="auto">
          <a:xfrm>
            <a:off x="4508500" y="5168900"/>
            <a:ext cx="361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65" name="Line 21"/>
          <p:cNvSpPr>
            <a:spLocks noChangeShapeType="1"/>
          </p:cNvSpPr>
          <p:nvPr/>
        </p:nvSpPr>
        <p:spPr bwMode="auto">
          <a:xfrm>
            <a:off x="4610100" y="5222875"/>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66" name="Line 22"/>
          <p:cNvSpPr>
            <a:spLocks noChangeShapeType="1"/>
          </p:cNvSpPr>
          <p:nvPr/>
        </p:nvSpPr>
        <p:spPr bwMode="auto">
          <a:xfrm>
            <a:off x="4667250" y="5280025"/>
            <a:ext cx="82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8567" name="Text Box 23"/>
          <p:cNvSpPr txBox="1">
            <a:spLocks noChangeArrowheads="1"/>
          </p:cNvSpPr>
          <p:nvPr/>
        </p:nvSpPr>
        <p:spPr bwMode="auto">
          <a:xfrm>
            <a:off x="485775" y="5657850"/>
            <a:ext cx="82772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DSS Convention: A </a:t>
            </a:r>
            <a:r>
              <a:rPr lang="en-US" altLang="en-US" i="1"/>
              <a:t>Terminal</a:t>
            </a:r>
            <a:r>
              <a:rPr lang="en-US" altLang="en-US"/>
              <a:t> can be connected to only one </a:t>
            </a:r>
            <a:r>
              <a:rPr lang="en-US" altLang="en-US" i="1"/>
              <a:t>Bus</a:t>
            </a:r>
            <a:r>
              <a:rPr lang="en-US" altLang="en-US"/>
              <a:t>.  </a:t>
            </a:r>
            <a:br>
              <a:rPr lang="en-US" altLang="en-US"/>
            </a:br>
            <a:r>
              <a:rPr lang="en-US" altLang="en-US"/>
              <a:t>You can have any number of </a:t>
            </a:r>
            <a:r>
              <a:rPr lang="en-US" altLang="en-US" i="1"/>
              <a:t>Nodes </a:t>
            </a:r>
            <a:r>
              <a:rPr lang="en-US" altLang="en-US"/>
              <a:t> at a bus.</a:t>
            </a:r>
          </a:p>
        </p:txBody>
      </p:sp>
      <p:sp>
        <p:nvSpPr>
          <p:cNvPr id="108568" name="Text Box 24"/>
          <p:cNvSpPr txBox="1">
            <a:spLocks noChangeArrowheads="1"/>
          </p:cNvSpPr>
          <p:nvPr/>
        </p:nvSpPr>
        <p:spPr bwMode="auto">
          <a:xfrm>
            <a:off x="4419600" y="3444875"/>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1</a:t>
            </a:r>
          </a:p>
        </p:txBody>
      </p:sp>
      <p:sp>
        <p:nvSpPr>
          <p:cNvPr id="108569" name="Text Box 25"/>
          <p:cNvSpPr txBox="1">
            <a:spLocks noChangeArrowheads="1"/>
          </p:cNvSpPr>
          <p:nvPr/>
        </p:nvSpPr>
        <p:spPr bwMode="auto">
          <a:xfrm>
            <a:off x="4416425" y="3057525"/>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2</a:t>
            </a:r>
          </a:p>
        </p:txBody>
      </p:sp>
      <p:sp>
        <p:nvSpPr>
          <p:cNvPr id="108570" name="Text Box 26"/>
          <p:cNvSpPr txBox="1">
            <a:spLocks noChangeArrowheads="1"/>
          </p:cNvSpPr>
          <p:nvPr/>
        </p:nvSpPr>
        <p:spPr bwMode="auto">
          <a:xfrm>
            <a:off x="4473575" y="262255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3</a:t>
            </a:r>
          </a:p>
        </p:txBody>
      </p:sp>
      <p:sp>
        <p:nvSpPr>
          <p:cNvPr id="108571" name="Text Box 27"/>
          <p:cNvSpPr txBox="1">
            <a:spLocks noChangeArrowheads="1"/>
          </p:cNvSpPr>
          <p:nvPr/>
        </p:nvSpPr>
        <p:spPr bwMode="auto">
          <a:xfrm>
            <a:off x="4498975" y="405130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0</a:t>
            </a:r>
          </a:p>
        </p:txBody>
      </p:sp>
      <p:sp>
        <p:nvSpPr>
          <p:cNvPr id="108572" name="Text Box 28"/>
          <p:cNvSpPr txBox="1">
            <a:spLocks noChangeArrowheads="1"/>
          </p:cNvSpPr>
          <p:nvPr/>
        </p:nvSpPr>
        <p:spPr bwMode="auto">
          <a:xfrm>
            <a:off x="5418138" y="4445000"/>
            <a:ext cx="30003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 . . Bus1 = MyBus . . .</a:t>
            </a:r>
          </a:p>
          <a:p>
            <a:r>
              <a:rPr lang="en-US" altLang="en-US" sz="1000" b="1"/>
              <a:t>(take the default)</a:t>
            </a:r>
          </a:p>
        </p:txBody>
      </p:sp>
      <p:sp>
        <p:nvSpPr>
          <p:cNvPr id="108573" name="Text Box 29"/>
          <p:cNvSpPr txBox="1">
            <a:spLocks noChangeArrowheads="1"/>
          </p:cNvSpPr>
          <p:nvPr/>
        </p:nvSpPr>
        <p:spPr bwMode="auto">
          <a:xfrm>
            <a:off x="1060450" y="4473575"/>
            <a:ext cx="3221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 . . Bus2 = MyBus.2.1.3.0  . . .</a:t>
            </a:r>
          </a:p>
        </p:txBody>
      </p:sp>
      <p:sp>
        <p:nvSpPr>
          <p:cNvPr id="108574" name="Text Box 30"/>
          <p:cNvSpPr txBox="1">
            <a:spLocks noChangeArrowheads="1"/>
          </p:cNvSpPr>
          <p:nvPr/>
        </p:nvSpPr>
        <p:spPr bwMode="auto">
          <a:xfrm>
            <a:off x="1695450" y="4902200"/>
            <a:ext cx="2041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(Explicitly define connections)</a:t>
            </a:r>
          </a:p>
        </p:txBody>
      </p:sp>
    </p:spTree>
    <p:extLst>
      <p:ext uri="{BB962C8B-B14F-4D97-AF65-F5344CB8AC3E}">
        <p14:creationId xmlns:p14="http://schemas.microsoft.com/office/powerpoint/2010/main" val="6493807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en-US" smtClean="0"/>
              <a:t>Example: Connections for 1-Phase Residential Transformer Used in North America</a:t>
            </a:r>
          </a:p>
        </p:txBody>
      </p:sp>
      <p:pic>
        <p:nvPicPr>
          <p:cNvPr id="109571" name="Picture 3" descr="Distbution_Transform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275" y="3881438"/>
            <a:ext cx="349567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Text Box 4"/>
          <p:cNvSpPr txBox="1">
            <a:spLocks noChangeArrowheads="1"/>
          </p:cNvSpPr>
          <p:nvPr/>
        </p:nvSpPr>
        <p:spPr bwMode="auto">
          <a:xfrm>
            <a:off x="304800" y="1401763"/>
            <a:ext cx="8331200"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lnSpc>
                <a:spcPct val="70000"/>
              </a:lnSpc>
            </a:pPr>
            <a:r>
              <a:rPr lang="en-US" altLang="en-US" b="1">
                <a:solidFill>
                  <a:srgbClr val="808080"/>
                </a:solidFill>
              </a:rPr>
              <a:t>! Line-to-Neutral Connected 1-phase Center-tapped transformer</a:t>
            </a:r>
          </a:p>
          <a:p>
            <a:pPr algn="l">
              <a:lnSpc>
                <a:spcPct val="70000"/>
              </a:lnSpc>
            </a:pPr>
            <a:r>
              <a:rPr lang="en-US" altLang="en-US" b="1">
                <a:solidFill>
                  <a:schemeClr val="tx1"/>
                </a:solidFill>
              </a:rPr>
              <a:t>New  Transformer.Example_1-ph  phases=1  Windings=3</a:t>
            </a:r>
            <a:r>
              <a:rPr lang="en-US" altLang="en-US">
                <a:solidFill>
                  <a:schemeClr val="tx1"/>
                </a:solidFill>
              </a:rPr>
              <a:t> </a:t>
            </a:r>
          </a:p>
          <a:p>
            <a:pPr algn="l">
              <a:lnSpc>
                <a:spcPct val="70000"/>
              </a:lnSpc>
            </a:pPr>
            <a:r>
              <a:rPr lang="en-US" altLang="en-US" b="1">
                <a:solidFill>
                  <a:srgbClr val="808080"/>
                </a:solidFill>
              </a:rPr>
              <a:t>! Typical impedances for small transformer with interlaced secondaries	</a:t>
            </a:r>
          </a:p>
          <a:p>
            <a:pPr algn="l">
              <a:lnSpc>
                <a:spcPct val="70000"/>
              </a:lnSpc>
            </a:pPr>
            <a:r>
              <a:rPr lang="en-US" altLang="en-US" b="1">
                <a:solidFill>
                  <a:schemeClr val="tx1"/>
                </a:solidFill>
              </a:rPr>
              <a:t>~ Xhl=2.04    Xht=2.04    Xlt=1.36    %noloadloss=.2</a:t>
            </a:r>
          </a:p>
          <a:p>
            <a:pPr algn="l">
              <a:lnSpc>
                <a:spcPct val="70000"/>
              </a:lnSpc>
            </a:pPr>
            <a:r>
              <a:rPr lang="en-US" altLang="en-US" b="1">
                <a:solidFill>
                  <a:srgbClr val="808080"/>
                </a:solidFill>
              </a:rPr>
              <a:t>! Winding Definitions	</a:t>
            </a:r>
          </a:p>
          <a:p>
            <a:pPr algn="l">
              <a:lnSpc>
                <a:spcPct val="70000"/>
              </a:lnSpc>
            </a:pPr>
            <a:r>
              <a:rPr lang="en-US" altLang="en-US" b="1">
                <a:solidFill>
                  <a:schemeClr val="tx1"/>
                </a:solidFill>
              </a:rPr>
              <a:t>~ wdg=1   Bus=Bus1.1.0   kV=7.2    kVA=25   %R=0.6   Conn=wye</a:t>
            </a:r>
          </a:p>
          <a:p>
            <a:pPr algn="l">
              <a:lnSpc>
                <a:spcPct val="70000"/>
              </a:lnSpc>
            </a:pPr>
            <a:r>
              <a:rPr lang="en-US" altLang="en-US" b="1"/>
              <a:t>~ wdg=2   Bus=Bus2.1.0   kV=0.12  kVA=25   %R=1.2   Conn=wye</a:t>
            </a:r>
          </a:p>
          <a:p>
            <a:pPr algn="l">
              <a:lnSpc>
                <a:spcPct val="70000"/>
              </a:lnSpc>
            </a:pPr>
            <a:r>
              <a:rPr lang="en-US" altLang="en-US" b="1"/>
              <a:t>~ Wdg=3  Bus=Bus2.0.2   kV=0.12   kVA=25  %R=1.2   Conn=wye</a:t>
            </a:r>
          </a:p>
        </p:txBody>
      </p:sp>
      <p:sp>
        <p:nvSpPr>
          <p:cNvPr id="109573" name="Text Box 5"/>
          <p:cNvSpPr txBox="1">
            <a:spLocks noChangeArrowheads="1"/>
          </p:cNvSpPr>
          <p:nvPr/>
        </p:nvSpPr>
        <p:spPr bwMode="auto">
          <a:xfrm>
            <a:off x="352425" y="4340225"/>
            <a:ext cx="296386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Note: You may use </a:t>
            </a:r>
            <a:r>
              <a:rPr lang="en-US" altLang="en-US" i="1"/>
              <a:t>XfmrCode</a:t>
            </a:r>
            <a:r>
              <a:rPr lang="en-US" altLang="en-US"/>
              <a:t> to define a library of transformer definitions that are used repeatedly (like </a:t>
            </a:r>
            <a:r>
              <a:rPr lang="en-US" altLang="en-US" i="1"/>
              <a:t>LineCode</a:t>
            </a:r>
            <a:r>
              <a:rPr lang="en-US" altLang="en-US"/>
              <a:t> for Line elements)</a:t>
            </a:r>
          </a:p>
        </p:txBody>
      </p:sp>
    </p:spTree>
    <p:extLst>
      <p:ext uri="{BB962C8B-B14F-4D97-AF65-F5344CB8AC3E}">
        <p14:creationId xmlns:p14="http://schemas.microsoft.com/office/powerpoint/2010/main" val="1082281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What is the OpenDSS? (cont’d)</a:t>
            </a:r>
          </a:p>
        </p:txBody>
      </p:sp>
      <p:sp>
        <p:nvSpPr>
          <p:cNvPr id="15363" name="Rectangle 3"/>
          <p:cNvSpPr>
            <a:spLocks noGrp="1" noChangeArrowheads="1"/>
          </p:cNvSpPr>
          <p:nvPr>
            <p:ph type="body" idx="1"/>
          </p:nvPr>
        </p:nvSpPr>
        <p:spPr/>
        <p:txBody>
          <a:bodyPr/>
          <a:lstStyle/>
          <a:p>
            <a:pPr eaLnBrk="1" hangingPunct="1"/>
            <a:r>
              <a:rPr lang="en-US" altLang="en-US" smtClean="0"/>
              <a:t>What it is </a:t>
            </a:r>
            <a:r>
              <a:rPr lang="en-US" altLang="en-US" u="sng" smtClean="0"/>
              <a:t>NOT</a:t>
            </a:r>
          </a:p>
          <a:p>
            <a:pPr lvl="1" eaLnBrk="1" hangingPunct="1"/>
            <a:r>
              <a:rPr lang="en-US" altLang="en-US" smtClean="0"/>
              <a:t>An </a:t>
            </a:r>
            <a:r>
              <a:rPr lang="en-US" altLang="en-US" i="1" smtClean="0"/>
              <a:t>Electromagnetic</a:t>
            </a:r>
            <a:r>
              <a:rPr lang="en-US" altLang="en-US" smtClean="0"/>
              <a:t> transients solver (Time Domain)</a:t>
            </a:r>
          </a:p>
          <a:p>
            <a:pPr lvl="2" eaLnBrk="1" hangingPunct="1"/>
            <a:r>
              <a:rPr lang="en-US" altLang="en-US" smtClean="0"/>
              <a:t>It can solve </a:t>
            </a:r>
            <a:r>
              <a:rPr lang="en-US" altLang="en-US" i="1" smtClean="0"/>
              <a:t>Electromechanical transients</a:t>
            </a:r>
          </a:p>
          <a:p>
            <a:pPr lvl="3" eaLnBrk="1" hangingPunct="1"/>
            <a:r>
              <a:rPr lang="en-US" altLang="en-US" smtClean="0"/>
              <a:t>Frequency Domain =&gt; “Dynamics” mode</a:t>
            </a:r>
          </a:p>
          <a:p>
            <a:pPr lvl="3" eaLnBrk="1" hangingPunct="1"/>
            <a:r>
              <a:rPr lang="en-US" altLang="en-US" smtClean="0"/>
              <a:t>All solutions are in </a:t>
            </a:r>
            <a:r>
              <a:rPr lang="en-US" altLang="en-US" b="1" i="1" smtClean="0"/>
              <a:t>phasors </a:t>
            </a:r>
            <a:r>
              <a:rPr lang="en-US" altLang="en-US" smtClean="0"/>
              <a:t>(complex math)</a:t>
            </a:r>
          </a:p>
          <a:p>
            <a:pPr lvl="1" eaLnBrk="1" hangingPunct="1"/>
            <a:r>
              <a:rPr lang="en-US" altLang="en-US" smtClean="0"/>
              <a:t>Not a “Power Flow” program</a:t>
            </a:r>
          </a:p>
          <a:p>
            <a:pPr lvl="1" eaLnBrk="1" hangingPunct="1"/>
            <a:r>
              <a:rPr lang="en-US" altLang="en-US" smtClean="0"/>
              <a:t>Not a radial circuit solver</a:t>
            </a:r>
          </a:p>
          <a:p>
            <a:pPr lvl="2" eaLnBrk="1" hangingPunct="1"/>
            <a:r>
              <a:rPr lang="en-US" altLang="en-US" smtClean="0"/>
              <a:t>Does meshed networks with equal ease</a:t>
            </a:r>
          </a:p>
          <a:p>
            <a:pPr lvl="1" eaLnBrk="1" hangingPunct="1"/>
            <a:r>
              <a:rPr lang="en-US" altLang="en-US" smtClean="0"/>
              <a:t>Not a distribution data management tool</a:t>
            </a:r>
          </a:p>
          <a:p>
            <a:pPr lvl="2" eaLnBrk="1" hangingPunct="1"/>
            <a:r>
              <a:rPr lang="en-US" altLang="en-US" smtClean="0"/>
              <a:t>It is a </a:t>
            </a:r>
            <a:r>
              <a:rPr lang="en-US" altLang="en-US" i="1" smtClean="0"/>
              <a:t>simulation engine </a:t>
            </a:r>
            <a:r>
              <a:rPr lang="en-US" altLang="en-US" smtClean="0"/>
              <a:t>designed to work with data extracted from one or more utility databases</a:t>
            </a:r>
          </a:p>
          <a:p>
            <a:pPr eaLnBrk="1" hangingPunct="1"/>
            <a:endParaRPr lang="en-US" altLang="en-US" smtClean="0"/>
          </a:p>
        </p:txBody>
      </p:sp>
    </p:spTree>
    <p:extLst>
      <p:ext uri="{BB962C8B-B14F-4D97-AF65-F5344CB8AC3E}">
        <p14:creationId xmlns:p14="http://schemas.microsoft.com/office/powerpoint/2010/main" val="25737363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en-US" smtClean="0"/>
              <a:t>All Terminals of a Circuit Element Have Same Number of Conductors</a:t>
            </a:r>
          </a:p>
        </p:txBody>
      </p:sp>
      <p:pic>
        <p:nvPicPr>
          <p:cNvPr id="110595" name="Picture 3" descr="DeltaWyeTransformers"/>
          <p:cNvPicPr>
            <a:picLocks noChangeAspect="1" noChangeArrowheads="1"/>
          </p:cNvPicPr>
          <p:nvPr/>
        </p:nvPicPr>
        <p:blipFill>
          <a:blip r:embed="rId3">
            <a:extLst>
              <a:ext uri="{28A0092B-C50C-407E-A947-70E740481C1C}">
                <a14:useLocalDpi xmlns:a14="http://schemas.microsoft.com/office/drawing/2010/main" val="0"/>
              </a:ext>
            </a:extLst>
          </a:blip>
          <a:srcRect t="7692"/>
          <a:stretch>
            <a:fillRect/>
          </a:stretch>
        </p:blipFill>
        <p:spPr bwMode="auto">
          <a:xfrm>
            <a:off x="1981200" y="1371600"/>
            <a:ext cx="4821238" cy="510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0596" name="Text Box 4"/>
          <p:cNvSpPr txBox="1">
            <a:spLocks noChangeArrowheads="1"/>
          </p:cNvSpPr>
          <p:nvPr/>
        </p:nvSpPr>
        <p:spPr bwMode="auto">
          <a:xfrm>
            <a:off x="152400" y="1676400"/>
            <a:ext cx="1981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3-Phase Transformer</a:t>
            </a:r>
          </a:p>
        </p:txBody>
      </p:sp>
    </p:spTree>
    <p:extLst>
      <p:ext uri="{BB962C8B-B14F-4D97-AF65-F5344CB8AC3E}">
        <p14:creationId xmlns:p14="http://schemas.microsoft.com/office/powerpoint/2010/main" val="37024713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ubtitle 4"/>
          <p:cNvSpPr>
            <a:spLocks noGrp="1"/>
          </p:cNvSpPr>
          <p:nvPr>
            <p:ph type="subTitle" sz="quarter" idx="1"/>
          </p:nvPr>
        </p:nvSpPr>
        <p:spPr/>
        <p:txBody>
          <a:bodyPr/>
          <a:lstStyle/>
          <a:p>
            <a:pPr eaLnBrk="1" hangingPunct="1"/>
            <a:r>
              <a:rPr lang="en-US" altLang="en-US" smtClean="0"/>
              <a:t>Syntax and how to build circuit models.</a:t>
            </a:r>
          </a:p>
          <a:p>
            <a:pPr eaLnBrk="1" hangingPunct="1"/>
            <a:endParaRPr lang="en-US" altLang="en-US" smtClean="0"/>
          </a:p>
          <a:p>
            <a:pPr eaLnBrk="1" hangingPunct="1"/>
            <a:r>
              <a:rPr lang="en-US" altLang="en-US" smtClean="0"/>
              <a:t>Simple Model</a:t>
            </a:r>
          </a:p>
        </p:txBody>
      </p:sp>
      <p:sp>
        <p:nvSpPr>
          <p:cNvPr id="111619" name="Title 3"/>
          <p:cNvSpPr>
            <a:spLocks noGrp="1"/>
          </p:cNvSpPr>
          <p:nvPr>
            <p:ph type="ctrTitle" sz="quarter"/>
          </p:nvPr>
        </p:nvSpPr>
        <p:spPr/>
        <p:txBody>
          <a:bodyPr/>
          <a:lstStyle/>
          <a:p>
            <a:pPr eaLnBrk="1" hangingPunct="1"/>
            <a:r>
              <a:rPr lang="en-US" altLang="en-US" dirty="0" smtClean="0"/>
              <a:t>Scripting Basics</a:t>
            </a:r>
          </a:p>
        </p:txBody>
      </p:sp>
    </p:spTree>
    <p:extLst>
      <p:ext uri="{BB962C8B-B14F-4D97-AF65-F5344CB8AC3E}">
        <p14:creationId xmlns:p14="http://schemas.microsoft.com/office/powerpoint/2010/main" val="5311076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en-US" dirty="0" smtClean="0"/>
              <a:t>Scripting Recommendation</a:t>
            </a:r>
            <a:endParaRPr lang="en-US" altLang="en-US" dirty="0" smtClean="0"/>
          </a:p>
        </p:txBody>
      </p:sp>
      <p:sp>
        <p:nvSpPr>
          <p:cNvPr id="112643" name="Rectangle 3"/>
          <p:cNvSpPr>
            <a:spLocks noGrp="1" noChangeArrowheads="1"/>
          </p:cNvSpPr>
          <p:nvPr>
            <p:ph type="body" idx="1"/>
          </p:nvPr>
        </p:nvSpPr>
        <p:spPr/>
        <p:txBody>
          <a:bodyPr/>
          <a:lstStyle/>
          <a:p>
            <a:pPr eaLnBrk="1" hangingPunct="1"/>
            <a:r>
              <a:rPr lang="en-US" altLang="en-US" dirty="0" smtClean="0"/>
              <a:t>A good text editor is recommended</a:t>
            </a:r>
          </a:p>
          <a:p>
            <a:pPr lvl="1"/>
            <a:r>
              <a:rPr lang="en-US" altLang="en-US" dirty="0" smtClean="0"/>
              <a:t>Notepad is OK but others may be better </a:t>
            </a:r>
            <a:r>
              <a:rPr lang="en-US" altLang="en-US" smtClean="0"/>
              <a:t>for you:</a:t>
            </a:r>
            <a:endParaRPr lang="en-US" altLang="en-US" dirty="0" smtClean="0"/>
          </a:p>
          <a:p>
            <a:pPr lvl="1"/>
            <a:r>
              <a:rPr lang="en-US" altLang="en-US" dirty="0" err="1" smtClean="0"/>
              <a:t>EditPlus</a:t>
            </a:r>
            <a:endParaRPr lang="en-US" altLang="en-US" dirty="0" smtClean="0"/>
          </a:p>
          <a:p>
            <a:pPr lvl="1"/>
            <a:r>
              <a:rPr lang="en-US" altLang="en-US" dirty="0" err="1" smtClean="0"/>
              <a:t>TextPad</a:t>
            </a:r>
            <a:endParaRPr lang="en-US" altLang="en-US" dirty="0" smtClean="0"/>
          </a:p>
          <a:p>
            <a:pPr lvl="1"/>
            <a:r>
              <a:rPr lang="en-US" altLang="en-US" dirty="0" smtClean="0"/>
              <a:t>Notepad++</a:t>
            </a:r>
          </a:p>
          <a:p>
            <a:pPr lvl="1"/>
            <a:endParaRPr lang="en-US" altLang="en-US" dirty="0"/>
          </a:p>
          <a:p>
            <a:r>
              <a:rPr lang="en-US" altLang="en-US" dirty="0" smtClean="0"/>
              <a:t>Must be capable of saving a file in plain ANSI text</a:t>
            </a:r>
          </a:p>
          <a:p>
            <a:pPr lvl="1"/>
            <a:r>
              <a:rPr lang="en-US" altLang="en-US" dirty="0" smtClean="0"/>
              <a:t>Not Unicode</a:t>
            </a:r>
          </a:p>
          <a:p>
            <a:pPr lvl="1"/>
            <a:r>
              <a:rPr lang="en-US" altLang="en-US" dirty="0" smtClean="0"/>
              <a:t>Not RTF  (Write)</a:t>
            </a:r>
          </a:p>
          <a:p>
            <a:pPr lvl="1"/>
            <a:r>
              <a:rPr lang="en-US" altLang="en-US" dirty="0" smtClean="0"/>
              <a:t>Not Doc  (Word)</a:t>
            </a:r>
            <a:endParaRPr lang="en-US" altLang="en-US" dirty="0" smtClean="0"/>
          </a:p>
        </p:txBody>
      </p:sp>
    </p:spTree>
    <p:extLst>
      <p:ext uri="{BB962C8B-B14F-4D97-AF65-F5344CB8AC3E}">
        <p14:creationId xmlns:p14="http://schemas.microsoft.com/office/powerpoint/2010/main" val="9629578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en-US" smtClean="0"/>
              <a:t>Scripting</a:t>
            </a:r>
          </a:p>
        </p:txBody>
      </p:sp>
      <p:sp>
        <p:nvSpPr>
          <p:cNvPr id="112643" name="Rectangle 3"/>
          <p:cNvSpPr>
            <a:spLocks noGrp="1" noChangeArrowheads="1"/>
          </p:cNvSpPr>
          <p:nvPr>
            <p:ph type="body" idx="1"/>
          </p:nvPr>
        </p:nvSpPr>
        <p:spPr/>
        <p:txBody>
          <a:bodyPr/>
          <a:lstStyle/>
          <a:p>
            <a:pPr eaLnBrk="1" hangingPunct="1"/>
            <a:r>
              <a:rPr lang="en-US" altLang="en-US" smtClean="0"/>
              <a:t>OpenDSS is a </a:t>
            </a:r>
            <a:r>
              <a:rPr lang="en-US" altLang="en-US" u="sng" smtClean="0"/>
              <a:t>scriptable solution engine</a:t>
            </a:r>
          </a:p>
          <a:p>
            <a:pPr eaLnBrk="1" hangingPunct="1"/>
            <a:r>
              <a:rPr lang="en-US" altLang="en-US" smtClean="0"/>
              <a:t>Scripts</a:t>
            </a:r>
          </a:p>
          <a:p>
            <a:pPr lvl="1" eaLnBrk="1" hangingPunct="1"/>
            <a:r>
              <a:rPr lang="en-US" altLang="en-US" smtClean="0"/>
              <a:t>Series of commands</a:t>
            </a:r>
          </a:p>
          <a:p>
            <a:pPr lvl="1" eaLnBrk="1" hangingPunct="1"/>
            <a:r>
              <a:rPr lang="en-US" altLang="en-US" smtClean="0"/>
              <a:t>From text files</a:t>
            </a:r>
          </a:p>
          <a:p>
            <a:pPr lvl="1" eaLnBrk="1" hangingPunct="1"/>
            <a:r>
              <a:rPr lang="en-US" altLang="en-US" smtClean="0"/>
              <a:t>From edit forms in OpenDSS.EXE</a:t>
            </a:r>
          </a:p>
          <a:p>
            <a:pPr lvl="1" eaLnBrk="1" hangingPunct="1"/>
            <a:r>
              <a:rPr lang="en-US" altLang="en-US" smtClean="0"/>
              <a:t>From another program through COM interface</a:t>
            </a:r>
          </a:p>
          <a:p>
            <a:pPr lvl="2" eaLnBrk="1" hangingPunct="1"/>
            <a:r>
              <a:rPr lang="en-US" altLang="en-US" smtClean="0"/>
              <a:t>e. g., This is how you would do looping</a:t>
            </a:r>
          </a:p>
          <a:p>
            <a:pPr eaLnBrk="1" hangingPunct="1"/>
            <a:r>
              <a:rPr lang="en-US" altLang="en-US" smtClean="0"/>
              <a:t>Scripts define circuits</a:t>
            </a:r>
          </a:p>
          <a:p>
            <a:pPr eaLnBrk="1" hangingPunct="1"/>
            <a:r>
              <a:rPr lang="en-US" altLang="en-US" smtClean="0"/>
              <a:t>Scripts control solution of circuits</a:t>
            </a:r>
          </a:p>
          <a:p>
            <a:pPr eaLnBrk="1" hangingPunct="1"/>
            <a:r>
              <a:rPr lang="en-US" altLang="en-US" smtClean="0"/>
              <a:t>Scripts specify output, etc.</a:t>
            </a:r>
          </a:p>
        </p:txBody>
      </p:sp>
    </p:spTree>
    <p:extLst>
      <p:ext uri="{BB962C8B-B14F-4D97-AF65-F5344CB8AC3E}">
        <p14:creationId xmlns:p14="http://schemas.microsoft.com/office/powerpoint/2010/main" val="1809051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en-US" smtClean="0"/>
              <a:t>Command Syntax</a:t>
            </a:r>
          </a:p>
        </p:txBody>
      </p:sp>
      <p:sp>
        <p:nvSpPr>
          <p:cNvPr id="113667" name="Rectangle 3"/>
          <p:cNvSpPr>
            <a:spLocks noGrp="1" noChangeArrowheads="1"/>
          </p:cNvSpPr>
          <p:nvPr>
            <p:ph type="body" idx="1"/>
          </p:nvPr>
        </p:nvSpPr>
        <p:spPr>
          <a:xfrm>
            <a:off x="457200" y="1416050"/>
            <a:ext cx="8534400" cy="4935538"/>
          </a:xfrm>
        </p:spPr>
        <p:txBody>
          <a:bodyPr/>
          <a:lstStyle/>
          <a:p>
            <a:pPr eaLnBrk="1" hangingPunct="1"/>
            <a:r>
              <a:rPr lang="en-US" altLang="en-US" i="1" smtClean="0">
                <a:solidFill>
                  <a:schemeClr val="tx2"/>
                </a:solidFill>
              </a:rPr>
              <a:t>Command   parm1,  parm2   parm3   parm 4 ….</a:t>
            </a:r>
          </a:p>
          <a:p>
            <a:pPr eaLnBrk="1" hangingPunct="1"/>
            <a:endParaRPr lang="en-US" altLang="en-US" i="1" smtClean="0"/>
          </a:p>
          <a:p>
            <a:pPr eaLnBrk="1" hangingPunct="1"/>
            <a:r>
              <a:rPr lang="en-US" altLang="en-US" smtClean="0"/>
              <a:t>Parameters may be </a:t>
            </a:r>
            <a:r>
              <a:rPr lang="en-US" altLang="en-US" u="sng" smtClean="0"/>
              <a:t>positional</a:t>
            </a:r>
            <a:r>
              <a:rPr lang="en-US" altLang="en-US" smtClean="0"/>
              <a:t> or </a:t>
            </a:r>
            <a:r>
              <a:rPr lang="en-US" altLang="en-US" u="sng" smtClean="0"/>
              <a:t>named</a:t>
            </a:r>
            <a:r>
              <a:rPr lang="en-US" altLang="en-US" smtClean="0"/>
              <a:t> (tagged). </a:t>
            </a:r>
          </a:p>
          <a:p>
            <a:pPr eaLnBrk="1" hangingPunct="1"/>
            <a:r>
              <a:rPr lang="en-US" altLang="en-US" smtClean="0"/>
              <a:t>If named, an "</a:t>
            </a:r>
            <a:r>
              <a:rPr lang="en-US" altLang="en-US" b="1" smtClean="0"/>
              <a:t>=</a:t>
            </a:r>
            <a:r>
              <a:rPr lang="en-US" altLang="en-US" smtClean="0"/>
              <a:t>" sign is expected</a:t>
            </a:r>
            <a:r>
              <a:rPr lang="en-US" altLang="en-US" i="1" smtClean="0"/>
              <a:t>.  </a:t>
            </a:r>
          </a:p>
          <a:p>
            <a:pPr lvl="1" eaLnBrk="1" hangingPunct="1"/>
            <a:r>
              <a:rPr lang="en-US" altLang="en-US" b="1" i="1" smtClean="0">
                <a:solidFill>
                  <a:schemeClr val="tx2"/>
                </a:solidFill>
              </a:rPr>
              <a:t>Name=value</a:t>
            </a:r>
            <a:r>
              <a:rPr lang="en-US" altLang="en-US" i="1" smtClean="0"/>
              <a:t>  (this is the named form)</a:t>
            </a:r>
          </a:p>
          <a:p>
            <a:pPr lvl="1" eaLnBrk="1" hangingPunct="1"/>
            <a:r>
              <a:rPr lang="en-US" altLang="en-US" b="1" i="1" smtClean="0">
                <a:solidFill>
                  <a:schemeClr val="tx2"/>
                </a:solidFill>
              </a:rPr>
              <a:t>Value</a:t>
            </a:r>
            <a:r>
              <a:rPr lang="en-US" altLang="en-US" i="1" smtClean="0"/>
              <a:t>    (value alone in positional form)</a:t>
            </a:r>
          </a:p>
          <a:p>
            <a:pPr eaLnBrk="1" hangingPunct="1"/>
            <a:r>
              <a:rPr lang="en-US" altLang="en-US" i="1" smtClean="0"/>
              <a:t>For example, the following two commands are equivalent:</a:t>
            </a:r>
          </a:p>
          <a:p>
            <a:pPr lvl="1" eaLnBrk="1" hangingPunct="1"/>
            <a:r>
              <a:rPr lang="en-US" altLang="en-US" sz="1400" b="1" i="1" smtClean="0">
                <a:solidFill>
                  <a:schemeClr val="tx2"/>
                </a:solidFill>
                <a:latin typeface="Courier New" panose="02070309020205020404" pitchFamily="49" charset="0"/>
              </a:rPr>
              <a:t>New Object="Line.First Line" Bus1=b1240  Bus2=32  LineCode=336ACSR, …</a:t>
            </a:r>
          </a:p>
          <a:p>
            <a:pPr lvl="1" eaLnBrk="1" hangingPunct="1"/>
            <a:r>
              <a:rPr lang="en-US" altLang="en-US" sz="1400" b="1" i="1" smtClean="0">
                <a:solidFill>
                  <a:schemeClr val="tx2"/>
                </a:solidFill>
                <a:latin typeface="Courier New" panose="02070309020205020404" pitchFamily="49" charset="0"/>
              </a:rPr>
              <a:t>New  “Line.First Line”,  b1240   32   336ACSR</a:t>
            </a:r>
            <a:r>
              <a:rPr lang="en-US" altLang="en-US" sz="1400" b="1" i="1" smtClean="0">
                <a:latin typeface="Courier New" panose="02070309020205020404" pitchFamily="49" charset="0"/>
              </a:rPr>
              <a:t>, …</a:t>
            </a:r>
          </a:p>
        </p:txBody>
      </p:sp>
      <p:sp>
        <p:nvSpPr>
          <p:cNvPr id="113668" name="Text Box 4"/>
          <p:cNvSpPr txBox="1">
            <a:spLocks noChangeArrowheads="1"/>
          </p:cNvSpPr>
          <p:nvPr/>
        </p:nvSpPr>
        <p:spPr bwMode="auto">
          <a:xfrm>
            <a:off x="2986088" y="5876925"/>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Comma or white space</a:t>
            </a:r>
          </a:p>
        </p:txBody>
      </p:sp>
      <p:sp>
        <p:nvSpPr>
          <p:cNvPr id="113669" name="Line 5"/>
          <p:cNvSpPr>
            <a:spLocks noChangeShapeType="1"/>
          </p:cNvSpPr>
          <p:nvPr/>
        </p:nvSpPr>
        <p:spPr bwMode="auto">
          <a:xfrm flipH="1" flipV="1">
            <a:off x="3581400" y="5410200"/>
            <a:ext cx="160338" cy="417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13670" name="Line 6"/>
          <p:cNvSpPr>
            <a:spLocks noChangeShapeType="1"/>
          </p:cNvSpPr>
          <p:nvPr/>
        </p:nvSpPr>
        <p:spPr bwMode="auto">
          <a:xfrm flipV="1">
            <a:off x="4973638" y="5334000"/>
            <a:ext cx="55562" cy="474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5850996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en-US" smtClean="0"/>
              <a:t>Delimiters</a:t>
            </a:r>
          </a:p>
        </p:txBody>
      </p:sp>
      <p:sp>
        <p:nvSpPr>
          <p:cNvPr id="114691" name="Rectangle 3"/>
          <p:cNvSpPr>
            <a:spLocks noGrp="1" noChangeArrowheads="1"/>
          </p:cNvSpPr>
          <p:nvPr>
            <p:ph type="body" idx="1"/>
          </p:nvPr>
        </p:nvSpPr>
        <p:spPr/>
        <p:txBody>
          <a:bodyPr/>
          <a:lstStyle/>
          <a:p>
            <a:pPr eaLnBrk="1" hangingPunct="1"/>
            <a:r>
              <a:rPr lang="en-US" altLang="en-US" smtClean="0"/>
              <a:t>Array or string delimiter pairs:		</a:t>
            </a:r>
            <a:r>
              <a:rPr lang="en-US" altLang="en-US" b="1" smtClean="0">
                <a:solidFill>
                  <a:schemeClr val="tx2"/>
                </a:solidFill>
              </a:rPr>
              <a:t>[ ] , { },( ),“ “,‘ ‘</a:t>
            </a:r>
          </a:p>
          <a:p>
            <a:pPr eaLnBrk="1" hangingPunct="1"/>
            <a:r>
              <a:rPr lang="en-US" altLang="en-US" smtClean="0"/>
              <a:t>Matrix row delimiter:			</a:t>
            </a:r>
            <a:r>
              <a:rPr lang="en-US" altLang="en-US" b="1" smtClean="0">
                <a:solidFill>
                  <a:schemeClr val="tx2"/>
                </a:solidFill>
              </a:rPr>
              <a:t>|</a:t>
            </a:r>
          </a:p>
          <a:p>
            <a:pPr eaLnBrk="1" hangingPunct="1"/>
            <a:r>
              <a:rPr lang="en-US" altLang="en-US" smtClean="0"/>
              <a:t>Value delimiters:				</a:t>
            </a:r>
            <a:r>
              <a:rPr lang="en-US" altLang="en-US" b="1" smtClean="0">
                <a:solidFill>
                  <a:schemeClr val="tx2"/>
                </a:solidFill>
              </a:rPr>
              <a:t>,</a:t>
            </a:r>
            <a:r>
              <a:rPr lang="en-US" altLang="en-US" smtClean="0">
                <a:solidFill>
                  <a:schemeClr val="tx2"/>
                </a:solidFill>
              </a:rPr>
              <a:t> (comma)</a:t>
            </a:r>
            <a:r>
              <a:rPr lang="en-US" altLang="en-US" smtClean="0"/>
              <a:t/>
            </a:r>
            <a:br>
              <a:rPr lang="en-US" altLang="en-US" smtClean="0"/>
            </a:br>
            <a:r>
              <a:rPr lang="en-US" altLang="en-US" smtClean="0"/>
              <a:t>			</a:t>
            </a:r>
            <a:r>
              <a:rPr lang="en-US" altLang="en-US" smtClean="0">
                <a:solidFill>
                  <a:schemeClr val="tx2"/>
                </a:solidFill>
              </a:rPr>
              <a:t>any white space (tab or space)</a:t>
            </a:r>
          </a:p>
          <a:p>
            <a:pPr eaLnBrk="1" hangingPunct="1"/>
            <a:r>
              <a:rPr lang="en-US" altLang="en-US" smtClean="0"/>
              <a:t>Class, Object, Bus, or Node delimiter:	</a:t>
            </a:r>
            <a:r>
              <a:rPr lang="en-US" altLang="en-US" b="1" smtClean="0">
                <a:solidFill>
                  <a:schemeClr val="tx2"/>
                </a:solidFill>
              </a:rPr>
              <a:t>.</a:t>
            </a:r>
            <a:r>
              <a:rPr lang="en-US" altLang="en-US" smtClean="0">
                <a:solidFill>
                  <a:schemeClr val="tx2"/>
                </a:solidFill>
              </a:rPr>
              <a:t> (period)</a:t>
            </a:r>
          </a:p>
          <a:p>
            <a:pPr eaLnBrk="1" hangingPunct="1"/>
            <a:r>
              <a:rPr lang="en-US" altLang="en-US" smtClean="0"/>
              <a:t>Keyword / value separator:		</a:t>
            </a:r>
            <a:r>
              <a:rPr lang="en-US" altLang="en-US" b="1" smtClean="0">
                <a:solidFill>
                  <a:schemeClr val="tx2"/>
                </a:solidFill>
              </a:rPr>
              <a:t>=</a:t>
            </a:r>
          </a:p>
          <a:p>
            <a:pPr eaLnBrk="1" hangingPunct="1"/>
            <a:r>
              <a:rPr lang="en-US" altLang="en-US" smtClean="0"/>
              <a:t>Continuation of previous line:		</a:t>
            </a:r>
            <a:r>
              <a:rPr lang="en-US" altLang="en-US" b="1" smtClean="0">
                <a:solidFill>
                  <a:schemeClr val="tx2"/>
                </a:solidFill>
              </a:rPr>
              <a:t>~</a:t>
            </a:r>
            <a:r>
              <a:rPr lang="en-US" altLang="en-US" smtClean="0">
                <a:solidFill>
                  <a:schemeClr val="tx2"/>
                </a:solidFill>
              </a:rPr>
              <a:t> (More)</a:t>
            </a:r>
          </a:p>
          <a:p>
            <a:pPr eaLnBrk="1" hangingPunct="1"/>
            <a:r>
              <a:rPr lang="en-US" altLang="en-US" smtClean="0"/>
              <a:t>Comment line:				</a:t>
            </a:r>
            <a:r>
              <a:rPr lang="en-US" altLang="en-US" b="1" smtClean="0">
                <a:solidFill>
                  <a:schemeClr val="tx2"/>
                </a:solidFill>
              </a:rPr>
              <a:t>//</a:t>
            </a:r>
          </a:p>
          <a:p>
            <a:pPr eaLnBrk="1" hangingPunct="1"/>
            <a:r>
              <a:rPr lang="en-US" altLang="en-US" smtClean="0"/>
              <a:t>In-line comment:				</a:t>
            </a:r>
            <a:r>
              <a:rPr lang="en-US" altLang="en-US" b="1" smtClean="0">
                <a:solidFill>
                  <a:schemeClr val="tx2"/>
                </a:solidFill>
              </a:rPr>
              <a:t>!</a:t>
            </a:r>
          </a:p>
          <a:p>
            <a:pPr eaLnBrk="1" hangingPunct="1"/>
            <a:r>
              <a:rPr lang="en-US" altLang="en-US" smtClean="0"/>
              <a:t>Query a property:				</a:t>
            </a:r>
            <a:r>
              <a:rPr lang="en-US" altLang="en-US" b="1" smtClean="0">
                <a:solidFill>
                  <a:schemeClr val="tx2"/>
                </a:solidFill>
              </a:rPr>
              <a:t>?</a:t>
            </a:r>
          </a:p>
        </p:txBody>
      </p:sp>
    </p:spTree>
    <p:extLst>
      <p:ext uri="{BB962C8B-B14F-4D97-AF65-F5344CB8AC3E}">
        <p14:creationId xmlns:p14="http://schemas.microsoft.com/office/powerpoint/2010/main" val="42138769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en-US" smtClean="0"/>
              <a:t>Array and Matrix Parameters</a:t>
            </a:r>
          </a:p>
        </p:txBody>
      </p:sp>
      <p:sp>
        <p:nvSpPr>
          <p:cNvPr id="115715" name="Rectangle 3"/>
          <p:cNvSpPr>
            <a:spLocks noGrp="1" noChangeArrowheads="1"/>
          </p:cNvSpPr>
          <p:nvPr>
            <p:ph type="body" idx="1"/>
          </p:nvPr>
        </p:nvSpPr>
        <p:spPr/>
        <p:txBody>
          <a:bodyPr/>
          <a:lstStyle/>
          <a:p>
            <a:pPr eaLnBrk="1" hangingPunct="1"/>
            <a:r>
              <a:rPr lang="en-US" altLang="en-US" smtClean="0"/>
              <a:t>Array</a:t>
            </a:r>
          </a:p>
          <a:p>
            <a:pPr lvl="1" eaLnBrk="1" hangingPunct="1"/>
            <a:r>
              <a:rPr lang="en-US" altLang="en-US" b="1" smtClean="0">
                <a:solidFill>
                  <a:schemeClr val="tx2"/>
                </a:solidFill>
              </a:rPr>
              <a:t>kvs = [115, 6.6, 22]</a:t>
            </a:r>
          </a:p>
          <a:p>
            <a:pPr lvl="1" eaLnBrk="1" hangingPunct="1"/>
            <a:r>
              <a:rPr lang="en-US" altLang="en-US" b="1" smtClean="0">
                <a:solidFill>
                  <a:schemeClr val="tx2"/>
                </a:solidFill>
              </a:rPr>
              <a:t>kvas=[20000  16000 16000]</a:t>
            </a:r>
          </a:p>
          <a:p>
            <a:pPr eaLnBrk="1" hangingPunct="1"/>
            <a:endParaRPr lang="en-US" altLang="en-US" b="1" smtClean="0">
              <a:solidFill>
                <a:schemeClr val="tx2"/>
              </a:solidFill>
            </a:endParaRPr>
          </a:p>
          <a:p>
            <a:pPr eaLnBrk="1" hangingPunct="1"/>
            <a:r>
              <a:rPr lang="en-US" altLang="en-US" smtClean="0"/>
              <a:t>Matrix</a:t>
            </a:r>
          </a:p>
          <a:p>
            <a:pPr lvl="1" eaLnBrk="1" hangingPunct="1"/>
            <a:r>
              <a:rPr lang="en-US" altLang="en-US" b="1" i="1" smtClean="0"/>
              <a:t>(3x3 matrix)</a:t>
            </a:r>
            <a:endParaRPr lang="en-US" altLang="en-US" smtClean="0"/>
          </a:p>
          <a:p>
            <a:pPr lvl="2" eaLnBrk="1" hangingPunct="1"/>
            <a:r>
              <a:rPr lang="en-US" altLang="en-US" b="1" smtClean="0">
                <a:solidFill>
                  <a:schemeClr val="tx2"/>
                </a:solidFill>
              </a:rPr>
              <a:t>Xmatrix=[1.2  .3  .3 | .3  1.2  3 | .3  .3  1.2]</a:t>
            </a:r>
            <a:r>
              <a:rPr lang="en-US" altLang="en-US" b="1" smtClean="0"/>
              <a:t> </a:t>
            </a:r>
          </a:p>
          <a:p>
            <a:pPr lvl="1" eaLnBrk="1" hangingPunct="1"/>
            <a:r>
              <a:rPr lang="en-US" altLang="en-US" b="1" i="1" smtClean="0"/>
              <a:t>(3x3 matrix – lower triangle) </a:t>
            </a:r>
          </a:p>
          <a:p>
            <a:pPr lvl="2" eaLnBrk="1" hangingPunct="1"/>
            <a:r>
              <a:rPr lang="en-US" altLang="en-US" b="1" smtClean="0">
                <a:solidFill>
                  <a:schemeClr val="tx2"/>
                </a:solidFill>
              </a:rPr>
              <a:t>Xmatrix=[ 1.2  | .3 1.2  | .3  .3  1.2 ]</a:t>
            </a:r>
          </a:p>
        </p:txBody>
      </p:sp>
    </p:spTree>
    <p:extLst>
      <p:ext uri="{BB962C8B-B14F-4D97-AF65-F5344CB8AC3E}">
        <p14:creationId xmlns:p14="http://schemas.microsoft.com/office/powerpoint/2010/main" val="25594404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p:txBody>
          <a:bodyPr/>
          <a:lstStyle/>
          <a:p>
            <a:pPr eaLnBrk="1" hangingPunct="1"/>
            <a:r>
              <a:rPr lang="en-US" altLang="en-US" smtClean="0"/>
              <a:t>An Example</a:t>
            </a:r>
          </a:p>
        </p:txBody>
      </p:sp>
      <p:sp>
        <p:nvSpPr>
          <p:cNvPr id="116739" name="Rectangle 3"/>
          <p:cNvSpPr>
            <a:spLocks noGrp="1" noChangeArrowheads="1"/>
          </p:cNvSpPr>
          <p:nvPr>
            <p:ph type="subTitle" idx="1"/>
          </p:nvPr>
        </p:nvSpPr>
        <p:spPr/>
        <p:txBody>
          <a:bodyPr/>
          <a:lstStyle/>
          <a:p>
            <a:pPr eaLnBrk="1" hangingPunct="1"/>
            <a:endParaRPr lang="en-US" altLang="en-US" smtClean="0"/>
          </a:p>
        </p:txBody>
      </p:sp>
    </p:spTree>
    <p:extLst>
      <p:ext uri="{BB962C8B-B14F-4D97-AF65-F5344CB8AC3E}">
        <p14:creationId xmlns:p14="http://schemas.microsoft.com/office/powerpoint/2010/main" val="34386931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altLang="en-US" smtClean="0"/>
              <a:t>A Basic Script (Class Exercise)</a:t>
            </a:r>
          </a:p>
        </p:txBody>
      </p:sp>
      <p:pic>
        <p:nvPicPr>
          <p:cNvPr id="117763" name="Picture 3" descr="Simple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371600"/>
            <a:ext cx="3851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4" name="Text Box 4"/>
          <p:cNvSpPr txBox="1">
            <a:spLocks noChangeArrowheads="1"/>
          </p:cNvSpPr>
          <p:nvPr/>
        </p:nvSpPr>
        <p:spPr bwMode="auto">
          <a:xfrm>
            <a:off x="457200" y="3429000"/>
            <a:ext cx="8305800"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a:latin typeface="Courier New" panose="02070309020205020404" pitchFamily="49" charset="0"/>
              </a:rPr>
              <a:t>New Circuit.Simple     ! Creates voltage source  (Vsource.Source)</a:t>
            </a:r>
          </a:p>
          <a:p>
            <a:pPr algn="l"/>
            <a:r>
              <a:rPr lang="en-US" altLang="en-US" sz="1200" b="1">
                <a:latin typeface="Courier New" panose="02070309020205020404" pitchFamily="49" charset="0"/>
              </a:rPr>
              <a:t>Edit Vsource.Source BasekV=115 pu=1.05  ISC3=3000  ISC1=2500  !Define source V and Z</a:t>
            </a:r>
          </a:p>
          <a:p>
            <a:pPr algn="l"/>
            <a:r>
              <a:rPr lang="en-US" altLang="en-US" sz="1200" b="1">
                <a:latin typeface="Courier New" panose="02070309020205020404" pitchFamily="49" charset="0"/>
              </a:rPr>
              <a:t>New Transformer.TR1 Buses=[SourceBus, Sub_Bus] Conns=[Delta Wye] kVs= [115 12.47]</a:t>
            </a:r>
          </a:p>
          <a:p>
            <a:pPr algn="l"/>
            <a:r>
              <a:rPr lang="en-US" altLang="en-US" sz="1200" b="1">
                <a:latin typeface="Courier New" panose="02070309020205020404" pitchFamily="49" charset="0"/>
              </a:rPr>
              <a:t>~ kVAs=[20000 20000] XHL=10</a:t>
            </a:r>
          </a:p>
          <a:p>
            <a:pPr algn="l"/>
            <a:r>
              <a:rPr lang="en-US" altLang="en-US" sz="1200" b="1">
                <a:latin typeface="Courier New" panose="02070309020205020404" pitchFamily="49" charset="0"/>
              </a:rPr>
              <a:t>New Linecode.336ACSR R1=0.058 X1=.1206 R0=.1784 X0=.4047 C1=3.4 C0=1.6 Units=kft</a:t>
            </a:r>
          </a:p>
          <a:p>
            <a:pPr algn="l"/>
            <a:r>
              <a:rPr lang="en-US" altLang="en-US" sz="1200" b="1">
                <a:latin typeface="Courier New" panose="02070309020205020404" pitchFamily="49" charset="0"/>
              </a:rPr>
              <a:t>New Line.LINE1 Bus1=Sub_Bus Bus2=LoadBus Linecode=336ACSR Length=1 Units=Mi </a:t>
            </a:r>
          </a:p>
          <a:p>
            <a:pPr algn="l"/>
            <a:r>
              <a:rPr lang="en-US" altLang="en-US" sz="1200" b="1">
                <a:latin typeface="Courier New" panose="02070309020205020404" pitchFamily="49" charset="0"/>
              </a:rPr>
              <a:t>New Load.LOAD1 Bus1=LoadBus kV=12.47 kW=1000 PF=.95</a:t>
            </a:r>
          </a:p>
          <a:p>
            <a:pPr algn="l"/>
            <a:r>
              <a:rPr lang="en-US" altLang="en-US" sz="1200" b="1">
                <a:latin typeface="Courier New" panose="02070309020205020404" pitchFamily="49" charset="0"/>
              </a:rPr>
              <a:t>Solve</a:t>
            </a:r>
          </a:p>
          <a:p>
            <a:pPr algn="l"/>
            <a:r>
              <a:rPr lang="en-US" altLang="en-US" sz="1200" b="1">
                <a:latin typeface="Courier New" panose="02070309020205020404" pitchFamily="49" charset="0"/>
              </a:rPr>
              <a:t>Show Voltages</a:t>
            </a:r>
          </a:p>
          <a:p>
            <a:pPr algn="l"/>
            <a:r>
              <a:rPr lang="en-US" altLang="en-US" sz="1200" b="1">
                <a:latin typeface="Courier New" panose="02070309020205020404" pitchFamily="49" charset="0"/>
              </a:rPr>
              <a:t>Show Currents</a:t>
            </a:r>
          </a:p>
          <a:p>
            <a:pPr algn="l"/>
            <a:r>
              <a:rPr lang="en-US" altLang="en-US" sz="1200" b="1">
                <a:latin typeface="Courier New" panose="02070309020205020404" pitchFamily="49" charset="0"/>
              </a:rPr>
              <a:t>Show Powers kVA elements</a:t>
            </a:r>
          </a:p>
        </p:txBody>
      </p:sp>
    </p:spTree>
    <p:extLst>
      <p:ext uri="{BB962C8B-B14F-4D97-AF65-F5344CB8AC3E}">
        <p14:creationId xmlns:p14="http://schemas.microsoft.com/office/powerpoint/2010/main" val="5319903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ChangeArrowheads="1"/>
          </p:cNvSpPr>
          <p:nvPr/>
        </p:nvSpPr>
        <p:spPr bwMode="auto">
          <a:xfrm>
            <a:off x="2270125" y="2511425"/>
            <a:ext cx="2455863" cy="379095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18787" name="Rectangle 3"/>
          <p:cNvSpPr>
            <a:spLocks noGrp="1" noChangeArrowheads="1"/>
          </p:cNvSpPr>
          <p:nvPr>
            <p:ph type="title"/>
          </p:nvPr>
        </p:nvSpPr>
        <p:spPr/>
        <p:txBody>
          <a:bodyPr/>
          <a:lstStyle/>
          <a:p>
            <a:pPr eaLnBrk="1" hangingPunct="1"/>
            <a:r>
              <a:rPr lang="en-US" altLang="en-US" smtClean="0"/>
              <a:t>Circuit</a:t>
            </a:r>
          </a:p>
        </p:txBody>
      </p:sp>
      <p:sp>
        <p:nvSpPr>
          <p:cNvPr id="118788" name="Text Box 4"/>
          <p:cNvSpPr>
            <a:spLocks noGrp="1" noChangeArrowheads="1"/>
          </p:cNvSpPr>
          <p:nvPr>
            <p:ph type="body" idx="1"/>
          </p:nvPr>
        </p:nvSpPr>
        <p:spPr>
          <a:noFill/>
        </p:spPr>
        <p:txBody>
          <a:bodyPr/>
          <a:lstStyle/>
          <a:p>
            <a:pPr eaLnBrk="1" hangingPunct="1"/>
            <a:r>
              <a:rPr lang="en-US" altLang="en-US" sz="1800" b="1" smtClean="0"/>
              <a:t>New Circuit.Simple   !  (Vsource.Source is active circuit element)</a:t>
            </a:r>
          </a:p>
          <a:p>
            <a:pPr eaLnBrk="1" hangingPunct="1"/>
            <a:r>
              <a:rPr lang="en-US" altLang="en-US" sz="1800" b="1" smtClean="0"/>
              <a:t>Edit Vsource.Source BasekV=115 pu=1.05  ISC3=3000  ISC1=2500</a:t>
            </a:r>
          </a:p>
        </p:txBody>
      </p:sp>
      <p:grpSp>
        <p:nvGrpSpPr>
          <p:cNvPr id="118789" name="Group 5"/>
          <p:cNvGrpSpPr>
            <a:grpSpLocks/>
          </p:cNvGrpSpPr>
          <p:nvPr/>
        </p:nvGrpSpPr>
        <p:grpSpPr bwMode="auto">
          <a:xfrm>
            <a:off x="1889125" y="2581275"/>
            <a:ext cx="3046413" cy="3424238"/>
            <a:chOff x="1595" y="1175"/>
            <a:chExt cx="736" cy="878"/>
          </a:xfrm>
        </p:grpSpPr>
        <p:sp>
          <p:nvSpPr>
            <p:cNvPr id="118797" name="Freeform 6"/>
            <p:cNvSpPr>
              <a:spLocks/>
            </p:cNvSpPr>
            <p:nvPr/>
          </p:nvSpPr>
          <p:spPr bwMode="auto">
            <a:xfrm>
              <a:off x="1755" y="1519"/>
              <a:ext cx="230" cy="229"/>
            </a:xfrm>
            <a:custGeom>
              <a:avLst/>
              <a:gdLst>
                <a:gd name="T0" fmla="*/ 1 w 460"/>
                <a:gd name="T1" fmla="*/ 1 h 458"/>
                <a:gd name="T2" fmla="*/ 1 w 460"/>
                <a:gd name="T3" fmla="*/ 1 h 458"/>
                <a:gd name="T4" fmla="*/ 1 w 460"/>
                <a:gd name="T5" fmla="*/ 1 h 458"/>
                <a:gd name="T6" fmla="*/ 1 w 460"/>
                <a:gd name="T7" fmla="*/ 1 h 458"/>
                <a:gd name="T8" fmla="*/ 1 w 460"/>
                <a:gd name="T9" fmla="*/ 1 h 458"/>
                <a:gd name="T10" fmla="*/ 1 w 460"/>
                <a:gd name="T11" fmla="*/ 1 h 458"/>
                <a:gd name="T12" fmla="*/ 1 w 460"/>
                <a:gd name="T13" fmla="*/ 1 h 458"/>
                <a:gd name="T14" fmla="*/ 1 w 460"/>
                <a:gd name="T15" fmla="*/ 1 h 458"/>
                <a:gd name="T16" fmla="*/ 1 w 460"/>
                <a:gd name="T17" fmla="*/ 1 h 458"/>
                <a:gd name="T18" fmla="*/ 1 w 460"/>
                <a:gd name="T19" fmla="*/ 1 h 458"/>
                <a:gd name="T20" fmla="*/ 1 w 460"/>
                <a:gd name="T21" fmla="*/ 1 h 458"/>
                <a:gd name="T22" fmla="*/ 1 w 460"/>
                <a:gd name="T23" fmla="*/ 1 h 458"/>
                <a:gd name="T24" fmla="*/ 1 w 460"/>
                <a:gd name="T25" fmla="*/ 1 h 458"/>
                <a:gd name="T26" fmla="*/ 1 w 460"/>
                <a:gd name="T27" fmla="*/ 1 h 458"/>
                <a:gd name="T28" fmla="*/ 1 w 460"/>
                <a:gd name="T29" fmla="*/ 1 h 458"/>
                <a:gd name="T30" fmla="*/ 1 w 460"/>
                <a:gd name="T31" fmla="*/ 1 h 458"/>
                <a:gd name="T32" fmla="*/ 1 w 460"/>
                <a:gd name="T33" fmla="*/ 1 h 458"/>
                <a:gd name="T34" fmla="*/ 1 w 460"/>
                <a:gd name="T35" fmla="*/ 1 h 458"/>
                <a:gd name="T36" fmla="*/ 1 w 460"/>
                <a:gd name="T37" fmla="*/ 1 h 458"/>
                <a:gd name="T38" fmla="*/ 1 w 460"/>
                <a:gd name="T39" fmla="*/ 1 h 458"/>
                <a:gd name="T40" fmla="*/ 1 w 460"/>
                <a:gd name="T41" fmla="*/ 1 h 458"/>
                <a:gd name="T42" fmla="*/ 1 w 460"/>
                <a:gd name="T43" fmla="*/ 1 h 458"/>
                <a:gd name="T44" fmla="*/ 1 w 460"/>
                <a:gd name="T45" fmla="*/ 1 h 458"/>
                <a:gd name="T46" fmla="*/ 1 w 460"/>
                <a:gd name="T47" fmla="*/ 1 h 458"/>
                <a:gd name="T48" fmla="*/ 1 w 460"/>
                <a:gd name="T49" fmla="*/ 1 h 458"/>
                <a:gd name="T50" fmla="*/ 1 w 460"/>
                <a:gd name="T51" fmla="*/ 1 h 458"/>
                <a:gd name="T52" fmla="*/ 1 w 460"/>
                <a:gd name="T53" fmla="*/ 1 h 458"/>
                <a:gd name="T54" fmla="*/ 1 w 460"/>
                <a:gd name="T55" fmla="*/ 1 h 458"/>
                <a:gd name="T56" fmla="*/ 1 w 460"/>
                <a:gd name="T57" fmla="*/ 1 h 458"/>
                <a:gd name="T58" fmla="*/ 1 w 460"/>
                <a:gd name="T59" fmla="*/ 1 h 458"/>
                <a:gd name="T60" fmla="*/ 1 w 460"/>
                <a:gd name="T61" fmla="*/ 1 h 458"/>
                <a:gd name="T62" fmla="*/ 1 w 460"/>
                <a:gd name="T63" fmla="*/ 1 h 458"/>
                <a:gd name="T64" fmla="*/ 0 w 460"/>
                <a:gd name="T65" fmla="*/ 1 h 4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0"/>
                <a:gd name="T100" fmla="*/ 0 h 458"/>
                <a:gd name="T101" fmla="*/ 460 w 460"/>
                <a:gd name="T102" fmla="*/ 458 h 4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0" h="458">
                  <a:moveTo>
                    <a:pt x="0" y="229"/>
                  </a:moveTo>
                  <a:lnTo>
                    <a:pt x="1" y="206"/>
                  </a:lnTo>
                  <a:lnTo>
                    <a:pt x="5" y="183"/>
                  </a:lnTo>
                  <a:lnTo>
                    <a:pt x="10" y="162"/>
                  </a:lnTo>
                  <a:lnTo>
                    <a:pt x="18" y="140"/>
                  </a:lnTo>
                  <a:lnTo>
                    <a:pt x="28" y="120"/>
                  </a:lnTo>
                  <a:lnTo>
                    <a:pt x="39" y="101"/>
                  </a:lnTo>
                  <a:lnTo>
                    <a:pt x="52" y="84"/>
                  </a:lnTo>
                  <a:lnTo>
                    <a:pt x="67" y="68"/>
                  </a:lnTo>
                  <a:lnTo>
                    <a:pt x="83" y="52"/>
                  </a:lnTo>
                  <a:lnTo>
                    <a:pt x="101" y="40"/>
                  </a:lnTo>
                  <a:lnTo>
                    <a:pt x="120" y="28"/>
                  </a:lnTo>
                  <a:lnTo>
                    <a:pt x="140" y="18"/>
                  </a:lnTo>
                  <a:lnTo>
                    <a:pt x="161" y="10"/>
                  </a:lnTo>
                  <a:lnTo>
                    <a:pt x="184" y="5"/>
                  </a:lnTo>
                  <a:lnTo>
                    <a:pt x="207" y="1"/>
                  </a:lnTo>
                  <a:lnTo>
                    <a:pt x="230" y="0"/>
                  </a:lnTo>
                  <a:lnTo>
                    <a:pt x="253" y="1"/>
                  </a:lnTo>
                  <a:lnTo>
                    <a:pt x="276" y="5"/>
                  </a:lnTo>
                  <a:lnTo>
                    <a:pt x="298" y="10"/>
                  </a:lnTo>
                  <a:lnTo>
                    <a:pt x="319" y="18"/>
                  </a:lnTo>
                  <a:lnTo>
                    <a:pt x="340" y="28"/>
                  </a:lnTo>
                  <a:lnTo>
                    <a:pt x="359" y="40"/>
                  </a:lnTo>
                  <a:lnTo>
                    <a:pt x="376" y="52"/>
                  </a:lnTo>
                  <a:lnTo>
                    <a:pt x="392" y="68"/>
                  </a:lnTo>
                  <a:lnTo>
                    <a:pt x="408" y="84"/>
                  </a:lnTo>
                  <a:lnTo>
                    <a:pt x="421" y="101"/>
                  </a:lnTo>
                  <a:lnTo>
                    <a:pt x="432" y="120"/>
                  </a:lnTo>
                  <a:lnTo>
                    <a:pt x="442" y="140"/>
                  </a:lnTo>
                  <a:lnTo>
                    <a:pt x="450" y="162"/>
                  </a:lnTo>
                  <a:lnTo>
                    <a:pt x="455" y="183"/>
                  </a:lnTo>
                  <a:lnTo>
                    <a:pt x="459" y="206"/>
                  </a:lnTo>
                  <a:lnTo>
                    <a:pt x="460" y="229"/>
                  </a:lnTo>
                  <a:lnTo>
                    <a:pt x="459" y="252"/>
                  </a:lnTo>
                  <a:lnTo>
                    <a:pt x="455" y="275"/>
                  </a:lnTo>
                  <a:lnTo>
                    <a:pt x="450" y="298"/>
                  </a:lnTo>
                  <a:lnTo>
                    <a:pt x="442" y="318"/>
                  </a:lnTo>
                  <a:lnTo>
                    <a:pt x="432" y="339"/>
                  </a:lnTo>
                  <a:lnTo>
                    <a:pt x="421" y="358"/>
                  </a:lnTo>
                  <a:lnTo>
                    <a:pt x="408" y="376"/>
                  </a:lnTo>
                  <a:lnTo>
                    <a:pt x="392" y="391"/>
                  </a:lnTo>
                  <a:lnTo>
                    <a:pt x="376" y="406"/>
                  </a:lnTo>
                  <a:lnTo>
                    <a:pt x="359" y="419"/>
                  </a:lnTo>
                  <a:lnTo>
                    <a:pt x="340" y="430"/>
                  </a:lnTo>
                  <a:lnTo>
                    <a:pt x="319" y="441"/>
                  </a:lnTo>
                  <a:lnTo>
                    <a:pt x="298" y="448"/>
                  </a:lnTo>
                  <a:lnTo>
                    <a:pt x="276" y="453"/>
                  </a:lnTo>
                  <a:lnTo>
                    <a:pt x="253" y="457"/>
                  </a:lnTo>
                  <a:lnTo>
                    <a:pt x="230" y="458"/>
                  </a:lnTo>
                  <a:lnTo>
                    <a:pt x="207" y="457"/>
                  </a:lnTo>
                  <a:lnTo>
                    <a:pt x="184" y="453"/>
                  </a:lnTo>
                  <a:lnTo>
                    <a:pt x="161" y="448"/>
                  </a:lnTo>
                  <a:lnTo>
                    <a:pt x="140" y="441"/>
                  </a:lnTo>
                  <a:lnTo>
                    <a:pt x="120" y="430"/>
                  </a:lnTo>
                  <a:lnTo>
                    <a:pt x="101" y="419"/>
                  </a:lnTo>
                  <a:lnTo>
                    <a:pt x="83" y="406"/>
                  </a:lnTo>
                  <a:lnTo>
                    <a:pt x="67" y="391"/>
                  </a:lnTo>
                  <a:lnTo>
                    <a:pt x="52" y="376"/>
                  </a:lnTo>
                  <a:lnTo>
                    <a:pt x="39" y="358"/>
                  </a:lnTo>
                  <a:lnTo>
                    <a:pt x="28" y="339"/>
                  </a:lnTo>
                  <a:lnTo>
                    <a:pt x="18" y="318"/>
                  </a:lnTo>
                  <a:lnTo>
                    <a:pt x="10" y="298"/>
                  </a:lnTo>
                  <a:lnTo>
                    <a:pt x="5" y="275"/>
                  </a:lnTo>
                  <a:lnTo>
                    <a:pt x="1" y="252"/>
                  </a:lnTo>
                  <a:lnTo>
                    <a:pt x="0"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798" name="Freeform 7"/>
            <p:cNvSpPr>
              <a:spLocks/>
            </p:cNvSpPr>
            <p:nvPr/>
          </p:nvSpPr>
          <p:spPr bwMode="auto">
            <a:xfrm>
              <a:off x="1755" y="1519"/>
              <a:ext cx="230" cy="229"/>
            </a:xfrm>
            <a:custGeom>
              <a:avLst/>
              <a:gdLst>
                <a:gd name="T0" fmla="*/ 1 w 460"/>
                <a:gd name="T1" fmla="*/ 1 h 458"/>
                <a:gd name="T2" fmla="*/ 1 w 460"/>
                <a:gd name="T3" fmla="*/ 1 h 458"/>
                <a:gd name="T4" fmla="*/ 1 w 460"/>
                <a:gd name="T5" fmla="*/ 1 h 458"/>
                <a:gd name="T6" fmla="*/ 1 w 460"/>
                <a:gd name="T7" fmla="*/ 1 h 458"/>
                <a:gd name="T8" fmla="*/ 1 w 460"/>
                <a:gd name="T9" fmla="*/ 1 h 458"/>
                <a:gd name="T10" fmla="*/ 1 w 460"/>
                <a:gd name="T11" fmla="*/ 1 h 458"/>
                <a:gd name="T12" fmla="*/ 1 w 460"/>
                <a:gd name="T13" fmla="*/ 1 h 458"/>
                <a:gd name="T14" fmla="*/ 1 w 460"/>
                <a:gd name="T15" fmla="*/ 1 h 458"/>
                <a:gd name="T16" fmla="*/ 1 w 460"/>
                <a:gd name="T17" fmla="*/ 1 h 458"/>
                <a:gd name="T18" fmla="*/ 1 w 460"/>
                <a:gd name="T19" fmla="*/ 1 h 458"/>
                <a:gd name="T20" fmla="*/ 1 w 460"/>
                <a:gd name="T21" fmla="*/ 1 h 458"/>
                <a:gd name="T22" fmla="*/ 1 w 460"/>
                <a:gd name="T23" fmla="*/ 1 h 458"/>
                <a:gd name="T24" fmla="*/ 1 w 460"/>
                <a:gd name="T25" fmla="*/ 1 h 458"/>
                <a:gd name="T26" fmla="*/ 1 w 460"/>
                <a:gd name="T27" fmla="*/ 1 h 458"/>
                <a:gd name="T28" fmla="*/ 1 w 460"/>
                <a:gd name="T29" fmla="*/ 1 h 458"/>
                <a:gd name="T30" fmla="*/ 1 w 460"/>
                <a:gd name="T31" fmla="*/ 1 h 458"/>
                <a:gd name="T32" fmla="*/ 1 w 460"/>
                <a:gd name="T33" fmla="*/ 1 h 458"/>
                <a:gd name="T34" fmla="*/ 1 w 460"/>
                <a:gd name="T35" fmla="*/ 1 h 458"/>
                <a:gd name="T36" fmla="*/ 1 w 460"/>
                <a:gd name="T37" fmla="*/ 1 h 458"/>
                <a:gd name="T38" fmla="*/ 1 w 460"/>
                <a:gd name="T39" fmla="*/ 1 h 458"/>
                <a:gd name="T40" fmla="*/ 1 w 460"/>
                <a:gd name="T41" fmla="*/ 1 h 458"/>
                <a:gd name="T42" fmla="*/ 1 w 460"/>
                <a:gd name="T43" fmla="*/ 1 h 458"/>
                <a:gd name="T44" fmla="*/ 1 w 460"/>
                <a:gd name="T45" fmla="*/ 1 h 458"/>
                <a:gd name="T46" fmla="*/ 1 w 460"/>
                <a:gd name="T47" fmla="*/ 1 h 458"/>
                <a:gd name="T48" fmla="*/ 1 w 460"/>
                <a:gd name="T49" fmla="*/ 1 h 458"/>
                <a:gd name="T50" fmla="*/ 1 w 460"/>
                <a:gd name="T51" fmla="*/ 1 h 458"/>
                <a:gd name="T52" fmla="*/ 1 w 460"/>
                <a:gd name="T53" fmla="*/ 1 h 458"/>
                <a:gd name="T54" fmla="*/ 1 w 460"/>
                <a:gd name="T55" fmla="*/ 1 h 458"/>
                <a:gd name="T56" fmla="*/ 1 w 460"/>
                <a:gd name="T57" fmla="*/ 1 h 458"/>
                <a:gd name="T58" fmla="*/ 1 w 460"/>
                <a:gd name="T59" fmla="*/ 1 h 458"/>
                <a:gd name="T60" fmla="*/ 1 w 460"/>
                <a:gd name="T61" fmla="*/ 1 h 458"/>
                <a:gd name="T62" fmla="*/ 1 w 460"/>
                <a:gd name="T63" fmla="*/ 1 h 458"/>
                <a:gd name="T64" fmla="*/ 0 w 460"/>
                <a:gd name="T65" fmla="*/ 1 h 4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0"/>
                <a:gd name="T100" fmla="*/ 0 h 458"/>
                <a:gd name="T101" fmla="*/ 460 w 460"/>
                <a:gd name="T102" fmla="*/ 458 h 4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0" h="458">
                  <a:moveTo>
                    <a:pt x="0" y="229"/>
                  </a:moveTo>
                  <a:lnTo>
                    <a:pt x="1" y="206"/>
                  </a:lnTo>
                  <a:lnTo>
                    <a:pt x="5" y="183"/>
                  </a:lnTo>
                  <a:lnTo>
                    <a:pt x="10" y="162"/>
                  </a:lnTo>
                  <a:lnTo>
                    <a:pt x="18" y="140"/>
                  </a:lnTo>
                  <a:lnTo>
                    <a:pt x="28" y="120"/>
                  </a:lnTo>
                  <a:lnTo>
                    <a:pt x="39" y="101"/>
                  </a:lnTo>
                  <a:lnTo>
                    <a:pt x="52" y="84"/>
                  </a:lnTo>
                  <a:lnTo>
                    <a:pt x="67" y="68"/>
                  </a:lnTo>
                  <a:lnTo>
                    <a:pt x="83" y="52"/>
                  </a:lnTo>
                  <a:lnTo>
                    <a:pt x="101" y="40"/>
                  </a:lnTo>
                  <a:lnTo>
                    <a:pt x="120" y="28"/>
                  </a:lnTo>
                  <a:lnTo>
                    <a:pt x="140" y="18"/>
                  </a:lnTo>
                  <a:lnTo>
                    <a:pt x="161" y="10"/>
                  </a:lnTo>
                  <a:lnTo>
                    <a:pt x="184" y="5"/>
                  </a:lnTo>
                  <a:lnTo>
                    <a:pt x="207" y="1"/>
                  </a:lnTo>
                  <a:lnTo>
                    <a:pt x="230" y="0"/>
                  </a:lnTo>
                  <a:lnTo>
                    <a:pt x="253" y="1"/>
                  </a:lnTo>
                  <a:lnTo>
                    <a:pt x="276" y="5"/>
                  </a:lnTo>
                  <a:lnTo>
                    <a:pt x="298" y="10"/>
                  </a:lnTo>
                  <a:lnTo>
                    <a:pt x="319" y="18"/>
                  </a:lnTo>
                  <a:lnTo>
                    <a:pt x="340" y="28"/>
                  </a:lnTo>
                  <a:lnTo>
                    <a:pt x="359" y="40"/>
                  </a:lnTo>
                  <a:lnTo>
                    <a:pt x="376" y="52"/>
                  </a:lnTo>
                  <a:lnTo>
                    <a:pt x="392" y="68"/>
                  </a:lnTo>
                  <a:lnTo>
                    <a:pt x="408" y="84"/>
                  </a:lnTo>
                  <a:lnTo>
                    <a:pt x="421" y="101"/>
                  </a:lnTo>
                  <a:lnTo>
                    <a:pt x="432" y="120"/>
                  </a:lnTo>
                  <a:lnTo>
                    <a:pt x="442" y="140"/>
                  </a:lnTo>
                  <a:lnTo>
                    <a:pt x="450" y="162"/>
                  </a:lnTo>
                  <a:lnTo>
                    <a:pt x="455" y="183"/>
                  </a:lnTo>
                  <a:lnTo>
                    <a:pt x="459" y="206"/>
                  </a:lnTo>
                  <a:lnTo>
                    <a:pt x="460" y="229"/>
                  </a:lnTo>
                  <a:lnTo>
                    <a:pt x="459" y="252"/>
                  </a:lnTo>
                  <a:lnTo>
                    <a:pt x="455" y="275"/>
                  </a:lnTo>
                  <a:lnTo>
                    <a:pt x="450" y="298"/>
                  </a:lnTo>
                  <a:lnTo>
                    <a:pt x="442" y="318"/>
                  </a:lnTo>
                  <a:lnTo>
                    <a:pt x="432" y="339"/>
                  </a:lnTo>
                  <a:lnTo>
                    <a:pt x="421" y="358"/>
                  </a:lnTo>
                  <a:lnTo>
                    <a:pt x="408" y="376"/>
                  </a:lnTo>
                  <a:lnTo>
                    <a:pt x="392" y="391"/>
                  </a:lnTo>
                  <a:lnTo>
                    <a:pt x="376" y="406"/>
                  </a:lnTo>
                  <a:lnTo>
                    <a:pt x="359" y="419"/>
                  </a:lnTo>
                  <a:lnTo>
                    <a:pt x="340" y="430"/>
                  </a:lnTo>
                  <a:lnTo>
                    <a:pt x="319" y="441"/>
                  </a:lnTo>
                  <a:lnTo>
                    <a:pt x="298" y="448"/>
                  </a:lnTo>
                  <a:lnTo>
                    <a:pt x="276" y="453"/>
                  </a:lnTo>
                  <a:lnTo>
                    <a:pt x="253" y="457"/>
                  </a:lnTo>
                  <a:lnTo>
                    <a:pt x="230" y="458"/>
                  </a:lnTo>
                  <a:lnTo>
                    <a:pt x="207" y="457"/>
                  </a:lnTo>
                  <a:lnTo>
                    <a:pt x="184" y="453"/>
                  </a:lnTo>
                  <a:lnTo>
                    <a:pt x="161" y="448"/>
                  </a:lnTo>
                  <a:lnTo>
                    <a:pt x="140" y="441"/>
                  </a:lnTo>
                  <a:lnTo>
                    <a:pt x="120" y="430"/>
                  </a:lnTo>
                  <a:lnTo>
                    <a:pt x="101" y="419"/>
                  </a:lnTo>
                  <a:lnTo>
                    <a:pt x="83" y="406"/>
                  </a:lnTo>
                  <a:lnTo>
                    <a:pt x="67" y="391"/>
                  </a:lnTo>
                  <a:lnTo>
                    <a:pt x="52" y="376"/>
                  </a:lnTo>
                  <a:lnTo>
                    <a:pt x="39" y="358"/>
                  </a:lnTo>
                  <a:lnTo>
                    <a:pt x="28" y="339"/>
                  </a:lnTo>
                  <a:lnTo>
                    <a:pt x="18" y="318"/>
                  </a:lnTo>
                  <a:lnTo>
                    <a:pt x="10" y="298"/>
                  </a:lnTo>
                  <a:lnTo>
                    <a:pt x="5" y="275"/>
                  </a:lnTo>
                  <a:lnTo>
                    <a:pt x="1" y="252"/>
                  </a:lnTo>
                  <a:lnTo>
                    <a:pt x="0" y="22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799" name="Freeform 8"/>
            <p:cNvSpPr>
              <a:spLocks/>
            </p:cNvSpPr>
            <p:nvPr/>
          </p:nvSpPr>
          <p:spPr bwMode="auto">
            <a:xfrm>
              <a:off x="1870" y="1633"/>
              <a:ext cx="77" cy="38"/>
            </a:xfrm>
            <a:custGeom>
              <a:avLst/>
              <a:gdLst>
                <a:gd name="T0" fmla="*/ 0 w 153"/>
                <a:gd name="T1" fmla="*/ 0 h 77"/>
                <a:gd name="T2" fmla="*/ 1 w 153"/>
                <a:gd name="T3" fmla="*/ 0 h 77"/>
                <a:gd name="T4" fmla="*/ 1 w 153"/>
                <a:gd name="T5" fmla="*/ 0 h 77"/>
                <a:gd name="T6" fmla="*/ 1 w 153"/>
                <a:gd name="T7" fmla="*/ 0 h 77"/>
                <a:gd name="T8" fmla="*/ 1 w 153"/>
                <a:gd name="T9" fmla="*/ 0 h 77"/>
                <a:gd name="T10" fmla="*/ 1 w 153"/>
                <a:gd name="T11" fmla="*/ 0 h 77"/>
                <a:gd name="T12" fmla="*/ 1 w 153"/>
                <a:gd name="T13" fmla="*/ 0 h 77"/>
                <a:gd name="T14" fmla="*/ 1 w 153"/>
                <a:gd name="T15" fmla="*/ 0 h 77"/>
                <a:gd name="T16" fmla="*/ 1 w 153"/>
                <a:gd name="T17" fmla="*/ 0 h 77"/>
                <a:gd name="T18" fmla="*/ 1 w 153"/>
                <a:gd name="T19" fmla="*/ 0 h 77"/>
                <a:gd name="T20" fmla="*/ 1 w 153"/>
                <a:gd name="T21" fmla="*/ 0 h 77"/>
                <a:gd name="T22" fmla="*/ 1 w 153"/>
                <a:gd name="T23" fmla="*/ 0 h 77"/>
                <a:gd name="T24" fmla="*/ 1 w 153"/>
                <a:gd name="T25" fmla="*/ 0 h 77"/>
                <a:gd name="T26" fmla="*/ 1 w 153"/>
                <a:gd name="T27" fmla="*/ 0 h 77"/>
                <a:gd name="T28" fmla="*/ 1 w 153"/>
                <a:gd name="T29" fmla="*/ 0 h 77"/>
                <a:gd name="T30" fmla="*/ 1 w 153"/>
                <a:gd name="T31" fmla="*/ 0 h 77"/>
                <a:gd name="T32" fmla="*/ 1 w 153"/>
                <a:gd name="T33" fmla="*/ 0 h 77"/>
                <a:gd name="T34" fmla="*/ 1 w 153"/>
                <a:gd name="T35" fmla="*/ 0 h 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
                <a:gd name="T55" fmla="*/ 0 h 77"/>
                <a:gd name="T56" fmla="*/ 153 w 153"/>
                <a:gd name="T57" fmla="*/ 77 h 7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 h="77">
                  <a:moveTo>
                    <a:pt x="0" y="0"/>
                  </a:moveTo>
                  <a:lnTo>
                    <a:pt x="1" y="16"/>
                  </a:lnTo>
                  <a:lnTo>
                    <a:pt x="6" y="30"/>
                  </a:lnTo>
                  <a:lnTo>
                    <a:pt x="13" y="44"/>
                  </a:lnTo>
                  <a:lnTo>
                    <a:pt x="22" y="54"/>
                  </a:lnTo>
                  <a:lnTo>
                    <a:pt x="33" y="64"/>
                  </a:lnTo>
                  <a:lnTo>
                    <a:pt x="47" y="70"/>
                  </a:lnTo>
                  <a:lnTo>
                    <a:pt x="61" y="75"/>
                  </a:lnTo>
                  <a:lnTo>
                    <a:pt x="77" y="77"/>
                  </a:lnTo>
                  <a:lnTo>
                    <a:pt x="92" y="75"/>
                  </a:lnTo>
                  <a:lnTo>
                    <a:pt x="106" y="70"/>
                  </a:lnTo>
                  <a:lnTo>
                    <a:pt x="119" y="64"/>
                  </a:lnTo>
                  <a:lnTo>
                    <a:pt x="130" y="54"/>
                  </a:lnTo>
                  <a:lnTo>
                    <a:pt x="141" y="44"/>
                  </a:lnTo>
                  <a:lnTo>
                    <a:pt x="147" y="30"/>
                  </a:lnTo>
                  <a:lnTo>
                    <a:pt x="152" y="16"/>
                  </a:lnTo>
                  <a:lnTo>
                    <a:pt x="153"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800" name="Freeform 9"/>
            <p:cNvSpPr>
              <a:spLocks/>
            </p:cNvSpPr>
            <p:nvPr/>
          </p:nvSpPr>
          <p:spPr bwMode="auto">
            <a:xfrm>
              <a:off x="1793" y="1595"/>
              <a:ext cx="77" cy="38"/>
            </a:xfrm>
            <a:custGeom>
              <a:avLst/>
              <a:gdLst>
                <a:gd name="T0" fmla="*/ 0 w 154"/>
                <a:gd name="T1" fmla="*/ 1 h 76"/>
                <a:gd name="T2" fmla="*/ 1 w 154"/>
                <a:gd name="T3" fmla="*/ 1 h 76"/>
                <a:gd name="T4" fmla="*/ 1 w 154"/>
                <a:gd name="T5" fmla="*/ 1 h 76"/>
                <a:gd name="T6" fmla="*/ 1 w 154"/>
                <a:gd name="T7" fmla="*/ 1 h 76"/>
                <a:gd name="T8" fmla="*/ 1 w 154"/>
                <a:gd name="T9" fmla="*/ 1 h 76"/>
                <a:gd name="T10" fmla="*/ 1 w 154"/>
                <a:gd name="T11" fmla="*/ 1 h 76"/>
                <a:gd name="T12" fmla="*/ 1 w 154"/>
                <a:gd name="T13" fmla="*/ 1 h 76"/>
                <a:gd name="T14" fmla="*/ 1 w 154"/>
                <a:gd name="T15" fmla="*/ 1 h 76"/>
                <a:gd name="T16" fmla="*/ 1 w 154"/>
                <a:gd name="T17" fmla="*/ 0 h 76"/>
                <a:gd name="T18" fmla="*/ 1 w 154"/>
                <a:gd name="T19" fmla="*/ 1 h 76"/>
                <a:gd name="T20" fmla="*/ 1 w 154"/>
                <a:gd name="T21" fmla="*/ 1 h 76"/>
                <a:gd name="T22" fmla="*/ 1 w 154"/>
                <a:gd name="T23" fmla="*/ 1 h 76"/>
                <a:gd name="T24" fmla="*/ 1 w 154"/>
                <a:gd name="T25" fmla="*/ 1 h 76"/>
                <a:gd name="T26" fmla="*/ 1 w 154"/>
                <a:gd name="T27" fmla="*/ 1 h 76"/>
                <a:gd name="T28" fmla="*/ 1 w 154"/>
                <a:gd name="T29" fmla="*/ 1 h 76"/>
                <a:gd name="T30" fmla="*/ 1 w 154"/>
                <a:gd name="T31" fmla="*/ 1 h 76"/>
                <a:gd name="T32" fmla="*/ 1 w 154"/>
                <a:gd name="T33" fmla="*/ 1 h 76"/>
                <a:gd name="T34" fmla="*/ 1 w 154"/>
                <a:gd name="T35" fmla="*/ 1 h 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4"/>
                <a:gd name="T55" fmla="*/ 0 h 76"/>
                <a:gd name="T56" fmla="*/ 154 w 154"/>
                <a:gd name="T57" fmla="*/ 76 h 7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4" h="76">
                  <a:moveTo>
                    <a:pt x="0" y="76"/>
                  </a:moveTo>
                  <a:lnTo>
                    <a:pt x="2" y="61"/>
                  </a:lnTo>
                  <a:lnTo>
                    <a:pt x="7" y="47"/>
                  </a:lnTo>
                  <a:lnTo>
                    <a:pt x="13" y="33"/>
                  </a:lnTo>
                  <a:lnTo>
                    <a:pt x="22" y="23"/>
                  </a:lnTo>
                  <a:lnTo>
                    <a:pt x="34" y="13"/>
                  </a:lnTo>
                  <a:lnTo>
                    <a:pt x="48" y="6"/>
                  </a:lnTo>
                  <a:lnTo>
                    <a:pt x="62" y="1"/>
                  </a:lnTo>
                  <a:lnTo>
                    <a:pt x="77" y="0"/>
                  </a:lnTo>
                  <a:lnTo>
                    <a:pt x="93" y="1"/>
                  </a:lnTo>
                  <a:lnTo>
                    <a:pt x="107" y="6"/>
                  </a:lnTo>
                  <a:lnTo>
                    <a:pt x="119" y="13"/>
                  </a:lnTo>
                  <a:lnTo>
                    <a:pt x="131" y="23"/>
                  </a:lnTo>
                  <a:lnTo>
                    <a:pt x="141" y="33"/>
                  </a:lnTo>
                  <a:lnTo>
                    <a:pt x="148" y="47"/>
                  </a:lnTo>
                  <a:lnTo>
                    <a:pt x="153" y="61"/>
                  </a:lnTo>
                  <a:lnTo>
                    <a:pt x="154" y="7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801" name="Line 10"/>
            <p:cNvSpPr>
              <a:spLocks noChangeShapeType="1"/>
            </p:cNvSpPr>
            <p:nvPr/>
          </p:nvSpPr>
          <p:spPr bwMode="auto">
            <a:xfrm>
              <a:off x="2254" y="1328"/>
              <a:ext cx="7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2" name="Line 11"/>
            <p:cNvSpPr>
              <a:spLocks noChangeShapeType="1"/>
            </p:cNvSpPr>
            <p:nvPr/>
          </p:nvSpPr>
          <p:spPr bwMode="auto">
            <a:xfrm>
              <a:off x="1870" y="1328"/>
              <a:ext cx="7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3" name="Freeform 12"/>
            <p:cNvSpPr>
              <a:spLocks/>
            </p:cNvSpPr>
            <p:nvPr/>
          </p:nvSpPr>
          <p:spPr bwMode="auto">
            <a:xfrm>
              <a:off x="1947" y="1289"/>
              <a:ext cx="307" cy="39"/>
            </a:xfrm>
            <a:custGeom>
              <a:avLst/>
              <a:gdLst>
                <a:gd name="T0" fmla="*/ 0 w 615"/>
                <a:gd name="T1" fmla="*/ 1 h 76"/>
                <a:gd name="T2" fmla="*/ 0 w 615"/>
                <a:gd name="T3" fmla="*/ 1 h 76"/>
                <a:gd name="T4" fmla="*/ 0 w 615"/>
                <a:gd name="T5" fmla="*/ 1 h 76"/>
                <a:gd name="T6" fmla="*/ 0 w 615"/>
                <a:gd name="T7" fmla="*/ 1 h 76"/>
                <a:gd name="T8" fmla="*/ 0 w 615"/>
                <a:gd name="T9" fmla="*/ 1 h 76"/>
                <a:gd name="T10" fmla="*/ 0 w 615"/>
                <a:gd name="T11" fmla="*/ 1 h 76"/>
                <a:gd name="T12" fmla="*/ 0 w 615"/>
                <a:gd name="T13" fmla="*/ 1 h 76"/>
                <a:gd name="T14" fmla="*/ 0 w 615"/>
                <a:gd name="T15" fmla="*/ 1 h 76"/>
                <a:gd name="T16" fmla="*/ 0 w 615"/>
                <a:gd name="T17" fmla="*/ 1 h 76"/>
                <a:gd name="T18" fmla="*/ 0 w 615"/>
                <a:gd name="T19" fmla="*/ 1 h 76"/>
                <a:gd name="T20" fmla="*/ 0 w 615"/>
                <a:gd name="T21" fmla="*/ 1 h 76"/>
                <a:gd name="T22" fmla="*/ 0 w 615"/>
                <a:gd name="T23" fmla="*/ 1 h 76"/>
                <a:gd name="T24" fmla="*/ 0 w 615"/>
                <a:gd name="T25" fmla="*/ 0 h 76"/>
                <a:gd name="T26" fmla="*/ 0 w 615"/>
                <a:gd name="T27" fmla="*/ 1 h 76"/>
                <a:gd name="T28" fmla="*/ 0 w 615"/>
                <a:gd name="T29" fmla="*/ 1 h 76"/>
                <a:gd name="T30" fmla="*/ 0 w 615"/>
                <a:gd name="T31" fmla="*/ 1 h 76"/>
                <a:gd name="T32" fmla="*/ 0 w 615"/>
                <a:gd name="T33" fmla="*/ 1 h 76"/>
                <a:gd name="T34" fmla="*/ 0 w 615"/>
                <a:gd name="T35" fmla="*/ 1 h 76"/>
                <a:gd name="T36" fmla="*/ 0 w 615"/>
                <a:gd name="T37" fmla="*/ 1 h 76"/>
                <a:gd name="T38" fmla="*/ 0 w 615"/>
                <a:gd name="T39" fmla="*/ 1 h 76"/>
                <a:gd name="T40" fmla="*/ 0 w 615"/>
                <a:gd name="T41" fmla="*/ 1 h 76"/>
                <a:gd name="T42" fmla="*/ 0 w 615"/>
                <a:gd name="T43" fmla="*/ 1 h 76"/>
                <a:gd name="T44" fmla="*/ 0 w 615"/>
                <a:gd name="T45" fmla="*/ 1 h 76"/>
                <a:gd name="T46" fmla="*/ 0 w 615"/>
                <a:gd name="T47" fmla="*/ 1 h 76"/>
                <a:gd name="T48" fmla="*/ 0 w 615"/>
                <a:gd name="T49" fmla="*/ 1 h 76"/>
                <a:gd name="T50" fmla="*/ 0 w 615"/>
                <a:gd name="T51" fmla="*/ 1 h 76"/>
                <a:gd name="T52" fmla="*/ 0 w 615"/>
                <a:gd name="T53" fmla="*/ 1 h 76"/>
                <a:gd name="T54" fmla="*/ 0 w 615"/>
                <a:gd name="T55" fmla="*/ 1 h 76"/>
                <a:gd name="T56" fmla="*/ 0 w 615"/>
                <a:gd name="T57" fmla="*/ 1 h 76"/>
                <a:gd name="T58" fmla="*/ 0 w 615"/>
                <a:gd name="T59" fmla="*/ 0 h 76"/>
                <a:gd name="T60" fmla="*/ 0 w 615"/>
                <a:gd name="T61" fmla="*/ 1 h 76"/>
                <a:gd name="T62" fmla="*/ 0 w 615"/>
                <a:gd name="T63" fmla="*/ 1 h 76"/>
                <a:gd name="T64" fmla="*/ 0 w 615"/>
                <a:gd name="T65" fmla="*/ 1 h 76"/>
                <a:gd name="T66" fmla="*/ 0 w 615"/>
                <a:gd name="T67" fmla="*/ 1 h 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5"/>
                <a:gd name="T103" fmla="*/ 0 h 76"/>
                <a:gd name="T104" fmla="*/ 615 w 615"/>
                <a:gd name="T105" fmla="*/ 76 h 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5" h="76">
                  <a:moveTo>
                    <a:pt x="0" y="76"/>
                  </a:moveTo>
                  <a:lnTo>
                    <a:pt x="2" y="61"/>
                  </a:lnTo>
                  <a:lnTo>
                    <a:pt x="7" y="47"/>
                  </a:lnTo>
                  <a:lnTo>
                    <a:pt x="13" y="33"/>
                  </a:lnTo>
                  <a:lnTo>
                    <a:pt x="23" y="23"/>
                  </a:lnTo>
                  <a:lnTo>
                    <a:pt x="34" y="13"/>
                  </a:lnTo>
                  <a:lnTo>
                    <a:pt x="48" y="6"/>
                  </a:lnTo>
                  <a:lnTo>
                    <a:pt x="62" y="1"/>
                  </a:lnTo>
                  <a:lnTo>
                    <a:pt x="77" y="0"/>
                  </a:lnTo>
                  <a:lnTo>
                    <a:pt x="93" y="1"/>
                  </a:lnTo>
                  <a:lnTo>
                    <a:pt x="107" y="6"/>
                  </a:lnTo>
                  <a:lnTo>
                    <a:pt x="121" y="13"/>
                  </a:lnTo>
                  <a:lnTo>
                    <a:pt x="131" y="23"/>
                  </a:lnTo>
                  <a:lnTo>
                    <a:pt x="141" y="33"/>
                  </a:lnTo>
                  <a:lnTo>
                    <a:pt x="148" y="47"/>
                  </a:lnTo>
                  <a:lnTo>
                    <a:pt x="153" y="61"/>
                  </a:lnTo>
                  <a:lnTo>
                    <a:pt x="154" y="76"/>
                  </a:lnTo>
                  <a:lnTo>
                    <a:pt x="155" y="61"/>
                  </a:lnTo>
                  <a:lnTo>
                    <a:pt x="160" y="47"/>
                  </a:lnTo>
                  <a:lnTo>
                    <a:pt x="167" y="33"/>
                  </a:lnTo>
                  <a:lnTo>
                    <a:pt x="177" y="23"/>
                  </a:lnTo>
                  <a:lnTo>
                    <a:pt x="187" y="13"/>
                  </a:lnTo>
                  <a:lnTo>
                    <a:pt x="201" y="6"/>
                  </a:lnTo>
                  <a:lnTo>
                    <a:pt x="215" y="1"/>
                  </a:lnTo>
                  <a:lnTo>
                    <a:pt x="231" y="0"/>
                  </a:lnTo>
                  <a:lnTo>
                    <a:pt x="246" y="1"/>
                  </a:lnTo>
                  <a:lnTo>
                    <a:pt x="260" y="6"/>
                  </a:lnTo>
                  <a:lnTo>
                    <a:pt x="273" y="13"/>
                  </a:lnTo>
                  <a:lnTo>
                    <a:pt x="285" y="23"/>
                  </a:lnTo>
                  <a:lnTo>
                    <a:pt x="295" y="33"/>
                  </a:lnTo>
                  <a:lnTo>
                    <a:pt x="301" y="47"/>
                  </a:lnTo>
                  <a:lnTo>
                    <a:pt x="306" y="61"/>
                  </a:lnTo>
                  <a:lnTo>
                    <a:pt x="308" y="76"/>
                  </a:lnTo>
                  <a:lnTo>
                    <a:pt x="309" y="61"/>
                  </a:lnTo>
                  <a:lnTo>
                    <a:pt x="314" y="47"/>
                  </a:lnTo>
                  <a:lnTo>
                    <a:pt x="320" y="33"/>
                  </a:lnTo>
                  <a:lnTo>
                    <a:pt x="329" y="23"/>
                  </a:lnTo>
                  <a:lnTo>
                    <a:pt x="341" y="13"/>
                  </a:lnTo>
                  <a:lnTo>
                    <a:pt x="355" y="6"/>
                  </a:lnTo>
                  <a:lnTo>
                    <a:pt x="369" y="1"/>
                  </a:lnTo>
                  <a:lnTo>
                    <a:pt x="384" y="0"/>
                  </a:lnTo>
                  <a:lnTo>
                    <a:pt x="400" y="1"/>
                  </a:lnTo>
                  <a:lnTo>
                    <a:pt x="414" y="6"/>
                  </a:lnTo>
                  <a:lnTo>
                    <a:pt x="427" y="13"/>
                  </a:lnTo>
                  <a:lnTo>
                    <a:pt x="438" y="23"/>
                  </a:lnTo>
                  <a:lnTo>
                    <a:pt x="448" y="33"/>
                  </a:lnTo>
                  <a:lnTo>
                    <a:pt x="455" y="47"/>
                  </a:lnTo>
                  <a:lnTo>
                    <a:pt x="460" y="61"/>
                  </a:lnTo>
                  <a:lnTo>
                    <a:pt x="461" y="76"/>
                  </a:lnTo>
                  <a:lnTo>
                    <a:pt x="462" y="61"/>
                  </a:lnTo>
                  <a:lnTo>
                    <a:pt x="467" y="47"/>
                  </a:lnTo>
                  <a:lnTo>
                    <a:pt x="474" y="33"/>
                  </a:lnTo>
                  <a:lnTo>
                    <a:pt x="483" y="23"/>
                  </a:lnTo>
                  <a:lnTo>
                    <a:pt x="494" y="13"/>
                  </a:lnTo>
                  <a:lnTo>
                    <a:pt x="507" y="6"/>
                  </a:lnTo>
                  <a:lnTo>
                    <a:pt x="523" y="1"/>
                  </a:lnTo>
                  <a:lnTo>
                    <a:pt x="538" y="0"/>
                  </a:lnTo>
                  <a:lnTo>
                    <a:pt x="553" y="1"/>
                  </a:lnTo>
                  <a:lnTo>
                    <a:pt x="567" y="6"/>
                  </a:lnTo>
                  <a:lnTo>
                    <a:pt x="580" y="13"/>
                  </a:lnTo>
                  <a:lnTo>
                    <a:pt x="592" y="23"/>
                  </a:lnTo>
                  <a:lnTo>
                    <a:pt x="602" y="33"/>
                  </a:lnTo>
                  <a:lnTo>
                    <a:pt x="608" y="47"/>
                  </a:lnTo>
                  <a:lnTo>
                    <a:pt x="613" y="61"/>
                  </a:lnTo>
                  <a:lnTo>
                    <a:pt x="615" y="7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804" name="Line 13"/>
            <p:cNvSpPr>
              <a:spLocks noChangeShapeType="1"/>
            </p:cNvSpPr>
            <p:nvPr/>
          </p:nvSpPr>
          <p:spPr bwMode="auto">
            <a:xfrm>
              <a:off x="1844" y="2053"/>
              <a:ext cx="5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5" name="Line 14"/>
            <p:cNvSpPr>
              <a:spLocks noChangeShapeType="1"/>
            </p:cNvSpPr>
            <p:nvPr/>
          </p:nvSpPr>
          <p:spPr bwMode="auto">
            <a:xfrm>
              <a:off x="1819" y="2028"/>
              <a:ext cx="10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6" name="Line 15"/>
            <p:cNvSpPr>
              <a:spLocks noChangeShapeType="1"/>
            </p:cNvSpPr>
            <p:nvPr/>
          </p:nvSpPr>
          <p:spPr bwMode="auto">
            <a:xfrm>
              <a:off x="1793" y="2002"/>
              <a:ext cx="154"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7" name="Line 16"/>
            <p:cNvSpPr>
              <a:spLocks noChangeShapeType="1"/>
            </p:cNvSpPr>
            <p:nvPr/>
          </p:nvSpPr>
          <p:spPr bwMode="auto">
            <a:xfrm>
              <a:off x="1870" y="1748"/>
              <a:ext cx="0" cy="25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8" name="Line 17"/>
            <p:cNvSpPr>
              <a:spLocks noChangeShapeType="1"/>
            </p:cNvSpPr>
            <p:nvPr/>
          </p:nvSpPr>
          <p:spPr bwMode="auto">
            <a:xfrm>
              <a:off x="1870" y="1328"/>
              <a:ext cx="0" cy="19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9" name="Line 18"/>
            <p:cNvSpPr>
              <a:spLocks noChangeShapeType="1"/>
            </p:cNvSpPr>
            <p:nvPr/>
          </p:nvSpPr>
          <p:spPr bwMode="auto">
            <a:xfrm>
              <a:off x="2331" y="1175"/>
              <a:ext cx="0" cy="30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10" name="Rectangle 19"/>
            <p:cNvSpPr>
              <a:spLocks noChangeArrowheads="1"/>
            </p:cNvSpPr>
            <p:nvPr/>
          </p:nvSpPr>
          <p:spPr bwMode="auto">
            <a:xfrm>
              <a:off x="1636" y="1479"/>
              <a:ext cx="5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Source</a:t>
              </a:r>
              <a:endParaRPr lang="en-US" altLang="en-US"/>
            </a:p>
          </p:txBody>
        </p:sp>
        <p:sp>
          <p:nvSpPr>
            <p:cNvPr id="118811" name="Rectangle 20"/>
            <p:cNvSpPr>
              <a:spLocks noChangeArrowheads="1"/>
            </p:cNvSpPr>
            <p:nvPr/>
          </p:nvSpPr>
          <p:spPr bwMode="auto">
            <a:xfrm>
              <a:off x="1595" y="1570"/>
              <a:ext cx="36"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115 </a:t>
              </a:r>
              <a:endParaRPr lang="en-US" altLang="en-US"/>
            </a:p>
          </p:txBody>
        </p:sp>
        <p:sp>
          <p:nvSpPr>
            <p:cNvPr id="118812" name="Rectangle 21"/>
            <p:cNvSpPr>
              <a:spLocks noChangeArrowheads="1"/>
            </p:cNvSpPr>
            <p:nvPr/>
          </p:nvSpPr>
          <p:spPr bwMode="auto">
            <a:xfrm>
              <a:off x="1679" y="1570"/>
              <a:ext cx="22"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kV</a:t>
              </a:r>
              <a:endParaRPr lang="en-US" altLang="en-US"/>
            </a:p>
          </p:txBody>
        </p:sp>
      </p:grpSp>
      <p:sp>
        <p:nvSpPr>
          <p:cNvPr id="118790" name="Text Box 22"/>
          <p:cNvSpPr txBox="1">
            <a:spLocks noChangeArrowheads="1"/>
          </p:cNvSpPr>
          <p:nvPr/>
        </p:nvSpPr>
        <p:spPr bwMode="auto">
          <a:xfrm>
            <a:off x="4010025" y="2225675"/>
            <a:ext cx="2247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SourceBus</a:t>
            </a:r>
          </a:p>
        </p:txBody>
      </p:sp>
      <p:sp>
        <p:nvSpPr>
          <p:cNvPr id="118791" name="Text Box 23"/>
          <p:cNvSpPr txBox="1">
            <a:spLocks noChangeArrowheads="1"/>
          </p:cNvSpPr>
          <p:nvPr/>
        </p:nvSpPr>
        <p:spPr bwMode="auto">
          <a:xfrm>
            <a:off x="174625" y="2290763"/>
            <a:ext cx="2247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Vsource.Source</a:t>
            </a:r>
          </a:p>
        </p:txBody>
      </p:sp>
      <p:sp>
        <p:nvSpPr>
          <p:cNvPr id="118792" name="Text Box 24"/>
          <p:cNvSpPr txBox="1">
            <a:spLocks noChangeArrowheads="1"/>
          </p:cNvSpPr>
          <p:nvPr/>
        </p:nvSpPr>
        <p:spPr bwMode="auto">
          <a:xfrm>
            <a:off x="241300" y="4230688"/>
            <a:ext cx="2247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115 kV, 1.05 pu</a:t>
            </a:r>
          </a:p>
        </p:txBody>
      </p:sp>
      <p:sp>
        <p:nvSpPr>
          <p:cNvPr id="118793" name="Text Box 25"/>
          <p:cNvSpPr txBox="1">
            <a:spLocks noChangeArrowheads="1"/>
          </p:cNvSpPr>
          <p:nvPr/>
        </p:nvSpPr>
        <p:spPr bwMode="auto">
          <a:xfrm>
            <a:off x="5695950" y="4197350"/>
            <a:ext cx="27876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Short Circuit Impedance (a matrix) that yields 3000A 3-ph fault current and 2500A 1-ph fault current.</a:t>
            </a:r>
          </a:p>
        </p:txBody>
      </p:sp>
      <p:sp>
        <p:nvSpPr>
          <p:cNvPr id="118794" name="Line 26"/>
          <p:cNvSpPr>
            <a:spLocks noChangeShapeType="1"/>
          </p:cNvSpPr>
          <p:nvPr/>
        </p:nvSpPr>
        <p:spPr bwMode="auto">
          <a:xfrm flipH="1" flipV="1">
            <a:off x="4130675" y="3295650"/>
            <a:ext cx="1597025" cy="13541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18795" name="Line 27"/>
          <p:cNvSpPr>
            <a:spLocks noChangeShapeType="1"/>
          </p:cNvSpPr>
          <p:nvPr/>
        </p:nvSpPr>
        <p:spPr bwMode="auto">
          <a:xfrm>
            <a:off x="1771650" y="2479675"/>
            <a:ext cx="519113" cy="1857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18796" name="Text Box 28"/>
          <p:cNvSpPr txBox="1">
            <a:spLocks noChangeArrowheads="1"/>
          </p:cNvSpPr>
          <p:nvPr/>
        </p:nvSpPr>
        <p:spPr bwMode="auto">
          <a:xfrm>
            <a:off x="5067300" y="5508625"/>
            <a:ext cx="3790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br>
              <a:rPr lang="en-US" altLang="en-US"/>
            </a:br>
            <a:r>
              <a:rPr lang="en-US" altLang="en-US"/>
              <a:t>(default is 3-phase wye-grd source)</a:t>
            </a:r>
          </a:p>
        </p:txBody>
      </p:sp>
    </p:spTree>
    <p:extLst>
      <p:ext uri="{BB962C8B-B14F-4D97-AF65-F5344CB8AC3E}">
        <p14:creationId xmlns:p14="http://schemas.microsoft.com/office/powerpoint/2010/main" val="783878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What is the OpenDSS? (cont’d)</a:t>
            </a:r>
          </a:p>
        </p:txBody>
      </p:sp>
      <p:sp>
        <p:nvSpPr>
          <p:cNvPr id="15363" name="Rectangle 3"/>
          <p:cNvSpPr>
            <a:spLocks noGrp="1" noChangeArrowheads="1"/>
          </p:cNvSpPr>
          <p:nvPr>
            <p:ph type="body" idx="1"/>
          </p:nvPr>
        </p:nvSpPr>
        <p:spPr/>
        <p:txBody>
          <a:bodyPr/>
          <a:lstStyle/>
          <a:p>
            <a:pPr eaLnBrk="1" hangingPunct="1"/>
            <a:r>
              <a:rPr lang="en-US" altLang="en-US" dirty="0" smtClean="0"/>
              <a:t>EPRI acquired the DSS software from </a:t>
            </a:r>
            <a:r>
              <a:rPr lang="en-US" altLang="en-US" dirty="0" err="1" smtClean="0"/>
              <a:t>Electrotek</a:t>
            </a:r>
            <a:r>
              <a:rPr lang="en-US" altLang="en-US" dirty="0" smtClean="0"/>
              <a:t> Concepts in 2004</a:t>
            </a:r>
          </a:p>
          <a:p>
            <a:pPr eaLnBrk="1" hangingPunct="1"/>
            <a:r>
              <a:rPr lang="en-US" altLang="en-US" dirty="0" smtClean="0"/>
              <a:t>It is EPRI’s primary tool for researching new methods in distribution system analysis</a:t>
            </a:r>
          </a:p>
          <a:p>
            <a:pPr eaLnBrk="1" hangingPunct="1"/>
            <a:r>
              <a:rPr lang="en-US" altLang="en-US" dirty="0" smtClean="0"/>
              <a:t>EPRI made the program open source in 2008 to collaborate with the industry to advance grid modernization efforts</a:t>
            </a:r>
          </a:p>
          <a:p>
            <a:pPr eaLnBrk="1" hangingPunct="1"/>
            <a:r>
              <a:rPr lang="en-US" altLang="en-US" dirty="0" smtClean="0"/>
              <a:t>User have access to the latest versions that EPRI is using</a:t>
            </a:r>
          </a:p>
          <a:p>
            <a:pPr lvl="1"/>
            <a:r>
              <a:rPr lang="en-US" altLang="en-US" dirty="0" smtClean="0"/>
              <a:t>Sourceforge.net is our source code repository</a:t>
            </a: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27986907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altLang="en-US" smtClean="0"/>
              <a:t>Vsource Element Note</a:t>
            </a:r>
          </a:p>
        </p:txBody>
      </p:sp>
      <p:sp>
        <p:nvSpPr>
          <p:cNvPr id="119811" name="Rectangle 3"/>
          <p:cNvSpPr>
            <a:spLocks noGrp="1" noChangeArrowheads="1"/>
          </p:cNvSpPr>
          <p:nvPr>
            <p:ph type="body" idx="1"/>
          </p:nvPr>
        </p:nvSpPr>
        <p:spPr/>
        <p:txBody>
          <a:bodyPr/>
          <a:lstStyle/>
          <a:p>
            <a:pPr eaLnBrk="1" hangingPunct="1"/>
            <a:r>
              <a:rPr lang="en-US" altLang="en-US" smtClean="0"/>
              <a:t>Vsource is actually a </a:t>
            </a:r>
            <a:r>
              <a:rPr lang="en-US" altLang="en-US" b="1" i="1" smtClean="0"/>
              <a:t>Two-terminal Device</a:t>
            </a:r>
          </a:p>
          <a:p>
            <a:pPr lvl="1" eaLnBrk="1" hangingPunct="1"/>
            <a:r>
              <a:rPr lang="en-US" altLang="en-US" smtClean="0"/>
              <a:t>2</a:t>
            </a:r>
            <a:r>
              <a:rPr lang="en-US" altLang="en-US" baseline="30000" smtClean="0"/>
              <a:t>nd</a:t>
            </a:r>
            <a:r>
              <a:rPr lang="en-US" altLang="en-US" smtClean="0"/>
              <a:t> terminal defaults to connected to ground (0V)</a:t>
            </a:r>
          </a:p>
          <a:p>
            <a:pPr lvl="1" eaLnBrk="1" hangingPunct="1"/>
            <a:r>
              <a:rPr lang="en-US" altLang="en-US" smtClean="0"/>
              <a:t>But you can connect it between any two buses</a:t>
            </a:r>
          </a:p>
          <a:p>
            <a:pPr lvl="2" eaLnBrk="1" hangingPunct="1"/>
            <a:r>
              <a:rPr lang="en-US" altLang="en-US" smtClean="0"/>
              <a:t>Comes in handy sometimes</a:t>
            </a:r>
          </a:p>
          <a:p>
            <a:pPr eaLnBrk="1" hangingPunct="1"/>
            <a:endParaRPr lang="en-US" altLang="en-US" smtClean="0"/>
          </a:p>
          <a:p>
            <a:pPr eaLnBrk="1" hangingPunct="1"/>
            <a:r>
              <a:rPr lang="en-US" altLang="en-US" smtClean="0"/>
              <a:t>Conceptually a Thevinen equivalent </a:t>
            </a:r>
          </a:p>
          <a:p>
            <a:pPr lvl="1" eaLnBrk="1" hangingPunct="1"/>
            <a:r>
              <a:rPr lang="en-US" altLang="en-US" smtClean="0"/>
              <a:t>Short circuit equivalent</a:t>
            </a:r>
          </a:p>
          <a:p>
            <a:pPr lvl="1" eaLnBrk="1" hangingPunct="1"/>
            <a:r>
              <a:rPr lang="en-US" altLang="en-US" smtClean="0"/>
              <a:t>Actually converted to a Norton equivalent internally</a:t>
            </a:r>
          </a:p>
        </p:txBody>
      </p:sp>
    </p:spTree>
    <p:extLst>
      <p:ext uri="{BB962C8B-B14F-4D97-AF65-F5344CB8AC3E}">
        <p14:creationId xmlns:p14="http://schemas.microsoft.com/office/powerpoint/2010/main" val="34978706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4065588" y="2524125"/>
            <a:ext cx="4527550" cy="3403600"/>
          </a:xfrm>
          <a:prstGeom prst="rect">
            <a:avLst/>
          </a:prstGeom>
          <a:solidFill>
            <a:srgbClr val="FF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20835" name="Rectangle 3"/>
          <p:cNvSpPr>
            <a:spLocks noChangeArrowheads="1"/>
          </p:cNvSpPr>
          <p:nvPr/>
        </p:nvSpPr>
        <p:spPr bwMode="auto">
          <a:xfrm>
            <a:off x="254000" y="2566988"/>
            <a:ext cx="3646488" cy="3403600"/>
          </a:xfrm>
          <a:prstGeom prst="rect">
            <a:avLst/>
          </a:prstGeom>
          <a:solidFill>
            <a:srgbClr val="FF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20836" name="Line 4"/>
          <p:cNvSpPr>
            <a:spLocks noChangeShapeType="1"/>
          </p:cNvSpPr>
          <p:nvPr/>
        </p:nvSpPr>
        <p:spPr bwMode="auto">
          <a:xfrm>
            <a:off x="3578225" y="2108200"/>
            <a:ext cx="12223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37" name="Line 5"/>
          <p:cNvSpPr>
            <a:spLocks noChangeShapeType="1"/>
          </p:cNvSpPr>
          <p:nvPr/>
        </p:nvSpPr>
        <p:spPr bwMode="auto">
          <a:xfrm>
            <a:off x="3700463" y="1865313"/>
            <a:ext cx="0" cy="484187"/>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38" name="Line 6"/>
          <p:cNvSpPr>
            <a:spLocks noChangeShapeType="1"/>
          </p:cNvSpPr>
          <p:nvPr/>
        </p:nvSpPr>
        <p:spPr bwMode="auto">
          <a:xfrm flipH="1">
            <a:off x="4065588" y="2108200"/>
            <a:ext cx="24288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39" name="Line 7"/>
          <p:cNvSpPr>
            <a:spLocks noChangeShapeType="1"/>
          </p:cNvSpPr>
          <p:nvPr/>
        </p:nvSpPr>
        <p:spPr bwMode="auto">
          <a:xfrm flipH="1">
            <a:off x="3700463" y="2108200"/>
            <a:ext cx="21272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0" name="Freeform 8"/>
          <p:cNvSpPr>
            <a:spLocks/>
          </p:cNvSpPr>
          <p:nvPr/>
        </p:nvSpPr>
        <p:spPr bwMode="auto">
          <a:xfrm>
            <a:off x="3913188" y="1865313"/>
            <a:ext cx="60325" cy="484187"/>
          </a:xfrm>
          <a:custGeom>
            <a:avLst/>
            <a:gdLst>
              <a:gd name="T0" fmla="*/ 2147483647 w 77"/>
              <a:gd name="T1" fmla="*/ 2147483647 h 611"/>
              <a:gd name="T2" fmla="*/ 2147483647 w 77"/>
              <a:gd name="T3" fmla="*/ 2147483647 h 611"/>
              <a:gd name="T4" fmla="*/ 2147483647 w 77"/>
              <a:gd name="T5" fmla="*/ 2147483647 h 611"/>
              <a:gd name="T6" fmla="*/ 2147483647 w 77"/>
              <a:gd name="T7" fmla="*/ 2147483647 h 611"/>
              <a:gd name="T8" fmla="*/ 2147483647 w 77"/>
              <a:gd name="T9" fmla="*/ 2147483647 h 611"/>
              <a:gd name="T10" fmla="*/ 2147483647 w 77"/>
              <a:gd name="T11" fmla="*/ 2147483647 h 611"/>
              <a:gd name="T12" fmla="*/ 2147483647 w 77"/>
              <a:gd name="T13" fmla="*/ 2147483647 h 611"/>
              <a:gd name="T14" fmla="*/ 2147483647 w 77"/>
              <a:gd name="T15" fmla="*/ 2147483647 h 611"/>
              <a:gd name="T16" fmla="*/ 0 w 77"/>
              <a:gd name="T17" fmla="*/ 2147483647 h 611"/>
              <a:gd name="T18" fmla="*/ 2147483647 w 77"/>
              <a:gd name="T19" fmla="*/ 2147483647 h 611"/>
              <a:gd name="T20" fmla="*/ 2147483647 w 77"/>
              <a:gd name="T21" fmla="*/ 2147483647 h 611"/>
              <a:gd name="T22" fmla="*/ 2147483647 w 77"/>
              <a:gd name="T23" fmla="*/ 2147483647 h 611"/>
              <a:gd name="T24" fmla="*/ 2147483647 w 77"/>
              <a:gd name="T25" fmla="*/ 2147483647 h 611"/>
              <a:gd name="T26" fmla="*/ 2147483647 w 77"/>
              <a:gd name="T27" fmla="*/ 2147483647 h 611"/>
              <a:gd name="T28" fmla="*/ 2147483647 w 77"/>
              <a:gd name="T29" fmla="*/ 2147483647 h 611"/>
              <a:gd name="T30" fmla="*/ 2147483647 w 77"/>
              <a:gd name="T31" fmla="*/ 2147483647 h 611"/>
              <a:gd name="T32" fmla="*/ 0 w 77"/>
              <a:gd name="T33" fmla="*/ 2147483647 h 611"/>
              <a:gd name="T34" fmla="*/ 2147483647 w 77"/>
              <a:gd name="T35" fmla="*/ 2147483647 h 611"/>
              <a:gd name="T36" fmla="*/ 2147483647 w 77"/>
              <a:gd name="T37" fmla="*/ 2147483647 h 611"/>
              <a:gd name="T38" fmla="*/ 2147483647 w 77"/>
              <a:gd name="T39" fmla="*/ 2147483647 h 611"/>
              <a:gd name="T40" fmla="*/ 2147483647 w 77"/>
              <a:gd name="T41" fmla="*/ 2147483647 h 611"/>
              <a:gd name="T42" fmla="*/ 2147483647 w 77"/>
              <a:gd name="T43" fmla="*/ 2147483647 h 611"/>
              <a:gd name="T44" fmla="*/ 2147483647 w 77"/>
              <a:gd name="T45" fmla="*/ 2147483647 h 611"/>
              <a:gd name="T46" fmla="*/ 2147483647 w 77"/>
              <a:gd name="T47" fmla="*/ 2147483647 h 611"/>
              <a:gd name="T48" fmla="*/ 0 w 77"/>
              <a:gd name="T49" fmla="*/ 2147483647 h 611"/>
              <a:gd name="T50" fmla="*/ 2147483647 w 77"/>
              <a:gd name="T51" fmla="*/ 2147483647 h 611"/>
              <a:gd name="T52" fmla="*/ 2147483647 w 77"/>
              <a:gd name="T53" fmla="*/ 2147483647 h 611"/>
              <a:gd name="T54" fmla="*/ 2147483647 w 77"/>
              <a:gd name="T55" fmla="*/ 2147483647 h 611"/>
              <a:gd name="T56" fmla="*/ 2147483647 w 77"/>
              <a:gd name="T57" fmla="*/ 2147483647 h 611"/>
              <a:gd name="T58" fmla="*/ 2147483647 w 77"/>
              <a:gd name="T59" fmla="*/ 2147483647 h 611"/>
              <a:gd name="T60" fmla="*/ 2147483647 w 77"/>
              <a:gd name="T61" fmla="*/ 2147483647 h 611"/>
              <a:gd name="T62" fmla="*/ 2147483647 w 77"/>
              <a:gd name="T63" fmla="*/ 2147483647 h 611"/>
              <a:gd name="T64" fmla="*/ 2147483647 w 77"/>
              <a:gd name="T65" fmla="*/ 2147483647 h 611"/>
              <a:gd name="T66" fmla="*/ 0 w 77"/>
              <a:gd name="T67" fmla="*/ 0 h 6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611"/>
              <a:gd name="T104" fmla="*/ 77 w 77"/>
              <a:gd name="T105" fmla="*/ 611 h 6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611">
                <a:moveTo>
                  <a:pt x="0" y="611"/>
                </a:moveTo>
                <a:lnTo>
                  <a:pt x="15" y="609"/>
                </a:lnTo>
                <a:lnTo>
                  <a:pt x="29" y="604"/>
                </a:lnTo>
                <a:lnTo>
                  <a:pt x="42" y="598"/>
                </a:lnTo>
                <a:lnTo>
                  <a:pt x="54" y="588"/>
                </a:lnTo>
                <a:lnTo>
                  <a:pt x="64" y="578"/>
                </a:lnTo>
                <a:lnTo>
                  <a:pt x="70" y="564"/>
                </a:lnTo>
                <a:lnTo>
                  <a:pt x="75" y="550"/>
                </a:lnTo>
                <a:lnTo>
                  <a:pt x="77" y="534"/>
                </a:lnTo>
                <a:lnTo>
                  <a:pt x="75" y="519"/>
                </a:lnTo>
                <a:lnTo>
                  <a:pt x="70" y="505"/>
                </a:lnTo>
                <a:lnTo>
                  <a:pt x="64" y="491"/>
                </a:lnTo>
                <a:lnTo>
                  <a:pt x="54" y="481"/>
                </a:lnTo>
                <a:lnTo>
                  <a:pt x="42" y="471"/>
                </a:lnTo>
                <a:lnTo>
                  <a:pt x="29" y="464"/>
                </a:lnTo>
                <a:lnTo>
                  <a:pt x="15" y="459"/>
                </a:lnTo>
                <a:lnTo>
                  <a:pt x="0" y="458"/>
                </a:lnTo>
                <a:lnTo>
                  <a:pt x="15" y="457"/>
                </a:lnTo>
                <a:lnTo>
                  <a:pt x="29" y="452"/>
                </a:lnTo>
                <a:lnTo>
                  <a:pt x="42" y="445"/>
                </a:lnTo>
                <a:lnTo>
                  <a:pt x="54" y="435"/>
                </a:lnTo>
                <a:lnTo>
                  <a:pt x="64" y="425"/>
                </a:lnTo>
                <a:lnTo>
                  <a:pt x="70" y="411"/>
                </a:lnTo>
                <a:lnTo>
                  <a:pt x="75" y="397"/>
                </a:lnTo>
                <a:lnTo>
                  <a:pt x="77" y="382"/>
                </a:lnTo>
                <a:lnTo>
                  <a:pt x="75" y="366"/>
                </a:lnTo>
                <a:lnTo>
                  <a:pt x="70" y="352"/>
                </a:lnTo>
                <a:lnTo>
                  <a:pt x="64" y="340"/>
                </a:lnTo>
                <a:lnTo>
                  <a:pt x="54" y="328"/>
                </a:lnTo>
                <a:lnTo>
                  <a:pt x="42" y="318"/>
                </a:lnTo>
                <a:lnTo>
                  <a:pt x="29" y="312"/>
                </a:lnTo>
                <a:lnTo>
                  <a:pt x="15" y="306"/>
                </a:lnTo>
                <a:lnTo>
                  <a:pt x="0" y="305"/>
                </a:lnTo>
                <a:lnTo>
                  <a:pt x="15" y="304"/>
                </a:lnTo>
                <a:lnTo>
                  <a:pt x="29" y="299"/>
                </a:lnTo>
                <a:lnTo>
                  <a:pt x="42" y="292"/>
                </a:lnTo>
                <a:lnTo>
                  <a:pt x="54" y="282"/>
                </a:lnTo>
                <a:lnTo>
                  <a:pt x="64" y="272"/>
                </a:lnTo>
                <a:lnTo>
                  <a:pt x="70" y="258"/>
                </a:lnTo>
                <a:lnTo>
                  <a:pt x="75" y="244"/>
                </a:lnTo>
                <a:lnTo>
                  <a:pt x="77" y="229"/>
                </a:lnTo>
                <a:lnTo>
                  <a:pt x="75" y="214"/>
                </a:lnTo>
                <a:lnTo>
                  <a:pt x="70" y="200"/>
                </a:lnTo>
                <a:lnTo>
                  <a:pt x="64" y="186"/>
                </a:lnTo>
                <a:lnTo>
                  <a:pt x="54" y="175"/>
                </a:lnTo>
                <a:lnTo>
                  <a:pt x="42" y="165"/>
                </a:lnTo>
                <a:lnTo>
                  <a:pt x="29" y="159"/>
                </a:lnTo>
                <a:lnTo>
                  <a:pt x="15" y="154"/>
                </a:lnTo>
                <a:lnTo>
                  <a:pt x="0" y="152"/>
                </a:lnTo>
                <a:lnTo>
                  <a:pt x="15" y="151"/>
                </a:lnTo>
                <a:lnTo>
                  <a:pt x="29" y="146"/>
                </a:lnTo>
                <a:lnTo>
                  <a:pt x="42" y="140"/>
                </a:lnTo>
                <a:lnTo>
                  <a:pt x="54" y="130"/>
                </a:lnTo>
                <a:lnTo>
                  <a:pt x="64" y="119"/>
                </a:lnTo>
                <a:lnTo>
                  <a:pt x="70" y="105"/>
                </a:lnTo>
                <a:lnTo>
                  <a:pt x="75" y="91"/>
                </a:lnTo>
                <a:lnTo>
                  <a:pt x="77" y="76"/>
                </a:lnTo>
                <a:lnTo>
                  <a:pt x="75" y="61"/>
                </a:lnTo>
                <a:lnTo>
                  <a:pt x="70" y="47"/>
                </a:lnTo>
                <a:lnTo>
                  <a:pt x="64" y="33"/>
                </a:lnTo>
                <a:lnTo>
                  <a:pt x="54" y="23"/>
                </a:lnTo>
                <a:lnTo>
                  <a:pt x="42" y="12"/>
                </a:lnTo>
                <a:lnTo>
                  <a:pt x="29" y="6"/>
                </a:lnTo>
                <a:lnTo>
                  <a:pt x="15" y="1"/>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841" name="Freeform 9"/>
          <p:cNvSpPr>
            <a:spLocks/>
          </p:cNvSpPr>
          <p:nvPr/>
        </p:nvSpPr>
        <p:spPr bwMode="auto">
          <a:xfrm>
            <a:off x="4035425" y="1865313"/>
            <a:ext cx="60325" cy="484187"/>
          </a:xfrm>
          <a:custGeom>
            <a:avLst/>
            <a:gdLst>
              <a:gd name="T0" fmla="*/ 2147483647 w 77"/>
              <a:gd name="T1" fmla="*/ 2147483647 h 611"/>
              <a:gd name="T2" fmla="*/ 2147483647 w 77"/>
              <a:gd name="T3" fmla="*/ 2147483647 h 611"/>
              <a:gd name="T4" fmla="*/ 2147483647 w 77"/>
              <a:gd name="T5" fmla="*/ 2147483647 h 611"/>
              <a:gd name="T6" fmla="*/ 2147483647 w 77"/>
              <a:gd name="T7" fmla="*/ 2147483647 h 611"/>
              <a:gd name="T8" fmla="*/ 2147483647 w 77"/>
              <a:gd name="T9" fmla="*/ 2147483647 h 611"/>
              <a:gd name="T10" fmla="*/ 2147483647 w 77"/>
              <a:gd name="T11" fmla="*/ 2147483647 h 611"/>
              <a:gd name="T12" fmla="*/ 2147483647 w 77"/>
              <a:gd name="T13" fmla="*/ 2147483647 h 611"/>
              <a:gd name="T14" fmla="*/ 2147483647 w 77"/>
              <a:gd name="T15" fmla="*/ 2147483647 h 611"/>
              <a:gd name="T16" fmla="*/ 2147483647 w 77"/>
              <a:gd name="T17" fmla="*/ 2147483647 h 611"/>
              <a:gd name="T18" fmla="*/ 2147483647 w 77"/>
              <a:gd name="T19" fmla="*/ 2147483647 h 611"/>
              <a:gd name="T20" fmla="*/ 2147483647 w 77"/>
              <a:gd name="T21" fmla="*/ 2147483647 h 611"/>
              <a:gd name="T22" fmla="*/ 2147483647 w 77"/>
              <a:gd name="T23" fmla="*/ 2147483647 h 611"/>
              <a:gd name="T24" fmla="*/ 0 w 77"/>
              <a:gd name="T25" fmla="*/ 2147483647 h 611"/>
              <a:gd name="T26" fmla="*/ 2147483647 w 77"/>
              <a:gd name="T27" fmla="*/ 2147483647 h 611"/>
              <a:gd name="T28" fmla="*/ 2147483647 w 77"/>
              <a:gd name="T29" fmla="*/ 2147483647 h 611"/>
              <a:gd name="T30" fmla="*/ 2147483647 w 77"/>
              <a:gd name="T31" fmla="*/ 2147483647 h 611"/>
              <a:gd name="T32" fmla="*/ 2147483647 w 77"/>
              <a:gd name="T33" fmla="*/ 2147483647 h 611"/>
              <a:gd name="T34" fmla="*/ 2147483647 w 77"/>
              <a:gd name="T35" fmla="*/ 2147483647 h 611"/>
              <a:gd name="T36" fmla="*/ 2147483647 w 77"/>
              <a:gd name="T37" fmla="*/ 2147483647 h 611"/>
              <a:gd name="T38" fmla="*/ 2147483647 w 77"/>
              <a:gd name="T39" fmla="*/ 2147483647 h 611"/>
              <a:gd name="T40" fmla="*/ 0 w 77"/>
              <a:gd name="T41" fmla="*/ 2147483647 h 611"/>
              <a:gd name="T42" fmla="*/ 2147483647 w 77"/>
              <a:gd name="T43" fmla="*/ 2147483647 h 611"/>
              <a:gd name="T44" fmla="*/ 2147483647 w 77"/>
              <a:gd name="T45" fmla="*/ 2147483647 h 611"/>
              <a:gd name="T46" fmla="*/ 2147483647 w 77"/>
              <a:gd name="T47" fmla="*/ 2147483647 h 611"/>
              <a:gd name="T48" fmla="*/ 2147483647 w 77"/>
              <a:gd name="T49" fmla="*/ 2147483647 h 611"/>
              <a:gd name="T50" fmla="*/ 2147483647 w 77"/>
              <a:gd name="T51" fmla="*/ 2147483647 h 611"/>
              <a:gd name="T52" fmla="*/ 2147483647 w 77"/>
              <a:gd name="T53" fmla="*/ 2147483647 h 611"/>
              <a:gd name="T54" fmla="*/ 2147483647 w 77"/>
              <a:gd name="T55" fmla="*/ 2147483647 h 611"/>
              <a:gd name="T56" fmla="*/ 2147483647 w 77"/>
              <a:gd name="T57" fmla="*/ 2147483647 h 611"/>
              <a:gd name="T58" fmla="*/ 2147483647 w 77"/>
              <a:gd name="T59" fmla="*/ 2147483647 h 611"/>
              <a:gd name="T60" fmla="*/ 2147483647 w 77"/>
              <a:gd name="T61" fmla="*/ 2147483647 h 611"/>
              <a:gd name="T62" fmla="*/ 2147483647 w 77"/>
              <a:gd name="T63" fmla="*/ 2147483647 h 611"/>
              <a:gd name="T64" fmla="*/ 2147483647 w 77"/>
              <a:gd name="T65" fmla="*/ 2147483647 h 611"/>
              <a:gd name="T66" fmla="*/ 2147483647 w 77"/>
              <a:gd name="T67" fmla="*/ 0 h 6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611"/>
              <a:gd name="T104" fmla="*/ 77 w 77"/>
              <a:gd name="T105" fmla="*/ 611 h 6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611">
                <a:moveTo>
                  <a:pt x="77" y="611"/>
                </a:moveTo>
                <a:lnTo>
                  <a:pt x="62" y="609"/>
                </a:lnTo>
                <a:lnTo>
                  <a:pt x="48" y="604"/>
                </a:lnTo>
                <a:lnTo>
                  <a:pt x="34" y="598"/>
                </a:lnTo>
                <a:lnTo>
                  <a:pt x="22" y="588"/>
                </a:lnTo>
                <a:lnTo>
                  <a:pt x="13" y="578"/>
                </a:lnTo>
                <a:lnTo>
                  <a:pt x="7" y="564"/>
                </a:lnTo>
                <a:lnTo>
                  <a:pt x="2" y="550"/>
                </a:lnTo>
                <a:lnTo>
                  <a:pt x="0" y="534"/>
                </a:lnTo>
                <a:lnTo>
                  <a:pt x="2" y="519"/>
                </a:lnTo>
                <a:lnTo>
                  <a:pt x="7" y="505"/>
                </a:lnTo>
                <a:lnTo>
                  <a:pt x="13" y="491"/>
                </a:lnTo>
                <a:lnTo>
                  <a:pt x="22" y="481"/>
                </a:lnTo>
                <a:lnTo>
                  <a:pt x="34" y="471"/>
                </a:lnTo>
                <a:lnTo>
                  <a:pt x="48" y="464"/>
                </a:lnTo>
                <a:lnTo>
                  <a:pt x="62" y="459"/>
                </a:lnTo>
                <a:lnTo>
                  <a:pt x="77" y="458"/>
                </a:lnTo>
                <a:lnTo>
                  <a:pt x="62" y="457"/>
                </a:lnTo>
                <a:lnTo>
                  <a:pt x="48" y="452"/>
                </a:lnTo>
                <a:lnTo>
                  <a:pt x="34" y="445"/>
                </a:lnTo>
                <a:lnTo>
                  <a:pt x="22" y="435"/>
                </a:lnTo>
                <a:lnTo>
                  <a:pt x="13" y="425"/>
                </a:lnTo>
                <a:lnTo>
                  <a:pt x="7" y="411"/>
                </a:lnTo>
                <a:lnTo>
                  <a:pt x="2" y="397"/>
                </a:lnTo>
                <a:lnTo>
                  <a:pt x="0" y="382"/>
                </a:lnTo>
                <a:lnTo>
                  <a:pt x="2" y="366"/>
                </a:lnTo>
                <a:lnTo>
                  <a:pt x="7" y="352"/>
                </a:lnTo>
                <a:lnTo>
                  <a:pt x="13" y="340"/>
                </a:lnTo>
                <a:lnTo>
                  <a:pt x="23" y="328"/>
                </a:lnTo>
                <a:lnTo>
                  <a:pt x="34" y="318"/>
                </a:lnTo>
                <a:lnTo>
                  <a:pt x="48" y="312"/>
                </a:lnTo>
                <a:lnTo>
                  <a:pt x="62" y="306"/>
                </a:lnTo>
                <a:lnTo>
                  <a:pt x="77" y="305"/>
                </a:lnTo>
                <a:lnTo>
                  <a:pt x="62" y="304"/>
                </a:lnTo>
                <a:lnTo>
                  <a:pt x="48" y="299"/>
                </a:lnTo>
                <a:lnTo>
                  <a:pt x="34" y="292"/>
                </a:lnTo>
                <a:lnTo>
                  <a:pt x="22" y="282"/>
                </a:lnTo>
                <a:lnTo>
                  <a:pt x="13" y="272"/>
                </a:lnTo>
                <a:lnTo>
                  <a:pt x="7" y="258"/>
                </a:lnTo>
                <a:lnTo>
                  <a:pt x="2" y="244"/>
                </a:lnTo>
                <a:lnTo>
                  <a:pt x="0" y="229"/>
                </a:lnTo>
                <a:lnTo>
                  <a:pt x="2" y="214"/>
                </a:lnTo>
                <a:lnTo>
                  <a:pt x="7" y="200"/>
                </a:lnTo>
                <a:lnTo>
                  <a:pt x="13" y="186"/>
                </a:lnTo>
                <a:lnTo>
                  <a:pt x="22" y="175"/>
                </a:lnTo>
                <a:lnTo>
                  <a:pt x="34" y="165"/>
                </a:lnTo>
                <a:lnTo>
                  <a:pt x="48" y="159"/>
                </a:lnTo>
                <a:lnTo>
                  <a:pt x="62" y="154"/>
                </a:lnTo>
                <a:lnTo>
                  <a:pt x="77" y="152"/>
                </a:lnTo>
                <a:lnTo>
                  <a:pt x="62" y="151"/>
                </a:lnTo>
                <a:lnTo>
                  <a:pt x="48" y="146"/>
                </a:lnTo>
                <a:lnTo>
                  <a:pt x="34" y="140"/>
                </a:lnTo>
                <a:lnTo>
                  <a:pt x="22" y="130"/>
                </a:lnTo>
                <a:lnTo>
                  <a:pt x="13" y="119"/>
                </a:lnTo>
                <a:lnTo>
                  <a:pt x="7" y="105"/>
                </a:lnTo>
                <a:lnTo>
                  <a:pt x="2" y="91"/>
                </a:lnTo>
                <a:lnTo>
                  <a:pt x="0" y="76"/>
                </a:lnTo>
                <a:lnTo>
                  <a:pt x="2" y="61"/>
                </a:lnTo>
                <a:lnTo>
                  <a:pt x="7" y="47"/>
                </a:lnTo>
                <a:lnTo>
                  <a:pt x="13" y="33"/>
                </a:lnTo>
                <a:lnTo>
                  <a:pt x="22" y="23"/>
                </a:lnTo>
                <a:lnTo>
                  <a:pt x="34" y="12"/>
                </a:lnTo>
                <a:lnTo>
                  <a:pt x="48" y="6"/>
                </a:lnTo>
                <a:lnTo>
                  <a:pt x="62" y="1"/>
                </a:lnTo>
                <a:lnTo>
                  <a:pt x="77"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842" name="Line 10"/>
          <p:cNvSpPr>
            <a:spLocks noChangeShapeType="1"/>
          </p:cNvSpPr>
          <p:nvPr/>
        </p:nvSpPr>
        <p:spPr bwMode="auto">
          <a:xfrm>
            <a:off x="3700463" y="1682750"/>
            <a:ext cx="242887"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3" name="Line 11"/>
          <p:cNvSpPr>
            <a:spLocks noChangeShapeType="1"/>
          </p:cNvSpPr>
          <p:nvPr/>
        </p:nvSpPr>
        <p:spPr bwMode="auto">
          <a:xfrm flipV="1">
            <a:off x="3700463" y="1471613"/>
            <a:ext cx="120650" cy="2111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4" name="Line 12"/>
          <p:cNvSpPr>
            <a:spLocks noChangeShapeType="1"/>
          </p:cNvSpPr>
          <p:nvPr/>
        </p:nvSpPr>
        <p:spPr bwMode="auto">
          <a:xfrm flipH="1" flipV="1">
            <a:off x="3821113" y="1471613"/>
            <a:ext cx="122237" cy="2111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5" name="Line 13"/>
          <p:cNvSpPr>
            <a:spLocks noChangeShapeType="1"/>
          </p:cNvSpPr>
          <p:nvPr/>
        </p:nvSpPr>
        <p:spPr bwMode="auto">
          <a:xfrm>
            <a:off x="4175125" y="1552575"/>
            <a:ext cx="0" cy="160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6" name="Line 14"/>
          <p:cNvSpPr>
            <a:spLocks noChangeShapeType="1"/>
          </p:cNvSpPr>
          <p:nvPr/>
        </p:nvSpPr>
        <p:spPr bwMode="auto">
          <a:xfrm flipV="1">
            <a:off x="4175125" y="1471613"/>
            <a:ext cx="141288" cy="80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7" name="Line 15"/>
          <p:cNvSpPr>
            <a:spLocks noChangeShapeType="1"/>
          </p:cNvSpPr>
          <p:nvPr/>
        </p:nvSpPr>
        <p:spPr bwMode="auto">
          <a:xfrm flipH="1" flipV="1">
            <a:off x="4035425" y="1471613"/>
            <a:ext cx="139700" cy="80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8" name="Line 16"/>
          <p:cNvSpPr>
            <a:spLocks noChangeShapeType="1"/>
          </p:cNvSpPr>
          <p:nvPr/>
        </p:nvSpPr>
        <p:spPr bwMode="auto">
          <a:xfrm>
            <a:off x="4308475" y="1865313"/>
            <a:ext cx="0" cy="484187"/>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9" name="Line 17"/>
          <p:cNvSpPr>
            <a:spLocks noChangeShapeType="1"/>
          </p:cNvSpPr>
          <p:nvPr/>
        </p:nvSpPr>
        <p:spPr bwMode="auto">
          <a:xfrm>
            <a:off x="4227513" y="1743075"/>
            <a:ext cx="4127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0" name="Line 18"/>
          <p:cNvSpPr>
            <a:spLocks noChangeShapeType="1"/>
          </p:cNvSpPr>
          <p:nvPr/>
        </p:nvSpPr>
        <p:spPr bwMode="auto">
          <a:xfrm>
            <a:off x="4206875" y="1724025"/>
            <a:ext cx="8255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1" name="Line 19"/>
          <p:cNvSpPr>
            <a:spLocks noChangeShapeType="1"/>
          </p:cNvSpPr>
          <p:nvPr/>
        </p:nvSpPr>
        <p:spPr bwMode="auto">
          <a:xfrm>
            <a:off x="4187825" y="1703388"/>
            <a:ext cx="12065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2" name="Line 20"/>
          <p:cNvSpPr>
            <a:spLocks noChangeShapeType="1"/>
          </p:cNvSpPr>
          <p:nvPr/>
        </p:nvSpPr>
        <p:spPr bwMode="auto">
          <a:xfrm>
            <a:off x="4248150" y="1592263"/>
            <a:ext cx="0" cy="111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3" name="Line 21"/>
          <p:cNvSpPr>
            <a:spLocks noChangeShapeType="1"/>
          </p:cNvSpPr>
          <p:nvPr/>
        </p:nvSpPr>
        <p:spPr bwMode="auto">
          <a:xfrm flipH="1" flipV="1">
            <a:off x="4156075" y="1531938"/>
            <a:ext cx="92075" cy="603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4" name="Rectangle 22"/>
          <p:cNvSpPr>
            <a:spLocks noChangeArrowheads="1"/>
          </p:cNvSpPr>
          <p:nvPr/>
        </p:nvSpPr>
        <p:spPr bwMode="auto">
          <a:xfrm>
            <a:off x="3979863" y="1771650"/>
            <a:ext cx="1016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TR</a:t>
            </a:r>
            <a:endParaRPr lang="en-US" altLang="en-US"/>
          </a:p>
        </p:txBody>
      </p:sp>
      <p:sp>
        <p:nvSpPr>
          <p:cNvPr id="120855" name="Rectangle 23"/>
          <p:cNvSpPr>
            <a:spLocks noChangeArrowheads="1"/>
          </p:cNvSpPr>
          <p:nvPr/>
        </p:nvSpPr>
        <p:spPr bwMode="auto">
          <a:xfrm>
            <a:off x="4081463" y="1771650"/>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1</a:t>
            </a:r>
            <a:endParaRPr lang="en-US" altLang="en-US"/>
          </a:p>
        </p:txBody>
      </p:sp>
      <p:sp>
        <p:nvSpPr>
          <p:cNvPr id="120856" name="Text Box 24"/>
          <p:cNvSpPr txBox="1">
            <a:spLocks noChangeArrowheads="1"/>
          </p:cNvSpPr>
          <p:nvPr/>
        </p:nvSpPr>
        <p:spPr bwMode="auto">
          <a:xfrm>
            <a:off x="298450" y="3668713"/>
            <a:ext cx="4141788"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a:t>New Transformer.TR1 Phases=3 Windings=2 </a:t>
            </a:r>
          </a:p>
          <a:p>
            <a:pPr algn="l"/>
            <a:r>
              <a:rPr lang="en-US" altLang="en-US" sz="1200" b="1"/>
              <a:t>~ Buses=[SourceBus, Sub_Bus] </a:t>
            </a:r>
          </a:p>
          <a:p>
            <a:pPr algn="l"/>
            <a:r>
              <a:rPr lang="en-US" altLang="en-US" sz="1200" b="1"/>
              <a:t>~ Conns=[Delta Wye] </a:t>
            </a:r>
          </a:p>
          <a:p>
            <a:pPr algn="l"/>
            <a:r>
              <a:rPr lang="en-US" altLang="en-US" sz="1200" b="1"/>
              <a:t>~ kVs= [115 12.47]</a:t>
            </a:r>
          </a:p>
          <a:p>
            <a:pPr algn="l"/>
            <a:r>
              <a:rPr lang="en-US" altLang="en-US" sz="1200" b="1"/>
              <a:t>~ kVAs=[20000 20000]</a:t>
            </a:r>
          </a:p>
          <a:p>
            <a:pPr algn="l"/>
            <a:r>
              <a:rPr lang="en-US" altLang="en-US" sz="1200" b="1"/>
              <a:t>~ XHL=10</a:t>
            </a:r>
          </a:p>
          <a:p>
            <a:pPr algn="l"/>
            <a:endParaRPr lang="en-US" altLang="en-US" sz="1200" b="1"/>
          </a:p>
        </p:txBody>
      </p:sp>
      <p:sp>
        <p:nvSpPr>
          <p:cNvPr id="120857" name="Rectangle 25"/>
          <p:cNvSpPr>
            <a:spLocks noGrp="1" noChangeArrowheads="1"/>
          </p:cNvSpPr>
          <p:nvPr>
            <p:ph type="title"/>
          </p:nvPr>
        </p:nvSpPr>
        <p:spPr/>
        <p:txBody>
          <a:bodyPr/>
          <a:lstStyle/>
          <a:p>
            <a:pPr eaLnBrk="1" hangingPunct="1"/>
            <a:r>
              <a:rPr lang="en-US" altLang="en-US" smtClean="0"/>
              <a:t>20 MVA Substation Transformer</a:t>
            </a:r>
          </a:p>
        </p:txBody>
      </p:sp>
      <p:sp>
        <p:nvSpPr>
          <p:cNvPr id="120858" name="Text Box 26"/>
          <p:cNvSpPr txBox="1">
            <a:spLocks noChangeArrowheads="1"/>
          </p:cNvSpPr>
          <p:nvPr/>
        </p:nvSpPr>
        <p:spPr bwMode="auto">
          <a:xfrm>
            <a:off x="4065588" y="3735388"/>
            <a:ext cx="474821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a:t>New Transformer.TR1 Phases=3 Windings=2 XHL=10</a:t>
            </a:r>
          </a:p>
          <a:p>
            <a:pPr algn="l"/>
            <a:r>
              <a:rPr lang="en-US" altLang="en-US" sz="1200" b="1"/>
              <a:t>~ wdg=1 bus=SourceBus Conn=Delta kV=115 kVA=20000</a:t>
            </a:r>
          </a:p>
          <a:p>
            <a:pPr algn="l"/>
            <a:r>
              <a:rPr lang="en-US" altLang="en-US" sz="1200" b="1"/>
              <a:t>~ wdg=2 bus= Sub_Bus Conn=wye kV=12.47 kVA=20000</a:t>
            </a:r>
          </a:p>
          <a:p>
            <a:pPr algn="l"/>
            <a:endParaRPr lang="en-US" altLang="en-US" sz="1200" b="1"/>
          </a:p>
        </p:txBody>
      </p:sp>
      <p:sp>
        <p:nvSpPr>
          <p:cNvPr id="120859" name="Text Box 27"/>
          <p:cNvSpPr txBox="1">
            <a:spLocks noChangeArrowheads="1"/>
          </p:cNvSpPr>
          <p:nvPr/>
        </p:nvSpPr>
        <p:spPr bwMode="auto">
          <a:xfrm>
            <a:off x="430213" y="2841625"/>
            <a:ext cx="307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Defining Using Arrays</a:t>
            </a:r>
          </a:p>
        </p:txBody>
      </p:sp>
      <p:sp>
        <p:nvSpPr>
          <p:cNvPr id="120860" name="Text Box 28"/>
          <p:cNvSpPr txBox="1">
            <a:spLocks noChangeArrowheads="1"/>
          </p:cNvSpPr>
          <p:nvPr/>
        </p:nvSpPr>
        <p:spPr bwMode="auto">
          <a:xfrm>
            <a:off x="4341813" y="2863850"/>
            <a:ext cx="307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Defining Winding by Winding</a:t>
            </a:r>
          </a:p>
        </p:txBody>
      </p:sp>
      <p:sp>
        <p:nvSpPr>
          <p:cNvPr id="120861" name="Text Box 29"/>
          <p:cNvSpPr txBox="1">
            <a:spLocks noChangeArrowheads="1"/>
          </p:cNvSpPr>
          <p:nvPr/>
        </p:nvSpPr>
        <p:spPr bwMode="auto">
          <a:xfrm>
            <a:off x="4425950" y="1936750"/>
            <a:ext cx="1751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Sub_Bus</a:t>
            </a:r>
          </a:p>
        </p:txBody>
      </p:sp>
      <p:sp>
        <p:nvSpPr>
          <p:cNvPr id="120862" name="Text Box 30"/>
          <p:cNvSpPr txBox="1">
            <a:spLocks noChangeArrowheads="1"/>
          </p:cNvSpPr>
          <p:nvPr/>
        </p:nvSpPr>
        <p:spPr bwMode="auto">
          <a:xfrm>
            <a:off x="1693863" y="1882775"/>
            <a:ext cx="1751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r"/>
            <a:r>
              <a:rPr lang="en-US" altLang="en-US"/>
              <a:t>SourceBus</a:t>
            </a:r>
          </a:p>
        </p:txBody>
      </p:sp>
    </p:spTree>
    <p:extLst>
      <p:ext uri="{BB962C8B-B14F-4D97-AF65-F5344CB8AC3E}">
        <p14:creationId xmlns:p14="http://schemas.microsoft.com/office/powerpoint/2010/main" val="3666271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804863" y="3282950"/>
            <a:ext cx="1882775" cy="307975"/>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21859" name="Rectangle 3"/>
          <p:cNvSpPr>
            <a:spLocks noChangeArrowheads="1"/>
          </p:cNvSpPr>
          <p:nvPr/>
        </p:nvSpPr>
        <p:spPr bwMode="auto">
          <a:xfrm>
            <a:off x="4979988" y="3646488"/>
            <a:ext cx="1962150" cy="296862"/>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21860" name="Rectangle 4"/>
          <p:cNvSpPr>
            <a:spLocks noGrp="1" noChangeArrowheads="1"/>
          </p:cNvSpPr>
          <p:nvPr>
            <p:ph type="title"/>
          </p:nvPr>
        </p:nvSpPr>
        <p:spPr/>
        <p:txBody>
          <a:bodyPr/>
          <a:lstStyle/>
          <a:p>
            <a:pPr eaLnBrk="1" hangingPunct="1"/>
            <a:r>
              <a:rPr lang="en-US" altLang="en-US" smtClean="0"/>
              <a:t>The Line</a:t>
            </a:r>
          </a:p>
        </p:txBody>
      </p:sp>
      <p:grpSp>
        <p:nvGrpSpPr>
          <p:cNvPr id="121861" name="Group 5"/>
          <p:cNvGrpSpPr>
            <a:grpSpLocks/>
          </p:cNvGrpSpPr>
          <p:nvPr/>
        </p:nvGrpSpPr>
        <p:grpSpPr bwMode="auto">
          <a:xfrm>
            <a:off x="2689225" y="1670050"/>
            <a:ext cx="3222625" cy="947738"/>
            <a:chOff x="2714" y="1156"/>
            <a:chExt cx="1037" cy="305"/>
          </a:xfrm>
        </p:grpSpPr>
        <p:sp>
          <p:nvSpPr>
            <p:cNvPr id="121868" name="Rectangle 6"/>
            <p:cNvSpPr>
              <a:spLocks noChangeArrowheads="1"/>
            </p:cNvSpPr>
            <p:nvPr/>
          </p:nvSpPr>
          <p:spPr bwMode="auto">
            <a:xfrm>
              <a:off x="2830" y="1289"/>
              <a:ext cx="806"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21869" name="Rectangle 7"/>
            <p:cNvSpPr>
              <a:spLocks noChangeArrowheads="1"/>
            </p:cNvSpPr>
            <p:nvPr/>
          </p:nvSpPr>
          <p:spPr bwMode="auto">
            <a:xfrm>
              <a:off x="2830" y="1289"/>
              <a:ext cx="806" cy="7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21870" name="Line 8"/>
            <p:cNvSpPr>
              <a:spLocks noChangeShapeType="1"/>
            </p:cNvSpPr>
            <p:nvPr/>
          </p:nvSpPr>
          <p:spPr bwMode="auto">
            <a:xfrm>
              <a:off x="3751" y="1156"/>
              <a:ext cx="0" cy="30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71" name="Line 9"/>
            <p:cNvSpPr>
              <a:spLocks noChangeShapeType="1"/>
            </p:cNvSpPr>
            <p:nvPr/>
          </p:nvSpPr>
          <p:spPr bwMode="auto">
            <a:xfrm>
              <a:off x="2714" y="1328"/>
              <a:ext cx="11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72" name="Line 10"/>
            <p:cNvSpPr>
              <a:spLocks noChangeShapeType="1"/>
            </p:cNvSpPr>
            <p:nvPr/>
          </p:nvSpPr>
          <p:spPr bwMode="auto">
            <a:xfrm>
              <a:off x="3636" y="1328"/>
              <a:ext cx="11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73" name="Rectangle 11"/>
            <p:cNvSpPr>
              <a:spLocks noChangeArrowheads="1"/>
            </p:cNvSpPr>
            <p:nvPr/>
          </p:nvSpPr>
          <p:spPr bwMode="auto">
            <a:xfrm>
              <a:off x="3139" y="1202"/>
              <a:ext cx="12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LINE</a:t>
              </a:r>
            </a:p>
          </p:txBody>
        </p:sp>
        <p:sp>
          <p:nvSpPr>
            <p:cNvPr id="121874" name="Rectangle 12"/>
            <p:cNvSpPr>
              <a:spLocks noChangeArrowheads="1"/>
            </p:cNvSpPr>
            <p:nvPr/>
          </p:nvSpPr>
          <p:spPr bwMode="auto">
            <a:xfrm>
              <a:off x="3253" y="1202"/>
              <a:ext cx="3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1</a:t>
              </a:r>
            </a:p>
          </p:txBody>
        </p:sp>
        <p:sp>
          <p:nvSpPr>
            <p:cNvPr id="121875" name="Rectangle 13"/>
            <p:cNvSpPr>
              <a:spLocks noChangeArrowheads="1"/>
            </p:cNvSpPr>
            <p:nvPr/>
          </p:nvSpPr>
          <p:spPr bwMode="auto">
            <a:xfrm>
              <a:off x="3100" y="1393"/>
              <a:ext cx="4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1 </a:t>
              </a:r>
            </a:p>
          </p:txBody>
        </p:sp>
        <p:sp>
          <p:nvSpPr>
            <p:cNvPr id="121876" name="Rectangle 14"/>
            <p:cNvSpPr>
              <a:spLocks noChangeArrowheads="1"/>
            </p:cNvSpPr>
            <p:nvPr/>
          </p:nvSpPr>
          <p:spPr bwMode="auto">
            <a:xfrm>
              <a:off x="3143" y="1393"/>
              <a:ext cx="10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Mile</a:t>
              </a:r>
            </a:p>
          </p:txBody>
        </p:sp>
        <p:sp>
          <p:nvSpPr>
            <p:cNvPr id="121877" name="Rectangle 15"/>
            <p:cNvSpPr>
              <a:spLocks noChangeArrowheads="1"/>
            </p:cNvSpPr>
            <p:nvPr/>
          </p:nvSpPr>
          <p:spPr bwMode="auto">
            <a:xfrm>
              <a:off x="3237" y="1393"/>
              <a:ext cx="3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 </a:t>
              </a:r>
            </a:p>
          </p:txBody>
        </p:sp>
        <p:sp>
          <p:nvSpPr>
            <p:cNvPr id="121878" name="Rectangle 16"/>
            <p:cNvSpPr>
              <a:spLocks noChangeArrowheads="1"/>
            </p:cNvSpPr>
            <p:nvPr/>
          </p:nvSpPr>
          <p:spPr bwMode="auto">
            <a:xfrm>
              <a:off x="3265" y="1393"/>
              <a:ext cx="11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336 </a:t>
              </a:r>
            </a:p>
          </p:txBody>
        </p:sp>
      </p:grpSp>
      <p:sp>
        <p:nvSpPr>
          <p:cNvPr id="121862" name="Text Box 17"/>
          <p:cNvSpPr txBox="1">
            <a:spLocks noChangeArrowheads="1"/>
          </p:cNvSpPr>
          <p:nvPr/>
        </p:nvSpPr>
        <p:spPr bwMode="auto">
          <a:xfrm>
            <a:off x="265113" y="3271838"/>
            <a:ext cx="88788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t>New Linecode.336ACSR R1=0.058 X1=.1206 R0=.1784 X0=.4047 C1=3.4 C0=1.6 Units=kft</a:t>
            </a:r>
          </a:p>
          <a:p>
            <a:pPr algn="l"/>
            <a:r>
              <a:rPr lang="en-US" altLang="en-US" b="1"/>
              <a:t>New Line.LINE1 Bus1=Sub_Bus Bus2=LoadBus Linecode=336ACSR Length=1 Units=Mi </a:t>
            </a:r>
          </a:p>
          <a:p>
            <a:pPr algn="l"/>
            <a:endParaRPr lang="en-US" altLang="en-US"/>
          </a:p>
        </p:txBody>
      </p:sp>
      <p:sp>
        <p:nvSpPr>
          <p:cNvPr id="121863" name="Text Box 18"/>
          <p:cNvSpPr txBox="1">
            <a:spLocks noChangeArrowheads="1"/>
          </p:cNvSpPr>
          <p:nvPr/>
        </p:nvSpPr>
        <p:spPr bwMode="auto">
          <a:xfrm>
            <a:off x="1651000" y="1298575"/>
            <a:ext cx="1751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Sub_Bus</a:t>
            </a:r>
          </a:p>
        </p:txBody>
      </p:sp>
      <p:sp>
        <p:nvSpPr>
          <p:cNvPr id="121864" name="Text Box 19"/>
          <p:cNvSpPr txBox="1">
            <a:spLocks noChangeArrowheads="1"/>
          </p:cNvSpPr>
          <p:nvPr/>
        </p:nvSpPr>
        <p:spPr bwMode="auto">
          <a:xfrm>
            <a:off x="4968875" y="1266825"/>
            <a:ext cx="1751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LoadBus</a:t>
            </a:r>
          </a:p>
        </p:txBody>
      </p:sp>
      <p:sp>
        <p:nvSpPr>
          <p:cNvPr id="121865" name="Text Box 20"/>
          <p:cNvSpPr txBox="1">
            <a:spLocks noChangeArrowheads="1"/>
          </p:cNvSpPr>
          <p:nvPr/>
        </p:nvSpPr>
        <p:spPr bwMode="auto">
          <a:xfrm>
            <a:off x="925513" y="5111750"/>
            <a:ext cx="690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 objects may also be defined by </a:t>
            </a:r>
            <a:r>
              <a:rPr lang="en-US" altLang="en-US" b="1"/>
              <a:t>Geometry</a:t>
            </a:r>
            <a:r>
              <a:rPr lang="en-US" altLang="en-US"/>
              <a:t> or </a:t>
            </a:r>
            <a:r>
              <a:rPr lang="en-US" altLang="en-US" b="1"/>
              <a:t>matrix </a:t>
            </a:r>
            <a:r>
              <a:rPr lang="en-US" altLang="en-US"/>
              <a:t>properties.</a:t>
            </a:r>
          </a:p>
          <a:p>
            <a:r>
              <a:rPr lang="en-US" altLang="en-US" b="1"/>
              <a:t>(Rmatrix=… Xmatrix=… Cmatrix=…)</a:t>
            </a:r>
          </a:p>
        </p:txBody>
      </p:sp>
      <p:sp>
        <p:nvSpPr>
          <p:cNvPr id="121866" name="Freeform 21"/>
          <p:cNvSpPr>
            <a:spLocks/>
          </p:cNvSpPr>
          <p:nvPr/>
        </p:nvSpPr>
        <p:spPr bwMode="auto">
          <a:xfrm>
            <a:off x="1971675" y="3657600"/>
            <a:ext cx="3436938" cy="1395413"/>
          </a:xfrm>
          <a:custGeom>
            <a:avLst/>
            <a:gdLst>
              <a:gd name="T0" fmla="*/ 2147483647 w 2165"/>
              <a:gd name="T1" fmla="*/ 2147483647 h 546"/>
              <a:gd name="T2" fmla="*/ 2147483647 w 2165"/>
              <a:gd name="T3" fmla="*/ 2147483647 h 546"/>
              <a:gd name="T4" fmla="*/ 0 w 2165"/>
              <a:gd name="T5" fmla="*/ 0 h 546"/>
              <a:gd name="T6" fmla="*/ 0 60000 65536"/>
              <a:gd name="T7" fmla="*/ 0 60000 65536"/>
              <a:gd name="T8" fmla="*/ 0 60000 65536"/>
              <a:gd name="T9" fmla="*/ 0 w 2165"/>
              <a:gd name="T10" fmla="*/ 0 h 546"/>
              <a:gd name="T11" fmla="*/ 2165 w 2165"/>
              <a:gd name="T12" fmla="*/ 546 h 546"/>
            </a:gdLst>
            <a:ahLst/>
            <a:cxnLst>
              <a:cxn ang="T6">
                <a:pos x="T0" y="T1"/>
              </a:cxn>
              <a:cxn ang="T7">
                <a:pos x="T2" y="T3"/>
              </a:cxn>
              <a:cxn ang="T8">
                <a:pos x="T4" y="T5"/>
              </a:cxn>
            </a:cxnLst>
            <a:rect l="T9" t="T10" r="T11" b="T12"/>
            <a:pathLst>
              <a:path w="2165" h="546">
                <a:moveTo>
                  <a:pt x="2165" y="194"/>
                </a:moveTo>
                <a:cubicBezTo>
                  <a:pt x="1804" y="370"/>
                  <a:pt x="1444" y="546"/>
                  <a:pt x="1083" y="514"/>
                </a:cubicBezTo>
                <a:cubicBezTo>
                  <a:pt x="722" y="482"/>
                  <a:pt x="180" y="86"/>
                  <a:pt x="0" y="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21867" name="Line 22"/>
          <p:cNvSpPr>
            <a:spLocks noChangeShapeType="1"/>
          </p:cNvSpPr>
          <p:nvPr/>
        </p:nvSpPr>
        <p:spPr bwMode="auto">
          <a:xfrm>
            <a:off x="2635250" y="1690688"/>
            <a:ext cx="0" cy="9636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0831329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ltLang="en-US" smtClean="0"/>
              <a:t>The Load</a:t>
            </a:r>
          </a:p>
        </p:txBody>
      </p:sp>
      <p:grpSp>
        <p:nvGrpSpPr>
          <p:cNvPr id="122883" name="Group 3"/>
          <p:cNvGrpSpPr>
            <a:grpSpLocks/>
          </p:cNvGrpSpPr>
          <p:nvPr/>
        </p:nvGrpSpPr>
        <p:grpSpPr bwMode="auto">
          <a:xfrm>
            <a:off x="4264025" y="1373188"/>
            <a:ext cx="1198563" cy="2687637"/>
            <a:chOff x="3617" y="1156"/>
            <a:chExt cx="348" cy="781"/>
          </a:xfrm>
        </p:grpSpPr>
        <p:sp>
          <p:nvSpPr>
            <p:cNvPr id="122886" name="Line 4"/>
            <p:cNvSpPr>
              <a:spLocks noChangeShapeType="1"/>
            </p:cNvSpPr>
            <p:nvPr/>
          </p:nvSpPr>
          <p:spPr bwMode="auto">
            <a:xfrm>
              <a:off x="3751" y="1156"/>
              <a:ext cx="0" cy="30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887" name="Freeform 5"/>
            <p:cNvSpPr>
              <a:spLocks/>
            </p:cNvSpPr>
            <p:nvPr/>
          </p:nvSpPr>
          <p:spPr bwMode="auto">
            <a:xfrm>
              <a:off x="3751" y="1404"/>
              <a:ext cx="115" cy="235"/>
            </a:xfrm>
            <a:custGeom>
              <a:avLst/>
              <a:gdLst>
                <a:gd name="T0" fmla="*/ 0 w 230"/>
                <a:gd name="T1" fmla="*/ 0 h 471"/>
                <a:gd name="T2" fmla="*/ 1 w 230"/>
                <a:gd name="T3" fmla="*/ 0 h 471"/>
                <a:gd name="T4" fmla="*/ 1 w 230"/>
                <a:gd name="T5" fmla="*/ 0 h 471"/>
                <a:gd name="T6" fmla="*/ 0 60000 65536"/>
                <a:gd name="T7" fmla="*/ 0 60000 65536"/>
                <a:gd name="T8" fmla="*/ 0 60000 65536"/>
                <a:gd name="T9" fmla="*/ 0 w 230"/>
                <a:gd name="T10" fmla="*/ 0 h 471"/>
                <a:gd name="T11" fmla="*/ 230 w 230"/>
                <a:gd name="T12" fmla="*/ 471 h 471"/>
              </a:gdLst>
              <a:ahLst/>
              <a:cxnLst>
                <a:cxn ang="T6">
                  <a:pos x="T0" y="T1"/>
                </a:cxn>
                <a:cxn ang="T7">
                  <a:pos x="T2" y="T3"/>
                </a:cxn>
                <a:cxn ang="T8">
                  <a:pos x="T4" y="T5"/>
                </a:cxn>
              </a:cxnLst>
              <a:rect l="T9" t="T10" r="T11" b="T12"/>
              <a:pathLst>
                <a:path w="230" h="471">
                  <a:moveTo>
                    <a:pt x="0" y="0"/>
                  </a:moveTo>
                  <a:lnTo>
                    <a:pt x="230" y="0"/>
                  </a:lnTo>
                  <a:lnTo>
                    <a:pt x="230" y="47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888" name="Freeform 6"/>
            <p:cNvSpPr>
              <a:spLocks/>
            </p:cNvSpPr>
            <p:nvPr/>
          </p:nvSpPr>
          <p:spPr bwMode="auto">
            <a:xfrm>
              <a:off x="3840" y="1633"/>
              <a:ext cx="52" cy="76"/>
            </a:xfrm>
            <a:custGeom>
              <a:avLst/>
              <a:gdLst>
                <a:gd name="T0" fmla="*/ 1 w 102"/>
                <a:gd name="T1" fmla="*/ 0 h 153"/>
                <a:gd name="T2" fmla="*/ 1 w 102"/>
                <a:gd name="T3" fmla="*/ 0 h 153"/>
                <a:gd name="T4" fmla="*/ 0 w 102"/>
                <a:gd name="T5" fmla="*/ 0 h 153"/>
                <a:gd name="T6" fmla="*/ 1 w 102"/>
                <a:gd name="T7" fmla="*/ 0 h 153"/>
                <a:gd name="T8" fmla="*/ 0 60000 65536"/>
                <a:gd name="T9" fmla="*/ 0 60000 65536"/>
                <a:gd name="T10" fmla="*/ 0 60000 65536"/>
                <a:gd name="T11" fmla="*/ 0 60000 65536"/>
                <a:gd name="T12" fmla="*/ 0 w 102"/>
                <a:gd name="T13" fmla="*/ 0 h 153"/>
                <a:gd name="T14" fmla="*/ 102 w 102"/>
                <a:gd name="T15" fmla="*/ 153 h 153"/>
              </a:gdLst>
              <a:ahLst/>
              <a:cxnLst>
                <a:cxn ang="T8">
                  <a:pos x="T0" y="T1"/>
                </a:cxn>
                <a:cxn ang="T9">
                  <a:pos x="T2" y="T3"/>
                </a:cxn>
                <a:cxn ang="T10">
                  <a:pos x="T4" y="T5"/>
                </a:cxn>
                <a:cxn ang="T11">
                  <a:pos x="T6" y="T7"/>
                </a:cxn>
              </a:cxnLst>
              <a:rect l="T12" t="T13" r="T14" b="T15"/>
              <a:pathLst>
                <a:path w="102" h="153">
                  <a:moveTo>
                    <a:pt x="102" y="0"/>
                  </a:moveTo>
                  <a:lnTo>
                    <a:pt x="51" y="153"/>
                  </a:lnTo>
                  <a:lnTo>
                    <a:pt x="0" y="0"/>
                  </a:lnTo>
                  <a:lnTo>
                    <a:pt x="10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889" name="Line 7"/>
            <p:cNvSpPr>
              <a:spLocks noChangeShapeType="1"/>
            </p:cNvSpPr>
            <p:nvPr/>
          </p:nvSpPr>
          <p:spPr bwMode="auto">
            <a:xfrm>
              <a:off x="3636" y="1328"/>
              <a:ext cx="11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890" name="Rectangle 8"/>
            <p:cNvSpPr>
              <a:spLocks noChangeArrowheads="1"/>
            </p:cNvSpPr>
            <p:nvPr/>
          </p:nvSpPr>
          <p:spPr bwMode="auto">
            <a:xfrm>
              <a:off x="3617" y="1498"/>
              <a:ext cx="185"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b="1"/>
                <a:t>Loadbus</a:t>
              </a:r>
            </a:p>
          </p:txBody>
        </p:sp>
        <p:sp>
          <p:nvSpPr>
            <p:cNvPr id="122891" name="Rectangle 9"/>
            <p:cNvSpPr>
              <a:spLocks noChangeArrowheads="1"/>
            </p:cNvSpPr>
            <p:nvPr/>
          </p:nvSpPr>
          <p:spPr bwMode="auto">
            <a:xfrm>
              <a:off x="3808" y="1737"/>
              <a:ext cx="125"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b="1"/>
                <a:t>LOAD</a:t>
              </a:r>
            </a:p>
          </p:txBody>
        </p:sp>
        <p:sp>
          <p:nvSpPr>
            <p:cNvPr id="122892" name="Rectangle 10"/>
            <p:cNvSpPr>
              <a:spLocks noChangeArrowheads="1"/>
            </p:cNvSpPr>
            <p:nvPr/>
          </p:nvSpPr>
          <p:spPr bwMode="auto">
            <a:xfrm>
              <a:off x="3937" y="1737"/>
              <a:ext cx="25"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1</a:t>
              </a:r>
            </a:p>
          </p:txBody>
        </p:sp>
        <p:sp>
          <p:nvSpPr>
            <p:cNvPr id="122893" name="Rectangle 11"/>
            <p:cNvSpPr>
              <a:spLocks noChangeArrowheads="1"/>
            </p:cNvSpPr>
            <p:nvPr/>
          </p:nvSpPr>
          <p:spPr bwMode="auto">
            <a:xfrm>
              <a:off x="3778" y="1823"/>
              <a:ext cx="110"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1000 </a:t>
              </a:r>
            </a:p>
          </p:txBody>
        </p:sp>
        <p:sp>
          <p:nvSpPr>
            <p:cNvPr id="122894" name="Rectangle 12"/>
            <p:cNvSpPr>
              <a:spLocks noChangeArrowheads="1"/>
            </p:cNvSpPr>
            <p:nvPr/>
          </p:nvSpPr>
          <p:spPr bwMode="auto">
            <a:xfrm>
              <a:off x="3901" y="1823"/>
              <a:ext cx="64"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kW</a:t>
              </a:r>
            </a:p>
          </p:txBody>
        </p:sp>
        <p:sp>
          <p:nvSpPr>
            <p:cNvPr id="122895" name="Rectangle 13"/>
            <p:cNvSpPr>
              <a:spLocks noChangeArrowheads="1"/>
            </p:cNvSpPr>
            <p:nvPr/>
          </p:nvSpPr>
          <p:spPr bwMode="auto">
            <a:xfrm>
              <a:off x="3777" y="1884"/>
              <a:ext cx="24"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0</a:t>
              </a:r>
            </a:p>
          </p:txBody>
        </p:sp>
        <p:sp>
          <p:nvSpPr>
            <p:cNvPr id="122896" name="Rectangle 14"/>
            <p:cNvSpPr>
              <a:spLocks noChangeArrowheads="1"/>
            </p:cNvSpPr>
            <p:nvPr/>
          </p:nvSpPr>
          <p:spPr bwMode="auto">
            <a:xfrm>
              <a:off x="3804" y="1884"/>
              <a:ext cx="12"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a:t>
              </a:r>
            </a:p>
          </p:txBody>
        </p:sp>
        <p:sp>
          <p:nvSpPr>
            <p:cNvPr id="122897" name="Rectangle 15"/>
            <p:cNvSpPr>
              <a:spLocks noChangeArrowheads="1"/>
            </p:cNvSpPr>
            <p:nvPr/>
          </p:nvSpPr>
          <p:spPr bwMode="auto">
            <a:xfrm>
              <a:off x="3826" y="1884"/>
              <a:ext cx="61"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95 </a:t>
              </a:r>
            </a:p>
          </p:txBody>
        </p:sp>
        <p:sp>
          <p:nvSpPr>
            <p:cNvPr id="122898" name="Rectangle 16"/>
            <p:cNvSpPr>
              <a:spLocks noChangeArrowheads="1"/>
            </p:cNvSpPr>
            <p:nvPr/>
          </p:nvSpPr>
          <p:spPr bwMode="auto">
            <a:xfrm>
              <a:off x="3895" y="1884"/>
              <a:ext cx="57"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PF</a:t>
              </a:r>
            </a:p>
          </p:txBody>
        </p:sp>
      </p:grpSp>
      <p:sp>
        <p:nvSpPr>
          <p:cNvPr id="122884" name="Rectangle 17"/>
          <p:cNvSpPr>
            <a:spLocks noChangeArrowheads="1"/>
          </p:cNvSpPr>
          <p:nvPr/>
        </p:nvSpPr>
        <p:spPr bwMode="auto">
          <a:xfrm>
            <a:off x="1179513" y="4483100"/>
            <a:ext cx="6235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New Load.LOAD1  Bus1=LoadBus  kV=12.47  kW=1000  PF=.95</a:t>
            </a:r>
          </a:p>
        </p:txBody>
      </p:sp>
      <p:sp>
        <p:nvSpPr>
          <p:cNvPr id="122885" name="Text Box 18"/>
          <p:cNvSpPr txBox="1">
            <a:spLocks noChangeArrowheads="1"/>
          </p:cNvSpPr>
          <p:nvPr/>
        </p:nvSpPr>
        <p:spPr bwMode="auto">
          <a:xfrm>
            <a:off x="947738" y="5100638"/>
            <a:ext cx="581660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For 3-phase loads, use L-L kV and total kW</a:t>
            </a:r>
          </a:p>
          <a:p>
            <a:r>
              <a:rPr lang="en-US" altLang="en-US"/>
              <a:t>For 1-phase loads, typically use L-N kV and total kW </a:t>
            </a:r>
            <a:br>
              <a:rPr lang="en-US" altLang="en-US"/>
            </a:br>
            <a:r>
              <a:rPr lang="en-US" altLang="en-US"/>
              <a:t>unless L-L-connected; Then use L-L kV.</a:t>
            </a:r>
          </a:p>
        </p:txBody>
      </p:sp>
    </p:spTree>
    <p:extLst>
      <p:ext uri="{BB962C8B-B14F-4D97-AF65-F5344CB8AC3E}">
        <p14:creationId xmlns:p14="http://schemas.microsoft.com/office/powerpoint/2010/main" val="5467396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2"/>
          <p:cNvSpPr>
            <a:spLocks noGrp="1"/>
          </p:cNvSpPr>
          <p:nvPr>
            <p:ph type="title"/>
          </p:nvPr>
        </p:nvSpPr>
        <p:spPr/>
        <p:txBody>
          <a:bodyPr/>
          <a:lstStyle/>
          <a:p>
            <a:r>
              <a:rPr lang="en-US" altLang="en-US" smtClean="0"/>
              <a:t>Solving and Showing Results Reports</a:t>
            </a:r>
          </a:p>
        </p:txBody>
      </p:sp>
      <p:sp>
        <p:nvSpPr>
          <p:cNvPr id="123907" name="Content Placeholder 3"/>
          <p:cNvSpPr>
            <a:spLocks noGrp="1"/>
          </p:cNvSpPr>
          <p:nvPr>
            <p:ph idx="1"/>
          </p:nvPr>
        </p:nvSpPr>
        <p:spPr/>
        <p:txBody>
          <a:bodyPr/>
          <a:lstStyle/>
          <a:p>
            <a:pPr lvl="1"/>
            <a:r>
              <a:rPr lang="en-US" altLang="en-US" b="1" smtClean="0">
                <a:latin typeface="Courier New" panose="02070309020205020404" pitchFamily="49" charset="0"/>
              </a:rPr>
              <a:t>Solve</a:t>
            </a:r>
          </a:p>
          <a:p>
            <a:pPr lvl="2"/>
            <a:r>
              <a:rPr lang="en-US" altLang="en-US" b="1" smtClean="0">
                <a:latin typeface="Courier New" panose="02070309020205020404" pitchFamily="49" charset="0"/>
              </a:rPr>
              <a:t>Show summary  </a:t>
            </a:r>
            <a:r>
              <a:rPr lang="en-US" altLang="en-US" smtClean="0">
                <a:latin typeface="Courier New" panose="02070309020205020404" pitchFamily="49" charset="0"/>
              </a:rPr>
              <a:t>(power flow summary)</a:t>
            </a:r>
          </a:p>
          <a:p>
            <a:pPr lvl="1"/>
            <a:r>
              <a:rPr lang="en-US" altLang="en-US" b="1" smtClean="0">
                <a:latin typeface="Courier New" panose="02070309020205020404" pitchFamily="49" charset="0"/>
              </a:rPr>
              <a:t>Show Voltages</a:t>
            </a:r>
          </a:p>
          <a:p>
            <a:pPr lvl="1"/>
            <a:r>
              <a:rPr lang="en-US" altLang="en-US" b="1" smtClean="0">
                <a:latin typeface="Courier New" panose="02070309020205020404" pitchFamily="49" charset="0"/>
              </a:rPr>
              <a:t>Show Currents</a:t>
            </a:r>
          </a:p>
          <a:p>
            <a:pPr lvl="1"/>
            <a:r>
              <a:rPr lang="en-US" altLang="en-US" b="1" smtClean="0">
                <a:latin typeface="Courier New" panose="02070309020205020404" pitchFamily="49" charset="0"/>
              </a:rPr>
              <a:t>Show Powers kVA elements</a:t>
            </a:r>
          </a:p>
          <a:p>
            <a:pPr lvl="1"/>
            <a:endParaRPr lang="en-US" altLang="en-US" b="1" smtClean="0">
              <a:latin typeface="Courier New" panose="02070309020205020404" pitchFamily="49" charset="0"/>
            </a:endParaRPr>
          </a:p>
          <a:p>
            <a:r>
              <a:rPr lang="en-US" altLang="en-US" smtClean="0"/>
              <a:t>Also</a:t>
            </a:r>
          </a:p>
          <a:p>
            <a:pPr lvl="1"/>
            <a:r>
              <a:rPr lang="en-US" altLang="en-US" smtClean="0"/>
              <a:t>Export …   (creates CSV files)</a:t>
            </a:r>
          </a:p>
          <a:p>
            <a:pPr lvl="1"/>
            <a:r>
              <a:rPr lang="en-US" altLang="en-US" smtClean="0"/>
              <a:t>Plot …</a:t>
            </a:r>
          </a:p>
        </p:txBody>
      </p:sp>
    </p:spTree>
    <p:extLst>
      <p:ext uri="{BB962C8B-B14F-4D97-AF65-F5344CB8AC3E}">
        <p14:creationId xmlns:p14="http://schemas.microsoft.com/office/powerpoint/2010/main" val="20817715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ubtitle 4"/>
          <p:cNvSpPr>
            <a:spLocks noGrp="1"/>
          </p:cNvSpPr>
          <p:nvPr>
            <p:ph type="subTitle" sz="quarter" idx="1"/>
          </p:nvPr>
        </p:nvSpPr>
        <p:spPr/>
        <p:txBody>
          <a:bodyPr/>
          <a:lstStyle/>
          <a:p>
            <a:pPr eaLnBrk="1" hangingPunct="1"/>
            <a:r>
              <a:rPr lang="en-US" altLang="en-US" smtClean="0"/>
              <a:t>How to organize scripts for larger problems </a:t>
            </a:r>
          </a:p>
          <a:p>
            <a:pPr eaLnBrk="1" hangingPunct="1"/>
            <a:r>
              <a:rPr lang="en-US" altLang="en-US" smtClean="0"/>
              <a:t>Examination of how the IEEE 8500-Node Test Feeder model is organized</a:t>
            </a:r>
          </a:p>
          <a:p>
            <a:pPr eaLnBrk="1" hangingPunct="1"/>
            <a:endParaRPr lang="en-US" altLang="en-US" smtClean="0"/>
          </a:p>
        </p:txBody>
      </p:sp>
      <p:sp>
        <p:nvSpPr>
          <p:cNvPr id="124931" name="Title 3"/>
          <p:cNvSpPr>
            <a:spLocks noGrp="1"/>
          </p:cNvSpPr>
          <p:nvPr>
            <p:ph type="ctrTitle" sz="quarter"/>
          </p:nvPr>
        </p:nvSpPr>
        <p:spPr>
          <a:xfrm>
            <a:off x="3733800" y="2057400"/>
            <a:ext cx="4935538" cy="2286000"/>
          </a:xfrm>
        </p:spPr>
        <p:txBody>
          <a:bodyPr/>
          <a:lstStyle/>
          <a:p>
            <a:pPr eaLnBrk="1" hangingPunct="1"/>
            <a:r>
              <a:rPr lang="en-US" altLang="en-US" smtClean="0"/>
              <a:t>Detailed Distribution Circuit Modeling</a:t>
            </a:r>
          </a:p>
        </p:txBody>
      </p:sp>
    </p:spTree>
    <p:extLst>
      <p:ext uri="{BB962C8B-B14F-4D97-AF65-F5344CB8AC3E}">
        <p14:creationId xmlns:p14="http://schemas.microsoft.com/office/powerpoint/2010/main" val="35986991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altLang="en-US" smtClean="0"/>
              <a:t>Scripting Large Circuits</a:t>
            </a:r>
          </a:p>
        </p:txBody>
      </p:sp>
      <p:sp>
        <p:nvSpPr>
          <p:cNvPr id="125955" name="Content Placeholder 2"/>
          <p:cNvSpPr>
            <a:spLocks noGrp="1"/>
          </p:cNvSpPr>
          <p:nvPr>
            <p:ph idx="1"/>
          </p:nvPr>
        </p:nvSpPr>
        <p:spPr/>
        <p:txBody>
          <a:bodyPr/>
          <a:lstStyle/>
          <a:p>
            <a:r>
              <a:rPr lang="en-US" altLang="en-US" smtClean="0"/>
              <a:t>For small circuits, often put all the scripts in one file</a:t>
            </a:r>
          </a:p>
          <a:p>
            <a:pPr lvl="1"/>
            <a:r>
              <a:rPr lang="en-US" altLang="en-US" smtClean="0"/>
              <a:t>Some IEEE test feeder examples are mostly in one file</a:t>
            </a:r>
          </a:p>
          <a:p>
            <a:r>
              <a:rPr lang="en-US" altLang="en-US" smtClean="0"/>
              <a:t>When you have large amounts of data, a more disciplined approach is recommended using multiple files:</a:t>
            </a:r>
          </a:p>
          <a:p>
            <a:endParaRPr lang="en-US" altLang="en-US" smtClean="0"/>
          </a:p>
          <a:p>
            <a:r>
              <a:rPr lang="en-US" altLang="en-US" b="1" smtClean="0"/>
              <a:t>Redirect</a:t>
            </a:r>
            <a:r>
              <a:rPr lang="en-US" altLang="en-US" smtClean="0"/>
              <a:t> Command</a:t>
            </a:r>
          </a:p>
          <a:p>
            <a:pPr lvl="1"/>
            <a:r>
              <a:rPr lang="en-US" altLang="en-US" smtClean="0"/>
              <a:t>Redirects the input to another file</a:t>
            </a:r>
          </a:p>
          <a:p>
            <a:pPr lvl="1"/>
            <a:r>
              <a:rPr lang="en-US" altLang="en-US" smtClean="0"/>
              <a:t>Returns to home directory</a:t>
            </a:r>
          </a:p>
          <a:p>
            <a:r>
              <a:rPr lang="en-US" altLang="en-US" b="1" smtClean="0"/>
              <a:t>Compile</a:t>
            </a:r>
            <a:r>
              <a:rPr lang="en-US" altLang="en-US" smtClean="0"/>
              <a:t> Command</a:t>
            </a:r>
          </a:p>
          <a:p>
            <a:pPr lvl="1"/>
            <a:r>
              <a:rPr lang="en-US" altLang="en-US" smtClean="0"/>
              <a:t>Same as Redirect except repositions home directory</a:t>
            </a:r>
          </a:p>
        </p:txBody>
      </p:sp>
    </p:spTree>
    <p:extLst>
      <p:ext uri="{BB962C8B-B14F-4D97-AF65-F5344CB8AC3E}">
        <p14:creationId xmlns:p14="http://schemas.microsoft.com/office/powerpoint/2010/main" val="14157091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en-US" smtClean="0"/>
              <a:t>Organizing Your Main Screen</a:t>
            </a:r>
          </a:p>
        </p:txBody>
      </p:sp>
      <p:sp>
        <p:nvSpPr>
          <p:cNvPr id="126979" name="Rectangle 3"/>
          <p:cNvSpPr>
            <a:spLocks noGrp="1" noChangeArrowheads="1"/>
          </p:cNvSpPr>
          <p:nvPr>
            <p:ph type="body" idx="1"/>
          </p:nvPr>
        </p:nvSpPr>
        <p:spPr/>
        <p:txBody>
          <a:bodyPr/>
          <a:lstStyle/>
          <a:p>
            <a:pPr eaLnBrk="1" hangingPunct="1"/>
            <a:r>
              <a:rPr lang="en-US" altLang="en-US" smtClean="0"/>
              <a:t>OpenDSS.exe saves all windows on the main screen </a:t>
            </a:r>
          </a:p>
          <a:p>
            <a:pPr lvl="1" eaLnBrk="1" hangingPunct="1"/>
            <a:r>
              <a:rPr lang="en-US" altLang="en-US" smtClean="0"/>
              <a:t>They appear where you left them when you shut down</a:t>
            </a:r>
          </a:p>
          <a:p>
            <a:pPr lvl="1" eaLnBrk="1" hangingPunct="1"/>
            <a:r>
              <a:rPr lang="en-US" altLang="en-US" smtClean="0"/>
              <a:t>The next time you start up, you can resume your work</a:t>
            </a:r>
          </a:p>
          <a:p>
            <a:pPr lvl="1" eaLnBrk="1" hangingPunct="1"/>
            <a:endParaRPr lang="en-US" altLang="en-US" smtClean="0"/>
          </a:p>
          <a:p>
            <a:pPr eaLnBrk="1" hangingPunct="1"/>
            <a:r>
              <a:rPr lang="en-US" altLang="en-US" smtClean="0"/>
              <a:t>Values are saved in the </a:t>
            </a:r>
            <a:r>
              <a:rPr lang="en-US" altLang="en-US" i="1" smtClean="0"/>
              <a:t>Windows Registry</a:t>
            </a:r>
          </a:p>
          <a:p>
            <a:pPr eaLnBrk="1" hangingPunct="1"/>
            <a:endParaRPr lang="en-US" altLang="en-US" i="1" smtClean="0"/>
          </a:p>
          <a:p>
            <a:pPr eaLnBrk="1" hangingPunct="1"/>
            <a:r>
              <a:rPr lang="en-US" altLang="en-US" smtClean="0"/>
              <a:t>Come up with a way you are comfortable with</a:t>
            </a:r>
          </a:p>
          <a:p>
            <a:pPr eaLnBrk="1" hangingPunct="1">
              <a:buFontTx/>
              <a:buNone/>
            </a:pPr>
            <a:endParaRPr lang="en-US" altLang="en-US" smtClean="0"/>
          </a:p>
        </p:txBody>
      </p:sp>
    </p:spTree>
    <p:extLst>
      <p:ext uri="{BB962C8B-B14F-4D97-AF65-F5344CB8AC3E}">
        <p14:creationId xmlns:p14="http://schemas.microsoft.com/office/powerpoint/2010/main" val="19383405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9" descr="PPTFC2C.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90800"/>
            <a:ext cx="9144000"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3" name="Rectangle 2"/>
          <p:cNvSpPr>
            <a:spLocks noGrp="1" noChangeArrowheads="1"/>
          </p:cNvSpPr>
          <p:nvPr>
            <p:ph type="title"/>
          </p:nvPr>
        </p:nvSpPr>
        <p:spPr/>
        <p:txBody>
          <a:bodyPr/>
          <a:lstStyle/>
          <a:p>
            <a:pPr eaLnBrk="1" hangingPunct="1"/>
            <a:r>
              <a:rPr lang="en-US" altLang="en-US" smtClean="0"/>
              <a:t>OpenDSS Registry Entries</a:t>
            </a:r>
          </a:p>
        </p:txBody>
      </p:sp>
      <p:sp>
        <p:nvSpPr>
          <p:cNvPr id="128004" name="Rectangle 3"/>
          <p:cNvSpPr>
            <a:spLocks noGrp="1" noChangeArrowheads="1"/>
          </p:cNvSpPr>
          <p:nvPr>
            <p:ph type="body" idx="1"/>
          </p:nvPr>
        </p:nvSpPr>
        <p:spPr>
          <a:xfrm>
            <a:off x="457200" y="1416050"/>
            <a:ext cx="8226425" cy="1077913"/>
          </a:xfrm>
        </p:spPr>
        <p:txBody>
          <a:bodyPr/>
          <a:lstStyle/>
          <a:p>
            <a:pPr eaLnBrk="1" hangingPunct="1"/>
            <a:r>
              <a:rPr lang="en-US" altLang="en-US" smtClean="0"/>
              <a:t>Certain persistent values are saved to the Windows Registry upon exiting the program</a:t>
            </a:r>
          </a:p>
        </p:txBody>
      </p:sp>
      <p:sp>
        <p:nvSpPr>
          <p:cNvPr id="128005" name="Oval 6"/>
          <p:cNvSpPr>
            <a:spLocks noChangeArrowheads="1"/>
          </p:cNvSpPr>
          <p:nvPr/>
        </p:nvSpPr>
        <p:spPr bwMode="auto">
          <a:xfrm>
            <a:off x="5029200" y="3581400"/>
            <a:ext cx="2590800" cy="3810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28006" name="Text Box 8"/>
          <p:cNvSpPr txBox="1">
            <a:spLocks noChangeArrowheads="1"/>
          </p:cNvSpPr>
          <p:nvPr/>
        </p:nvSpPr>
        <p:spPr bwMode="auto">
          <a:xfrm>
            <a:off x="6019800" y="4876800"/>
            <a:ext cx="2628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rPr>
              <a:t>Default Editor Setting</a:t>
            </a:r>
          </a:p>
        </p:txBody>
      </p:sp>
      <p:cxnSp>
        <p:nvCxnSpPr>
          <p:cNvPr id="128007" name="Straight Connector 11"/>
          <p:cNvCxnSpPr>
            <a:cxnSpLocks noChangeShapeType="1"/>
            <a:stCxn id="128005" idx="4"/>
          </p:cNvCxnSpPr>
          <p:nvPr/>
        </p:nvCxnSpPr>
        <p:spPr bwMode="auto">
          <a:xfrm>
            <a:off x="6324600" y="3962400"/>
            <a:ext cx="457200" cy="990600"/>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128008" name="Straight Connector 13"/>
          <p:cNvCxnSpPr>
            <a:cxnSpLocks noChangeShapeType="1"/>
          </p:cNvCxnSpPr>
          <p:nvPr/>
        </p:nvCxnSpPr>
        <p:spPr bwMode="auto">
          <a:xfrm flipV="1">
            <a:off x="1524000" y="4419600"/>
            <a:ext cx="2057400" cy="1066800"/>
          </a:xfrm>
          <a:prstGeom prst="line">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862880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ltLang="en-US" smtClean="0"/>
              <a:t>Organizing Your Main Screen</a:t>
            </a:r>
          </a:p>
        </p:txBody>
      </p:sp>
      <p:pic>
        <p:nvPicPr>
          <p:cNvPr id="129027" name="Picture 3" descr="Orginazingsc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112713"/>
            <a:ext cx="8836025" cy="66325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9028" name="Text Box 4"/>
          <p:cNvSpPr txBox="1">
            <a:spLocks noChangeArrowheads="1"/>
          </p:cNvSpPr>
          <p:nvPr/>
        </p:nvSpPr>
        <p:spPr bwMode="auto">
          <a:xfrm>
            <a:off x="5791200" y="5486400"/>
            <a:ext cx="2743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accent1"/>
                </a:solidFill>
              </a:rPr>
              <a:t>Project Run window</a:t>
            </a:r>
          </a:p>
        </p:txBody>
      </p:sp>
      <p:sp>
        <p:nvSpPr>
          <p:cNvPr id="129029" name="Line 5"/>
          <p:cNvSpPr>
            <a:spLocks noChangeShapeType="1"/>
          </p:cNvSpPr>
          <p:nvPr/>
        </p:nvSpPr>
        <p:spPr bwMode="auto">
          <a:xfrm flipH="1" flipV="1">
            <a:off x="5257800" y="51816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29030" name="Text Box 6"/>
          <p:cNvSpPr txBox="1">
            <a:spLocks noChangeArrowheads="1"/>
          </p:cNvSpPr>
          <p:nvPr/>
        </p:nvSpPr>
        <p:spPr bwMode="auto">
          <a:xfrm>
            <a:off x="3581400" y="838200"/>
            <a:ext cx="2743200" cy="1079500"/>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accent1"/>
                </a:solidFill>
              </a:rPr>
              <a:t>Main Script Window never goes away. Put some frequently-used commands here.</a:t>
            </a:r>
          </a:p>
        </p:txBody>
      </p:sp>
      <p:sp>
        <p:nvSpPr>
          <p:cNvPr id="129031" name="Line 7"/>
          <p:cNvSpPr>
            <a:spLocks noChangeShapeType="1"/>
          </p:cNvSpPr>
          <p:nvPr/>
        </p:nvSpPr>
        <p:spPr bwMode="auto">
          <a:xfrm flipH="1">
            <a:off x="2514600" y="1676400"/>
            <a:ext cx="1066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29032" name="Text Box 8"/>
          <p:cNvSpPr txBox="1">
            <a:spLocks noChangeArrowheads="1"/>
          </p:cNvSpPr>
          <p:nvPr/>
        </p:nvSpPr>
        <p:spPr bwMode="auto">
          <a:xfrm>
            <a:off x="304800" y="5257800"/>
            <a:ext cx="2743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accent1"/>
                </a:solidFill>
              </a:rPr>
              <a:t>Plotting Scripts</a:t>
            </a:r>
          </a:p>
        </p:txBody>
      </p:sp>
      <p:sp>
        <p:nvSpPr>
          <p:cNvPr id="129033" name="Line 9"/>
          <p:cNvSpPr>
            <a:spLocks noChangeShapeType="1"/>
          </p:cNvSpPr>
          <p:nvPr/>
        </p:nvSpPr>
        <p:spPr bwMode="auto">
          <a:xfrm flipH="1" flipV="1">
            <a:off x="533400" y="4648200"/>
            <a:ext cx="76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29034" name="Text Box 10"/>
          <p:cNvSpPr txBox="1">
            <a:spLocks noChangeArrowheads="1"/>
          </p:cNvSpPr>
          <p:nvPr/>
        </p:nvSpPr>
        <p:spPr bwMode="auto">
          <a:xfrm>
            <a:off x="1371600" y="2209800"/>
            <a:ext cx="2743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accent1"/>
                </a:solidFill>
              </a:rPr>
              <a:t>Annual Simulation Script</a:t>
            </a:r>
          </a:p>
        </p:txBody>
      </p:sp>
      <p:sp>
        <p:nvSpPr>
          <p:cNvPr id="129035" name="Line 11"/>
          <p:cNvSpPr>
            <a:spLocks noChangeShapeType="1"/>
          </p:cNvSpPr>
          <p:nvPr/>
        </p:nvSpPr>
        <p:spPr bwMode="auto">
          <a:xfrm flipH="1">
            <a:off x="1066800" y="2590800"/>
            <a:ext cx="609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29036" name="Text Box 12"/>
          <p:cNvSpPr txBox="1">
            <a:spLocks noChangeArrowheads="1"/>
          </p:cNvSpPr>
          <p:nvPr/>
        </p:nvSpPr>
        <p:spPr bwMode="auto">
          <a:xfrm>
            <a:off x="7086600" y="2819400"/>
            <a:ext cx="16764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accent1"/>
                </a:solidFill>
              </a:rPr>
              <a:t>Misc. Scripts</a:t>
            </a:r>
          </a:p>
        </p:txBody>
      </p:sp>
    </p:spTree>
    <p:extLst>
      <p:ext uri="{BB962C8B-B14F-4D97-AF65-F5344CB8AC3E}">
        <p14:creationId xmlns:p14="http://schemas.microsoft.com/office/powerpoint/2010/main" val="3306605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Why Dynamic Distribution Modeling?</a:t>
            </a:r>
          </a:p>
        </p:txBody>
      </p:sp>
      <p:sp>
        <p:nvSpPr>
          <p:cNvPr id="3" name="Content Placeholder 2"/>
          <p:cNvSpPr>
            <a:spLocks noGrp="1"/>
          </p:cNvSpPr>
          <p:nvPr>
            <p:ph idx="1"/>
          </p:nvPr>
        </p:nvSpPr>
        <p:spPr/>
        <p:txBody>
          <a:bodyPr/>
          <a:lstStyle/>
          <a:p>
            <a:pPr>
              <a:defRPr/>
            </a:pPr>
            <a:r>
              <a:rPr lang="en-US" dirty="0" smtClean="0"/>
              <a:t>You don’t get the right answer for many issues unless you simulate over a significant period of time</a:t>
            </a:r>
          </a:p>
          <a:p>
            <a:pPr>
              <a:defRPr/>
            </a:pPr>
            <a:endParaRPr lang="en-US" dirty="0" smtClean="0"/>
          </a:p>
          <a:p>
            <a:pPr marL="173038" lvl="1" indent="-173038">
              <a:buFontTx/>
              <a:buChar char="•"/>
              <a:defRPr/>
            </a:pPr>
            <a:r>
              <a:rPr lang="en-US" dirty="0" smtClean="0"/>
              <a:t>Disruptive technologies in distribution systems:</a:t>
            </a:r>
          </a:p>
          <a:p>
            <a:pPr lvl="1">
              <a:buFontTx/>
              <a:buNone/>
              <a:defRPr/>
            </a:pPr>
            <a:endParaRPr lang="en-US" dirty="0" smtClean="0"/>
          </a:p>
          <a:p>
            <a:pPr lvl="1">
              <a:defRPr/>
            </a:pPr>
            <a:r>
              <a:rPr lang="en-US" dirty="0" smtClean="0"/>
              <a:t>Integration of distributed generation and storage </a:t>
            </a:r>
          </a:p>
          <a:p>
            <a:pPr lvl="1">
              <a:defRPr/>
            </a:pPr>
            <a:r>
              <a:rPr lang="en-US" dirty="0" err="1" smtClean="0"/>
              <a:t>Microgrids</a:t>
            </a:r>
            <a:r>
              <a:rPr lang="en-US" dirty="0" smtClean="0"/>
              <a:t> </a:t>
            </a:r>
          </a:p>
          <a:p>
            <a:pPr lvl="1">
              <a:defRPr/>
            </a:pPr>
            <a:r>
              <a:rPr lang="en-US" dirty="0" smtClean="0"/>
              <a:t>Electric vehicles and other load changes </a:t>
            </a:r>
          </a:p>
          <a:p>
            <a:pPr lvl="1">
              <a:defRPr/>
            </a:pPr>
            <a:endParaRPr lang="en-US" dirty="0" smtClean="0"/>
          </a:p>
          <a:p>
            <a:pPr>
              <a:defRPr/>
            </a:pPr>
            <a:r>
              <a:rPr lang="en-US" dirty="0" smtClean="0"/>
              <a:t>Evaluation of power delivery losses</a:t>
            </a:r>
          </a:p>
          <a:p>
            <a:pPr>
              <a:defRPr/>
            </a:pPr>
            <a:endParaRPr lang="en-US" dirty="0"/>
          </a:p>
        </p:txBody>
      </p:sp>
    </p:spTree>
    <p:extLst>
      <p:ext uri="{BB962C8B-B14F-4D97-AF65-F5344CB8AC3E}">
        <p14:creationId xmlns:p14="http://schemas.microsoft.com/office/powerpoint/2010/main" val="359918331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altLang="en-US" smtClean="0"/>
              <a:t>A Common Sense Structuring of Script Files</a:t>
            </a:r>
          </a:p>
        </p:txBody>
      </p:sp>
      <p:sp>
        <p:nvSpPr>
          <p:cNvPr id="130051" name="Text Box 3"/>
          <p:cNvSpPr txBox="1">
            <a:spLocks noChangeArrowheads="1"/>
          </p:cNvSpPr>
          <p:nvPr/>
        </p:nvSpPr>
        <p:spPr bwMode="auto">
          <a:xfrm>
            <a:off x="609600" y="1447800"/>
            <a:ext cx="2971800" cy="346075"/>
          </a:xfrm>
          <a:prstGeom prst="rect">
            <a:avLst/>
          </a:prstGeom>
          <a:solidFill>
            <a:schemeClr val="accent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Run_The_Master.DSS</a:t>
            </a:r>
          </a:p>
        </p:txBody>
      </p:sp>
      <p:sp>
        <p:nvSpPr>
          <p:cNvPr id="130052" name="Text Box 4"/>
          <p:cNvSpPr txBox="1">
            <a:spLocks noChangeArrowheads="1"/>
          </p:cNvSpPr>
          <p:nvPr/>
        </p:nvSpPr>
        <p:spPr bwMode="auto">
          <a:xfrm>
            <a:off x="2286000" y="1905000"/>
            <a:ext cx="2971800" cy="346075"/>
          </a:xfrm>
          <a:prstGeom prst="rect">
            <a:avLst/>
          </a:prstGeom>
          <a:solidFill>
            <a:schemeClr val="accent2"/>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Master.DSS</a:t>
            </a:r>
          </a:p>
        </p:txBody>
      </p:sp>
      <p:sp>
        <p:nvSpPr>
          <p:cNvPr id="130053" name="Text Box 5"/>
          <p:cNvSpPr txBox="1">
            <a:spLocks noChangeArrowheads="1"/>
          </p:cNvSpPr>
          <p:nvPr/>
        </p:nvSpPr>
        <p:spPr bwMode="auto">
          <a:xfrm>
            <a:off x="4114800" y="24384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LineCodes.DSS</a:t>
            </a:r>
          </a:p>
        </p:txBody>
      </p:sp>
      <p:sp>
        <p:nvSpPr>
          <p:cNvPr id="130054" name="Text Box 6"/>
          <p:cNvSpPr txBox="1">
            <a:spLocks noChangeArrowheads="1"/>
          </p:cNvSpPr>
          <p:nvPr/>
        </p:nvSpPr>
        <p:spPr bwMode="auto">
          <a:xfrm>
            <a:off x="4114800" y="2895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WireData.DSS</a:t>
            </a:r>
          </a:p>
        </p:txBody>
      </p:sp>
      <p:sp>
        <p:nvSpPr>
          <p:cNvPr id="130055" name="Text Box 7"/>
          <p:cNvSpPr txBox="1">
            <a:spLocks noChangeArrowheads="1"/>
          </p:cNvSpPr>
          <p:nvPr/>
        </p:nvSpPr>
        <p:spPr bwMode="auto">
          <a:xfrm>
            <a:off x="4114800" y="3276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LineGeometry.DSS</a:t>
            </a:r>
          </a:p>
        </p:txBody>
      </p:sp>
      <p:sp>
        <p:nvSpPr>
          <p:cNvPr id="130056" name="Text Box 8"/>
          <p:cNvSpPr txBox="1">
            <a:spLocks noChangeArrowheads="1"/>
          </p:cNvSpPr>
          <p:nvPr/>
        </p:nvSpPr>
        <p:spPr bwMode="auto">
          <a:xfrm>
            <a:off x="4114800" y="3733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Spectrum.DSS</a:t>
            </a:r>
          </a:p>
        </p:txBody>
      </p:sp>
      <p:sp>
        <p:nvSpPr>
          <p:cNvPr id="130057" name="Text Box 9"/>
          <p:cNvSpPr txBox="1">
            <a:spLocks noChangeArrowheads="1"/>
          </p:cNvSpPr>
          <p:nvPr/>
        </p:nvSpPr>
        <p:spPr bwMode="auto">
          <a:xfrm>
            <a:off x="4114800" y="4114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LoadShape.DSS</a:t>
            </a:r>
          </a:p>
        </p:txBody>
      </p:sp>
      <p:sp>
        <p:nvSpPr>
          <p:cNvPr id="130058" name="AutoShape 10"/>
          <p:cNvSpPr>
            <a:spLocks/>
          </p:cNvSpPr>
          <p:nvPr/>
        </p:nvSpPr>
        <p:spPr bwMode="auto">
          <a:xfrm>
            <a:off x="7315200" y="2438400"/>
            <a:ext cx="228600" cy="2057400"/>
          </a:xfrm>
          <a:prstGeom prst="righ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0059" name="Text Box 11"/>
          <p:cNvSpPr txBox="1">
            <a:spLocks noChangeArrowheads="1"/>
          </p:cNvSpPr>
          <p:nvPr/>
        </p:nvSpPr>
        <p:spPr bwMode="auto">
          <a:xfrm>
            <a:off x="7772400" y="32004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Libraries</a:t>
            </a:r>
          </a:p>
        </p:txBody>
      </p:sp>
      <p:sp>
        <p:nvSpPr>
          <p:cNvPr id="130060" name="Text Box 12"/>
          <p:cNvSpPr txBox="1">
            <a:spLocks noChangeArrowheads="1"/>
          </p:cNvSpPr>
          <p:nvPr/>
        </p:nvSpPr>
        <p:spPr bwMode="auto">
          <a:xfrm>
            <a:off x="685800" y="342900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Put a “Clear” in here</a:t>
            </a:r>
          </a:p>
        </p:txBody>
      </p:sp>
      <p:sp>
        <p:nvSpPr>
          <p:cNvPr id="130061" name="Line 13"/>
          <p:cNvSpPr>
            <a:spLocks noChangeShapeType="1"/>
          </p:cNvSpPr>
          <p:nvPr/>
        </p:nvSpPr>
        <p:spPr bwMode="auto">
          <a:xfrm flipV="1">
            <a:off x="2286000" y="2286000"/>
            <a:ext cx="457200" cy="11430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0062" name="Text Box 14"/>
          <p:cNvSpPr txBox="1">
            <a:spLocks noChangeArrowheads="1"/>
          </p:cNvSpPr>
          <p:nvPr/>
        </p:nvSpPr>
        <p:spPr bwMode="auto">
          <a:xfrm>
            <a:off x="4114800" y="4800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Transformers.DSS</a:t>
            </a:r>
          </a:p>
        </p:txBody>
      </p:sp>
      <p:sp>
        <p:nvSpPr>
          <p:cNvPr id="130063" name="Text Box 15"/>
          <p:cNvSpPr txBox="1">
            <a:spLocks noChangeArrowheads="1"/>
          </p:cNvSpPr>
          <p:nvPr/>
        </p:nvSpPr>
        <p:spPr bwMode="auto">
          <a:xfrm>
            <a:off x="4114800" y="5181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Lines.DSS</a:t>
            </a:r>
          </a:p>
        </p:txBody>
      </p:sp>
      <p:sp>
        <p:nvSpPr>
          <p:cNvPr id="130064" name="Text Box 16"/>
          <p:cNvSpPr txBox="1">
            <a:spLocks noChangeArrowheads="1"/>
          </p:cNvSpPr>
          <p:nvPr/>
        </p:nvSpPr>
        <p:spPr bwMode="auto">
          <a:xfrm>
            <a:off x="4114800" y="5638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Loads.DSS</a:t>
            </a:r>
          </a:p>
        </p:txBody>
      </p:sp>
      <p:sp>
        <p:nvSpPr>
          <p:cNvPr id="130065" name="Text Box 17"/>
          <p:cNvSpPr txBox="1">
            <a:spLocks noChangeArrowheads="1"/>
          </p:cNvSpPr>
          <p:nvPr/>
        </p:nvSpPr>
        <p:spPr bwMode="auto">
          <a:xfrm>
            <a:off x="4114800" y="6019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Etc.</a:t>
            </a:r>
          </a:p>
        </p:txBody>
      </p:sp>
      <p:sp>
        <p:nvSpPr>
          <p:cNvPr id="130066" name="AutoShape 18"/>
          <p:cNvSpPr>
            <a:spLocks/>
          </p:cNvSpPr>
          <p:nvPr/>
        </p:nvSpPr>
        <p:spPr bwMode="auto">
          <a:xfrm>
            <a:off x="7391400" y="4800600"/>
            <a:ext cx="228600" cy="1524000"/>
          </a:xfrm>
          <a:prstGeom prst="righ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0067" name="Text Box 19"/>
          <p:cNvSpPr txBox="1">
            <a:spLocks noChangeArrowheads="1"/>
          </p:cNvSpPr>
          <p:nvPr/>
        </p:nvSpPr>
        <p:spPr bwMode="auto">
          <a:xfrm>
            <a:off x="7696200" y="5257800"/>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a:t>
            </a:r>
            <a:br>
              <a:rPr lang="en-US" altLang="en-US"/>
            </a:br>
            <a:r>
              <a:rPr lang="en-US" altLang="en-US"/>
              <a:t>Definition</a:t>
            </a:r>
          </a:p>
        </p:txBody>
      </p:sp>
      <p:sp>
        <p:nvSpPr>
          <p:cNvPr id="130068" name="Text Box 20"/>
          <p:cNvSpPr txBox="1">
            <a:spLocks noChangeArrowheads="1"/>
          </p:cNvSpPr>
          <p:nvPr/>
        </p:nvSpPr>
        <p:spPr bwMode="auto">
          <a:xfrm>
            <a:off x="5257800" y="137160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“Compile” the Master file from here</a:t>
            </a:r>
          </a:p>
        </p:txBody>
      </p:sp>
      <p:sp>
        <p:nvSpPr>
          <p:cNvPr id="130069" name="Line 21"/>
          <p:cNvSpPr>
            <a:spLocks noChangeShapeType="1"/>
          </p:cNvSpPr>
          <p:nvPr/>
        </p:nvSpPr>
        <p:spPr bwMode="auto">
          <a:xfrm flipH="1">
            <a:off x="3581400" y="1524000"/>
            <a:ext cx="1676400" cy="762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0070" name="Freeform 22"/>
          <p:cNvSpPr>
            <a:spLocks/>
          </p:cNvSpPr>
          <p:nvPr/>
        </p:nvSpPr>
        <p:spPr bwMode="auto">
          <a:xfrm>
            <a:off x="1447800" y="1905000"/>
            <a:ext cx="685800" cy="2286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1" name="Freeform 23"/>
          <p:cNvSpPr>
            <a:spLocks/>
          </p:cNvSpPr>
          <p:nvPr/>
        </p:nvSpPr>
        <p:spPr bwMode="auto">
          <a:xfrm>
            <a:off x="3429000" y="2362200"/>
            <a:ext cx="685800" cy="2286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2" name="Freeform 24"/>
          <p:cNvSpPr>
            <a:spLocks/>
          </p:cNvSpPr>
          <p:nvPr/>
        </p:nvSpPr>
        <p:spPr bwMode="auto">
          <a:xfrm>
            <a:off x="3429000" y="2590800"/>
            <a:ext cx="685800" cy="4572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3" name="Freeform 25"/>
          <p:cNvSpPr>
            <a:spLocks/>
          </p:cNvSpPr>
          <p:nvPr/>
        </p:nvSpPr>
        <p:spPr bwMode="auto">
          <a:xfrm>
            <a:off x="3429000" y="3048000"/>
            <a:ext cx="685800" cy="3810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4" name="Freeform 26"/>
          <p:cNvSpPr>
            <a:spLocks/>
          </p:cNvSpPr>
          <p:nvPr/>
        </p:nvSpPr>
        <p:spPr bwMode="auto">
          <a:xfrm>
            <a:off x="3429000" y="3429000"/>
            <a:ext cx="685800" cy="4572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5" name="Freeform 27"/>
          <p:cNvSpPr>
            <a:spLocks/>
          </p:cNvSpPr>
          <p:nvPr/>
        </p:nvSpPr>
        <p:spPr bwMode="auto">
          <a:xfrm>
            <a:off x="3429000" y="3886200"/>
            <a:ext cx="685800" cy="3810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6" name="Freeform 28"/>
          <p:cNvSpPr>
            <a:spLocks/>
          </p:cNvSpPr>
          <p:nvPr/>
        </p:nvSpPr>
        <p:spPr bwMode="auto">
          <a:xfrm>
            <a:off x="3429000" y="4191000"/>
            <a:ext cx="685800" cy="7620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7" name="Freeform 29"/>
          <p:cNvSpPr>
            <a:spLocks/>
          </p:cNvSpPr>
          <p:nvPr/>
        </p:nvSpPr>
        <p:spPr bwMode="auto">
          <a:xfrm>
            <a:off x="3429000" y="4953000"/>
            <a:ext cx="685800" cy="3810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8" name="Freeform 30"/>
          <p:cNvSpPr>
            <a:spLocks/>
          </p:cNvSpPr>
          <p:nvPr/>
        </p:nvSpPr>
        <p:spPr bwMode="auto">
          <a:xfrm>
            <a:off x="3429000" y="5334000"/>
            <a:ext cx="685800" cy="4572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79" name="Freeform 31"/>
          <p:cNvSpPr>
            <a:spLocks/>
          </p:cNvSpPr>
          <p:nvPr/>
        </p:nvSpPr>
        <p:spPr bwMode="auto">
          <a:xfrm>
            <a:off x="3429000" y="5791200"/>
            <a:ext cx="685800" cy="3810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0080" name="Text Box 32"/>
          <p:cNvSpPr txBox="1">
            <a:spLocks noChangeArrowheads="1"/>
          </p:cNvSpPr>
          <p:nvPr/>
        </p:nvSpPr>
        <p:spPr bwMode="auto">
          <a:xfrm>
            <a:off x="381000" y="5562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Make a separate folder for each circuit</a:t>
            </a:r>
          </a:p>
        </p:txBody>
      </p:sp>
    </p:spTree>
    <p:extLst>
      <p:ext uri="{BB962C8B-B14F-4D97-AF65-F5344CB8AC3E}">
        <p14:creationId xmlns:p14="http://schemas.microsoft.com/office/powerpoint/2010/main" val="9230561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altLang="en-US" smtClean="0"/>
              <a:t>Organizing Run Scripts</a:t>
            </a:r>
          </a:p>
        </p:txBody>
      </p:sp>
      <p:pic>
        <p:nvPicPr>
          <p:cNvPr id="131075" name="Picture 3" descr="Run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710565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6" name="Text Box 4"/>
          <p:cNvSpPr txBox="1">
            <a:spLocks noChangeArrowheads="1"/>
          </p:cNvSpPr>
          <p:nvPr/>
        </p:nvSpPr>
        <p:spPr bwMode="auto">
          <a:xfrm>
            <a:off x="5410200" y="1524000"/>
            <a:ext cx="3352800" cy="346075"/>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Compiles the Circuit Description</a:t>
            </a:r>
          </a:p>
        </p:txBody>
      </p:sp>
      <p:sp>
        <p:nvSpPr>
          <p:cNvPr id="131077" name="Line 5"/>
          <p:cNvSpPr>
            <a:spLocks noChangeShapeType="1"/>
          </p:cNvSpPr>
          <p:nvPr/>
        </p:nvSpPr>
        <p:spPr bwMode="auto">
          <a:xfrm flipH="1">
            <a:off x="4038600" y="1676400"/>
            <a:ext cx="13716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1078" name="Text Box 6"/>
          <p:cNvSpPr txBox="1">
            <a:spLocks noChangeArrowheads="1"/>
          </p:cNvSpPr>
          <p:nvPr/>
        </p:nvSpPr>
        <p:spPr bwMode="auto">
          <a:xfrm>
            <a:off x="5562600" y="3124200"/>
            <a:ext cx="3581400" cy="107950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Override Some Property Settings</a:t>
            </a:r>
            <a:br>
              <a:rPr lang="en-US" altLang="en-US"/>
            </a:br>
            <a:r>
              <a:rPr lang="en-US" altLang="en-US"/>
              <a:t>and/or</a:t>
            </a:r>
            <a:br>
              <a:rPr lang="en-US" altLang="en-US"/>
            </a:br>
            <a:r>
              <a:rPr lang="en-US" altLang="en-US"/>
              <a:t>Define Some Additional Circuit Element</a:t>
            </a:r>
          </a:p>
        </p:txBody>
      </p:sp>
      <p:sp>
        <p:nvSpPr>
          <p:cNvPr id="131079" name="AutoShape 7"/>
          <p:cNvSpPr>
            <a:spLocks/>
          </p:cNvSpPr>
          <p:nvPr/>
        </p:nvSpPr>
        <p:spPr bwMode="auto">
          <a:xfrm>
            <a:off x="5334000" y="3200400"/>
            <a:ext cx="152400" cy="990600"/>
          </a:xfrm>
          <a:prstGeom prst="rightBrace">
            <a:avLst>
              <a:gd name="adj1" fmla="val 54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1080" name="Text Box 8"/>
          <p:cNvSpPr txBox="1">
            <a:spLocks noChangeArrowheads="1"/>
          </p:cNvSpPr>
          <p:nvPr/>
        </p:nvSpPr>
        <p:spPr bwMode="auto">
          <a:xfrm>
            <a:off x="2743200" y="4191000"/>
            <a:ext cx="2133600" cy="346075"/>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Change an option</a:t>
            </a:r>
          </a:p>
        </p:txBody>
      </p:sp>
      <p:sp>
        <p:nvSpPr>
          <p:cNvPr id="131081" name="Line 9"/>
          <p:cNvSpPr>
            <a:spLocks noChangeShapeType="1"/>
          </p:cNvSpPr>
          <p:nvPr/>
        </p:nvSpPr>
        <p:spPr bwMode="auto">
          <a:xfrm flipH="1" flipV="1">
            <a:off x="1676400" y="4267200"/>
            <a:ext cx="10668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1082" name="Text Box 10"/>
          <p:cNvSpPr txBox="1">
            <a:spLocks noChangeArrowheads="1"/>
          </p:cNvSpPr>
          <p:nvPr/>
        </p:nvSpPr>
        <p:spPr bwMode="auto">
          <a:xfrm>
            <a:off x="3505200" y="4800600"/>
            <a:ext cx="3429000" cy="346075"/>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Solve Snapshot Power Flow</a:t>
            </a:r>
          </a:p>
        </p:txBody>
      </p:sp>
      <p:sp>
        <p:nvSpPr>
          <p:cNvPr id="131083" name="Line 11"/>
          <p:cNvSpPr>
            <a:spLocks noChangeShapeType="1"/>
          </p:cNvSpPr>
          <p:nvPr/>
        </p:nvSpPr>
        <p:spPr bwMode="auto">
          <a:xfrm flipH="1" flipV="1">
            <a:off x="838200" y="4495800"/>
            <a:ext cx="2667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1084" name="AutoShape 12"/>
          <p:cNvSpPr>
            <a:spLocks/>
          </p:cNvSpPr>
          <p:nvPr/>
        </p:nvSpPr>
        <p:spPr bwMode="auto">
          <a:xfrm>
            <a:off x="2057400" y="4648200"/>
            <a:ext cx="381000" cy="990600"/>
          </a:xfrm>
          <a:prstGeom prst="rightBrace">
            <a:avLst>
              <a:gd name="adj1" fmla="val 2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1085" name="Text Box 13"/>
          <p:cNvSpPr txBox="1">
            <a:spLocks noChangeArrowheads="1"/>
          </p:cNvSpPr>
          <p:nvPr/>
        </p:nvSpPr>
        <p:spPr bwMode="auto">
          <a:xfrm>
            <a:off x="3200400" y="5562600"/>
            <a:ext cx="3429000" cy="346075"/>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Selected Results Display</a:t>
            </a:r>
          </a:p>
        </p:txBody>
      </p:sp>
      <p:sp>
        <p:nvSpPr>
          <p:cNvPr id="131086" name="Line 14"/>
          <p:cNvSpPr>
            <a:spLocks noChangeShapeType="1"/>
          </p:cNvSpPr>
          <p:nvPr/>
        </p:nvSpPr>
        <p:spPr bwMode="auto">
          <a:xfrm flipH="1" flipV="1">
            <a:off x="2438400" y="5181600"/>
            <a:ext cx="762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1087" name="TextBox 14"/>
          <p:cNvSpPr txBox="1">
            <a:spLocks noChangeArrowheads="1"/>
          </p:cNvSpPr>
          <p:nvPr/>
        </p:nvSpPr>
        <p:spPr bwMode="auto">
          <a:xfrm>
            <a:off x="381000" y="1447800"/>
            <a:ext cx="434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Based on 123-bus Test Feeder</a:t>
            </a:r>
          </a:p>
        </p:txBody>
      </p:sp>
    </p:spTree>
    <p:extLst>
      <p:ext uri="{BB962C8B-B14F-4D97-AF65-F5344CB8AC3E}">
        <p14:creationId xmlns:p14="http://schemas.microsoft.com/office/powerpoint/2010/main" val="42101065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altLang="en-US" smtClean="0"/>
              <a:t>Organizing Your Master File</a:t>
            </a:r>
          </a:p>
        </p:txBody>
      </p:sp>
      <p:pic>
        <p:nvPicPr>
          <p:cNvPr id="132099" name="Picture 3" descr="Master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68199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0" name="Line 4"/>
          <p:cNvSpPr>
            <a:spLocks noChangeShapeType="1"/>
          </p:cNvSpPr>
          <p:nvPr/>
        </p:nvSpPr>
        <p:spPr bwMode="auto">
          <a:xfrm flipH="1">
            <a:off x="1143000" y="1600200"/>
            <a:ext cx="2209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2101" name="Text Box 5"/>
          <p:cNvSpPr txBox="1">
            <a:spLocks noChangeArrowheads="1"/>
          </p:cNvSpPr>
          <p:nvPr/>
        </p:nvSpPr>
        <p:spPr bwMode="auto">
          <a:xfrm>
            <a:off x="3048000" y="1447800"/>
            <a:ext cx="3886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So Compile Doesn’t Fail</a:t>
            </a:r>
          </a:p>
        </p:txBody>
      </p:sp>
      <p:sp>
        <p:nvSpPr>
          <p:cNvPr id="132102" name="AutoShape 6"/>
          <p:cNvSpPr>
            <a:spLocks/>
          </p:cNvSpPr>
          <p:nvPr/>
        </p:nvSpPr>
        <p:spPr bwMode="auto">
          <a:xfrm>
            <a:off x="2665413" y="2566988"/>
            <a:ext cx="519112" cy="925512"/>
          </a:xfrm>
          <a:prstGeom prst="rightBrace">
            <a:avLst>
              <a:gd name="adj1" fmla="val 148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2103" name="Text Box 7"/>
          <p:cNvSpPr txBox="1">
            <a:spLocks noChangeArrowheads="1"/>
          </p:cNvSpPr>
          <p:nvPr/>
        </p:nvSpPr>
        <p:spPr bwMode="auto">
          <a:xfrm>
            <a:off x="3201988" y="2846388"/>
            <a:ext cx="3886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General Library Data</a:t>
            </a:r>
          </a:p>
        </p:txBody>
      </p:sp>
      <p:sp>
        <p:nvSpPr>
          <p:cNvPr id="132104" name="AutoShape 8"/>
          <p:cNvSpPr>
            <a:spLocks/>
          </p:cNvSpPr>
          <p:nvPr/>
        </p:nvSpPr>
        <p:spPr bwMode="auto">
          <a:xfrm>
            <a:off x="3171825" y="3876675"/>
            <a:ext cx="298450" cy="517525"/>
          </a:xfrm>
          <a:prstGeom prst="rightBrace">
            <a:avLst>
              <a:gd name="adj1" fmla="val 144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2105" name="Text Box 9"/>
          <p:cNvSpPr txBox="1">
            <a:spLocks noChangeArrowheads="1"/>
          </p:cNvSpPr>
          <p:nvPr/>
        </p:nvSpPr>
        <p:spPr bwMode="auto">
          <a:xfrm>
            <a:off x="3500438" y="3925888"/>
            <a:ext cx="3886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 Elements for this Model</a:t>
            </a:r>
          </a:p>
        </p:txBody>
      </p:sp>
      <p:sp>
        <p:nvSpPr>
          <p:cNvPr id="132106" name="Text Box 10"/>
          <p:cNvSpPr txBox="1">
            <a:spLocks noChangeArrowheads="1"/>
          </p:cNvSpPr>
          <p:nvPr/>
        </p:nvSpPr>
        <p:spPr bwMode="auto">
          <a:xfrm>
            <a:off x="4175125" y="4718050"/>
            <a:ext cx="3886200" cy="954088"/>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Let OpenDSS Define the Voltage Bases</a:t>
            </a:r>
          </a:p>
          <a:p>
            <a:r>
              <a:rPr lang="en-US" altLang="en-US"/>
              <a:t>(You can do this explicitly with SetkVBase command)</a:t>
            </a:r>
          </a:p>
        </p:txBody>
      </p:sp>
      <p:sp>
        <p:nvSpPr>
          <p:cNvPr id="132107" name="Line 11"/>
          <p:cNvSpPr>
            <a:spLocks noChangeShapeType="1"/>
          </p:cNvSpPr>
          <p:nvPr/>
        </p:nvSpPr>
        <p:spPr bwMode="auto">
          <a:xfrm flipH="1" flipV="1">
            <a:off x="3735388" y="4781550"/>
            <a:ext cx="561975" cy="109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99388299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endParaRPr lang="en-US"/>
          </a:p>
        </p:txBody>
      </p:sp>
      <p:sp>
        <p:nvSpPr>
          <p:cNvPr id="133122" name="Rectangle 2"/>
          <p:cNvSpPr>
            <a:spLocks noGrp="1" noChangeArrowheads="1"/>
          </p:cNvSpPr>
          <p:nvPr>
            <p:ph type="ctrTitle" sz="quarter"/>
          </p:nvPr>
        </p:nvSpPr>
        <p:spPr/>
        <p:txBody>
          <a:bodyPr/>
          <a:lstStyle/>
          <a:p>
            <a:pPr eaLnBrk="1" hangingPunct="1"/>
            <a:r>
              <a:rPr lang="en-US" altLang="en-US" dirty="0" smtClean="0"/>
              <a:t>Example:</a:t>
            </a:r>
            <a:br>
              <a:rPr lang="en-US" altLang="en-US" dirty="0" smtClean="0"/>
            </a:br>
            <a:r>
              <a:rPr lang="en-US" altLang="en-US" dirty="0" smtClean="0"/>
              <a:t/>
            </a:r>
            <a:br>
              <a:rPr lang="en-US" altLang="en-US" dirty="0" smtClean="0"/>
            </a:br>
            <a:r>
              <a:rPr lang="en-US" altLang="en-US" dirty="0" smtClean="0"/>
              <a:t>IEEE 8500-Node Test Feeder</a:t>
            </a:r>
          </a:p>
        </p:txBody>
      </p:sp>
    </p:spTree>
    <p:extLst>
      <p:ext uri="{BB962C8B-B14F-4D97-AF65-F5344CB8AC3E}">
        <p14:creationId xmlns:p14="http://schemas.microsoft.com/office/powerpoint/2010/main" val="192491553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altLang="en-US" smtClean="0"/>
              <a:t>Main Part of “Run” File</a:t>
            </a:r>
          </a:p>
        </p:txBody>
      </p:sp>
      <p:sp>
        <p:nvSpPr>
          <p:cNvPr id="134147" name="Text Box 3"/>
          <p:cNvSpPr txBox="1">
            <a:spLocks noChangeArrowheads="1"/>
          </p:cNvSpPr>
          <p:nvPr/>
        </p:nvSpPr>
        <p:spPr bwMode="auto">
          <a:xfrm>
            <a:off x="990600" y="3667125"/>
            <a:ext cx="8153400"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endParaRPr lang="en-US" altLang="en-US" sz="1200" b="1">
              <a:latin typeface="Courier New" panose="02070309020205020404" pitchFamily="49" charset="0"/>
            </a:endParaRPr>
          </a:p>
          <a:p>
            <a:pPr algn="l"/>
            <a:r>
              <a:rPr lang="en-US" altLang="en-US" sz="1400" b="1">
                <a:latin typeface="Courier New" panose="02070309020205020404" pitchFamily="49" charset="0"/>
              </a:rPr>
              <a:t>Compile (C:\DSSdata\IEEETest\8500Node\Master-unbal.dss)</a:t>
            </a:r>
          </a:p>
          <a:p>
            <a:pPr algn="l"/>
            <a:r>
              <a:rPr lang="en-US" altLang="en-US" sz="1400" b="1">
                <a:latin typeface="Courier New" panose="02070309020205020404" pitchFamily="49" charset="0"/>
              </a:rPr>
              <a:t>! Put an Energymeter at the head of the feeder</a:t>
            </a:r>
            <a:br>
              <a:rPr lang="en-US" altLang="en-US" sz="1400" b="1">
                <a:latin typeface="Courier New" panose="02070309020205020404" pitchFamily="49" charset="0"/>
              </a:rPr>
            </a:br>
            <a:r>
              <a:rPr lang="en-US" altLang="en-US" sz="1400" b="1">
                <a:latin typeface="Courier New" panose="02070309020205020404" pitchFamily="49" charset="0"/>
              </a:rPr>
              <a:t>New Energymeter.m1 Line.ln5815900-1 1   </a:t>
            </a:r>
            <a:br>
              <a:rPr lang="en-US" altLang="en-US" sz="1400" b="1">
                <a:latin typeface="Courier New" panose="02070309020205020404" pitchFamily="49" charset="0"/>
              </a:rPr>
            </a:br>
            <a:endParaRPr lang="en-US" altLang="en-US" sz="1400" b="1">
              <a:latin typeface="Courier New" panose="02070309020205020404" pitchFamily="49" charset="0"/>
            </a:endParaRPr>
          </a:p>
          <a:p>
            <a:pPr algn="l"/>
            <a:r>
              <a:rPr lang="en-US" altLang="en-US" sz="1400" b="1">
                <a:latin typeface="Courier New" panose="02070309020205020404" pitchFamily="49" charset="0"/>
              </a:rPr>
              <a:t>! Sometimes the solution takes more than the default 15 iterations</a:t>
            </a:r>
            <a:br>
              <a:rPr lang="en-US" altLang="en-US" sz="1400" b="1">
                <a:latin typeface="Courier New" panose="02070309020205020404" pitchFamily="49" charset="0"/>
              </a:rPr>
            </a:br>
            <a:r>
              <a:rPr lang="en-US" altLang="en-US" sz="1400" b="1">
                <a:latin typeface="Courier New" panose="02070309020205020404" pitchFamily="49" charset="0"/>
              </a:rPr>
              <a:t>Set Maxiterations=20 </a:t>
            </a:r>
            <a:br>
              <a:rPr lang="en-US" altLang="en-US" sz="1400" b="1">
                <a:latin typeface="Courier New" panose="02070309020205020404" pitchFamily="49" charset="0"/>
              </a:rPr>
            </a:br>
            <a:endParaRPr lang="en-US" altLang="en-US" sz="1400" b="1">
              <a:latin typeface="Courier New" panose="02070309020205020404" pitchFamily="49" charset="0"/>
            </a:endParaRPr>
          </a:p>
          <a:p>
            <a:pPr algn="l"/>
            <a:r>
              <a:rPr lang="en-US" altLang="en-US" sz="1400" b="1">
                <a:latin typeface="Courier New" panose="02070309020205020404" pitchFamily="49" charset="0"/>
              </a:rPr>
              <a:t>Solve</a:t>
            </a:r>
          </a:p>
          <a:p>
            <a:pPr algn="l"/>
            <a:endParaRPr lang="en-US" altLang="en-US" sz="1400" b="1">
              <a:latin typeface="Courier New" panose="02070309020205020404" pitchFamily="49" charset="0"/>
            </a:endParaRPr>
          </a:p>
        </p:txBody>
      </p:sp>
      <p:sp>
        <p:nvSpPr>
          <p:cNvPr id="134148" name="Text Box 4"/>
          <p:cNvSpPr txBox="1">
            <a:spLocks noChangeArrowheads="1"/>
          </p:cNvSpPr>
          <p:nvPr/>
        </p:nvSpPr>
        <p:spPr bwMode="auto">
          <a:xfrm>
            <a:off x="354013" y="1524000"/>
            <a:ext cx="7915275"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04800" indent="-304800">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buFontTx/>
              <a:buAutoNum type="arabicPeriod"/>
            </a:pPr>
            <a:r>
              <a:rPr lang="en-US" altLang="en-US" sz="2400" b="1"/>
              <a:t>Compile base circuit description</a:t>
            </a:r>
          </a:p>
          <a:p>
            <a:pPr algn="l">
              <a:buFontTx/>
              <a:buAutoNum type="arabicPeriod"/>
            </a:pPr>
            <a:r>
              <a:rPr lang="en-US" altLang="en-US" sz="2400" b="1"/>
              <a:t>Add an energymeter not in base description</a:t>
            </a:r>
          </a:p>
          <a:p>
            <a:pPr algn="l">
              <a:buFontTx/>
              <a:buAutoNum type="arabicPeriod"/>
            </a:pPr>
            <a:r>
              <a:rPr lang="en-US" altLang="en-US" sz="2400" b="1"/>
              <a:t>Change an option</a:t>
            </a:r>
          </a:p>
          <a:p>
            <a:pPr algn="l">
              <a:buFontTx/>
              <a:buAutoNum type="arabicPeriod"/>
            </a:pPr>
            <a:r>
              <a:rPr lang="en-US" altLang="en-US" sz="2400" b="1"/>
              <a:t>Solve</a:t>
            </a:r>
          </a:p>
        </p:txBody>
      </p:sp>
    </p:spTree>
    <p:extLst>
      <p:ext uri="{BB962C8B-B14F-4D97-AF65-F5344CB8AC3E}">
        <p14:creationId xmlns:p14="http://schemas.microsoft.com/office/powerpoint/2010/main" val="26462710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en-US" smtClean="0"/>
              <a:t>The Master File</a:t>
            </a:r>
          </a:p>
        </p:txBody>
      </p:sp>
      <p:sp>
        <p:nvSpPr>
          <p:cNvPr id="135171" name="Rectangle 3"/>
          <p:cNvSpPr>
            <a:spLocks noGrp="1" noChangeArrowheads="1"/>
          </p:cNvSpPr>
          <p:nvPr>
            <p:ph type="body" idx="1"/>
          </p:nvPr>
        </p:nvSpPr>
        <p:spPr/>
        <p:txBody>
          <a:bodyPr>
            <a:normAutofit lnSpcReduction="10000"/>
          </a:bodyPr>
          <a:lstStyle/>
          <a:p>
            <a:pPr eaLnBrk="1" hangingPunct="1">
              <a:lnSpc>
                <a:spcPct val="75000"/>
              </a:lnSpc>
              <a:buFontTx/>
              <a:buNone/>
            </a:pPr>
            <a:r>
              <a:rPr lang="en-US" altLang="en-US" sz="1200" dirty="0" smtClean="0"/>
              <a:t>Clear</a:t>
            </a:r>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New Circuit.IEEE8500u  </a:t>
            </a:r>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 Make the source stiff with small impedance</a:t>
            </a:r>
          </a:p>
          <a:p>
            <a:pPr eaLnBrk="1" hangingPunct="1">
              <a:lnSpc>
                <a:spcPct val="75000"/>
              </a:lnSpc>
              <a:buFontTx/>
              <a:buNone/>
            </a:pPr>
            <a:r>
              <a:rPr lang="en-US" altLang="en-US" sz="1200" dirty="0" smtClean="0"/>
              <a:t>~ pu=1.05  r1=0  x1=0.001  r0=0  x0=0.001  </a:t>
            </a:r>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Redirect  LineCodes2.dss</a:t>
            </a:r>
          </a:p>
          <a:p>
            <a:pPr eaLnBrk="1" hangingPunct="1">
              <a:lnSpc>
                <a:spcPct val="75000"/>
              </a:lnSpc>
              <a:buFontTx/>
              <a:buNone/>
            </a:pPr>
            <a:r>
              <a:rPr lang="en-US" altLang="en-US" sz="1200" dirty="0" smtClean="0"/>
              <a:t>Redirect  </a:t>
            </a:r>
            <a:r>
              <a:rPr lang="en-US" altLang="en-US" sz="1200" dirty="0" err="1" smtClean="0"/>
              <a:t>Triplex_Linecodes.dss</a:t>
            </a:r>
            <a:endParaRPr lang="en-US" altLang="en-US" sz="1200" dirty="0" smtClean="0"/>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Redirect  </a:t>
            </a:r>
            <a:r>
              <a:rPr lang="en-US" altLang="en-US" sz="1200" dirty="0" err="1" smtClean="0"/>
              <a:t>Lines.dss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Transformers.dss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LoadXfmrs.dss</a:t>
            </a:r>
            <a:r>
              <a:rPr lang="en-US" altLang="en-US" sz="1200" dirty="0" smtClean="0"/>
              <a:t>    ! Load Transformers</a:t>
            </a:r>
          </a:p>
          <a:p>
            <a:pPr eaLnBrk="1" hangingPunct="1">
              <a:lnSpc>
                <a:spcPct val="75000"/>
              </a:lnSpc>
              <a:buFontTx/>
              <a:buNone/>
            </a:pPr>
            <a:r>
              <a:rPr lang="en-US" altLang="en-US" sz="1200" dirty="0" smtClean="0"/>
              <a:t>Redirect  </a:t>
            </a:r>
            <a:r>
              <a:rPr lang="en-US" altLang="en-US" sz="1200" dirty="0" err="1" smtClean="0"/>
              <a:t>Triplex_Lines.dss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UnbalancedLoads.dss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Capacitors.dss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CapControls.dss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Regulators.dss</a:t>
            </a:r>
            <a:endParaRPr lang="en-US" altLang="en-US" sz="1200" dirty="0" smtClean="0"/>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 Let DSS estimate the voltage bases</a:t>
            </a:r>
          </a:p>
          <a:p>
            <a:pPr eaLnBrk="1" hangingPunct="1">
              <a:lnSpc>
                <a:spcPct val="75000"/>
              </a:lnSpc>
              <a:buFontTx/>
              <a:buNone/>
            </a:pPr>
            <a:r>
              <a:rPr lang="en-US" altLang="en-US" sz="1200" dirty="0" smtClean="0"/>
              <a:t>Set </a:t>
            </a:r>
            <a:r>
              <a:rPr lang="en-US" altLang="en-US" sz="1200" dirty="0" err="1" smtClean="0"/>
              <a:t>voltagebases</a:t>
            </a:r>
            <a:r>
              <a:rPr lang="en-US" altLang="en-US" sz="1200" dirty="0" smtClean="0"/>
              <a:t>=[115, 12.47,  0.48, 0.208]</a:t>
            </a:r>
          </a:p>
          <a:p>
            <a:pPr eaLnBrk="1" hangingPunct="1">
              <a:lnSpc>
                <a:spcPct val="75000"/>
              </a:lnSpc>
              <a:buFontTx/>
              <a:buNone/>
            </a:pPr>
            <a:r>
              <a:rPr lang="en-US" altLang="en-US" sz="1200" dirty="0" err="1" smtClean="0"/>
              <a:t>Calcvoltagebases</a:t>
            </a:r>
            <a:r>
              <a:rPr lang="en-US" altLang="en-US" sz="1200" dirty="0" smtClean="0"/>
              <a:t>     ! This also establishes the bus list</a:t>
            </a:r>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 Load in bus </a:t>
            </a:r>
            <a:r>
              <a:rPr lang="en-US" altLang="en-US" sz="1200" dirty="0" err="1" smtClean="0"/>
              <a:t>coordintes</a:t>
            </a:r>
            <a:r>
              <a:rPr lang="en-US" altLang="en-US" sz="1200" dirty="0" smtClean="0"/>
              <a:t> now that bus list is established</a:t>
            </a:r>
          </a:p>
          <a:p>
            <a:pPr eaLnBrk="1" hangingPunct="1">
              <a:lnSpc>
                <a:spcPct val="75000"/>
              </a:lnSpc>
              <a:buFontTx/>
              <a:buNone/>
            </a:pPr>
            <a:r>
              <a:rPr lang="en-US" altLang="en-US" sz="1200" dirty="0" err="1" smtClean="0"/>
              <a:t>Buscoords</a:t>
            </a:r>
            <a:r>
              <a:rPr lang="en-US" altLang="en-US" sz="1200" dirty="0" smtClean="0"/>
              <a:t>  </a:t>
            </a:r>
            <a:r>
              <a:rPr lang="en-US" altLang="en-US" sz="1200" dirty="0" err="1" smtClean="0"/>
              <a:t>Buscoords.dss</a:t>
            </a:r>
            <a:endParaRPr lang="en-US" altLang="en-US" sz="1200" dirty="0" smtClean="0"/>
          </a:p>
        </p:txBody>
      </p:sp>
    </p:spTree>
    <p:extLst>
      <p:ext uri="{BB962C8B-B14F-4D97-AF65-F5344CB8AC3E}">
        <p14:creationId xmlns:p14="http://schemas.microsoft.com/office/powerpoint/2010/main" val="27986030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ubtitle 4"/>
          <p:cNvSpPr>
            <a:spLocks noGrp="1"/>
          </p:cNvSpPr>
          <p:nvPr>
            <p:ph type="subTitle" sz="quarter" idx="1"/>
          </p:nvPr>
        </p:nvSpPr>
        <p:spPr/>
        <p:txBody>
          <a:bodyPr/>
          <a:lstStyle/>
          <a:p>
            <a:pPr eaLnBrk="1" hangingPunct="1"/>
            <a:r>
              <a:rPr lang="en-US" altLang="en-US" dirty="0" smtClean="0"/>
              <a:t>How to use the </a:t>
            </a:r>
            <a:r>
              <a:rPr lang="en-US" altLang="en-US" dirty="0" err="1" smtClean="0"/>
              <a:t>OpenDSS</a:t>
            </a:r>
            <a:r>
              <a:rPr lang="en-US" altLang="en-US" dirty="0" smtClean="0"/>
              <a:t> </a:t>
            </a:r>
            <a:r>
              <a:rPr lang="en-US" altLang="en-US" dirty="0" err="1" smtClean="0"/>
              <a:t>Loadshape</a:t>
            </a:r>
            <a:r>
              <a:rPr lang="en-US" altLang="en-US" dirty="0" smtClean="0"/>
              <a:t> capability and simulate various time-series phenomena related to Smart Grid simulations.</a:t>
            </a:r>
          </a:p>
        </p:txBody>
      </p:sp>
      <p:sp>
        <p:nvSpPr>
          <p:cNvPr id="177155" name="Title 3"/>
          <p:cNvSpPr>
            <a:spLocks noGrp="1"/>
          </p:cNvSpPr>
          <p:nvPr>
            <p:ph type="ctrTitle" sz="quarter"/>
          </p:nvPr>
        </p:nvSpPr>
        <p:spPr>
          <a:xfrm>
            <a:off x="1791855" y="2057400"/>
            <a:ext cx="6877483" cy="2286000"/>
          </a:xfrm>
        </p:spPr>
        <p:txBody>
          <a:bodyPr/>
          <a:lstStyle/>
          <a:p>
            <a:pPr algn="r" eaLnBrk="1" hangingPunct="1"/>
            <a:r>
              <a:rPr lang="en-US" altLang="en-US" dirty="0" err="1" smtClean="0"/>
              <a:t>Loadshapes</a:t>
            </a:r>
            <a:r>
              <a:rPr lang="en-US" altLang="en-US" dirty="0" smtClean="0"/>
              <a:t> and </a:t>
            </a:r>
            <a:br>
              <a:rPr lang="en-US" altLang="en-US" dirty="0" smtClean="0"/>
            </a:br>
            <a:r>
              <a:rPr lang="en-US" altLang="en-US" dirty="0" smtClean="0"/>
              <a:t>Smart Grid Simulation</a:t>
            </a:r>
          </a:p>
        </p:txBody>
      </p:sp>
    </p:spTree>
    <p:extLst>
      <p:ext uri="{BB962C8B-B14F-4D97-AF65-F5344CB8AC3E}">
        <p14:creationId xmlns:p14="http://schemas.microsoft.com/office/powerpoint/2010/main" val="2968635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1"/>
          <p:cNvSpPr>
            <a:spLocks noGrp="1"/>
          </p:cNvSpPr>
          <p:nvPr>
            <p:ph type="title"/>
          </p:nvPr>
        </p:nvSpPr>
        <p:spPr/>
        <p:txBody>
          <a:bodyPr/>
          <a:lstStyle/>
          <a:p>
            <a:r>
              <a:rPr lang="en-US" altLang="en-US" smtClean="0"/>
              <a:t>Loadshapes</a:t>
            </a:r>
          </a:p>
        </p:txBody>
      </p:sp>
      <p:sp>
        <p:nvSpPr>
          <p:cNvPr id="178179" name="Content Placeholder 2"/>
          <p:cNvSpPr>
            <a:spLocks noGrp="1"/>
          </p:cNvSpPr>
          <p:nvPr>
            <p:ph idx="1"/>
          </p:nvPr>
        </p:nvSpPr>
        <p:spPr/>
        <p:txBody>
          <a:bodyPr>
            <a:normAutofit lnSpcReduction="10000"/>
          </a:bodyPr>
          <a:lstStyle/>
          <a:p>
            <a:r>
              <a:rPr lang="en-US" altLang="en-US" dirty="0" smtClean="0"/>
              <a:t>Key feature of </a:t>
            </a:r>
            <a:r>
              <a:rPr lang="en-US" altLang="en-US" dirty="0" err="1" smtClean="0"/>
              <a:t>OpenDSS</a:t>
            </a:r>
            <a:endParaRPr lang="en-US" altLang="en-US" dirty="0" smtClean="0"/>
          </a:p>
          <a:p>
            <a:pPr lvl="1"/>
            <a:r>
              <a:rPr lang="en-US" altLang="en-US" dirty="0" smtClean="0"/>
              <a:t>Efficient execution of time-varying loads, generation is accomplished through </a:t>
            </a:r>
            <a:r>
              <a:rPr lang="en-US" altLang="en-US" dirty="0" err="1" smtClean="0"/>
              <a:t>Loadshape</a:t>
            </a:r>
            <a:r>
              <a:rPr lang="en-US" altLang="en-US" dirty="0" smtClean="0"/>
              <a:t> objects</a:t>
            </a:r>
            <a:endParaRPr lang="en-US" altLang="en-US" dirty="0" smtClean="0"/>
          </a:p>
          <a:p>
            <a:r>
              <a:rPr lang="en-US" altLang="en-US" dirty="0" smtClean="0"/>
              <a:t>Sequential time simulation is required for many Smart Grid analyses</a:t>
            </a:r>
          </a:p>
          <a:p>
            <a:r>
              <a:rPr lang="en-US" altLang="en-US" dirty="0" smtClean="0"/>
              <a:t>Basic time-varying modes that use </a:t>
            </a:r>
            <a:r>
              <a:rPr lang="en-US" altLang="en-US" dirty="0" err="1" smtClean="0"/>
              <a:t>Loadshape</a:t>
            </a:r>
            <a:r>
              <a:rPr lang="en-US" altLang="en-US" dirty="0" smtClean="0"/>
              <a:t> objects</a:t>
            </a:r>
          </a:p>
          <a:p>
            <a:pPr lvl="1"/>
            <a:r>
              <a:rPr lang="en-US" altLang="en-US" dirty="0" smtClean="0"/>
              <a:t>Daily (nominally 24 h, 1 h steps)</a:t>
            </a:r>
          </a:p>
          <a:p>
            <a:pPr lvl="1"/>
            <a:r>
              <a:rPr lang="en-US" altLang="en-US" dirty="0" smtClean="0"/>
              <a:t>Yearly (nominally 8760 h, 1 h steps)</a:t>
            </a:r>
          </a:p>
          <a:p>
            <a:pPr lvl="1"/>
            <a:r>
              <a:rPr lang="en-US" altLang="en-US" dirty="0" err="1" smtClean="0"/>
              <a:t>Dutycycle</a:t>
            </a:r>
            <a:r>
              <a:rPr lang="en-US" altLang="en-US" dirty="0" smtClean="0"/>
              <a:t> (nominal step size 1 s .. 5 m)</a:t>
            </a:r>
          </a:p>
          <a:p>
            <a:pPr lvl="2"/>
            <a:r>
              <a:rPr lang="en-US" altLang="en-US" dirty="0" smtClean="0"/>
              <a:t>(used for wind and solar)</a:t>
            </a:r>
          </a:p>
          <a:p>
            <a:r>
              <a:rPr lang="en-US" altLang="en-US" dirty="0" smtClean="0"/>
              <a:t>Learning to work with </a:t>
            </a:r>
            <a:r>
              <a:rPr lang="en-US" altLang="en-US" dirty="0" err="1" smtClean="0"/>
              <a:t>Loadshapes</a:t>
            </a:r>
            <a:r>
              <a:rPr lang="en-US" altLang="en-US" dirty="0" smtClean="0"/>
              <a:t> is </a:t>
            </a:r>
            <a:r>
              <a:rPr lang="en-US" altLang="en-US" dirty="0" smtClean="0"/>
              <a:t>an essential </a:t>
            </a:r>
            <a:r>
              <a:rPr lang="en-US" altLang="en-US" dirty="0" smtClean="0"/>
              <a:t>skill for </a:t>
            </a:r>
            <a:r>
              <a:rPr lang="en-US" altLang="en-US" dirty="0" err="1" smtClean="0"/>
              <a:t>OpenDSS</a:t>
            </a:r>
            <a:r>
              <a:rPr lang="en-US" altLang="en-US" dirty="0" smtClean="0"/>
              <a:t> users</a:t>
            </a:r>
          </a:p>
        </p:txBody>
      </p:sp>
    </p:spTree>
    <p:extLst>
      <p:ext uri="{BB962C8B-B14F-4D97-AF65-F5344CB8AC3E}">
        <p14:creationId xmlns:p14="http://schemas.microsoft.com/office/powerpoint/2010/main" val="33008982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p:cNvSpPr>
            <a:spLocks noGrp="1"/>
          </p:cNvSpPr>
          <p:nvPr>
            <p:ph type="title"/>
          </p:nvPr>
        </p:nvSpPr>
        <p:spPr/>
        <p:txBody>
          <a:bodyPr>
            <a:normAutofit fontScale="90000"/>
          </a:bodyPr>
          <a:lstStyle/>
          <a:p>
            <a:r>
              <a:rPr lang="en-US" altLang="en-US" smtClean="0"/>
              <a:t>Example Loadshape for Wind Turbine Output</a:t>
            </a:r>
          </a:p>
        </p:txBody>
      </p:sp>
      <p:pic>
        <p:nvPicPr>
          <p:cNvPr id="1792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425" y="1416050"/>
            <a:ext cx="564197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04" name="TextBox 4"/>
          <p:cNvSpPr txBox="1">
            <a:spLocks noChangeArrowheads="1"/>
          </p:cNvSpPr>
          <p:nvPr/>
        </p:nvSpPr>
        <p:spPr bwMode="auto">
          <a:xfrm>
            <a:off x="3276600" y="2743200"/>
            <a:ext cx="9144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Watts</a:t>
            </a:r>
          </a:p>
        </p:txBody>
      </p:sp>
      <p:sp>
        <p:nvSpPr>
          <p:cNvPr id="179205" name="TextBox 5"/>
          <p:cNvSpPr txBox="1">
            <a:spLocks noChangeArrowheads="1"/>
          </p:cNvSpPr>
          <p:nvPr/>
        </p:nvSpPr>
        <p:spPr bwMode="auto">
          <a:xfrm>
            <a:off x="4343400" y="4191000"/>
            <a:ext cx="9144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Vars</a:t>
            </a:r>
          </a:p>
        </p:txBody>
      </p:sp>
    </p:spTree>
    <p:extLst>
      <p:ext uri="{BB962C8B-B14F-4D97-AF65-F5344CB8AC3E}">
        <p14:creationId xmlns:p14="http://schemas.microsoft.com/office/powerpoint/2010/main" val="6219282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1"/>
          <p:cNvSpPr>
            <a:spLocks noGrp="1"/>
          </p:cNvSpPr>
          <p:nvPr>
            <p:ph type="title"/>
          </p:nvPr>
        </p:nvSpPr>
        <p:spPr/>
        <p:txBody>
          <a:bodyPr>
            <a:normAutofit fontScale="90000"/>
          </a:bodyPr>
          <a:lstStyle/>
          <a:p>
            <a:pPr eaLnBrk="1" hangingPunct="1"/>
            <a:r>
              <a:rPr lang="en-US" altLang="en-US" smtClean="0"/>
              <a:t>Example Loadshapes Provided in Examples Folder</a:t>
            </a:r>
          </a:p>
        </p:txBody>
      </p:sp>
      <p:pic>
        <p:nvPicPr>
          <p:cNvPr id="180227" name="Content Placeholder 3" descr="PPT44A.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1600200"/>
            <a:ext cx="7599363" cy="4543425"/>
          </a:xfrm>
        </p:spPr>
      </p:pic>
    </p:spTree>
    <p:extLst>
      <p:ext uri="{BB962C8B-B14F-4D97-AF65-F5344CB8AC3E}">
        <p14:creationId xmlns:p14="http://schemas.microsoft.com/office/powerpoint/2010/main" val="1199133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Time- and Location-Dependent Benefits</a:t>
            </a:r>
          </a:p>
        </p:txBody>
      </p:sp>
      <p:sp>
        <p:nvSpPr>
          <p:cNvPr id="17411" name="Rectangle 3"/>
          <p:cNvSpPr>
            <a:spLocks noGrp="1" noChangeArrowheads="1"/>
          </p:cNvSpPr>
          <p:nvPr>
            <p:ph type="body" idx="1"/>
          </p:nvPr>
        </p:nvSpPr>
        <p:spPr/>
        <p:txBody>
          <a:bodyPr/>
          <a:lstStyle/>
          <a:p>
            <a:pPr eaLnBrk="1" hangingPunct="1"/>
            <a:r>
              <a:rPr lang="en-US" altLang="en-US" smtClean="0"/>
              <a:t>Traditional distribution system analysis programs </a:t>
            </a:r>
          </a:p>
          <a:p>
            <a:pPr lvl="1" eaLnBrk="1" hangingPunct="1"/>
            <a:r>
              <a:rPr lang="en-US" altLang="en-US" smtClean="0"/>
              <a:t>Designed to study </a:t>
            </a:r>
            <a:r>
              <a:rPr lang="en-US" altLang="en-US" b="1" smtClean="0"/>
              <a:t>peak demand capacity</a:t>
            </a:r>
            <a:endParaRPr lang="en-US" altLang="en-US" smtClean="0"/>
          </a:p>
          <a:p>
            <a:pPr lvl="1" eaLnBrk="1" hangingPunct="1"/>
            <a:r>
              <a:rPr lang="en-US" altLang="en-US" smtClean="0"/>
              <a:t>Capture mostly </a:t>
            </a:r>
            <a:r>
              <a:rPr lang="en-US" altLang="en-US" b="1" smtClean="0"/>
              <a:t>location-specific</a:t>
            </a:r>
            <a:r>
              <a:rPr lang="en-US" altLang="en-US" smtClean="0"/>
              <a:t> benefits</a:t>
            </a:r>
          </a:p>
          <a:p>
            <a:pPr lvl="1" eaLnBrk="1" hangingPunct="1"/>
            <a:r>
              <a:rPr lang="en-US" altLang="en-US" smtClean="0"/>
              <a:t>Ignores time; assumes the resource is available</a:t>
            </a:r>
          </a:p>
          <a:p>
            <a:pPr lvl="1" eaLnBrk="1" hangingPunct="1"/>
            <a:r>
              <a:rPr lang="en-US" altLang="en-US" smtClean="0"/>
              <a:t>This gets the wrong answer for many DG, energy efficiency, and Smart Grid analyses</a:t>
            </a:r>
          </a:p>
          <a:p>
            <a:pPr lvl="1" eaLnBrk="1" hangingPunct="1"/>
            <a:endParaRPr lang="en-US" altLang="en-US" smtClean="0"/>
          </a:p>
          <a:p>
            <a:pPr eaLnBrk="1" hangingPunct="1"/>
            <a:r>
              <a:rPr lang="en-US" altLang="en-US" smtClean="0"/>
              <a:t>Must do </a:t>
            </a:r>
            <a:r>
              <a:rPr lang="en-US" altLang="en-US" b="1" smtClean="0"/>
              <a:t>sequential-time analysis</a:t>
            </a:r>
            <a:r>
              <a:rPr lang="en-US" altLang="en-US" smtClean="0"/>
              <a:t> to get the right answer</a:t>
            </a:r>
          </a:p>
          <a:p>
            <a:pPr lvl="1" eaLnBrk="1" hangingPunct="1"/>
            <a:r>
              <a:rPr lang="en-US" altLang="en-US" smtClean="0"/>
              <a:t>Over a distribution planning area</a:t>
            </a:r>
          </a:p>
          <a:p>
            <a:pPr lvl="1" eaLnBrk="1" hangingPunct="1"/>
            <a:r>
              <a:rPr lang="en-US" altLang="en-US" smtClean="0"/>
              <a:t>Over a significant time period</a:t>
            </a:r>
          </a:p>
          <a:p>
            <a:pPr lvl="2" eaLnBrk="1" hangingPunct="1"/>
            <a:r>
              <a:rPr lang="en-US" altLang="en-US" smtClean="0"/>
              <a:t>Year, Month, or Week</a:t>
            </a:r>
          </a:p>
        </p:txBody>
      </p:sp>
    </p:spTree>
    <p:extLst>
      <p:ext uri="{BB962C8B-B14F-4D97-AF65-F5344CB8AC3E}">
        <p14:creationId xmlns:p14="http://schemas.microsoft.com/office/powerpoint/2010/main" val="7659973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p:cNvSpPr>
            <a:spLocks noGrp="1"/>
          </p:cNvSpPr>
          <p:nvPr>
            <p:ph type="title"/>
          </p:nvPr>
        </p:nvSpPr>
        <p:spPr/>
        <p:txBody>
          <a:bodyPr/>
          <a:lstStyle/>
          <a:p>
            <a:pPr eaLnBrk="1" hangingPunct="1"/>
            <a:r>
              <a:rPr lang="en-US" altLang="en-US" smtClean="0"/>
              <a:t>How to Define</a:t>
            </a:r>
          </a:p>
        </p:txBody>
      </p:sp>
      <p:sp>
        <p:nvSpPr>
          <p:cNvPr id="181251" name="Content Placeholder 2"/>
          <p:cNvSpPr>
            <a:spLocks noGrp="1"/>
          </p:cNvSpPr>
          <p:nvPr>
            <p:ph idx="1"/>
          </p:nvPr>
        </p:nvSpPr>
        <p:spPr/>
        <p:txBody>
          <a:bodyPr/>
          <a:lstStyle/>
          <a:p>
            <a:pPr eaLnBrk="1" hangingPunct="1">
              <a:buFontTx/>
              <a:buNone/>
            </a:pPr>
            <a:r>
              <a:rPr lang="en-US" altLang="en-US" sz="1600" smtClean="0"/>
              <a:t>Clear</a:t>
            </a:r>
          </a:p>
          <a:p>
            <a:pPr eaLnBrk="1" hangingPunct="1">
              <a:buFontTx/>
              <a:buNone/>
            </a:pPr>
            <a:endParaRPr lang="en-US" altLang="en-US" sz="1600" smtClean="0"/>
          </a:p>
          <a:p>
            <a:pPr eaLnBrk="1" hangingPunct="1">
              <a:buFontTx/>
              <a:buNone/>
            </a:pPr>
            <a:r>
              <a:rPr lang="en-US" altLang="en-US" sz="1600" smtClean="0"/>
              <a:t>! Example scripts for loading and plotting loadshapes out of the loadshape library</a:t>
            </a:r>
          </a:p>
          <a:p>
            <a:pPr eaLnBrk="1" hangingPunct="1">
              <a:buFontTx/>
              <a:buNone/>
            </a:pPr>
            <a:endParaRPr lang="en-US" altLang="en-US" sz="1600" smtClean="0"/>
          </a:p>
          <a:p>
            <a:pPr eaLnBrk="1" hangingPunct="1">
              <a:buFontTx/>
              <a:buNone/>
            </a:pPr>
            <a:r>
              <a:rPr lang="en-US" altLang="en-US" sz="1600" smtClean="0"/>
              <a:t>! You have to have a circuit defined to load in loadshapes.</a:t>
            </a:r>
          </a:p>
          <a:p>
            <a:pPr eaLnBrk="1" hangingPunct="1">
              <a:buFontTx/>
              <a:buNone/>
            </a:pPr>
            <a:r>
              <a:rPr lang="en-US" altLang="en-US" sz="1600" smtClean="0"/>
              <a:t>New Circuit.LoadshapeExamples</a:t>
            </a:r>
          </a:p>
          <a:p>
            <a:pPr eaLnBrk="1" hangingPunct="1">
              <a:buFontTx/>
              <a:buNone/>
            </a:pPr>
            <a:endParaRPr lang="en-US" altLang="en-US" sz="1600" smtClean="0"/>
          </a:p>
          <a:p>
            <a:pPr eaLnBrk="1" hangingPunct="1">
              <a:buFontTx/>
              <a:buNone/>
            </a:pPr>
            <a:r>
              <a:rPr lang="en-US" altLang="en-US" sz="1600" smtClean="0"/>
              <a:t>! directly ...</a:t>
            </a:r>
          </a:p>
          <a:p>
            <a:pPr eaLnBrk="1" hangingPunct="1">
              <a:buFontTx/>
              <a:buNone/>
            </a:pPr>
            <a:r>
              <a:rPr lang="en-US" altLang="en-US" sz="1600" smtClean="0"/>
              <a:t>New "LoadShape.LoadShape1a" npts=8760 interval=1.0 mult=(File=LoadShape1.csv)</a:t>
            </a:r>
          </a:p>
          <a:p>
            <a:pPr eaLnBrk="1" hangingPunct="1">
              <a:buFontTx/>
              <a:buNone/>
            </a:pPr>
            <a:r>
              <a:rPr lang="en-US" altLang="en-US" sz="1600" smtClean="0"/>
              <a:t>Plot Loadshape Object=Loadshape1a   ! execute this to prove you got it</a:t>
            </a:r>
          </a:p>
          <a:p>
            <a:pPr eaLnBrk="1" hangingPunct="1">
              <a:buFontTx/>
              <a:buNone/>
            </a:pPr>
            <a:endParaRPr lang="en-US" altLang="en-US" sz="1600" smtClean="0"/>
          </a:p>
          <a:p>
            <a:pPr eaLnBrk="1" hangingPunct="1">
              <a:buFontTx/>
              <a:buNone/>
            </a:pPr>
            <a:r>
              <a:rPr lang="en-US" altLang="en-US" sz="1600" smtClean="0"/>
              <a:t>! or using Redirect</a:t>
            </a:r>
          </a:p>
          <a:p>
            <a:pPr eaLnBrk="1" hangingPunct="1">
              <a:buFontTx/>
              <a:buNone/>
            </a:pPr>
            <a:r>
              <a:rPr lang="en-US" altLang="en-US" sz="1600" smtClean="0"/>
              <a:t>Redirect Loadshape1.DSS   ! Load in Loadshape 1</a:t>
            </a:r>
          </a:p>
          <a:p>
            <a:pPr eaLnBrk="1" hangingPunct="1">
              <a:buFontTx/>
              <a:buNone/>
            </a:pPr>
            <a:r>
              <a:rPr lang="en-US" altLang="en-US" sz="1600" smtClean="0"/>
              <a:t>Plot Loadshape Object=Loadshape1  </a:t>
            </a:r>
          </a:p>
          <a:p>
            <a:pPr eaLnBrk="1" hangingPunct="1">
              <a:buFontTx/>
              <a:buNone/>
            </a:pPr>
            <a:endParaRPr lang="en-US" altLang="en-US" sz="1600" smtClean="0"/>
          </a:p>
        </p:txBody>
      </p:sp>
    </p:spTree>
    <p:extLst>
      <p:ext uri="{BB962C8B-B14F-4D97-AF65-F5344CB8AC3E}">
        <p14:creationId xmlns:p14="http://schemas.microsoft.com/office/powerpoint/2010/main" val="42870269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itle 1"/>
          <p:cNvSpPr>
            <a:spLocks noGrp="1"/>
          </p:cNvSpPr>
          <p:nvPr>
            <p:ph type="title"/>
          </p:nvPr>
        </p:nvSpPr>
        <p:spPr/>
        <p:txBody>
          <a:bodyPr/>
          <a:lstStyle/>
          <a:p>
            <a:pPr eaLnBrk="1" hangingPunct="1"/>
            <a:r>
              <a:rPr lang="en-US" altLang="en-US" smtClean="0"/>
              <a:t>Example Yearly LoadShape</a:t>
            </a:r>
          </a:p>
        </p:txBody>
      </p:sp>
      <p:pic>
        <p:nvPicPr>
          <p:cNvPr id="182275" name="Content Placeholder 3" descr="PPT450.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828800" y="1447800"/>
            <a:ext cx="5641975" cy="4935538"/>
          </a:xfrm>
        </p:spPr>
      </p:pic>
    </p:spTree>
    <p:extLst>
      <p:ext uri="{BB962C8B-B14F-4D97-AF65-F5344CB8AC3E}">
        <p14:creationId xmlns:p14="http://schemas.microsoft.com/office/powerpoint/2010/main" val="20746277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p:cNvSpPr>
            <a:spLocks noGrp="1"/>
          </p:cNvSpPr>
          <p:nvPr>
            <p:ph type="title"/>
          </p:nvPr>
        </p:nvSpPr>
        <p:spPr/>
        <p:txBody>
          <a:bodyPr/>
          <a:lstStyle/>
          <a:p>
            <a:pPr eaLnBrk="1" hangingPunct="1"/>
            <a:r>
              <a:rPr lang="en-US" altLang="en-US" smtClean="0"/>
              <a:t>Loadshape Interpolation</a:t>
            </a:r>
          </a:p>
        </p:txBody>
      </p:sp>
      <p:sp>
        <p:nvSpPr>
          <p:cNvPr id="183299" name="Content Placeholder 2"/>
          <p:cNvSpPr>
            <a:spLocks noGrp="1"/>
          </p:cNvSpPr>
          <p:nvPr>
            <p:ph idx="1"/>
          </p:nvPr>
        </p:nvSpPr>
        <p:spPr/>
        <p:txBody>
          <a:bodyPr/>
          <a:lstStyle/>
          <a:p>
            <a:pPr eaLnBrk="1" hangingPunct="1">
              <a:lnSpc>
                <a:spcPct val="100000"/>
              </a:lnSpc>
              <a:spcAft>
                <a:spcPct val="0"/>
              </a:spcAft>
            </a:pPr>
            <a:r>
              <a:rPr lang="en-US" altLang="en-US" smtClean="0"/>
              <a:t>The OpenDSS LOADSHAPE class uses </a:t>
            </a:r>
            <a:r>
              <a:rPr lang="en-US" altLang="en-US" u="sng" smtClean="0"/>
              <a:t>two different types of interpolation</a:t>
            </a:r>
            <a:r>
              <a:rPr lang="en-US" altLang="en-US" smtClean="0"/>
              <a:t> depending on it is defined</a:t>
            </a:r>
          </a:p>
          <a:p>
            <a:pPr eaLnBrk="1" hangingPunct="1">
              <a:lnSpc>
                <a:spcPct val="100000"/>
              </a:lnSpc>
              <a:spcAft>
                <a:spcPct val="0"/>
              </a:spcAft>
            </a:pPr>
            <a:r>
              <a:rPr lang="en-US" altLang="en-US" b="1" smtClean="0"/>
              <a:t>Fixed interval data</a:t>
            </a:r>
            <a:r>
              <a:rPr lang="en-US" altLang="en-US" smtClean="0"/>
              <a:t>. </a:t>
            </a:r>
          </a:p>
          <a:p>
            <a:pPr lvl="1" eaLnBrk="1" hangingPunct="1">
              <a:lnSpc>
                <a:spcPct val="100000"/>
              </a:lnSpc>
              <a:spcAft>
                <a:spcPct val="0"/>
              </a:spcAft>
            </a:pPr>
            <a:r>
              <a:rPr lang="en-US" altLang="en-US" smtClean="0"/>
              <a:t>Default: INTERVAL property defaults to 1 hour. </a:t>
            </a:r>
          </a:p>
          <a:p>
            <a:pPr lvl="1" eaLnBrk="1" hangingPunct="1">
              <a:lnSpc>
                <a:spcPct val="100000"/>
              </a:lnSpc>
              <a:spcAft>
                <a:spcPct val="0"/>
              </a:spcAft>
            </a:pPr>
            <a:r>
              <a:rPr lang="en-US" altLang="en-US" smtClean="0"/>
              <a:t>You can set it to another value or to 0. </a:t>
            </a:r>
          </a:p>
          <a:p>
            <a:pPr lvl="2" eaLnBrk="1" hangingPunct="1">
              <a:lnSpc>
                <a:spcPct val="100000"/>
              </a:lnSpc>
              <a:spcAft>
                <a:spcPct val="0"/>
              </a:spcAft>
            </a:pPr>
            <a:r>
              <a:rPr lang="en-US" altLang="en-US" smtClean="0"/>
              <a:t>The SINTERVAL and MINTERVAL properties facilitate defining intervals in </a:t>
            </a:r>
            <a:r>
              <a:rPr lang="en-US" altLang="en-US" u="sng" smtClean="0"/>
              <a:t>S</a:t>
            </a:r>
            <a:r>
              <a:rPr lang="en-US" altLang="en-US" smtClean="0"/>
              <a:t>econds or </a:t>
            </a:r>
            <a:r>
              <a:rPr lang="en-US" altLang="en-US" u="sng" smtClean="0"/>
              <a:t>M</a:t>
            </a:r>
            <a:r>
              <a:rPr lang="en-US" altLang="en-US" smtClean="0"/>
              <a:t>inutes.</a:t>
            </a:r>
          </a:p>
          <a:p>
            <a:pPr lvl="1" eaLnBrk="1" hangingPunct="1">
              <a:lnSpc>
                <a:spcPct val="100000"/>
              </a:lnSpc>
              <a:spcAft>
                <a:spcPct val="0"/>
              </a:spcAft>
            </a:pPr>
            <a:r>
              <a:rPr lang="en-US" altLang="en-US" smtClean="0"/>
              <a:t>INTERVAL &gt; 0 means fixed interval data</a:t>
            </a:r>
          </a:p>
          <a:p>
            <a:pPr lvl="2" eaLnBrk="1" hangingPunct="1">
              <a:lnSpc>
                <a:spcPct val="100000"/>
              </a:lnSpc>
              <a:spcAft>
                <a:spcPct val="0"/>
              </a:spcAft>
            </a:pPr>
            <a:r>
              <a:rPr lang="en-US" altLang="en-US" smtClean="0"/>
              <a:t>CSV files --one numeric value per line. </a:t>
            </a:r>
          </a:p>
          <a:p>
            <a:pPr lvl="2" eaLnBrk="1" hangingPunct="1">
              <a:lnSpc>
                <a:spcPct val="100000"/>
              </a:lnSpc>
              <a:spcAft>
                <a:spcPct val="0"/>
              </a:spcAft>
            </a:pPr>
            <a:r>
              <a:rPr lang="en-US" altLang="en-US" smtClean="0"/>
              <a:t>Value  REMAINS CONSTANT over the entire interval </a:t>
            </a:r>
          </a:p>
          <a:p>
            <a:pPr lvl="2" eaLnBrk="1" hangingPunct="1">
              <a:lnSpc>
                <a:spcPct val="100000"/>
              </a:lnSpc>
              <a:spcAft>
                <a:spcPct val="0"/>
              </a:spcAft>
            </a:pPr>
            <a:r>
              <a:rPr lang="en-US" altLang="en-US" smtClean="0"/>
              <a:t>The HOUR array property is ignored</a:t>
            </a:r>
          </a:p>
          <a:p>
            <a:pPr eaLnBrk="1" hangingPunct="1">
              <a:lnSpc>
                <a:spcPct val="100000"/>
              </a:lnSpc>
              <a:spcAft>
                <a:spcPct val="0"/>
              </a:spcAft>
            </a:pPr>
            <a:endParaRPr lang="en-US" altLang="en-US" smtClean="0"/>
          </a:p>
        </p:txBody>
      </p:sp>
    </p:spTree>
    <p:extLst>
      <p:ext uri="{BB962C8B-B14F-4D97-AF65-F5344CB8AC3E}">
        <p14:creationId xmlns:p14="http://schemas.microsoft.com/office/powerpoint/2010/main" val="96081598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itle 1"/>
          <p:cNvSpPr>
            <a:spLocks noGrp="1"/>
          </p:cNvSpPr>
          <p:nvPr>
            <p:ph type="title"/>
          </p:nvPr>
        </p:nvSpPr>
        <p:spPr/>
        <p:txBody>
          <a:bodyPr/>
          <a:lstStyle/>
          <a:p>
            <a:pPr eaLnBrk="1" hangingPunct="1"/>
            <a:r>
              <a:rPr lang="en-US" altLang="en-US" smtClean="0"/>
              <a:t>Loadshape Interpolation, Cont’d</a:t>
            </a:r>
          </a:p>
        </p:txBody>
      </p:sp>
      <p:sp>
        <p:nvSpPr>
          <p:cNvPr id="184323" name="Content Placeholder 2"/>
          <p:cNvSpPr>
            <a:spLocks noGrp="1"/>
          </p:cNvSpPr>
          <p:nvPr>
            <p:ph idx="1"/>
          </p:nvPr>
        </p:nvSpPr>
        <p:spPr/>
        <p:txBody>
          <a:bodyPr>
            <a:normAutofit lnSpcReduction="10000"/>
          </a:bodyPr>
          <a:lstStyle/>
          <a:p>
            <a:pPr eaLnBrk="1" hangingPunct="1"/>
            <a:r>
              <a:rPr lang="en-US" altLang="en-US" smtClean="0"/>
              <a:t>For </a:t>
            </a:r>
            <a:r>
              <a:rPr lang="en-US" altLang="en-US" b="1" smtClean="0"/>
              <a:t>LINEAR INTERPOLATION </a:t>
            </a:r>
            <a:r>
              <a:rPr lang="en-US" altLang="en-US" smtClean="0"/>
              <a:t>between the points, define </a:t>
            </a:r>
            <a:r>
              <a:rPr lang="en-US" altLang="en-US" i="1" u="sng" smtClean="0">
                <a:solidFill>
                  <a:srgbClr val="FF0000"/>
                </a:solidFill>
              </a:rPr>
              <a:t>INTERVAL=0</a:t>
            </a:r>
            <a:r>
              <a:rPr lang="en-US" altLang="en-US" smtClean="0"/>
              <a:t>. </a:t>
            </a:r>
          </a:p>
          <a:p>
            <a:pPr lvl="1" eaLnBrk="1" hangingPunct="1"/>
            <a:r>
              <a:rPr lang="en-US" altLang="en-US" smtClean="0"/>
              <a:t>Then both the time and multiplier values for the loadshape using the HOUR, MULT, and QMULT array properties.</a:t>
            </a:r>
          </a:p>
          <a:p>
            <a:pPr eaLnBrk="1" hangingPunct="1"/>
            <a:r>
              <a:rPr lang="en-US" altLang="en-US" smtClean="0"/>
              <a:t>Alternatively, you may use the CSVFILE, DBLFILE, or SNGFILE properties. </a:t>
            </a:r>
          </a:p>
          <a:p>
            <a:pPr lvl="1" eaLnBrk="1" hangingPunct="1"/>
            <a:r>
              <a:rPr lang="en-US" altLang="en-US" smtClean="0"/>
              <a:t>Enter both the time in </a:t>
            </a:r>
            <a:r>
              <a:rPr lang="en-US" altLang="en-US" u="sng" smtClean="0"/>
              <a:t>hours</a:t>
            </a:r>
            <a:r>
              <a:rPr lang="en-US" altLang="en-US" smtClean="0"/>
              <a:t> and the multiplier values.</a:t>
            </a:r>
          </a:p>
          <a:p>
            <a:pPr lvl="2" eaLnBrk="1" hangingPunct="1"/>
            <a:r>
              <a:rPr lang="en-US" altLang="en-US" smtClean="0"/>
              <a:t>A CSV file would have two values per line separated by a comma or whitespace.</a:t>
            </a:r>
          </a:p>
          <a:p>
            <a:pPr eaLnBrk="1" hangingPunct="1"/>
            <a:r>
              <a:rPr lang="en-US" altLang="en-US" smtClean="0"/>
              <a:t>The variable interval interpolation could be a little bit slower than the fixed interval data because there is more work to do to compute the factor.</a:t>
            </a:r>
          </a:p>
        </p:txBody>
      </p:sp>
    </p:spTree>
    <p:extLst>
      <p:ext uri="{BB962C8B-B14F-4D97-AF65-F5344CB8AC3E}">
        <p14:creationId xmlns:p14="http://schemas.microsoft.com/office/powerpoint/2010/main" val="26146556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p:cNvSpPr>
          <p:nvPr>
            <p:ph type="title"/>
          </p:nvPr>
        </p:nvSpPr>
        <p:spPr/>
        <p:txBody>
          <a:bodyPr/>
          <a:lstStyle/>
          <a:p>
            <a:pPr eaLnBrk="1" hangingPunct="1"/>
            <a:r>
              <a:rPr lang="en-US" altLang="en-US" smtClean="0"/>
              <a:t>Importing Packed Binary Files</a:t>
            </a:r>
          </a:p>
        </p:txBody>
      </p:sp>
      <p:sp>
        <p:nvSpPr>
          <p:cNvPr id="185347" name="Content Placeholder 2"/>
          <p:cNvSpPr>
            <a:spLocks noGrp="1"/>
          </p:cNvSpPr>
          <p:nvPr>
            <p:ph idx="1"/>
          </p:nvPr>
        </p:nvSpPr>
        <p:spPr/>
        <p:txBody>
          <a:bodyPr/>
          <a:lstStyle/>
          <a:p>
            <a:pPr eaLnBrk="1" hangingPunct="1"/>
            <a:r>
              <a:rPr lang="en-US" altLang="en-US" smtClean="0"/>
              <a:t>For simulations, such as AMI, required large volumes of Loadshapes to be imported, using packed binary files can save time</a:t>
            </a:r>
          </a:p>
          <a:p>
            <a:pPr eaLnBrk="1" hangingPunct="1"/>
            <a:r>
              <a:rPr lang="en-US" altLang="en-US" smtClean="0"/>
              <a:t>Standard CSV or TXT file</a:t>
            </a:r>
          </a:p>
          <a:p>
            <a:pPr lvl="1" eaLnBrk="1" hangingPunct="1"/>
            <a:r>
              <a:rPr lang="en-US" altLang="en-US" smtClean="0"/>
              <a:t>Mult=[file=myfile.txt] </a:t>
            </a:r>
          </a:p>
          <a:p>
            <a:pPr eaLnBrk="1" hangingPunct="1"/>
            <a:r>
              <a:rPr lang="en-US" altLang="en-US" smtClean="0"/>
              <a:t>File of doubles</a:t>
            </a:r>
          </a:p>
          <a:p>
            <a:pPr lvl="1" eaLnBrk="1" hangingPunct="1"/>
            <a:r>
              <a:rPr lang="en-US" altLang="en-US" smtClean="0"/>
              <a:t>Mult=[dblfile=myfile.dbl] </a:t>
            </a:r>
          </a:p>
          <a:p>
            <a:pPr eaLnBrk="1" hangingPunct="1"/>
            <a:r>
              <a:rPr lang="en-US" altLang="en-US" smtClean="0"/>
              <a:t>File of singles</a:t>
            </a:r>
          </a:p>
          <a:p>
            <a:pPr lvl="1" eaLnBrk="1" hangingPunct="1"/>
            <a:r>
              <a:rPr lang="en-US" altLang="en-US" smtClean="0"/>
              <a:t>Mult=[sngfile=myfile.sng]</a:t>
            </a:r>
          </a:p>
        </p:txBody>
      </p:sp>
    </p:spTree>
    <p:extLst>
      <p:ext uri="{BB962C8B-B14F-4D97-AF65-F5344CB8AC3E}">
        <p14:creationId xmlns:p14="http://schemas.microsoft.com/office/powerpoint/2010/main" val="304519658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itle 1"/>
          <p:cNvSpPr>
            <a:spLocks noGrp="1"/>
          </p:cNvSpPr>
          <p:nvPr>
            <p:ph type="title"/>
          </p:nvPr>
        </p:nvSpPr>
        <p:spPr/>
        <p:txBody>
          <a:bodyPr>
            <a:normAutofit fontScale="90000"/>
          </a:bodyPr>
          <a:lstStyle/>
          <a:p>
            <a:r>
              <a:rPr lang="en-US" altLang="en-US" smtClean="0"/>
              <a:t>Recent (2011) Enhancements to Defining Array Properties Using CSV files</a:t>
            </a:r>
          </a:p>
        </p:txBody>
      </p:sp>
      <p:sp>
        <p:nvSpPr>
          <p:cNvPr id="186371" name="Content Placeholder 2"/>
          <p:cNvSpPr>
            <a:spLocks noGrp="1"/>
          </p:cNvSpPr>
          <p:nvPr>
            <p:ph idx="1"/>
          </p:nvPr>
        </p:nvSpPr>
        <p:spPr/>
        <p:txBody>
          <a:bodyPr/>
          <a:lstStyle/>
          <a:p>
            <a:r>
              <a:rPr lang="en-US" altLang="en-US" b="1" smtClean="0"/>
              <a:t>Syntax:</a:t>
            </a:r>
          </a:p>
          <a:p>
            <a:pPr lvl="1"/>
            <a:r>
              <a:rPr lang="en-US" altLang="en-US" b="1" smtClean="0"/>
              <a:t>mult=[File=myMultiColumnFile.CSV, Column=n, Header=Yes/No]</a:t>
            </a:r>
          </a:p>
          <a:p>
            <a:r>
              <a:rPr lang="en-US" altLang="en-US" smtClean="0"/>
              <a:t>Allows use of </a:t>
            </a:r>
            <a:r>
              <a:rPr lang="en-US" altLang="en-US" u="sng" smtClean="0"/>
              <a:t>multicolumn CSV files </a:t>
            </a:r>
          </a:p>
          <a:p>
            <a:pPr lvl="1"/>
            <a:r>
              <a:rPr lang="en-US" altLang="en-US" smtClean="0"/>
              <a:t>with a single header row.</a:t>
            </a:r>
          </a:p>
          <a:p>
            <a:pPr lvl="1"/>
            <a:endParaRPr lang="en-US" altLang="en-US" smtClean="0"/>
          </a:p>
          <a:p>
            <a:r>
              <a:rPr lang="en-US" altLang="en-US" smtClean="0"/>
              <a:t>Example:</a:t>
            </a:r>
          </a:p>
          <a:p>
            <a:r>
              <a:rPr lang="en-US" altLang="en-US" sz="1800" smtClean="0">
                <a:latin typeface="Courier New" panose="02070309020205020404" pitchFamily="49" charset="0"/>
                <a:cs typeface="Courier New" panose="02070309020205020404" pitchFamily="49" charset="0"/>
              </a:rPr>
              <a:t>New Loadshape.Ramp2 npts=4000 sInterval=1 mult=(file=MultiChannelTest.csv, column=3, header=yes)</a:t>
            </a:r>
          </a:p>
          <a:p>
            <a:pPr lvl="1"/>
            <a:r>
              <a:rPr lang="en-US" altLang="en-US" smtClean="0"/>
              <a:t>Imports the 3</a:t>
            </a:r>
            <a:r>
              <a:rPr lang="en-US" altLang="en-US" baseline="30000" smtClean="0"/>
              <a:t>rd</a:t>
            </a:r>
            <a:r>
              <a:rPr lang="en-US" altLang="en-US" smtClean="0"/>
              <a:t> column from the file, skipping the header row</a:t>
            </a:r>
          </a:p>
        </p:txBody>
      </p:sp>
    </p:spTree>
    <p:extLst>
      <p:ext uri="{BB962C8B-B14F-4D97-AF65-F5344CB8AC3E}">
        <p14:creationId xmlns:p14="http://schemas.microsoft.com/office/powerpoint/2010/main" val="118196276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ubtitle 4"/>
          <p:cNvSpPr>
            <a:spLocks noGrp="1"/>
          </p:cNvSpPr>
          <p:nvPr>
            <p:ph type="subTitle" sz="quarter" idx="1"/>
          </p:nvPr>
        </p:nvSpPr>
        <p:spPr/>
        <p:txBody>
          <a:bodyPr/>
          <a:lstStyle/>
          <a:p>
            <a:pPr eaLnBrk="1" hangingPunct="1"/>
            <a:r>
              <a:rPr lang="en-US" altLang="en-US" smtClean="0"/>
              <a:t>Programming via the COM interface</a:t>
            </a:r>
          </a:p>
          <a:p>
            <a:pPr eaLnBrk="1" hangingPunct="1"/>
            <a:endParaRPr lang="en-US" altLang="en-US" smtClean="0"/>
          </a:p>
          <a:p>
            <a:pPr eaLnBrk="1" hangingPunct="1"/>
            <a:endParaRPr lang="en-US" altLang="en-US" smtClean="0"/>
          </a:p>
        </p:txBody>
      </p:sp>
      <p:sp>
        <p:nvSpPr>
          <p:cNvPr id="147459" name="Title 3"/>
          <p:cNvSpPr>
            <a:spLocks noGrp="1"/>
          </p:cNvSpPr>
          <p:nvPr>
            <p:ph type="ctrTitle" sz="quarter"/>
          </p:nvPr>
        </p:nvSpPr>
        <p:spPr/>
        <p:txBody>
          <a:bodyPr/>
          <a:lstStyle/>
          <a:p>
            <a:pPr eaLnBrk="1" hangingPunct="1"/>
            <a:r>
              <a:rPr lang="en-US" altLang="en-US" dirty="0" err="1" smtClean="0"/>
              <a:t>OpenDSS</a:t>
            </a:r>
            <a:r>
              <a:rPr lang="en-US" altLang="en-US" dirty="0" smtClean="0"/>
              <a:t> COM Interface</a:t>
            </a:r>
          </a:p>
        </p:txBody>
      </p:sp>
    </p:spTree>
    <p:extLst>
      <p:ext uri="{BB962C8B-B14F-4D97-AF65-F5344CB8AC3E}">
        <p14:creationId xmlns:p14="http://schemas.microsoft.com/office/powerpoint/2010/main" val="11942424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p:txBody>
          <a:bodyPr>
            <a:normAutofit fontScale="90000"/>
          </a:bodyPr>
          <a:lstStyle/>
          <a:p>
            <a:r>
              <a:rPr lang="en-US" altLang="en-US" dirty="0" smtClean="0"/>
              <a:t>Review: Two Implementations of </a:t>
            </a:r>
            <a:r>
              <a:rPr lang="en-US" altLang="en-US" dirty="0" err="1" smtClean="0"/>
              <a:t>OpenDSS</a:t>
            </a:r>
            <a:endParaRPr lang="en-US" altLang="en-US" dirty="0" smtClean="0"/>
          </a:p>
        </p:txBody>
      </p:sp>
      <p:sp>
        <p:nvSpPr>
          <p:cNvPr id="148483" name="Content Placeholder 2"/>
          <p:cNvSpPr>
            <a:spLocks noGrp="1"/>
          </p:cNvSpPr>
          <p:nvPr>
            <p:ph idx="1"/>
          </p:nvPr>
        </p:nvSpPr>
        <p:spPr/>
        <p:txBody>
          <a:bodyPr/>
          <a:lstStyle/>
          <a:p>
            <a:r>
              <a:rPr lang="en-US" altLang="en-US" b="1" dirty="0" smtClean="0"/>
              <a:t>Stand-alone EXE</a:t>
            </a:r>
          </a:p>
          <a:p>
            <a:pPr lvl="1"/>
            <a:r>
              <a:rPr lang="en-US" altLang="en-US" dirty="0" smtClean="0"/>
              <a:t>32-bit</a:t>
            </a:r>
          </a:p>
          <a:p>
            <a:pPr lvl="1"/>
            <a:r>
              <a:rPr lang="en-US" altLang="en-US" dirty="0" smtClean="0"/>
              <a:t>64-bit</a:t>
            </a:r>
          </a:p>
          <a:p>
            <a:pPr lvl="1"/>
            <a:r>
              <a:rPr lang="en-US" altLang="en-US" dirty="0" smtClean="0"/>
              <a:t>Use this to develop text scripts to study problems</a:t>
            </a:r>
          </a:p>
          <a:p>
            <a:r>
              <a:rPr lang="en-US" altLang="en-US" b="1" dirty="0" smtClean="0"/>
              <a:t>In-Process COM Server</a:t>
            </a:r>
          </a:p>
          <a:p>
            <a:pPr lvl="1"/>
            <a:r>
              <a:rPr lang="en-US" altLang="en-US" dirty="0" smtClean="0"/>
              <a:t>32-bit</a:t>
            </a:r>
          </a:p>
          <a:p>
            <a:pPr lvl="1"/>
            <a:r>
              <a:rPr lang="en-US" altLang="en-US" dirty="0" smtClean="0"/>
              <a:t>64-bit</a:t>
            </a:r>
          </a:p>
          <a:p>
            <a:pPr lvl="1"/>
            <a:r>
              <a:rPr lang="en-US" altLang="en-US" dirty="0" smtClean="0"/>
              <a:t>Use this to link </a:t>
            </a:r>
            <a:r>
              <a:rPr lang="en-US" altLang="en-US" dirty="0" err="1" smtClean="0"/>
              <a:t>OpenDSS</a:t>
            </a:r>
            <a:r>
              <a:rPr lang="en-US" altLang="en-US" dirty="0" smtClean="0"/>
              <a:t> to other programs</a:t>
            </a:r>
          </a:p>
          <a:p>
            <a:pPr lvl="2"/>
            <a:r>
              <a:rPr lang="en-US" altLang="en-US" dirty="0" smtClean="0"/>
              <a:t>Automate the program</a:t>
            </a:r>
          </a:p>
          <a:p>
            <a:pPr lvl="2"/>
            <a:r>
              <a:rPr lang="en-US" altLang="en-US" dirty="0" smtClean="0"/>
              <a:t>Execute complex algorithms</a:t>
            </a:r>
          </a:p>
        </p:txBody>
      </p:sp>
    </p:spTree>
    <p:extLst>
      <p:ext uri="{BB962C8B-B14F-4D97-AF65-F5344CB8AC3E}">
        <p14:creationId xmlns:p14="http://schemas.microsoft.com/office/powerpoint/2010/main" val="391034508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en-US" altLang="en-US" smtClean="0"/>
              <a:t>DSS Structure</a:t>
            </a:r>
          </a:p>
        </p:txBody>
      </p:sp>
      <p:sp>
        <p:nvSpPr>
          <p:cNvPr id="14950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14950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4950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2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2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149522" name="Text Box 18"/>
          <p:cNvSpPr txBox="1">
            <a:spLocks noChangeArrowheads="1"/>
          </p:cNvSpPr>
          <p:nvPr/>
        </p:nvSpPr>
        <p:spPr bwMode="auto">
          <a:xfrm>
            <a:off x="381000" y="17526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149523" name="Line 19"/>
          <p:cNvSpPr>
            <a:spLocks noChangeShapeType="1"/>
          </p:cNvSpPr>
          <p:nvPr/>
        </p:nvSpPr>
        <p:spPr bwMode="auto">
          <a:xfrm>
            <a:off x="1524000" y="1981200"/>
            <a:ext cx="838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952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4952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952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14952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14952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14952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4953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49531" name="Text Box 18"/>
          <p:cNvSpPr txBox="1">
            <a:spLocks noChangeArrowheads="1"/>
          </p:cNvSpPr>
          <p:nvPr/>
        </p:nvSpPr>
        <p:spPr bwMode="auto">
          <a:xfrm>
            <a:off x="18288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r" eaLnBrk="1" hangingPunct="1"/>
            <a:r>
              <a:rPr lang="en-US" altLang="en-US" sz="1800">
                <a:solidFill>
                  <a:schemeClr val="tx1"/>
                </a:solidFill>
              </a:rPr>
              <a:t>Text</a:t>
            </a:r>
          </a:p>
        </p:txBody>
      </p:sp>
    </p:spTree>
    <p:extLst>
      <p:ext uri="{BB962C8B-B14F-4D97-AF65-F5344CB8AC3E}">
        <p14:creationId xmlns:p14="http://schemas.microsoft.com/office/powerpoint/2010/main" val="2971003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altLang="en-US" smtClean="0"/>
              <a:t>OpenDSSEngine.DSS is Registered</a:t>
            </a:r>
          </a:p>
        </p:txBody>
      </p:sp>
      <p:pic>
        <p:nvPicPr>
          <p:cNvPr id="150531"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2"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150533"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0534"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0535"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150536"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0537"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150538"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3742586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Custom 14">
      <a:dk1>
        <a:srgbClr val="000000"/>
      </a:dk1>
      <a:lt1>
        <a:srgbClr val="FFFFFF"/>
      </a:lt1>
      <a:dk2>
        <a:srgbClr val="0000CC"/>
      </a:dk2>
      <a:lt2>
        <a:srgbClr val="B2B2B2"/>
      </a:lt2>
      <a:accent1>
        <a:srgbClr val="006699"/>
      </a:accent1>
      <a:accent2>
        <a:srgbClr val="A50021"/>
      </a:accent2>
      <a:accent3>
        <a:srgbClr val="33CC33"/>
      </a:accent3>
      <a:accent4>
        <a:srgbClr val="FF9933"/>
      </a:accent4>
      <a:accent5>
        <a:srgbClr val="9933FF"/>
      </a:accent5>
      <a:accent6>
        <a:srgbClr val="FFFF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B206D4-7124-49AF-B1F3-43EE68FBF7E0}">
  <ds:schemaRefs>
    <ds:schemaRef ds:uri="http://purl.org/dc/terms/"/>
    <ds:schemaRef ds:uri="http://purl.org/dc/dcmitype/"/>
    <ds:schemaRef ds:uri="http://schemas.microsoft.com/office/2006/metadata/properties"/>
    <ds:schemaRef ds:uri="9d4eb815-23ed-48d9-b0c1-2b9ce0016f4e"/>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1355340B-453D-40BC-BAC5-45CF3EE732E4}">
  <ds:schemaRefs>
    <ds:schemaRef ds:uri="http://schemas.microsoft.com/sharepoint/v3/contenttype/forms"/>
  </ds:schemaRefs>
</ds:datastoreItem>
</file>

<file path=customXml/itemProps3.xml><?xml version="1.0" encoding="utf-8"?>
<ds:datastoreItem xmlns:ds="http://schemas.openxmlformats.org/officeDocument/2006/customXml" ds:itemID="{63AF239D-AA30-4595-B695-7D8674434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2014_PowerPoint_Template</Template>
  <TotalTime>135</TotalTime>
  <Words>8511</Words>
  <Application>Microsoft Office PowerPoint</Application>
  <PresentationFormat>On-screen Show (4:3)</PresentationFormat>
  <Paragraphs>1723</Paragraphs>
  <Slides>175</Slides>
  <Notes>115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175</vt:i4>
      </vt:variant>
    </vt:vector>
  </HeadingPairs>
  <TitlesOfParts>
    <vt:vector size="184" baseType="lpstr">
      <vt:lpstr>Arial</vt:lpstr>
      <vt:lpstr>Arial Black</vt:lpstr>
      <vt:lpstr>Courier New</vt:lpstr>
      <vt:lpstr>Symbol</vt:lpstr>
      <vt:lpstr>Tahoma</vt:lpstr>
      <vt:lpstr>Times New Roman</vt:lpstr>
      <vt:lpstr>blank</vt:lpstr>
      <vt:lpstr>Equation</vt:lpstr>
      <vt:lpstr>Microsoft Equation 3.0</vt:lpstr>
      <vt:lpstr>OpenDSS Training Workshop </vt:lpstr>
      <vt:lpstr>Agenda</vt:lpstr>
      <vt:lpstr>Objectives of this Workshop</vt:lpstr>
      <vt:lpstr>What is the OpenDSS?</vt:lpstr>
      <vt:lpstr>What is the OpenDSS? (cont’d)</vt:lpstr>
      <vt:lpstr>What is the OpenDSS? (cont’d)</vt:lpstr>
      <vt:lpstr>What is the OpenDSS? (cont’d)</vt:lpstr>
      <vt:lpstr>Why Dynamic Distribution Modeling?</vt:lpstr>
      <vt:lpstr>Time- and Location-Dependent Benefits</vt:lpstr>
      <vt:lpstr>What can OpenDSS be used for?</vt:lpstr>
      <vt:lpstr>Program Files</vt:lpstr>
      <vt:lpstr>User Interfaces Currently Implemented</vt:lpstr>
      <vt:lpstr>Why Scripting and COM?</vt:lpstr>
      <vt:lpstr>What is COM?</vt:lpstr>
      <vt:lpstr>SourceForge.Net Links for OpenDSS</vt:lpstr>
      <vt:lpstr>Discussion Forum &amp; News for OpenDSS</vt:lpstr>
      <vt:lpstr>Installing</vt:lpstr>
      <vt:lpstr>Installing</vt:lpstr>
      <vt:lpstr>Registering the COM Server Manually</vt:lpstr>
      <vt:lpstr>Manually Registering the COM Server – Windows 7 (Method 1)</vt:lpstr>
      <vt:lpstr>Registering the COM Server – Windows 7, Method 2</vt:lpstr>
      <vt:lpstr>So What Did this Do?</vt:lpstr>
      <vt:lpstr>The GUID References the DLL File ….</vt:lpstr>
      <vt:lpstr>32-bit Vs 64-bit </vt:lpstr>
      <vt:lpstr>32-bit Vs 64-bit </vt:lpstr>
      <vt:lpstr>Questions So Far?</vt:lpstr>
      <vt:lpstr>How OpenDSS Works</vt:lpstr>
      <vt:lpstr>The Math …</vt:lpstr>
      <vt:lpstr>Primitive Y Matrix</vt:lpstr>
      <vt:lpstr>Primitive Y Matrix, cont’d</vt:lpstr>
      <vt:lpstr>What about 3-phase elements?</vt:lpstr>
      <vt:lpstr>The Network Model</vt:lpstr>
      <vt:lpstr>Nodal Admittance Equations</vt:lpstr>
      <vt:lpstr>Solving the Power Flow</vt:lpstr>
      <vt:lpstr>Load (a PC Element)</vt:lpstr>
      <vt:lpstr>Load  - 3-phase Y connected</vt:lpstr>
      <vt:lpstr>Load  - 3-phase Delta connected</vt:lpstr>
      <vt:lpstr>Load Models  (Present version)</vt:lpstr>
      <vt:lpstr>Standard P + jQ (constant power) Load Model</vt:lpstr>
      <vt:lpstr>Standard P + jQ Load Model  (Model=1)</vt:lpstr>
      <vt:lpstr>Power Flow Solution Algorithm</vt:lpstr>
      <vt:lpstr>Putting it All Together</vt:lpstr>
      <vt:lpstr>Putting it All Together</vt:lpstr>
      <vt:lpstr>Solving the Power Flow …</vt:lpstr>
      <vt:lpstr>Solution Speed</vt:lpstr>
      <vt:lpstr>OpenDSS Solution Loop with Controls</vt:lpstr>
      <vt:lpstr>Validation of OpenDSS</vt:lpstr>
      <vt:lpstr>Circuit Modeling Basics</vt:lpstr>
      <vt:lpstr>DSS Bus Model  (Bus ≠ Node)</vt:lpstr>
      <vt:lpstr>DSS Terminal Definition</vt:lpstr>
      <vt:lpstr>Power Delivery Elements</vt:lpstr>
      <vt:lpstr>Power Conversion Elements</vt:lpstr>
      <vt:lpstr>Specifying Bus Connections</vt:lpstr>
      <vt:lpstr>Specifying Bus Connections</vt:lpstr>
      <vt:lpstr>Specifying Bus Connections</vt:lpstr>
      <vt:lpstr>Specifying Bus Connections</vt:lpstr>
      <vt:lpstr>Possible Gotcha: Specifying Two Ungrounded-Wye Capacitors on Same Bus</vt:lpstr>
      <vt:lpstr>Circuit Element Conductors are Connected to the Nodes of Buses</vt:lpstr>
      <vt:lpstr>Example: Connections for 1-Phase Residential Transformer Used in North America</vt:lpstr>
      <vt:lpstr>All Terminals of a Circuit Element Have Same Number of Conductors</vt:lpstr>
      <vt:lpstr>Scripting Basics</vt:lpstr>
      <vt:lpstr>Scripting Recommendation</vt:lpstr>
      <vt:lpstr>Scripting</vt:lpstr>
      <vt:lpstr>Command Syntax</vt:lpstr>
      <vt:lpstr>Delimiters</vt:lpstr>
      <vt:lpstr>Array and Matrix Parameters</vt:lpstr>
      <vt:lpstr>An Example</vt:lpstr>
      <vt:lpstr>A Basic Script (Class Exercise)</vt:lpstr>
      <vt:lpstr>Circuit</vt:lpstr>
      <vt:lpstr>Vsource Element Note</vt:lpstr>
      <vt:lpstr>20 MVA Substation Transformer</vt:lpstr>
      <vt:lpstr>The Line</vt:lpstr>
      <vt:lpstr>The Load</vt:lpstr>
      <vt:lpstr>Solving and Showing Results Reports</vt:lpstr>
      <vt:lpstr>Detailed Distribution Circuit Modeling</vt:lpstr>
      <vt:lpstr>Scripting Large Circuits</vt:lpstr>
      <vt:lpstr>Organizing Your Main Screen</vt:lpstr>
      <vt:lpstr>OpenDSS Registry Entries</vt:lpstr>
      <vt:lpstr>Organizing Your Main Screen</vt:lpstr>
      <vt:lpstr>A Common Sense Structuring of Script Files</vt:lpstr>
      <vt:lpstr>Organizing Run Scripts</vt:lpstr>
      <vt:lpstr>Organizing Your Master File</vt:lpstr>
      <vt:lpstr>Example:  IEEE 8500-Node Test Feeder</vt:lpstr>
      <vt:lpstr>Main Part of “Run” File</vt:lpstr>
      <vt:lpstr>The Master File</vt:lpstr>
      <vt:lpstr>Loadshapes and  Smart Grid Simulation</vt:lpstr>
      <vt:lpstr>Loadshapes</vt:lpstr>
      <vt:lpstr>Example Loadshape for Wind Turbine Output</vt:lpstr>
      <vt:lpstr>Example Loadshapes Provided in Examples Folder</vt:lpstr>
      <vt:lpstr>How to Define</vt:lpstr>
      <vt:lpstr>Example Yearly LoadShape</vt:lpstr>
      <vt:lpstr>Loadshape Interpolation</vt:lpstr>
      <vt:lpstr>Loadshape Interpolation, Cont’d</vt:lpstr>
      <vt:lpstr>Importing Packed Binary Files</vt:lpstr>
      <vt:lpstr>Recent (2011) Enhancements to Defining Array Properties Using CSV files</vt:lpstr>
      <vt:lpstr>OpenDSS COM Interface</vt:lpstr>
      <vt:lpstr>Review: Two Implementations of OpenDSS</vt:lpstr>
      <vt:lpstr>DSS Structure</vt:lpstr>
      <vt:lpstr>OpenDSSEngine.DSS is Registered</vt:lpstr>
      <vt:lpstr>Linking Your Program to the COM Server</vt:lpstr>
      <vt:lpstr>Linking Your Program to the COM Server, 2</vt:lpstr>
      <vt:lpstr>OpenDSS COM Interfaces</vt:lpstr>
      <vt:lpstr>“Active objects” concept</vt:lpstr>
      <vt:lpstr>DSS Interface</vt:lpstr>
      <vt:lpstr>A Simple VBA Macro  (Class Exercise)</vt:lpstr>
      <vt:lpstr>PowerPoint Presentation</vt:lpstr>
      <vt:lpstr>Steps Required to Do This</vt:lpstr>
      <vt:lpstr>Resulting Chart in Excel</vt:lpstr>
      <vt:lpstr>VBA Example</vt:lpstr>
      <vt:lpstr>VBA Example</vt:lpstr>
      <vt:lpstr>VBA Example</vt:lpstr>
      <vt:lpstr>Harmonic Solution</vt:lpstr>
      <vt:lpstr>Solving for Harmonic Flows</vt:lpstr>
      <vt:lpstr>Harmonic Solution </vt:lpstr>
      <vt:lpstr>Typical Harmonic Solution Script </vt:lpstr>
      <vt:lpstr>Load Modeling for Harmonics Studies</vt:lpstr>
      <vt:lpstr>Transformer Modeling</vt:lpstr>
      <vt:lpstr>What Difference Does it Make?</vt:lpstr>
      <vt:lpstr>Harmonic Solution Mode</vt:lpstr>
      <vt:lpstr>Harmonic Solution Mode, Cont’d</vt:lpstr>
      <vt:lpstr>Frequency Scan Example Script</vt:lpstr>
      <vt:lpstr>What Does the Scan Spectrum Look Like?</vt:lpstr>
      <vt:lpstr>What Difference Does it Make?</vt:lpstr>
      <vt:lpstr>Putting it All Together - Harmonics</vt:lpstr>
      <vt:lpstr>Dynamics Solution</vt:lpstr>
      <vt:lpstr>Dynamics Mode </vt:lpstr>
      <vt:lpstr>Basic Algorithm (From SolutionAlgs.Pas)</vt:lpstr>
      <vt:lpstr>Entering Dynamics Mode</vt:lpstr>
      <vt:lpstr>3-Phase Generator Model in Dynamics Mode</vt:lpstr>
      <vt:lpstr>Differential Equations for Default Generator  (1-Mass)</vt:lpstr>
      <vt:lpstr>User-Written DLLs</vt:lpstr>
      <vt:lpstr>Running from MATLAB</vt:lpstr>
      <vt:lpstr>Running OpenDSS From Matlab</vt:lpstr>
      <vt:lpstr>Using the DSS through the  Text Interface from Matlab (harmonics example)</vt:lpstr>
      <vt:lpstr>Using the DSS through the  Text Interface from Matlab (harmonics example) (cont’d)</vt:lpstr>
      <vt:lpstr>Running with Python</vt:lpstr>
      <vt:lpstr>Invoking DSS on IEEE 123 Bus Case</vt:lpstr>
      <vt:lpstr>Python Example</vt:lpstr>
      <vt:lpstr>Running From C#</vt:lpstr>
      <vt:lpstr>Create a New Visual C# Project …</vt:lpstr>
      <vt:lpstr>Select Project &gt; Add Reference …</vt:lpstr>
      <vt:lpstr>Choose OpenDSSEngine from the List …</vt:lpstr>
      <vt:lpstr>Add “using” clause in Code View ..</vt:lpstr>
      <vt:lpstr>Add Public Variable for DSS object</vt:lpstr>
      <vt:lpstr>From ToolBox, add a Button the Main Form to Load and Start OpenDSS</vt:lpstr>
      <vt:lpstr>Start OpenDSS and Check if OK</vt:lpstr>
      <vt:lpstr>Test it --- Success!</vt:lpstr>
      <vt:lpstr>Solve the IEEE 123-Bus Test Feeder</vt:lpstr>
      <vt:lpstr>Start Button Code</vt:lpstr>
      <vt:lpstr>Compile Button Code</vt:lpstr>
      <vt:lpstr>Solve Button Code</vt:lpstr>
      <vt:lpstr>Show Results Button Code</vt:lpstr>
      <vt:lpstr>What Do You want to Do?</vt:lpstr>
      <vt:lpstr>A Storage Modeling Example</vt:lpstr>
      <vt:lpstr>Storage Element Model in OpenDSS</vt:lpstr>
      <vt:lpstr>StorageController Element in OpenDSS</vt:lpstr>
      <vt:lpstr>Simple Peak Shave Example – 75 kWh ea.</vt:lpstr>
      <vt:lpstr>Simple Peak Shave Example – 25 kWh ea.</vt:lpstr>
      <vt:lpstr>Simple Storage Script Using a DynaDLL</vt:lpstr>
      <vt:lpstr>Defining a StorageController</vt:lpstr>
      <vt:lpstr>Snippet of CES.DSS File Defining Storage Fleet</vt:lpstr>
      <vt:lpstr>Introduction to OpenDSS Internals</vt:lpstr>
      <vt:lpstr>DSS Object Structure</vt:lpstr>
      <vt:lpstr>DSS Class Structure</vt:lpstr>
      <vt:lpstr>Solution Object (Solution.pas)</vt:lpstr>
      <vt:lpstr>Solution Object – Key Variables</vt:lpstr>
      <vt:lpstr>Solution Object -- Public Functions and Properties</vt:lpstr>
      <vt:lpstr>Adding a New Model</vt:lpstr>
      <vt:lpstr>The Edit Function</vt:lpstr>
      <vt:lpstr>The Edit Function</vt:lpstr>
      <vt:lpstr>The Edit Function</vt:lpstr>
      <vt:lpstr>Command and Option Processing</vt:lpstr>
      <vt:lpstr>Basic Functions in a Device Model (Required)</vt:lpstr>
      <vt:lpstr>Classes in a Device Model</vt:lpstr>
      <vt:lpstr>Together... Shaping the Future of Electricity</vt:lpstr>
    </vt:vector>
  </TitlesOfParts>
  <Company>Electric Power Research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 PowerPoint Template Version 1.1</dc:title>
  <dc:creator>Dugan, Roger</dc:creator>
  <dc:description>Copyright 2014</dc:description>
  <cp:lastModifiedBy>Dugan, Roger</cp:lastModifiedBy>
  <cp:revision>21</cp:revision>
  <cp:lastPrinted>2005-05-03T23:36:11Z</cp:lastPrinted>
  <dcterms:created xsi:type="dcterms:W3CDTF">2014-12-15T03:49:16Z</dcterms:created>
  <dcterms:modified xsi:type="dcterms:W3CDTF">2014-12-16T00:28:15Z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