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81" r:id="rId4"/>
    <p:sldId id="324" r:id="rId5"/>
    <p:sldId id="325" r:id="rId6"/>
    <p:sldId id="326" r:id="rId7"/>
    <p:sldId id="327" r:id="rId8"/>
    <p:sldId id="340" r:id="rId9"/>
    <p:sldId id="328" r:id="rId10"/>
    <p:sldId id="330" r:id="rId11"/>
    <p:sldId id="331" r:id="rId12"/>
    <p:sldId id="335" r:id="rId13"/>
    <p:sldId id="336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Ricardo Radatz de Freitas" initials="PRRdF" lastIdx="3" clrIdx="0">
    <p:extLst>
      <p:ext uri="{19B8F6BF-5375-455C-9EA6-DF929625EA0E}">
        <p15:presenceInfo xmlns:p15="http://schemas.microsoft.com/office/powerpoint/2012/main" userId="b9475aaece749d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VV_VW </a:t>
            </a:r>
            <a:r>
              <a:rPr lang="en-US" dirty="0"/>
              <a:t>Scenarios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8AF17C-97BC-41E1-8F83-CA5039C2E6E6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8.6.6.1 (64-bit build)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7EC35-9324-41DE-8119-1A18A2AC982E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1.11: Daily volt-</a:t>
            </a:r>
            <a:r>
              <a:rPr lang="en-US" sz="2800" dirty="0" err="1"/>
              <a:t>varYAxis</a:t>
            </a:r>
            <a:r>
              <a:rPr lang="en-US" sz="2800" dirty="0"/>
              <a:t> </a:t>
            </a:r>
            <a:r>
              <a:rPr lang="en-US" sz="2800" dirty="0" err="1"/>
              <a:t>varMax</a:t>
            </a:r>
            <a:r>
              <a:rPr lang="en-US" sz="2800" dirty="0"/>
              <a:t> volt-</a:t>
            </a:r>
            <a:r>
              <a:rPr lang="en-US" sz="2800" dirty="0" err="1"/>
              <a:t>wattYAxis</a:t>
            </a:r>
            <a:r>
              <a:rPr lang="en-US" sz="2800" dirty="0"/>
              <a:t> PMPPPU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(Daily_VVVW_varMax_PMPPPU-2.dss)</a:t>
            </a:r>
            <a:endParaRPr lang="en-US" dirty="0"/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346CFE33-5C29-4784-AE12-8DC759EE1911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7" name="Imagem 4">
            <a:extLst>
              <a:ext uri="{FF2B5EF4-FFF2-40B4-BE49-F238E27FC236}">
                <a16:creationId xmlns:a16="http://schemas.microsoft.com/office/drawing/2014/main" id="{46FFBE54-DA1C-4C85-9BDB-C1030170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445" y="1371363"/>
            <a:ext cx="2631600" cy="3892934"/>
          </a:xfrm>
          <a:prstGeom prst="rect">
            <a:avLst/>
          </a:prstGeom>
        </p:spPr>
      </p:pic>
      <p:pic>
        <p:nvPicPr>
          <p:cNvPr id="9" name="Imagem 5">
            <a:extLst>
              <a:ext uri="{FF2B5EF4-FFF2-40B4-BE49-F238E27FC236}">
                <a16:creationId xmlns:a16="http://schemas.microsoft.com/office/drawing/2014/main" id="{85FC5F3C-8D35-4834-BFE3-ED78B1148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78"/>
          <a:stretch/>
        </p:blipFill>
        <p:spPr>
          <a:xfrm>
            <a:off x="9144000" y="1371363"/>
            <a:ext cx="1775456" cy="3892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188670-9CC6-44C0-82C5-4D00DC238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84" y="1500732"/>
            <a:ext cx="5083310" cy="45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7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141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1.12: Daily volt-</a:t>
            </a:r>
            <a:r>
              <a:rPr lang="en-US" sz="2800" dirty="0" err="1"/>
              <a:t>varYAxis</a:t>
            </a:r>
            <a:r>
              <a:rPr lang="en-US" sz="2800" dirty="0"/>
              <a:t> </a:t>
            </a:r>
            <a:r>
              <a:rPr lang="en-US" sz="2800" dirty="0" err="1"/>
              <a:t>varMax</a:t>
            </a:r>
            <a:r>
              <a:rPr lang="en-US" sz="2800" dirty="0"/>
              <a:t> volt-</a:t>
            </a:r>
            <a:r>
              <a:rPr lang="en-US" sz="2800" dirty="0" err="1"/>
              <a:t>wattYAxis</a:t>
            </a:r>
            <a:r>
              <a:rPr lang="en-US" sz="2800" dirty="0"/>
              <a:t> PMPPPU with kW limited by pctPmpp*Pmpp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953424"/>
            <a:ext cx="540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</a:t>
            </a:r>
          </a:p>
          <a:p>
            <a:r>
              <a:rPr lang="pt-BR" dirty="0"/>
              <a:t>(Daily_VVVW_varMax_PMPPPU_pctPmpp60-2.dss)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E35BF8-B9DC-4522-85CC-28279B8B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316"/>
            <a:ext cx="11705716" cy="3454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70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4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1.14: Daily volt-</a:t>
            </a:r>
            <a:r>
              <a:rPr lang="en-US" sz="2000" dirty="0" err="1"/>
              <a:t>varYAxis</a:t>
            </a:r>
            <a:r>
              <a:rPr lang="en-US" sz="2000" dirty="0"/>
              <a:t> </a:t>
            </a:r>
            <a:r>
              <a:rPr lang="en-US" sz="2000" dirty="0" err="1"/>
              <a:t>varMax</a:t>
            </a:r>
            <a:r>
              <a:rPr lang="en-US" sz="2000" dirty="0"/>
              <a:t> volt-</a:t>
            </a:r>
            <a:r>
              <a:rPr lang="en-US" sz="2000" dirty="0" err="1"/>
              <a:t>wattYAxis</a:t>
            </a:r>
            <a:r>
              <a:rPr lang="en-US" sz="2000" dirty="0"/>
              <a:t> PMPPPU with kVA limitation – Q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821433"/>
            <a:ext cx="576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OpenDSS </a:t>
            </a:r>
            <a:r>
              <a:rPr lang="en-US" sz="1600" dirty="0"/>
              <a:t>code</a:t>
            </a:r>
            <a:r>
              <a:rPr lang="pt-BR" sz="1600" dirty="0"/>
              <a:t> (</a:t>
            </a:r>
            <a:r>
              <a:rPr lang="nn-NO" sz="1600" dirty="0"/>
              <a:t>Daily_VVVW_varMax_PMPPPU_kVAlimitation_Qpriority-2</a:t>
            </a:r>
            <a:r>
              <a:rPr lang="pt-BR" sz="1600" dirty="0"/>
              <a:t>.dss)</a:t>
            </a:r>
            <a:endParaRPr lang="en-US" sz="1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8E8936-89CF-4A8F-8ED2-2106936DBBFE}"/>
              </a:ext>
            </a:extLst>
          </p:cNvPr>
          <p:cNvSpPr/>
          <p:nvPr/>
        </p:nvSpPr>
        <p:spPr>
          <a:xfrm>
            <a:off x="9818703" y="3151573"/>
            <a:ext cx="381366" cy="88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4">
            <a:extLst>
              <a:ext uri="{FF2B5EF4-FFF2-40B4-BE49-F238E27FC236}">
                <a16:creationId xmlns:a16="http://schemas.microsoft.com/office/drawing/2014/main" id="{AD664790-5889-4145-AADB-E7B595478A8C}"/>
              </a:ext>
            </a:extLst>
          </p:cNvPr>
          <p:cNvSpPr/>
          <p:nvPr/>
        </p:nvSpPr>
        <p:spPr>
          <a:xfrm>
            <a:off x="9447591" y="4037363"/>
            <a:ext cx="381366" cy="88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FB9ED-E1D4-4376-8B9F-3ED128D3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7" y="1792389"/>
            <a:ext cx="11049582" cy="31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0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1.15: Daily volt-</a:t>
            </a:r>
            <a:r>
              <a:rPr lang="en-US" sz="2000" dirty="0" err="1"/>
              <a:t>varYAxis</a:t>
            </a:r>
            <a:r>
              <a:rPr lang="en-US" sz="2000" dirty="0"/>
              <a:t> </a:t>
            </a:r>
            <a:r>
              <a:rPr lang="en-US" sz="2000" dirty="0" err="1"/>
              <a:t>varMax</a:t>
            </a:r>
            <a:r>
              <a:rPr lang="en-US" sz="2000" dirty="0"/>
              <a:t> volt-</a:t>
            </a:r>
            <a:r>
              <a:rPr lang="en-US" sz="2000" dirty="0" err="1"/>
              <a:t>wattYAxis</a:t>
            </a:r>
            <a:r>
              <a:rPr lang="en-US" sz="2000" dirty="0"/>
              <a:t> PMPPPU with kVA limitation – P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734601"/>
            <a:ext cx="576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OpenDSS </a:t>
            </a:r>
            <a:r>
              <a:rPr lang="en-US" sz="1600" dirty="0"/>
              <a:t>code</a:t>
            </a:r>
            <a:r>
              <a:rPr lang="pt-BR" sz="1600" dirty="0"/>
              <a:t> (</a:t>
            </a:r>
            <a:r>
              <a:rPr lang="nn-NO" sz="1600" dirty="0"/>
              <a:t>Daily_VVVW_varMax_PMPPPU_kVAlimitation_Ppriority-2</a:t>
            </a:r>
            <a:r>
              <a:rPr lang="pt-BR" sz="1600" dirty="0"/>
              <a:t>.dss)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B1254-3DF6-464A-A4A1-A09BA1DD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05" y="2242311"/>
            <a:ext cx="9723353" cy="28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2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1.16: Daily volt-</a:t>
            </a:r>
            <a:r>
              <a:rPr lang="en-US" sz="2000" dirty="0" err="1"/>
              <a:t>varYAxis</a:t>
            </a:r>
            <a:r>
              <a:rPr lang="en-US" sz="2000" dirty="0"/>
              <a:t> </a:t>
            </a:r>
            <a:r>
              <a:rPr lang="en-US" sz="2000" dirty="0" err="1"/>
              <a:t>varAval</a:t>
            </a:r>
            <a:r>
              <a:rPr lang="en-US" sz="2000" dirty="0"/>
              <a:t> volt-</a:t>
            </a:r>
            <a:r>
              <a:rPr lang="en-US" sz="2000" dirty="0" err="1"/>
              <a:t>wattYAxis</a:t>
            </a:r>
            <a:r>
              <a:rPr lang="en-US" sz="2000" dirty="0"/>
              <a:t> PMPPPU with </a:t>
            </a:r>
            <a:r>
              <a:rPr lang="en-US" sz="2000" dirty="0" err="1"/>
              <a:t>kvar</a:t>
            </a:r>
            <a:r>
              <a:rPr lang="en-US" sz="2000" dirty="0"/>
              <a:t> limitation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655859"/>
            <a:ext cx="576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OpenDSS </a:t>
            </a:r>
            <a:r>
              <a:rPr lang="en-US" sz="1600" dirty="0"/>
              <a:t>code</a:t>
            </a:r>
            <a:r>
              <a:rPr lang="pt-BR" sz="1600" dirty="0"/>
              <a:t> (</a:t>
            </a:r>
            <a:r>
              <a:rPr lang="nn-NO" sz="1600" dirty="0"/>
              <a:t>Daily_VVVW_varAval_PMPPPU_kvarlimit-2</a:t>
            </a:r>
            <a:r>
              <a:rPr lang="pt-BR" sz="1600" dirty="0"/>
              <a:t>.dss)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F63A22-142D-4C45-ABA3-79C724E1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8" y="2040204"/>
            <a:ext cx="11175224" cy="323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7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06200" cy="752133"/>
          </a:xfrm>
        </p:spPr>
        <p:txBody>
          <a:bodyPr>
            <a:normAutofit/>
          </a:bodyPr>
          <a:lstStyle/>
          <a:p>
            <a:r>
              <a:rPr lang="en-US" sz="2800" dirty="0"/>
              <a:t>Scenario 1.1: Snapshot without volt-watt operation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-7596" y="62555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(SnapShot_VVVW_VWnoOperation-2.dss)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C66231-017D-4CC9-8A5E-D8CA5CD9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86" y="1567832"/>
            <a:ext cx="340995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8B71C4-7A1B-4850-9D1C-D8A7D498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62" y="3239634"/>
            <a:ext cx="7305675" cy="26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57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1.3: Snapshot volt-</a:t>
            </a:r>
            <a:r>
              <a:rPr lang="en-US" sz="2800" dirty="0" err="1"/>
              <a:t>varYAxis</a:t>
            </a:r>
            <a:r>
              <a:rPr lang="en-US" sz="2800" dirty="0"/>
              <a:t> </a:t>
            </a:r>
            <a:r>
              <a:rPr lang="en-US" sz="2800" dirty="0" err="1"/>
              <a:t>varMax</a:t>
            </a:r>
            <a:r>
              <a:rPr lang="en-US" sz="2800" dirty="0"/>
              <a:t> volt-</a:t>
            </a:r>
            <a:r>
              <a:rPr lang="en-US" sz="2800" dirty="0" err="1"/>
              <a:t>wattYAxis</a:t>
            </a:r>
            <a:r>
              <a:rPr lang="en-US" sz="2800" dirty="0"/>
              <a:t> PMPPPU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868316"/>
            <a:ext cx="67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(SnapShot_VVVW_varMax_PMPPPU-2.dss)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8DCAED-899F-4E85-9F76-60DC9016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68" y="1742003"/>
            <a:ext cx="3457575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AD4CAC-6866-479E-8419-0B011116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947" y="3170284"/>
            <a:ext cx="72009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47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1.4: Snapshot volt-</a:t>
            </a:r>
            <a:r>
              <a:rPr lang="en-US" sz="2800" dirty="0" err="1"/>
              <a:t>varYAxis</a:t>
            </a:r>
            <a:r>
              <a:rPr lang="en-US" sz="2800" dirty="0"/>
              <a:t> </a:t>
            </a:r>
            <a:r>
              <a:rPr lang="en-US" sz="2800" dirty="0" err="1"/>
              <a:t>varMax</a:t>
            </a:r>
            <a:r>
              <a:rPr lang="en-US" sz="2800" dirty="0"/>
              <a:t> volt-</a:t>
            </a:r>
            <a:r>
              <a:rPr lang="en-US" sz="2800" dirty="0" err="1"/>
              <a:t>wattYAxis</a:t>
            </a:r>
            <a:r>
              <a:rPr lang="en-US" sz="2800" dirty="0"/>
              <a:t> PMPPPU with kW limited by pctPmpp*Pmpp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69188" y="1028167"/>
            <a:ext cx="540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</a:t>
            </a:r>
          </a:p>
          <a:p>
            <a:r>
              <a:rPr lang="pt-BR" dirty="0"/>
              <a:t>(SnapShot_VVVW_varMax_PMPPPU_pctPmpp60-2.dss)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282CC5-B749-4F84-8A9C-039C663C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464" y="1436239"/>
            <a:ext cx="348615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A5636-53EF-4262-9D7B-0AB676AE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282" y="3343356"/>
            <a:ext cx="4732362" cy="1753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8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1.6: Snapshot volt-</a:t>
            </a:r>
            <a:r>
              <a:rPr lang="en-US" sz="2000" dirty="0" err="1"/>
              <a:t>varYAxis</a:t>
            </a:r>
            <a:r>
              <a:rPr lang="en-US" sz="2000" dirty="0"/>
              <a:t> </a:t>
            </a:r>
            <a:r>
              <a:rPr lang="en-US" sz="2000" dirty="0" err="1"/>
              <a:t>varMax</a:t>
            </a:r>
            <a:r>
              <a:rPr lang="en-US" sz="2000" dirty="0"/>
              <a:t> volt-</a:t>
            </a:r>
            <a:r>
              <a:rPr lang="en-US" sz="2000" dirty="0" err="1"/>
              <a:t>wattYAxis</a:t>
            </a:r>
            <a:r>
              <a:rPr lang="en-US" sz="2000" dirty="0"/>
              <a:t> PMPPPU with kVA limitation – Q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284086"/>
            <a:ext cx="6199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OpenDSS </a:t>
            </a:r>
            <a:r>
              <a:rPr lang="en-US" sz="1600" dirty="0"/>
              <a:t>code</a:t>
            </a:r>
            <a:r>
              <a:rPr lang="pt-BR" sz="1600" dirty="0"/>
              <a:t> (</a:t>
            </a:r>
            <a:r>
              <a:rPr lang="nn-NO" sz="1600" dirty="0"/>
              <a:t>SnapShot_VVVW_varMax_PMPPPU_kVAlimitation_Qpriority-2</a:t>
            </a:r>
            <a:r>
              <a:rPr lang="pt-BR" sz="1600" dirty="0"/>
              <a:t>.dss)</a:t>
            </a:r>
            <a:endParaRPr lang="en-US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57EA1D-6378-42EB-B019-D68DC60C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97" y="1494214"/>
            <a:ext cx="347662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E9E08-DEEB-489C-89F2-FD291DA6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16" y="3181304"/>
            <a:ext cx="6072552" cy="2420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39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1.7: Snapshot volt-</a:t>
            </a:r>
            <a:r>
              <a:rPr lang="en-US" sz="2000" dirty="0" err="1"/>
              <a:t>varYAxis</a:t>
            </a:r>
            <a:r>
              <a:rPr lang="en-US" sz="2000" dirty="0"/>
              <a:t> </a:t>
            </a:r>
            <a:r>
              <a:rPr lang="en-US" sz="2000" dirty="0" err="1"/>
              <a:t>varMax</a:t>
            </a:r>
            <a:r>
              <a:rPr lang="en-US" sz="2000" dirty="0"/>
              <a:t> volt-</a:t>
            </a:r>
            <a:r>
              <a:rPr lang="en-US" sz="2000" dirty="0" err="1"/>
              <a:t>wattYAxis</a:t>
            </a:r>
            <a:r>
              <a:rPr lang="en-US" sz="2000" dirty="0"/>
              <a:t> PMPPPU with kVA limitation – P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284086"/>
            <a:ext cx="576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OpenDSS </a:t>
            </a:r>
            <a:r>
              <a:rPr lang="en-US" sz="1600" dirty="0"/>
              <a:t>code</a:t>
            </a:r>
            <a:r>
              <a:rPr lang="pt-BR" sz="1600" dirty="0"/>
              <a:t> (</a:t>
            </a:r>
            <a:r>
              <a:rPr lang="nn-NO" sz="1600" dirty="0"/>
              <a:t>SnapShot_VVVW_varMax_PMPPPU_kVAlimitation_Ppriority-2</a:t>
            </a:r>
            <a:r>
              <a:rPr lang="pt-BR" sz="1600" dirty="0"/>
              <a:t>.dss)</a:t>
            </a:r>
            <a:endParaRPr lang="en-US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86034C-1666-487F-B2DE-40D519C9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174" y="1576473"/>
            <a:ext cx="3448050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646FB-D6C6-4D55-93B0-FB67248C9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983" y="3081592"/>
            <a:ext cx="7124700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81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1.8: Snapshot volt-</a:t>
            </a:r>
            <a:r>
              <a:rPr lang="en-US" sz="2000" dirty="0" err="1"/>
              <a:t>varYAxis</a:t>
            </a:r>
            <a:r>
              <a:rPr lang="en-US" sz="2000" dirty="0"/>
              <a:t> </a:t>
            </a:r>
            <a:r>
              <a:rPr lang="en-US" sz="2000" dirty="0" err="1"/>
              <a:t>varAval</a:t>
            </a:r>
            <a:r>
              <a:rPr lang="en-US" sz="2000" dirty="0"/>
              <a:t> volt-</a:t>
            </a:r>
            <a:r>
              <a:rPr lang="en-US" sz="2000" dirty="0" err="1"/>
              <a:t>wattYAxis</a:t>
            </a:r>
            <a:r>
              <a:rPr lang="en-US" sz="2000" dirty="0"/>
              <a:t> PMPPPU with </a:t>
            </a:r>
            <a:r>
              <a:rPr lang="en-US" sz="2000" dirty="0" err="1"/>
              <a:t>kvar</a:t>
            </a:r>
            <a:r>
              <a:rPr lang="en-US" sz="2000" dirty="0"/>
              <a:t> limitation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284086"/>
            <a:ext cx="6211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OpenDSS </a:t>
            </a:r>
            <a:r>
              <a:rPr lang="en-US" sz="1600" dirty="0"/>
              <a:t>code</a:t>
            </a:r>
            <a:r>
              <a:rPr lang="pt-BR" sz="1600" dirty="0"/>
              <a:t> (</a:t>
            </a:r>
            <a:r>
              <a:rPr lang="nn-NO" sz="1600" dirty="0"/>
              <a:t>SnapShot_VVVW_varAval_PMPPPU_kvarlimit-2</a:t>
            </a:r>
            <a:r>
              <a:rPr lang="pt-BR" sz="1600" dirty="0"/>
              <a:t>.dss)</a:t>
            </a:r>
            <a:endParaRPr lang="en-US" sz="1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78CEA35-FAA0-431F-B0E4-73C784BE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693" y="1452279"/>
            <a:ext cx="3400425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3D95C-58F7-4972-AF2D-E3210A36A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611" y="2597497"/>
            <a:ext cx="7105650" cy="277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92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Results in QSTS mode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from mode 3 monitor placed in the PVSystem2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E8C20-2CDC-4EF1-B59E-A12F1250352E}"/>
              </a:ext>
            </a:extLst>
          </p:cNvPr>
          <p:cNvSpPr txBox="1"/>
          <p:nvPr/>
        </p:nvSpPr>
        <p:spPr>
          <a:xfrm>
            <a:off x="1065595" y="5900417"/>
            <a:ext cx="21537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Voltage used in the volt-</a:t>
            </a:r>
            <a:r>
              <a:rPr lang="en-US" sz="1400" dirty="0" err="1"/>
              <a:t>var</a:t>
            </a:r>
            <a:r>
              <a:rPr lang="en-US" sz="1400" dirty="0"/>
              <a:t> and volt-watt curves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DD8D07-C2F1-4625-B2B3-0A4B39CB6195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142479" y="1613326"/>
            <a:ext cx="1508033" cy="4287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8C8830-61AA-4D81-A370-B3D590201249}"/>
              </a:ext>
            </a:extLst>
          </p:cNvPr>
          <p:cNvCxnSpPr>
            <a:cxnSpLocks/>
          </p:cNvCxnSpPr>
          <p:nvPr/>
        </p:nvCxnSpPr>
        <p:spPr>
          <a:xfrm flipH="1" flipV="1">
            <a:off x="4990214" y="1665767"/>
            <a:ext cx="3899302" cy="428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3B007F-2614-4BB0-BB95-B755BA4A5666}"/>
              </a:ext>
            </a:extLst>
          </p:cNvPr>
          <p:cNvSpPr txBox="1"/>
          <p:nvPr/>
        </p:nvSpPr>
        <p:spPr>
          <a:xfrm>
            <a:off x="7933552" y="4437604"/>
            <a:ext cx="4192436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value: </a:t>
            </a:r>
            <a:r>
              <a:rPr lang="en-US" dirty="0" err="1"/>
              <a:t>var</a:t>
            </a:r>
            <a:r>
              <a:rPr lang="en-US" dirty="0"/>
              <a:t> absorption</a:t>
            </a:r>
          </a:p>
          <a:p>
            <a:r>
              <a:rPr lang="en-US" dirty="0"/>
              <a:t>Positive value : </a:t>
            </a:r>
            <a:r>
              <a:rPr lang="en-US" dirty="0" err="1"/>
              <a:t>var</a:t>
            </a:r>
            <a:r>
              <a:rPr lang="en-US" dirty="0"/>
              <a:t> generation</a:t>
            </a:r>
          </a:p>
          <a:p>
            <a:r>
              <a:rPr lang="en-US" dirty="0"/>
              <a:t>1.0: volt-</a:t>
            </a:r>
            <a:r>
              <a:rPr lang="en-US" dirty="0" err="1"/>
              <a:t>var</a:t>
            </a:r>
            <a:r>
              <a:rPr lang="en-US" dirty="0"/>
              <a:t> operating as it supposed to</a:t>
            </a:r>
          </a:p>
          <a:p>
            <a:r>
              <a:rPr lang="en-US" dirty="0"/>
              <a:t>0.6: volt-</a:t>
            </a:r>
            <a:r>
              <a:rPr lang="en-US" dirty="0" err="1"/>
              <a:t>var</a:t>
            </a:r>
            <a:r>
              <a:rPr lang="en-US" dirty="0"/>
              <a:t> limited by inverter’s kVA rating </a:t>
            </a:r>
          </a:p>
          <a:p>
            <a:r>
              <a:rPr lang="en-US" dirty="0"/>
              <a:t>0.2: volt-</a:t>
            </a:r>
            <a:r>
              <a:rPr lang="en-US" dirty="0" err="1"/>
              <a:t>var</a:t>
            </a:r>
            <a:r>
              <a:rPr lang="en-US" dirty="0"/>
              <a:t> limited by </a:t>
            </a:r>
            <a:r>
              <a:rPr lang="en-US" dirty="0" err="1"/>
              <a:t>varmax</a:t>
            </a:r>
            <a:r>
              <a:rPr lang="en-US" dirty="0"/>
              <a:t>/</a:t>
            </a:r>
            <a:r>
              <a:rPr lang="en-US" dirty="0" err="1"/>
              <a:t>varmaxabs</a:t>
            </a:r>
            <a:r>
              <a:rPr lang="en-US" dirty="0"/>
              <a:t> property of the PC element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8F07A8-A888-4F66-A517-183E1509A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62243"/>
              </p:ext>
            </p:extLst>
          </p:nvPr>
        </p:nvGraphicFramePr>
        <p:xfrm>
          <a:off x="251376" y="1329102"/>
          <a:ext cx="7706826" cy="4351347"/>
        </p:xfrm>
        <a:graphic>
          <a:graphicData uri="http://schemas.openxmlformats.org/drawingml/2006/table">
            <a:tbl>
              <a:tblPr/>
              <a:tblGrid>
                <a:gridCol w="557120">
                  <a:extLst>
                    <a:ext uri="{9D8B030D-6E8A-4147-A177-3AD203B41FA5}">
                      <a16:colId xmlns:a16="http://schemas.microsoft.com/office/drawing/2014/main" val="2011785357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4115166074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1727789405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193309025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435795369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4095469580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2067250358"/>
                    </a:ext>
                  </a:extLst>
                </a:gridCol>
                <a:gridCol w="638366">
                  <a:extLst>
                    <a:ext uri="{9D8B030D-6E8A-4147-A177-3AD203B41FA5}">
                      <a16:colId xmlns:a16="http://schemas.microsoft.com/office/drawing/2014/main" val="210899552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2057845155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688972192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1875198219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612269765"/>
                    </a:ext>
                  </a:extLst>
                </a:gridCol>
                <a:gridCol w="940140">
                  <a:extLst>
                    <a:ext uri="{9D8B030D-6E8A-4147-A177-3AD203B41FA5}">
                      <a16:colId xmlns:a16="http://schemas.microsoft.com/office/drawing/2014/main" val="3027637919"/>
                    </a:ext>
                  </a:extLst>
                </a:gridCol>
              </a:tblGrid>
              <a:tr h="31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t(sec)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Irradiance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PanelkW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P_TFactor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Efficiency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Vreg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Vavg (DRC)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volt-var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volt-watt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DRC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VV_DRC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kW_out_desired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868325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0.999973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982815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0.999983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10242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0.999989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736102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307139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90976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62991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665709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755117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1.00682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761928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1.0112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965239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1.01756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164976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1.01961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038616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1.02131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260362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1.02131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489487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1.02131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24151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1.01961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363087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1.01547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012206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1.00903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24498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0.999977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272941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0.999985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564145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090695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794297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635387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4064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DEE742-B997-44D2-BF61-4DE9042FE37B}"/>
              </a:ext>
            </a:extLst>
          </p:cNvPr>
          <p:cNvSpPr txBox="1"/>
          <p:nvPr/>
        </p:nvSpPr>
        <p:spPr>
          <a:xfrm>
            <a:off x="7083097" y="266692"/>
            <a:ext cx="264748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Output active power when volt-watt does not operate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1E1417-D0DF-409C-9BB3-C265D455294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598390" y="728357"/>
            <a:ext cx="808452" cy="793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98A40A-302C-47BD-842E-378956500C8F}"/>
              </a:ext>
            </a:extLst>
          </p:cNvPr>
          <p:cNvSpPr txBox="1"/>
          <p:nvPr/>
        </p:nvSpPr>
        <p:spPr>
          <a:xfrm>
            <a:off x="5085817" y="5902314"/>
            <a:ext cx="21537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 indicates that volt-watt operated and 0 otherwise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86CF1E-F62C-43ED-A4CA-A3662FEEDC7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541615" y="1613326"/>
            <a:ext cx="621086" cy="4288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4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06200" cy="752133"/>
          </a:xfrm>
        </p:spPr>
        <p:txBody>
          <a:bodyPr>
            <a:normAutofit/>
          </a:bodyPr>
          <a:lstStyle/>
          <a:p>
            <a:r>
              <a:rPr lang="en-US" sz="2800" dirty="0"/>
              <a:t>Scenario 1.9: Daily without volt-watt operation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56746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(Daily_VVVW_VWnoOperation-2.dss)</a:t>
            </a:r>
            <a:endParaRPr lang="en-US" dirty="0"/>
          </a:p>
        </p:txBody>
      </p:sp>
      <p:sp>
        <p:nvSpPr>
          <p:cNvPr id="7" name="CaixaDeTexto 8">
            <a:extLst>
              <a:ext uri="{FF2B5EF4-FFF2-40B4-BE49-F238E27FC236}">
                <a16:creationId xmlns:a16="http://schemas.microsoft.com/office/drawing/2014/main" id="{288A2690-4026-4AC4-8986-E597B9901FD8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9" name="Imagem 2">
            <a:extLst>
              <a:ext uri="{FF2B5EF4-FFF2-40B4-BE49-F238E27FC236}">
                <a16:creationId xmlns:a16="http://schemas.microsoft.com/office/drawing/2014/main" id="{8D204D1B-795A-4D3E-B8FD-EAD808AA5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33" y="1237648"/>
            <a:ext cx="2631600" cy="3892934"/>
          </a:xfrm>
          <a:prstGeom prst="rect">
            <a:avLst/>
          </a:prstGeom>
        </p:spPr>
      </p:pic>
      <p:pic>
        <p:nvPicPr>
          <p:cNvPr id="10" name="Imagem 12">
            <a:extLst>
              <a:ext uri="{FF2B5EF4-FFF2-40B4-BE49-F238E27FC236}">
                <a16:creationId xmlns:a16="http://schemas.microsoft.com/office/drawing/2014/main" id="{93A8F875-B6BF-468A-AEA7-DFAD9505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873" y="1237648"/>
            <a:ext cx="1264200" cy="3892934"/>
          </a:xfrm>
          <a:prstGeom prst="rect">
            <a:avLst/>
          </a:prstGeom>
        </p:spPr>
      </p:pic>
      <p:cxnSp>
        <p:nvCxnSpPr>
          <p:cNvPr id="11" name="Conector de Seta Reta 5">
            <a:extLst>
              <a:ext uri="{FF2B5EF4-FFF2-40B4-BE49-F238E27FC236}">
                <a16:creationId xmlns:a16="http://schemas.microsoft.com/office/drawing/2014/main" id="{7D520323-CAB7-4420-8F24-A9E6A2B0D136}"/>
              </a:ext>
            </a:extLst>
          </p:cNvPr>
          <p:cNvCxnSpPr>
            <a:cxnSpLocks/>
          </p:cNvCxnSpPr>
          <p:nvPr/>
        </p:nvCxnSpPr>
        <p:spPr>
          <a:xfrm flipH="1">
            <a:off x="9641151" y="1136342"/>
            <a:ext cx="658626" cy="10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3">
            <a:extLst>
              <a:ext uri="{FF2B5EF4-FFF2-40B4-BE49-F238E27FC236}">
                <a16:creationId xmlns:a16="http://schemas.microsoft.com/office/drawing/2014/main" id="{25176E4E-9FB3-4581-8C44-E2852D9ED0DF}"/>
              </a:ext>
            </a:extLst>
          </p:cNvPr>
          <p:cNvSpPr txBox="1"/>
          <p:nvPr/>
        </p:nvSpPr>
        <p:spPr>
          <a:xfrm>
            <a:off x="10422384" y="1002031"/>
            <a:ext cx="160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curve</a:t>
            </a:r>
          </a:p>
        </p:txBody>
      </p:sp>
      <p:sp>
        <p:nvSpPr>
          <p:cNvPr id="13" name="CaixaDeTexto 9">
            <a:extLst>
              <a:ext uri="{FF2B5EF4-FFF2-40B4-BE49-F238E27FC236}">
                <a16:creationId xmlns:a16="http://schemas.microsoft.com/office/drawing/2014/main" id="{12E65CE8-CE9A-4125-95FD-A90F79B871C5}"/>
              </a:ext>
            </a:extLst>
          </p:cNvPr>
          <p:cNvSpPr txBox="1"/>
          <p:nvPr/>
        </p:nvSpPr>
        <p:spPr>
          <a:xfrm>
            <a:off x="6333468" y="5343353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Qtotal</a:t>
            </a:r>
            <a:r>
              <a:rPr lang="en-US" dirty="0"/>
              <a:t> is equal -</a:t>
            </a:r>
            <a:r>
              <a:rPr lang="en-US" dirty="0" err="1"/>
              <a:t>Qcalculated</a:t>
            </a:r>
            <a:r>
              <a:rPr lang="en-US" dirty="0"/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62064-32DF-4E23-8170-32513475B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72" y="1186697"/>
            <a:ext cx="5150440" cy="45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91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775</Words>
  <Application>Microsoft Office PowerPoint</Application>
  <PresentationFormat>Widescreen</PresentationFormat>
  <Paragraphs>369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VV_VW Scenarios</vt:lpstr>
      <vt:lpstr>Scenario 1.1: Snapshot without volt-watt operation </vt:lpstr>
      <vt:lpstr>Scenario 1.3: Snapshot volt-varYAxis varMax volt-wattYAxis PMPPPU </vt:lpstr>
      <vt:lpstr>Scenario 1.4: Snapshot volt-varYAxis varMax volt-wattYAxis PMPPPU with kW limited by pctPmpp*Pmpp </vt:lpstr>
      <vt:lpstr>Scenario 1.6: Snapshot volt-varYAxis varMax volt-wattYAxis PMPPPU with kVA limitation – Q priority</vt:lpstr>
      <vt:lpstr>Scenario 1.7: Snapshot volt-varYAxis varMax volt-wattYAxis PMPPPU with kVA limitation – P priority</vt:lpstr>
      <vt:lpstr>Scenario 1.8: Snapshot volt-varYAxis varAval volt-wattYAxis PMPPPU with kvar limitation</vt:lpstr>
      <vt:lpstr>Results in QSTS mode</vt:lpstr>
      <vt:lpstr>Scenario 1.9: Daily without volt-watt operation </vt:lpstr>
      <vt:lpstr>Scenario 1.11: Daily volt-varYAxis varMax volt-wattYAxis PMPPPU </vt:lpstr>
      <vt:lpstr>Scenario 1.12: Daily volt-varYAxis varMax volt-wattYAxis PMPPPU with kW limited by pctPmpp*Pmpp </vt:lpstr>
      <vt:lpstr>Scenario 1.14: Daily volt-varYAxis varMax volt-wattYAxis PMPPPU with kVA limitation – Q priority</vt:lpstr>
      <vt:lpstr>Scenario 1.15: Daily volt-varYAxis varMax volt-wattYAxis PMPPPU with kVA limitation – P priority</vt:lpstr>
      <vt:lpstr>Scenario 1.16: Daily volt-varYAxis varAval volt-wattYAxis PMPPPU with kvar 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203</cp:revision>
  <dcterms:created xsi:type="dcterms:W3CDTF">2019-01-11T11:29:02Z</dcterms:created>
  <dcterms:modified xsi:type="dcterms:W3CDTF">2019-11-07T16:04:52Z</dcterms:modified>
</cp:coreProperties>
</file>