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Lst>
  <p:notesMasterIdLst>
    <p:notesMasterId r:id="rId26"/>
  </p:notesMasterIdLst>
  <p:sldIdLst>
    <p:sldId id="283" r:id="rId5"/>
    <p:sldId id="344" r:id="rId6"/>
    <p:sldId id="345" r:id="rId7"/>
    <p:sldId id="346" r:id="rId8"/>
    <p:sldId id="347" r:id="rId9"/>
    <p:sldId id="348" r:id="rId10"/>
    <p:sldId id="349" r:id="rId11"/>
    <p:sldId id="350" r:id="rId12"/>
    <p:sldId id="351" r:id="rId13"/>
    <p:sldId id="352" r:id="rId14"/>
    <p:sldId id="353" r:id="rId15"/>
    <p:sldId id="354" r:id="rId16"/>
    <p:sldId id="355" r:id="rId17"/>
    <p:sldId id="356" r:id="rId18"/>
    <p:sldId id="357" r:id="rId19"/>
    <p:sldId id="358" r:id="rId20"/>
    <p:sldId id="362" r:id="rId21"/>
    <p:sldId id="359" r:id="rId22"/>
    <p:sldId id="360" r:id="rId23"/>
    <p:sldId id="361" r:id="rId24"/>
    <p:sldId id="339" r:id="rId25"/>
  </p:sldIdLst>
  <p:sldSz cx="9144000" cy="6858000" type="screen4x3"/>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5195D3"/>
    <a:srgbClr val="5B9BD5"/>
    <a:srgbClr val="5D7F9D"/>
    <a:srgbClr val="F3FBFF"/>
    <a:srgbClr val="E4F6FE"/>
    <a:srgbClr val="D5F0F9"/>
    <a:srgbClr val="AAD2E9"/>
    <a:srgbClr val="FFEB99"/>
    <a:srgbClr val="E6C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6366" autoAdjust="0"/>
  </p:normalViewPr>
  <p:slideViewPr>
    <p:cSldViewPr snapToGrid="0">
      <p:cViewPr varScale="1">
        <p:scale>
          <a:sx n="71" d="100"/>
          <a:sy n="71" d="100"/>
        </p:scale>
        <p:origin x="864" y="48"/>
      </p:cViewPr>
      <p:guideLst/>
    </p:cSldViewPr>
  </p:slideViewPr>
  <p:notesTextViewPr>
    <p:cViewPr>
      <p:scale>
        <a:sx n="1" d="1"/>
        <a:sy n="1" d="1"/>
      </p:scale>
      <p:origin x="0" y="0"/>
    </p:cViewPr>
  </p:notesTextViewPr>
  <p:sorterViewPr>
    <p:cViewPr varScale="1">
      <p:scale>
        <a:sx n="1" d="1"/>
        <a:sy n="1" d="1"/>
      </p:scale>
      <p:origin x="0" y="-5003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6/14/2017</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2B18A57-57B0-4760-8B39-1515E12D08B8}"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1957190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Rot="1" noChangeAspect="1" noChangeArrowheads="1" noTextEdit="1"/>
          </p:cNvSpPr>
          <p:nvPr>
            <p:ph type="sldImg"/>
          </p:nvPr>
        </p:nvSpPr>
        <p:spPr>
          <a:xfrm>
            <a:off x="1108075" y="695325"/>
            <a:ext cx="4648200" cy="3486150"/>
          </a:xfrm>
          <a:ln/>
        </p:spPr>
      </p:sp>
      <p:sp>
        <p:nvSpPr>
          <p:cNvPr id="391171"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3371940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Rot="1" noChangeAspect="1" noChangeArrowheads="1" noTextEdit="1"/>
          </p:cNvSpPr>
          <p:nvPr>
            <p:ph type="sldImg"/>
          </p:nvPr>
        </p:nvSpPr>
        <p:spPr>
          <a:xfrm>
            <a:off x="1108075" y="695325"/>
            <a:ext cx="4648200" cy="3486150"/>
          </a:xfrm>
          <a:ln/>
        </p:spPr>
      </p:sp>
      <p:sp>
        <p:nvSpPr>
          <p:cNvPr id="392195"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3787741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Rot="1" noChangeAspect="1" noChangeArrowheads="1" noTextEdit="1"/>
          </p:cNvSpPr>
          <p:nvPr>
            <p:ph type="sldImg"/>
          </p:nvPr>
        </p:nvSpPr>
        <p:spPr>
          <a:xfrm>
            <a:off x="1108075" y="695325"/>
            <a:ext cx="4648200" cy="3486150"/>
          </a:xfrm>
          <a:ln/>
        </p:spPr>
      </p:sp>
      <p:sp>
        <p:nvSpPr>
          <p:cNvPr id="393219"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433189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Rot="1" noChangeAspect="1" noChangeArrowheads="1" noTextEdit="1"/>
          </p:cNvSpPr>
          <p:nvPr>
            <p:ph type="sldImg"/>
          </p:nvPr>
        </p:nvSpPr>
        <p:spPr>
          <a:xfrm>
            <a:off x="1108075" y="695325"/>
            <a:ext cx="4648200" cy="3486150"/>
          </a:xfrm>
          <a:ln/>
        </p:spPr>
      </p:sp>
      <p:sp>
        <p:nvSpPr>
          <p:cNvPr id="394243"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2452648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Rot="1" noChangeAspect="1" noChangeArrowheads="1" noTextEdit="1"/>
          </p:cNvSpPr>
          <p:nvPr>
            <p:ph type="sldImg"/>
          </p:nvPr>
        </p:nvSpPr>
        <p:spPr>
          <a:xfrm>
            <a:off x="1108075" y="695325"/>
            <a:ext cx="4648200" cy="3486150"/>
          </a:xfrm>
          <a:ln/>
        </p:spPr>
      </p:sp>
      <p:sp>
        <p:nvSpPr>
          <p:cNvPr id="395267"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2284690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Rot="1" noChangeAspect="1" noChangeArrowheads="1" noTextEdit="1"/>
          </p:cNvSpPr>
          <p:nvPr>
            <p:ph type="sldImg"/>
          </p:nvPr>
        </p:nvSpPr>
        <p:spPr>
          <a:xfrm>
            <a:off x="1108075" y="695325"/>
            <a:ext cx="4648200" cy="3486150"/>
          </a:xfrm>
          <a:ln/>
        </p:spPr>
      </p:sp>
      <p:sp>
        <p:nvSpPr>
          <p:cNvPr id="396291"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2163742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Rot="1" noChangeAspect="1" noChangeArrowheads="1" noTextEdit="1"/>
          </p:cNvSpPr>
          <p:nvPr>
            <p:ph type="sldImg"/>
          </p:nvPr>
        </p:nvSpPr>
        <p:spPr>
          <a:xfrm>
            <a:off x="1108075" y="695325"/>
            <a:ext cx="4648200" cy="3486150"/>
          </a:xfrm>
          <a:ln/>
        </p:spPr>
      </p:sp>
      <p:sp>
        <p:nvSpPr>
          <p:cNvPr id="397315"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3856464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Rot="1" noChangeAspect="1" noChangeArrowheads="1" noTextEdit="1"/>
          </p:cNvSpPr>
          <p:nvPr>
            <p:ph type="sldImg"/>
          </p:nvPr>
        </p:nvSpPr>
        <p:spPr>
          <a:xfrm>
            <a:off x="1108075" y="695325"/>
            <a:ext cx="4648200" cy="3486150"/>
          </a:xfrm>
          <a:ln/>
        </p:spPr>
      </p:sp>
      <p:sp>
        <p:nvSpPr>
          <p:cNvPr id="398339"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978781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3</a:t>
            </a:fld>
            <a:endParaRPr lang="en-US" altLang="en-US" sz="1200">
              <a:solidFill>
                <a:schemeClr val="tx1"/>
              </a:solidFill>
            </a:endParaRPr>
          </a:p>
        </p:txBody>
      </p:sp>
    </p:spTree>
    <p:extLst>
      <p:ext uri="{BB962C8B-B14F-4D97-AF65-F5344CB8AC3E}">
        <p14:creationId xmlns:p14="http://schemas.microsoft.com/office/powerpoint/2010/main" val="3020108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Rot="1" noChangeAspect="1" noChangeArrowheads="1" noTextEdit="1"/>
          </p:cNvSpPr>
          <p:nvPr>
            <p:ph type="sldImg"/>
          </p:nvPr>
        </p:nvSpPr>
        <p:spPr>
          <a:xfrm>
            <a:off x="1108075" y="696913"/>
            <a:ext cx="4648200" cy="3486150"/>
          </a:xfrm>
          <a:ln/>
        </p:spPr>
      </p:sp>
      <p:sp>
        <p:nvSpPr>
          <p:cNvPr id="3840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4256970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Rot="1" noChangeAspect="1" noChangeArrowheads="1" noTextEdit="1"/>
          </p:cNvSpPr>
          <p:nvPr>
            <p:ph type="sldImg"/>
          </p:nvPr>
        </p:nvSpPr>
        <p:spPr>
          <a:xfrm>
            <a:off x="1108075" y="696913"/>
            <a:ext cx="4648200" cy="3486150"/>
          </a:xfrm>
          <a:ln/>
        </p:spPr>
      </p:sp>
      <p:sp>
        <p:nvSpPr>
          <p:cNvPr id="3850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2631913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Rot="1" noChangeAspect="1" noChangeArrowheads="1" noTextEdit="1"/>
          </p:cNvSpPr>
          <p:nvPr>
            <p:ph type="sldImg"/>
          </p:nvPr>
        </p:nvSpPr>
        <p:spPr>
          <a:xfrm>
            <a:off x="1108075" y="696913"/>
            <a:ext cx="4648200" cy="3486150"/>
          </a:xfrm>
          <a:ln/>
        </p:spPr>
      </p:sp>
      <p:sp>
        <p:nvSpPr>
          <p:cNvPr id="3860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2731572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Rot="1" noChangeAspect="1" noChangeArrowheads="1" noTextEdit="1"/>
          </p:cNvSpPr>
          <p:nvPr>
            <p:ph type="sldImg"/>
          </p:nvPr>
        </p:nvSpPr>
        <p:spPr>
          <a:xfrm>
            <a:off x="1108075" y="696913"/>
            <a:ext cx="4648200" cy="3486150"/>
          </a:xfrm>
          <a:ln/>
        </p:spPr>
      </p:sp>
      <p:sp>
        <p:nvSpPr>
          <p:cNvPr id="3870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2360043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Rot="1" noChangeAspect="1" noChangeArrowheads="1" noTextEdit="1"/>
          </p:cNvSpPr>
          <p:nvPr>
            <p:ph type="sldImg"/>
          </p:nvPr>
        </p:nvSpPr>
        <p:spPr>
          <a:xfrm>
            <a:off x="1108075" y="696913"/>
            <a:ext cx="4648200" cy="3486150"/>
          </a:xfrm>
          <a:ln/>
        </p:spPr>
      </p:sp>
      <p:sp>
        <p:nvSpPr>
          <p:cNvPr id="3880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1386890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Rot="1" noChangeAspect="1" noChangeArrowheads="1" noTextEdit="1"/>
          </p:cNvSpPr>
          <p:nvPr>
            <p:ph type="sldImg"/>
          </p:nvPr>
        </p:nvSpPr>
        <p:spPr>
          <a:xfrm>
            <a:off x="1108075" y="696913"/>
            <a:ext cx="4648200" cy="3486150"/>
          </a:xfrm>
          <a:ln/>
        </p:spPr>
      </p:sp>
      <p:sp>
        <p:nvSpPr>
          <p:cNvPr id="389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50697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Rot="1" noChangeAspect="1" noChangeArrowheads="1" noTextEdit="1"/>
          </p:cNvSpPr>
          <p:nvPr>
            <p:ph type="sldImg"/>
          </p:nvPr>
        </p:nvSpPr>
        <p:spPr>
          <a:xfrm>
            <a:off x="1108075" y="696913"/>
            <a:ext cx="4648200" cy="3486150"/>
          </a:xfrm>
          <a:ln/>
        </p:spPr>
      </p:sp>
      <p:sp>
        <p:nvSpPr>
          <p:cNvPr id="390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12471729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EPRI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a:ln>
            <a:noFill/>
          </a:ln>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a:ln>
            <a:noFill/>
          </a:ln>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526532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lstStyle/>
          <a:p>
            <a:r>
              <a:rPr lang="en-US"/>
              <a:t>Click to edit Master title style</a:t>
            </a:r>
          </a:p>
        </p:txBody>
      </p:sp>
    </p:spTree>
    <p:extLst>
      <p:ext uri="{BB962C8B-B14F-4D97-AF65-F5344CB8AC3E}">
        <p14:creationId xmlns:p14="http://schemas.microsoft.com/office/powerpoint/2010/main" val="323624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91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34640" y="822960"/>
            <a:ext cx="3474720" cy="2137709"/>
          </a:xfrm>
          <a:prstGeom prst="rect">
            <a:avLst/>
          </a:prstGeom>
        </p:spPr>
      </p:pic>
      <p:sp>
        <p:nvSpPr>
          <p:cNvPr id="6" name="TextBox 5"/>
          <p:cNvSpPr txBox="1"/>
          <p:nvPr userDrawn="1"/>
        </p:nvSpPr>
        <p:spPr>
          <a:xfrm>
            <a:off x="365760" y="3200400"/>
            <a:ext cx="8412480" cy="1371600"/>
          </a:xfrm>
          <a:prstGeom prst="rect">
            <a:avLst/>
          </a:prstGeom>
          <a:noFill/>
        </p:spPr>
        <p:txBody>
          <a:bodyPr wrap="none" rtlCol="0">
            <a:noAutofit/>
          </a:bodyPr>
          <a:lstStyle/>
          <a:p>
            <a:pPr algn="ctr">
              <a:spcBef>
                <a:spcPts val="0"/>
              </a:spcBef>
            </a:pPr>
            <a:r>
              <a:rPr lang="en-US" sz="3000" b="1" dirty="0">
                <a:solidFill>
                  <a:schemeClr val="tx2"/>
                </a:solidFill>
              </a:rPr>
              <a:t>Together…Shaping the Future of Electricity</a:t>
            </a:r>
          </a:p>
        </p:txBody>
      </p:sp>
    </p:spTree>
    <p:extLst>
      <p:ext uri="{BB962C8B-B14F-4D97-AF65-F5344CB8AC3E}">
        <p14:creationId xmlns:p14="http://schemas.microsoft.com/office/powerpoint/2010/main" val="163793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ENV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468857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GEN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3191906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NUC Title Slide">
    <p:spTree>
      <p:nvGrpSpPr>
        <p:cNvPr id="1" name=""/>
        <p:cNvGrpSpPr/>
        <p:nvPr/>
      </p:nvGrpSpPr>
      <p:grpSpPr>
        <a:xfrm>
          <a:off x="0" y="0"/>
          <a:ext cx="0" cy="0"/>
          <a:chOff x="0" y="0"/>
          <a:chExt cx="0" cy="0"/>
        </a:xfrm>
      </p:grpSpPr>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80649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155680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95360" cy="53949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1794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920240"/>
            <a:ext cx="8412480" cy="1371600"/>
          </a:xfrm>
        </p:spPr>
        <p:txBody>
          <a:bodyPr anchor="t"/>
          <a:lstStyle>
            <a:lvl1pPr algn="ctr">
              <a:defRPr sz="3200" b="1" cap="none"/>
            </a:lvl1pPr>
          </a:lstStyle>
          <a:p>
            <a:r>
              <a:rPr lang="en-US" dirty="0"/>
              <a:t>Click To Edit Master Title Style</a:t>
            </a:r>
          </a:p>
        </p:txBody>
      </p:sp>
      <p:sp>
        <p:nvSpPr>
          <p:cNvPr id="3" name="Text Placeholder 2"/>
          <p:cNvSpPr>
            <a:spLocks noGrp="1"/>
          </p:cNvSpPr>
          <p:nvPr>
            <p:ph type="body" idx="1"/>
          </p:nvPr>
        </p:nvSpPr>
        <p:spPr>
          <a:xfrm>
            <a:off x="365760" y="3383280"/>
            <a:ext cx="8412480" cy="1554480"/>
          </a:xfrm>
        </p:spPr>
        <p:txBody>
          <a:bodyPr anchor="t">
            <a:normAutofit/>
          </a:bodyPr>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953269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81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95360" cy="7315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7432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74320"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39"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270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0" name="Text Box 36"/>
          <p:cNvSpPr txBox="1">
            <a:spLocks noChangeArrowheads="1"/>
          </p:cNvSpPr>
          <p:nvPr/>
        </p:nvSpPr>
        <p:spPr bwMode="auto">
          <a:xfrm>
            <a:off x="182880" y="6473711"/>
            <a:ext cx="608013" cy="215444"/>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800">
                <a:solidFill>
                  <a:schemeClr val="bg1">
                    <a:lumMod val="50000"/>
                  </a:schemeClr>
                </a:solidFill>
              </a:rPr>
              <a:pPr algn="l">
                <a:spcBef>
                  <a:spcPts val="0"/>
                </a:spcBef>
              </a:pPr>
              <a:t>‹#›</a:t>
            </a:fld>
            <a:endParaRPr lang="en-US" sz="800" dirty="0">
              <a:solidFill>
                <a:schemeClr val="bg1">
                  <a:lumMod val="50000"/>
                </a:schemeClr>
              </a:solidFill>
            </a:endParaRPr>
          </a:p>
        </p:txBody>
      </p:sp>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3949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p:cNvCxnSpPr/>
          <p:nvPr userDrawn="1"/>
        </p:nvCxnSpPr>
        <p:spPr bwMode="auto">
          <a:xfrm>
            <a:off x="274320" y="6446520"/>
            <a:ext cx="8595360" cy="0"/>
          </a:xfrm>
          <a:prstGeom prst="line">
            <a:avLst/>
          </a:prstGeom>
          <a:solidFill>
            <a:schemeClr val="accent1"/>
          </a:solidFill>
          <a:ln w="9525" cap="flat" cmpd="sng" algn="ctr">
            <a:solidFill>
              <a:srgbClr val="D1D1D1"/>
            </a:solidFill>
            <a:prstDash val="solid"/>
            <a:round/>
            <a:headEnd type="none" w="med" len="med"/>
            <a:tailEnd type="none" w="med" len="med"/>
          </a:ln>
          <a:effectLst/>
        </p:spPr>
      </p:cxnSp>
      <p:sp>
        <p:nvSpPr>
          <p:cNvPr id="7" name="Text Box 47"/>
          <p:cNvSpPr txBox="1">
            <a:spLocks noChangeArrowheads="1"/>
          </p:cNvSpPr>
          <p:nvPr userDrawn="1"/>
        </p:nvSpPr>
        <p:spPr bwMode="auto">
          <a:xfrm>
            <a:off x="3190081"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jpg"/>
          <p:cNvPicPr>
            <a:picLocks noChangeAspect="1"/>
          </p:cNvPicPr>
          <p:nvPr userDrawn="1"/>
        </p:nvPicPr>
        <p:blipFill>
          <a:blip r:embed="rId14" cstate="print"/>
          <a:stretch>
            <a:fillRect/>
          </a:stretch>
        </p:blipFill>
        <p:spPr>
          <a:xfrm>
            <a:off x="7315200" y="6492240"/>
            <a:ext cx="1554480" cy="287681"/>
          </a:xfrm>
          <a:prstGeom prst="rect">
            <a:avLst/>
          </a:prstGeom>
        </p:spPr>
      </p:pic>
    </p:spTree>
    <p:extLst>
      <p:ext uri="{BB962C8B-B14F-4D97-AF65-F5344CB8AC3E}">
        <p14:creationId xmlns:p14="http://schemas.microsoft.com/office/powerpoint/2010/main" val="218475176"/>
      </p:ext>
    </p:extLst>
  </p:cSld>
  <p:clrMap bg1="lt1" tx1="dk1" bg2="lt2" tx2="dk2" accent1="accent1" accent2="accent2" accent3="accent3" accent4="accent4" accent5="accent5" accent6="accent6" hlink="hlink" folHlink="folHlink"/>
  <p:sldLayoutIdLst>
    <p:sldLayoutId id="2147483664" r:id="rId1"/>
    <p:sldLayoutId id="2147483672" r:id="rId2"/>
    <p:sldLayoutId id="2147483673" r:id="rId3"/>
    <p:sldLayoutId id="2147483674" r:id="rId4"/>
    <p:sldLayoutId id="2147483675" r:id="rId5"/>
    <p:sldLayoutId id="2147483666" r:id="rId6"/>
    <p:sldLayoutId id="2147483667" r:id="rId7"/>
    <p:sldLayoutId id="2147483668" r:id="rId8"/>
    <p:sldLayoutId id="2147483669" r:id="rId9"/>
    <p:sldLayoutId id="2147483670" r:id="rId10"/>
    <p:sldLayoutId id="2147483671" r:id="rId11"/>
    <p:sldLayoutId id="2147483677" r:id="rId12"/>
  </p:sldLayoutIdLst>
  <p:txStyles>
    <p:titleStyle>
      <a:lvl1pPr algn="l" rtl="0" eaLnBrk="1" fontAlgn="base" hangingPunct="1">
        <a:lnSpc>
          <a:spcPct val="100000"/>
        </a:lnSpc>
        <a:spcBef>
          <a:spcPct val="0"/>
        </a:spcBef>
        <a:spcAft>
          <a:spcPct val="0"/>
        </a:spcAft>
        <a:defRPr sz="2800" b="1">
          <a:solidFill>
            <a:schemeClr val="tx2"/>
          </a:solidFill>
          <a:latin typeface="+mj-lt"/>
          <a:ea typeface="+mj-ea"/>
          <a:cs typeface="+mj-cs"/>
        </a:defRPr>
      </a:lvl1pPr>
      <a:lvl2pPr algn="l" rtl="0" eaLnBrk="1" fontAlgn="base" hangingPunct="1">
        <a:lnSpc>
          <a:spcPct val="95000"/>
        </a:lnSpc>
        <a:spcBef>
          <a:spcPct val="0"/>
        </a:spcBef>
        <a:spcAft>
          <a:spcPct val="0"/>
        </a:spcAft>
        <a:defRPr sz="2800" b="1">
          <a:solidFill>
            <a:schemeClr val="tx2"/>
          </a:solidFill>
          <a:latin typeface="Arial" charset="0"/>
        </a:defRPr>
      </a:lvl2pPr>
      <a:lvl3pPr algn="l" rtl="0" eaLnBrk="1" fontAlgn="base" hangingPunct="1">
        <a:lnSpc>
          <a:spcPct val="95000"/>
        </a:lnSpc>
        <a:spcBef>
          <a:spcPct val="0"/>
        </a:spcBef>
        <a:spcAft>
          <a:spcPct val="0"/>
        </a:spcAft>
        <a:defRPr sz="2800" b="1">
          <a:solidFill>
            <a:schemeClr val="tx2"/>
          </a:solidFill>
          <a:latin typeface="Arial" charset="0"/>
        </a:defRPr>
      </a:lvl3pPr>
      <a:lvl4pPr algn="l" rtl="0" eaLnBrk="1" fontAlgn="base" hangingPunct="1">
        <a:lnSpc>
          <a:spcPct val="95000"/>
        </a:lnSpc>
        <a:spcBef>
          <a:spcPct val="0"/>
        </a:spcBef>
        <a:spcAft>
          <a:spcPct val="0"/>
        </a:spcAft>
        <a:defRPr sz="2800" b="1">
          <a:solidFill>
            <a:schemeClr val="tx2"/>
          </a:solidFill>
          <a:latin typeface="Arial" charset="0"/>
        </a:defRPr>
      </a:lvl4pPr>
      <a:lvl5pPr algn="l" rtl="0" eaLnBrk="1" fontAlgn="base" hangingPunct="1">
        <a:lnSpc>
          <a:spcPct val="95000"/>
        </a:lnSpc>
        <a:spcBef>
          <a:spcPct val="0"/>
        </a:spcBef>
        <a:spcAft>
          <a:spcPct val="0"/>
        </a:spcAft>
        <a:defRPr sz="2800" b="1">
          <a:solidFill>
            <a:schemeClr val="tx2"/>
          </a:solidFill>
          <a:latin typeface="Arial" charset="0"/>
        </a:defRPr>
      </a:lvl5pPr>
      <a:lvl6pPr marL="457200" algn="l" rtl="0" eaLnBrk="1" fontAlgn="base" hangingPunct="1">
        <a:lnSpc>
          <a:spcPct val="95000"/>
        </a:lnSpc>
        <a:spcBef>
          <a:spcPct val="0"/>
        </a:spcBef>
        <a:spcAft>
          <a:spcPct val="0"/>
        </a:spcAft>
        <a:defRPr sz="2800" b="1">
          <a:solidFill>
            <a:schemeClr val="tx2"/>
          </a:solidFill>
          <a:latin typeface="Arial" charset="0"/>
        </a:defRPr>
      </a:lvl6pPr>
      <a:lvl7pPr marL="914400" algn="l" rtl="0" eaLnBrk="1" fontAlgn="base" hangingPunct="1">
        <a:lnSpc>
          <a:spcPct val="95000"/>
        </a:lnSpc>
        <a:spcBef>
          <a:spcPct val="0"/>
        </a:spcBef>
        <a:spcAft>
          <a:spcPct val="0"/>
        </a:spcAft>
        <a:defRPr sz="2800" b="1">
          <a:solidFill>
            <a:schemeClr val="tx2"/>
          </a:solidFill>
          <a:latin typeface="Arial" charset="0"/>
        </a:defRPr>
      </a:lvl7pPr>
      <a:lvl8pPr marL="1371600" algn="l" rtl="0" eaLnBrk="1" fontAlgn="base" hangingPunct="1">
        <a:lnSpc>
          <a:spcPct val="95000"/>
        </a:lnSpc>
        <a:spcBef>
          <a:spcPct val="0"/>
        </a:spcBef>
        <a:spcAft>
          <a:spcPct val="0"/>
        </a:spcAft>
        <a:defRPr sz="2800" b="1">
          <a:solidFill>
            <a:schemeClr val="tx2"/>
          </a:solidFill>
          <a:latin typeface="Arial" charset="0"/>
        </a:defRPr>
      </a:lvl8pPr>
      <a:lvl9pPr marL="1828800" algn="l" rtl="0" eaLnBrk="1" fontAlgn="base" hangingPunct="1">
        <a:lnSpc>
          <a:spcPct val="95000"/>
        </a:lnSpc>
        <a:spcBef>
          <a:spcPct val="0"/>
        </a:spcBef>
        <a:spcAft>
          <a:spcPct val="0"/>
        </a:spcAft>
        <a:defRPr sz="2800" b="1">
          <a:solidFill>
            <a:schemeClr val="tx2"/>
          </a:solidFill>
          <a:latin typeface="Arial" charset="0"/>
        </a:defRPr>
      </a:lvl9pPr>
    </p:titleStyle>
    <p:bodyStyle>
      <a:lvl1pPr marL="173038" indent="-173038" algn="l" rtl="0" eaLnBrk="1" fontAlgn="base" hangingPunct="1">
        <a:lnSpc>
          <a:spcPct val="100000"/>
        </a:lnSpc>
        <a:spcBef>
          <a:spcPct val="0"/>
        </a:spcBef>
        <a:spcAft>
          <a:spcPts val="600"/>
        </a:spcAft>
        <a:buClr>
          <a:schemeClr val="tx2"/>
        </a:buClr>
        <a:buFont typeface="Wingdings" panose="05000000000000000000" pitchFamily="2" charset="2"/>
        <a:buChar char="§"/>
        <a:defRPr sz="2400">
          <a:solidFill>
            <a:schemeClr val="tx1"/>
          </a:solidFill>
          <a:latin typeface="+mn-lt"/>
          <a:ea typeface="+mn-ea"/>
          <a:cs typeface="+mn-cs"/>
        </a:defRPr>
      </a:lvl1pPr>
      <a:lvl2pPr marL="515938" indent="-228600" algn="l" rtl="0" eaLnBrk="1" fontAlgn="base" hangingPunct="1">
        <a:lnSpc>
          <a:spcPct val="100000"/>
        </a:lnSpc>
        <a:spcBef>
          <a:spcPct val="0"/>
        </a:spcBef>
        <a:spcAft>
          <a:spcPts val="600"/>
        </a:spcAft>
        <a:buClr>
          <a:schemeClr val="tx2"/>
        </a:buClr>
        <a:buChar char="–"/>
        <a:defRPr sz="2000">
          <a:solidFill>
            <a:schemeClr val="tx1"/>
          </a:solidFill>
          <a:latin typeface="+mn-lt"/>
        </a:defRPr>
      </a:lvl2pPr>
      <a:lvl3pPr marL="798513" indent="-166688"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3pPr>
      <a:lvl4pPr marL="1196975" indent="-223838" algn="l" rtl="0" eaLnBrk="1" fontAlgn="base" hangingPunct="1">
        <a:lnSpc>
          <a:spcPct val="100000"/>
        </a:lnSpc>
        <a:spcBef>
          <a:spcPct val="0"/>
        </a:spcBef>
        <a:spcAft>
          <a:spcPts val="600"/>
        </a:spcAft>
        <a:buClr>
          <a:schemeClr val="tx2"/>
        </a:buClr>
        <a:buChar char="–"/>
        <a:defRPr sz="2000">
          <a:solidFill>
            <a:schemeClr val="tx1"/>
          </a:solidFill>
          <a:latin typeface="+mn-lt"/>
        </a:defRPr>
      </a:lvl4pPr>
      <a:lvl5pPr marL="1487488" indent="-174625"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5pPr>
      <a:lvl6pPr marL="1944688" indent="-174625" algn="l" rtl="0" eaLnBrk="1" fontAlgn="base" hangingPunct="1">
        <a:lnSpc>
          <a:spcPct val="95000"/>
        </a:lnSpc>
        <a:spcBef>
          <a:spcPct val="0"/>
        </a:spcBef>
        <a:spcAft>
          <a:spcPct val="25000"/>
        </a:spcAft>
        <a:buChar char="•"/>
        <a:defRPr sz="2400">
          <a:solidFill>
            <a:srgbClr val="000000"/>
          </a:solidFill>
          <a:latin typeface="+mn-lt"/>
        </a:defRPr>
      </a:lvl6pPr>
      <a:lvl7pPr marL="2401888" indent="-174625" algn="l" rtl="0" eaLnBrk="1" fontAlgn="base" hangingPunct="1">
        <a:lnSpc>
          <a:spcPct val="95000"/>
        </a:lnSpc>
        <a:spcBef>
          <a:spcPct val="0"/>
        </a:spcBef>
        <a:spcAft>
          <a:spcPct val="25000"/>
        </a:spcAft>
        <a:buChar char="•"/>
        <a:defRPr sz="2400">
          <a:solidFill>
            <a:srgbClr val="000000"/>
          </a:solidFill>
          <a:latin typeface="+mn-lt"/>
        </a:defRPr>
      </a:lvl7pPr>
      <a:lvl8pPr marL="2859088" indent="-174625" algn="l" rtl="0" eaLnBrk="1" fontAlgn="base" hangingPunct="1">
        <a:lnSpc>
          <a:spcPct val="95000"/>
        </a:lnSpc>
        <a:spcBef>
          <a:spcPct val="0"/>
        </a:spcBef>
        <a:spcAft>
          <a:spcPct val="25000"/>
        </a:spcAft>
        <a:buChar char="•"/>
        <a:defRPr sz="2400">
          <a:solidFill>
            <a:srgbClr val="000000"/>
          </a:solidFill>
          <a:latin typeface="+mn-lt"/>
        </a:defRPr>
      </a:lvl8pPr>
      <a:lvl9pPr marL="3316288" indent="-174625" algn="l" rtl="0" eaLnBrk="1" fontAlgn="base" hangingPunct="1">
        <a:lnSpc>
          <a:spcPct val="95000"/>
        </a:lnSpc>
        <a:spcBef>
          <a:spcPct val="0"/>
        </a:spcBef>
        <a:spcAft>
          <a:spcPct val="25000"/>
        </a:spcAft>
        <a:buChar char="•"/>
        <a:defRPr sz="2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274320" y="3931920"/>
            <a:ext cx="4572000" cy="2743200"/>
          </a:xfrm>
          <a:ln>
            <a:noFill/>
          </a:ln>
        </p:spPr>
        <p:txBody>
          <a:bodyPr/>
          <a:lstStyle/>
          <a:p>
            <a:pPr algn="r"/>
            <a:r>
              <a:rPr lang="en-US" b="1" dirty="0"/>
              <a:t>Instructor</a:t>
            </a:r>
          </a:p>
          <a:p>
            <a:pPr algn="r"/>
            <a:r>
              <a:rPr lang="en-US" b="1" dirty="0"/>
              <a:t>Roger C. Dugan</a:t>
            </a:r>
            <a:br>
              <a:rPr lang="en-US" b="1" dirty="0"/>
            </a:br>
            <a:r>
              <a:rPr lang="en-US" b="1" dirty="0">
                <a:solidFill>
                  <a:schemeClr val="bg1">
                    <a:lumMod val="50000"/>
                  </a:schemeClr>
                </a:solidFill>
              </a:rPr>
              <a:t>Sr. Technical Executive</a:t>
            </a:r>
            <a:br>
              <a:rPr lang="en-US" b="1" dirty="0"/>
            </a:br>
            <a:br>
              <a:rPr lang="en-US" b="1" dirty="0"/>
            </a:br>
            <a:br>
              <a:rPr lang="en-US" b="1" dirty="0"/>
            </a:br>
            <a:r>
              <a:rPr lang="en-US" b="1" dirty="0"/>
              <a:t>Sacramento, California</a:t>
            </a:r>
            <a:br>
              <a:rPr lang="en-US" dirty="0"/>
            </a:br>
            <a:r>
              <a:rPr lang="en-US" dirty="0"/>
              <a:t>June 22-23, 2017</a:t>
            </a:r>
          </a:p>
        </p:txBody>
      </p:sp>
      <p:sp>
        <p:nvSpPr>
          <p:cNvPr id="3" name="Title 2"/>
          <p:cNvSpPr>
            <a:spLocks noGrp="1"/>
          </p:cNvSpPr>
          <p:nvPr>
            <p:ph type="ctrTitle" sz="quarter"/>
          </p:nvPr>
        </p:nvSpPr>
        <p:spPr>
          <a:xfrm>
            <a:off x="274320" y="1097280"/>
            <a:ext cx="4572000" cy="2651760"/>
          </a:xfrm>
          <a:ln>
            <a:noFill/>
          </a:ln>
        </p:spPr>
        <p:txBody>
          <a:bodyPr anchor="ctr">
            <a:normAutofit/>
          </a:bodyPr>
          <a:lstStyle/>
          <a:p>
            <a:pPr algn="r"/>
            <a:r>
              <a:rPr lang="en-US" dirty="0">
                <a:solidFill>
                  <a:schemeClr val="tx2"/>
                </a:solidFill>
              </a:rPr>
              <a:t>Advanced Modeling for Distribution Planning</a:t>
            </a:r>
            <a:br>
              <a:rPr lang="en-US" dirty="0">
                <a:solidFill>
                  <a:schemeClr val="tx2"/>
                </a:solidFill>
              </a:rPr>
            </a:br>
            <a:r>
              <a:rPr lang="en-US" sz="2000" dirty="0">
                <a:solidFill>
                  <a:schemeClr val="tx1"/>
                </a:solidFill>
              </a:rPr>
              <a:t>with </a:t>
            </a:r>
            <a:r>
              <a:rPr lang="en-US" sz="2000" dirty="0" err="1">
                <a:solidFill>
                  <a:schemeClr val="tx1"/>
                </a:solidFill>
              </a:rPr>
              <a:t>OpenDSS</a:t>
            </a:r>
            <a:br>
              <a:rPr lang="en-US" dirty="0">
                <a:solidFill>
                  <a:schemeClr val="tx2"/>
                </a:solidFill>
              </a:rPr>
            </a:br>
            <a:endParaRPr lang="en-US" sz="2800" i="1" dirty="0">
              <a:solidFill>
                <a:schemeClr val="bg2"/>
              </a:solidFill>
            </a:endParaRPr>
          </a:p>
        </p:txBody>
      </p:sp>
    </p:spTree>
    <p:extLst>
      <p:ext uri="{BB962C8B-B14F-4D97-AF65-F5344CB8AC3E}">
        <p14:creationId xmlns:p14="http://schemas.microsoft.com/office/powerpoint/2010/main" val="811522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hangingPunct="1"/>
            <a:r>
              <a:rPr lang="en-US" altLang="en-US"/>
              <a:t>Comm and Power Co-simulation</a:t>
            </a:r>
          </a:p>
        </p:txBody>
      </p:sp>
      <p:sp>
        <p:nvSpPr>
          <p:cNvPr id="154627" name="Rectangle 3"/>
          <p:cNvSpPr>
            <a:spLocks noGrp="1" noChangeArrowheads="1"/>
          </p:cNvSpPr>
          <p:nvPr>
            <p:ph type="body" idx="1"/>
          </p:nvPr>
        </p:nvSpPr>
        <p:spPr/>
        <p:txBody>
          <a:bodyPr/>
          <a:lstStyle/>
          <a:p>
            <a:pPr eaLnBrk="1" hangingPunct="1"/>
            <a:r>
              <a:rPr lang="en-US" altLang="en-US"/>
              <a:t>New and active research area</a:t>
            </a:r>
          </a:p>
          <a:p>
            <a:pPr eaLnBrk="1" hangingPunct="1"/>
            <a:r>
              <a:rPr lang="en-US" altLang="en-US"/>
              <a:t>Working to more tightly link ns-2 and OpenDSS</a:t>
            </a:r>
          </a:p>
          <a:p>
            <a:pPr lvl="1" eaLnBrk="1" hangingPunct="1"/>
            <a:r>
              <a:rPr lang="en-US" altLang="en-US"/>
              <a:t>Or other comm simulators</a:t>
            </a:r>
          </a:p>
          <a:p>
            <a:pPr lvl="1" eaLnBrk="1" hangingPunct="1"/>
            <a:endParaRPr lang="en-US" altLang="en-US"/>
          </a:p>
          <a:p>
            <a:pPr eaLnBrk="1" hangingPunct="1"/>
            <a:r>
              <a:rPr lang="en-US" altLang="en-US"/>
              <a:t>Communications latency is an important issue with Smart Grid</a:t>
            </a:r>
          </a:p>
          <a:p>
            <a:pPr lvl="1" eaLnBrk="1" hangingPunct="1"/>
            <a:r>
              <a:rPr lang="en-US" altLang="en-US"/>
              <a:t>Power engineers tend to assume communications will happen</a:t>
            </a:r>
          </a:p>
          <a:p>
            <a:pPr lvl="1" eaLnBrk="1" hangingPunct="1"/>
            <a:r>
              <a:rPr lang="en-US" altLang="en-US"/>
              <a:t>But there are limits</a:t>
            </a:r>
          </a:p>
        </p:txBody>
      </p:sp>
    </p:spTree>
    <p:extLst>
      <p:ext uri="{BB962C8B-B14F-4D97-AF65-F5344CB8AC3E}">
        <p14:creationId xmlns:p14="http://schemas.microsoft.com/office/powerpoint/2010/main" val="2209356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normAutofit fontScale="90000"/>
          </a:bodyPr>
          <a:lstStyle/>
          <a:p>
            <a:pPr eaLnBrk="1" hangingPunct="1"/>
            <a:r>
              <a:rPr lang="en-US" altLang="en-US"/>
              <a:t>Custom Simulation Scripting in </a:t>
            </a:r>
            <a:br>
              <a:rPr lang="en-US" altLang="en-US"/>
            </a:br>
            <a:r>
              <a:rPr lang="en-US" altLang="en-US"/>
              <a:t>Snapshot Mode</a:t>
            </a:r>
          </a:p>
        </p:txBody>
      </p:sp>
      <p:sp>
        <p:nvSpPr>
          <p:cNvPr id="155651" name="Rectangle 3"/>
          <p:cNvSpPr>
            <a:spLocks noGrp="1" noChangeArrowheads="1"/>
          </p:cNvSpPr>
          <p:nvPr>
            <p:ph type="body" idx="1"/>
          </p:nvPr>
        </p:nvSpPr>
        <p:spPr/>
        <p:txBody>
          <a:bodyPr/>
          <a:lstStyle/>
          <a:p>
            <a:pPr eaLnBrk="1" hangingPunct="1"/>
            <a:r>
              <a:rPr lang="en-US" altLang="en-US"/>
              <a:t>This is the default solution mode</a:t>
            </a:r>
          </a:p>
          <a:p>
            <a:pPr eaLnBrk="1" hangingPunct="1"/>
            <a:r>
              <a:rPr lang="en-US" altLang="en-US"/>
              <a:t>Attempts one solution for each “solve”</a:t>
            </a:r>
          </a:p>
          <a:p>
            <a:pPr eaLnBrk="1" hangingPunct="1"/>
            <a:r>
              <a:rPr lang="en-US" altLang="en-US"/>
              <a:t>Solves the circuit “as is”</a:t>
            </a:r>
          </a:p>
          <a:p>
            <a:pPr eaLnBrk="1" hangingPunct="1"/>
            <a:r>
              <a:rPr lang="en-US" altLang="en-US"/>
              <a:t>If you want something done, you have to specifically tell it</a:t>
            </a:r>
          </a:p>
          <a:p>
            <a:pPr lvl="1" eaLnBrk="1" hangingPunct="1"/>
            <a:r>
              <a:rPr lang="en-US" altLang="en-US"/>
              <a:t>Set Load and Generator kW, etc.</a:t>
            </a:r>
          </a:p>
          <a:p>
            <a:pPr lvl="2" eaLnBrk="1" hangingPunct="1"/>
            <a:r>
              <a:rPr lang="en-US" altLang="en-US"/>
              <a:t>Load.MyLoad.kW=125</a:t>
            </a:r>
          </a:p>
          <a:p>
            <a:pPr lvl="2" eaLnBrk="1" hangingPunct="1"/>
            <a:r>
              <a:rPr lang="en-US" altLang="en-US"/>
              <a:t>Loadshapes are not used in this mode!</a:t>
            </a:r>
          </a:p>
          <a:p>
            <a:pPr lvl="1" eaLnBrk="1" hangingPunct="1"/>
            <a:r>
              <a:rPr lang="en-US" altLang="en-US"/>
              <a:t>Sample Monitors and meters</a:t>
            </a:r>
          </a:p>
          <a:p>
            <a:pPr lvl="2" eaLnBrk="1" hangingPunct="1"/>
            <a:r>
              <a:rPr lang="en-US" altLang="en-US"/>
              <a:t>Solve</a:t>
            </a:r>
          </a:p>
          <a:p>
            <a:pPr lvl="2" eaLnBrk="1" hangingPunct="1"/>
            <a:r>
              <a:rPr lang="en-US" altLang="en-US"/>
              <a:t>Sample</a:t>
            </a:r>
          </a:p>
        </p:txBody>
      </p:sp>
    </p:spTree>
    <p:extLst>
      <p:ext uri="{BB962C8B-B14F-4D97-AF65-F5344CB8AC3E}">
        <p14:creationId xmlns:p14="http://schemas.microsoft.com/office/powerpoint/2010/main" val="1428390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normAutofit fontScale="90000"/>
          </a:bodyPr>
          <a:lstStyle/>
          <a:p>
            <a:pPr eaLnBrk="1" hangingPunct="1"/>
            <a:r>
              <a:rPr lang="en-US" altLang="en-US"/>
              <a:t>Custom Simulation Scripting in </a:t>
            </a:r>
            <a:br>
              <a:rPr lang="en-US" altLang="en-US"/>
            </a:br>
            <a:r>
              <a:rPr lang="en-US" altLang="en-US"/>
              <a:t>“Time” Mode</a:t>
            </a:r>
          </a:p>
        </p:txBody>
      </p:sp>
      <p:sp>
        <p:nvSpPr>
          <p:cNvPr id="156675" name="Rectangle 3"/>
          <p:cNvSpPr>
            <a:spLocks noGrp="1" noChangeArrowheads="1"/>
          </p:cNvSpPr>
          <p:nvPr>
            <p:ph type="body" idx="1"/>
          </p:nvPr>
        </p:nvSpPr>
        <p:spPr>
          <a:xfrm>
            <a:off x="457200" y="1981200"/>
            <a:ext cx="8226425" cy="4370388"/>
          </a:xfrm>
        </p:spPr>
        <p:txBody>
          <a:bodyPr/>
          <a:lstStyle/>
          <a:p>
            <a:pPr eaLnBrk="1" hangingPunct="1"/>
            <a:r>
              <a:rPr lang="en-US" altLang="en-US"/>
              <a:t>Similar to Snapshot mode EXCEPT:</a:t>
            </a:r>
          </a:p>
          <a:p>
            <a:pPr lvl="1" eaLnBrk="1" hangingPunct="1"/>
            <a:r>
              <a:rPr lang="en-US" altLang="en-US"/>
              <a:t>Loads, Generators can follow a selected Loadshape</a:t>
            </a:r>
          </a:p>
          <a:p>
            <a:pPr lvl="2" eaLnBrk="1" hangingPunct="1"/>
            <a:r>
              <a:rPr lang="en-US" altLang="en-US"/>
              <a:t>Duty, Daily, or Yearly</a:t>
            </a:r>
          </a:p>
          <a:p>
            <a:pPr lvl="1" eaLnBrk="1" hangingPunct="1"/>
            <a:r>
              <a:rPr lang="en-US" altLang="en-US"/>
              <a:t>Monitors are automatically sampled</a:t>
            </a:r>
          </a:p>
          <a:p>
            <a:pPr lvl="2" eaLnBrk="1" hangingPunct="1"/>
            <a:r>
              <a:rPr lang="en-US" altLang="en-US"/>
              <a:t>But not Energymeters; do that explicitly if desired</a:t>
            </a:r>
          </a:p>
          <a:p>
            <a:pPr lvl="1" eaLnBrk="1" hangingPunct="1"/>
            <a:r>
              <a:rPr lang="en-US" altLang="en-US"/>
              <a:t>Time is automatically incremented AFTER solve</a:t>
            </a:r>
          </a:p>
        </p:txBody>
      </p:sp>
    </p:spTree>
    <p:extLst>
      <p:ext uri="{BB962C8B-B14F-4D97-AF65-F5344CB8AC3E}">
        <p14:creationId xmlns:p14="http://schemas.microsoft.com/office/powerpoint/2010/main" val="4008250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eaLnBrk="1" hangingPunct="1"/>
            <a:r>
              <a:rPr lang="en-US" altLang="en-US"/>
              <a:t>Snapshot Mode Scripting Example</a:t>
            </a:r>
          </a:p>
        </p:txBody>
      </p:sp>
      <p:sp>
        <p:nvSpPr>
          <p:cNvPr id="157699" name="Text Box 3"/>
          <p:cNvSpPr txBox="1">
            <a:spLocks noChangeArrowheads="1"/>
          </p:cNvSpPr>
          <p:nvPr/>
        </p:nvSpPr>
        <p:spPr bwMode="auto">
          <a:xfrm>
            <a:off x="306388" y="1454150"/>
            <a:ext cx="7975600" cy="452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lnSpc>
                <a:spcPct val="40000"/>
              </a:lnSpc>
            </a:pPr>
            <a:r>
              <a:rPr lang="en-US" altLang="en-US" sz="1000" b="1">
                <a:latin typeface="Courier New" panose="02070309020205020404" pitchFamily="49" charset="0"/>
              </a:rPr>
              <a:t>! Start the ramp down at 1 sec</a:t>
            </a:r>
          </a:p>
          <a:p>
            <a:pPr algn="l">
              <a:lnSpc>
                <a:spcPct val="40000"/>
              </a:lnSpc>
            </a:pPr>
            <a:r>
              <a:rPr lang="en-US" altLang="en-US" sz="1000" b="1">
                <a:latin typeface="Courier New" panose="02070309020205020404" pitchFamily="49" charset="0"/>
              </a:rPr>
              <a:t>Set sec=1</a:t>
            </a:r>
          </a:p>
          <a:p>
            <a:pPr algn="l">
              <a:lnSpc>
                <a:spcPct val="40000"/>
              </a:lnSpc>
            </a:pPr>
            <a:r>
              <a:rPr lang="en-US" altLang="en-US" sz="1000" b="1">
                <a:latin typeface="Courier New" panose="02070309020205020404" pitchFamily="49" charset="0"/>
              </a:rPr>
              <a:t>Generator.PV1.kW=(2500 250 -)</a:t>
            </a:r>
          </a:p>
          <a:p>
            <a:pPr algn="l">
              <a:lnSpc>
                <a:spcPct val="40000"/>
              </a:lnSpc>
            </a:pPr>
            <a:r>
              <a:rPr lang="en-US" altLang="en-US" sz="1000" b="1">
                <a:latin typeface="Courier New" panose="02070309020205020404" pitchFamily="49" charset="0"/>
              </a:rPr>
              <a:t>Solve</a:t>
            </a:r>
          </a:p>
          <a:p>
            <a:pPr algn="l">
              <a:lnSpc>
                <a:spcPct val="40000"/>
              </a:lnSpc>
            </a:pPr>
            <a:r>
              <a:rPr lang="en-US" altLang="en-US" sz="1000" b="1">
                <a:latin typeface="Courier New" panose="02070309020205020404" pitchFamily="49" charset="0"/>
              </a:rPr>
              <a:t>Sample</a:t>
            </a:r>
          </a:p>
          <a:p>
            <a:pPr algn="l">
              <a:lnSpc>
                <a:spcPct val="40000"/>
              </a:lnSpc>
            </a:pPr>
            <a:r>
              <a:rPr lang="en-US" altLang="en-US" sz="1000" b="1">
                <a:latin typeface="Courier New" panose="02070309020205020404" pitchFamily="49" charset="0"/>
              </a:rPr>
              <a:t>Set sec=2</a:t>
            </a:r>
          </a:p>
          <a:p>
            <a:pPr algn="l">
              <a:lnSpc>
                <a:spcPct val="40000"/>
              </a:lnSpc>
            </a:pPr>
            <a:r>
              <a:rPr lang="en-US" altLang="en-US" sz="1000" b="1">
                <a:latin typeface="Courier New" panose="02070309020205020404" pitchFamily="49" charset="0"/>
              </a:rPr>
              <a:t>Generator.PV1.kW=(2500 500 -)</a:t>
            </a:r>
          </a:p>
          <a:p>
            <a:pPr algn="l">
              <a:lnSpc>
                <a:spcPct val="40000"/>
              </a:lnSpc>
            </a:pPr>
            <a:r>
              <a:rPr lang="en-US" altLang="en-US" sz="1000" b="1">
                <a:latin typeface="Courier New" panose="02070309020205020404" pitchFamily="49" charset="0"/>
              </a:rPr>
              <a:t>Solve </a:t>
            </a:r>
          </a:p>
          <a:p>
            <a:pPr algn="l">
              <a:lnSpc>
                <a:spcPct val="40000"/>
              </a:lnSpc>
            </a:pPr>
            <a:r>
              <a:rPr lang="en-US" altLang="en-US" sz="1000" b="1">
                <a:latin typeface="Courier New" panose="02070309020205020404" pitchFamily="49" charset="0"/>
              </a:rPr>
              <a:t>Sample</a:t>
            </a:r>
          </a:p>
          <a:p>
            <a:pPr algn="l">
              <a:lnSpc>
                <a:spcPct val="40000"/>
              </a:lnSpc>
            </a:pPr>
            <a:endParaRPr lang="en-US" altLang="en-US" sz="1000" b="1">
              <a:latin typeface="Courier New" panose="02070309020205020404" pitchFamily="49" charset="0"/>
            </a:endParaRPr>
          </a:p>
          <a:p>
            <a:pPr algn="l">
              <a:lnSpc>
                <a:spcPct val="40000"/>
              </a:lnSpc>
            </a:pPr>
            <a:r>
              <a:rPr lang="en-US" altLang="en-US" sz="1000" b="1">
                <a:latin typeface="Courier New" panose="02070309020205020404" pitchFamily="49" charset="0"/>
              </a:rPr>
              <a:t>Set sec = 2.020834372 ! Unit 1</a:t>
            </a:r>
          </a:p>
          <a:p>
            <a:pPr algn="l">
              <a:lnSpc>
                <a:spcPct val="40000"/>
              </a:lnSpc>
            </a:pPr>
            <a:r>
              <a:rPr lang="en-US" altLang="en-US" sz="1000" b="1">
                <a:latin typeface="Courier New" panose="02070309020205020404" pitchFamily="49" charset="0"/>
              </a:rPr>
              <a:t>storage.jo0235001304.state=discharging %discharge=11.9</a:t>
            </a:r>
          </a:p>
          <a:p>
            <a:pPr algn="l">
              <a:lnSpc>
                <a:spcPct val="40000"/>
              </a:lnSpc>
            </a:pPr>
            <a:r>
              <a:rPr lang="en-US" altLang="en-US" sz="1000" b="1">
                <a:latin typeface="Courier New" panose="02070309020205020404" pitchFamily="49" charset="0"/>
              </a:rPr>
              <a:t>Solve</a:t>
            </a:r>
          </a:p>
          <a:p>
            <a:pPr algn="l">
              <a:lnSpc>
                <a:spcPct val="40000"/>
              </a:lnSpc>
            </a:pPr>
            <a:r>
              <a:rPr lang="en-US" altLang="en-US" sz="1000" b="1">
                <a:latin typeface="Courier New" panose="02070309020205020404" pitchFamily="49" charset="0"/>
              </a:rPr>
              <a:t>Sample</a:t>
            </a:r>
          </a:p>
          <a:p>
            <a:pPr algn="l">
              <a:lnSpc>
                <a:spcPct val="40000"/>
              </a:lnSpc>
            </a:pPr>
            <a:r>
              <a:rPr lang="en-US" altLang="en-US" sz="1000" b="1">
                <a:latin typeface="Courier New" panose="02070309020205020404" pitchFamily="49" charset="0"/>
              </a:rPr>
              <a:t>Set sec = 2.022028115 ! Unit 2</a:t>
            </a:r>
          </a:p>
          <a:p>
            <a:pPr algn="l">
              <a:lnSpc>
                <a:spcPct val="40000"/>
              </a:lnSpc>
            </a:pPr>
            <a:r>
              <a:rPr lang="en-US" altLang="en-US" sz="1000" b="1">
                <a:latin typeface="Courier New" panose="02070309020205020404" pitchFamily="49" charset="0"/>
              </a:rPr>
              <a:t>storage.jo0235000257.state=discharging %discharge=11.9</a:t>
            </a:r>
          </a:p>
          <a:p>
            <a:pPr algn="l">
              <a:lnSpc>
                <a:spcPct val="40000"/>
              </a:lnSpc>
            </a:pPr>
            <a:r>
              <a:rPr lang="en-US" altLang="en-US" sz="1000" b="1">
                <a:latin typeface="Courier New" panose="02070309020205020404" pitchFamily="49" charset="0"/>
              </a:rPr>
              <a:t>Solve</a:t>
            </a:r>
          </a:p>
          <a:p>
            <a:pPr algn="l">
              <a:lnSpc>
                <a:spcPct val="40000"/>
              </a:lnSpc>
            </a:pPr>
            <a:r>
              <a:rPr lang="en-US" altLang="en-US" sz="1000" b="1">
                <a:latin typeface="Courier New" panose="02070309020205020404" pitchFamily="49" charset="0"/>
              </a:rPr>
              <a:t>Sample</a:t>
            </a:r>
          </a:p>
          <a:p>
            <a:pPr algn="l">
              <a:lnSpc>
                <a:spcPct val="40000"/>
              </a:lnSpc>
            </a:pPr>
            <a:r>
              <a:rPr lang="en-US" altLang="en-US" sz="1000" b="1">
                <a:latin typeface="Courier New" panose="02070309020205020404" pitchFamily="49" charset="0"/>
              </a:rPr>
              <a:t>Set sec = 2.023158858 ! Unit 3</a:t>
            </a:r>
          </a:p>
          <a:p>
            <a:pPr algn="l">
              <a:lnSpc>
                <a:spcPct val="40000"/>
              </a:lnSpc>
            </a:pPr>
            <a:r>
              <a:rPr lang="en-US" altLang="en-US" sz="1000" b="1">
                <a:latin typeface="Courier New" panose="02070309020205020404" pitchFamily="49" charset="0"/>
              </a:rPr>
              <a:t>storage.jo0235000265.state=discharging %discharge=11.9</a:t>
            </a:r>
          </a:p>
          <a:p>
            <a:pPr algn="l">
              <a:lnSpc>
                <a:spcPct val="40000"/>
              </a:lnSpc>
            </a:pPr>
            <a:r>
              <a:rPr lang="en-US" altLang="en-US" sz="1000" b="1">
                <a:latin typeface="Courier New" panose="02070309020205020404" pitchFamily="49" charset="0"/>
              </a:rPr>
              <a:t>Solve</a:t>
            </a:r>
          </a:p>
          <a:p>
            <a:pPr algn="l">
              <a:lnSpc>
                <a:spcPct val="40000"/>
              </a:lnSpc>
            </a:pPr>
            <a:r>
              <a:rPr lang="en-US" altLang="en-US" sz="1000" b="1">
                <a:latin typeface="Courier New" panose="02070309020205020404" pitchFamily="49" charset="0"/>
              </a:rPr>
              <a:t>Sample</a:t>
            </a:r>
          </a:p>
          <a:p>
            <a:pPr algn="l">
              <a:lnSpc>
                <a:spcPct val="40000"/>
              </a:lnSpc>
            </a:pPr>
            <a:r>
              <a:rPr lang="en-US" altLang="en-US" sz="1000" b="1">
                <a:latin typeface="Courier New" panose="02070309020205020404" pitchFamily="49" charset="0"/>
              </a:rPr>
              <a:t>Set sec = 2.024604602 ! Unit 4</a:t>
            </a:r>
          </a:p>
          <a:p>
            <a:pPr algn="l">
              <a:lnSpc>
                <a:spcPct val="40000"/>
              </a:lnSpc>
            </a:pPr>
            <a:r>
              <a:rPr lang="en-US" altLang="en-US" sz="1000" b="1">
                <a:latin typeface="Courier New" panose="02070309020205020404" pitchFamily="49" charset="0"/>
              </a:rPr>
              <a:t>storage.jo0235000268_1.state=discharging %discharge=11.9</a:t>
            </a:r>
          </a:p>
          <a:p>
            <a:pPr algn="l">
              <a:lnSpc>
                <a:spcPct val="40000"/>
              </a:lnSpc>
            </a:pPr>
            <a:r>
              <a:rPr lang="en-US" altLang="en-US" sz="1000" b="1">
                <a:latin typeface="Courier New" panose="02070309020205020404" pitchFamily="49" charset="0"/>
              </a:rPr>
              <a:t>Solve</a:t>
            </a:r>
          </a:p>
          <a:p>
            <a:pPr algn="l">
              <a:lnSpc>
                <a:spcPct val="40000"/>
              </a:lnSpc>
            </a:pPr>
            <a:r>
              <a:rPr lang="en-US" altLang="en-US" sz="1000" b="1">
                <a:latin typeface="Courier New" panose="02070309020205020404" pitchFamily="49" charset="0"/>
              </a:rPr>
              <a:t>Sample</a:t>
            </a:r>
          </a:p>
          <a:p>
            <a:pPr algn="l">
              <a:lnSpc>
                <a:spcPct val="40000"/>
              </a:lnSpc>
            </a:pPr>
            <a:r>
              <a:rPr lang="en-US" altLang="en-US" sz="1000" b="1">
                <a:latin typeface="Courier New" panose="02070309020205020404" pitchFamily="49" charset="0"/>
              </a:rPr>
              <a:t>Set sec = 2.025738325 ! Unit 5</a:t>
            </a:r>
          </a:p>
          <a:p>
            <a:pPr algn="l">
              <a:lnSpc>
                <a:spcPct val="40000"/>
              </a:lnSpc>
            </a:pPr>
            <a:r>
              <a:rPr lang="en-US" altLang="en-US" sz="1000" b="1">
                <a:latin typeface="Courier New" panose="02070309020205020404" pitchFamily="49" charset="0"/>
              </a:rPr>
              <a:t>storage.jo0235000268_2.dispmode=discharging %discharge=11.9</a:t>
            </a:r>
          </a:p>
          <a:p>
            <a:pPr algn="l">
              <a:lnSpc>
                <a:spcPct val="40000"/>
              </a:lnSpc>
            </a:pPr>
            <a:r>
              <a:rPr lang="en-US" altLang="en-US" sz="1000" b="1">
                <a:latin typeface="Courier New" panose="02070309020205020404" pitchFamily="49" charset="0"/>
              </a:rPr>
              <a:t>Solve</a:t>
            </a:r>
          </a:p>
          <a:p>
            <a:pPr algn="l">
              <a:lnSpc>
                <a:spcPct val="40000"/>
              </a:lnSpc>
            </a:pPr>
            <a:r>
              <a:rPr lang="en-US" altLang="en-US" sz="1000" b="1">
                <a:latin typeface="Courier New" panose="02070309020205020404" pitchFamily="49" charset="0"/>
              </a:rPr>
              <a:t>Sample</a:t>
            </a:r>
          </a:p>
          <a:p>
            <a:pPr algn="l">
              <a:lnSpc>
                <a:spcPct val="40000"/>
              </a:lnSpc>
            </a:pPr>
            <a:endParaRPr lang="en-US" altLang="en-US" sz="1000" b="1">
              <a:latin typeface="Courier New" panose="02070309020205020404" pitchFamily="49" charset="0"/>
            </a:endParaRPr>
          </a:p>
          <a:p>
            <a:pPr algn="l">
              <a:lnSpc>
                <a:spcPct val="40000"/>
              </a:lnSpc>
            </a:pPr>
            <a:r>
              <a:rPr lang="en-US" altLang="en-US" sz="1000" b="1">
                <a:latin typeface="Courier New" panose="02070309020205020404" pitchFamily="49" charset="0"/>
              </a:rPr>
              <a:t>Etc.</a:t>
            </a:r>
          </a:p>
          <a:p>
            <a:pPr algn="l">
              <a:lnSpc>
                <a:spcPct val="40000"/>
              </a:lnSpc>
            </a:pPr>
            <a:endParaRPr lang="en-US" altLang="en-US" sz="1000" b="1">
              <a:latin typeface="Courier New" panose="02070309020205020404" pitchFamily="49" charset="0"/>
            </a:endParaRPr>
          </a:p>
        </p:txBody>
      </p:sp>
      <p:sp>
        <p:nvSpPr>
          <p:cNvPr id="157700" name="Text Box 4"/>
          <p:cNvSpPr txBox="1">
            <a:spLocks noChangeArrowheads="1"/>
          </p:cNvSpPr>
          <p:nvPr/>
        </p:nvSpPr>
        <p:spPr bwMode="auto">
          <a:xfrm>
            <a:off x="3832225" y="1344613"/>
            <a:ext cx="4132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Set Gen kW explicitly each time step</a:t>
            </a:r>
          </a:p>
        </p:txBody>
      </p:sp>
      <p:sp>
        <p:nvSpPr>
          <p:cNvPr id="157701" name="Line 5"/>
          <p:cNvSpPr>
            <a:spLocks noChangeShapeType="1"/>
          </p:cNvSpPr>
          <p:nvPr/>
        </p:nvSpPr>
        <p:spPr bwMode="auto">
          <a:xfrm flipH="1">
            <a:off x="2720975" y="1554163"/>
            <a:ext cx="1135063" cy="2079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57702" name="Line 6"/>
          <p:cNvSpPr>
            <a:spLocks noChangeShapeType="1"/>
          </p:cNvSpPr>
          <p:nvPr/>
        </p:nvSpPr>
        <p:spPr bwMode="auto">
          <a:xfrm flipH="1">
            <a:off x="2622550" y="1619250"/>
            <a:ext cx="1320800" cy="6715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57703" name="Text Box 7"/>
          <p:cNvSpPr txBox="1">
            <a:spLocks noChangeArrowheads="1"/>
          </p:cNvSpPr>
          <p:nvPr/>
        </p:nvSpPr>
        <p:spPr bwMode="auto">
          <a:xfrm>
            <a:off x="5484813" y="3735388"/>
            <a:ext cx="365918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Set each Storage unit discharge rate explicitly each time step</a:t>
            </a:r>
          </a:p>
        </p:txBody>
      </p:sp>
      <p:sp>
        <p:nvSpPr>
          <p:cNvPr id="157704" name="AutoShape 8"/>
          <p:cNvSpPr>
            <a:spLocks/>
          </p:cNvSpPr>
          <p:nvPr/>
        </p:nvSpPr>
        <p:spPr bwMode="auto">
          <a:xfrm>
            <a:off x="4857750" y="2665413"/>
            <a:ext cx="584200" cy="2820987"/>
          </a:xfrm>
          <a:prstGeom prst="rightBrace">
            <a:avLst>
              <a:gd name="adj1" fmla="val 4024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57705" name="Text Box 9"/>
          <p:cNvSpPr txBox="1">
            <a:spLocks noChangeArrowheads="1"/>
          </p:cNvSpPr>
          <p:nvPr/>
        </p:nvSpPr>
        <p:spPr bwMode="auto">
          <a:xfrm>
            <a:off x="4306888" y="2062163"/>
            <a:ext cx="4132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Solve and Sample explicitly at each step</a:t>
            </a:r>
          </a:p>
        </p:txBody>
      </p:sp>
      <p:sp>
        <p:nvSpPr>
          <p:cNvPr id="157706" name="AutoShape 10"/>
          <p:cNvSpPr>
            <a:spLocks/>
          </p:cNvSpPr>
          <p:nvPr/>
        </p:nvSpPr>
        <p:spPr bwMode="auto">
          <a:xfrm>
            <a:off x="925513" y="3106738"/>
            <a:ext cx="220662" cy="209550"/>
          </a:xfrm>
          <a:prstGeom prst="rightBrace">
            <a:avLst>
              <a:gd name="adj1" fmla="val 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57707" name="Line 11"/>
          <p:cNvSpPr>
            <a:spLocks noChangeShapeType="1"/>
          </p:cNvSpPr>
          <p:nvPr/>
        </p:nvSpPr>
        <p:spPr bwMode="auto">
          <a:xfrm flipH="1">
            <a:off x="1255713" y="2424113"/>
            <a:ext cx="3249612" cy="7921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57708" name="Text Box 12"/>
          <p:cNvSpPr txBox="1">
            <a:spLocks noChangeArrowheads="1"/>
          </p:cNvSpPr>
          <p:nvPr/>
        </p:nvSpPr>
        <p:spPr bwMode="auto">
          <a:xfrm>
            <a:off x="2598738" y="5676900"/>
            <a:ext cx="4132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(time is used for recording purposes only)</a:t>
            </a:r>
          </a:p>
        </p:txBody>
      </p:sp>
    </p:spTree>
    <p:extLst>
      <p:ext uri="{BB962C8B-B14F-4D97-AF65-F5344CB8AC3E}">
        <p14:creationId xmlns:p14="http://schemas.microsoft.com/office/powerpoint/2010/main" val="1553212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eaLnBrk="1" hangingPunct="1"/>
            <a:r>
              <a:rPr lang="en-US" altLang="en-US"/>
              <a:t>Time Mode Scripting Example</a:t>
            </a:r>
          </a:p>
        </p:txBody>
      </p:sp>
      <p:sp>
        <p:nvSpPr>
          <p:cNvPr id="158723" name="Text Box 3"/>
          <p:cNvSpPr txBox="1">
            <a:spLocks noChangeArrowheads="1"/>
          </p:cNvSpPr>
          <p:nvPr/>
        </p:nvSpPr>
        <p:spPr bwMode="auto">
          <a:xfrm>
            <a:off x="328613" y="1982788"/>
            <a:ext cx="7975600" cy="380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lnSpc>
                <a:spcPct val="30000"/>
              </a:lnSpc>
            </a:pPr>
            <a:r>
              <a:rPr lang="en-US" altLang="en-US" sz="1000" b="1">
                <a:latin typeface="Courier New" panose="02070309020205020404" pitchFamily="49" charset="0"/>
              </a:rPr>
              <a:t>! Start the ramp down at 1 sec</a:t>
            </a:r>
          </a:p>
          <a:p>
            <a:pPr algn="l">
              <a:lnSpc>
                <a:spcPct val="30000"/>
              </a:lnSpc>
            </a:pPr>
            <a:r>
              <a:rPr lang="en-US" altLang="en-US" sz="1000" b="1">
                <a:latin typeface="Courier New" panose="02070309020205020404" pitchFamily="49" charset="0"/>
              </a:rPr>
              <a:t>Set mode=time loadshapeclass=duty</a:t>
            </a:r>
          </a:p>
          <a:p>
            <a:pPr algn="l">
              <a:lnSpc>
                <a:spcPct val="30000"/>
              </a:lnSpc>
            </a:pPr>
            <a:r>
              <a:rPr lang="en-US" altLang="en-US" sz="1000" b="1">
                <a:latin typeface="Courier New" panose="02070309020205020404" pitchFamily="49" charset="0"/>
              </a:rPr>
              <a:t>set stepsize=1s</a:t>
            </a:r>
          </a:p>
          <a:p>
            <a:pPr algn="l">
              <a:lnSpc>
                <a:spcPct val="30000"/>
              </a:lnSpc>
            </a:pPr>
            <a:endParaRPr lang="en-US" altLang="en-US" sz="1000" b="1">
              <a:latin typeface="Courier New" panose="02070309020205020404" pitchFamily="49" charset="0"/>
            </a:endParaRPr>
          </a:p>
          <a:p>
            <a:pPr algn="l">
              <a:lnSpc>
                <a:spcPct val="30000"/>
              </a:lnSpc>
            </a:pPr>
            <a:endParaRPr lang="en-US" altLang="en-US" sz="1000" b="1">
              <a:latin typeface="Courier New" panose="02070309020205020404" pitchFamily="49" charset="0"/>
            </a:endParaRPr>
          </a:p>
          <a:p>
            <a:pPr algn="l">
              <a:lnSpc>
                <a:spcPct val="30000"/>
              </a:lnSpc>
            </a:pPr>
            <a:r>
              <a:rPr lang="en-US" altLang="en-US" sz="1000" b="1">
                <a:latin typeface="Courier New" panose="02070309020205020404" pitchFamily="49" charset="0"/>
              </a:rPr>
              <a:t>Solve   ! Base case t=0</a:t>
            </a:r>
          </a:p>
          <a:p>
            <a:pPr algn="l">
              <a:lnSpc>
                <a:spcPct val="30000"/>
              </a:lnSpc>
            </a:pPr>
            <a:r>
              <a:rPr lang="en-US" altLang="en-US" sz="1000" b="1">
                <a:latin typeface="Courier New" panose="02070309020205020404" pitchFamily="49" charset="0"/>
              </a:rPr>
              <a:t>Solve    ! t=t+1 = 2</a:t>
            </a:r>
          </a:p>
          <a:p>
            <a:pPr algn="l">
              <a:lnSpc>
                <a:spcPct val="30000"/>
              </a:lnSpc>
            </a:pPr>
            <a:r>
              <a:rPr lang="en-US" altLang="en-US" sz="1000" b="1">
                <a:latin typeface="Courier New" panose="02070309020205020404" pitchFamily="49" charset="0"/>
              </a:rPr>
              <a:t>Solve    ! t=2 second solution; t=t+1 = 3</a:t>
            </a:r>
          </a:p>
          <a:p>
            <a:pPr algn="l">
              <a:lnSpc>
                <a:spcPct val="30000"/>
              </a:lnSpc>
            </a:pPr>
            <a:endParaRPr lang="en-US" altLang="en-US" sz="1000" b="1">
              <a:latin typeface="Courier New" panose="02070309020205020404" pitchFamily="49" charset="0"/>
            </a:endParaRPr>
          </a:p>
          <a:p>
            <a:pPr algn="l">
              <a:lnSpc>
                <a:spcPct val="30000"/>
              </a:lnSpc>
            </a:pPr>
            <a:r>
              <a:rPr lang="en-US" altLang="en-US" sz="1000" b="1">
                <a:latin typeface="Courier New" panose="02070309020205020404" pitchFamily="49" charset="0"/>
              </a:rPr>
              <a:t>Set sec = 2.020834372 ! Unit 1 (reset t)</a:t>
            </a:r>
          </a:p>
          <a:p>
            <a:pPr algn="l">
              <a:lnSpc>
                <a:spcPct val="30000"/>
              </a:lnSpc>
            </a:pPr>
            <a:r>
              <a:rPr lang="en-US" altLang="en-US" sz="1000" b="1">
                <a:latin typeface="Courier New" panose="02070309020205020404" pitchFamily="49" charset="0"/>
              </a:rPr>
              <a:t>storage.jo0235001304.state=discharging %discharge=11.9</a:t>
            </a:r>
          </a:p>
          <a:p>
            <a:pPr algn="l">
              <a:lnSpc>
                <a:spcPct val="30000"/>
              </a:lnSpc>
            </a:pPr>
            <a:r>
              <a:rPr lang="en-US" altLang="en-US" sz="1000" b="1">
                <a:latin typeface="Courier New" panose="02070309020205020404" pitchFamily="49" charset="0"/>
              </a:rPr>
              <a:t>Solve</a:t>
            </a:r>
          </a:p>
          <a:p>
            <a:pPr algn="l">
              <a:lnSpc>
                <a:spcPct val="30000"/>
              </a:lnSpc>
            </a:pPr>
            <a:r>
              <a:rPr lang="en-US" altLang="en-US" sz="1000" b="1">
                <a:latin typeface="Courier New" panose="02070309020205020404" pitchFamily="49" charset="0"/>
              </a:rPr>
              <a:t>Set sec = 2.022028115 ! Unit 2</a:t>
            </a:r>
          </a:p>
          <a:p>
            <a:pPr algn="l">
              <a:lnSpc>
                <a:spcPct val="30000"/>
              </a:lnSpc>
            </a:pPr>
            <a:r>
              <a:rPr lang="en-US" altLang="en-US" sz="1000" b="1">
                <a:latin typeface="Courier New" panose="02070309020205020404" pitchFamily="49" charset="0"/>
              </a:rPr>
              <a:t>storage.jo0235000257.state=discharging %discharge=11.9</a:t>
            </a:r>
          </a:p>
          <a:p>
            <a:pPr algn="l">
              <a:lnSpc>
                <a:spcPct val="30000"/>
              </a:lnSpc>
            </a:pPr>
            <a:r>
              <a:rPr lang="en-US" altLang="en-US" sz="1000" b="1">
                <a:latin typeface="Courier New" panose="02070309020205020404" pitchFamily="49" charset="0"/>
              </a:rPr>
              <a:t>Solve</a:t>
            </a:r>
          </a:p>
          <a:p>
            <a:pPr algn="l">
              <a:lnSpc>
                <a:spcPct val="30000"/>
              </a:lnSpc>
            </a:pPr>
            <a:r>
              <a:rPr lang="en-US" altLang="en-US" sz="1000" b="1">
                <a:latin typeface="Courier New" panose="02070309020205020404" pitchFamily="49" charset="0"/>
              </a:rPr>
              <a:t>Set sec = 2.023158858 ! Unit 3</a:t>
            </a:r>
          </a:p>
          <a:p>
            <a:pPr algn="l">
              <a:lnSpc>
                <a:spcPct val="30000"/>
              </a:lnSpc>
            </a:pPr>
            <a:r>
              <a:rPr lang="en-US" altLang="en-US" sz="1000" b="1">
                <a:latin typeface="Courier New" panose="02070309020205020404" pitchFamily="49" charset="0"/>
              </a:rPr>
              <a:t>storage.jo0235000265.state=discharging %discharge=11.9</a:t>
            </a:r>
          </a:p>
          <a:p>
            <a:pPr algn="l">
              <a:lnSpc>
                <a:spcPct val="30000"/>
              </a:lnSpc>
            </a:pPr>
            <a:r>
              <a:rPr lang="en-US" altLang="en-US" sz="1000" b="1">
                <a:latin typeface="Courier New" panose="02070309020205020404" pitchFamily="49" charset="0"/>
              </a:rPr>
              <a:t>Solve</a:t>
            </a:r>
          </a:p>
          <a:p>
            <a:pPr algn="l">
              <a:lnSpc>
                <a:spcPct val="30000"/>
              </a:lnSpc>
            </a:pPr>
            <a:r>
              <a:rPr lang="en-US" altLang="en-US" sz="1000" b="1">
                <a:latin typeface="Courier New" panose="02070309020205020404" pitchFamily="49" charset="0"/>
              </a:rPr>
              <a:t>Set sec = 2.024604602 ! Unit 4</a:t>
            </a:r>
          </a:p>
          <a:p>
            <a:pPr algn="l">
              <a:lnSpc>
                <a:spcPct val="30000"/>
              </a:lnSpc>
            </a:pPr>
            <a:r>
              <a:rPr lang="en-US" altLang="en-US" sz="1000" b="1">
                <a:latin typeface="Courier New" panose="02070309020205020404" pitchFamily="49" charset="0"/>
              </a:rPr>
              <a:t>storage.jo0235000268_1.state=discharging %discharge=11.9</a:t>
            </a:r>
          </a:p>
          <a:p>
            <a:pPr algn="l">
              <a:lnSpc>
                <a:spcPct val="30000"/>
              </a:lnSpc>
            </a:pPr>
            <a:r>
              <a:rPr lang="en-US" altLang="en-US" sz="1000" b="1">
                <a:latin typeface="Courier New" panose="02070309020205020404" pitchFamily="49" charset="0"/>
              </a:rPr>
              <a:t>Solve</a:t>
            </a:r>
          </a:p>
          <a:p>
            <a:pPr algn="l">
              <a:lnSpc>
                <a:spcPct val="30000"/>
              </a:lnSpc>
            </a:pPr>
            <a:r>
              <a:rPr lang="en-US" altLang="en-US" sz="1000" b="1">
                <a:latin typeface="Courier New" panose="02070309020205020404" pitchFamily="49" charset="0"/>
              </a:rPr>
              <a:t>Set sec = 2.025738325 ! Unit 5</a:t>
            </a:r>
          </a:p>
          <a:p>
            <a:pPr algn="l">
              <a:lnSpc>
                <a:spcPct val="30000"/>
              </a:lnSpc>
            </a:pPr>
            <a:r>
              <a:rPr lang="en-US" altLang="en-US" sz="1000" b="1">
                <a:latin typeface="Courier New" panose="02070309020205020404" pitchFamily="49" charset="0"/>
              </a:rPr>
              <a:t>storage.jo0235000268_2.dispmode=discharging %discharge=11.9</a:t>
            </a:r>
          </a:p>
          <a:p>
            <a:pPr algn="l">
              <a:lnSpc>
                <a:spcPct val="30000"/>
              </a:lnSpc>
            </a:pPr>
            <a:r>
              <a:rPr lang="en-US" altLang="en-US" sz="1000" b="1">
                <a:latin typeface="Courier New" panose="02070309020205020404" pitchFamily="49" charset="0"/>
              </a:rPr>
              <a:t>Solve</a:t>
            </a:r>
          </a:p>
          <a:p>
            <a:pPr algn="l">
              <a:lnSpc>
                <a:spcPct val="30000"/>
              </a:lnSpc>
            </a:pPr>
            <a:endParaRPr lang="en-US" altLang="en-US" sz="1000" b="1">
              <a:latin typeface="Courier New" panose="02070309020205020404" pitchFamily="49" charset="0"/>
            </a:endParaRPr>
          </a:p>
          <a:p>
            <a:pPr algn="l">
              <a:lnSpc>
                <a:spcPct val="30000"/>
              </a:lnSpc>
            </a:pPr>
            <a:r>
              <a:rPr lang="en-US" altLang="en-US" sz="1000" b="1">
                <a:latin typeface="Courier New" panose="02070309020205020404" pitchFamily="49" charset="0"/>
              </a:rPr>
              <a:t>Etc.</a:t>
            </a:r>
          </a:p>
          <a:p>
            <a:pPr algn="l">
              <a:lnSpc>
                <a:spcPct val="30000"/>
              </a:lnSpc>
            </a:pPr>
            <a:endParaRPr lang="en-US" altLang="en-US" sz="1000" b="1">
              <a:latin typeface="Courier New" panose="02070309020205020404" pitchFamily="49" charset="0"/>
            </a:endParaRPr>
          </a:p>
          <a:p>
            <a:pPr algn="l">
              <a:lnSpc>
                <a:spcPct val="30000"/>
              </a:lnSpc>
            </a:pPr>
            <a:r>
              <a:rPr lang="en-US" altLang="en-US" sz="1000" b="1">
                <a:latin typeface="Courier New" panose="02070309020205020404" pitchFamily="49" charset="0"/>
              </a:rPr>
              <a:t>Set sec=3</a:t>
            </a:r>
          </a:p>
          <a:p>
            <a:pPr algn="l">
              <a:lnSpc>
                <a:spcPct val="30000"/>
              </a:lnSpc>
            </a:pPr>
            <a:r>
              <a:rPr lang="en-US" altLang="en-US" sz="1000" b="1">
                <a:latin typeface="Courier New" panose="02070309020205020404" pitchFamily="49" charset="0"/>
              </a:rPr>
              <a:t>Solve   ! t=3 solution; t=t+1 = 4</a:t>
            </a:r>
          </a:p>
          <a:p>
            <a:pPr algn="l">
              <a:lnSpc>
                <a:spcPct val="30000"/>
              </a:lnSpc>
            </a:pPr>
            <a:endParaRPr lang="en-US" altLang="en-US" sz="1000" b="1">
              <a:latin typeface="Courier New" panose="02070309020205020404" pitchFamily="49" charset="0"/>
            </a:endParaRPr>
          </a:p>
          <a:p>
            <a:pPr algn="l">
              <a:lnSpc>
                <a:spcPct val="30000"/>
              </a:lnSpc>
            </a:pPr>
            <a:r>
              <a:rPr lang="en-US" altLang="en-US" sz="1000" b="1">
                <a:latin typeface="Courier New" panose="02070309020205020404" pitchFamily="49" charset="0"/>
              </a:rPr>
              <a:t>….</a:t>
            </a:r>
          </a:p>
        </p:txBody>
      </p:sp>
      <p:sp>
        <p:nvSpPr>
          <p:cNvPr id="158724" name="Text Box 4"/>
          <p:cNvSpPr txBox="1">
            <a:spLocks noChangeArrowheads="1"/>
          </p:cNvSpPr>
          <p:nvPr/>
        </p:nvSpPr>
        <p:spPr bwMode="auto">
          <a:xfrm>
            <a:off x="4879975" y="1938338"/>
            <a:ext cx="28321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58725" name="Text Box 5"/>
          <p:cNvSpPr txBox="1">
            <a:spLocks noChangeArrowheads="1"/>
          </p:cNvSpPr>
          <p:nvPr/>
        </p:nvSpPr>
        <p:spPr bwMode="auto">
          <a:xfrm>
            <a:off x="4991100" y="1917700"/>
            <a:ext cx="35020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All Loads, Generators will follow assigned Duty cycle loadshape</a:t>
            </a:r>
          </a:p>
        </p:txBody>
      </p:sp>
      <p:sp>
        <p:nvSpPr>
          <p:cNvPr id="158726" name="Line 6"/>
          <p:cNvSpPr>
            <a:spLocks noChangeShapeType="1"/>
          </p:cNvSpPr>
          <p:nvPr/>
        </p:nvSpPr>
        <p:spPr bwMode="auto">
          <a:xfrm flipH="1">
            <a:off x="3084513" y="2071688"/>
            <a:ext cx="1884362"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2191221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normAutofit fontScale="90000"/>
          </a:bodyPr>
          <a:lstStyle/>
          <a:p>
            <a:pPr eaLnBrk="1" hangingPunct="1"/>
            <a:r>
              <a:rPr lang="en-US" altLang="en-US"/>
              <a:t>Custom Simulation Scripting: </a:t>
            </a:r>
            <a:br>
              <a:rPr lang="en-US" altLang="en-US"/>
            </a:br>
            <a:r>
              <a:rPr lang="en-US" altLang="en-US"/>
              <a:t>Rolling Your Own Solution Algorithm</a:t>
            </a:r>
          </a:p>
        </p:txBody>
      </p:sp>
      <p:pic>
        <p:nvPicPr>
          <p:cNvPr id="159747" name="Picture 3" descr="HelpCapture1"/>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3787775" y="1471613"/>
            <a:ext cx="4824413" cy="4935537"/>
          </a:xfrm>
          <a:noFill/>
        </p:spPr>
      </p:pic>
      <p:sp>
        <p:nvSpPr>
          <p:cNvPr id="159748" name="AutoShape 4"/>
          <p:cNvSpPr>
            <a:spLocks/>
          </p:cNvSpPr>
          <p:nvPr/>
        </p:nvSpPr>
        <p:spPr bwMode="auto">
          <a:xfrm>
            <a:off x="3349625" y="2368550"/>
            <a:ext cx="738188" cy="1057275"/>
          </a:xfrm>
          <a:prstGeom prst="leftBrace">
            <a:avLst>
              <a:gd name="adj1" fmla="val 1193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59749" name="Text Box 5"/>
          <p:cNvSpPr txBox="1">
            <a:spLocks noChangeArrowheads="1"/>
          </p:cNvSpPr>
          <p:nvPr/>
        </p:nvSpPr>
        <p:spPr bwMode="auto">
          <a:xfrm>
            <a:off x="363538" y="2500313"/>
            <a:ext cx="2709862"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800" b="1"/>
              <a:t>These commands allow step-by-step control of the solution process</a:t>
            </a:r>
          </a:p>
        </p:txBody>
      </p:sp>
    </p:spTree>
    <p:extLst>
      <p:ext uri="{BB962C8B-B14F-4D97-AF65-F5344CB8AC3E}">
        <p14:creationId xmlns:p14="http://schemas.microsoft.com/office/powerpoint/2010/main" val="353199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normAutofit fontScale="90000"/>
          </a:bodyPr>
          <a:lstStyle/>
          <a:p>
            <a:pPr eaLnBrk="1" hangingPunct="1"/>
            <a:r>
              <a:rPr lang="en-US" altLang="en-US"/>
              <a:t>Custom Simulation Scripting: Rolling Your Own Solution Algorithm</a:t>
            </a:r>
          </a:p>
        </p:txBody>
      </p:sp>
      <p:sp>
        <p:nvSpPr>
          <p:cNvPr id="160771" name="Rectangle 3"/>
          <p:cNvSpPr>
            <a:spLocks noGrp="1" noChangeArrowheads="1"/>
          </p:cNvSpPr>
          <p:nvPr>
            <p:ph type="body" idx="1"/>
          </p:nvPr>
        </p:nvSpPr>
        <p:spPr/>
        <p:txBody>
          <a:bodyPr/>
          <a:lstStyle/>
          <a:p>
            <a:pPr marL="457200" indent="-457200" eaLnBrk="1" hangingPunct="1"/>
            <a:r>
              <a:rPr lang="en-US" altLang="en-US" dirty="0"/>
              <a:t>The basic Snapshot solution process:</a:t>
            </a:r>
          </a:p>
          <a:p>
            <a:pPr marL="744538" lvl="1" indent="-457200" eaLnBrk="1" hangingPunct="1"/>
            <a:r>
              <a:rPr lang="en-US" altLang="en-US" dirty="0"/>
              <a:t>Initialize Snapshot (_</a:t>
            </a:r>
            <a:r>
              <a:rPr lang="en-US" altLang="en-US" b="1" dirty="0" err="1"/>
              <a:t>InitSnap</a:t>
            </a:r>
            <a:r>
              <a:rPr lang="en-US" altLang="en-US" dirty="0"/>
              <a:t>)</a:t>
            </a:r>
          </a:p>
          <a:p>
            <a:pPr marL="744538" lvl="1" indent="-457200" eaLnBrk="1" hangingPunct="1"/>
            <a:r>
              <a:rPr lang="en-US" altLang="en-US" dirty="0"/>
              <a:t>Repeat until converged:</a:t>
            </a:r>
          </a:p>
          <a:p>
            <a:pPr marL="1144588" lvl="2" indent="-457200" eaLnBrk="1" hangingPunct="1"/>
            <a:r>
              <a:rPr lang="en-US" altLang="en-US" dirty="0"/>
              <a:t>Solve Circuit (_</a:t>
            </a:r>
            <a:r>
              <a:rPr lang="en-US" altLang="en-US" b="1" dirty="0" err="1"/>
              <a:t>SolveNoControl</a:t>
            </a:r>
            <a:r>
              <a:rPr lang="en-US" altLang="en-US" dirty="0"/>
              <a:t>)</a:t>
            </a:r>
          </a:p>
          <a:p>
            <a:pPr marL="1144588" lvl="2" indent="-457200" eaLnBrk="1" hangingPunct="1"/>
            <a:r>
              <a:rPr lang="en-US" altLang="en-US" dirty="0"/>
              <a:t>Sample control devices (_</a:t>
            </a:r>
            <a:r>
              <a:rPr lang="en-US" altLang="en-US" b="1" dirty="0" err="1"/>
              <a:t>SampleControls</a:t>
            </a:r>
            <a:r>
              <a:rPr lang="en-US" altLang="en-US" dirty="0"/>
              <a:t>)</a:t>
            </a:r>
          </a:p>
          <a:p>
            <a:pPr marL="1144588" lvl="2" indent="-457200" eaLnBrk="1" hangingPunct="1"/>
            <a:r>
              <a:rPr lang="en-US" altLang="en-US" dirty="0"/>
              <a:t>Do control actions, if any (_</a:t>
            </a:r>
            <a:r>
              <a:rPr lang="en-US" altLang="en-US" b="1" dirty="0" err="1"/>
              <a:t>DoControlActions</a:t>
            </a:r>
            <a:r>
              <a:rPr lang="en-US" altLang="en-US" dirty="0"/>
              <a:t>)</a:t>
            </a:r>
          </a:p>
          <a:p>
            <a:pPr marL="1144588" lvl="2" indent="-457200" eaLnBrk="1" hangingPunct="1"/>
            <a:endParaRPr lang="en-US" altLang="en-US" dirty="0"/>
          </a:p>
          <a:p>
            <a:pPr marL="457200" indent="-457200" eaLnBrk="1" hangingPunct="1"/>
            <a:r>
              <a:rPr lang="en-US" altLang="en-US" dirty="0"/>
              <a:t>You may wish, for example, to interject custom control actions after the _</a:t>
            </a:r>
            <a:r>
              <a:rPr lang="en-US" altLang="en-US" dirty="0" err="1"/>
              <a:t>SolveNoControl</a:t>
            </a:r>
            <a:r>
              <a:rPr lang="en-US" altLang="en-US" dirty="0"/>
              <a:t> step</a:t>
            </a:r>
          </a:p>
        </p:txBody>
      </p:sp>
    </p:spTree>
    <p:extLst>
      <p:ext uri="{BB962C8B-B14F-4D97-AF65-F5344CB8AC3E}">
        <p14:creationId xmlns:p14="http://schemas.microsoft.com/office/powerpoint/2010/main" val="4272225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OpenDSS</a:t>
            </a:r>
            <a:r>
              <a:rPr lang="en-US" dirty="0"/>
              <a:t> Solution Loop with Controls</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17428" y="1279525"/>
            <a:ext cx="5309144" cy="5029200"/>
          </a:xfrm>
          <a:prstGeom prst="rect">
            <a:avLst/>
          </a:prstGeom>
          <a:noFill/>
          <a:ln>
            <a:noFill/>
          </a:ln>
        </p:spPr>
      </p:pic>
      <p:sp>
        <p:nvSpPr>
          <p:cNvPr id="3" name="TextBox 2"/>
          <p:cNvSpPr txBox="1"/>
          <p:nvPr/>
        </p:nvSpPr>
        <p:spPr>
          <a:xfrm>
            <a:off x="794327" y="785091"/>
            <a:ext cx="7583055" cy="338554"/>
          </a:xfrm>
          <a:prstGeom prst="rect">
            <a:avLst/>
          </a:prstGeom>
          <a:noFill/>
        </p:spPr>
        <p:txBody>
          <a:bodyPr wrap="square" rtlCol="0">
            <a:spAutoFit/>
          </a:bodyPr>
          <a:lstStyle/>
          <a:p>
            <a:pPr algn="l"/>
            <a:r>
              <a:rPr lang="en-US" dirty="0"/>
              <a:t>Controls are sampled and executed after a converged power flow solution</a:t>
            </a:r>
          </a:p>
        </p:txBody>
      </p:sp>
      <p:sp>
        <p:nvSpPr>
          <p:cNvPr id="6" name="TextBox 5"/>
          <p:cNvSpPr txBox="1"/>
          <p:nvPr/>
        </p:nvSpPr>
        <p:spPr>
          <a:xfrm>
            <a:off x="5238974" y="1726173"/>
            <a:ext cx="2883049" cy="338554"/>
          </a:xfrm>
          <a:prstGeom prst="rect">
            <a:avLst/>
          </a:prstGeom>
          <a:noFill/>
        </p:spPr>
        <p:txBody>
          <a:bodyPr wrap="square" rtlCol="0">
            <a:spAutoFit/>
          </a:bodyPr>
          <a:lstStyle/>
          <a:p>
            <a:r>
              <a:rPr lang="en-US" altLang="en-US" dirty="0"/>
              <a:t>_</a:t>
            </a:r>
            <a:r>
              <a:rPr lang="en-US" altLang="en-US" b="1" dirty="0" err="1"/>
              <a:t>SolveNoControl</a:t>
            </a:r>
            <a:endParaRPr lang="en-US" dirty="0"/>
          </a:p>
        </p:txBody>
      </p:sp>
      <p:sp>
        <p:nvSpPr>
          <p:cNvPr id="8" name="TextBox 7"/>
          <p:cNvSpPr txBox="1"/>
          <p:nvPr/>
        </p:nvSpPr>
        <p:spPr>
          <a:xfrm>
            <a:off x="5308886" y="2342098"/>
            <a:ext cx="3098202" cy="338554"/>
          </a:xfrm>
          <a:prstGeom prst="rect">
            <a:avLst/>
          </a:prstGeom>
          <a:noFill/>
        </p:spPr>
        <p:txBody>
          <a:bodyPr wrap="square" rtlCol="0">
            <a:spAutoFit/>
          </a:bodyPr>
          <a:lstStyle/>
          <a:p>
            <a:r>
              <a:rPr lang="en-US" altLang="en-US" dirty="0"/>
              <a:t>_</a:t>
            </a:r>
            <a:r>
              <a:rPr lang="en-US" altLang="en-US" b="1" dirty="0" err="1"/>
              <a:t>SampleControls</a:t>
            </a:r>
            <a:endParaRPr lang="en-US" dirty="0"/>
          </a:p>
        </p:txBody>
      </p:sp>
      <p:sp>
        <p:nvSpPr>
          <p:cNvPr id="9" name="Rectangle 8"/>
          <p:cNvSpPr/>
          <p:nvPr/>
        </p:nvSpPr>
        <p:spPr>
          <a:xfrm>
            <a:off x="5977146" y="2958023"/>
            <a:ext cx="2052164" cy="338554"/>
          </a:xfrm>
          <a:prstGeom prst="rect">
            <a:avLst/>
          </a:prstGeom>
        </p:spPr>
        <p:txBody>
          <a:bodyPr wrap="none">
            <a:spAutoFit/>
          </a:bodyPr>
          <a:lstStyle/>
          <a:p>
            <a:r>
              <a:rPr lang="en-US" altLang="en-US" dirty="0"/>
              <a:t>_</a:t>
            </a:r>
            <a:r>
              <a:rPr lang="en-US" altLang="en-US" b="1" dirty="0" err="1"/>
              <a:t>DoControlActions</a:t>
            </a:r>
            <a:endParaRPr lang="en-US" dirty="0"/>
          </a:p>
        </p:txBody>
      </p:sp>
      <p:cxnSp>
        <p:nvCxnSpPr>
          <p:cNvPr id="11" name="Straight Arrow Connector 10"/>
          <p:cNvCxnSpPr/>
          <p:nvPr/>
        </p:nvCxnSpPr>
        <p:spPr bwMode="auto">
          <a:xfrm flipH="1">
            <a:off x="4206240" y="1956196"/>
            <a:ext cx="1570616" cy="555179"/>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cxnSp>
        <p:nvCxnSpPr>
          <p:cNvPr id="14" name="Straight Arrow Connector 13"/>
          <p:cNvCxnSpPr/>
          <p:nvPr/>
        </p:nvCxnSpPr>
        <p:spPr bwMode="auto">
          <a:xfrm flipH="1">
            <a:off x="4206240" y="2511156"/>
            <a:ext cx="1753476" cy="897176"/>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cxnSp>
        <p:nvCxnSpPr>
          <p:cNvPr id="16" name="Straight Arrow Connector 15"/>
          <p:cNvCxnSpPr/>
          <p:nvPr/>
        </p:nvCxnSpPr>
        <p:spPr bwMode="auto">
          <a:xfrm flipH="1">
            <a:off x="4223670" y="3188046"/>
            <a:ext cx="1832885" cy="1159647"/>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576218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p:cNvSpPr>
            <a:spLocks noGrp="1"/>
          </p:cNvSpPr>
          <p:nvPr>
            <p:ph type="title"/>
          </p:nvPr>
        </p:nvSpPr>
        <p:spPr/>
        <p:txBody>
          <a:bodyPr/>
          <a:lstStyle/>
          <a:p>
            <a:r>
              <a:rPr lang="en-US" altLang="en-US"/>
              <a:t>Co-simulation and OpenDSS</a:t>
            </a:r>
          </a:p>
        </p:txBody>
      </p:sp>
      <p:sp>
        <p:nvSpPr>
          <p:cNvPr id="161795" name="Content Placeholder 2"/>
          <p:cNvSpPr>
            <a:spLocks noGrp="1"/>
          </p:cNvSpPr>
          <p:nvPr>
            <p:ph idx="1"/>
          </p:nvPr>
        </p:nvSpPr>
        <p:spPr/>
        <p:txBody>
          <a:bodyPr/>
          <a:lstStyle/>
          <a:p>
            <a:r>
              <a:rPr lang="en-US" altLang="en-US"/>
              <a:t>Simulation of power system and communications networks simultaneously</a:t>
            </a:r>
          </a:p>
          <a:p>
            <a:r>
              <a:rPr lang="en-US" altLang="en-US"/>
              <a:t>An important area of smart grid research</a:t>
            </a:r>
          </a:p>
          <a:p>
            <a:pPr lvl="1"/>
            <a:r>
              <a:rPr lang="en-US" altLang="en-US"/>
              <a:t>Will messages be able to get to targets in time to perform Smart Grid functions?</a:t>
            </a:r>
          </a:p>
          <a:p>
            <a:pPr lvl="1"/>
            <a:r>
              <a:rPr lang="en-US" altLang="en-US"/>
              <a:t>What will be the effect of communications latency?</a:t>
            </a:r>
          </a:p>
          <a:p>
            <a:r>
              <a:rPr lang="en-US" altLang="en-US"/>
              <a:t>Much work needs to be done developing appropriate tools</a:t>
            </a:r>
          </a:p>
        </p:txBody>
      </p:sp>
    </p:spTree>
    <p:extLst>
      <p:ext uri="{BB962C8B-B14F-4D97-AF65-F5344CB8AC3E}">
        <p14:creationId xmlns:p14="http://schemas.microsoft.com/office/powerpoint/2010/main" val="2706186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eaLnBrk="1" hangingPunct="1"/>
            <a:r>
              <a:rPr lang="en-US" altLang="en-US"/>
              <a:t>Custom Simulation Scripting, cont’d</a:t>
            </a:r>
          </a:p>
        </p:txBody>
      </p:sp>
      <p:sp>
        <p:nvSpPr>
          <p:cNvPr id="162819" name="Rectangle 3"/>
          <p:cNvSpPr>
            <a:spLocks noGrp="1" noChangeArrowheads="1"/>
          </p:cNvSpPr>
          <p:nvPr>
            <p:ph type="body" idx="1"/>
          </p:nvPr>
        </p:nvSpPr>
        <p:spPr/>
        <p:txBody>
          <a:bodyPr/>
          <a:lstStyle/>
          <a:p>
            <a:pPr eaLnBrk="1" hangingPunct="1"/>
            <a:r>
              <a:rPr lang="en-US" altLang="en-US"/>
              <a:t>Via COM interface</a:t>
            </a:r>
          </a:p>
          <a:p>
            <a:pPr lvl="1" eaLnBrk="1" hangingPunct="1"/>
            <a:r>
              <a:rPr lang="en-US" altLang="en-US"/>
              <a:t>Whatever you want (if you can write code)</a:t>
            </a:r>
          </a:p>
          <a:p>
            <a:pPr lvl="1" eaLnBrk="1" hangingPunct="1"/>
            <a:endParaRPr lang="en-US" altLang="en-US"/>
          </a:p>
          <a:p>
            <a:pPr eaLnBrk="1" hangingPunct="1"/>
            <a:r>
              <a:rPr lang="en-US" altLang="en-US"/>
              <a:t>See Examples Folder on Sourceforge site</a:t>
            </a:r>
          </a:p>
          <a:p>
            <a:pPr lvl="1" eaLnBrk="1" hangingPunct="1"/>
            <a:r>
              <a:rPr lang="en-US" altLang="en-US"/>
              <a:t>Excel: SampleDSSDriver.xls</a:t>
            </a:r>
          </a:p>
          <a:p>
            <a:pPr lvl="1" eaLnBrk="1" hangingPunct="1"/>
            <a:r>
              <a:rPr lang="en-US" altLang="en-US"/>
              <a:t>Matlab: </a:t>
            </a:r>
          </a:p>
          <a:p>
            <a:pPr lvl="2" eaLnBrk="1" hangingPunct="1"/>
            <a:r>
              <a:rPr lang="en-US" altLang="en-US"/>
              <a:t>VoltageProfileExample.m</a:t>
            </a:r>
          </a:p>
          <a:p>
            <a:pPr lvl="2" eaLnBrk="1" hangingPunct="1"/>
            <a:r>
              <a:rPr lang="en-US" altLang="en-US"/>
              <a:t>DSSMonteCarlo.m</a:t>
            </a:r>
          </a:p>
        </p:txBody>
      </p:sp>
    </p:spTree>
    <p:extLst>
      <p:ext uri="{BB962C8B-B14F-4D97-AF65-F5344CB8AC3E}">
        <p14:creationId xmlns:p14="http://schemas.microsoft.com/office/powerpoint/2010/main" val="3443983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Instructor</a:t>
            </a:r>
          </a:p>
        </p:txBody>
      </p:sp>
      <p:sp>
        <p:nvSpPr>
          <p:cNvPr id="8195" name="Content Placeholder 2"/>
          <p:cNvSpPr>
            <a:spLocks noGrp="1"/>
          </p:cNvSpPr>
          <p:nvPr>
            <p:ph idx="1"/>
          </p:nvPr>
        </p:nvSpPr>
        <p:spPr/>
        <p:txBody>
          <a:bodyPr/>
          <a:lstStyle/>
          <a:p>
            <a:r>
              <a:rPr lang="en-US" altLang="en-US" b="1" dirty="0"/>
              <a:t>Roger C. Dugan, </a:t>
            </a:r>
            <a:r>
              <a:rPr lang="en-US" altLang="en-US" b="1" i="1" dirty="0"/>
              <a:t>Life</a:t>
            </a:r>
            <a:r>
              <a:rPr lang="en-US" altLang="en-US" b="1" dirty="0"/>
              <a:t> </a:t>
            </a:r>
            <a:r>
              <a:rPr lang="en-US" altLang="en-US" b="1" i="1" dirty="0"/>
              <a:t>Fellow, IEEE</a:t>
            </a:r>
          </a:p>
          <a:p>
            <a:r>
              <a:rPr lang="en-US" altLang="en-US" sz="1600" b="1" dirty="0"/>
              <a:t>Roger  is a Sr. Technical Executive with EPRI in Knoxville, Tennessee USA. He has over 45 years of combined experience in distribution engineering with EPRI, </a:t>
            </a:r>
            <a:r>
              <a:rPr lang="en-US" altLang="en-US" sz="1600" b="1" dirty="0" err="1"/>
              <a:t>Electrotek</a:t>
            </a:r>
            <a:r>
              <a:rPr lang="en-US" altLang="en-US" sz="1600" b="1" dirty="0"/>
              <a:t> Concepts, and Cooper Power Systems. He holds the BSEE degree from Ohio University and the Master of Engineering in Electric Power Engineering degree from Rensselaer Polytechnic Institute, Troy, NY. Roger has worked on many diverse aspects of power engineering over his career because of his interests in applying computer methods to power system simulation. Beginning with a student internship with Columbus and Southern Ohio Electric Co, his work has been focused on Distribution Engineering. He was elected a Fellow of the IEEE for his contributions in harmonics and transients analysis. Recently, he has been very active in distributed generation, particularly as it applies to utility distribution systems and distribution system analysis. He was the 2005 recipient of the IEEE Excellence in Distribution Engineering Award. He is coauthor of Electrical Power Systems Quality published by McGraw-Hill, now in its 3</a:t>
            </a:r>
            <a:r>
              <a:rPr lang="en-US" altLang="en-US" sz="1600" b="1" baseline="30000" dirty="0"/>
              <a:t>rd</a:t>
            </a:r>
            <a:r>
              <a:rPr lang="en-US" altLang="en-US" sz="1600" b="1" dirty="0"/>
              <a:t> edition. He serves on the IEEE PES Distribution System Analysis Subcommittee and is active in the Distribution Test Feeders WG.</a:t>
            </a:r>
            <a:endParaRPr lang="en-US" altLang="en-US" sz="1600" dirty="0"/>
          </a:p>
        </p:txBody>
      </p:sp>
      <p:pic>
        <p:nvPicPr>
          <p:cNvPr id="8196" name="Picture 2" descr="http://www.ieee-isgt-2011.eu/wordpress/wp-content/uploads/2011/08/Dr-Roger-Dugan-Pho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868" y="367277"/>
            <a:ext cx="866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000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eaLnBrk="1" hangingPunct="1"/>
            <a:r>
              <a:rPr lang="en-US" altLang="en-US"/>
              <a:t>For More Information …</a:t>
            </a:r>
          </a:p>
        </p:txBody>
      </p:sp>
      <p:sp>
        <p:nvSpPr>
          <p:cNvPr id="163843" name="Rectangle 3"/>
          <p:cNvSpPr>
            <a:spLocks noGrp="1" noChangeArrowheads="1"/>
          </p:cNvSpPr>
          <p:nvPr>
            <p:ph type="body" idx="1"/>
          </p:nvPr>
        </p:nvSpPr>
        <p:spPr>
          <a:xfrm>
            <a:off x="457200" y="2538413"/>
            <a:ext cx="8226425" cy="3813175"/>
          </a:xfrm>
        </p:spPr>
        <p:txBody>
          <a:bodyPr/>
          <a:lstStyle/>
          <a:p>
            <a:pPr eaLnBrk="1" hangingPunct="1"/>
            <a:r>
              <a:rPr lang="en-US" altLang="en-US"/>
              <a:t>See OpenDSS Custom Scripting.Doc</a:t>
            </a:r>
          </a:p>
          <a:p>
            <a:pPr lvl="1" eaLnBrk="1" hangingPunct="1"/>
            <a:r>
              <a:rPr lang="en-US" altLang="en-US"/>
              <a:t>(Sourceforge site, “Doc” Folder)</a:t>
            </a:r>
          </a:p>
        </p:txBody>
      </p:sp>
    </p:spTree>
    <p:extLst>
      <p:ext uri="{BB962C8B-B14F-4D97-AF65-F5344CB8AC3E}">
        <p14:creationId xmlns:p14="http://schemas.microsoft.com/office/powerpoint/2010/main" val="763908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618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ubtitle 4"/>
          <p:cNvSpPr>
            <a:spLocks noGrp="1"/>
          </p:cNvSpPr>
          <p:nvPr>
            <p:ph type="subTitle" sz="quarter" idx="1"/>
          </p:nvPr>
        </p:nvSpPr>
        <p:spPr/>
        <p:txBody>
          <a:bodyPr/>
          <a:lstStyle/>
          <a:p>
            <a:pPr eaLnBrk="1" hangingPunct="1"/>
            <a:endParaRPr lang="en-US" altLang="en-US"/>
          </a:p>
        </p:txBody>
      </p:sp>
      <p:sp>
        <p:nvSpPr>
          <p:cNvPr id="10243" name="Title 3"/>
          <p:cNvSpPr>
            <a:spLocks noGrp="1"/>
          </p:cNvSpPr>
          <p:nvPr>
            <p:ph type="ctrTitle" sz="quarter"/>
          </p:nvPr>
        </p:nvSpPr>
        <p:spPr/>
        <p:txBody>
          <a:bodyPr/>
          <a:lstStyle/>
          <a:p>
            <a:pPr algn="r" eaLnBrk="1" hangingPunct="1"/>
            <a:r>
              <a:rPr lang="en-US" altLang="en-US" dirty="0"/>
              <a:t>Custom Simulations</a:t>
            </a:r>
          </a:p>
        </p:txBody>
      </p:sp>
    </p:spTree>
    <p:extLst>
      <p:ext uri="{BB962C8B-B14F-4D97-AF65-F5344CB8AC3E}">
        <p14:creationId xmlns:p14="http://schemas.microsoft.com/office/powerpoint/2010/main" val="306073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normAutofit/>
          </a:bodyPr>
          <a:lstStyle/>
          <a:p>
            <a:pPr eaLnBrk="1" hangingPunct="1"/>
            <a:r>
              <a:rPr lang="en-US" altLang="en-US" dirty="0"/>
              <a:t>A Co-simulation Example (A Hypothetical Case)</a:t>
            </a:r>
          </a:p>
        </p:txBody>
      </p:sp>
      <p:pic>
        <p:nvPicPr>
          <p:cNvPr id="148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70013"/>
            <a:ext cx="6096000"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484" name="Text Box 4"/>
          <p:cNvSpPr txBox="1">
            <a:spLocks noChangeArrowheads="1"/>
          </p:cNvSpPr>
          <p:nvPr/>
        </p:nvSpPr>
        <p:spPr bwMode="auto">
          <a:xfrm>
            <a:off x="3352800" y="2895600"/>
            <a:ext cx="2590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eaLnBrk="1" hangingPunct="1">
              <a:spcBef>
                <a:spcPct val="0"/>
              </a:spcBef>
            </a:pPr>
            <a:r>
              <a:rPr lang="en-US" altLang="en-US" sz="1800" b="1">
                <a:solidFill>
                  <a:schemeClr val="tx1"/>
                </a:solidFill>
                <a:cs typeface="Times New Roman" panose="02020603050405020304" pitchFamily="18" charset="0"/>
              </a:rPr>
              <a:t>Clusters of </a:t>
            </a:r>
            <a:endParaRPr lang="en-US" altLang="en-US" sz="1400" b="1">
              <a:solidFill>
                <a:schemeClr val="tx1"/>
              </a:solidFill>
            </a:endParaRPr>
          </a:p>
          <a:p>
            <a:pPr algn="l">
              <a:spcBef>
                <a:spcPct val="0"/>
              </a:spcBef>
            </a:pPr>
            <a:r>
              <a:rPr lang="en-US" altLang="en-US" sz="1800" b="1">
                <a:solidFill>
                  <a:schemeClr val="tx1"/>
                </a:solidFill>
                <a:cs typeface="Times New Roman" panose="02020603050405020304" pitchFamily="18" charset="0"/>
              </a:rPr>
              <a:t>Storage Units</a:t>
            </a:r>
            <a:endParaRPr lang="en-US" altLang="en-US" sz="3200" b="1">
              <a:solidFill>
                <a:schemeClr val="tx1"/>
              </a:solidFill>
            </a:endParaRPr>
          </a:p>
        </p:txBody>
      </p:sp>
      <p:sp>
        <p:nvSpPr>
          <p:cNvPr id="148485" name="Line 5"/>
          <p:cNvSpPr>
            <a:spLocks noChangeShapeType="1"/>
          </p:cNvSpPr>
          <p:nvPr/>
        </p:nvSpPr>
        <p:spPr bwMode="auto">
          <a:xfrm flipH="1">
            <a:off x="2819400" y="3352800"/>
            <a:ext cx="565150" cy="609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8486" name="Line 6"/>
          <p:cNvSpPr>
            <a:spLocks noChangeShapeType="1"/>
          </p:cNvSpPr>
          <p:nvPr/>
        </p:nvSpPr>
        <p:spPr bwMode="auto">
          <a:xfrm flipH="1">
            <a:off x="2362200" y="3352800"/>
            <a:ext cx="987425" cy="1524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8487" name="Line 7"/>
          <p:cNvSpPr>
            <a:spLocks noChangeShapeType="1"/>
          </p:cNvSpPr>
          <p:nvPr/>
        </p:nvSpPr>
        <p:spPr bwMode="auto">
          <a:xfrm flipH="1" flipV="1">
            <a:off x="1905000" y="1524000"/>
            <a:ext cx="1098550" cy="85725"/>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8488" name="Text Box 8"/>
          <p:cNvSpPr txBox="1">
            <a:spLocks noChangeArrowheads="1"/>
          </p:cNvSpPr>
          <p:nvPr/>
        </p:nvSpPr>
        <p:spPr bwMode="auto">
          <a:xfrm>
            <a:off x="3810000" y="2209800"/>
            <a:ext cx="304641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eaLnBrk="1" hangingPunct="1">
              <a:spcBef>
                <a:spcPct val="0"/>
              </a:spcBef>
            </a:pPr>
            <a:r>
              <a:rPr lang="en-US" altLang="en-US" sz="2000" b="1">
                <a:solidFill>
                  <a:schemeClr val="tx1"/>
                </a:solidFill>
                <a:cs typeface="Times New Roman" panose="02020603050405020304" pitchFamily="18" charset="0"/>
              </a:rPr>
              <a:t>Voltage regulator </a:t>
            </a:r>
            <a:endParaRPr lang="en-US" altLang="en-US" sz="3600" b="1">
              <a:solidFill>
                <a:schemeClr val="tx1"/>
              </a:solidFill>
            </a:endParaRPr>
          </a:p>
        </p:txBody>
      </p:sp>
      <p:sp>
        <p:nvSpPr>
          <p:cNvPr id="148489" name="Line 9"/>
          <p:cNvSpPr>
            <a:spLocks noChangeShapeType="1"/>
          </p:cNvSpPr>
          <p:nvPr/>
        </p:nvSpPr>
        <p:spPr bwMode="auto">
          <a:xfrm flipH="1">
            <a:off x="1752600" y="2438400"/>
            <a:ext cx="1981200" cy="90805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8490" name="Text Box 10"/>
          <p:cNvSpPr txBox="1">
            <a:spLocks noChangeArrowheads="1"/>
          </p:cNvSpPr>
          <p:nvPr/>
        </p:nvSpPr>
        <p:spPr bwMode="auto">
          <a:xfrm>
            <a:off x="3048000" y="1524000"/>
            <a:ext cx="27432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eaLnBrk="1" hangingPunct="1">
              <a:spcBef>
                <a:spcPct val="0"/>
              </a:spcBef>
            </a:pPr>
            <a:r>
              <a:rPr lang="en-US" altLang="en-US" b="1">
                <a:solidFill>
                  <a:schemeClr val="tx1"/>
                </a:solidFill>
                <a:cs typeface="Times New Roman" panose="02020603050405020304" pitchFamily="18" charset="0"/>
              </a:rPr>
              <a:t>PV Location (2.5 MW)</a:t>
            </a:r>
            <a:endParaRPr lang="en-US" altLang="en-US" sz="2800" b="1">
              <a:solidFill>
                <a:schemeClr val="tx1"/>
              </a:solidFill>
            </a:endParaRPr>
          </a:p>
        </p:txBody>
      </p:sp>
      <p:sp>
        <p:nvSpPr>
          <p:cNvPr id="148491" name="Rectangle 11"/>
          <p:cNvSpPr>
            <a:spLocks noChangeArrowheads="1"/>
          </p:cNvSpPr>
          <p:nvPr/>
        </p:nvSpPr>
        <p:spPr bwMode="auto">
          <a:xfrm>
            <a:off x="0" y="2133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48492" name="Text Box 12"/>
          <p:cNvSpPr txBox="1">
            <a:spLocks noChangeArrowheads="1"/>
          </p:cNvSpPr>
          <p:nvPr/>
        </p:nvSpPr>
        <p:spPr bwMode="auto">
          <a:xfrm>
            <a:off x="4953000" y="5410200"/>
            <a:ext cx="3810000"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Ref:   EPRI/AEP Smart Grid Demo</a:t>
            </a:r>
          </a:p>
          <a:p>
            <a:r>
              <a:rPr lang="en-US" altLang="en-US"/>
              <a:t>Community Energy Storage Concept</a:t>
            </a:r>
            <a:br>
              <a:rPr lang="en-US" altLang="en-US"/>
            </a:br>
            <a:endParaRPr lang="en-US" altLang="en-US"/>
          </a:p>
        </p:txBody>
      </p:sp>
    </p:spTree>
    <p:extLst>
      <p:ext uri="{BB962C8B-B14F-4D97-AF65-F5344CB8AC3E}">
        <p14:creationId xmlns:p14="http://schemas.microsoft.com/office/powerpoint/2010/main" val="2926169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eaLnBrk="1" hangingPunct="1"/>
            <a:r>
              <a:rPr lang="en-US" altLang="en-US"/>
              <a:t>Solar Ramp Rate Issue</a:t>
            </a:r>
          </a:p>
        </p:txBody>
      </p:sp>
      <p:pic>
        <p:nvPicPr>
          <p:cNvPr id="149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657600"/>
            <a:ext cx="4724400" cy="277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95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95400"/>
            <a:ext cx="4800600" cy="261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509" name="Text Box 5"/>
          <p:cNvSpPr txBox="1">
            <a:spLocks noChangeArrowheads="1"/>
          </p:cNvSpPr>
          <p:nvPr/>
        </p:nvSpPr>
        <p:spPr bwMode="auto">
          <a:xfrm>
            <a:off x="5105400" y="1600200"/>
            <a:ext cx="3429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Assumed Solar Ramping Function</a:t>
            </a:r>
          </a:p>
        </p:txBody>
      </p:sp>
      <p:sp>
        <p:nvSpPr>
          <p:cNvPr id="149510" name="Text Box 6"/>
          <p:cNvSpPr txBox="1">
            <a:spLocks noChangeArrowheads="1"/>
          </p:cNvSpPr>
          <p:nvPr/>
        </p:nvSpPr>
        <p:spPr bwMode="auto">
          <a:xfrm>
            <a:off x="457200" y="4953000"/>
            <a:ext cx="3429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r"/>
            <a:r>
              <a:rPr lang="en-US" altLang="en-US"/>
              <a:t>Result</a:t>
            </a:r>
          </a:p>
        </p:txBody>
      </p:sp>
    </p:spTree>
    <p:extLst>
      <p:ext uri="{BB962C8B-B14F-4D97-AF65-F5344CB8AC3E}">
        <p14:creationId xmlns:p14="http://schemas.microsoft.com/office/powerpoint/2010/main" val="1911881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r>
              <a:rPr lang="en-US" altLang="en-US"/>
              <a:t>The Question</a:t>
            </a:r>
          </a:p>
        </p:txBody>
      </p:sp>
      <p:sp>
        <p:nvSpPr>
          <p:cNvPr id="150531" name="Rectangle 3"/>
          <p:cNvSpPr>
            <a:spLocks noGrp="1" noChangeArrowheads="1"/>
          </p:cNvSpPr>
          <p:nvPr>
            <p:ph type="body" idx="1"/>
          </p:nvPr>
        </p:nvSpPr>
        <p:spPr/>
        <p:txBody>
          <a:bodyPr/>
          <a:lstStyle/>
          <a:p>
            <a:pPr eaLnBrk="1" hangingPunct="1"/>
            <a:r>
              <a:rPr lang="en-US" altLang="en-US"/>
              <a:t>Can you dispatch the 84 CES units fast enough to compensate for the sudden loss of PV generation on a “Cloud Transient” ?</a:t>
            </a:r>
          </a:p>
          <a:p>
            <a:pPr eaLnBrk="1" hangingPunct="1"/>
            <a:endParaRPr lang="en-US" altLang="en-US"/>
          </a:p>
          <a:p>
            <a:pPr eaLnBrk="1" hangingPunct="1"/>
            <a:r>
              <a:rPr lang="en-US" altLang="en-US"/>
              <a:t>Why it might not work:</a:t>
            </a:r>
          </a:p>
          <a:p>
            <a:pPr lvl="1" eaLnBrk="1" hangingPunct="1"/>
            <a:r>
              <a:rPr lang="en-US" altLang="en-US"/>
              <a:t>Communications latency</a:t>
            </a:r>
          </a:p>
          <a:p>
            <a:pPr lvl="1" eaLnBrk="1" hangingPunct="1"/>
            <a:r>
              <a:rPr lang="en-US" altLang="en-US"/>
              <a:t>CES not in right location or insufficient capacity</a:t>
            </a:r>
          </a:p>
          <a:p>
            <a:pPr lvl="1" eaLnBrk="1" hangingPunct="1"/>
            <a:endParaRPr lang="en-US" altLang="en-US"/>
          </a:p>
          <a:p>
            <a:pPr eaLnBrk="1" hangingPunct="1"/>
            <a:r>
              <a:rPr lang="en-US" altLang="en-US"/>
              <a:t>Calls for a “Hybrid” simulation</a:t>
            </a:r>
          </a:p>
          <a:p>
            <a:pPr lvl="1" eaLnBrk="1" hangingPunct="1"/>
            <a:r>
              <a:rPr lang="en-US" altLang="en-US"/>
              <a:t>Communications network   (NS2)</a:t>
            </a:r>
          </a:p>
          <a:p>
            <a:pPr lvl="1" eaLnBrk="1" hangingPunct="1"/>
            <a:r>
              <a:rPr lang="en-US" altLang="en-US"/>
              <a:t>Distribution network  (OpenDSS)</a:t>
            </a:r>
          </a:p>
        </p:txBody>
      </p:sp>
    </p:spTree>
    <p:extLst>
      <p:ext uri="{BB962C8B-B14F-4D97-AF65-F5344CB8AC3E}">
        <p14:creationId xmlns:p14="http://schemas.microsoft.com/office/powerpoint/2010/main" val="3845032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eaLnBrk="1" hangingPunct="1"/>
            <a:r>
              <a:rPr lang="en-US" altLang="en-US"/>
              <a:t>How We Did It</a:t>
            </a:r>
          </a:p>
        </p:txBody>
      </p:sp>
      <p:pic>
        <p:nvPicPr>
          <p:cNvPr id="151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752600"/>
            <a:ext cx="6553200"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3304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eaLnBrk="1" hangingPunct="1"/>
            <a:r>
              <a:rPr lang="en-US" altLang="en-US"/>
              <a:t>OpenDSS Script (Snippet)</a:t>
            </a:r>
          </a:p>
        </p:txBody>
      </p:sp>
      <p:sp>
        <p:nvSpPr>
          <p:cNvPr id="152579" name="Rectangle 3"/>
          <p:cNvSpPr>
            <a:spLocks noGrp="1" noChangeArrowheads="1"/>
          </p:cNvSpPr>
          <p:nvPr>
            <p:ph type="body" idx="1"/>
          </p:nvPr>
        </p:nvSpPr>
        <p:spPr/>
        <p:txBody>
          <a:bodyPr>
            <a:normAutofit lnSpcReduction="10000"/>
          </a:bodyPr>
          <a:lstStyle/>
          <a:p>
            <a:pPr eaLnBrk="1" hangingPunct="1">
              <a:lnSpc>
                <a:spcPct val="75000"/>
              </a:lnSpc>
            </a:pPr>
            <a:endParaRPr lang="en-US" altLang="en-US" sz="1200">
              <a:latin typeface="Courier New" panose="02070309020205020404" pitchFamily="49" charset="0"/>
            </a:endParaRPr>
          </a:p>
          <a:p>
            <a:pPr eaLnBrk="1" hangingPunct="1">
              <a:lnSpc>
                <a:spcPct val="75000"/>
              </a:lnSpc>
            </a:pPr>
            <a:r>
              <a:rPr lang="en-US" altLang="en-US" sz="1200">
                <a:latin typeface="Courier New" panose="02070309020205020404" pitchFamily="49" charset="0"/>
              </a:rPr>
              <a:t>Set sec=20</a:t>
            </a:r>
          </a:p>
          <a:p>
            <a:pPr eaLnBrk="1" hangingPunct="1">
              <a:lnSpc>
                <a:spcPct val="75000"/>
              </a:lnSpc>
            </a:pPr>
            <a:r>
              <a:rPr lang="en-US" altLang="en-US" sz="1200">
                <a:latin typeface="Courier New" panose="02070309020205020404" pitchFamily="49" charset="0"/>
              </a:rPr>
              <a:t>Solve      ! Init steady state at t=20</a:t>
            </a:r>
          </a:p>
          <a:p>
            <a:pPr eaLnBrk="1" hangingPunct="1">
              <a:lnSpc>
                <a:spcPct val="75000"/>
              </a:lnSpc>
            </a:pPr>
            <a:r>
              <a:rPr lang="en-US" altLang="en-US" sz="1200">
                <a:latin typeface="Courier New" panose="02070309020205020404" pitchFamily="49" charset="0"/>
              </a:rPr>
              <a:t>Sample</a:t>
            </a:r>
          </a:p>
          <a:p>
            <a:pPr eaLnBrk="1" hangingPunct="1">
              <a:lnSpc>
                <a:spcPct val="75000"/>
              </a:lnSpc>
            </a:pPr>
            <a:endParaRPr lang="en-US" altLang="en-US" sz="1200">
              <a:latin typeface="Courier New" panose="02070309020205020404" pitchFamily="49" charset="0"/>
            </a:endParaRPr>
          </a:p>
          <a:p>
            <a:pPr eaLnBrk="1" hangingPunct="1">
              <a:lnSpc>
                <a:spcPct val="75000"/>
              </a:lnSpc>
            </a:pPr>
            <a:endParaRPr lang="en-US" altLang="en-US" sz="1200">
              <a:latin typeface="Courier New" panose="02070309020205020404" pitchFamily="49" charset="0"/>
            </a:endParaRPr>
          </a:p>
          <a:p>
            <a:pPr eaLnBrk="1" hangingPunct="1">
              <a:lnSpc>
                <a:spcPct val="75000"/>
              </a:lnSpc>
            </a:pPr>
            <a:r>
              <a:rPr lang="en-US" altLang="en-US" sz="1200">
                <a:latin typeface="Courier New" panose="02070309020205020404" pitchFamily="49" charset="0"/>
              </a:rPr>
              <a:t>! Start the ramp down at 1 sec</a:t>
            </a:r>
          </a:p>
          <a:p>
            <a:pPr eaLnBrk="1" hangingPunct="1">
              <a:lnSpc>
                <a:spcPct val="75000"/>
              </a:lnSpc>
            </a:pPr>
            <a:r>
              <a:rPr lang="en-US" altLang="en-US" sz="1200">
                <a:latin typeface="Courier New" panose="02070309020205020404" pitchFamily="49" charset="0"/>
              </a:rPr>
              <a:t>Set sec=21</a:t>
            </a:r>
          </a:p>
          <a:p>
            <a:pPr eaLnBrk="1" hangingPunct="1">
              <a:lnSpc>
                <a:spcPct val="75000"/>
              </a:lnSpc>
            </a:pPr>
            <a:r>
              <a:rPr lang="en-US" altLang="en-US" sz="1200">
                <a:latin typeface="Courier New" panose="02070309020205020404" pitchFamily="49" charset="0"/>
              </a:rPr>
              <a:t>Generator.PV1.kW=(2500 250 -)  ! Decrement 10%</a:t>
            </a:r>
          </a:p>
          <a:p>
            <a:pPr eaLnBrk="1" hangingPunct="1">
              <a:lnSpc>
                <a:spcPct val="75000"/>
              </a:lnSpc>
            </a:pPr>
            <a:r>
              <a:rPr lang="en-US" altLang="en-US" sz="1200">
                <a:latin typeface="Courier New" panose="02070309020205020404" pitchFamily="49" charset="0"/>
              </a:rPr>
              <a:t>Solve</a:t>
            </a:r>
          </a:p>
          <a:p>
            <a:pPr eaLnBrk="1" hangingPunct="1">
              <a:lnSpc>
                <a:spcPct val="75000"/>
              </a:lnSpc>
            </a:pPr>
            <a:r>
              <a:rPr lang="en-US" altLang="en-US" sz="1200">
                <a:latin typeface="Courier New" panose="02070309020205020404" pitchFamily="49" charset="0"/>
              </a:rPr>
              <a:t>Sample</a:t>
            </a:r>
          </a:p>
          <a:p>
            <a:pPr eaLnBrk="1" hangingPunct="1">
              <a:lnSpc>
                <a:spcPct val="75000"/>
              </a:lnSpc>
            </a:pPr>
            <a:r>
              <a:rPr lang="en-US" altLang="en-US" sz="1200">
                <a:latin typeface="Courier New" panose="02070309020205020404" pitchFamily="49" charset="0"/>
              </a:rPr>
              <a:t>Set sec=22</a:t>
            </a:r>
          </a:p>
          <a:p>
            <a:pPr eaLnBrk="1" hangingPunct="1">
              <a:lnSpc>
                <a:spcPct val="75000"/>
              </a:lnSpc>
            </a:pPr>
            <a:r>
              <a:rPr lang="en-US" altLang="en-US" sz="1200">
                <a:latin typeface="Courier New" panose="02070309020205020404" pitchFamily="49" charset="0"/>
              </a:rPr>
              <a:t>Generator.PV1.kW=(2500 500 -) ! Decrement another 10%</a:t>
            </a:r>
          </a:p>
          <a:p>
            <a:pPr eaLnBrk="1" hangingPunct="1">
              <a:lnSpc>
                <a:spcPct val="75000"/>
              </a:lnSpc>
            </a:pPr>
            <a:r>
              <a:rPr lang="en-US" altLang="en-US" sz="1200">
                <a:latin typeface="Courier New" panose="02070309020205020404" pitchFamily="49" charset="0"/>
              </a:rPr>
              <a:t>Solve </a:t>
            </a:r>
          </a:p>
          <a:p>
            <a:pPr eaLnBrk="1" hangingPunct="1">
              <a:lnSpc>
                <a:spcPct val="75000"/>
              </a:lnSpc>
            </a:pPr>
            <a:r>
              <a:rPr lang="en-US" altLang="en-US" sz="1200">
                <a:latin typeface="Courier New" panose="02070309020205020404" pitchFamily="49" charset="0"/>
              </a:rPr>
              <a:t>Sample</a:t>
            </a:r>
          </a:p>
          <a:p>
            <a:pPr eaLnBrk="1" hangingPunct="1">
              <a:lnSpc>
                <a:spcPct val="75000"/>
              </a:lnSpc>
            </a:pPr>
            <a:endParaRPr lang="en-US" altLang="en-US" sz="1200">
              <a:latin typeface="Courier New" panose="02070309020205020404" pitchFamily="49" charset="0"/>
            </a:endParaRPr>
          </a:p>
          <a:p>
            <a:pPr eaLnBrk="1" hangingPunct="1">
              <a:lnSpc>
                <a:spcPct val="75000"/>
              </a:lnSpc>
            </a:pPr>
            <a:r>
              <a:rPr lang="en-US" altLang="en-US" sz="1200">
                <a:latin typeface="Courier New" panose="02070309020205020404" pitchFamily="49" charset="0"/>
              </a:rPr>
              <a:t>Set sec = 22.020834372 ! Unit 1  message arrives</a:t>
            </a:r>
          </a:p>
          <a:p>
            <a:pPr eaLnBrk="1" hangingPunct="1">
              <a:lnSpc>
                <a:spcPct val="75000"/>
              </a:lnSpc>
            </a:pPr>
            <a:r>
              <a:rPr lang="en-US" altLang="en-US" sz="1200">
                <a:latin typeface="Courier New" panose="02070309020205020404" pitchFamily="49" charset="0"/>
              </a:rPr>
              <a:t>storage.jo0235001304.state=discharging %discharge=11.9</a:t>
            </a:r>
          </a:p>
          <a:p>
            <a:pPr eaLnBrk="1" hangingPunct="1">
              <a:lnSpc>
                <a:spcPct val="75000"/>
              </a:lnSpc>
            </a:pPr>
            <a:r>
              <a:rPr lang="en-US" altLang="en-US" sz="1200">
                <a:latin typeface="Courier New" panose="02070309020205020404" pitchFamily="49" charset="0"/>
              </a:rPr>
              <a:t>Solve</a:t>
            </a:r>
          </a:p>
          <a:p>
            <a:pPr eaLnBrk="1" hangingPunct="1">
              <a:lnSpc>
                <a:spcPct val="75000"/>
              </a:lnSpc>
            </a:pPr>
            <a:r>
              <a:rPr lang="en-US" altLang="en-US" sz="1200">
                <a:latin typeface="Courier New" panose="02070309020205020404" pitchFamily="49" charset="0"/>
              </a:rPr>
              <a:t>Sample</a:t>
            </a:r>
          </a:p>
          <a:p>
            <a:pPr eaLnBrk="1" hangingPunct="1">
              <a:lnSpc>
                <a:spcPct val="75000"/>
              </a:lnSpc>
            </a:pPr>
            <a:r>
              <a:rPr lang="en-US" altLang="en-US" sz="1200">
                <a:latin typeface="Courier New" panose="02070309020205020404" pitchFamily="49" charset="0"/>
              </a:rPr>
              <a:t>Set sec = 22.022028115 ! Unit 2  message arrives</a:t>
            </a:r>
          </a:p>
          <a:p>
            <a:pPr eaLnBrk="1" hangingPunct="1">
              <a:lnSpc>
                <a:spcPct val="75000"/>
              </a:lnSpc>
            </a:pPr>
            <a:r>
              <a:rPr lang="en-US" altLang="en-US" sz="1200">
                <a:latin typeface="Courier New" panose="02070309020205020404" pitchFamily="49" charset="0"/>
              </a:rPr>
              <a:t>storage.jo0235000257.state=discharging %discharge=11.9</a:t>
            </a:r>
          </a:p>
          <a:p>
            <a:pPr eaLnBrk="1" hangingPunct="1">
              <a:lnSpc>
                <a:spcPct val="75000"/>
              </a:lnSpc>
            </a:pPr>
            <a:r>
              <a:rPr lang="en-US" altLang="en-US" sz="1200">
                <a:latin typeface="Courier New" panose="02070309020205020404" pitchFamily="49" charset="0"/>
              </a:rPr>
              <a:t>Solve</a:t>
            </a:r>
          </a:p>
          <a:p>
            <a:pPr eaLnBrk="1" hangingPunct="1">
              <a:lnSpc>
                <a:spcPct val="75000"/>
              </a:lnSpc>
            </a:pPr>
            <a:r>
              <a:rPr lang="en-US" altLang="en-US" sz="1200">
                <a:latin typeface="Courier New" panose="02070309020205020404" pitchFamily="49" charset="0"/>
              </a:rPr>
              <a:t>Sample</a:t>
            </a:r>
          </a:p>
          <a:p>
            <a:pPr eaLnBrk="1" hangingPunct="1">
              <a:lnSpc>
                <a:spcPct val="75000"/>
              </a:lnSpc>
            </a:pPr>
            <a:endParaRPr lang="en-US" altLang="en-US" sz="1200">
              <a:latin typeface="Courier New" panose="02070309020205020404" pitchFamily="49" charset="0"/>
            </a:endParaRPr>
          </a:p>
          <a:p>
            <a:pPr eaLnBrk="1" hangingPunct="1">
              <a:lnSpc>
                <a:spcPct val="75000"/>
              </a:lnSpc>
            </a:pPr>
            <a:r>
              <a:rPr lang="en-US" altLang="en-US" sz="1200">
                <a:latin typeface="Courier New" panose="02070309020205020404" pitchFamily="49" charset="0"/>
              </a:rPr>
              <a:t>Etc.</a:t>
            </a:r>
          </a:p>
          <a:p>
            <a:pPr eaLnBrk="1" hangingPunct="1">
              <a:lnSpc>
                <a:spcPct val="75000"/>
              </a:lnSpc>
            </a:pPr>
            <a:endParaRPr lang="en-US" altLang="en-US" sz="1200">
              <a:latin typeface="Courier New" panose="02070309020205020404" pitchFamily="49" charset="0"/>
            </a:endParaRPr>
          </a:p>
        </p:txBody>
      </p:sp>
    </p:spTree>
    <p:extLst>
      <p:ext uri="{BB962C8B-B14F-4D97-AF65-F5344CB8AC3E}">
        <p14:creationId xmlns:p14="http://schemas.microsoft.com/office/powerpoint/2010/main" val="3424906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eaLnBrk="1" hangingPunct="1"/>
            <a:r>
              <a:rPr lang="en-US" altLang="en-US"/>
              <a:t>Results (for down ramp only)</a:t>
            </a:r>
          </a:p>
        </p:txBody>
      </p:sp>
      <p:pic>
        <p:nvPicPr>
          <p:cNvPr id="153603" name="Chart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47800"/>
            <a:ext cx="4267200" cy="203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04" name="Picture 4" descr="Case3_30mW_36sec_100426_smaller"/>
          <p:cNvPicPr>
            <a:picLocks noChangeAspect="1" noChangeArrowheads="1"/>
          </p:cNvPicPr>
          <p:nvPr/>
        </p:nvPicPr>
        <p:blipFill>
          <a:blip r:embed="rId4">
            <a:extLst>
              <a:ext uri="{28A0092B-C50C-407E-A947-70E740481C1C}">
                <a14:useLocalDpi xmlns:a14="http://schemas.microsoft.com/office/drawing/2010/main" val="0"/>
              </a:ext>
            </a:extLst>
          </a:blip>
          <a:srcRect t="6194" r="7272" b="15483"/>
          <a:stretch>
            <a:fillRect/>
          </a:stretch>
        </p:blipFill>
        <p:spPr bwMode="auto">
          <a:xfrm>
            <a:off x="3733800" y="2514600"/>
            <a:ext cx="5029200" cy="374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05" name="Text Box 5"/>
          <p:cNvSpPr txBox="1">
            <a:spLocks noChangeArrowheads="1"/>
          </p:cNvSpPr>
          <p:nvPr/>
        </p:nvSpPr>
        <p:spPr bwMode="auto">
          <a:xfrm>
            <a:off x="5105400" y="1447800"/>
            <a:ext cx="3810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Comm Simulation</a:t>
            </a:r>
          </a:p>
        </p:txBody>
      </p:sp>
      <p:sp>
        <p:nvSpPr>
          <p:cNvPr id="153606" name="Line 6"/>
          <p:cNvSpPr>
            <a:spLocks noChangeShapeType="1"/>
          </p:cNvSpPr>
          <p:nvPr/>
        </p:nvSpPr>
        <p:spPr bwMode="auto">
          <a:xfrm flipH="1">
            <a:off x="3810000" y="1600200"/>
            <a:ext cx="213360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3275524776"/>
      </p:ext>
    </p:extLst>
  </p:cSld>
  <p:clrMapOvr>
    <a:masterClrMapping/>
  </p:clrMapOvr>
</p:sld>
</file>

<file path=ppt/theme/theme1.xml><?xml version="1.0" encoding="utf-8"?>
<a:theme xmlns:a="http://schemas.openxmlformats.org/drawingml/2006/main" name="2017 PowerPoint Theme">
  <a:themeElements>
    <a:clrScheme name="EPRI Color Theme 2015">
      <a:dk1>
        <a:srgbClr val="000000"/>
      </a:dk1>
      <a:lt1>
        <a:srgbClr val="FFFFFF"/>
      </a:lt1>
      <a:dk2>
        <a:srgbClr val="000099"/>
      </a:dk2>
      <a:lt2>
        <a:srgbClr val="595959"/>
      </a:lt2>
      <a:accent1>
        <a:srgbClr val="006699"/>
      </a:accent1>
      <a:accent2>
        <a:srgbClr val="A50021"/>
      </a:accent2>
      <a:accent3>
        <a:srgbClr val="30BE30"/>
      </a:accent3>
      <a:accent4>
        <a:srgbClr val="FF8000"/>
      </a:accent4>
      <a:accent5>
        <a:srgbClr val="8409FF"/>
      </a:accent5>
      <a:accent6>
        <a:srgbClr val="FFCC00"/>
      </a:accent6>
      <a:hlink>
        <a:srgbClr val="0000FF"/>
      </a:hlink>
      <a:folHlink>
        <a:srgbClr val="FF00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7 PowerPoint Template_v1.0-compressed.pptx" id="{22C5CF4E-E521-4ECF-A0C2-051C98C0D3AA}" vid="{EA66951D-B5AC-4D1B-B729-924FEAD0A0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B5431-8C26-478B-808F-26BED01B748B}">
  <ds:schemaRefs>
    <ds:schemaRef ds:uri="http://schemas.microsoft.com/sharepoint/v3/contenttype/forms"/>
  </ds:schemaRefs>
</ds:datastoreItem>
</file>

<file path=customXml/itemProps2.xml><?xml version="1.0" encoding="utf-8"?>
<ds:datastoreItem xmlns:ds="http://schemas.openxmlformats.org/officeDocument/2006/customXml" ds:itemID="{CB3A9CD0-2239-4A17-AE12-8DE9BDDF5A58}">
  <ds:schemaRefs>
    <ds:schemaRef ds:uri="http://schemas.microsoft.com/office/infopath/2007/PartnerControls"/>
    <ds:schemaRef ds:uri="http://schemas.microsoft.com/office/2006/documentManagement/types"/>
    <ds:schemaRef ds:uri="http://purl.org/dc/elements/1.1/"/>
    <ds:schemaRef ds:uri="http://schemas.microsoft.com/office/2006/metadata/properties"/>
    <ds:schemaRef ds:uri="9d4eb815-23ed-48d9-b0c1-2b9ce0016f4e"/>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04AC8A55-24A3-47CA-BC47-DFAAE86ABF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PowerPoint-Template-2017</Template>
  <TotalTime>705</TotalTime>
  <Words>1005</Words>
  <Application>Microsoft Office PowerPoint</Application>
  <PresentationFormat>On-screen Show (4:3)</PresentationFormat>
  <Paragraphs>189</Paragraphs>
  <Slides>21</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Narrow</vt:lpstr>
      <vt:lpstr>Calibri</vt:lpstr>
      <vt:lpstr>Courier New</vt:lpstr>
      <vt:lpstr>Times New Roman</vt:lpstr>
      <vt:lpstr>Wingdings</vt:lpstr>
      <vt:lpstr>2017 PowerPoint Theme</vt:lpstr>
      <vt:lpstr>Advanced Modeling for Distribution Planning with OpenDSS </vt:lpstr>
      <vt:lpstr>Instructor</vt:lpstr>
      <vt:lpstr>Custom Simulations</vt:lpstr>
      <vt:lpstr>A Co-simulation Example (A Hypothetical Case)</vt:lpstr>
      <vt:lpstr>Solar Ramp Rate Issue</vt:lpstr>
      <vt:lpstr>The Question</vt:lpstr>
      <vt:lpstr>How We Did It</vt:lpstr>
      <vt:lpstr>OpenDSS Script (Snippet)</vt:lpstr>
      <vt:lpstr>Results (for down ramp only)</vt:lpstr>
      <vt:lpstr>Comm and Power Co-simulation</vt:lpstr>
      <vt:lpstr>Custom Simulation Scripting in  Snapshot Mode</vt:lpstr>
      <vt:lpstr>Custom Simulation Scripting in  “Time” Mode</vt:lpstr>
      <vt:lpstr>Snapshot Mode Scripting Example</vt:lpstr>
      <vt:lpstr>Time Mode Scripting Example</vt:lpstr>
      <vt:lpstr>Custom Simulation Scripting:  Rolling Your Own Solution Algorithm</vt:lpstr>
      <vt:lpstr>Custom Simulation Scripting: Rolling Your Own Solution Algorithm</vt:lpstr>
      <vt:lpstr>OpenDSS Solution Loop with Controls</vt:lpstr>
      <vt:lpstr>Co-simulation and OpenDSS</vt:lpstr>
      <vt:lpstr>Custom Simulation Scripting, cont’d</vt:lpstr>
      <vt:lpstr>For More Information …</vt:lpstr>
      <vt:lpstr>PowerPoint Presentation</vt:lpstr>
    </vt:vector>
  </TitlesOfParts>
  <Company>Electric Power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Title Subtitle</dc:title>
  <dc:subject>Version 1.0</dc:subject>
  <dc:creator>Dugan, Roger</dc:creator>
  <dc:description>© 2017 Electric Power Research Institute, Inc. All rights reserved.</dc:description>
  <cp:lastModifiedBy>Dugan, Roger</cp:lastModifiedBy>
  <cp:revision>55</cp:revision>
  <cp:lastPrinted>2014-11-24T20:31:07Z</cp:lastPrinted>
  <dcterms:created xsi:type="dcterms:W3CDTF">2017-04-05T15:17:39Z</dcterms:created>
  <dcterms:modified xsi:type="dcterms:W3CDTF">2017-06-14T18:25:03Z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