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5"/>
  </p:notesMasterIdLst>
  <p:sldIdLst>
    <p:sldId id="283" r:id="rId5"/>
    <p:sldId id="344" r:id="rId6"/>
    <p:sldId id="345" r:id="rId7"/>
    <p:sldId id="354" r:id="rId8"/>
    <p:sldId id="355" r:id="rId9"/>
    <p:sldId id="356" r:id="rId10"/>
    <p:sldId id="357" r:id="rId11"/>
    <p:sldId id="358" r:id="rId12"/>
    <p:sldId id="359" r:id="rId13"/>
    <p:sldId id="346" r:id="rId14"/>
    <p:sldId id="347" r:id="rId15"/>
    <p:sldId id="348" r:id="rId16"/>
    <p:sldId id="349" r:id="rId17"/>
    <p:sldId id="350" r:id="rId18"/>
    <p:sldId id="351" r:id="rId19"/>
    <p:sldId id="352" r:id="rId20"/>
    <p:sldId id="353" r:id="rId21"/>
    <p:sldId id="361" r:id="rId22"/>
    <p:sldId id="360" r:id="rId23"/>
    <p:sldId id="339" r:id="rId2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 Short Circuit Matrix, ZB</a:t>
            </a:r>
          </a:p>
        </p:txBody>
      </p:sp>
      <p:sp>
        <p:nvSpPr>
          <p:cNvPr id="9" name="Content Placeholder 8"/>
          <p:cNvSpPr>
            <a:spLocks noGrp="1"/>
          </p:cNvSpPr>
          <p:nvPr>
            <p:ph idx="1"/>
          </p:nvPr>
        </p:nvSpPr>
        <p:spPr/>
        <p:txBody>
          <a:bodyPr/>
          <a:lstStyle/>
          <a:p>
            <a:r>
              <a:rPr lang="en-US" dirty="0"/>
              <a:t>Follow </a:t>
            </a:r>
            <a:r>
              <a:rPr lang="en-US" dirty="0" err="1"/>
              <a:t>McWhirter’s</a:t>
            </a:r>
            <a:r>
              <a:rPr lang="en-US" dirty="0"/>
              <a:t> method (1956) of building </a:t>
            </a:r>
            <a:r>
              <a:rPr lang="en-US" dirty="0" err="1"/>
              <a:t>Y</a:t>
            </a:r>
            <a:r>
              <a:rPr lang="en-US" baseline="-25000" dirty="0" err="1"/>
              <a:t>prim</a:t>
            </a:r>
            <a:r>
              <a:rPr lang="en-US" dirty="0"/>
              <a:t> directly from short-circuit measurements on the transformer</a:t>
            </a:r>
          </a:p>
          <a:p>
            <a:pPr lvl="1"/>
            <a:r>
              <a:rPr lang="en-US" dirty="0"/>
              <a:t>As opposed to computing the inductance matrix from FEA field calculations</a:t>
            </a:r>
          </a:p>
          <a:p>
            <a:pPr lvl="1"/>
            <a:r>
              <a:rPr lang="en-US" dirty="0"/>
              <a:t>Short-circuit impedances require less precision</a:t>
            </a:r>
          </a:p>
          <a:p>
            <a:endParaRPr lang="en-US" dirty="0"/>
          </a:p>
          <a:p>
            <a:r>
              <a:rPr lang="en-US" dirty="0"/>
              <a:t>Compute short circuit matrix on 1-volt basis</a:t>
            </a:r>
          </a:p>
          <a:p>
            <a:r>
              <a:rPr lang="en-US" dirty="0"/>
              <a:t>Perform reference frame change to compute Y on a 1-V base</a:t>
            </a:r>
          </a:p>
          <a:p>
            <a:r>
              <a:rPr lang="en-US" dirty="0"/>
              <a:t>Apply turns ratios/voltage ratios to get actual </a:t>
            </a:r>
            <a:r>
              <a:rPr lang="en-US" dirty="0" err="1"/>
              <a:t>siemens</a:t>
            </a:r>
            <a:endParaRPr lang="en-US" dirty="0"/>
          </a:p>
          <a:p>
            <a:r>
              <a:rPr lang="en-US" dirty="0"/>
              <a:t>Apply winding connections</a:t>
            </a:r>
          </a:p>
          <a:p>
            <a:endParaRPr lang="en-US" dirty="0"/>
          </a:p>
        </p:txBody>
      </p:sp>
    </p:spTree>
    <p:extLst>
      <p:ext uri="{BB962C8B-B14F-4D97-AF65-F5344CB8AC3E}">
        <p14:creationId xmlns:p14="http://schemas.microsoft.com/office/powerpoint/2010/main" val="1121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 Short Circuit Matrix, ZB</a:t>
            </a:r>
          </a:p>
        </p:txBody>
      </p:sp>
      <p:sp>
        <p:nvSpPr>
          <p:cNvPr id="2" name="Content Placeholder 1"/>
          <p:cNvSpPr>
            <a:spLocks noGrp="1"/>
          </p:cNvSpPr>
          <p:nvPr>
            <p:ph idx="1"/>
          </p:nvPr>
        </p:nvSpPr>
        <p:spPr>
          <a:xfrm>
            <a:off x="381000" y="1416050"/>
            <a:ext cx="8302625" cy="4935538"/>
          </a:xfrm>
        </p:spPr>
        <p:txBody>
          <a:bodyPr/>
          <a:lstStyle/>
          <a:p>
            <a:r>
              <a:rPr lang="en-US" sz="1800" dirty="0"/>
              <a:t>Take </a:t>
            </a:r>
            <a:r>
              <a:rPr lang="en-US" sz="1800" b="1" dirty="0"/>
              <a:t>n(n-1)/2 </a:t>
            </a:r>
            <a:r>
              <a:rPr lang="en-US" sz="1800" dirty="0"/>
              <a:t>short circuit measurements</a:t>
            </a:r>
          </a:p>
          <a:p>
            <a:pPr lvl="1"/>
            <a:r>
              <a:rPr lang="en-US" sz="1800" dirty="0"/>
              <a:t>Between each pair of windings</a:t>
            </a:r>
          </a:p>
          <a:p>
            <a:pPr lvl="2"/>
            <a:r>
              <a:rPr lang="en-US" sz="1800" dirty="0"/>
              <a:t>For 3-winding: 3 measurements; 4-winding: 6 measurements</a:t>
            </a:r>
          </a:p>
          <a:p>
            <a:pPr lvl="2"/>
            <a:r>
              <a:rPr lang="en-US" sz="1800" dirty="0"/>
              <a:t>Usually found on nameplate or Test Report in </a:t>
            </a:r>
            <a:r>
              <a:rPr lang="en-US" sz="1800" b="1" dirty="0"/>
              <a:t>%</a:t>
            </a:r>
          </a:p>
          <a:p>
            <a:pPr lvl="2"/>
            <a:r>
              <a:rPr lang="en-US" sz="1800" dirty="0"/>
              <a:t>Z</a:t>
            </a:r>
            <a:r>
              <a:rPr lang="en-US" sz="1800" baseline="-25000" dirty="0"/>
              <a:t>SC</a:t>
            </a:r>
            <a:r>
              <a:rPr lang="en-US" sz="1800" dirty="0"/>
              <a:t>1,2;   Z</a:t>
            </a:r>
            <a:r>
              <a:rPr lang="en-US" sz="1800" baseline="-25000" dirty="0"/>
              <a:t>SC</a:t>
            </a:r>
            <a:r>
              <a:rPr lang="en-US" sz="1800" dirty="0"/>
              <a:t>1,3;   Z</a:t>
            </a:r>
            <a:r>
              <a:rPr lang="en-US" sz="1800" baseline="-25000" dirty="0"/>
              <a:t>SC</a:t>
            </a:r>
            <a:r>
              <a:rPr lang="en-US" sz="1800" dirty="0"/>
              <a:t>2,3</a:t>
            </a:r>
          </a:p>
          <a:p>
            <a:pPr lvl="2"/>
            <a:r>
              <a:rPr lang="en-US" sz="1800" dirty="0"/>
              <a:t>Convert to </a:t>
            </a:r>
            <a:r>
              <a:rPr lang="en-US" sz="1800" dirty="0" err="1"/>
              <a:t>pu</a:t>
            </a:r>
            <a:r>
              <a:rPr lang="en-US" sz="1800" dirty="0"/>
              <a:t> on some base</a:t>
            </a:r>
          </a:p>
          <a:p>
            <a:pPr lvl="2"/>
            <a:endParaRPr lang="en-US" sz="1800" dirty="0"/>
          </a:p>
          <a:p>
            <a:pPr lvl="2"/>
            <a:endParaRPr lang="en-US" sz="1800" dirty="0"/>
          </a:p>
          <a:p>
            <a:pPr lvl="2"/>
            <a:endParaRPr lang="en-US" dirty="0"/>
          </a:p>
          <a:p>
            <a:pPr lvl="2"/>
            <a:endParaRPr lang="en-US" b="1" dirty="0"/>
          </a:p>
        </p:txBody>
      </p:sp>
      <p:sp>
        <p:nvSpPr>
          <p:cNvPr id="6" name="Rectangle 5"/>
          <p:cNvSpPr/>
          <p:nvPr/>
        </p:nvSpPr>
        <p:spPr>
          <a:xfrm>
            <a:off x="274320" y="5076009"/>
            <a:ext cx="6862618" cy="803297"/>
          </a:xfrm>
          <a:prstGeom prst="rect">
            <a:avLst/>
          </a:prstGeom>
        </p:spPr>
        <p:txBody>
          <a:bodyPr wrap="square">
            <a:spAutoFit/>
          </a:bodyPr>
          <a:lstStyle/>
          <a:p>
            <a:pPr marL="0" marR="0" indent="128270" algn="just">
              <a:lnSpc>
                <a:spcPct val="105000"/>
              </a:lnSpc>
              <a:spcBef>
                <a:spcPts val="0"/>
              </a:spcBef>
              <a:spcAft>
                <a:spcPts val="0"/>
              </a:spcAft>
            </a:pPr>
            <a:r>
              <a:rPr lang="en-US" sz="2000" u="sng" dirty="0">
                <a:latin typeface="Times New Roman" panose="02020603050405020304" pitchFamily="18" charset="0"/>
                <a:ea typeface="Times New Roman" panose="02020603050405020304" pitchFamily="18" charset="0"/>
              </a:rPr>
              <a:t>Off-diagonal Elements of </a:t>
            </a:r>
            <a:r>
              <a:rPr lang="en-US" sz="2000" b="1" u="sng" dirty="0">
                <a:latin typeface="Times New Roman" panose="02020603050405020304" pitchFamily="18" charset="0"/>
                <a:ea typeface="Times New Roman" panose="02020603050405020304" pitchFamily="18" charset="0"/>
              </a:rPr>
              <a:t>Z</a:t>
            </a:r>
            <a:r>
              <a:rPr lang="en-US" sz="2000" u="sng" baseline="-25000" dirty="0">
                <a:latin typeface="Times New Roman" panose="02020603050405020304" pitchFamily="18" charset="0"/>
                <a:ea typeface="Times New Roman" panose="02020603050405020304" pitchFamily="18" charset="0"/>
              </a:rPr>
              <a:t>B</a:t>
            </a:r>
            <a:r>
              <a:rPr lang="en-US" sz="2000" u="sng" dirty="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marL="0" marR="0" indent="128270" algn="just">
              <a:lnSpc>
                <a:spcPct val="105000"/>
              </a:lnSpc>
              <a:spcBef>
                <a:spcPts val="0"/>
              </a:spcBef>
              <a:spcAft>
                <a:spcPts val="0"/>
              </a:spcAft>
            </a:pPr>
            <a:r>
              <a:rPr lang="en-US"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Bij</a:t>
            </a:r>
            <a:r>
              <a:rPr lang="en-US" sz="2400" dirty="0">
                <a:latin typeface="Times New Roman" panose="02020603050405020304" pitchFamily="18" charset="0"/>
                <a:ea typeface="Times New Roman" panose="02020603050405020304" pitchFamily="18" charset="0"/>
              </a:rPr>
              <a:t> = 0.5[</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Bii</a:t>
            </a:r>
            <a:r>
              <a:rPr lang="en-US" sz="2400" dirty="0">
                <a:latin typeface="Times New Roman" panose="02020603050405020304" pitchFamily="18" charset="0"/>
                <a:ea typeface="Times New Roman" panose="02020603050405020304" pitchFamily="18" charset="0"/>
              </a:rPr>
              <a:t> +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Bjj</a:t>
            </a:r>
            <a:r>
              <a:rPr lang="en-US" sz="2400" baseline="-250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  z</a:t>
            </a:r>
            <a:r>
              <a:rPr lang="en-US" sz="2400" baseline="-25000" dirty="0">
                <a:latin typeface="Times New Roman" panose="02020603050405020304" pitchFamily="18" charset="0"/>
                <a:ea typeface="Times New Roman" panose="02020603050405020304" pitchFamily="18" charset="0"/>
              </a:rPr>
              <a:t>Scj+1,</a:t>
            </a:r>
            <a:r>
              <a:rPr lang="en-US" sz="2400" i="1" baseline="-25000" dirty="0">
                <a:latin typeface="Times New Roman" panose="02020603050405020304" pitchFamily="18" charset="0"/>
                <a:ea typeface="Times New Roman" panose="02020603050405020304" pitchFamily="18" charset="0"/>
              </a:rPr>
              <a:t>i+1</a:t>
            </a:r>
            <a:r>
              <a:rPr lang="en-US"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base</a:t>
            </a:r>
            <a:r>
              <a:rPr lang="en-US" sz="2400" dirty="0">
                <a:latin typeface="Times New Roman" panose="02020603050405020304" pitchFamily="18" charset="0"/>
                <a:ea typeface="Times New Roman" panose="02020603050405020304" pitchFamily="18" charset="0"/>
              </a:rPr>
              <a:t>]</a:t>
            </a:r>
            <a:r>
              <a:rPr lang="en-US" sz="2400" baseline="-250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 </a:t>
            </a:r>
            <a:r>
              <a:rPr lang="en-US" sz="2400" i="1" dirty="0" err="1">
                <a:latin typeface="Times New Roman" panose="02020603050405020304" pitchFamily="18" charset="0"/>
                <a:ea typeface="Times New Roman" panose="02020603050405020304" pitchFamily="18" charset="0"/>
              </a:rPr>
              <a:t>i</a:t>
            </a:r>
            <a:r>
              <a:rPr lang="en-US" sz="2400" i="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ea typeface="Times New Roman" panose="02020603050405020304" pitchFamily="18" charset="0"/>
              </a:rPr>
              <a:t> j</a:t>
            </a:r>
            <a:r>
              <a:rPr lang="en-US" sz="24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endParaRPr lang="en-US" sz="2400" dirty="0"/>
          </a:p>
        </p:txBody>
      </p:sp>
      <p:sp>
        <p:nvSpPr>
          <p:cNvPr id="8" name="Rectangle 7"/>
          <p:cNvSpPr/>
          <p:nvPr/>
        </p:nvSpPr>
        <p:spPr>
          <a:xfrm>
            <a:off x="203637" y="3770745"/>
            <a:ext cx="7342472" cy="803297"/>
          </a:xfrm>
          <a:prstGeom prst="rect">
            <a:avLst/>
          </a:prstGeom>
        </p:spPr>
        <p:txBody>
          <a:bodyPr wrap="square">
            <a:spAutoFit/>
          </a:bodyPr>
          <a:lstStyle/>
          <a:p>
            <a:pPr marL="0" marR="0" indent="128270" algn="just">
              <a:lnSpc>
                <a:spcPct val="105000"/>
              </a:lnSpc>
              <a:spcBef>
                <a:spcPts val="0"/>
              </a:spcBef>
              <a:spcAft>
                <a:spcPts val="0"/>
              </a:spcAft>
            </a:pPr>
            <a:r>
              <a:rPr lang="en-US" sz="2000" dirty="0">
                <a:latin typeface="Times New Roman" panose="02020603050405020304" pitchFamily="18" charset="0"/>
                <a:ea typeface="Times New Roman" panose="02020603050405020304" pitchFamily="18" charset="0"/>
              </a:rPr>
              <a:t>Diagonal Elements of </a:t>
            </a:r>
            <a:r>
              <a:rPr lang="en-US" sz="2000" b="1" dirty="0">
                <a:latin typeface="Times New Roman" panose="02020603050405020304" pitchFamily="18" charset="0"/>
                <a:ea typeface="Times New Roman" panose="02020603050405020304" pitchFamily="18" charset="0"/>
              </a:rPr>
              <a:t>Z</a:t>
            </a:r>
            <a:r>
              <a:rPr lang="en-US" sz="2000" baseline="-25000" dirty="0">
                <a:latin typeface="Times New Roman" panose="02020603050405020304" pitchFamily="18" charset="0"/>
                <a:ea typeface="Times New Roman" panose="02020603050405020304" pitchFamily="18" charset="0"/>
              </a:rPr>
              <a:t>B</a:t>
            </a:r>
            <a:endParaRPr lang="en-US" sz="2000" dirty="0">
              <a:latin typeface="Times New Roman" panose="02020603050405020304" pitchFamily="18" charset="0"/>
              <a:ea typeface="Times New Roman" panose="02020603050405020304" pitchFamily="18" charset="0"/>
            </a:endParaRPr>
          </a:p>
          <a:p>
            <a:pPr marL="0" marR="0" indent="128270" algn="just">
              <a:lnSpc>
                <a:spcPct val="105000"/>
              </a:lnSpc>
              <a:spcBef>
                <a:spcPts val="0"/>
              </a:spcBef>
              <a:spcAft>
                <a:spcPts val="0"/>
              </a:spcAft>
            </a:pPr>
            <a:r>
              <a:rPr lang="en-US"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Bii</a:t>
            </a:r>
            <a:r>
              <a:rPr lang="en-US" sz="2400" dirty="0">
                <a:latin typeface="Times New Roman" panose="02020603050405020304" pitchFamily="18" charset="0"/>
                <a:ea typeface="Times New Roman" panose="02020603050405020304" pitchFamily="18" charset="0"/>
              </a:rPr>
              <a:t> =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SC</a:t>
            </a:r>
            <a:r>
              <a:rPr lang="en-US" sz="2400" baseline="-25000" dirty="0">
                <a:latin typeface="Times New Roman" panose="02020603050405020304" pitchFamily="18" charset="0"/>
                <a:ea typeface="Times New Roman" panose="02020603050405020304" pitchFamily="18" charset="0"/>
              </a:rPr>
              <a:t> </a:t>
            </a:r>
            <a:r>
              <a:rPr lang="en-US" sz="2400" i="1" baseline="-25000" dirty="0">
                <a:latin typeface="Times New Roman" panose="02020603050405020304" pitchFamily="18" charset="0"/>
                <a:ea typeface="Times New Roman" panose="02020603050405020304" pitchFamily="18" charset="0"/>
              </a:rPr>
              <a:t>1</a:t>
            </a:r>
            <a:r>
              <a:rPr lang="en-US" sz="2400" baseline="-25000" dirty="0">
                <a:latin typeface="Times New Roman" panose="02020603050405020304" pitchFamily="18" charset="0"/>
                <a:ea typeface="Times New Roman" panose="02020603050405020304" pitchFamily="18" charset="0"/>
              </a:rPr>
              <a:t>, </a:t>
            </a:r>
            <a:r>
              <a:rPr lang="en-US" sz="2400" i="1" baseline="-25000" dirty="0">
                <a:latin typeface="Times New Roman" panose="02020603050405020304" pitchFamily="18" charset="0"/>
                <a:ea typeface="Times New Roman" panose="02020603050405020304" pitchFamily="18" charset="0"/>
              </a:rPr>
              <a:t>i+1</a:t>
            </a:r>
            <a:r>
              <a:rPr lang="en-US"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z</a:t>
            </a:r>
            <a:r>
              <a:rPr lang="en-US" sz="2400" baseline="-25000" dirty="0" err="1">
                <a:latin typeface="Times New Roman" panose="02020603050405020304" pitchFamily="18" charset="0"/>
                <a:ea typeface="Times New Roman" panose="02020603050405020304" pitchFamily="18" charset="0"/>
              </a:rPr>
              <a:t>base</a:t>
            </a:r>
            <a:r>
              <a:rPr lang="en-US" sz="2400" baseline="-250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for </a:t>
            </a:r>
            <a:r>
              <a:rPr lang="en-US" sz="2400" i="1" dirty="0" err="1">
                <a:latin typeface="Times New Roman" panose="02020603050405020304" pitchFamily="18" charset="0"/>
                <a:ea typeface="Times New Roman" panose="02020603050405020304" pitchFamily="18" charset="0"/>
              </a:rPr>
              <a:t>i</a:t>
            </a:r>
            <a:r>
              <a:rPr lang="en-US" sz="2400" dirty="0">
                <a:latin typeface="Times New Roman" panose="02020603050405020304" pitchFamily="18" charset="0"/>
                <a:ea typeface="Times New Roman" panose="02020603050405020304" pitchFamily="18" charset="0"/>
              </a:rPr>
              <a:t> = 1 to </a:t>
            </a:r>
            <a:r>
              <a:rPr lang="en-US" sz="2400" i="1" dirty="0">
                <a:latin typeface="Times New Roman" panose="02020603050405020304" pitchFamily="18" charset="0"/>
                <a:ea typeface="Times New Roman" panose="02020603050405020304" pitchFamily="18" charset="0"/>
              </a:rPr>
              <a:t>n-1</a:t>
            </a:r>
            <a:endParaRPr lang="en-US" sz="2400" dirty="0"/>
          </a:p>
        </p:txBody>
      </p:sp>
    </p:spTree>
    <p:extLst>
      <p:ext uri="{BB962C8B-B14F-4D97-AF65-F5344CB8AC3E}">
        <p14:creationId xmlns:p14="http://schemas.microsoft.com/office/powerpoint/2010/main" val="213430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to </a:t>
            </a:r>
            <a:r>
              <a:rPr lang="en-US" dirty="0" err="1"/>
              <a:t>Yprim</a:t>
            </a:r>
            <a:r>
              <a:rPr lang="en-US" dirty="0"/>
              <a:t> – Wye/Delta Example</a:t>
            </a:r>
          </a:p>
        </p:txBody>
      </p:sp>
      <p:pic>
        <p:nvPicPr>
          <p:cNvPr id="3" name="Picture 2"/>
          <p:cNvPicPr>
            <a:picLocks noChangeAspect="1"/>
          </p:cNvPicPr>
          <p:nvPr/>
        </p:nvPicPr>
        <p:blipFill>
          <a:blip r:embed="rId2"/>
          <a:stretch>
            <a:fillRect/>
          </a:stretch>
        </p:blipFill>
        <p:spPr>
          <a:xfrm>
            <a:off x="4953000" y="1524000"/>
            <a:ext cx="3052763" cy="4681538"/>
          </a:xfrm>
          <a:prstGeom prst="rect">
            <a:avLst/>
          </a:prstGeom>
        </p:spPr>
      </p:pic>
      <p:pic>
        <p:nvPicPr>
          <p:cNvPr id="4" name="Picture 3"/>
          <p:cNvPicPr>
            <a:picLocks noChangeAspect="1"/>
          </p:cNvPicPr>
          <p:nvPr/>
        </p:nvPicPr>
        <p:blipFill>
          <a:blip r:embed="rId3"/>
          <a:stretch>
            <a:fillRect/>
          </a:stretch>
        </p:blipFill>
        <p:spPr>
          <a:xfrm>
            <a:off x="609600" y="1828800"/>
            <a:ext cx="3657600" cy="2140085"/>
          </a:xfrm>
          <a:prstGeom prst="rect">
            <a:avLst/>
          </a:prstGeom>
        </p:spPr>
      </p:pic>
    </p:spTree>
    <p:extLst>
      <p:ext uri="{BB962C8B-B14F-4D97-AF65-F5344CB8AC3E}">
        <p14:creationId xmlns:p14="http://schemas.microsoft.com/office/powerpoint/2010/main" val="5648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a YDY Transformer, X</a:t>
            </a:r>
            <a:r>
              <a:rPr lang="en-US" baseline="-25000" dirty="0"/>
              <a:t>SC</a:t>
            </a:r>
            <a:r>
              <a:rPr lang="en-US" dirty="0"/>
              <a:t> is a Little More Complicated</a:t>
            </a:r>
          </a:p>
        </p:txBody>
      </p:sp>
      <p:sp>
        <p:nvSpPr>
          <p:cNvPr id="3" name="Rectangle 2"/>
          <p:cNvSpPr>
            <a:spLocks noChangeArrowheads="1"/>
          </p:cNvSpPr>
          <p:nvPr/>
        </p:nvSpPr>
        <p:spPr bwMode="auto">
          <a:xfrm>
            <a:off x="2819400" y="4648199"/>
            <a:ext cx="123203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nvPr>
        </p:nvGraphicFramePr>
        <p:xfrm>
          <a:off x="2819400" y="4648200"/>
          <a:ext cx="2462751" cy="838200"/>
        </p:xfrm>
        <a:graphic>
          <a:graphicData uri="http://schemas.openxmlformats.org/presentationml/2006/ole">
            <mc:AlternateContent xmlns:mc="http://schemas.openxmlformats.org/markup-compatibility/2006">
              <mc:Choice xmlns:v="urn:schemas-microsoft-com:vml" Requires="v">
                <p:oleObj spid="_x0000_s1032" name="Equation" r:id="rId3" imgW="1358900" imgH="457200" progId="Equation.3">
                  <p:embed/>
                </p:oleObj>
              </mc:Choice>
              <mc:Fallback>
                <p:oleObj name="Equation" r:id="rId3" imgW="13589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648200"/>
                        <a:ext cx="2462751" cy="838200"/>
                      </a:xfrm>
                      <a:prstGeom prst="rect">
                        <a:avLst/>
                      </a:prstGeom>
                      <a:noFill/>
                    </p:spPr>
                  </p:pic>
                </p:oleObj>
              </mc:Fallback>
            </mc:AlternateContent>
          </a:graphicData>
        </a:graphic>
      </p:graphicFrame>
      <p:pic>
        <p:nvPicPr>
          <p:cNvPr id="5" name="Picture 4" descr="YDY1"/>
          <p:cNvPicPr/>
          <p:nvPr/>
        </p:nvPicPr>
        <p:blipFill>
          <a:blip r:embed="rId5" cstate="print"/>
          <a:srcRect/>
          <a:stretch>
            <a:fillRect/>
          </a:stretch>
        </p:blipFill>
        <p:spPr bwMode="auto">
          <a:xfrm>
            <a:off x="2039816" y="2033954"/>
            <a:ext cx="4495800" cy="1863391"/>
          </a:xfrm>
          <a:prstGeom prst="rect">
            <a:avLst/>
          </a:prstGeom>
          <a:noFill/>
          <a:ln w="9525">
            <a:noFill/>
            <a:miter lim="800000"/>
            <a:headEnd/>
            <a:tailEnd/>
          </a:ln>
        </p:spPr>
      </p:pic>
    </p:spTree>
    <p:extLst>
      <p:ext uri="{BB962C8B-B14F-4D97-AF65-F5344CB8AC3E}">
        <p14:creationId xmlns:p14="http://schemas.microsoft.com/office/powerpoint/2010/main" val="17119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Core Configuration</a:t>
            </a:r>
          </a:p>
        </p:txBody>
      </p:sp>
      <p:pic>
        <p:nvPicPr>
          <p:cNvPr id="3" name="Picture 2" descr="3-leg Core"/>
          <p:cNvPicPr/>
          <p:nvPr/>
        </p:nvPicPr>
        <p:blipFill>
          <a:blip r:embed="rId2" cstate="print"/>
          <a:srcRect/>
          <a:stretch>
            <a:fillRect/>
          </a:stretch>
        </p:blipFill>
        <p:spPr bwMode="auto">
          <a:xfrm>
            <a:off x="2171700" y="1685091"/>
            <a:ext cx="4800599" cy="3657599"/>
          </a:xfrm>
          <a:prstGeom prst="rect">
            <a:avLst/>
          </a:prstGeom>
          <a:noFill/>
          <a:ln w="9525">
            <a:noFill/>
            <a:miter lim="800000"/>
            <a:headEnd/>
            <a:tailEnd/>
          </a:ln>
        </p:spPr>
      </p:pic>
      <p:sp>
        <p:nvSpPr>
          <p:cNvPr id="4" name="TextBox 3"/>
          <p:cNvSpPr txBox="1"/>
          <p:nvPr/>
        </p:nvSpPr>
        <p:spPr>
          <a:xfrm>
            <a:off x="486508" y="1130310"/>
            <a:ext cx="7391400" cy="369332"/>
          </a:xfrm>
          <a:prstGeom prst="rect">
            <a:avLst/>
          </a:prstGeom>
          <a:noFill/>
        </p:spPr>
        <p:txBody>
          <a:bodyPr wrap="square" rtlCol="0">
            <a:spAutoFit/>
          </a:bodyPr>
          <a:lstStyle/>
          <a:p>
            <a:r>
              <a:rPr lang="en-US" sz="1800" dirty="0"/>
              <a:t>3-Leg Core Offers Low Impedance Path to Zero Sequence</a:t>
            </a:r>
          </a:p>
        </p:txBody>
      </p:sp>
      <p:sp>
        <p:nvSpPr>
          <p:cNvPr id="5" name="TextBox 4"/>
          <p:cNvSpPr txBox="1"/>
          <p:nvPr/>
        </p:nvSpPr>
        <p:spPr>
          <a:xfrm>
            <a:off x="767862" y="5749202"/>
            <a:ext cx="7391400" cy="338554"/>
          </a:xfrm>
          <a:prstGeom prst="rect">
            <a:avLst/>
          </a:prstGeom>
          <a:noFill/>
        </p:spPr>
        <p:txBody>
          <a:bodyPr wrap="square" rtlCol="0">
            <a:spAutoFit/>
          </a:bodyPr>
          <a:lstStyle/>
          <a:p>
            <a:r>
              <a:rPr lang="en-US" dirty="0"/>
              <a:t>Behaves as if there is a delta-connected “Phantom” winding on the core</a:t>
            </a:r>
          </a:p>
        </p:txBody>
      </p:sp>
    </p:spTree>
    <p:extLst>
      <p:ext uri="{BB962C8B-B14F-4D97-AF65-F5344CB8AC3E}">
        <p14:creationId xmlns:p14="http://schemas.microsoft.com/office/powerpoint/2010/main" val="307774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Phantom Winding</a:t>
            </a:r>
          </a:p>
        </p:txBody>
      </p:sp>
      <p:pic>
        <p:nvPicPr>
          <p:cNvPr id="3" name="Picture 2"/>
          <p:cNvPicPr>
            <a:picLocks noChangeAspect="1"/>
          </p:cNvPicPr>
          <p:nvPr/>
        </p:nvPicPr>
        <p:blipFill>
          <a:blip r:embed="rId2"/>
          <a:stretch>
            <a:fillRect/>
          </a:stretch>
        </p:blipFill>
        <p:spPr>
          <a:xfrm>
            <a:off x="158262" y="1430215"/>
            <a:ext cx="8229600" cy="4960648"/>
          </a:xfrm>
          <a:prstGeom prst="rect">
            <a:avLst/>
          </a:prstGeom>
        </p:spPr>
      </p:pic>
    </p:spTree>
    <p:extLst>
      <p:ext uri="{BB962C8B-B14F-4D97-AF65-F5344CB8AC3E}">
        <p14:creationId xmlns:p14="http://schemas.microsoft.com/office/powerpoint/2010/main" val="280921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Data Required</a:t>
            </a:r>
          </a:p>
        </p:txBody>
      </p:sp>
      <p:sp>
        <p:nvSpPr>
          <p:cNvPr id="3" name="Content Placeholder 2"/>
          <p:cNvSpPr>
            <a:spLocks noGrp="1"/>
          </p:cNvSpPr>
          <p:nvPr>
            <p:ph idx="1"/>
          </p:nvPr>
        </p:nvSpPr>
        <p:spPr>
          <a:xfrm>
            <a:off x="274320" y="1440872"/>
            <a:ext cx="8595360" cy="4959927"/>
          </a:xfrm>
        </p:spPr>
        <p:txBody>
          <a:bodyPr/>
          <a:lstStyle/>
          <a:p>
            <a:r>
              <a:rPr lang="en-US" dirty="0"/>
              <a:t>Base MVA or kVA</a:t>
            </a:r>
          </a:p>
          <a:p>
            <a:r>
              <a:rPr lang="en-US" dirty="0"/>
              <a:t>Rated voltage: kV L-L for 3-phase transformers</a:t>
            </a:r>
          </a:p>
          <a:p>
            <a:r>
              <a:rPr lang="en-US" dirty="0"/>
              <a:t>Leakage Z =</a:t>
            </a:r>
            <a:r>
              <a:rPr lang="en-US" dirty="0" err="1"/>
              <a:t>R+jX</a:t>
            </a:r>
            <a:r>
              <a:rPr lang="en-US" dirty="0"/>
              <a:t>… usually in %</a:t>
            </a:r>
          </a:p>
          <a:p>
            <a:pPr lvl="1"/>
            <a:r>
              <a:rPr lang="en-US" dirty="0"/>
              <a:t>R may come from nameplate losses at rated load</a:t>
            </a:r>
          </a:p>
          <a:p>
            <a:pPr lvl="1"/>
            <a:r>
              <a:rPr lang="en-US" dirty="0"/>
              <a:t>Then compute X from total Z</a:t>
            </a:r>
          </a:p>
          <a:p>
            <a:pPr lvl="1"/>
            <a:r>
              <a:rPr lang="en-US" dirty="0"/>
              <a:t>Or, both numbers may be available in test report</a:t>
            </a:r>
          </a:p>
          <a:p>
            <a:r>
              <a:rPr lang="en-US" dirty="0"/>
              <a:t>Need leakage, or short circuit, Z between every pair of windings</a:t>
            </a:r>
          </a:p>
        </p:txBody>
      </p:sp>
    </p:spTree>
    <p:extLst>
      <p:ext uri="{BB962C8B-B14F-4D97-AF65-F5344CB8AC3E}">
        <p14:creationId xmlns:p14="http://schemas.microsoft.com/office/powerpoint/2010/main" val="309013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Data Required</a:t>
            </a:r>
          </a:p>
        </p:txBody>
      </p:sp>
      <p:sp>
        <p:nvSpPr>
          <p:cNvPr id="3" name="Content Placeholder 2"/>
          <p:cNvSpPr>
            <a:spLocks noGrp="1"/>
          </p:cNvSpPr>
          <p:nvPr>
            <p:ph idx="1"/>
          </p:nvPr>
        </p:nvSpPr>
        <p:spPr/>
        <p:txBody>
          <a:bodyPr/>
          <a:lstStyle/>
          <a:p>
            <a:r>
              <a:rPr lang="en-US" dirty="0"/>
              <a:t>Some distribution analysis program require L-N voltage</a:t>
            </a:r>
          </a:p>
          <a:p>
            <a:endParaRPr lang="en-US" dirty="0"/>
          </a:p>
          <a:p>
            <a:r>
              <a:rPr lang="en-US" dirty="0"/>
              <a:t>Winding Connections</a:t>
            </a:r>
          </a:p>
          <a:p>
            <a:pPr lvl="1"/>
            <a:r>
              <a:rPr lang="en-US" dirty="0"/>
              <a:t>Some programs require specification of phase shift</a:t>
            </a:r>
          </a:p>
          <a:p>
            <a:pPr lvl="1"/>
            <a:r>
              <a:rPr lang="en-US" dirty="0"/>
              <a:t>Others compute phase shift from winding connections</a:t>
            </a:r>
          </a:p>
          <a:p>
            <a:pPr lvl="2"/>
            <a:r>
              <a:rPr lang="en-US" dirty="0"/>
              <a:t>E.g., Delta-wye = 30 degrees</a:t>
            </a:r>
          </a:p>
          <a:p>
            <a:pPr lvl="1"/>
            <a:r>
              <a:rPr lang="en-US" dirty="0"/>
              <a:t>For difficult problems in general, explicit modeling of transformer winding connections works best (using 1-phase transformers)</a:t>
            </a:r>
          </a:p>
          <a:p>
            <a:pPr lvl="2"/>
            <a:r>
              <a:rPr lang="en-US" dirty="0"/>
              <a:t>Zig-zag</a:t>
            </a:r>
          </a:p>
          <a:p>
            <a:pPr lvl="2"/>
            <a:r>
              <a:rPr lang="en-US" dirty="0"/>
              <a:t>Open-Delta</a:t>
            </a:r>
          </a:p>
          <a:p>
            <a:pPr lvl="2"/>
            <a:r>
              <a:rPr lang="en-US" dirty="0"/>
              <a:t>Scott T</a:t>
            </a:r>
          </a:p>
          <a:p>
            <a:pPr lvl="2"/>
            <a:r>
              <a:rPr lang="en-US" dirty="0"/>
              <a:t>Phase shifter</a:t>
            </a:r>
          </a:p>
        </p:txBody>
      </p:sp>
    </p:spTree>
    <p:extLst>
      <p:ext uri="{BB962C8B-B14F-4D97-AF65-F5344CB8AC3E}">
        <p14:creationId xmlns:p14="http://schemas.microsoft.com/office/powerpoint/2010/main" val="64727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Dy1 or Dy11?</a:t>
            </a:r>
          </a:p>
        </p:txBody>
      </p:sp>
      <p:sp>
        <p:nvSpPr>
          <p:cNvPr id="3" name="Content Placeholder 2"/>
          <p:cNvSpPr>
            <a:spLocks noGrp="1"/>
          </p:cNvSpPr>
          <p:nvPr>
            <p:ph idx="1"/>
          </p:nvPr>
        </p:nvSpPr>
        <p:spPr/>
        <p:txBody>
          <a:bodyPr/>
          <a:lstStyle/>
          <a:p>
            <a:r>
              <a:rPr lang="en-US" dirty="0"/>
              <a:t>The ANSI standard is Dy1</a:t>
            </a:r>
          </a:p>
          <a:p>
            <a:pPr lvl="1"/>
            <a:r>
              <a:rPr lang="en-US" dirty="0"/>
              <a:t>LV lags the HV by 30 degrees</a:t>
            </a:r>
          </a:p>
          <a:p>
            <a:r>
              <a:rPr lang="en-US" dirty="0"/>
              <a:t>The standard in Europe is typically Dy11</a:t>
            </a:r>
          </a:p>
          <a:p>
            <a:pPr lvl="1"/>
            <a:r>
              <a:rPr lang="en-US" dirty="0"/>
              <a:t>LV leads the HV by 30 degrees</a:t>
            </a:r>
          </a:p>
          <a:p>
            <a:endParaRPr lang="en-US" dirty="0"/>
          </a:p>
          <a:p>
            <a:r>
              <a:rPr lang="en-US" dirty="0"/>
              <a:t>In </a:t>
            </a:r>
            <a:r>
              <a:rPr lang="en-US" dirty="0" err="1"/>
              <a:t>OpenDSS</a:t>
            </a:r>
            <a:r>
              <a:rPr lang="en-US" dirty="0"/>
              <a:t> Transformer model:</a:t>
            </a:r>
          </a:p>
          <a:p>
            <a:pPr lvl="1"/>
            <a:r>
              <a:rPr lang="en-US" dirty="0"/>
              <a:t>Default is ANSI</a:t>
            </a:r>
          </a:p>
          <a:p>
            <a:pPr lvl="2"/>
            <a:r>
              <a:rPr lang="en-US" dirty="0"/>
              <a:t>Dy1, Yd1</a:t>
            </a:r>
          </a:p>
          <a:p>
            <a:pPr lvl="1"/>
            <a:r>
              <a:rPr lang="en-US" dirty="0"/>
              <a:t>To get Dy11</a:t>
            </a:r>
          </a:p>
          <a:p>
            <a:pPr lvl="2"/>
            <a:r>
              <a:rPr lang="en-US" dirty="0"/>
              <a:t>Set “</a:t>
            </a:r>
            <a:r>
              <a:rPr lang="en-US" dirty="0" err="1"/>
              <a:t>LeadLag</a:t>
            </a:r>
            <a:r>
              <a:rPr lang="en-US" dirty="0"/>
              <a:t>=Lead” or “</a:t>
            </a:r>
            <a:r>
              <a:rPr lang="en-US" dirty="0" err="1"/>
              <a:t>LeadLag</a:t>
            </a:r>
            <a:r>
              <a:rPr lang="en-US" dirty="0"/>
              <a:t>=Euro”</a:t>
            </a:r>
            <a:br>
              <a:rPr lang="en-US" dirty="0"/>
            </a:br>
            <a:endParaRPr lang="en-US" dirty="0"/>
          </a:p>
        </p:txBody>
      </p:sp>
    </p:spTree>
    <p:extLst>
      <p:ext uri="{BB962C8B-B14F-4D97-AF65-F5344CB8AC3E}">
        <p14:creationId xmlns:p14="http://schemas.microsoft.com/office/powerpoint/2010/main" val="76772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Zig-Zag Transformer Script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925" y="885825"/>
            <a:ext cx="8820150" cy="5086350"/>
          </a:xfrm>
          <a:prstGeom prst="rect">
            <a:avLst/>
          </a:prstGeom>
        </p:spPr>
      </p:pic>
    </p:spTree>
    <p:extLst>
      <p:ext uri="{BB962C8B-B14F-4D97-AF65-F5344CB8AC3E}">
        <p14:creationId xmlns:p14="http://schemas.microsoft.com/office/powerpoint/2010/main" val="228933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a:t>Transformer Modeling</a:t>
            </a:r>
            <a:endParaRPr lang="en-US" altLang="en-US" dirty="0"/>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r>
              <a:rPr lang="en-US" dirty="0"/>
              <a:t>Distribution system analysis is more commonly done using actual volts, amps, ohms</a:t>
            </a:r>
          </a:p>
          <a:p>
            <a:pPr lvl="1"/>
            <a:r>
              <a:rPr lang="en-US" dirty="0"/>
              <a:t>Traditional from when engineers did voltage drop calculations “by hand”</a:t>
            </a:r>
          </a:p>
          <a:p>
            <a:pPr lvl="1"/>
            <a:endParaRPr lang="en-US" dirty="0"/>
          </a:p>
          <a:p>
            <a:r>
              <a:rPr lang="en-US" dirty="0"/>
              <a:t>Computer programs developed by distribution engineers retain this approach</a:t>
            </a:r>
          </a:p>
          <a:p>
            <a:endParaRPr lang="en-US" dirty="0"/>
          </a:p>
          <a:p>
            <a:r>
              <a:rPr lang="en-US" dirty="0"/>
              <a:t>Computer programs derived from transmission system power flows generally use the per unit system</a:t>
            </a:r>
          </a:p>
        </p:txBody>
      </p:sp>
    </p:spTree>
    <p:extLst>
      <p:ext uri="{BB962C8B-B14F-4D97-AF65-F5344CB8AC3E}">
        <p14:creationId xmlns:p14="http://schemas.microsoft.com/office/powerpoint/2010/main" val="280027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normAutofit lnSpcReduction="10000"/>
          </a:bodyPr>
          <a:lstStyle/>
          <a:p>
            <a:r>
              <a:rPr lang="en-US" dirty="0"/>
              <a:t>The Per-Unit system was developed to avoid explicit modeling of transformer winding ratios and different voltage levels to simplify hand calculations …</a:t>
            </a:r>
          </a:p>
          <a:p>
            <a:r>
              <a:rPr lang="en-US" dirty="0"/>
              <a:t>But we want to be able to model things that occur in distribution systems that require explicit modeling</a:t>
            </a:r>
          </a:p>
          <a:p>
            <a:pPr lvl="1"/>
            <a:r>
              <a:rPr lang="en-US" dirty="0"/>
              <a:t>Faults between two voltage levels</a:t>
            </a:r>
          </a:p>
          <a:p>
            <a:pPr lvl="1"/>
            <a:r>
              <a:rPr lang="en-US" dirty="0"/>
              <a:t>Multiple voltage levels in the same circuit model</a:t>
            </a:r>
          </a:p>
          <a:p>
            <a:pPr lvl="1"/>
            <a:r>
              <a:rPr lang="en-US" dirty="0"/>
              <a:t>Harmonic currents that flow through winding capacitances</a:t>
            </a:r>
          </a:p>
          <a:p>
            <a:pPr lvl="1"/>
            <a:r>
              <a:rPr lang="en-US" dirty="0"/>
              <a:t>“Oddball” transformer winding connections</a:t>
            </a:r>
          </a:p>
          <a:p>
            <a:pPr lvl="2"/>
            <a:r>
              <a:rPr lang="en-US" dirty="0"/>
              <a:t>Scott T</a:t>
            </a:r>
          </a:p>
          <a:p>
            <a:pPr lvl="2"/>
            <a:r>
              <a:rPr lang="en-US" dirty="0"/>
              <a:t>Zig-Zag</a:t>
            </a:r>
          </a:p>
          <a:p>
            <a:pPr lvl="2"/>
            <a:r>
              <a:rPr lang="en-US" dirty="0"/>
              <a:t>Open Delta</a:t>
            </a:r>
          </a:p>
          <a:p>
            <a:pPr lvl="2"/>
            <a:r>
              <a:rPr lang="en-US" dirty="0"/>
              <a:t>Open-Wye/Open-Delta</a:t>
            </a:r>
          </a:p>
          <a:p>
            <a:pPr lvl="2"/>
            <a:r>
              <a:rPr lang="en-US" dirty="0"/>
              <a:t>Phase shifters</a:t>
            </a:r>
          </a:p>
          <a:p>
            <a:pPr lvl="2"/>
            <a:r>
              <a:rPr lang="en-US" dirty="0"/>
              <a:t>Banks with unbalanced impedances, turns ratios</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15358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pPr lvl="2"/>
            <a:endParaRPr lang="en-US" dirty="0"/>
          </a:p>
          <a:p>
            <a:r>
              <a:rPr lang="en-US" dirty="0"/>
              <a:t>Per unit system is not necessarily needed</a:t>
            </a:r>
          </a:p>
          <a:p>
            <a:pPr lvl="1"/>
            <a:r>
              <a:rPr lang="en-US" dirty="0" err="1"/>
              <a:t>OpenDSS</a:t>
            </a:r>
            <a:r>
              <a:rPr lang="en-US" dirty="0"/>
              <a:t> program doesn’t use it</a:t>
            </a:r>
          </a:p>
          <a:p>
            <a:pPr lvl="1"/>
            <a:r>
              <a:rPr lang="en-US" dirty="0"/>
              <a:t>To computers, numbers are numbers</a:t>
            </a:r>
          </a:p>
          <a:p>
            <a:pPr lvl="2"/>
            <a:r>
              <a:rPr lang="en-US" dirty="0"/>
              <a:t>Modern sparse matrix solvers can do their own normalization</a:t>
            </a:r>
          </a:p>
          <a:p>
            <a:pPr marL="287338" lvl="1" indent="0">
              <a:buNone/>
            </a:pPr>
            <a:endParaRPr lang="en-US" dirty="0"/>
          </a:p>
          <a:p>
            <a:pPr lvl="1"/>
            <a:endParaRPr lang="en-US" dirty="0"/>
          </a:p>
          <a:p>
            <a:r>
              <a:rPr lang="en-US" dirty="0"/>
              <a:t>Some distribution problems can’t easily be solved in per unit system – easier in actual ohms</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53930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Residential Service Transformer</a:t>
            </a:r>
          </a:p>
        </p:txBody>
      </p:sp>
      <p:pic>
        <p:nvPicPr>
          <p:cNvPr id="4"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62000" y="2514600"/>
            <a:ext cx="5938192" cy="1963738"/>
          </a:xfrm>
          <a:prstGeom prst="rect">
            <a:avLst/>
          </a:prstGeom>
          <a:noFill/>
        </p:spPr>
      </p:pic>
      <p:sp>
        <p:nvSpPr>
          <p:cNvPr id="5" name="TextBox 4"/>
          <p:cNvSpPr txBox="1"/>
          <p:nvPr/>
        </p:nvSpPr>
        <p:spPr>
          <a:xfrm>
            <a:off x="2971800" y="1676400"/>
            <a:ext cx="4876800" cy="584775"/>
          </a:xfrm>
          <a:prstGeom prst="rect">
            <a:avLst/>
          </a:prstGeom>
          <a:noFill/>
        </p:spPr>
        <p:txBody>
          <a:bodyPr wrap="square" rtlCol="0">
            <a:spAutoFit/>
          </a:bodyPr>
          <a:lstStyle/>
          <a:p>
            <a:r>
              <a:rPr lang="en-US" dirty="0"/>
              <a:t>What’s the voltage base for the LV side that would allow removing the explicit transformer?</a:t>
            </a:r>
          </a:p>
        </p:txBody>
      </p:sp>
    </p:spTree>
    <p:extLst>
      <p:ext uri="{BB962C8B-B14F-4D97-AF65-F5344CB8AC3E}">
        <p14:creationId xmlns:p14="http://schemas.microsoft.com/office/powerpoint/2010/main" val="136893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r>
              <a:rPr lang="en-US" dirty="0"/>
              <a:t>Many distribution analysis problems require explicit modeling of transformer winding connections</a:t>
            </a:r>
          </a:p>
          <a:p>
            <a:pPr lvl="1"/>
            <a:r>
              <a:rPr lang="en-US" dirty="0"/>
              <a:t>The common 120/240 V center-tapped residential service transformer</a:t>
            </a:r>
          </a:p>
          <a:p>
            <a:pPr lvl="1"/>
            <a:r>
              <a:rPr lang="en-US" dirty="0"/>
              <a:t>Harmonics</a:t>
            </a:r>
          </a:p>
          <a:p>
            <a:pPr lvl="1"/>
            <a:r>
              <a:rPr lang="en-US" dirty="0"/>
              <a:t>Electromagnetic transients</a:t>
            </a:r>
          </a:p>
          <a:p>
            <a:pPr lvl="1"/>
            <a:r>
              <a:rPr lang="en-US" dirty="0"/>
              <a:t>Many Distributed Generation applications</a:t>
            </a:r>
          </a:p>
          <a:p>
            <a:pPr lvl="1"/>
            <a:r>
              <a:rPr lang="en-US" dirty="0"/>
              <a:t>Some fault studies</a:t>
            </a:r>
          </a:p>
          <a:p>
            <a:pPr lvl="1"/>
            <a:endParaRPr lang="en-US" dirty="0"/>
          </a:p>
          <a:p>
            <a:r>
              <a:rPr lang="en-US" dirty="0"/>
              <a:t>EPRI recommends designing distribution system analysis tools to work in actual volts, amps, and ohms</a:t>
            </a:r>
          </a:p>
          <a:p>
            <a:endParaRPr lang="en-US" dirty="0"/>
          </a:p>
        </p:txBody>
      </p:sp>
    </p:spTree>
    <p:extLst>
      <p:ext uri="{BB962C8B-B14F-4D97-AF65-F5344CB8AC3E}">
        <p14:creationId xmlns:p14="http://schemas.microsoft.com/office/powerpoint/2010/main" val="8945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Models – a Key </a:t>
            </a:r>
            <a:r>
              <a:rPr lang="en-US" dirty="0" err="1"/>
              <a:t>OpenDSS</a:t>
            </a:r>
            <a:r>
              <a:rPr lang="en-US" dirty="0"/>
              <a:t> Feature</a:t>
            </a:r>
          </a:p>
        </p:txBody>
      </p:sp>
      <p:sp>
        <p:nvSpPr>
          <p:cNvPr id="3" name="Content Placeholder 2"/>
          <p:cNvSpPr>
            <a:spLocks noGrp="1"/>
          </p:cNvSpPr>
          <p:nvPr>
            <p:ph idx="1"/>
          </p:nvPr>
        </p:nvSpPr>
        <p:spPr/>
        <p:txBody>
          <a:bodyPr/>
          <a:lstStyle/>
          <a:p>
            <a:r>
              <a:rPr lang="en-US" dirty="0"/>
              <a:t>The </a:t>
            </a:r>
            <a:r>
              <a:rPr lang="en-US" dirty="0" err="1"/>
              <a:t>OpenDSS</a:t>
            </a:r>
            <a:r>
              <a:rPr lang="en-US" dirty="0"/>
              <a:t> Transformer model is the key to the ability of </a:t>
            </a:r>
            <a:r>
              <a:rPr lang="en-US" dirty="0" err="1"/>
              <a:t>OpenDSS</a:t>
            </a:r>
            <a:r>
              <a:rPr lang="en-US" dirty="0"/>
              <a:t> to model the unbalanced distribution system without compromise.</a:t>
            </a:r>
          </a:p>
          <a:p>
            <a:endParaRPr lang="en-US" dirty="0"/>
          </a:p>
          <a:p>
            <a:r>
              <a:rPr lang="en-US" dirty="0" err="1"/>
              <a:t>OpenDSS</a:t>
            </a:r>
            <a:r>
              <a:rPr lang="en-US" dirty="0"/>
              <a:t> does not use the per-unit system internally</a:t>
            </a:r>
          </a:p>
          <a:p>
            <a:endParaRPr lang="en-US" dirty="0"/>
          </a:p>
          <a:p>
            <a:r>
              <a:rPr lang="en-US" dirty="0" err="1"/>
              <a:t>OpenDSS</a:t>
            </a:r>
            <a:r>
              <a:rPr lang="en-US" dirty="0"/>
              <a:t> performs simulations of circuits having voltage levels from EHV to LV in actual quantities</a:t>
            </a:r>
          </a:p>
          <a:p>
            <a:endParaRPr lang="en-US" dirty="0"/>
          </a:p>
          <a:p>
            <a:r>
              <a:rPr lang="en-US" dirty="0"/>
              <a:t>This section describes how the Transformer model is constructed in actual impedances</a:t>
            </a:r>
          </a:p>
        </p:txBody>
      </p:sp>
    </p:spTree>
    <p:extLst>
      <p:ext uri="{BB962C8B-B14F-4D97-AF65-F5344CB8AC3E}">
        <p14:creationId xmlns:p14="http://schemas.microsoft.com/office/powerpoint/2010/main" val="794045823"/>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CB3A9CD0-2239-4A17-AE12-8DE9BDDF5A58}">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9d4eb815-23ed-48d9-b0c1-2b9ce0016f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754</TotalTime>
  <Words>903</Words>
  <Application>Microsoft Office PowerPoint</Application>
  <PresentationFormat>On-screen Show (4:3)</PresentationFormat>
  <Paragraphs>121</Paragraphs>
  <Slides>20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Arial Narrow</vt:lpstr>
      <vt:lpstr>Calibri</vt:lpstr>
      <vt:lpstr>Symbol</vt:lpstr>
      <vt:lpstr>Times New Roman</vt:lpstr>
      <vt:lpstr>Wingdings</vt:lpstr>
      <vt:lpstr>2017 PowerPoint Theme</vt:lpstr>
      <vt:lpstr>Equation</vt:lpstr>
      <vt:lpstr>Advanced Modeling for Distribution Planning with OpenDSS </vt:lpstr>
      <vt:lpstr>Instructor</vt:lpstr>
      <vt:lpstr>Transformer Modeling</vt:lpstr>
      <vt:lpstr>Per Units or Actual values?</vt:lpstr>
      <vt:lpstr>Per Units or Actual values?</vt:lpstr>
      <vt:lpstr>Per Units or Actual values?</vt:lpstr>
      <vt:lpstr>Example: Residential Service Transformer</vt:lpstr>
      <vt:lpstr>Per Units or Actual values?</vt:lpstr>
      <vt:lpstr>Transformer Models – a Key OpenDSS Feature</vt:lpstr>
      <vt:lpstr>Compute Short Circuit Matrix, ZB</vt:lpstr>
      <vt:lpstr>Compute Short Circuit Matrix, ZB</vt:lpstr>
      <vt:lpstr>Transforming to Yprim – Wye/Delta Example</vt:lpstr>
      <vt:lpstr>For a YDY Transformer, XSC is a Little More Complicated</vt:lpstr>
      <vt:lpstr>Effect of Core Configuration</vt:lpstr>
      <vt:lpstr>Adding The Phantom Winding</vt:lpstr>
      <vt:lpstr>Transformer Data Required</vt:lpstr>
      <vt:lpstr>Transformer Data Required</vt:lpstr>
      <vt:lpstr>Dy1 or Dy11?</vt:lpstr>
      <vt:lpstr>Example: Zig-Zag Transformer Script</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63</cp:revision>
  <cp:lastPrinted>2014-11-24T20:31:07Z</cp:lastPrinted>
  <dcterms:created xsi:type="dcterms:W3CDTF">2017-04-05T15:17:39Z</dcterms:created>
  <dcterms:modified xsi:type="dcterms:W3CDTF">2017-06-23T13:06:03Z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