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39"/>
  </p:notesMasterIdLst>
  <p:sldIdLst>
    <p:sldId id="28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74"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5" r:id="rId37"/>
    <p:sldId id="339" r:id="rId38"/>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65" d="100"/>
          <a:sy n="65" d="100"/>
        </p:scale>
        <p:origin x="58" y="960"/>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6/15/2017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11</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56092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12</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86852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13</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38513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21</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60298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22</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70553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23</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02294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24</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48173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25</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74112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26</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21970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27</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2050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29</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8256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30</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9964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32</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1106488" y="695325"/>
            <a:ext cx="46466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242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297346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5</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9282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6</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0447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7</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7050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B47AEEC-8BBC-4F1E-8E8E-5FBC51504766}" type="slidenum">
              <a:rPr lang="en-US" altLang="en-US" sz="1200">
                <a:solidFill>
                  <a:schemeClr val="tx1"/>
                </a:solidFill>
              </a:rPr>
              <a:pPr/>
              <a:t>8</a:t>
            </a:fld>
            <a:endParaRPr lang="en-US" altLang="en-US" sz="1200">
              <a:solidFill>
                <a:schemeClr val="tx1"/>
              </a:solidFill>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0603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460C566-F2C7-4298-9116-1307F38F6838}" type="slidenum">
              <a:rPr lang="en-US" altLang="en-US" sz="1200">
                <a:solidFill>
                  <a:schemeClr val="tx1"/>
                </a:solidFill>
              </a:rPr>
              <a:pPr/>
              <a:t>9</a:t>
            </a:fld>
            <a:endParaRPr lang="en-US" altLang="en-US" sz="1200">
              <a:solidFill>
                <a:schemeClr val="tx1"/>
              </a:solidFill>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4359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10</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6361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a:p>
            <a:pPr eaLnBrk="1" hangingPunct="1"/>
            <a:r>
              <a:rPr lang="en-US" altLang="en-US" dirty="0"/>
              <a:t>The program can accept more detailed data for lines, transformers, etc. than the typical data for distribution system analysis when they are available.</a:t>
            </a:r>
          </a:p>
        </p:txBody>
      </p:sp>
    </p:spTree>
    <p:extLst>
      <p:ext uri="{BB962C8B-B14F-4D97-AF65-F5344CB8AC3E}">
        <p14:creationId xmlns:p14="http://schemas.microsoft.com/office/powerpoint/2010/main" val="38998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eaLnBrk="1" hangingPunct="1"/>
            <a:r>
              <a:rPr lang="en-US" altLang="en-US" dirty="0"/>
              <a:t>Nearly all have reasonable default values</a:t>
            </a:r>
          </a:p>
          <a:p>
            <a:pPr eaLnBrk="1" hangingPunct="1"/>
            <a:r>
              <a:rPr lang="en-US" altLang="en-US" dirty="0"/>
              <a:t>Users only need to specify the property values that are</a:t>
            </a:r>
          </a:p>
          <a:p>
            <a:pPr lvl="1"/>
            <a:r>
              <a:rPr lang="en-US" altLang="en-US" dirty="0"/>
              <a:t>Different than the default values</a:t>
            </a:r>
          </a:p>
          <a:p>
            <a:pPr lvl="1"/>
            <a:r>
              <a:rPr lang="en-US" altLang="en-US" dirty="0"/>
              <a:t>Used in the circuit simulation</a:t>
            </a:r>
          </a:p>
          <a:p>
            <a:pPr lvl="1"/>
            <a:endParaRPr lang="en-US" altLang="en-US" dirty="0"/>
          </a:p>
          <a:p>
            <a:r>
              <a:rPr lang="en-US" altLang="en-US" dirty="0"/>
              <a:t>Throughout </a:t>
            </a:r>
            <a:r>
              <a:rPr lang="en-US" altLang="en-US" dirty="0" err="1"/>
              <a:t>OpenDSS</a:t>
            </a:r>
            <a:r>
              <a:rPr lang="en-US" altLang="en-US" dirty="0"/>
              <a:t>, property values remain at the value most recently set until they are subsequently changed</a:t>
            </a:r>
          </a:p>
          <a:p>
            <a:pPr lvl="1"/>
            <a:r>
              <a:rPr lang="en-US" altLang="en-US" dirty="0"/>
              <a:t>They generally do NOT reset to original values unless you explicitly change them</a:t>
            </a:r>
          </a:p>
        </p:txBody>
      </p:sp>
    </p:spTree>
    <p:extLst>
      <p:ext uri="{BB962C8B-B14F-4D97-AF65-F5344CB8AC3E}">
        <p14:creationId xmlns:p14="http://schemas.microsoft.com/office/powerpoint/2010/main" val="92270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6017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t>Symmetrical components and per units not used </a:t>
            </a:r>
            <a:r>
              <a:rPr lang="en-US" altLang="en-US" i="1" dirty="0"/>
              <a:t>inside</a:t>
            </a:r>
            <a:r>
              <a:rPr lang="en-US" altLang="en-US" dirty="0"/>
              <a:t> the program !!  -- Input and output only!</a:t>
            </a:r>
          </a:p>
        </p:txBody>
      </p:sp>
    </p:spTree>
    <p:extLst>
      <p:ext uri="{BB962C8B-B14F-4D97-AF65-F5344CB8AC3E}">
        <p14:creationId xmlns:p14="http://schemas.microsoft.com/office/powerpoint/2010/main" val="1706007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a:t>Simply let </a:t>
            </a:r>
            <a:r>
              <a:rPr lang="en-US" altLang="en-US" b="1"/>
              <a:t>R, X, B, G, C</a:t>
            </a:r>
            <a:r>
              <a:rPr lang="en-US" altLang="en-US"/>
              <a:t>, etc. represent </a:t>
            </a:r>
            <a:r>
              <a:rPr lang="en-US" altLang="en-US" b="1"/>
              <a:t>3x3</a:t>
            </a:r>
            <a:r>
              <a:rPr lang="en-US" altLang="en-US"/>
              <a:t> matrix</a:t>
            </a:r>
          </a:p>
          <a:p>
            <a:pPr lvl="1"/>
            <a:r>
              <a:rPr lang="en-US" altLang="en-US"/>
              <a:t>Notation stays the same</a:t>
            </a:r>
          </a:p>
          <a:p>
            <a:endParaRPr lang="en-US" altLang="en-US"/>
          </a:p>
          <a:p>
            <a:r>
              <a:rPr lang="en-US" altLang="en-US"/>
              <a:t>And it works!</a:t>
            </a:r>
          </a:p>
          <a:p>
            <a:endParaRPr lang="en-US" altLang="en-US"/>
          </a:p>
          <a:p>
            <a:r>
              <a:rPr lang="en-US" altLang="en-US"/>
              <a:t>I1, I2, V1, V2 etc become 3x1 vectors</a:t>
            </a:r>
          </a:p>
          <a:p>
            <a:endParaRPr lang="en-US" altLang="en-US"/>
          </a:p>
          <a:p>
            <a:r>
              <a:rPr lang="en-US" altLang="en-US"/>
              <a:t>This is basically how all the Circuit Element (CktElement) models in OpenDSS work.</a:t>
            </a:r>
          </a:p>
        </p:txBody>
      </p:sp>
    </p:spTree>
    <p:extLst>
      <p:ext uri="{BB962C8B-B14F-4D97-AF65-F5344CB8AC3E}">
        <p14:creationId xmlns:p14="http://schemas.microsoft.com/office/powerpoint/2010/main" val="218906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lstStyle/>
          <a:p>
            <a:pPr eaLnBrk="1" hangingPunct="1"/>
            <a:r>
              <a:rPr lang="en-US" altLang="en-US"/>
              <a:t>Once the circuit model is connected properly the next step is to </a:t>
            </a:r>
            <a:r>
              <a:rPr lang="en-US" altLang="en-US" b="1">
                <a:solidFill>
                  <a:srgbClr val="FF0000"/>
                </a:solidFill>
              </a:rPr>
              <a:t>Solve</a:t>
            </a:r>
            <a:r>
              <a:rPr lang="en-US" altLang="en-US"/>
              <a:t> the base power flow</a:t>
            </a:r>
          </a:p>
          <a:p>
            <a:pPr eaLnBrk="1" hangingPunct="1"/>
            <a:r>
              <a:rPr lang="en-US" altLang="en-US"/>
              <a:t>PC elements (i.e., Loads) are usually </a:t>
            </a:r>
            <a:r>
              <a:rPr lang="en-US" altLang="en-US" b="1"/>
              <a:t>nonlinear</a:t>
            </a:r>
          </a:p>
          <a:p>
            <a:pPr eaLnBrk="1" hangingPunct="1"/>
            <a:r>
              <a:rPr lang="en-US" altLang="en-US"/>
              <a:t>Loads are linearized to a Norton equivalent based on nominal 100% rated voltage.</a:t>
            </a:r>
          </a:p>
          <a:p>
            <a:pPr lvl="1" eaLnBrk="1" hangingPunct="1"/>
            <a:r>
              <a:rPr lang="en-US" altLang="en-US"/>
              <a:t>Current source is “</a:t>
            </a:r>
            <a:r>
              <a:rPr lang="en-US" altLang="en-US" b="1"/>
              <a:t>compensation current</a:t>
            </a:r>
            <a:r>
              <a:rPr lang="en-US" altLang="en-US"/>
              <a:t>”</a:t>
            </a:r>
          </a:p>
          <a:p>
            <a:pPr lvl="1" eaLnBrk="1" hangingPunct="1"/>
            <a:r>
              <a:rPr lang="en-US" altLang="en-US"/>
              <a:t>Compensates for the nonlinear characteristic</a:t>
            </a:r>
          </a:p>
          <a:p>
            <a:pPr eaLnBrk="1" hangingPunct="1"/>
            <a:r>
              <a:rPr lang="en-US" altLang="en-US"/>
              <a:t>A </a:t>
            </a:r>
            <a:r>
              <a:rPr lang="en-US" altLang="en-US" i="1"/>
              <a:t>fixed point </a:t>
            </a:r>
            <a:r>
              <a:rPr lang="en-US" altLang="en-US"/>
              <a:t>iterative solution algorithm is employed for most solutions</a:t>
            </a:r>
          </a:p>
          <a:p>
            <a:pPr eaLnBrk="1" hangingPunct="1"/>
            <a:r>
              <a:rPr lang="en-US" altLang="en-US"/>
              <a:t>This method allows for flexible load models and is robust for most distribution systems</a:t>
            </a:r>
          </a:p>
        </p:txBody>
      </p:sp>
    </p:spTree>
    <p:extLst>
      <p:ext uri="{BB962C8B-B14F-4D97-AF65-F5344CB8AC3E}">
        <p14:creationId xmlns:p14="http://schemas.microsoft.com/office/powerpoint/2010/main" val="4104175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3823494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80201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a:t>Initial Guess at Node Voltages,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t>Compute all Injection (Compensation) Currents, </a:t>
            </a:r>
            <a:r>
              <a:rPr lang="en-US" altLang="en-US">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a:cs typeface="Times New Roman" panose="02020603050405020304" pitchFamily="18" charset="0"/>
              </a:rPr>
              <a:t>Solve for new guess at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cs typeface="Times New Roman" panose="02020603050405020304" pitchFamily="18" charset="0"/>
              </a:rPr>
              <a:t>Repeat 2 and 3 until Converged</a:t>
            </a:r>
            <a:endParaRPr lang="en-US" altLang="en-US"/>
          </a:p>
          <a:p>
            <a:pPr marL="457200" indent="-457200">
              <a:buFontTx/>
              <a:buAutoNum type="arabicPeriod"/>
            </a:pPr>
            <a:endParaRPr lang="en-US" altLang="en-US"/>
          </a:p>
          <a:p>
            <a:pPr marL="457200" indent="-457200"/>
            <a:r>
              <a:rPr lang="en-US" altLang="en-US"/>
              <a:t>Convergence is based on change in per unit voltage magnitude</a:t>
            </a:r>
          </a:p>
          <a:p>
            <a:pPr marL="857250" lvl="1" indent="-457200"/>
            <a:r>
              <a:rPr lang="en-US" altLang="en-US"/>
              <a:t>Default tolerance = 0.0001</a:t>
            </a:r>
          </a:p>
          <a:p>
            <a:pPr marL="857250" lvl="1" indent="-457200"/>
            <a:r>
              <a:rPr lang="en-US" altLang="en-US"/>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How Does </a:t>
            </a:r>
            <a:r>
              <a:rPr lang="en-US" altLang="en-US" dirty="0" err="1"/>
              <a:t>OpenDSS</a:t>
            </a:r>
            <a:r>
              <a:rPr lang="en-US" altLang="en-US" dirty="0"/>
              <a:t> Work?</a:t>
            </a:r>
          </a:p>
        </p:txBody>
      </p:sp>
    </p:spTree>
    <p:extLst>
      <p:ext uri="{BB962C8B-B14F-4D97-AF65-F5344CB8AC3E}">
        <p14:creationId xmlns:p14="http://schemas.microsoft.com/office/powerpoint/2010/main" val="3060730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dirty="0"/>
              <a:t>Fixed-point solution form for normal solution</a:t>
            </a:r>
          </a:p>
          <a:p>
            <a:endParaRPr lang="en-US" dirty="0"/>
          </a:p>
          <a:p>
            <a:endParaRPr lang="en-US" sz="3200" dirty="0"/>
          </a:p>
          <a:p>
            <a:pPr marL="0" indent="0">
              <a:buNone/>
            </a:pPr>
            <a:r>
              <a:rPr lang="en-US" sz="3200" dirty="0"/>
              <a:t>	</a:t>
            </a:r>
            <a:r>
              <a:rPr lang="en-US" sz="3200" i="1" dirty="0"/>
              <a:t>V</a:t>
            </a:r>
            <a:r>
              <a:rPr lang="en-US" sz="3200" i="1" baseline="-25000" dirty="0"/>
              <a:t>n+1</a:t>
            </a:r>
            <a:r>
              <a:rPr lang="en-US" sz="3200" i="1" dirty="0"/>
              <a:t> = [</a:t>
            </a:r>
            <a:r>
              <a:rPr lang="en-US" sz="3200" i="1" dirty="0" err="1"/>
              <a:t>Y</a:t>
            </a:r>
            <a:r>
              <a:rPr lang="en-US" sz="3200" i="1" baseline="-25000" dirty="0" err="1"/>
              <a:t>system</a:t>
            </a:r>
            <a:r>
              <a:rPr lang="en-US" sz="3200" i="1" dirty="0"/>
              <a:t>]</a:t>
            </a:r>
            <a:r>
              <a:rPr lang="en-US" sz="3200" i="1" baseline="30000" dirty="0"/>
              <a:t>-1 </a:t>
            </a:r>
            <a:r>
              <a:rPr lang="en-US" sz="3200" i="1" dirty="0"/>
              <a:t>I</a:t>
            </a:r>
            <a:r>
              <a:rPr lang="en-US" sz="3200" i="1" baseline="-25000" dirty="0"/>
              <a:t>PC</a:t>
            </a:r>
            <a:r>
              <a:rPr lang="en-US" sz="3200" i="1" dirty="0"/>
              <a:t>(</a:t>
            </a:r>
            <a:r>
              <a:rPr lang="en-US" sz="3200" i="1" dirty="0" err="1"/>
              <a:t>V</a:t>
            </a:r>
            <a:r>
              <a:rPr lang="en-US" sz="3200" i="1" baseline="-25000" dirty="0" err="1"/>
              <a:t>n</a:t>
            </a:r>
            <a:r>
              <a:rPr lang="en-US" sz="3200" i="1" dirty="0"/>
              <a:t>)   n = 0, 1, 2, …</a:t>
            </a:r>
          </a:p>
          <a:p>
            <a:pPr marL="0" indent="0">
              <a:buNone/>
            </a:pPr>
            <a:endParaRPr lang="en-US" sz="3200" i="1" dirty="0"/>
          </a:p>
          <a:p>
            <a:pPr marL="0" indent="0">
              <a:buNone/>
            </a:pPr>
            <a:r>
              <a:rPr lang="en-US" sz="3200" i="1" dirty="0"/>
              <a:t>  	…</a:t>
            </a:r>
            <a:r>
              <a:rPr lang="en-US" sz="2800" i="1" dirty="0"/>
              <a:t>until converged</a:t>
            </a:r>
            <a:endParaRPr lang="en-US" sz="2800"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3322602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lstStyle/>
          <a:p>
            <a:pPr eaLnBrk="1" hangingPunct="1"/>
            <a:r>
              <a:rPr lang="en-US" altLang="en-US" dirty="0"/>
              <a:t>This solution method requires that the first guess at the voltages be close to the final solution</a:t>
            </a:r>
          </a:p>
          <a:p>
            <a:pPr lvl="1" eaLnBrk="1" hangingPunct="1"/>
            <a:r>
              <a:rPr lang="en-US" altLang="en-US" sz="2000" dirty="0"/>
              <a:t>Not a problem for daily or yearly simulations</a:t>
            </a:r>
          </a:p>
          <a:p>
            <a:pPr lvl="2" eaLnBrk="1" hangingPunct="1"/>
            <a:r>
              <a:rPr lang="en-US" altLang="en-US" sz="2000" dirty="0"/>
              <a:t>Present solution is a good initial guess at next time step</a:t>
            </a:r>
          </a:p>
          <a:p>
            <a:pPr lvl="1" eaLnBrk="1" hangingPunct="1"/>
            <a:r>
              <a:rPr lang="en-US" altLang="en-US" sz="20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000" dirty="0"/>
              <a:t>For conditions that are sensitive, a </a:t>
            </a:r>
            <a:r>
              <a:rPr lang="en-US" altLang="en-US" sz="2000" i="1" dirty="0"/>
              <a:t>Newton</a:t>
            </a:r>
            <a:r>
              <a:rPr lang="en-US" altLang="en-US" sz="2000" dirty="0"/>
              <a:t> method is provided that is more robust, but slower.</a:t>
            </a:r>
          </a:p>
          <a:p>
            <a:pPr lvl="1" eaLnBrk="1" hangingPunct="1"/>
            <a:r>
              <a:rPr lang="en-US" altLang="en-US" sz="2000" dirty="0"/>
              <a:t>Not to be confused with “Newton-Raphson Power Flow”</a:t>
            </a:r>
          </a:p>
        </p:txBody>
      </p:sp>
    </p:spTree>
    <p:extLst>
      <p:ext uri="{BB962C8B-B14F-4D97-AF65-F5344CB8AC3E}">
        <p14:creationId xmlns:p14="http://schemas.microsoft.com/office/powerpoint/2010/main" val="1148966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Losses are computed quite simply for any device model</a:t>
            </a:r>
          </a:p>
        </p:txBody>
      </p:sp>
      <p:sp>
        <p:nvSpPr>
          <p:cNvPr id="3" name="Content Placeholder 2"/>
          <p:cNvSpPr>
            <a:spLocks noGrp="1"/>
          </p:cNvSpPr>
          <p:nvPr>
            <p:ph idx="1"/>
          </p:nvPr>
        </p:nvSpPr>
        <p:spPr/>
        <p:txBody>
          <a:bodyPr/>
          <a:lstStyle/>
          <a:p>
            <a:r>
              <a:rPr lang="en-US" dirty="0"/>
              <a:t>Sum the powers into each conductor and losses are the power left over (not summing to zero)</a:t>
            </a:r>
          </a:p>
        </p:txBody>
      </p:sp>
      <p:sp>
        <p:nvSpPr>
          <p:cNvPr id="4" name="Rectangle 3"/>
          <p:cNvSpPr/>
          <p:nvPr/>
        </p:nvSpPr>
        <p:spPr bwMode="auto">
          <a:xfrm>
            <a:off x="2667000" y="3200400"/>
            <a:ext cx="35814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pitchFamily="34" charset="0"/>
            </a:endParaRPr>
          </a:p>
        </p:txBody>
      </p:sp>
      <p:cxnSp>
        <p:nvCxnSpPr>
          <p:cNvPr id="6" name="Straight Connector 5"/>
          <p:cNvCxnSpPr/>
          <p:nvPr/>
        </p:nvCxnSpPr>
        <p:spPr bwMode="auto">
          <a:xfrm flipH="1">
            <a:off x="21336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21336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21336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a:off x="21336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62484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62484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62484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62484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2133600" y="44196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1066800" y="411480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1066800" y="3591431"/>
            <a:ext cx="762000" cy="584775"/>
          </a:xfrm>
          <a:prstGeom prst="rect">
            <a:avLst/>
          </a:prstGeom>
          <a:noFill/>
        </p:spPr>
        <p:txBody>
          <a:bodyPr wrap="square" rtlCol="0">
            <a:spAutoFit/>
          </a:bodyPr>
          <a:lstStyle/>
          <a:p>
            <a:r>
              <a:rPr lang="en-US" sz="3200" dirty="0"/>
              <a:t>I</a:t>
            </a:r>
            <a:endParaRPr lang="en-US" dirty="0"/>
          </a:p>
        </p:txBody>
      </p:sp>
      <p:sp>
        <p:nvSpPr>
          <p:cNvPr id="19" name="TextBox 18"/>
          <p:cNvSpPr txBox="1"/>
          <p:nvPr/>
        </p:nvSpPr>
        <p:spPr>
          <a:xfrm>
            <a:off x="2019300" y="4419600"/>
            <a:ext cx="762000" cy="584775"/>
          </a:xfrm>
          <a:prstGeom prst="rect">
            <a:avLst/>
          </a:prstGeom>
          <a:noFill/>
        </p:spPr>
        <p:txBody>
          <a:bodyPr wrap="square" rtlCol="0">
            <a:spAutoFit/>
          </a:bodyPr>
          <a:lstStyle/>
          <a:p>
            <a:r>
              <a:rPr lang="en-US" sz="3200" dirty="0"/>
              <a:t>V</a:t>
            </a:r>
            <a:endParaRPr lang="en-US" dirty="0"/>
          </a:p>
        </p:txBody>
      </p:sp>
      <p:sp>
        <p:nvSpPr>
          <p:cNvPr id="20" name="TextBox 19"/>
          <p:cNvSpPr txBox="1"/>
          <p:nvPr/>
        </p:nvSpPr>
        <p:spPr>
          <a:xfrm>
            <a:off x="438150" y="5162549"/>
            <a:ext cx="3181350" cy="584775"/>
          </a:xfrm>
          <a:prstGeom prst="rect">
            <a:avLst/>
          </a:prstGeom>
          <a:noFill/>
        </p:spPr>
        <p:txBody>
          <a:bodyPr wrap="square" rtlCol="0">
            <a:spAutoFit/>
          </a:bodyPr>
          <a:lstStyle/>
          <a:p>
            <a:r>
              <a:rPr lang="en-US" sz="3200" dirty="0"/>
              <a:t>S</a:t>
            </a:r>
            <a:r>
              <a:rPr lang="en-US" sz="3200" baseline="-25000" dirty="0"/>
              <a:t>i</a:t>
            </a:r>
            <a:r>
              <a:rPr lang="en-US" sz="3200" dirty="0"/>
              <a:t>=</a:t>
            </a:r>
            <a:r>
              <a:rPr lang="en-US" sz="3200" dirty="0" err="1"/>
              <a:t>V</a:t>
            </a:r>
            <a:r>
              <a:rPr lang="en-US" sz="3200" baseline="-25000" dirty="0" err="1"/>
              <a:t>i</a:t>
            </a:r>
            <a:r>
              <a:rPr lang="en-US" sz="3200" dirty="0" err="1"/>
              <a:t>I</a:t>
            </a:r>
            <a:r>
              <a:rPr lang="en-US" sz="3200" baseline="-25000" dirty="0" err="1"/>
              <a:t>i</a:t>
            </a:r>
            <a:r>
              <a:rPr lang="en-US" sz="3200" dirty="0"/>
              <a:t>*=</a:t>
            </a:r>
            <a:r>
              <a:rPr lang="en-US" sz="3200" dirty="0" err="1"/>
              <a:t>P</a:t>
            </a:r>
            <a:r>
              <a:rPr lang="en-US" sz="3200" baseline="-25000" dirty="0" err="1"/>
              <a:t>i</a:t>
            </a:r>
            <a:r>
              <a:rPr lang="en-US" sz="3200" dirty="0" err="1"/>
              <a:t>+jQ</a:t>
            </a:r>
            <a:r>
              <a:rPr lang="en-US" baseline="-25000" dirty="0" err="1"/>
              <a:t>i</a:t>
            </a:r>
            <a:endParaRPr lang="en-US" dirty="0"/>
          </a:p>
        </p:txBody>
      </p:sp>
      <p:graphicFrame>
        <p:nvGraphicFramePr>
          <p:cNvPr id="21" name="Object 20"/>
          <p:cNvGraphicFramePr>
            <a:graphicFrameLocks noChangeAspect="1"/>
          </p:cNvGraphicFramePr>
          <p:nvPr>
            <p:extLst/>
          </p:nvPr>
        </p:nvGraphicFramePr>
        <p:xfrm>
          <a:off x="4476750" y="4929728"/>
          <a:ext cx="2949404" cy="907509"/>
        </p:xfrm>
        <a:graphic>
          <a:graphicData uri="http://schemas.openxmlformats.org/presentationml/2006/ole">
            <mc:AlternateContent xmlns:mc="http://schemas.openxmlformats.org/markup-compatibility/2006">
              <mc:Choice xmlns:v="urn:schemas-microsoft-com:vml" Requires="v">
                <p:oleObj spid="_x0000_s1026" name="Equation" r:id="rId3" imgW="825480" imgH="253800" progId="Equation.3">
                  <p:embed/>
                </p:oleObj>
              </mc:Choice>
              <mc:Fallback>
                <p:oleObj name="Equation" r:id="rId3" imgW="825480" imgH="253800" progId="Equation.3">
                  <p:embed/>
                  <p:pic>
                    <p:nvPicPr>
                      <p:cNvPr id="21" name="Object 20"/>
                      <p:cNvPicPr/>
                      <p:nvPr/>
                    </p:nvPicPr>
                    <p:blipFill>
                      <a:blip r:embed="rId4"/>
                      <a:stretch>
                        <a:fillRect/>
                      </a:stretch>
                    </p:blipFill>
                    <p:spPr>
                      <a:xfrm>
                        <a:off x="4476750" y="4929728"/>
                        <a:ext cx="2949404" cy="907509"/>
                      </a:xfrm>
                      <a:prstGeom prst="rect">
                        <a:avLst/>
                      </a:prstGeom>
                    </p:spPr>
                  </p:pic>
                </p:oleObj>
              </mc:Fallback>
            </mc:AlternateContent>
          </a:graphicData>
        </a:graphic>
      </p:graphicFrame>
    </p:spTree>
    <p:extLst>
      <p:ext uri="{BB962C8B-B14F-4D97-AF65-F5344CB8AC3E}">
        <p14:creationId xmlns:p14="http://schemas.microsoft.com/office/powerpoint/2010/main" val="1843382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err="1"/>
              <a:t>OpenDSS</a:t>
            </a:r>
            <a:r>
              <a:rPr lang="en-US" altLang="en-US" dirty="0"/>
              <a:t> Architecture </a:t>
            </a:r>
            <a:br>
              <a:rPr lang="en-US" altLang="en-US" dirty="0"/>
            </a:br>
            <a:endParaRPr lang="en-US" altLang="en-US" dirty="0"/>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293671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5486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27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0419" name="Rectangle 3"/>
          <p:cNvSpPr>
            <a:spLocks noGrp="1" noChangeArrowheads="1"/>
          </p:cNvSpPr>
          <p:nvPr>
            <p:ph type="body" idx="1"/>
          </p:nvPr>
        </p:nvSpPr>
        <p:spPr>
          <a:xfrm>
            <a:off x="274319" y="1005839"/>
            <a:ext cx="8719209" cy="5441259"/>
          </a:xfrm>
        </p:spPr>
        <p:txBody>
          <a:bodyPr>
            <a:normAutofit lnSpcReduction="10000"/>
          </a:bodyPr>
          <a:lstStyle/>
          <a:p>
            <a:pPr eaLnBrk="1" hangingPunct="1">
              <a:lnSpc>
                <a:spcPct val="75000"/>
              </a:lnSpc>
            </a:pPr>
            <a:r>
              <a:rPr lang="en-US" altLang="en-US" sz="1600" u="sng" dirty="0"/>
              <a:t>POWER DELIVERY ELEMENTS</a:t>
            </a:r>
            <a:endParaRPr lang="en-US" altLang="en-US" sz="1600" dirty="0"/>
          </a:p>
          <a:p>
            <a:pPr lvl="1" eaLnBrk="1" hangingPunct="1">
              <a:lnSpc>
                <a:spcPct val="75000"/>
              </a:lnSpc>
            </a:pPr>
            <a:r>
              <a:rPr lang="en-US" altLang="en-US" sz="1600" dirty="0"/>
              <a:t>CAPACITOR (Series and shunt capacitors; filter banks)</a:t>
            </a:r>
          </a:p>
          <a:p>
            <a:pPr lvl="1" eaLnBrk="1" hangingPunct="1">
              <a:lnSpc>
                <a:spcPct val="75000"/>
              </a:lnSpc>
            </a:pPr>
            <a:r>
              <a:rPr lang="en-US" altLang="en-US" sz="1600" dirty="0"/>
              <a:t>LINE (All types of lines, cables)</a:t>
            </a:r>
          </a:p>
          <a:p>
            <a:pPr lvl="1" eaLnBrk="1" hangingPunct="1">
              <a:lnSpc>
                <a:spcPct val="75000"/>
              </a:lnSpc>
            </a:pPr>
            <a:r>
              <a:rPr lang="en-US" altLang="en-US" sz="1600" dirty="0"/>
              <a:t>REACTOR (Series and shunt reactors)</a:t>
            </a:r>
          </a:p>
          <a:p>
            <a:pPr lvl="1" eaLnBrk="1" hangingPunct="1">
              <a:lnSpc>
                <a:spcPct val="75000"/>
              </a:lnSpc>
            </a:pPr>
            <a:r>
              <a:rPr lang="en-US" altLang="en-US" sz="1600" dirty="0"/>
              <a:t>TRANSFORMER (multi-phase, multi-winding transformer models)</a:t>
            </a:r>
          </a:p>
          <a:p>
            <a:pPr eaLnBrk="1" hangingPunct="1">
              <a:lnSpc>
                <a:spcPct val="75000"/>
              </a:lnSpc>
            </a:pPr>
            <a:r>
              <a:rPr lang="en-US" altLang="en-US" sz="1600" u="sng" dirty="0"/>
              <a:t>POWER CONVERSION ELEMENTS</a:t>
            </a:r>
            <a:endParaRPr lang="en-US" altLang="en-US" sz="1600" dirty="0"/>
          </a:p>
          <a:p>
            <a:pPr lvl="1" eaLnBrk="1" hangingPunct="1">
              <a:lnSpc>
                <a:spcPct val="75000"/>
              </a:lnSpc>
            </a:pPr>
            <a:r>
              <a:rPr lang="en-US" altLang="en-US" sz="1600" dirty="0"/>
              <a:t>GENERATOR (General generator models)</a:t>
            </a:r>
          </a:p>
          <a:p>
            <a:pPr lvl="1" eaLnBrk="1" hangingPunct="1">
              <a:lnSpc>
                <a:spcPct val="75000"/>
              </a:lnSpc>
            </a:pPr>
            <a:r>
              <a:rPr lang="en-US" altLang="en-US" sz="1600" dirty="0"/>
              <a:t>LOAD (General load models)</a:t>
            </a:r>
          </a:p>
          <a:p>
            <a:pPr lvl="1" eaLnBrk="1" hangingPunct="1">
              <a:lnSpc>
                <a:spcPct val="75000"/>
              </a:lnSpc>
            </a:pPr>
            <a:r>
              <a:rPr lang="en-US" altLang="en-US" sz="1600" dirty="0"/>
              <a:t>PVSYSTEM (Solar PV system with panel and inverter)</a:t>
            </a:r>
          </a:p>
          <a:p>
            <a:pPr lvl="1" eaLnBrk="1" hangingPunct="1">
              <a:lnSpc>
                <a:spcPct val="75000"/>
              </a:lnSpc>
            </a:pPr>
            <a:r>
              <a:rPr lang="en-US" altLang="en-US" sz="1600" dirty="0"/>
              <a:t>STORAGE (Generic storage element models)</a:t>
            </a:r>
          </a:p>
          <a:p>
            <a:pPr lvl="1" eaLnBrk="1" hangingPunct="1">
              <a:lnSpc>
                <a:spcPct val="75000"/>
              </a:lnSpc>
            </a:pPr>
            <a:r>
              <a:rPr lang="en-US" altLang="en-US" sz="1600" dirty="0"/>
              <a:t>INDMACH012 (Induction Machine Model in Symmetrical Components)</a:t>
            </a:r>
          </a:p>
          <a:p>
            <a:pPr eaLnBrk="1" hangingPunct="1">
              <a:lnSpc>
                <a:spcPct val="75000"/>
              </a:lnSpc>
            </a:pPr>
            <a:r>
              <a:rPr lang="en-US" altLang="en-US" sz="1600" u="sng" dirty="0"/>
              <a:t>CONTROL ELEMENTS</a:t>
            </a:r>
            <a:endParaRPr lang="en-US" altLang="en-US" sz="1600" dirty="0"/>
          </a:p>
          <a:p>
            <a:pPr lvl="1" eaLnBrk="1" hangingPunct="1">
              <a:lnSpc>
                <a:spcPct val="75000"/>
              </a:lnSpc>
            </a:pPr>
            <a:r>
              <a:rPr lang="en-US" altLang="en-US" sz="1600" dirty="0"/>
              <a:t>CAPCONTROL (Capacitor bank control; various types)</a:t>
            </a:r>
          </a:p>
          <a:p>
            <a:pPr lvl="1" eaLnBrk="1" hangingPunct="1">
              <a:lnSpc>
                <a:spcPct val="75000"/>
              </a:lnSpc>
            </a:pPr>
            <a:r>
              <a:rPr lang="en-US" altLang="en-US" sz="1600" dirty="0"/>
              <a:t>FUSE (Controls a switch, modeling fuse TCC behavior)</a:t>
            </a:r>
          </a:p>
          <a:p>
            <a:pPr lvl="1" eaLnBrk="1" hangingPunct="1">
              <a:lnSpc>
                <a:spcPct val="75000"/>
              </a:lnSpc>
            </a:pPr>
            <a:r>
              <a:rPr lang="en-US" altLang="en-US" sz="1600" dirty="0"/>
              <a:t>GENDISPATCHER (A specialized controller for dispatching DG)</a:t>
            </a:r>
          </a:p>
          <a:p>
            <a:pPr lvl="1" eaLnBrk="1" hangingPunct="1">
              <a:lnSpc>
                <a:spcPct val="75000"/>
              </a:lnSpc>
            </a:pPr>
            <a:r>
              <a:rPr lang="en-US" altLang="en-US" sz="1600" dirty="0"/>
              <a:t>RECLOSER (Controls a switch, modeling recloser behavior)</a:t>
            </a:r>
          </a:p>
          <a:p>
            <a:pPr lvl="1" eaLnBrk="1" hangingPunct="1">
              <a:lnSpc>
                <a:spcPct val="75000"/>
              </a:lnSpc>
            </a:pPr>
            <a:r>
              <a:rPr lang="en-US" altLang="en-US" sz="1600" dirty="0"/>
              <a:t>REGCONTROL (Standard 32-step regulator/LTC control)</a:t>
            </a:r>
          </a:p>
          <a:p>
            <a:pPr lvl="1" eaLnBrk="1" hangingPunct="1">
              <a:lnSpc>
                <a:spcPct val="75000"/>
              </a:lnSpc>
            </a:pPr>
            <a:r>
              <a:rPr lang="en-US" altLang="en-US" sz="1600" dirty="0"/>
              <a:t>RELAY (Controls a switch, modeling various relay behaviors)</a:t>
            </a:r>
          </a:p>
          <a:p>
            <a:pPr lvl="1" eaLnBrk="1" hangingPunct="1">
              <a:lnSpc>
                <a:spcPct val="75000"/>
              </a:lnSpc>
            </a:pPr>
            <a:r>
              <a:rPr lang="en-US" altLang="en-US" sz="1600" dirty="0"/>
              <a:t>STORAGECONTROLLER (Implementation of AEP’s hub controller)</a:t>
            </a:r>
          </a:p>
          <a:p>
            <a:pPr lvl="1" eaLnBrk="1" hangingPunct="1">
              <a:lnSpc>
                <a:spcPct val="75000"/>
              </a:lnSpc>
            </a:pPr>
            <a:r>
              <a:rPr lang="en-US" altLang="en-US" sz="1600" dirty="0"/>
              <a:t>SWTCONTROL (one way to control switches during simulations)</a:t>
            </a:r>
          </a:p>
          <a:p>
            <a:pPr lvl="1" eaLnBrk="1" hangingPunct="1">
              <a:lnSpc>
                <a:spcPct val="75000"/>
              </a:lnSpc>
            </a:pPr>
            <a:r>
              <a:rPr lang="en-US" altLang="en-US" sz="1600" dirty="0"/>
              <a:t>INVCONTROL (Inverter control for VVO, </a:t>
            </a:r>
            <a:r>
              <a:rPr lang="en-US" altLang="en-US" sz="1600" dirty="0" err="1"/>
              <a:t>etc</a:t>
            </a:r>
            <a:r>
              <a:rPr lang="en-US" altLang="en-US" sz="1600" dirty="0"/>
              <a:t>)</a:t>
            </a:r>
          </a:p>
          <a:p>
            <a:pPr eaLnBrk="1" hangingPunct="1">
              <a:lnSpc>
                <a:spcPct val="75000"/>
              </a:lnSpc>
            </a:pPr>
            <a:endParaRPr lang="en-US" altLang="en-US" sz="1600" dirty="0"/>
          </a:p>
        </p:txBody>
      </p:sp>
    </p:spTree>
    <p:extLst>
      <p:ext uri="{BB962C8B-B14F-4D97-AF65-F5344CB8AC3E}">
        <p14:creationId xmlns:p14="http://schemas.microsoft.com/office/powerpoint/2010/main" val="150153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1443" name="Rectangle 3"/>
          <p:cNvSpPr>
            <a:spLocks noGrp="1" noChangeArrowheads="1"/>
          </p:cNvSpPr>
          <p:nvPr>
            <p:ph type="body" idx="1"/>
          </p:nvPr>
        </p:nvSpPr>
        <p:spPr/>
        <p:txBody>
          <a:bodyPr>
            <a:normAutofit lnSpcReduction="10000"/>
          </a:bodyPr>
          <a:lstStyle/>
          <a:p>
            <a:pPr eaLnBrk="1" hangingPunct="1">
              <a:lnSpc>
                <a:spcPct val="75000"/>
              </a:lnSpc>
            </a:pPr>
            <a:r>
              <a:rPr lang="en-US" altLang="en-US" sz="1400" u="sng"/>
              <a:t>GENERAL DATA</a:t>
            </a:r>
            <a:endParaRPr lang="en-US" altLang="en-US" sz="1400"/>
          </a:p>
          <a:p>
            <a:pPr lvl="1" eaLnBrk="1" hangingPunct="1">
              <a:lnSpc>
                <a:spcPct val="75000"/>
              </a:lnSpc>
            </a:pPr>
            <a:r>
              <a:rPr lang="en-US" altLang="en-US" sz="1400"/>
              <a:t>CNDATA (Concentric neutral cable data)</a:t>
            </a:r>
          </a:p>
          <a:p>
            <a:pPr lvl="1" eaLnBrk="1" hangingPunct="1">
              <a:lnSpc>
                <a:spcPct val="75000"/>
              </a:lnSpc>
            </a:pPr>
            <a:r>
              <a:rPr lang="en-US" altLang="en-US" sz="1400"/>
              <a:t>GROWTHSHAPE (Growth vs year)</a:t>
            </a:r>
          </a:p>
          <a:p>
            <a:pPr lvl="1" eaLnBrk="1" hangingPunct="1">
              <a:lnSpc>
                <a:spcPct val="75000"/>
              </a:lnSpc>
            </a:pPr>
            <a:r>
              <a:rPr lang="en-US" altLang="en-US" sz="1400"/>
              <a:t>LINECODE (Line and cable impedances, matrices or symmetrical components)</a:t>
            </a:r>
          </a:p>
          <a:p>
            <a:pPr lvl="1" eaLnBrk="1" hangingPunct="1">
              <a:lnSpc>
                <a:spcPct val="75000"/>
              </a:lnSpc>
            </a:pPr>
            <a:r>
              <a:rPr lang="en-US" altLang="en-US" sz="1400"/>
              <a:t>LINEGEOMETRY (Line geometry data)</a:t>
            </a:r>
          </a:p>
          <a:p>
            <a:pPr lvl="1" eaLnBrk="1" hangingPunct="1">
              <a:lnSpc>
                <a:spcPct val="75000"/>
              </a:lnSpc>
            </a:pPr>
            <a:r>
              <a:rPr lang="en-US" altLang="en-US" sz="1400"/>
              <a:t>LINESPACING (spacing data for LINEGEOMETRY)</a:t>
            </a:r>
          </a:p>
          <a:p>
            <a:pPr lvl="1" eaLnBrk="1" hangingPunct="1">
              <a:lnSpc>
                <a:spcPct val="75000"/>
              </a:lnSpc>
            </a:pPr>
            <a:r>
              <a:rPr lang="en-US" altLang="en-US" sz="1400"/>
              <a:t>LOADSHAPE (Load shape data)</a:t>
            </a:r>
          </a:p>
          <a:p>
            <a:pPr lvl="1" eaLnBrk="1" hangingPunct="1">
              <a:lnSpc>
                <a:spcPct val="75000"/>
              </a:lnSpc>
            </a:pPr>
            <a:r>
              <a:rPr lang="en-US" altLang="en-US" sz="1400"/>
              <a:t>PRICESHAPE (Price shape data)</a:t>
            </a:r>
          </a:p>
          <a:p>
            <a:pPr lvl="1" eaLnBrk="1" hangingPunct="1">
              <a:lnSpc>
                <a:spcPct val="75000"/>
              </a:lnSpc>
            </a:pPr>
            <a:r>
              <a:rPr lang="en-US" altLang="en-US" sz="1400"/>
              <a:t>SPECTRUM (Harmonic spectra)</a:t>
            </a:r>
          </a:p>
          <a:p>
            <a:pPr lvl="1" eaLnBrk="1" hangingPunct="1">
              <a:lnSpc>
                <a:spcPct val="75000"/>
              </a:lnSpc>
            </a:pPr>
            <a:r>
              <a:rPr lang="en-US" altLang="en-US" sz="1400"/>
              <a:t>TCC_CURVE (TCC curves)</a:t>
            </a:r>
          </a:p>
          <a:p>
            <a:pPr lvl="1" eaLnBrk="1" hangingPunct="1">
              <a:lnSpc>
                <a:spcPct val="75000"/>
              </a:lnSpc>
            </a:pPr>
            <a:r>
              <a:rPr lang="en-US" altLang="en-US" sz="1400"/>
              <a:t>TSDATA (Tape shield cable data)</a:t>
            </a:r>
          </a:p>
          <a:p>
            <a:pPr lvl="1" eaLnBrk="1" hangingPunct="1">
              <a:lnSpc>
                <a:spcPct val="75000"/>
              </a:lnSpc>
            </a:pPr>
            <a:r>
              <a:rPr lang="en-US" altLang="en-US" sz="1400"/>
              <a:t>TSHAPE (Temperature shape data)</a:t>
            </a:r>
          </a:p>
          <a:p>
            <a:pPr lvl="1" eaLnBrk="1" hangingPunct="1">
              <a:lnSpc>
                <a:spcPct val="75000"/>
              </a:lnSpc>
            </a:pPr>
            <a:r>
              <a:rPr lang="en-US" altLang="en-US" sz="1400"/>
              <a:t>WIREDATA (Wire parameters, GMR, etc.)</a:t>
            </a:r>
          </a:p>
          <a:p>
            <a:pPr lvl="1" eaLnBrk="1" hangingPunct="1">
              <a:lnSpc>
                <a:spcPct val="75000"/>
              </a:lnSpc>
            </a:pPr>
            <a:r>
              <a:rPr lang="en-US" altLang="en-US" sz="1400"/>
              <a:t>XFMRCODE (Transformer type definitions)</a:t>
            </a:r>
          </a:p>
          <a:p>
            <a:pPr lvl="1" eaLnBrk="1" hangingPunct="1">
              <a:lnSpc>
                <a:spcPct val="75000"/>
              </a:lnSpc>
            </a:pPr>
            <a:r>
              <a:rPr lang="en-US" altLang="en-US" sz="1400"/>
              <a:t>XYCURVE (Generic x-y curves)</a:t>
            </a:r>
          </a:p>
          <a:p>
            <a:pPr eaLnBrk="1" hangingPunct="1">
              <a:lnSpc>
                <a:spcPct val="75000"/>
              </a:lnSpc>
            </a:pPr>
            <a:r>
              <a:rPr lang="en-US" altLang="en-US" sz="1400" u="sng"/>
              <a:t>METERS</a:t>
            </a:r>
            <a:endParaRPr lang="en-US" altLang="en-US" sz="1400"/>
          </a:p>
          <a:p>
            <a:pPr lvl="1" eaLnBrk="1" hangingPunct="1">
              <a:lnSpc>
                <a:spcPct val="75000"/>
              </a:lnSpc>
            </a:pPr>
            <a:r>
              <a:rPr lang="en-US" altLang="en-US" sz="1400"/>
              <a:t>ENERGYMETER (Captures energy quantities and losses)</a:t>
            </a:r>
          </a:p>
          <a:p>
            <a:pPr lvl="1" eaLnBrk="1" hangingPunct="1">
              <a:lnSpc>
                <a:spcPct val="75000"/>
              </a:lnSpc>
            </a:pPr>
            <a:r>
              <a:rPr lang="en-US" altLang="en-US" sz="1400"/>
              <a:t>MONITOR (Captures selected quantities at a point in the circuit)</a:t>
            </a:r>
          </a:p>
          <a:p>
            <a:pPr lvl="1" eaLnBrk="1" hangingPunct="1">
              <a:lnSpc>
                <a:spcPct val="75000"/>
              </a:lnSpc>
            </a:pPr>
            <a:r>
              <a:rPr lang="en-US" altLang="en-US" sz="1400"/>
              <a:t>SENSOR (Simple monitor used for state estimation)</a:t>
            </a:r>
          </a:p>
          <a:p>
            <a:pPr eaLnBrk="1" hangingPunct="1">
              <a:lnSpc>
                <a:spcPct val="75000"/>
              </a:lnSpc>
            </a:pPr>
            <a:r>
              <a:rPr lang="en-US" altLang="en-US" sz="1400" u="sng"/>
              <a:t>OTHER</a:t>
            </a:r>
            <a:endParaRPr lang="en-US" altLang="en-US" sz="1400"/>
          </a:p>
          <a:p>
            <a:pPr lvl="1" eaLnBrk="1" hangingPunct="1">
              <a:lnSpc>
                <a:spcPct val="75000"/>
              </a:lnSpc>
            </a:pPr>
            <a:r>
              <a:rPr lang="en-US" altLang="en-US" sz="1400"/>
              <a:t>FAULT (1 or more faults can be placed anywhere in the circuit)</a:t>
            </a:r>
          </a:p>
          <a:p>
            <a:pPr lvl="1" eaLnBrk="1" hangingPunct="1">
              <a:lnSpc>
                <a:spcPct val="75000"/>
              </a:lnSpc>
            </a:pPr>
            <a:r>
              <a:rPr lang="fr-FR" altLang="en-US" sz="1400"/>
              <a:t>ISOURCE  (Multi-phase current source)</a:t>
            </a:r>
            <a:endParaRPr lang="en-US" altLang="en-US" sz="1400"/>
          </a:p>
          <a:p>
            <a:pPr lvl="1" eaLnBrk="1" hangingPunct="1">
              <a:lnSpc>
                <a:spcPct val="75000"/>
              </a:lnSpc>
            </a:pPr>
            <a:r>
              <a:rPr lang="en-US" altLang="en-US" sz="1400"/>
              <a:t>VSOURCE (2-terminal multiphase voltage source, thevinen equivalent)</a:t>
            </a:r>
          </a:p>
          <a:p>
            <a:pPr eaLnBrk="1" hangingPunct="1">
              <a:lnSpc>
                <a:spcPct val="75000"/>
              </a:lnSpc>
            </a:pPr>
            <a:endParaRPr lang="en-US" altLang="en-US" sz="1400"/>
          </a:p>
        </p:txBody>
      </p:sp>
    </p:spTree>
    <p:extLst>
      <p:ext uri="{BB962C8B-B14F-4D97-AF65-F5344CB8AC3E}">
        <p14:creationId xmlns:p14="http://schemas.microsoft.com/office/powerpoint/2010/main" val="3227397113"/>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704</TotalTime>
  <Words>1697</Words>
  <Application>Microsoft Office PowerPoint</Application>
  <PresentationFormat>On-screen Show (4:3)</PresentationFormat>
  <Paragraphs>339</Paragraphs>
  <Slides>34</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Arial</vt:lpstr>
      <vt:lpstr>Arial Black</vt:lpstr>
      <vt:lpstr>Arial Narrow</vt:lpstr>
      <vt:lpstr>Calibri</vt:lpstr>
      <vt:lpstr>Tahoma</vt:lpstr>
      <vt:lpstr>Times New Roman</vt:lpstr>
      <vt:lpstr>Wingdings</vt:lpstr>
      <vt:lpstr>2017 PowerPoint Theme</vt:lpstr>
      <vt:lpstr>Equation</vt:lpstr>
      <vt:lpstr>Advanced Modeling for Distribution Planning with OpenDSS </vt:lpstr>
      <vt:lpstr>Instructor</vt:lpstr>
      <vt:lpstr>How Does OpenDSS Work?</vt:lpstr>
      <vt:lpstr>OpenDSS Architecture  </vt:lpstr>
      <vt:lpstr>DSS Structure</vt:lpstr>
      <vt:lpstr>DSS Object Structure</vt:lpstr>
      <vt:lpstr>DSS Class Structure</vt:lpstr>
      <vt:lpstr>Models Currently Implemented (April 2017)</vt:lpstr>
      <vt:lpstr>Models Currently Implemented (April 2017)</vt:lpstr>
      <vt:lpstr>Built-in Solution Modes</vt:lpstr>
      <vt:lpstr>Input Data Requirements</vt:lpstr>
      <vt:lpstr>Input Data Requirements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Solving the Power Flow …</vt:lpstr>
      <vt:lpstr>Losses are computed quite simply for any device model</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56</cp:revision>
  <cp:lastPrinted>2014-11-24T20:31:07Z</cp:lastPrinted>
  <dcterms:created xsi:type="dcterms:W3CDTF">2017-04-05T15:17:39Z</dcterms:created>
  <dcterms:modified xsi:type="dcterms:W3CDTF">2017-06-15T13:40:50Z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