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43"/>
  </p:notesMasterIdLst>
  <p:sldIdLst>
    <p:sldId id="283" r:id="rId5"/>
    <p:sldId id="301" r:id="rId6"/>
    <p:sldId id="302" r:id="rId7"/>
    <p:sldId id="303" r:id="rId8"/>
    <p:sldId id="491" r:id="rId9"/>
    <p:sldId id="488" r:id="rId10"/>
    <p:sldId id="489" r:id="rId11"/>
    <p:sldId id="436" r:id="rId12"/>
    <p:sldId id="664" r:id="rId13"/>
    <p:sldId id="490" r:id="rId14"/>
    <p:sldId id="407" r:id="rId15"/>
    <p:sldId id="304" r:id="rId16"/>
    <p:sldId id="408" r:id="rId17"/>
    <p:sldId id="437" r:id="rId18"/>
    <p:sldId id="305" r:id="rId19"/>
    <p:sldId id="438" r:id="rId20"/>
    <p:sldId id="439" r:id="rId21"/>
    <p:sldId id="440" r:id="rId22"/>
    <p:sldId id="441" r:id="rId23"/>
    <p:sldId id="457" r:id="rId24"/>
    <p:sldId id="458" r:id="rId25"/>
    <p:sldId id="459" r:id="rId26"/>
    <p:sldId id="665" r:id="rId27"/>
    <p:sldId id="308" r:id="rId28"/>
    <p:sldId id="309" r:id="rId29"/>
    <p:sldId id="311" r:id="rId30"/>
    <p:sldId id="312" r:id="rId31"/>
    <p:sldId id="493" r:id="rId32"/>
    <p:sldId id="492" r:id="rId33"/>
    <p:sldId id="666" r:id="rId34"/>
    <p:sldId id="466" r:id="rId35"/>
    <p:sldId id="467" r:id="rId36"/>
    <p:sldId id="468" r:id="rId37"/>
    <p:sldId id="469" r:id="rId38"/>
    <p:sldId id="470" r:id="rId39"/>
    <p:sldId id="471" r:id="rId40"/>
    <p:sldId id="472" r:id="rId41"/>
    <p:sldId id="339" r:id="rId4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66" autoAdjust="0"/>
  </p:normalViewPr>
  <p:slideViewPr>
    <p:cSldViewPr snapToGrid="0">
      <p:cViewPr varScale="1">
        <p:scale>
          <a:sx n="64" d="100"/>
          <a:sy n="64" d="100"/>
        </p:scale>
        <p:origin x="67" y="73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7/23/2018</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5</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92745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a:extLst>
              <a:ext uri="{FF2B5EF4-FFF2-40B4-BE49-F238E27FC236}">
                <a16:creationId xmlns:a16="http://schemas.microsoft.com/office/drawing/2014/main" id="{0779F1A8-2F78-42DC-BEC7-68305C7103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32A54A-9438-4CFE-84FE-14F5D1EEE29E}" type="slidenum">
              <a:rPr lang="en-US" altLang="en-US" sz="1200">
                <a:solidFill>
                  <a:schemeClr val="tx1"/>
                </a:solidFill>
              </a:rPr>
              <a:pPr/>
              <a:t>18</a:t>
            </a:fld>
            <a:endParaRPr lang="en-US" altLang="en-US" sz="1200">
              <a:solidFill>
                <a:schemeClr val="tx1"/>
              </a:solidFill>
            </a:endParaRPr>
          </a:p>
        </p:txBody>
      </p:sp>
      <p:sp>
        <p:nvSpPr>
          <p:cNvPr id="407555" name="Rectangle 2">
            <a:extLst>
              <a:ext uri="{FF2B5EF4-FFF2-40B4-BE49-F238E27FC236}">
                <a16:creationId xmlns:a16="http://schemas.microsoft.com/office/drawing/2014/main" id="{FADE3DCD-6DFA-4FBF-B8F3-E0015FC36E83}"/>
              </a:ext>
            </a:extLst>
          </p:cNvPr>
          <p:cNvSpPr>
            <a:spLocks noGrp="1" noRot="1" noChangeAspect="1" noChangeArrowheads="1" noTextEdit="1"/>
          </p:cNvSpPr>
          <p:nvPr>
            <p:ph type="sldImg"/>
          </p:nvPr>
        </p:nvSpPr>
        <p:spPr>
          <a:ln/>
        </p:spPr>
      </p:sp>
      <p:sp>
        <p:nvSpPr>
          <p:cNvPr id="407556" name="Rectangle 3">
            <a:extLst>
              <a:ext uri="{FF2B5EF4-FFF2-40B4-BE49-F238E27FC236}">
                <a16:creationId xmlns:a16="http://schemas.microsoft.com/office/drawing/2014/main" id="{61C795B1-9B0F-4383-9FAD-7475A6122BB7}"/>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3227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a:extLst>
              <a:ext uri="{FF2B5EF4-FFF2-40B4-BE49-F238E27FC236}">
                <a16:creationId xmlns:a16="http://schemas.microsoft.com/office/drawing/2014/main" id="{065234AB-9096-436D-BF44-1CEB581F9E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24217ED-148A-4F13-83F0-16E8D159D5BE}" type="slidenum">
              <a:rPr lang="en-US" altLang="en-US" sz="1200">
                <a:solidFill>
                  <a:schemeClr val="tx1"/>
                </a:solidFill>
              </a:rPr>
              <a:pPr/>
              <a:t>19</a:t>
            </a:fld>
            <a:endParaRPr lang="en-US" altLang="en-US" sz="1200">
              <a:solidFill>
                <a:schemeClr val="tx1"/>
              </a:solidFill>
            </a:endParaRPr>
          </a:p>
        </p:txBody>
      </p:sp>
      <p:sp>
        <p:nvSpPr>
          <p:cNvPr id="408579" name="Rectangle 2">
            <a:extLst>
              <a:ext uri="{FF2B5EF4-FFF2-40B4-BE49-F238E27FC236}">
                <a16:creationId xmlns:a16="http://schemas.microsoft.com/office/drawing/2014/main" id="{41D0B090-1564-472B-B2E9-474888F22D92}"/>
              </a:ext>
            </a:extLst>
          </p:cNvPr>
          <p:cNvSpPr>
            <a:spLocks noGrp="1" noRot="1" noChangeAspect="1" noChangeArrowheads="1" noTextEdit="1"/>
          </p:cNvSpPr>
          <p:nvPr>
            <p:ph type="sldImg"/>
          </p:nvPr>
        </p:nvSpPr>
        <p:spPr>
          <a:ln/>
        </p:spPr>
      </p:sp>
      <p:sp>
        <p:nvSpPr>
          <p:cNvPr id="408580" name="Rectangle 3">
            <a:extLst>
              <a:ext uri="{FF2B5EF4-FFF2-40B4-BE49-F238E27FC236}">
                <a16:creationId xmlns:a16="http://schemas.microsoft.com/office/drawing/2014/main" id="{1FFE6C3A-14A6-404A-9F82-3F504E27E1E0}"/>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50679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a:extLst>
              <a:ext uri="{FF2B5EF4-FFF2-40B4-BE49-F238E27FC236}">
                <a16:creationId xmlns:a16="http://schemas.microsoft.com/office/drawing/2014/main" id="{E4FC046E-1BBF-4E61-B7FA-C5E80CDD87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51386A2-2BA4-474F-8361-6A892FEB1996}" type="slidenum">
              <a:rPr lang="en-US" altLang="en-US" sz="1200">
                <a:solidFill>
                  <a:schemeClr val="tx1"/>
                </a:solidFill>
              </a:rPr>
              <a:pPr/>
              <a:t>20</a:t>
            </a:fld>
            <a:endParaRPr lang="en-US" altLang="en-US" sz="1200">
              <a:solidFill>
                <a:schemeClr val="tx1"/>
              </a:solidFill>
            </a:endParaRPr>
          </a:p>
        </p:txBody>
      </p:sp>
      <p:sp>
        <p:nvSpPr>
          <p:cNvPr id="409603" name="Rectangle 2">
            <a:extLst>
              <a:ext uri="{FF2B5EF4-FFF2-40B4-BE49-F238E27FC236}">
                <a16:creationId xmlns:a16="http://schemas.microsoft.com/office/drawing/2014/main" id="{95E1C98F-EDCD-4CE0-9F38-20ED59634719}"/>
              </a:ext>
            </a:extLst>
          </p:cNvPr>
          <p:cNvSpPr>
            <a:spLocks noGrp="1" noRot="1" noChangeAspect="1" noChangeArrowheads="1" noTextEdit="1"/>
          </p:cNvSpPr>
          <p:nvPr>
            <p:ph type="sldImg"/>
          </p:nvPr>
        </p:nvSpPr>
        <p:spPr>
          <a:xfrm>
            <a:off x="1185863" y="696913"/>
            <a:ext cx="4648200" cy="3486150"/>
          </a:xfrm>
          <a:ln/>
        </p:spPr>
      </p:sp>
      <p:sp>
        <p:nvSpPr>
          <p:cNvPr id="409604" name="Rectangle 3">
            <a:extLst>
              <a:ext uri="{FF2B5EF4-FFF2-40B4-BE49-F238E27FC236}">
                <a16:creationId xmlns:a16="http://schemas.microsoft.com/office/drawing/2014/main" id="{34610407-A3B4-46B9-BB52-64926E8DE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7649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a:extLst>
              <a:ext uri="{FF2B5EF4-FFF2-40B4-BE49-F238E27FC236}">
                <a16:creationId xmlns:a16="http://schemas.microsoft.com/office/drawing/2014/main" id="{424E84B0-C9BA-4847-997A-3EE7751D25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81DCE82-9D50-4A4E-9415-2D629CB2199E}" type="slidenum">
              <a:rPr lang="en-US" altLang="en-US" sz="1200">
                <a:solidFill>
                  <a:schemeClr val="tx1"/>
                </a:solidFill>
              </a:rPr>
              <a:pPr/>
              <a:t>21</a:t>
            </a:fld>
            <a:endParaRPr lang="en-US" altLang="en-US" sz="1200">
              <a:solidFill>
                <a:schemeClr val="tx1"/>
              </a:solidFill>
            </a:endParaRPr>
          </a:p>
        </p:txBody>
      </p:sp>
      <p:sp>
        <p:nvSpPr>
          <p:cNvPr id="410627" name="Rectangle 2">
            <a:extLst>
              <a:ext uri="{FF2B5EF4-FFF2-40B4-BE49-F238E27FC236}">
                <a16:creationId xmlns:a16="http://schemas.microsoft.com/office/drawing/2014/main" id="{8E57613F-088B-4674-A446-D59B83D9AA14}"/>
              </a:ext>
            </a:extLst>
          </p:cNvPr>
          <p:cNvSpPr>
            <a:spLocks noGrp="1" noRot="1" noChangeAspect="1" noChangeArrowheads="1" noTextEdit="1"/>
          </p:cNvSpPr>
          <p:nvPr>
            <p:ph type="sldImg"/>
          </p:nvPr>
        </p:nvSpPr>
        <p:spPr>
          <a:xfrm>
            <a:off x="1185863" y="696913"/>
            <a:ext cx="4648200" cy="3486150"/>
          </a:xfrm>
          <a:ln/>
        </p:spPr>
      </p:sp>
      <p:sp>
        <p:nvSpPr>
          <p:cNvPr id="410628" name="Rectangle 3">
            <a:extLst>
              <a:ext uri="{FF2B5EF4-FFF2-40B4-BE49-F238E27FC236}">
                <a16:creationId xmlns:a16="http://schemas.microsoft.com/office/drawing/2014/main" id="{09D97D44-90BA-4ED7-82C6-E53564A4B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0858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a:extLst>
              <a:ext uri="{FF2B5EF4-FFF2-40B4-BE49-F238E27FC236}">
                <a16:creationId xmlns:a16="http://schemas.microsoft.com/office/drawing/2014/main" id="{F6AC75F1-B4BC-468A-A3C4-77A8EFEDB8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06BE026-37A0-4F6D-B294-61B7F0FBE799}" type="slidenum">
              <a:rPr lang="en-US" altLang="en-US" sz="1200">
                <a:solidFill>
                  <a:schemeClr val="tx1"/>
                </a:solidFill>
              </a:rPr>
              <a:pPr/>
              <a:t>22</a:t>
            </a:fld>
            <a:endParaRPr lang="en-US" altLang="en-US" sz="1200">
              <a:solidFill>
                <a:schemeClr val="tx1"/>
              </a:solidFill>
            </a:endParaRPr>
          </a:p>
        </p:txBody>
      </p:sp>
      <p:sp>
        <p:nvSpPr>
          <p:cNvPr id="411651" name="Rectangle 2">
            <a:extLst>
              <a:ext uri="{FF2B5EF4-FFF2-40B4-BE49-F238E27FC236}">
                <a16:creationId xmlns:a16="http://schemas.microsoft.com/office/drawing/2014/main" id="{BF69404A-5D30-43D0-A59A-888790C76F8D}"/>
              </a:ext>
            </a:extLst>
          </p:cNvPr>
          <p:cNvSpPr>
            <a:spLocks noGrp="1" noRot="1" noChangeAspect="1" noChangeArrowheads="1" noTextEdit="1"/>
          </p:cNvSpPr>
          <p:nvPr>
            <p:ph type="sldImg"/>
          </p:nvPr>
        </p:nvSpPr>
        <p:spPr>
          <a:xfrm>
            <a:off x="1185863" y="696913"/>
            <a:ext cx="4648200" cy="3486150"/>
          </a:xfrm>
          <a:ln/>
        </p:spPr>
      </p:sp>
      <p:sp>
        <p:nvSpPr>
          <p:cNvPr id="411652" name="Rectangle 3">
            <a:extLst>
              <a:ext uri="{FF2B5EF4-FFF2-40B4-BE49-F238E27FC236}">
                <a16:creationId xmlns:a16="http://schemas.microsoft.com/office/drawing/2014/main" id="{76D9FE39-D011-448E-A279-724DEEE3A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2304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23</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9152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409ACA-3312-4431-A29B-10103374B90E}" type="slidenum">
              <a:rPr lang="en-US" altLang="en-US" sz="1200">
                <a:solidFill>
                  <a:schemeClr val="tx1"/>
                </a:solidFill>
              </a:rPr>
              <a:pPr/>
              <a:t>31</a:t>
            </a:fld>
            <a:endParaRPr lang="en-US" altLang="en-US" sz="1200">
              <a:solidFill>
                <a:schemeClr val="tx1"/>
              </a:solidFill>
            </a:endParaRPr>
          </a:p>
        </p:txBody>
      </p:sp>
      <p:sp>
        <p:nvSpPr>
          <p:cNvPr id="463875" name="Rectangle 2"/>
          <p:cNvSpPr>
            <a:spLocks noGrp="1" noRot="1" noChangeAspect="1" noChangeArrowheads="1" noTextEdit="1"/>
          </p:cNvSpPr>
          <p:nvPr>
            <p:ph type="sldImg"/>
          </p:nvPr>
        </p:nvSpPr>
        <p:spPr>
          <a:xfrm>
            <a:off x="1108075" y="695325"/>
            <a:ext cx="4646613" cy="3486150"/>
          </a:xfrm>
          <a:ln/>
        </p:spPr>
      </p:sp>
      <p:sp>
        <p:nvSpPr>
          <p:cNvPr id="463876"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250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a:extLst>
              <a:ext uri="{FF2B5EF4-FFF2-40B4-BE49-F238E27FC236}">
                <a16:creationId xmlns:a16="http://schemas.microsoft.com/office/drawing/2014/main" id="{CC11B9FD-A37F-4F63-B59E-1C90A7D33D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A0B975F-C265-4725-9ED5-CE4AA6C75C76}" type="slidenum">
              <a:rPr lang="en-US" altLang="en-US" sz="1200">
                <a:solidFill>
                  <a:schemeClr val="tx1"/>
                </a:solidFill>
              </a:rPr>
              <a:pPr/>
              <a:t>8</a:t>
            </a:fld>
            <a:endParaRPr lang="en-US" altLang="en-US" sz="1200">
              <a:solidFill>
                <a:schemeClr val="tx1"/>
              </a:solidFill>
            </a:endParaRPr>
          </a:p>
        </p:txBody>
      </p:sp>
      <p:sp>
        <p:nvSpPr>
          <p:cNvPr id="402435" name="Rectangle 2">
            <a:extLst>
              <a:ext uri="{FF2B5EF4-FFF2-40B4-BE49-F238E27FC236}">
                <a16:creationId xmlns:a16="http://schemas.microsoft.com/office/drawing/2014/main" id="{AD509EF9-B123-40FE-B4EA-5348CDD0E1D0}"/>
              </a:ext>
            </a:extLst>
          </p:cNvPr>
          <p:cNvSpPr>
            <a:spLocks noGrp="1" noRot="1" noChangeAspect="1" noChangeArrowheads="1" noTextEdit="1"/>
          </p:cNvSpPr>
          <p:nvPr>
            <p:ph type="sldImg"/>
          </p:nvPr>
        </p:nvSpPr>
        <p:spPr>
          <a:xfrm>
            <a:off x="1185863" y="696913"/>
            <a:ext cx="4648200" cy="3486150"/>
          </a:xfrm>
          <a:ln/>
        </p:spPr>
      </p:sp>
      <p:sp>
        <p:nvSpPr>
          <p:cNvPr id="402436" name="Rectangle 3">
            <a:extLst>
              <a:ext uri="{FF2B5EF4-FFF2-40B4-BE49-F238E27FC236}">
                <a16:creationId xmlns:a16="http://schemas.microsoft.com/office/drawing/2014/main" id="{2B03720C-C57A-4809-9BEE-11BA48614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1337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a:extLst>
              <a:ext uri="{FF2B5EF4-FFF2-40B4-BE49-F238E27FC236}">
                <a16:creationId xmlns:a16="http://schemas.microsoft.com/office/drawing/2014/main" id="{CB43A3F2-FCB3-465A-AABC-959B9498E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C96279-9C71-46BD-AFFE-D764646FFC5C}" type="slidenum">
              <a:rPr lang="en-US" altLang="en-US" sz="1200">
                <a:solidFill>
                  <a:schemeClr val="tx1"/>
                </a:solidFill>
              </a:rPr>
              <a:pPr/>
              <a:t>9</a:t>
            </a:fld>
            <a:endParaRPr lang="en-US" altLang="en-US" sz="1200">
              <a:solidFill>
                <a:schemeClr val="tx1"/>
              </a:solidFill>
            </a:endParaRPr>
          </a:p>
        </p:txBody>
      </p:sp>
      <p:sp>
        <p:nvSpPr>
          <p:cNvPr id="403459" name="Rectangle 2">
            <a:extLst>
              <a:ext uri="{FF2B5EF4-FFF2-40B4-BE49-F238E27FC236}">
                <a16:creationId xmlns:a16="http://schemas.microsoft.com/office/drawing/2014/main" id="{3D7F0096-6084-49A5-AC14-D07A2E90D75A}"/>
              </a:ext>
            </a:extLst>
          </p:cNvPr>
          <p:cNvSpPr>
            <a:spLocks noGrp="1" noRot="1" noChangeAspect="1" noChangeArrowheads="1" noTextEdit="1"/>
          </p:cNvSpPr>
          <p:nvPr>
            <p:ph type="sldImg"/>
          </p:nvPr>
        </p:nvSpPr>
        <p:spPr>
          <a:xfrm>
            <a:off x="1185863" y="696913"/>
            <a:ext cx="4648200" cy="3486150"/>
          </a:xfrm>
          <a:ln/>
        </p:spPr>
      </p:sp>
      <p:sp>
        <p:nvSpPr>
          <p:cNvPr id="403460" name="Rectangle 3">
            <a:extLst>
              <a:ext uri="{FF2B5EF4-FFF2-40B4-BE49-F238E27FC236}">
                <a16:creationId xmlns:a16="http://schemas.microsoft.com/office/drawing/2014/main" id="{F5B3D0BC-5979-4E01-BB82-F47602A716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77286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11</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2013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13</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1465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a:extLst>
              <a:ext uri="{FF2B5EF4-FFF2-40B4-BE49-F238E27FC236}">
                <a16:creationId xmlns:a16="http://schemas.microsoft.com/office/drawing/2014/main" id="{8A097819-8964-4FF6-8601-909A437DF1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40FC536-4580-4AE3-8AAF-64D5F85BA4DB}" type="slidenum">
              <a:rPr lang="en-US" altLang="en-US" sz="1200">
                <a:solidFill>
                  <a:schemeClr val="tx1"/>
                </a:solidFill>
              </a:rPr>
              <a:pPr/>
              <a:t>14</a:t>
            </a:fld>
            <a:endParaRPr lang="en-US" altLang="en-US" sz="1200">
              <a:solidFill>
                <a:schemeClr val="tx1"/>
              </a:solidFill>
            </a:endParaRPr>
          </a:p>
        </p:txBody>
      </p:sp>
      <p:sp>
        <p:nvSpPr>
          <p:cNvPr id="404483" name="Rectangle 2">
            <a:extLst>
              <a:ext uri="{FF2B5EF4-FFF2-40B4-BE49-F238E27FC236}">
                <a16:creationId xmlns:a16="http://schemas.microsoft.com/office/drawing/2014/main" id="{0B35B1D6-B002-404D-91BE-8D3CC0D2955D}"/>
              </a:ext>
            </a:extLst>
          </p:cNvPr>
          <p:cNvSpPr>
            <a:spLocks noGrp="1" noRot="1" noChangeAspect="1" noChangeArrowheads="1" noTextEdit="1"/>
          </p:cNvSpPr>
          <p:nvPr>
            <p:ph type="sldImg"/>
          </p:nvPr>
        </p:nvSpPr>
        <p:spPr>
          <a:xfrm>
            <a:off x="1185863" y="696913"/>
            <a:ext cx="4648200" cy="3486150"/>
          </a:xfrm>
          <a:ln/>
        </p:spPr>
      </p:sp>
      <p:sp>
        <p:nvSpPr>
          <p:cNvPr id="404484" name="Rectangle 3">
            <a:extLst>
              <a:ext uri="{FF2B5EF4-FFF2-40B4-BE49-F238E27FC236}">
                <a16:creationId xmlns:a16="http://schemas.microsoft.com/office/drawing/2014/main" id="{517EA2F9-E788-4131-9C4D-C7947B5E7F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3823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1CDD8D5-6BBA-472C-8A72-E4A4568929B9}" type="slidenum">
              <a:rPr lang="en-US" altLang="en-US" sz="1200">
                <a:solidFill>
                  <a:schemeClr val="tx1"/>
                </a:solidFill>
              </a:rPr>
              <a:pPr/>
              <a:t>15</a:t>
            </a:fld>
            <a:endParaRPr lang="en-US" altLang="en-US" sz="1200">
              <a:solidFill>
                <a:schemeClr val="tx1"/>
              </a:solidFill>
            </a:endParaRPr>
          </a:p>
        </p:txBody>
      </p:sp>
      <p:sp>
        <p:nvSpPr>
          <p:cNvPr id="370691" name="Rectangle 2"/>
          <p:cNvSpPr>
            <a:spLocks noGrp="1" noRot="1" noChangeAspect="1" noChangeArrowheads="1" noTextEdit="1"/>
          </p:cNvSpPr>
          <p:nvPr>
            <p:ph type="sldImg"/>
          </p:nvPr>
        </p:nvSpPr>
        <p:spPr>
          <a:xfrm>
            <a:off x="1108075" y="695325"/>
            <a:ext cx="4646613" cy="3486150"/>
          </a:xfrm>
          <a:ln/>
        </p:spPr>
      </p:sp>
      <p:sp>
        <p:nvSpPr>
          <p:cNvPr id="370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2827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16</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52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a:extLst>
              <a:ext uri="{FF2B5EF4-FFF2-40B4-BE49-F238E27FC236}">
                <a16:creationId xmlns:a16="http://schemas.microsoft.com/office/drawing/2014/main" id="{38F6944D-E3CC-4045-8CD5-3709AF9616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8C94BEB-11DF-486B-B4FE-4A5B7A936152}" type="slidenum">
              <a:rPr lang="en-US" altLang="en-US" sz="1200">
                <a:solidFill>
                  <a:schemeClr val="tx1"/>
                </a:solidFill>
              </a:rPr>
              <a:pPr/>
              <a:t>17</a:t>
            </a:fld>
            <a:endParaRPr lang="en-US" altLang="en-US" sz="1200">
              <a:solidFill>
                <a:schemeClr val="tx1"/>
              </a:solidFill>
            </a:endParaRPr>
          </a:p>
        </p:txBody>
      </p:sp>
      <p:sp>
        <p:nvSpPr>
          <p:cNvPr id="406531" name="Rectangle 2">
            <a:extLst>
              <a:ext uri="{FF2B5EF4-FFF2-40B4-BE49-F238E27FC236}">
                <a16:creationId xmlns:a16="http://schemas.microsoft.com/office/drawing/2014/main" id="{D29B407A-3505-48C8-9D46-6F3516DA3959}"/>
              </a:ext>
            </a:extLst>
          </p:cNvPr>
          <p:cNvSpPr>
            <a:spLocks noGrp="1" noRot="1" noChangeAspect="1" noChangeArrowheads="1" noTextEdit="1"/>
          </p:cNvSpPr>
          <p:nvPr>
            <p:ph type="sldImg"/>
          </p:nvPr>
        </p:nvSpPr>
        <p:spPr>
          <a:ln/>
        </p:spPr>
      </p:sp>
      <p:sp>
        <p:nvSpPr>
          <p:cNvPr id="406532" name="Rectangle 3">
            <a:extLst>
              <a:ext uri="{FF2B5EF4-FFF2-40B4-BE49-F238E27FC236}">
                <a16:creationId xmlns:a16="http://schemas.microsoft.com/office/drawing/2014/main" id="{39B56702-50C1-461B-9635-CC24DF21271E}"/>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39048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Roger Dugan</a:t>
            </a:r>
            <a:br>
              <a:rPr lang="en-US" b="1" dirty="0"/>
            </a:br>
            <a:r>
              <a:rPr lang="en-US" dirty="0"/>
              <a:t>Sr. Technical Executive</a:t>
            </a:r>
          </a:p>
          <a:p>
            <a:pPr algn="r"/>
            <a:r>
              <a:rPr lang="en-US" b="1" dirty="0"/>
              <a:t>UCF </a:t>
            </a:r>
            <a:r>
              <a:rPr lang="en-US" b="1" dirty="0" err="1"/>
              <a:t>OpenDSS</a:t>
            </a:r>
            <a:r>
              <a:rPr lang="en-US" b="1" dirty="0"/>
              <a:t> Workshop</a:t>
            </a:r>
            <a:br>
              <a:rPr lang="en-US" dirty="0"/>
            </a:br>
            <a:r>
              <a:rPr lang="en-US" dirty="0"/>
              <a:t>July 26-27, 2018</a:t>
            </a:r>
            <a:br>
              <a:rPr lang="en-US" dirty="0"/>
            </a:br>
            <a:r>
              <a:rPr lang="en-US" dirty="0"/>
              <a:t>Orlando, FL</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err="1">
                <a:solidFill>
                  <a:schemeClr val="tx2"/>
                </a:solidFill>
              </a:rPr>
              <a:t>OpenDSS</a:t>
            </a:r>
            <a:r>
              <a:rPr lang="en-US" dirty="0">
                <a:solidFill>
                  <a:schemeClr val="tx2"/>
                </a:solidFill>
              </a:rPr>
              <a:t> APIs</a:t>
            </a: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 Browser in VBA for </a:t>
            </a:r>
            <a:r>
              <a:rPr lang="en-US" dirty="0" err="1"/>
              <a:t>OpenDSSEngine</a:t>
            </a:r>
            <a:endParaRPr lang="en-US" dirty="0"/>
          </a:p>
        </p:txBody>
      </p:sp>
      <p:pic>
        <p:nvPicPr>
          <p:cNvPr id="5" name="Picture 4"/>
          <p:cNvPicPr>
            <a:picLocks noChangeAspect="1"/>
          </p:cNvPicPr>
          <p:nvPr/>
        </p:nvPicPr>
        <p:blipFill>
          <a:blip r:embed="rId2"/>
          <a:stretch>
            <a:fillRect/>
          </a:stretch>
        </p:blipFill>
        <p:spPr>
          <a:xfrm>
            <a:off x="3033314" y="826532"/>
            <a:ext cx="2710606" cy="5943917"/>
          </a:xfrm>
          <a:prstGeom prst="rect">
            <a:avLst/>
          </a:prstGeom>
        </p:spPr>
      </p:pic>
      <p:sp>
        <p:nvSpPr>
          <p:cNvPr id="6" name="TextBox 5"/>
          <p:cNvSpPr txBox="1"/>
          <p:nvPr/>
        </p:nvSpPr>
        <p:spPr>
          <a:xfrm>
            <a:off x="408562" y="1896894"/>
            <a:ext cx="2597285" cy="2246769"/>
          </a:xfrm>
          <a:prstGeom prst="rect">
            <a:avLst/>
          </a:prstGeom>
          <a:noFill/>
        </p:spPr>
        <p:txBody>
          <a:bodyPr wrap="square" rtlCol="0">
            <a:spAutoFit/>
          </a:bodyPr>
          <a:lstStyle/>
          <a:p>
            <a:pPr algn="l"/>
            <a:r>
              <a:rPr lang="en-US" sz="2000" dirty="0"/>
              <a:t>The Object Browser in MS Office VBA is a good way to learn what is available through the </a:t>
            </a:r>
            <a:r>
              <a:rPr lang="en-US" sz="2000" dirty="0" err="1"/>
              <a:t>OpenDSS</a:t>
            </a:r>
            <a:r>
              <a:rPr lang="en-US" sz="2000" dirty="0"/>
              <a:t> COM Interface</a:t>
            </a:r>
          </a:p>
        </p:txBody>
      </p:sp>
      <p:pic>
        <p:nvPicPr>
          <p:cNvPr id="7" name="Picture 6"/>
          <p:cNvPicPr>
            <a:picLocks noChangeAspect="1"/>
          </p:cNvPicPr>
          <p:nvPr/>
        </p:nvPicPr>
        <p:blipFill>
          <a:blip r:embed="rId3"/>
          <a:stretch>
            <a:fillRect/>
          </a:stretch>
        </p:blipFill>
        <p:spPr>
          <a:xfrm>
            <a:off x="5927303" y="826532"/>
            <a:ext cx="2718946" cy="5943917"/>
          </a:xfrm>
          <a:prstGeom prst="rect">
            <a:avLst/>
          </a:prstGeom>
        </p:spPr>
      </p:pic>
    </p:spTree>
    <p:extLst>
      <p:ext uri="{BB962C8B-B14F-4D97-AF65-F5344CB8AC3E}">
        <p14:creationId xmlns:p14="http://schemas.microsoft.com/office/powerpoint/2010/main" val="219900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altLang="en-US" dirty="0"/>
              <a:t>The in-process COM server in the Windows Registry</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143000"/>
          </a:xfrm>
        </p:spPr>
        <p:txBody>
          <a:bodyPr>
            <a:normAutofit/>
          </a:bodyPr>
          <a:lstStyle/>
          <a:p>
            <a:r>
              <a:rPr lang="en-US" dirty="0"/>
              <a:t>What Languages Can You use for Code?</a:t>
            </a:r>
          </a:p>
        </p:txBody>
      </p:sp>
      <p:sp>
        <p:nvSpPr>
          <p:cNvPr id="5" name="Content Placeholder 4"/>
          <p:cNvSpPr>
            <a:spLocks noGrp="1"/>
          </p:cNvSpPr>
          <p:nvPr>
            <p:ph idx="1"/>
          </p:nvPr>
        </p:nvSpPr>
        <p:spPr/>
        <p:txBody>
          <a:bodyPr>
            <a:normAutofit/>
          </a:bodyPr>
          <a:lstStyle/>
          <a:p>
            <a:r>
              <a:rPr lang="en-US" dirty="0"/>
              <a:t>Excel VBA</a:t>
            </a:r>
          </a:p>
          <a:p>
            <a:r>
              <a:rPr lang="en-US" dirty="0"/>
              <a:t>VB.net</a:t>
            </a:r>
          </a:p>
          <a:p>
            <a:r>
              <a:rPr lang="en-US" dirty="0"/>
              <a:t>C#</a:t>
            </a:r>
          </a:p>
          <a:p>
            <a:r>
              <a:rPr lang="en-US" dirty="0"/>
              <a:t>C/C++</a:t>
            </a:r>
          </a:p>
          <a:p>
            <a:r>
              <a:rPr lang="en-US" dirty="0"/>
              <a:t>Delphi, Free Pascal</a:t>
            </a:r>
          </a:p>
          <a:p>
            <a:r>
              <a:rPr lang="en-US" dirty="0"/>
              <a:t>MATLAB</a:t>
            </a:r>
          </a:p>
          <a:p>
            <a:r>
              <a:rPr lang="en-US" dirty="0"/>
              <a:t>Python</a:t>
            </a:r>
          </a:p>
          <a:p>
            <a:r>
              <a:rPr lang="en-US" dirty="0"/>
              <a:t>Java</a:t>
            </a:r>
          </a:p>
          <a:p>
            <a:r>
              <a:rPr lang="en-US" dirty="0" err="1"/>
              <a:t>LabView</a:t>
            </a:r>
            <a:endParaRPr lang="en-US" dirty="0"/>
          </a:p>
          <a:p>
            <a:r>
              <a:rPr lang="en-US" dirty="0"/>
              <a:t>R</a:t>
            </a:r>
          </a:p>
          <a:p>
            <a:r>
              <a:rPr lang="en-US" dirty="0"/>
              <a:t>Fortran (for DLLs, with </a:t>
            </a:r>
            <a:r>
              <a:rPr lang="en-US" dirty="0" err="1"/>
              <a:t>DirectDLL</a:t>
            </a:r>
            <a:r>
              <a:rPr lang="en-US" dirty="0"/>
              <a:t>)</a:t>
            </a:r>
          </a:p>
          <a:p>
            <a:r>
              <a:rPr lang="en-US" dirty="0"/>
              <a:t>Julia (with </a:t>
            </a:r>
            <a:r>
              <a:rPr lang="en-US" dirty="0" err="1"/>
              <a:t>DirectDLL</a:t>
            </a:r>
            <a:r>
              <a:rPr lang="en-US" dirty="0"/>
              <a:t>)</a:t>
            </a:r>
          </a:p>
          <a:p>
            <a:endParaRPr lang="en-US" dirty="0"/>
          </a:p>
          <a:p>
            <a:endParaRPr lang="en-US" dirty="0"/>
          </a:p>
        </p:txBody>
      </p:sp>
    </p:spTree>
    <p:extLst>
      <p:ext uri="{BB962C8B-B14F-4D97-AF65-F5344CB8AC3E}">
        <p14:creationId xmlns:p14="http://schemas.microsoft.com/office/powerpoint/2010/main" val="418633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The GUID References the DLL File ….</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5423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2329450-8383-4ADA-ADEA-BADB74B5C7E4}"/>
              </a:ext>
            </a:extLst>
          </p:cNvPr>
          <p:cNvSpPr>
            <a:spLocks noGrp="1" noChangeArrowheads="1"/>
          </p:cNvSpPr>
          <p:nvPr>
            <p:ph type="title"/>
          </p:nvPr>
        </p:nvSpPr>
        <p:spPr/>
        <p:txBody>
          <a:bodyPr/>
          <a:lstStyle/>
          <a:p>
            <a:pPr eaLnBrk="1" hangingPunct="1"/>
            <a:r>
              <a:rPr lang="en-US" altLang="en-US"/>
              <a:t>DSS Interface</a:t>
            </a:r>
          </a:p>
        </p:txBody>
      </p:sp>
      <p:sp>
        <p:nvSpPr>
          <p:cNvPr id="141315" name="Text Box 3">
            <a:extLst>
              <a:ext uri="{FF2B5EF4-FFF2-40B4-BE49-F238E27FC236}">
                <a16:creationId xmlns:a16="http://schemas.microsoft.com/office/drawing/2014/main" id="{184E7120-ED90-47B1-973D-6C67FD0A54B0}"/>
              </a:ext>
            </a:extLst>
          </p:cNvPr>
          <p:cNvSpPr txBox="1">
            <a:spLocks noChangeArrowheads="1"/>
          </p:cNvSpPr>
          <p:nvPr/>
        </p:nvSpPr>
        <p:spPr bwMode="auto">
          <a:xfrm>
            <a:off x="381000" y="1371600"/>
            <a:ext cx="3200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a:t>This is the main interface. It is instantiated upon loading OpenDSSEngine.DSS and then instantiates all other interfaces internally</a:t>
            </a:r>
          </a:p>
        </p:txBody>
      </p:sp>
      <p:sp>
        <p:nvSpPr>
          <p:cNvPr id="141316" name="Text Box 4">
            <a:extLst>
              <a:ext uri="{FF2B5EF4-FFF2-40B4-BE49-F238E27FC236}">
                <a16:creationId xmlns:a16="http://schemas.microsoft.com/office/drawing/2014/main" id="{E72560CD-45DC-4F75-AD56-91330F6D8719}"/>
              </a:ext>
            </a:extLst>
          </p:cNvPr>
          <p:cNvSpPr txBox="1">
            <a:spLocks noChangeArrowheads="1"/>
          </p:cNvSpPr>
          <p:nvPr/>
        </p:nvSpPr>
        <p:spPr bwMode="auto">
          <a:xfrm>
            <a:off x="228600" y="3124200"/>
            <a:ext cx="3200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Call the Start(0) method to initialize the DSS</a:t>
            </a:r>
          </a:p>
        </p:txBody>
      </p:sp>
      <p:pic>
        <p:nvPicPr>
          <p:cNvPr id="141317" name="Picture 5" descr="DSSInterface">
            <a:extLst>
              <a:ext uri="{FF2B5EF4-FFF2-40B4-BE49-F238E27FC236}">
                <a16:creationId xmlns:a16="http://schemas.microsoft.com/office/drawing/2014/main" id="{245B04E7-FD9A-4E32-996D-2E084506C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1000"/>
            <a:ext cx="4572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8" name="Line 6">
            <a:extLst>
              <a:ext uri="{FF2B5EF4-FFF2-40B4-BE49-F238E27FC236}">
                <a16:creationId xmlns:a16="http://schemas.microsoft.com/office/drawing/2014/main" id="{38FBC29B-E0D8-4DC2-8063-5C495CB070AF}"/>
              </a:ext>
            </a:extLst>
          </p:cNvPr>
          <p:cNvSpPr>
            <a:spLocks noChangeShapeType="1"/>
          </p:cNvSpPr>
          <p:nvPr/>
        </p:nvSpPr>
        <p:spPr bwMode="auto">
          <a:xfrm>
            <a:off x="2895600" y="3429000"/>
            <a:ext cx="2971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1319" name="Text Box 7">
            <a:extLst>
              <a:ext uri="{FF2B5EF4-FFF2-40B4-BE49-F238E27FC236}">
                <a16:creationId xmlns:a16="http://schemas.microsoft.com/office/drawing/2014/main" id="{7349A5C9-89D3-486B-8EEB-57906BCCCA17}"/>
              </a:ext>
            </a:extLst>
          </p:cNvPr>
          <p:cNvSpPr txBox="1">
            <a:spLocks noChangeArrowheads="1"/>
          </p:cNvSpPr>
          <p:nvPr/>
        </p:nvSpPr>
        <p:spPr bwMode="auto">
          <a:xfrm>
            <a:off x="5162550" y="4791075"/>
            <a:ext cx="3200400" cy="590550"/>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Class Functions (methods) and Properties</a:t>
            </a:r>
          </a:p>
        </p:txBody>
      </p:sp>
      <p:sp>
        <p:nvSpPr>
          <p:cNvPr id="141320" name="Line 8">
            <a:extLst>
              <a:ext uri="{FF2B5EF4-FFF2-40B4-BE49-F238E27FC236}">
                <a16:creationId xmlns:a16="http://schemas.microsoft.com/office/drawing/2014/main" id="{10F09665-DFC7-4731-878C-73A1DB2D6399}"/>
              </a:ext>
            </a:extLst>
          </p:cNvPr>
          <p:cNvSpPr>
            <a:spLocks noChangeShapeType="1"/>
          </p:cNvSpPr>
          <p:nvPr/>
        </p:nvSpPr>
        <p:spPr bwMode="auto">
          <a:xfrm flipH="1" flipV="1">
            <a:off x="6943725" y="3933825"/>
            <a:ext cx="1228725" cy="695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79147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fontScale="90000"/>
          </a:bodyPr>
          <a:lstStyle/>
          <a:p>
            <a:pPr eaLnBrk="1" hangingPunct="1"/>
            <a:r>
              <a:rPr lang="en-US" altLang="en-US" sz="3600" dirty="0"/>
              <a:t>Linking Your Program to the COM Server</a:t>
            </a:r>
          </a:p>
        </p:txBody>
      </p:sp>
      <p:sp>
        <p:nvSpPr>
          <p:cNvPr id="135171" name="Rectangle 3"/>
          <p:cNvSpPr>
            <a:spLocks noGrp="1" noChangeArrowheads="1"/>
          </p:cNvSpPr>
          <p:nvPr>
            <p:ph type="body" idx="1"/>
          </p:nvPr>
        </p:nvSpPr>
        <p:spPr>
          <a:xfrm>
            <a:off x="457200" y="1405348"/>
            <a:ext cx="8229600" cy="4525963"/>
          </a:xfrm>
        </p:spPr>
        <p:txBody>
          <a:bodyPr>
            <a:normAutofit lnSpcReduction="10000"/>
          </a:bodyPr>
          <a:lstStyle/>
          <a:p>
            <a:pPr eaLnBrk="1" hangingPunct="1">
              <a:buFontTx/>
              <a:buNone/>
            </a:pPr>
            <a:r>
              <a:rPr lang="en-US" altLang="en-US" sz="2800" dirty="0"/>
              <a:t>Examples of accessing the COM server in various languages</a:t>
            </a:r>
          </a:p>
          <a:p>
            <a:pPr eaLnBrk="1" hangingPunct="1"/>
            <a:r>
              <a:rPr lang="en-US" altLang="en-US" sz="2800" dirty="0"/>
              <a:t>In MATLAB:</a:t>
            </a:r>
          </a:p>
          <a:p>
            <a:pPr lvl="1" eaLnBrk="1" hangingPunct="1"/>
            <a:r>
              <a:rPr lang="en-US" altLang="en-US" sz="1600" b="1" dirty="0" err="1">
                <a:latin typeface="Courier New" panose="02070309020205020404" pitchFamily="49" charset="0"/>
              </a:rPr>
              <a:t>DSSobj</a:t>
            </a:r>
            <a:r>
              <a:rPr lang="en-US" altLang="en-US" sz="1600" b="1" dirty="0">
                <a:latin typeface="Courier New" panose="02070309020205020404" pitchFamily="49" charset="0"/>
              </a:rPr>
              <a:t> = </a:t>
            </a:r>
            <a:r>
              <a:rPr lang="en-US" altLang="en-US" sz="1600" b="1" dirty="0" err="1">
                <a:latin typeface="Courier New" panose="02070309020205020404" pitchFamily="49" charset="0"/>
              </a:rPr>
              <a:t>actxserver</a:t>
            </a:r>
            <a:r>
              <a:rPr lang="en-US" altLang="en-US" sz="1600" b="1" dirty="0">
                <a:latin typeface="Courier New" panose="02070309020205020404" pitchFamily="49" charset="0"/>
              </a:rPr>
              <a:t>(‘</a:t>
            </a:r>
            <a:r>
              <a:rPr lang="en-US" altLang="en-US" sz="1600" b="1" dirty="0" err="1">
                <a:latin typeface="Courier New" panose="02070309020205020404" pitchFamily="49" charset="0"/>
              </a:rPr>
              <a:t>OpenDSSEngine.DSS</a:t>
            </a:r>
            <a:r>
              <a:rPr lang="en-US" altLang="en-US" sz="1600" b="1" dirty="0">
                <a:latin typeface="Courier New" panose="02070309020205020404" pitchFamily="49" charset="0"/>
              </a:rPr>
              <a:t>’);</a:t>
            </a:r>
          </a:p>
          <a:p>
            <a:pPr eaLnBrk="1" hangingPunct="1"/>
            <a:r>
              <a:rPr lang="en-US" altLang="en-US" sz="2800" dirty="0"/>
              <a:t>In Excel VBA:  (Early binding)</a:t>
            </a:r>
          </a:p>
          <a:p>
            <a:pPr lvl="1" eaLnBrk="1" hangingPunct="1"/>
            <a:r>
              <a:rPr lang="en-US" altLang="en-US" sz="1600" b="1" dirty="0">
                <a:latin typeface="Courier New" panose="02070309020205020404" pitchFamily="49" charset="0"/>
              </a:rPr>
              <a:t>Public </a:t>
            </a:r>
            <a:r>
              <a:rPr lang="en-US" altLang="en-US" sz="1600" b="1" dirty="0" err="1">
                <a:latin typeface="Courier New" panose="02070309020205020404" pitchFamily="49" charset="0"/>
              </a:rPr>
              <a:t>DSSobj</a:t>
            </a:r>
            <a:r>
              <a:rPr lang="en-US" altLang="en-US" sz="1600" b="1" dirty="0">
                <a:latin typeface="Courier New" panose="02070309020205020404" pitchFamily="49" charset="0"/>
              </a:rPr>
              <a:t> As </a:t>
            </a:r>
            <a:r>
              <a:rPr lang="en-US" altLang="en-US" sz="1600" b="1" dirty="0" err="1">
                <a:latin typeface="Courier New" panose="02070309020205020404" pitchFamily="49" charset="0"/>
              </a:rPr>
              <a:t>OpenDSSEngine.DSS</a:t>
            </a:r>
            <a:br>
              <a:rPr lang="en-US" altLang="en-US" sz="1600" b="1" dirty="0">
                <a:latin typeface="Courier New" panose="02070309020205020404" pitchFamily="49" charset="0"/>
              </a:rPr>
            </a:br>
            <a:r>
              <a:rPr lang="en-US" altLang="en-US" sz="1600" b="1" dirty="0">
                <a:latin typeface="Courier New" panose="02070309020205020404" pitchFamily="49" charset="0"/>
              </a:rPr>
              <a:t>Set </a:t>
            </a:r>
            <a:r>
              <a:rPr lang="en-US" altLang="en-US" sz="1600" b="1" dirty="0" err="1">
                <a:latin typeface="Courier New" panose="02070309020205020404" pitchFamily="49" charset="0"/>
              </a:rPr>
              <a:t>DSSobj</a:t>
            </a:r>
            <a:r>
              <a:rPr lang="en-US" altLang="en-US" sz="1600" b="1" dirty="0">
                <a:latin typeface="Courier New" panose="02070309020205020404" pitchFamily="49" charset="0"/>
              </a:rPr>
              <a:t> = New </a:t>
            </a:r>
            <a:r>
              <a:rPr lang="en-US" altLang="en-US" sz="1600" b="1" dirty="0" err="1">
                <a:latin typeface="Courier New" panose="02070309020205020404" pitchFamily="49" charset="0"/>
              </a:rPr>
              <a:t>OpenDSSEngine.DSS</a:t>
            </a:r>
            <a:endParaRPr lang="en-US" altLang="en-US" sz="1600" b="1" dirty="0">
              <a:latin typeface="Courier New" panose="02070309020205020404" pitchFamily="49" charset="0"/>
            </a:endParaRPr>
          </a:p>
          <a:p>
            <a:pPr eaLnBrk="1" hangingPunct="1"/>
            <a:r>
              <a:rPr lang="en-US" altLang="en-US" sz="2800" dirty="0"/>
              <a:t>In Delphi</a:t>
            </a:r>
          </a:p>
          <a:p>
            <a:pPr lvl="1" eaLnBrk="1" hangingPunct="1"/>
            <a:r>
              <a:rPr lang="en-US" altLang="en-US" sz="1600" b="1" dirty="0">
                <a:latin typeface="Courier New" panose="02070309020205020404" pitchFamily="49" charset="0"/>
              </a:rPr>
              <a:t>{Import Type Library}</a:t>
            </a:r>
          </a:p>
          <a:p>
            <a:pPr lvl="1" eaLnBrk="1" hangingPunct="1"/>
            <a:r>
              <a:rPr lang="en-US" altLang="en-US" sz="1600" b="1" dirty="0" err="1">
                <a:latin typeface="Courier New" panose="02070309020205020404" pitchFamily="49" charset="0"/>
              </a:rPr>
              <a:t>DSSObj</a:t>
            </a:r>
            <a:r>
              <a:rPr lang="en-US" altLang="en-US" sz="1600" b="1" dirty="0">
                <a:latin typeface="Courier New" panose="02070309020205020404" pitchFamily="49" charset="0"/>
              </a:rPr>
              <a:t> := </a:t>
            </a:r>
            <a:r>
              <a:rPr lang="en-US" altLang="en-US" sz="1600" b="1" dirty="0" err="1">
                <a:latin typeface="Courier New" panose="02070309020205020404" pitchFamily="49" charset="0"/>
              </a:rPr>
              <a:t>coDSS.Create</a:t>
            </a:r>
            <a:r>
              <a:rPr lang="en-US" altLang="en-US" sz="1600" b="1" dirty="0">
                <a:latin typeface="Courier New" panose="02070309020205020404" pitchFamily="49" charset="0"/>
              </a:rPr>
              <a:t>;</a:t>
            </a:r>
          </a:p>
          <a:p>
            <a:pPr eaLnBrk="1" hangingPunct="1"/>
            <a:r>
              <a:rPr lang="en-US" altLang="en-US" sz="2800" dirty="0"/>
              <a:t>In PYTHON:</a:t>
            </a:r>
          </a:p>
          <a:p>
            <a:pPr lvl="1" eaLnBrk="1" hangingPunct="1"/>
            <a:r>
              <a:rPr lang="en-US" altLang="en-US" sz="1600" b="1" dirty="0" err="1">
                <a:latin typeface="Courier New" panose="02070309020205020404" pitchFamily="49" charset="0"/>
              </a:rPr>
              <a:t>self.engine</a:t>
            </a:r>
            <a:r>
              <a:rPr lang="en-US" altLang="en-US" sz="1600" b="1" dirty="0">
                <a:latin typeface="Courier New" panose="02070309020205020404" pitchFamily="49" charset="0"/>
              </a:rPr>
              <a:t> = win32com.client.Dispatch("</a:t>
            </a:r>
            <a:r>
              <a:rPr lang="en-US" altLang="en-US" sz="1600" b="1" dirty="0" err="1">
                <a:latin typeface="Courier New" panose="02070309020205020404" pitchFamily="49" charset="0"/>
              </a:rPr>
              <a:t>OpenDSSEngine.DSS</a:t>
            </a:r>
            <a:r>
              <a:rPr lang="en-US" altLang="en-US" sz="1600" b="1" dirty="0">
                <a:latin typeface="Courier New" panose="02070309020205020404" pitchFamily="49" charset="0"/>
              </a:rPr>
              <a:t>")</a:t>
            </a:r>
          </a:p>
          <a:p>
            <a:pPr eaLnBrk="1" hangingPunct="1">
              <a:buFontTx/>
              <a:buNone/>
            </a:pPr>
            <a:endParaRPr lang="en-US" altLang="en-US" sz="1600" dirty="0">
              <a:latin typeface="Courier New" panose="02070309020205020404" pitchFamily="49" charset="0"/>
            </a:endParaRPr>
          </a:p>
          <a:p>
            <a:pPr lvl="1" eaLnBrk="1" hangingPunct="1"/>
            <a:endParaRPr lang="en-US" altLang="en-US" sz="1400" dirty="0">
              <a:latin typeface="Courier New" panose="02070309020205020404" pitchFamily="49" charset="0"/>
            </a:endParaRPr>
          </a:p>
          <a:p>
            <a:pPr eaLnBrk="1" hangingPunct="1"/>
            <a:endParaRPr lang="en-US" altLang="en-US" sz="2800" dirty="0"/>
          </a:p>
        </p:txBody>
      </p:sp>
    </p:spTree>
    <p:extLst>
      <p:ext uri="{BB962C8B-B14F-4D97-AF65-F5344CB8AC3E}">
        <p14:creationId xmlns:p14="http://schemas.microsoft.com/office/powerpoint/2010/main" val="148912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ctrTitle"/>
          </p:nvPr>
        </p:nvSpPr>
        <p:spPr/>
        <p:txBody>
          <a:bodyPr/>
          <a:lstStyle/>
          <a:p>
            <a:pPr algn="ctr" eaLnBrk="1" hangingPunct="1"/>
            <a:r>
              <a:rPr lang="en-US" altLang="en-US" dirty="0"/>
              <a:t>A Simple Excel VBA Macro</a:t>
            </a:r>
            <a:br>
              <a:rPr lang="en-US" altLang="en-US" dirty="0"/>
            </a:br>
            <a:br>
              <a:rPr lang="en-US" altLang="en-US" dirty="0"/>
            </a:br>
            <a:endParaRPr lang="en-US" altLang="en-US" dirty="0"/>
          </a:p>
        </p:txBody>
      </p:sp>
      <p:sp>
        <p:nvSpPr>
          <p:cNvPr id="142339" name="Rectangle 3">
            <a:extLst>
              <a:ext uri="{FF2B5EF4-FFF2-40B4-BE49-F238E27FC236}">
                <a16:creationId xmlns:a16="http://schemas.microsoft.com/office/drawing/2014/main" id="{E7732F53-C4B6-48EF-BD27-7938CC7672E4}"/>
              </a:ext>
            </a:extLst>
          </p:cNvPr>
          <p:cNvSpPr>
            <a:spLocks noGrp="1" noChangeArrowheads="1"/>
          </p:cNvSpPr>
          <p:nvPr>
            <p:ph type="subTitle" idx="1"/>
          </p:nvPr>
        </p:nvSpPr>
        <p:spPr/>
        <p:txBody>
          <a:bodyPr/>
          <a:lstStyle/>
          <a:p>
            <a:pPr eaLnBrk="1" hangingPunct="1"/>
            <a:r>
              <a:rPr lang="en-US" altLang="en-US"/>
              <a:t>To run the IEEE 123-bus Test Feeder and plot the voltage profile </a:t>
            </a:r>
          </a:p>
        </p:txBody>
      </p:sp>
    </p:spTree>
    <p:extLst>
      <p:ext uri="{BB962C8B-B14F-4D97-AF65-F5344CB8AC3E}">
        <p14:creationId xmlns:p14="http://schemas.microsoft.com/office/powerpoint/2010/main" val="372620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A97DBD0-6FB1-46B8-973F-4B68C85CB8D7}"/>
              </a:ext>
            </a:extLst>
          </p:cNvPr>
          <p:cNvSpPr>
            <a:spLocks noGrp="1" noChangeArrowheads="1"/>
          </p:cNvSpPr>
          <p:nvPr>
            <p:ph type="title"/>
          </p:nvPr>
        </p:nvSpPr>
        <p:spPr/>
        <p:txBody>
          <a:bodyPr/>
          <a:lstStyle/>
          <a:p>
            <a:pPr eaLnBrk="1" hangingPunct="1"/>
            <a:endParaRPr lang="en-US" altLang="en-US"/>
          </a:p>
        </p:txBody>
      </p:sp>
      <p:sp>
        <p:nvSpPr>
          <p:cNvPr id="143363" name="Rectangle 3">
            <a:extLst>
              <a:ext uri="{FF2B5EF4-FFF2-40B4-BE49-F238E27FC236}">
                <a16:creationId xmlns:a16="http://schemas.microsoft.com/office/drawing/2014/main" id="{66790700-340C-4EE8-8BC2-91AD23E3AC13}"/>
              </a:ext>
            </a:extLst>
          </p:cNvPr>
          <p:cNvSpPr>
            <a:spLocks noGrp="1" noChangeArrowheads="1"/>
          </p:cNvSpPr>
          <p:nvPr>
            <p:ph type="body" idx="1"/>
          </p:nvPr>
        </p:nvSpPr>
        <p:spPr>
          <a:xfrm>
            <a:off x="457200" y="239713"/>
            <a:ext cx="8226425" cy="6111875"/>
          </a:xfrm>
          <a:solidFill>
            <a:schemeClr val="bg1"/>
          </a:solidFill>
        </p:spPr>
        <p:txBody>
          <a:bodyPr>
            <a:normAutofit fontScale="92500" lnSpcReduction="20000"/>
          </a:bodyPr>
          <a:lstStyle/>
          <a:p>
            <a:pPr eaLnBrk="1" hangingPunct="1">
              <a:lnSpc>
                <a:spcPct val="75000"/>
              </a:lnSpc>
              <a:buFontTx/>
              <a:buNone/>
            </a:pPr>
            <a:r>
              <a:rPr lang="en-US" altLang="en-US" sz="1200"/>
              <a:t>Option Explicit</a:t>
            </a:r>
          </a:p>
          <a:p>
            <a:pPr eaLnBrk="1" hangingPunct="1">
              <a:lnSpc>
                <a:spcPct val="75000"/>
              </a:lnSpc>
              <a:buFontTx/>
              <a:buNone/>
            </a:pPr>
            <a:r>
              <a:rPr lang="en-US" altLang="en-US" sz="1200"/>
              <a:t>Public MyOpenDSS As OpenDSSengine.DSS</a:t>
            </a:r>
          </a:p>
          <a:p>
            <a:pPr eaLnBrk="1" hangingPunct="1">
              <a:lnSpc>
                <a:spcPct val="75000"/>
              </a:lnSpc>
              <a:buFontTx/>
              <a:buNone/>
            </a:pPr>
            <a:r>
              <a:rPr lang="en-US" altLang="en-US" sz="1200"/>
              <a:t>Public MyText As OpenDSSengine.Text</a:t>
            </a:r>
          </a:p>
          <a:p>
            <a:pPr eaLnBrk="1" hangingPunct="1">
              <a:lnSpc>
                <a:spcPct val="75000"/>
              </a:lnSpc>
              <a:buFontTx/>
              <a:buNone/>
            </a:pPr>
            <a:r>
              <a:rPr lang="en-US" altLang="en-US" sz="1200"/>
              <a:t>Public MyCircuit As OpenDSSengine.Circuit</a:t>
            </a:r>
          </a:p>
          <a:p>
            <a:pPr eaLnBrk="1" hangingPunct="1">
              <a:lnSpc>
                <a:spcPct val="75000"/>
              </a:lnSpc>
              <a:buFontTx/>
              <a:buNone/>
            </a:pPr>
            <a:endParaRPr lang="en-US" altLang="en-US" sz="1200"/>
          </a:p>
          <a:p>
            <a:pPr eaLnBrk="1" hangingPunct="1">
              <a:lnSpc>
                <a:spcPct val="75000"/>
              </a:lnSpc>
              <a:buFontTx/>
              <a:buNone/>
            </a:pPr>
            <a:r>
              <a:rPr lang="en-US" altLang="en-US" sz="1200"/>
              <a:t>Public Sub MyMacro()</a:t>
            </a:r>
          </a:p>
          <a:p>
            <a:pPr eaLnBrk="1" hangingPunct="1">
              <a:lnSpc>
                <a:spcPct val="75000"/>
              </a:lnSpc>
              <a:buFontTx/>
              <a:buNone/>
            </a:pPr>
            <a:r>
              <a:rPr lang="en-US" altLang="en-US" sz="1200"/>
              <a:t>    Set MyOpenDSS = New OpenDSSengine.DSS</a:t>
            </a:r>
          </a:p>
          <a:p>
            <a:pPr eaLnBrk="1" hangingPunct="1">
              <a:lnSpc>
                <a:spcPct val="75000"/>
              </a:lnSpc>
              <a:buFontTx/>
              <a:buNone/>
            </a:pPr>
            <a:r>
              <a:rPr lang="en-US" altLang="en-US" sz="1200"/>
              <a:t>    MyOpenDSS.Start (0)</a:t>
            </a:r>
          </a:p>
          <a:p>
            <a:pPr eaLnBrk="1" hangingPunct="1">
              <a:lnSpc>
                <a:spcPct val="75000"/>
              </a:lnSpc>
              <a:buFontTx/>
              <a:buNone/>
            </a:pPr>
            <a:r>
              <a:rPr lang="en-US" altLang="en-US" sz="1200"/>
              <a:t>    </a:t>
            </a:r>
          </a:p>
          <a:p>
            <a:pPr eaLnBrk="1" hangingPunct="1">
              <a:lnSpc>
                <a:spcPct val="75000"/>
              </a:lnSpc>
              <a:buFontTx/>
              <a:buNone/>
            </a:pPr>
            <a:r>
              <a:rPr lang="en-US" altLang="en-US" sz="1200"/>
              <a:t>    Set MyText = MyOpenDSS.Text</a:t>
            </a:r>
          </a:p>
          <a:p>
            <a:pPr eaLnBrk="1" hangingPunct="1">
              <a:lnSpc>
                <a:spcPct val="75000"/>
              </a:lnSpc>
              <a:buFontTx/>
              <a:buNone/>
            </a:pPr>
            <a:r>
              <a:rPr lang="en-US" altLang="en-US" sz="1200"/>
              <a:t>    Set MyCircuit = MyOpenDSS.ActiveCircuit</a:t>
            </a:r>
          </a:p>
          <a:p>
            <a:pPr eaLnBrk="1" hangingPunct="1">
              <a:lnSpc>
                <a:spcPct val="75000"/>
              </a:lnSpc>
              <a:buFontTx/>
              <a:buNone/>
            </a:pPr>
            <a:r>
              <a:rPr lang="en-US" altLang="en-US" sz="1200"/>
              <a:t>        </a:t>
            </a:r>
          </a:p>
          <a:p>
            <a:pPr eaLnBrk="1" hangingPunct="1">
              <a:lnSpc>
                <a:spcPct val="75000"/>
              </a:lnSpc>
              <a:buFontTx/>
              <a:buNone/>
            </a:pPr>
            <a:r>
              <a:rPr lang="en-US" altLang="en-US" sz="1200"/>
              <a:t>    MyText.Command = "Compile (C:\OpenDSS\IEEETestCases\123Bus\IEEE123Master.dss)"</a:t>
            </a:r>
          </a:p>
          <a:p>
            <a:pPr eaLnBrk="1" hangingPunct="1">
              <a:lnSpc>
                <a:spcPct val="75000"/>
              </a:lnSpc>
              <a:buFontTx/>
              <a:buNone/>
            </a:pPr>
            <a:r>
              <a:rPr lang="en-US" altLang="en-US" sz="1200"/>
              <a:t>    MyText.Command = "New Energymeter.M1 element=Line.L115 terminal=1"</a:t>
            </a:r>
          </a:p>
          <a:p>
            <a:pPr eaLnBrk="1" hangingPunct="1">
              <a:lnSpc>
                <a:spcPct val="75000"/>
              </a:lnSpc>
              <a:buFontTx/>
              <a:buNone/>
            </a:pPr>
            <a:r>
              <a:rPr lang="en-US" altLang="en-US" sz="1200"/>
              <a:t>    MyText.Command = "Solve"</a:t>
            </a:r>
          </a:p>
          <a:p>
            <a:pPr eaLnBrk="1" hangingPunct="1">
              <a:lnSpc>
                <a:spcPct val="75000"/>
              </a:lnSpc>
              <a:buFontTx/>
              <a:buNone/>
            </a:pPr>
            <a:r>
              <a:rPr lang="en-US" altLang="en-US" sz="1200"/>
              <a:t>    </a:t>
            </a:r>
          </a:p>
          <a:p>
            <a:pPr eaLnBrk="1" hangingPunct="1">
              <a:lnSpc>
                <a:spcPct val="75000"/>
              </a:lnSpc>
              <a:buFontTx/>
              <a:buNone/>
            </a:pPr>
            <a:r>
              <a:rPr lang="en-US" altLang="en-US" sz="1200"/>
              <a:t>    Dim MyVoltages As Variant</a:t>
            </a:r>
          </a:p>
          <a:p>
            <a:pPr eaLnBrk="1" hangingPunct="1">
              <a:lnSpc>
                <a:spcPct val="75000"/>
              </a:lnSpc>
              <a:buFontTx/>
              <a:buNone/>
            </a:pPr>
            <a:r>
              <a:rPr lang="en-US" altLang="en-US" sz="1200"/>
              <a:t>    Dim MyNames As Variant</a:t>
            </a:r>
          </a:p>
          <a:p>
            <a:pPr eaLnBrk="1" hangingPunct="1">
              <a:lnSpc>
                <a:spcPct val="75000"/>
              </a:lnSpc>
              <a:buFontTx/>
              <a:buNone/>
            </a:pPr>
            <a:r>
              <a:rPr lang="en-US" altLang="en-US" sz="1200"/>
              <a:t>    Dim Mydistances As Variant</a:t>
            </a:r>
          </a:p>
          <a:p>
            <a:pPr eaLnBrk="1" hangingPunct="1">
              <a:lnSpc>
                <a:spcPct val="75000"/>
              </a:lnSpc>
              <a:buFontTx/>
              <a:buNone/>
            </a:pPr>
            <a:r>
              <a:rPr lang="en-US" altLang="en-US" sz="1200"/>
              <a:t>    MyVoltages = MyCircuit.AllBusVmagPu</a:t>
            </a:r>
          </a:p>
          <a:p>
            <a:pPr eaLnBrk="1" hangingPunct="1">
              <a:lnSpc>
                <a:spcPct val="75000"/>
              </a:lnSpc>
              <a:buFontTx/>
              <a:buNone/>
            </a:pPr>
            <a:r>
              <a:rPr lang="en-US" altLang="en-US" sz="1200"/>
              <a:t>    MyNames = MyCircuit.AllNodeNames</a:t>
            </a:r>
          </a:p>
          <a:p>
            <a:pPr eaLnBrk="1" hangingPunct="1">
              <a:lnSpc>
                <a:spcPct val="75000"/>
              </a:lnSpc>
              <a:buFontTx/>
              <a:buNone/>
            </a:pPr>
            <a:r>
              <a:rPr lang="en-US" altLang="en-US" sz="1200"/>
              <a:t>    Mydistances = MyCircuit.AllNodeDistances</a:t>
            </a:r>
          </a:p>
          <a:p>
            <a:pPr eaLnBrk="1" hangingPunct="1">
              <a:lnSpc>
                <a:spcPct val="75000"/>
              </a:lnSpc>
              <a:buFontTx/>
              <a:buNone/>
            </a:pPr>
            <a:r>
              <a:rPr lang="en-US" altLang="en-US" sz="1200"/>
              <a:t>    </a:t>
            </a:r>
          </a:p>
          <a:p>
            <a:pPr eaLnBrk="1" hangingPunct="1">
              <a:lnSpc>
                <a:spcPct val="75000"/>
              </a:lnSpc>
              <a:buFontTx/>
              <a:buNone/>
            </a:pPr>
            <a:r>
              <a:rPr lang="en-US" altLang="en-US" sz="1200"/>
              <a:t>    Dim i As Integer, irow As Integer</a:t>
            </a:r>
          </a:p>
          <a:p>
            <a:pPr eaLnBrk="1" hangingPunct="1">
              <a:lnSpc>
                <a:spcPct val="75000"/>
              </a:lnSpc>
              <a:buFontTx/>
              <a:buNone/>
            </a:pPr>
            <a:r>
              <a:rPr lang="en-US" altLang="en-US" sz="1200"/>
              <a:t>    irow = 1</a:t>
            </a:r>
          </a:p>
          <a:p>
            <a:pPr eaLnBrk="1" hangingPunct="1">
              <a:lnSpc>
                <a:spcPct val="75000"/>
              </a:lnSpc>
              <a:buFontTx/>
              <a:buNone/>
            </a:pPr>
            <a:r>
              <a:rPr lang="en-US" altLang="en-US" sz="1200"/>
              <a:t>    For i = LBound(MyVoltages) To UBound(MyVoltages)</a:t>
            </a:r>
          </a:p>
          <a:p>
            <a:pPr eaLnBrk="1" hangingPunct="1">
              <a:lnSpc>
                <a:spcPct val="75000"/>
              </a:lnSpc>
              <a:buFontTx/>
              <a:buNone/>
            </a:pPr>
            <a:r>
              <a:rPr lang="en-US" altLang="en-US" sz="1200"/>
              <a:t>        ActiveSheet.Cells(irow, 1).Value = MyNames(i)</a:t>
            </a:r>
          </a:p>
          <a:p>
            <a:pPr eaLnBrk="1" hangingPunct="1">
              <a:lnSpc>
                <a:spcPct val="75000"/>
              </a:lnSpc>
              <a:buFontTx/>
              <a:buNone/>
            </a:pPr>
            <a:r>
              <a:rPr lang="en-US" altLang="en-US" sz="1200"/>
              <a:t>        ActiveSheet.Cells(irow, 2).Value = Mydistances(i)</a:t>
            </a:r>
          </a:p>
          <a:p>
            <a:pPr eaLnBrk="1" hangingPunct="1">
              <a:lnSpc>
                <a:spcPct val="75000"/>
              </a:lnSpc>
              <a:buFontTx/>
              <a:buNone/>
            </a:pPr>
            <a:r>
              <a:rPr lang="en-US" altLang="en-US" sz="1200"/>
              <a:t>        ActiveSheet.Cells(irow, 3).Value = MyVoltages(i)</a:t>
            </a:r>
          </a:p>
          <a:p>
            <a:pPr eaLnBrk="1" hangingPunct="1">
              <a:lnSpc>
                <a:spcPct val="75000"/>
              </a:lnSpc>
              <a:buFontTx/>
              <a:buNone/>
            </a:pPr>
            <a:r>
              <a:rPr lang="en-US" altLang="en-US" sz="1200"/>
              <a:t>        irow = irow + 1</a:t>
            </a:r>
          </a:p>
          <a:p>
            <a:pPr eaLnBrk="1" hangingPunct="1">
              <a:lnSpc>
                <a:spcPct val="75000"/>
              </a:lnSpc>
              <a:buFontTx/>
              <a:buNone/>
            </a:pPr>
            <a:r>
              <a:rPr lang="en-US" altLang="en-US" sz="1200"/>
              <a:t>    Next I</a:t>
            </a:r>
          </a:p>
          <a:p>
            <a:pPr eaLnBrk="1" hangingPunct="1">
              <a:lnSpc>
                <a:spcPct val="75000"/>
              </a:lnSpc>
              <a:buFontTx/>
              <a:buNone/>
            </a:pPr>
            <a:r>
              <a:rPr lang="en-US" altLang="en-US" sz="1200"/>
              <a:t>    Set MyOpenDSS = Nothing</a:t>
            </a:r>
          </a:p>
          <a:p>
            <a:pPr eaLnBrk="1" hangingPunct="1">
              <a:lnSpc>
                <a:spcPct val="75000"/>
              </a:lnSpc>
              <a:buFontTx/>
              <a:buNone/>
            </a:pPr>
            <a:r>
              <a:rPr lang="en-US" altLang="en-US" sz="1200"/>
              <a:t>End Sub</a:t>
            </a:r>
          </a:p>
        </p:txBody>
      </p:sp>
    </p:spTree>
    <p:extLst>
      <p:ext uri="{BB962C8B-B14F-4D97-AF65-F5344CB8AC3E}">
        <p14:creationId xmlns:p14="http://schemas.microsoft.com/office/powerpoint/2010/main" val="154895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3219B88-16A0-4844-9EAF-D8B12A62AE8F}"/>
              </a:ext>
            </a:extLst>
          </p:cNvPr>
          <p:cNvSpPr>
            <a:spLocks noGrp="1" noChangeArrowheads="1"/>
          </p:cNvSpPr>
          <p:nvPr>
            <p:ph type="title"/>
          </p:nvPr>
        </p:nvSpPr>
        <p:spPr/>
        <p:txBody>
          <a:bodyPr/>
          <a:lstStyle/>
          <a:p>
            <a:pPr eaLnBrk="1" hangingPunct="1"/>
            <a:r>
              <a:rPr lang="en-US" altLang="en-US"/>
              <a:t>Steps Required to Do This</a:t>
            </a:r>
          </a:p>
        </p:txBody>
      </p:sp>
      <p:sp>
        <p:nvSpPr>
          <p:cNvPr id="144387" name="Rectangle 3">
            <a:extLst>
              <a:ext uri="{FF2B5EF4-FFF2-40B4-BE49-F238E27FC236}">
                <a16:creationId xmlns:a16="http://schemas.microsoft.com/office/drawing/2014/main" id="{7B5419EE-1CCF-4271-A564-CDF3CA3B288D}"/>
              </a:ext>
            </a:extLst>
          </p:cNvPr>
          <p:cNvSpPr>
            <a:spLocks noGrp="1" noChangeArrowheads="1"/>
          </p:cNvSpPr>
          <p:nvPr>
            <p:ph type="body" idx="1"/>
          </p:nvPr>
        </p:nvSpPr>
        <p:spPr/>
        <p:txBody>
          <a:bodyPr/>
          <a:lstStyle/>
          <a:p>
            <a:pPr eaLnBrk="1" hangingPunct="1"/>
            <a:r>
              <a:rPr lang="en-US" altLang="en-US"/>
              <a:t>Register OpenDSSEngine.DLL  (32-bit)</a:t>
            </a:r>
          </a:p>
          <a:p>
            <a:pPr eaLnBrk="1" hangingPunct="1"/>
            <a:r>
              <a:rPr lang="en-US" altLang="en-US"/>
              <a:t>Start Microsoft Excel</a:t>
            </a:r>
          </a:p>
          <a:p>
            <a:pPr eaLnBrk="1" hangingPunct="1"/>
            <a:r>
              <a:rPr lang="en-US" altLang="en-US"/>
              <a:t>Type alt-F11 to open VBA editor</a:t>
            </a:r>
          </a:p>
          <a:p>
            <a:pPr lvl="1" eaLnBrk="1" hangingPunct="1"/>
            <a:r>
              <a:rPr lang="en-US" altLang="en-US"/>
              <a:t>Or </a:t>
            </a:r>
            <a:r>
              <a:rPr lang="en-US" altLang="en-US" i="1"/>
              <a:t>Tools&gt;Macro</a:t>
            </a:r>
            <a:r>
              <a:rPr lang="en-US" altLang="en-US"/>
              <a:t> …</a:t>
            </a:r>
          </a:p>
          <a:p>
            <a:pPr eaLnBrk="1" hangingPunct="1"/>
            <a:r>
              <a:rPr lang="en-US" altLang="en-US"/>
              <a:t>Select OpenDSS Engine under </a:t>
            </a:r>
            <a:r>
              <a:rPr lang="en-US" altLang="en-US" i="1"/>
              <a:t>Tools&gt;References</a:t>
            </a:r>
          </a:p>
          <a:p>
            <a:pPr eaLnBrk="1" hangingPunct="1"/>
            <a:r>
              <a:rPr lang="en-US" altLang="en-US" i="1"/>
              <a:t>Insert&gt;Module</a:t>
            </a:r>
          </a:p>
          <a:p>
            <a:pPr eaLnBrk="1" hangingPunct="1"/>
            <a:r>
              <a:rPr lang="en-US" altLang="en-US"/>
              <a:t>Enter the VBA code into blank module</a:t>
            </a:r>
          </a:p>
          <a:p>
            <a:pPr lvl="1" eaLnBrk="1" hangingPunct="1"/>
            <a:r>
              <a:rPr lang="en-US" altLang="en-US"/>
              <a:t>Use correct path name for your computer</a:t>
            </a:r>
          </a:p>
          <a:p>
            <a:pPr eaLnBrk="1" hangingPunct="1"/>
            <a:r>
              <a:rPr lang="en-US" altLang="en-US"/>
              <a:t>Execute the macro “MyMacro”</a:t>
            </a:r>
          </a:p>
          <a:p>
            <a:pPr eaLnBrk="1" hangingPunct="1"/>
            <a:endParaRPr lang="en-US" altLang="en-US"/>
          </a:p>
        </p:txBody>
      </p:sp>
    </p:spTree>
    <p:extLst>
      <p:ext uri="{BB962C8B-B14F-4D97-AF65-F5344CB8AC3E}">
        <p14:creationId xmlns:p14="http://schemas.microsoft.com/office/powerpoint/2010/main" val="3206930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6FCB48B-F207-4E7E-BB24-B361705C884B}"/>
              </a:ext>
            </a:extLst>
          </p:cNvPr>
          <p:cNvSpPr>
            <a:spLocks noGrp="1" noChangeArrowheads="1"/>
          </p:cNvSpPr>
          <p:nvPr>
            <p:ph type="title"/>
          </p:nvPr>
        </p:nvSpPr>
        <p:spPr/>
        <p:txBody>
          <a:bodyPr/>
          <a:lstStyle/>
          <a:p>
            <a:pPr eaLnBrk="1" hangingPunct="1"/>
            <a:r>
              <a:rPr lang="en-US" altLang="en-US"/>
              <a:t>Resulting Chart in Excel</a:t>
            </a:r>
          </a:p>
        </p:txBody>
      </p:sp>
      <p:pic>
        <p:nvPicPr>
          <p:cNvPr id="145411" name="Picture 3">
            <a:extLst>
              <a:ext uri="{FF2B5EF4-FFF2-40B4-BE49-F238E27FC236}">
                <a16:creationId xmlns:a16="http://schemas.microsoft.com/office/drawing/2014/main" id="{945AA7F5-6088-4724-9389-842ACDCB7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417638"/>
            <a:ext cx="657225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73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a:xfrm>
            <a:off x="455190" y="1280160"/>
            <a:ext cx="4572000" cy="2651760"/>
          </a:xfrm>
        </p:spPr>
        <p:txBody>
          <a:bodyPr/>
          <a:lstStyle/>
          <a:p>
            <a:r>
              <a:rPr lang="en-US" dirty="0"/>
              <a:t>Application Programming Interfaces (API)</a:t>
            </a:r>
          </a:p>
        </p:txBody>
      </p:sp>
    </p:spTree>
    <p:extLst>
      <p:ext uri="{BB962C8B-B14F-4D97-AF65-F5344CB8AC3E}">
        <p14:creationId xmlns:p14="http://schemas.microsoft.com/office/powerpoint/2010/main" val="138349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DB8EAD1-796C-465A-BE3F-09499A00D3F0}"/>
              </a:ext>
            </a:extLst>
          </p:cNvPr>
          <p:cNvSpPr>
            <a:spLocks noGrp="1" noChangeArrowheads="1"/>
          </p:cNvSpPr>
          <p:nvPr>
            <p:ph type="title"/>
          </p:nvPr>
        </p:nvSpPr>
        <p:spPr/>
        <p:txBody>
          <a:bodyPr/>
          <a:lstStyle/>
          <a:p>
            <a:pPr eaLnBrk="1" hangingPunct="1"/>
            <a:r>
              <a:rPr lang="en-US" altLang="en-US"/>
              <a:t>VBA Example</a:t>
            </a:r>
          </a:p>
        </p:txBody>
      </p:sp>
      <p:sp>
        <p:nvSpPr>
          <p:cNvPr id="146435" name="Rectangle 3">
            <a:extLst>
              <a:ext uri="{FF2B5EF4-FFF2-40B4-BE49-F238E27FC236}">
                <a16:creationId xmlns:a16="http://schemas.microsoft.com/office/drawing/2014/main" id="{E6A923DE-2A2C-408B-A2B9-C206D597612A}"/>
              </a:ext>
            </a:extLst>
          </p:cNvPr>
          <p:cNvSpPr>
            <a:spLocks noGrp="1" noChangeArrowheads="1"/>
          </p:cNvSpPr>
          <p:nvPr>
            <p:ph type="body" sz="half" idx="1"/>
          </p:nvPr>
        </p:nvSpPr>
        <p:spPr/>
        <p:txBody>
          <a:bodyPr/>
          <a:lstStyle/>
          <a:p>
            <a:pPr eaLnBrk="1" hangingPunct="1">
              <a:lnSpc>
                <a:spcPct val="75000"/>
              </a:lnSpc>
              <a:buFontTx/>
              <a:buNone/>
            </a:pPr>
            <a:r>
              <a:rPr lang="en-US" altLang="en-US" sz="1400"/>
              <a:t>Option Explicit</a:t>
            </a:r>
          </a:p>
          <a:p>
            <a:pPr eaLnBrk="1" hangingPunct="1">
              <a:lnSpc>
                <a:spcPct val="75000"/>
              </a:lnSpc>
              <a:buFontTx/>
              <a:buNone/>
            </a:pPr>
            <a:endParaRPr lang="en-US" altLang="en-US" sz="1400"/>
          </a:p>
          <a:p>
            <a:pPr eaLnBrk="1" hangingPunct="1">
              <a:lnSpc>
                <a:spcPct val="75000"/>
              </a:lnSpc>
              <a:buFontTx/>
              <a:buNone/>
            </a:pPr>
            <a:r>
              <a:rPr lang="en-US" altLang="en-US" sz="1400"/>
              <a:t>Public DSSobj As OpenDSSengine.DSS</a:t>
            </a:r>
          </a:p>
          <a:p>
            <a:pPr eaLnBrk="1" hangingPunct="1">
              <a:lnSpc>
                <a:spcPct val="75000"/>
              </a:lnSpc>
              <a:buFontTx/>
              <a:buNone/>
            </a:pPr>
            <a:r>
              <a:rPr lang="en-US" altLang="en-US" sz="1400"/>
              <a:t>Public DSSText As OpenDSSengine.Text</a:t>
            </a:r>
          </a:p>
          <a:p>
            <a:pPr eaLnBrk="1" hangingPunct="1">
              <a:lnSpc>
                <a:spcPct val="75000"/>
              </a:lnSpc>
              <a:buFontTx/>
              <a:buNone/>
            </a:pPr>
            <a:r>
              <a:rPr lang="en-US" altLang="en-US" sz="1400"/>
              <a:t>Public DSSCircuit As OpenDSSengine.Circuit</a:t>
            </a:r>
          </a:p>
          <a:p>
            <a:pPr eaLnBrk="1" hangingPunct="1">
              <a:lnSpc>
                <a:spcPct val="75000"/>
              </a:lnSpc>
              <a:buFontTx/>
              <a:buNone/>
            </a:pPr>
            <a:endParaRPr lang="en-US" altLang="en-US" sz="1400"/>
          </a:p>
          <a:p>
            <a:pPr eaLnBrk="1" hangingPunct="1">
              <a:lnSpc>
                <a:spcPct val="75000"/>
              </a:lnSpc>
              <a:buFontTx/>
              <a:buNone/>
            </a:pPr>
            <a:r>
              <a:rPr lang="en-US" altLang="en-US" sz="1400"/>
              <a:t>Public Sub StartDSS()</a:t>
            </a:r>
          </a:p>
          <a:p>
            <a:pPr eaLnBrk="1" hangingPunct="1">
              <a:lnSpc>
                <a:spcPct val="75000"/>
              </a:lnSpc>
              <a:buFontTx/>
              <a:buNone/>
            </a:pPr>
            <a:endParaRPr lang="en-US" altLang="en-US" sz="1400"/>
          </a:p>
          <a:p>
            <a:pPr eaLnBrk="1" hangingPunct="1">
              <a:lnSpc>
                <a:spcPct val="75000"/>
              </a:lnSpc>
              <a:buFontTx/>
              <a:buNone/>
            </a:pPr>
            <a:r>
              <a:rPr lang="en-US" altLang="en-US" sz="1400"/>
              <a:t>' Create a new instance of the DSS</a:t>
            </a:r>
          </a:p>
          <a:p>
            <a:pPr eaLnBrk="1" hangingPunct="1">
              <a:lnSpc>
                <a:spcPct val="75000"/>
              </a:lnSpc>
              <a:buFontTx/>
              <a:buNone/>
            </a:pPr>
            <a:r>
              <a:rPr lang="en-US" altLang="en-US" sz="1400"/>
              <a:t>    </a:t>
            </a:r>
            <a:r>
              <a:rPr lang="en-US" altLang="en-US" sz="1400">
                <a:solidFill>
                  <a:srgbClr val="FF5050"/>
                </a:solidFill>
              </a:rPr>
              <a:t>Set DSSobj = New OpenDSSengine.DSS</a:t>
            </a:r>
          </a:p>
          <a:p>
            <a:pPr eaLnBrk="1" hangingPunct="1">
              <a:lnSpc>
                <a:spcPct val="75000"/>
              </a:lnSpc>
              <a:buFontTx/>
              <a:buNone/>
            </a:pPr>
            <a:r>
              <a:rPr lang="en-US" altLang="en-US" sz="1400"/>
              <a:t>    </a:t>
            </a:r>
          </a:p>
          <a:p>
            <a:pPr eaLnBrk="1" hangingPunct="1">
              <a:lnSpc>
                <a:spcPct val="75000"/>
              </a:lnSpc>
              <a:buFontTx/>
              <a:buNone/>
            </a:pPr>
            <a:r>
              <a:rPr lang="en-US" altLang="en-US" sz="1400"/>
              <a:t>' Assign a variable to the Text interface for easier access</a:t>
            </a:r>
          </a:p>
          <a:p>
            <a:pPr eaLnBrk="1" hangingPunct="1">
              <a:lnSpc>
                <a:spcPct val="75000"/>
              </a:lnSpc>
              <a:buFontTx/>
              <a:buNone/>
            </a:pPr>
            <a:r>
              <a:rPr lang="en-US" altLang="en-US" sz="1400"/>
              <a:t>    </a:t>
            </a:r>
            <a:r>
              <a:rPr lang="en-US" altLang="en-US" sz="1400">
                <a:solidFill>
                  <a:srgbClr val="FF5050"/>
                </a:solidFill>
              </a:rPr>
              <a:t>Set DSSText = DSSobj.Text</a:t>
            </a:r>
          </a:p>
          <a:p>
            <a:pPr eaLnBrk="1" hangingPunct="1">
              <a:lnSpc>
                <a:spcPct val="75000"/>
              </a:lnSpc>
              <a:buFontTx/>
              <a:buNone/>
            </a:pPr>
            <a:r>
              <a:rPr lang="en-US" altLang="en-US" sz="1400"/>
              <a:t>    </a:t>
            </a:r>
          </a:p>
          <a:p>
            <a:pPr eaLnBrk="1" hangingPunct="1">
              <a:lnSpc>
                <a:spcPct val="75000"/>
              </a:lnSpc>
              <a:buFontTx/>
              <a:buNone/>
            </a:pPr>
            <a:r>
              <a:rPr lang="en-US" altLang="en-US" sz="1400"/>
              <a:t>' Start the DSS</a:t>
            </a:r>
          </a:p>
          <a:p>
            <a:pPr eaLnBrk="1" hangingPunct="1">
              <a:lnSpc>
                <a:spcPct val="75000"/>
              </a:lnSpc>
              <a:buFontTx/>
              <a:buNone/>
            </a:pPr>
            <a:r>
              <a:rPr lang="en-US" altLang="en-US" sz="1400"/>
              <a:t>    If Not DSSobj.Start(0) Then MsgBox "DSS Failed to Start"</a:t>
            </a:r>
          </a:p>
          <a:p>
            <a:pPr eaLnBrk="1" hangingPunct="1">
              <a:lnSpc>
                <a:spcPct val="75000"/>
              </a:lnSpc>
              <a:buFontTx/>
              <a:buNone/>
            </a:pPr>
            <a:endParaRPr lang="en-US" altLang="en-US" sz="1400"/>
          </a:p>
          <a:p>
            <a:pPr eaLnBrk="1" hangingPunct="1">
              <a:lnSpc>
                <a:spcPct val="75000"/>
              </a:lnSpc>
              <a:buFontTx/>
              <a:buNone/>
            </a:pPr>
            <a:r>
              <a:rPr lang="en-US" altLang="en-US" sz="1400"/>
              <a:t>End Sub</a:t>
            </a:r>
          </a:p>
          <a:p>
            <a:pPr eaLnBrk="1" hangingPunct="1">
              <a:lnSpc>
                <a:spcPct val="75000"/>
              </a:lnSpc>
              <a:buFontTx/>
              <a:buNone/>
            </a:pPr>
            <a:endParaRPr lang="en-US" altLang="en-US" sz="1400"/>
          </a:p>
          <a:p>
            <a:pPr eaLnBrk="1" hangingPunct="1">
              <a:lnSpc>
                <a:spcPct val="75000"/>
              </a:lnSpc>
              <a:buFontTx/>
              <a:buNone/>
            </a:pPr>
            <a:endParaRPr lang="en-US" altLang="en-US" sz="1400"/>
          </a:p>
          <a:p>
            <a:pPr eaLnBrk="1" hangingPunct="1">
              <a:lnSpc>
                <a:spcPct val="75000"/>
              </a:lnSpc>
              <a:buFontTx/>
              <a:buNone/>
            </a:pPr>
            <a:endParaRPr lang="en-US" altLang="en-US" sz="1400"/>
          </a:p>
        </p:txBody>
      </p:sp>
      <p:sp>
        <p:nvSpPr>
          <p:cNvPr id="146436" name="Text Box 4">
            <a:extLst>
              <a:ext uri="{FF2B5EF4-FFF2-40B4-BE49-F238E27FC236}">
                <a16:creationId xmlns:a16="http://schemas.microsoft.com/office/drawing/2014/main" id="{9C278B30-5B8F-4925-B00E-5F23BB28D6D9}"/>
              </a:ext>
            </a:extLst>
          </p:cNvPr>
          <p:cNvSpPr txBox="1">
            <a:spLocks noChangeArrowheads="1"/>
          </p:cNvSpPr>
          <p:nvPr/>
        </p:nvSpPr>
        <p:spPr bwMode="auto">
          <a:xfrm>
            <a:off x="5010150" y="3876675"/>
            <a:ext cx="3533775"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routine instantiates the DSS and starts it. It is also a good idea at this time to assign the text interface variable.</a:t>
            </a:r>
          </a:p>
        </p:txBody>
      </p:sp>
      <p:sp>
        <p:nvSpPr>
          <p:cNvPr id="146437" name="Text Box 5">
            <a:extLst>
              <a:ext uri="{FF2B5EF4-FFF2-40B4-BE49-F238E27FC236}">
                <a16:creationId xmlns:a16="http://schemas.microsoft.com/office/drawing/2014/main" id="{B80CCD4D-176B-4CEC-B70C-81A755890C0F}"/>
              </a:ext>
            </a:extLst>
          </p:cNvPr>
          <p:cNvSpPr txBox="1">
            <a:spLocks noChangeArrowheads="1"/>
          </p:cNvSpPr>
          <p:nvPr/>
        </p:nvSpPr>
        <p:spPr bwMode="auto">
          <a:xfrm>
            <a:off x="4800600" y="1657350"/>
            <a:ext cx="3533775" cy="59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Define some public variables that are used throughout the project</a:t>
            </a:r>
          </a:p>
        </p:txBody>
      </p:sp>
    </p:spTree>
    <p:extLst>
      <p:ext uri="{BB962C8B-B14F-4D97-AF65-F5344CB8AC3E}">
        <p14:creationId xmlns:p14="http://schemas.microsoft.com/office/powerpoint/2010/main" val="151818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4A11668-854E-48D2-A4AF-BE95C4D7A90E}"/>
              </a:ext>
            </a:extLst>
          </p:cNvPr>
          <p:cNvSpPr>
            <a:spLocks noGrp="1" noChangeArrowheads="1"/>
          </p:cNvSpPr>
          <p:nvPr>
            <p:ph type="title"/>
          </p:nvPr>
        </p:nvSpPr>
        <p:spPr/>
        <p:txBody>
          <a:bodyPr/>
          <a:lstStyle/>
          <a:p>
            <a:pPr eaLnBrk="1" hangingPunct="1"/>
            <a:r>
              <a:rPr lang="en-US" altLang="en-US"/>
              <a:t>VBA Example</a:t>
            </a:r>
          </a:p>
        </p:txBody>
      </p:sp>
      <p:sp>
        <p:nvSpPr>
          <p:cNvPr id="147459" name="Rectangle 3">
            <a:extLst>
              <a:ext uri="{FF2B5EF4-FFF2-40B4-BE49-F238E27FC236}">
                <a16:creationId xmlns:a16="http://schemas.microsoft.com/office/drawing/2014/main" id="{573CF4F0-5B1D-4BC2-9050-996CBD0E85E4}"/>
              </a:ext>
            </a:extLst>
          </p:cNvPr>
          <p:cNvSpPr>
            <a:spLocks noChangeArrowheads="1"/>
          </p:cNvSpPr>
          <p:nvPr/>
        </p:nvSpPr>
        <p:spPr bwMode="auto">
          <a:xfrm>
            <a:off x="466725" y="1463675"/>
            <a:ext cx="5008563"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Public Sub LoadCircuit(fname As String)</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 Always a good idea to clear the DSS when loading a new circuit</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"clear"</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Compile the script in the file listed under "fname" cell on the main form</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"compile " + fname</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The Compile command sets the current directory the that of the file</a:t>
            </a:r>
          </a:p>
          <a:p>
            <a:pPr algn="l" eaLnBrk="1" hangingPunct="1">
              <a:lnSpc>
                <a:spcPct val="75000"/>
              </a:lnSpc>
              <a:spcBef>
                <a:spcPct val="0"/>
              </a:spcBef>
              <a:spcAft>
                <a:spcPct val="25000"/>
              </a:spcAft>
            </a:pPr>
            <a:r>
              <a:rPr lang="en-US" altLang="en-US" sz="1400"/>
              <a:t>' Thats where all the result files will end up.</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Assign a variable to the Circuit interface for easier access</a:t>
            </a:r>
          </a:p>
          <a:p>
            <a:pPr algn="l" eaLnBrk="1" hangingPunct="1">
              <a:lnSpc>
                <a:spcPct val="75000"/>
              </a:lnSpc>
              <a:spcBef>
                <a:spcPct val="0"/>
              </a:spcBef>
              <a:spcAft>
                <a:spcPct val="25000"/>
              </a:spcAft>
            </a:pPr>
            <a:r>
              <a:rPr lang="en-US" altLang="en-US" sz="1400"/>
              <a:t>    </a:t>
            </a:r>
            <a:r>
              <a:rPr lang="en-US" altLang="en-US" sz="1400">
                <a:solidFill>
                  <a:srgbClr val="FF5050"/>
                </a:solidFill>
              </a:rPr>
              <a:t>Set DSSCircuit = DSSobj.ActiveCircuit</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End Sub</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endParaRPr lang="en-US" altLang="en-US" sz="1400"/>
          </a:p>
        </p:txBody>
      </p:sp>
      <p:sp>
        <p:nvSpPr>
          <p:cNvPr id="147460" name="Text Box 4">
            <a:extLst>
              <a:ext uri="{FF2B5EF4-FFF2-40B4-BE49-F238E27FC236}">
                <a16:creationId xmlns:a16="http://schemas.microsoft.com/office/drawing/2014/main" id="{1DDF9AEE-43A0-4A26-89AB-03AD36DE2EE9}"/>
              </a:ext>
            </a:extLst>
          </p:cNvPr>
          <p:cNvSpPr txBox="1">
            <a:spLocks noChangeArrowheads="1"/>
          </p:cNvSpPr>
          <p:nvPr/>
        </p:nvSpPr>
        <p:spPr bwMode="auto">
          <a:xfrm>
            <a:off x="5695950" y="2000250"/>
            <a:ext cx="3076575" cy="156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subroutine loads the circuit from the base script files using the Compile command through the Text interface. “fname” is a string contains the name of the master file.</a:t>
            </a:r>
          </a:p>
        </p:txBody>
      </p:sp>
      <p:sp>
        <p:nvSpPr>
          <p:cNvPr id="147461" name="Text Box 5">
            <a:extLst>
              <a:ext uri="{FF2B5EF4-FFF2-40B4-BE49-F238E27FC236}">
                <a16:creationId xmlns:a16="http://schemas.microsoft.com/office/drawing/2014/main" id="{B379B8D0-7A10-4B9F-8C65-6E583A91E6AA}"/>
              </a:ext>
            </a:extLst>
          </p:cNvPr>
          <p:cNvSpPr txBox="1">
            <a:spLocks noChangeArrowheads="1"/>
          </p:cNvSpPr>
          <p:nvPr/>
        </p:nvSpPr>
        <p:spPr bwMode="auto">
          <a:xfrm>
            <a:off x="5762625" y="3876675"/>
            <a:ext cx="3076575"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There is an active circuit now, so assign the DSSCircuit variable.</a:t>
            </a:r>
          </a:p>
        </p:txBody>
      </p:sp>
    </p:spTree>
    <p:extLst>
      <p:ext uri="{BB962C8B-B14F-4D97-AF65-F5344CB8AC3E}">
        <p14:creationId xmlns:p14="http://schemas.microsoft.com/office/powerpoint/2010/main" val="1158068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0AB5F76-E70C-4B51-8D83-7BFE4ED57EDB}"/>
              </a:ext>
            </a:extLst>
          </p:cNvPr>
          <p:cNvSpPr>
            <a:spLocks noGrp="1" noChangeArrowheads="1"/>
          </p:cNvSpPr>
          <p:nvPr>
            <p:ph type="title"/>
          </p:nvPr>
        </p:nvSpPr>
        <p:spPr/>
        <p:txBody>
          <a:bodyPr/>
          <a:lstStyle/>
          <a:p>
            <a:pPr eaLnBrk="1" hangingPunct="1"/>
            <a:r>
              <a:rPr lang="en-US" altLang="en-US"/>
              <a:t>VBA Example</a:t>
            </a:r>
          </a:p>
        </p:txBody>
      </p:sp>
      <p:sp>
        <p:nvSpPr>
          <p:cNvPr id="148483" name="Rectangle 3">
            <a:extLst>
              <a:ext uri="{FF2B5EF4-FFF2-40B4-BE49-F238E27FC236}">
                <a16:creationId xmlns:a16="http://schemas.microsoft.com/office/drawing/2014/main" id="{8890BF72-9864-4B0B-B355-13224F9E7225}"/>
              </a:ext>
            </a:extLst>
          </p:cNvPr>
          <p:cNvSpPr>
            <a:spLocks noGrp="1" noChangeArrowheads="1"/>
          </p:cNvSpPr>
          <p:nvPr>
            <p:ph type="body" sz="half" idx="2"/>
          </p:nvPr>
        </p:nvSpPr>
        <p:spPr>
          <a:xfrm>
            <a:off x="322263" y="1228725"/>
            <a:ext cx="4351337" cy="5370513"/>
          </a:xfrm>
          <a:solidFill>
            <a:schemeClr val="bg1"/>
          </a:solidFill>
        </p:spPr>
        <p:txBody>
          <a:bodyPr>
            <a:normAutofit fontScale="92500" lnSpcReduction="20000"/>
          </a:bodyPr>
          <a:lstStyle/>
          <a:p>
            <a:pPr eaLnBrk="1" hangingPunct="1">
              <a:lnSpc>
                <a:spcPct val="75000"/>
              </a:lnSpc>
              <a:buFontTx/>
              <a:buNone/>
            </a:pPr>
            <a:endParaRPr lang="en-US" altLang="en-US" sz="1000"/>
          </a:p>
          <a:p>
            <a:pPr eaLnBrk="1" hangingPunct="1">
              <a:lnSpc>
                <a:spcPct val="75000"/>
              </a:lnSpc>
              <a:buFontTx/>
              <a:buNone/>
            </a:pPr>
            <a:r>
              <a:rPr lang="en-US" altLang="en-US" sz="1000"/>
              <a:t>Public Sub LoadSeqVoltages()</a:t>
            </a:r>
          </a:p>
          <a:p>
            <a:pPr eaLnBrk="1" hangingPunct="1">
              <a:lnSpc>
                <a:spcPct val="75000"/>
              </a:lnSpc>
              <a:buFontTx/>
              <a:buNone/>
            </a:pPr>
            <a:endParaRPr lang="en-US" altLang="en-US" sz="1000"/>
          </a:p>
          <a:p>
            <a:pPr eaLnBrk="1" hangingPunct="1">
              <a:lnSpc>
                <a:spcPct val="75000"/>
              </a:lnSpc>
              <a:buFontTx/>
              <a:buNone/>
            </a:pPr>
            <a:r>
              <a:rPr lang="en-US" altLang="en-US" sz="1000"/>
              <a:t>' This Sub loads the sequence voltages onto Sheet1 starting in Row 2</a:t>
            </a:r>
          </a:p>
          <a:p>
            <a:pPr eaLnBrk="1" hangingPunct="1">
              <a:lnSpc>
                <a:spcPct val="75000"/>
              </a:lnSpc>
              <a:buFontTx/>
              <a:buNone/>
            </a:pPr>
            <a:endParaRPr lang="en-US" altLang="en-US" sz="1000"/>
          </a:p>
          <a:p>
            <a:pPr eaLnBrk="1" hangingPunct="1">
              <a:lnSpc>
                <a:spcPct val="75000"/>
              </a:lnSpc>
              <a:buFontTx/>
              <a:buNone/>
            </a:pPr>
            <a:r>
              <a:rPr lang="en-US" altLang="en-US" sz="1000"/>
              <a:t>    Dim DSSBus As OpenDSSengine.Bus</a:t>
            </a:r>
          </a:p>
          <a:p>
            <a:pPr eaLnBrk="1" hangingPunct="1">
              <a:lnSpc>
                <a:spcPct val="75000"/>
              </a:lnSpc>
              <a:buFontTx/>
              <a:buNone/>
            </a:pPr>
            <a:r>
              <a:rPr lang="en-US" altLang="en-US" sz="1000"/>
              <a:t>    Dim iRow As Long, iCol As Long, i As Long, j As Long</a:t>
            </a:r>
          </a:p>
          <a:p>
            <a:pPr eaLnBrk="1" hangingPunct="1">
              <a:lnSpc>
                <a:spcPct val="75000"/>
              </a:lnSpc>
              <a:buFontTx/>
              <a:buNone/>
            </a:pPr>
            <a:r>
              <a:rPr lang="en-US" altLang="en-US" sz="1000"/>
              <a:t>    Dim V As Variant</a:t>
            </a:r>
          </a:p>
          <a:p>
            <a:pPr eaLnBrk="1" hangingPunct="1">
              <a:lnSpc>
                <a:spcPct val="75000"/>
              </a:lnSpc>
              <a:buFontTx/>
              <a:buNone/>
            </a:pPr>
            <a:r>
              <a:rPr lang="en-US" altLang="en-US" sz="1000"/>
              <a:t>    Dim WorkingSheet As Worksheet</a:t>
            </a:r>
          </a:p>
          <a:p>
            <a:pPr eaLnBrk="1" hangingPunct="1">
              <a:lnSpc>
                <a:spcPct val="75000"/>
              </a:lnSpc>
              <a:buFontTx/>
              <a:buNone/>
            </a:pPr>
            <a:r>
              <a:rPr lang="en-US" altLang="en-US" sz="1000"/>
              <a:t>    </a:t>
            </a:r>
          </a:p>
          <a:p>
            <a:pPr eaLnBrk="1" hangingPunct="1">
              <a:lnSpc>
                <a:spcPct val="75000"/>
              </a:lnSpc>
              <a:buFontTx/>
              <a:buNone/>
            </a:pPr>
            <a:r>
              <a:rPr lang="en-US" altLang="en-US" sz="1000"/>
              <a:t>    Set WorkingSheet = Sheet1   'set to Sheet1 (target sheet)</a:t>
            </a:r>
          </a:p>
          <a:p>
            <a:pPr eaLnBrk="1" hangingPunct="1">
              <a:lnSpc>
                <a:spcPct val="75000"/>
              </a:lnSpc>
              <a:buFontTx/>
              <a:buNone/>
            </a:pPr>
            <a:endParaRPr lang="en-US" altLang="en-US" sz="1000"/>
          </a:p>
          <a:p>
            <a:pPr eaLnBrk="1" hangingPunct="1">
              <a:lnSpc>
                <a:spcPct val="75000"/>
              </a:lnSpc>
              <a:buFontTx/>
              <a:buNone/>
            </a:pPr>
            <a:r>
              <a:rPr lang="en-US" altLang="en-US" sz="1000"/>
              <a:t>    iRow = 2</a:t>
            </a:r>
          </a:p>
          <a:p>
            <a:pPr eaLnBrk="1" hangingPunct="1">
              <a:lnSpc>
                <a:spcPct val="75000"/>
              </a:lnSpc>
              <a:buFontTx/>
              <a:buNone/>
            </a:pPr>
            <a:r>
              <a:rPr lang="en-US" altLang="en-US" sz="1000"/>
              <a:t>    For i = 1 To DSSCircuit.NumBuses  ' Cycle through all buses</a:t>
            </a:r>
          </a:p>
          <a:p>
            <a:pPr eaLnBrk="1" hangingPunct="1">
              <a:lnSpc>
                <a:spcPct val="75000"/>
              </a:lnSpc>
              <a:buFontTx/>
              <a:buNone/>
            </a:pPr>
            <a:r>
              <a:rPr lang="en-US" altLang="en-US" sz="1000"/>
              <a:t>    </a:t>
            </a:r>
          </a:p>
          <a:p>
            <a:pPr eaLnBrk="1" hangingPunct="1">
              <a:lnSpc>
                <a:spcPct val="75000"/>
              </a:lnSpc>
              <a:buFontTx/>
              <a:buNone/>
            </a:pPr>
            <a:r>
              <a:rPr lang="en-US" altLang="en-US" sz="1000"/>
              <a:t>        </a:t>
            </a:r>
            <a:r>
              <a:rPr lang="en-US" altLang="en-US" sz="1000">
                <a:solidFill>
                  <a:srgbClr val="FF5050"/>
                </a:solidFill>
              </a:rPr>
              <a:t>Set DSSBus = DSSCircuit.Buses(i)  ' Set ith bus active</a:t>
            </a:r>
          </a:p>
          <a:p>
            <a:pPr eaLnBrk="1" hangingPunct="1">
              <a:lnSpc>
                <a:spcPct val="75000"/>
              </a:lnSpc>
              <a:buFontTx/>
              <a:buNone/>
            </a:pPr>
            <a:r>
              <a:rPr lang="en-US" altLang="en-US" sz="1000"/>
              <a:t>        </a:t>
            </a:r>
          </a:p>
          <a:p>
            <a:pPr eaLnBrk="1" hangingPunct="1">
              <a:lnSpc>
                <a:spcPct val="75000"/>
              </a:lnSpc>
              <a:buFontTx/>
              <a:buNone/>
            </a:pPr>
            <a:r>
              <a:rPr lang="en-US" altLang="en-US" sz="1000"/>
              <a:t>    ' Bus name goes into Column 1</a:t>
            </a:r>
          </a:p>
          <a:p>
            <a:pPr eaLnBrk="1" hangingPunct="1">
              <a:lnSpc>
                <a:spcPct val="75000"/>
              </a:lnSpc>
              <a:buFontTx/>
              <a:buNone/>
            </a:pPr>
            <a:r>
              <a:rPr lang="en-US" altLang="en-US" sz="1000"/>
              <a:t>        WorkingSheet.Cells(iRow, 1).Value = DSSCircuit.ActiveBus.Name</a:t>
            </a:r>
          </a:p>
          <a:p>
            <a:pPr eaLnBrk="1" hangingPunct="1">
              <a:lnSpc>
                <a:spcPct val="75000"/>
              </a:lnSpc>
              <a:buFontTx/>
              <a:buNone/>
            </a:pPr>
            <a:r>
              <a:rPr lang="en-US" altLang="en-US" sz="1000"/>
              <a:t>        </a:t>
            </a:r>
          </a:p>
          <a:p>
            <a:pPr eaLnBrk="1" hangingPunct="1">
              <a:lnSpc>
                <a:spcPct val="75000"/>
              </a:lnSpc>
              <a:buFontTx/>
              <a:buNone/>
            </a:pPr>
            <a:r>
              <a:rPr lang="en-US" altLang="en-US" sz="1000"/>
              <a:t>    ' Load sequence voltage magnitudes of active bus into variant array</a:t>
            </a:r>
          </a:p>
          <a:p>
            <a:pPr eaLnBrk="1" hangingPunct="1">
              <a:lnSpc>
                <a:spcPct val="75000"/>
              </a:lnSpc>
              <a:buFontTx/>
              <a:buNone/>
            </a:pPr>
            <a:r>
              <a:rPr lang="en-US" altLang="en-US" sz="1000"/>
              <a:t>        V = DSSBus.SeqVoltages</a:t>
            </a:r>
          </a:p>
          <a:p>
            <a:pPr eaLnBrk="1" hangingPunct="1">
              <a:lnSpc>
                <a:spcPct val="75000"/>
              </a:lnSpc>
              <a:buFontTx/>
              <a:buNone/>
            </a:pPr>
            <a:r>
              <a:rPr lang="en-US" altLang="en-US" sz="1000"/>
              <a:t>        </a:t>
            </a:r>
          </a:p>
          <a:p>
            <a:pPr eaLnBrk="1" hangingPunct="1">
              <a:lnSpc>
                <a:spcPct val="75000"/>
              </a:lnSpc>
              <a:buFontTx/>
              <a:buNone/>
            </a:pPr>
            <a:r>
              <a:rPr lang="en-US" altLang="en-US" sz="1000"/>
              <a:t>    ' Put the variant array values into Cells</a:t>
            </a:r>
          </a:p>
          <a:p>
            <a:pPr eaLnBrk="1" hangingPunct="1">
              <a:lnSpc>
                <a:spcPct val="75000"/>
              </a:lnSpc>
              <a:buFontTx/>
              <a:buNone/>
            </a:pPr>
            <a:r>
              <a:rPr lang="en-US" altLang="en-US" sz="1000"/>
              <a:t>    ' Use Lbound and UBound because you don't know the actual range</a:t>
            </a:r>
          </a:p>
          <a:p>
            <a:pPr eaLnBrk="1" hangingPunct="1">
              <a:lnSpc>
                <a:spcPct val="75000"/>
              </a:lnSpc>
              <a:buFontTx/>
              <a:buNone/>
            </a:pPr>
            <a:r>
              <a:rPr lang="en-US" altLang="en-US" sz="1000"/>
              <a:t>        iCol = 2</a:t>
            </a:r>
          </a:p>
          <a:p>
            <a:pPr eaLnBrk="1" hangingPunct="1">
              <a:lnSpc>
                <a:spcPct val="75000"/>
              </a:lnSpc>
              <a:buFontTx/>
              <a:buNone/>
            </a:pPr>
            <a:r>
              <a:rPr lang="en-US" altLang="en-US" sz="1000"/>
              <a:t>        For j = LBound(V) To UBound(V)</a:t>
            </a:r>
          </a:p>
          <a:p>
            <a:pPr eaLnBrk="1" hangingPunct="1">
              <a:lnSpc>
                <a:spcPct val="75000"/>
              </a:lnSpc>
              <a:buFontTx/>
              <a:buNone/>
            </a:pPr>
            <a:r>
              <a:rPr lang="en-US" altLang="en-US" sz="1000"/>
              <a:t>            WorkingSheet.Cells(iRow, iCol).Value = V(j)</a:t>
            </a:r>
          </a:p>
          <a:p>
            <a:pPr eaLnBrk="1" hangingPunct="1">
              <a:lnSpc>
                <a:spcPct val="75000"/>
              </a:lnSpc>
              <a:buFontTx/>
              <a:buNone/>
            </a:pPr>
            <a:r>
              <a:rPr lang="en-US" altLang="en-US" sz="1000"/>
              <a:t>            iCol = iCol + 1</a:t>
            </a:r>
          </a:p>
          <a:p>
            <a:pPr eaLnBrk="1" hangingPunct="1">
              <a:lnSpc>
                <a:spcPct val="75000"/>
              </a:lnSpc>
              <a:buFontTx/>
              <a:buNone/>
            </a:pPr>
            <a:r>
              <a:rPr lang="en-US" altLang="en-US" sz="1000"/>
              <a:t>        Next j</a:t>
            </a:r>
          </a:p>
          <a:p>
            <a:pPr eaLnBrk="1" hangingPunct="1">
              <a:lnSpc>
                <a:spcPct val="75000"/>
              </a:lnSpc>
              <a:buFontTx/>
              <a:buNone/>
            </a:pPr>
            <a:r>
              <a:rPr lang="en-US" altLang="en-US" sz="1000"/>
              <a:t>       iRow = iRow + 1</a:t>
            </a:r>
          </a:p>
          <a:p>
            <a:pPr eaLnBrk="1" hangingPunct="1">
              <a:lnSpc>
                <a:spcPct val="75000"/>
              </a:lnSpc>
              <a:buFontTx/>
              <a:buNone/>
            </a:pPr>
            <a:r>
              <a:rPr lang="en-US" altLang="en-US" sz="1000"/>
              <a:t>    Next i</a:t>
            </a:r>
          </a:p>
          <a:p>
            <a:pPr eaLnBrk="1" hangingPunct="1">
              <a:lnSpc>
                <a:spcPct val="75000"/>
              </a:lnSpc>
              <a:buFontTx/>
              <a:buNone/>
            </a:pPr>
            <a:endParaRPr lang="en-US" altLang="en-US" sz="1000"/>
          </a:p>
          <a:p>
            <a:pPr eaLnBrk="1" hangingPunct="1">
              <a:lnSpc>
                <a:spcPct val="75000"/>
              </a:lnSpc>
              <a:buFontTx/>
              <a:buNone/>
            </a:pPr>
            <a:r>
              <a:rPr lang="en-US" altLang="en-US" sz="1000"/>
              <a:t>End Sub</a:t>
            </a:r>
          </a:p>
          <a:p>
            <a:pPr eaLnBrk="1" hangingPunct="1">
              <a:lnSpc>
                <a:spcPct val="75000"/>
              </a:lnSpc>
              <a:buFontTx/>
              <a:buNone/>
            </a:pPr>
            <a:endParaRPr lang="en-US" altLang="en-US" sz="1000"/>
          </a:p>
          <a:p>
            <a:pPr eaLnBrk="1" hangingPunct="1">
              <a:lnSpc>
                <a:spcPct val="75000"/>
              </a:lnSpc>
              <a:buFontTx/>
              <a:buNone/>
            </a:pPr>
            <a:endParaRPr lang="en-US" altLang="en-US" sz="1000"/>
          </a:p>
        </p:txBody>
      </p:sp>
      <p:sp>
        <p:nvSpPr>
          <p:cNvPr id="148484" name="Text Box 4">
            <a:extLst>
              <a:ext uri="{FF2B5EF4-FFF2-40B4-BE49-F238E27FC236}">
                <a16:creationId xmlns:a16="http://schemas.microsoft.com/office/drawing/2014/main" id="{350D3F98-2ACF-4909-BA71-69DBF399B580}"/>
              </a:ext>
            </a:extLst>
          </p:cNvPr>
          <p:cNvSpPr txBox="1">
            <a:spLocks noChangeArrowheads="1"/>
          </p:cNvSpPr>
          <p:nvPr/>
        </p:nvSpPr>
        <p:spPr bwMode="auto">
          <a:xfrm>
            <a:off x="4686300" y="1104900"/>
            <a:ext cx="41910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This Sub puts the sequence voltage onto a spreadsheet</a:t>
            </a:r>
          </a:p>
        </p:txBody>
      </p:sp>
      <p:sp>
        <p:nvSpPr>
          <p:cNvPr id="148485" name="Text Box 5">
            <a:extLst>
              <a:ext uri="{FF2B5EF4-FFF2-40B4-BE49-F238E27FC236}">
                <a16:creationId xmlns:a16="http://schemas.microsoft.com/office/drawing/2014/main" id="{258B0623-03F9-4D04-A086-5D57D8028AFB}"/>
              </a:ext>
            </a:extLst>
          </p:cNvPr>
          <p:cNvSpPr txBox="1">
            <a:spLocks noChangeArrowheads="1"/>
          </p:cNvSpPr>
          <p:nvPr/>
        </p:nvSpPr>
        <p:spPr bwMode="auto">
          <a:xfrm>
            <a:off x="4591050" y="2362200"/>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variant to pick up the arrays</a:t>
            </a:r>
          </a:p>
        </p:txBody>
      </p:sp>
      <p:sp>
        <p:nvSpPr>
          <p:cNvPr id="148486" name="Line 6">
            <a:extLst>
              <a:ext uri="{FF2B5EF4-FFF2-40B4-BE49-F238E27FC236}">
                <a16:creationId xmlns:a16="http://schemas.microsoft.com/office/drawing/2014/main" id="{42B9E645-469A-44E3-A14E-BA21D15FB4C1}"/>
              </a:ext>
            </a:extLst>
          </p:cNvPr>
          <p:cNvSpPr>
            <a:spLocks noChangeShapeType="1"/>
          </p:cNvSpPr>
          <p:nvPr/>
        </p:nvSpPr>
        <p:spPr bwMode="auto">
          <a:xfrm flipH="1" flipV="1">
            <a:off x="1666875" y="2400300"/>
            <a:ext cx="2933700" cy="12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87" name="Text Box 7">
            <a:extLst>
              <a:ext uri="{FF2B5EF4-FFF2-40B4-BE49-F238E27FC236}">
                <a16:creationId xmlns:a16="http://schemas.microsoft.com/office/drawing/2014/main" id="{DF9434C1-C511-4A7C-98DD-7F7BE0956025}"/>
              </a:ext>
            </a:extLst>
          </p:cNvPr>
          <p:cNvSpPr txBox="1">
            <a:spLocks noChangeArrowheads="1"/>
          </p:cNvSpPr>
          <p:nvPr/>
        </p:nvSpPr>
        <p:spPr bwMode="auto">
          <a:xfrm>
            <a:off x="4953000" y="30384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Cycle through all the buses</a:t>
            </a:r>
          </a:p>
        </p:txBody>
      </p:sp>
      <p:sp>
        <p:nvSpPr>
          <p:cNvPr id="148488" name="Text Box 8">
            <a:extLst>
              <a:ext uri="{FF2B5EF4-FFF2-40B4-BE49-F238E27FC236}">
                <a16:creationId xmlns:a16="http://schemas.microsoft.com/office/drawing/2014/main" id="{C313D784-31B2-4342-99C7-E14920E285B0}"/>
              </a:ext>
            </a:extLst>
          </p:cNvPr>
          <p:cNvSpPr txBox="1">
            <a:spLocks noChangeArrowheads="1"/>
          </p:cNvSpPr>
          <p:nvPr/>
        </p:nvSpPr>
        <p:spPr bwMode="auto">
          <a:xfrm>
            <a:off x="5591175" y="3524250"/>
            <a:ext cx="2047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bus name</a:t>
            </a:r>
          </a:p>
        </p:txBody>
      </p:sp>
      <p:sp>
        <p:nvSpPr>
          <p:cNvPr id="148489" name="Line 9">
            <a:extLst>
              <a:ext uri="{FF2B5EF4-FFF2-40B4-BE49-F238E27FC236}">
                <a16:creationId xmlns:a16="http://schemas.microsoft.com/office/drawing/2014/main" id="{6D367246-4067-42BD-83E6-BCECDDCE147C}"/>
              </a:ext>
            </a:extLst>
          </p:cNvPr>
          <p:cNvSpPr>
            <a:spLocks noChangeShapeType="1"/>
          </p:cNvSpPr>
          <p:nvPr/>
        </p:nvSpPr>
        <p:spPr bwMode="auto">
          <a:xfrm flipH="1">
            <a:off x="4505325" y="3752850"/>
            <a:ext cx="1085850" cy="295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0" name="Text Box 10">
            <a:extLst>
              <a:ext uri="{FF2B5EF4-FFF2-40B4-BE49-F238E27FC236}">
                <a16:creationId xmlns:a16="http://schemas.microsoft.com/office/drawing/2014/main" id="{31742C93-E49F-4C86-B2CB-D2A8F5D11A1E}"/>
              </a:ext>
            </a:extLst>
          </p:cNvPr>
          <p:cNvSpPr txBox="1">
            <a:spLocks noChangeArrowheads="1"/>
          </p:cNvSpPr>
          <p:nvPr/>
        </p:nvSpPr>
        <p:spPr bwMode="auto">
          <a:xfrm>
            <a:off x="5343525" y="4352925"/>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voltages into the variant array</a:t>
            </a:r>
          </a:p>
        </p:txBody>
      </p:sp>
      <p:sp>
        <p:nvSpPr>
          <p:cNvPr id="148491" name="Line 11">
            <a:extLst>
              <a:ext uri="{FF2B5EF4-FFF2-40B4-BE49-F238E27FC236}">
                <a16:creationId xmlns:a16="http://schemas.microsoft.com/office/drawing/2014/main" id="{9E16342B-F218-4915-B0C8-F2550335D267}"/>
              </a:ext>
            </a:extLst>
          </p:cNvPr>
          <p:cNvSpPr>
            <a:spLocks noChangeShapeType="1"/>
          </p:cNvSpPr>
          <p:nvPr/>
        </p:nvSpPr>
        <p:spPr bwMode="auto">
          <a:xfrm flipH="1">
            <a:off x="2333625" y="4524375"/>
            <a:ext cx="3038475"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2" name="Text Box 12">
            <a:extLst>
              <a:ext uri="{FF2B5EF4-FFF2-40B4-BE49-F238E27FC236}">
                <a16:creationId xmlns:a16="http://schemas.microsoft.com/office/drawing/2014/main" id="{8E6C13C5-0972-4598-8C02-D62DFBD77C80}"/>
              </a:ext>
            </a:extLst>
          </p:cNvPr>
          <p:cNvSpPr txBox="1">
            <a:spLocks noChangeArrowheads="1"/>
          </p:cNvSpPr>
          <p:nvPr/>
        </p:nvSpPr>
        <p:spPr bwMode="auto">
          <a:xfrm>
            <a:off x="5591175" y="5105400"/>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Put them on the spreadsheet</a:t>
            </a:r>
          </a:p>
        </p:txBody>
      </p:sp>
      <p:sp>
        <p:nvSpPr>
          <p:cNvPr id="148493" name="Line 13">
            <a:extLst>
              <a:ext uri="{FF2B5EF4-FFF2-40B4-BE49-F238E27FC236}">
                <a16:creationId xmlns:a16="http://schemas.microsoft.com/office/drawing/2014/main" id="{5EA705CC-45E2-4EE0-991D-A4369C738C74}"/>
              </a:ext>
            </a:extLst>
          </p:cNvPr>
          <p:cNvSpPr>
            <a:spLocks noChangeShapeType="1"/>
          </p:cNvSpPr>
          <p:nvPr/>
        </p:nvSpPr>
        <p:spPr bwMode="auto">
          <a:xfrm flipH="1">
            <a:off x="3543300" y="5419725"/>
            <a:ext cx="2095500"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4" name="AutoShape 14">
            <a:extLst>
              <a:ext uri="{FF2B5EF4-FFF2-40B4-BE49-F238E27FC236}">
                <a16:creationId xmlns:a16="http://schemas.microsoft.com/office/drawing/2014/main" id="{559AFA5E-AE48-4CF8-A13E-BFDBACADFFFB}"/>
              </a:ext>
            </a:extLst>
          </p:cNvPr>
          <p:cNvSpPr>
            <a:spLocks/>
          </p:cNvSpPr>
          <p:nvPr/>
        </p:nvSpPr>
        <p:spPr bwMode="auto">
          <a:xfrm>
            <a:off x="333375" y="3286125"/>
            <a:ext cx="95250" cy="2838450"/>
          </a:xfrm>
          <a:prstGeom prst="leftBrace">
            <a:avLst>
              <a:gd name="adj1" fmla="val 24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8495" name="Line 15">
            <a:extLst>
              <a:ext uri="{FF2B5EF4-FFF2-40B4-BE49-F238E27FC236}">
                <a16:creationId xmlns:a16="http://schemas.microsoft.com/office/drawing/2014/main" id="{BEE8987E-9CB4-4BD7-A521-058ADA145D27}"/>
              </a:ext>
            </a:extLst>
          </p:cNvPr>
          <p:cNvSpPr>
            <a:spLocks noChangeShapeType="1"/>
          </p:cNvSpPr>
          <p:nvPr/>
        </p:nvSpPr>
        <p:spPr bwMode="auto">
          <a:xfrm flipH="1">
            <a:off x="4105275" y="3228975"/>
            <a:ext cx="885825"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6" name="Text Box 16">
            <a:extLst>
              <a:ext uri="{FF2B5EF4-FFF2-40B4-BE49-F238E27FC236}">
                <a16:creationId xmlns:a16="http://schemas.microsoft.com/office/drawing/2014/main" id="{2A83FAEE-376A-4B4F-A8FE-9FCC9E11CF1B}"/>
              </a:ext>
            </a:extLst>
          </p:cNvPr>
          <p:cNvSpPr txBox="1">
            <a:spLocks noChangeArrowheads="1"/>
          </p:cNvSpPr>
          <p:nvPr/>
        </p:nvSpPr>
        <p:spPr bwMode="auto">
          <a:xfrm>
            <a:off x="4953000" y="17430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variable for the Bus interface</a:t>
            </a:r>
          </a:p>
        </p:txBody>
      </p:sp>
      <p:sp>
        <p:nvSpPr>
          <p:cNvPr id="148497" name="Line 17">
            <a:extLst>
              <a:ext uri="{FF2B5EF4-FFF2-40B4-BE49-F238E27FC236}">
                <a16:creationId xmlns:a16="http://schemas.microsoft.com/office/drawing/2014/main" id="{B53555EB-2C77-4CEC-81AE-54CE2B119358}"/>
              </a:ext>
            </a:extLst>
          </p:cNvPr>
          <p:cNvSpPr>
            <a:spLocks noChangeShapeType="1"/>
          </p:cNvSpPr>
          <p:nvPr/>
        </p:nvSpPr>
        <p:spPr bwMode="auto">
          <a:xfrm flipH="1">
            <a:off x="2733675" y="1914525"/>
            <a:ext cx="207645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10943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ctrTitle"/>
          </p:nvPr>
        </p:nvSpPr>
        <p:spPr/>
        <p:txBody>
          <a:bodyPr/>
          <a:lstStyle/>
          <a:p>
            <a:pPr algn="ctr" eaLnBrk="1" hangingPunct="1"/>
            <a:r>
              <a:rPr lang="en-US" altLang="en-US" dirty="0"/>
              <a:t>MATLAB Examples</a:t>
            </a:r>
            <a:br>
              <a:rPr lang="en-US" altLang="en-US" dirty="0"/>
            </a:br>
            <a:endParaRPr lang="en-US" altLang="en-US" dirty="0"/>
          </a:p>
        </p:txBody>
      </p:sp>
      <p:sp>
        <p:nvSpPr>
          <p:cNvPr id="142339" name="Rectangle 3">
            <a:extLst>
              <a:ext uri="{FF2B5EF4-FFF2-40B4-BE49-F238E27FC236}">
                <a16:creationId xmlns:a16="http://schemas.microsoft.com/office/drawing/2014/main" id="{E7732F53-C4B6-48EF-BD27-7938CC7672E4}"/>
              </a:ext>
            </a:extLst>
          </p:cNvPr>
          <p:cNvSpPr>
            <a:spLocks noGrp="1" noChangeArrowheads="1"/>
          </p:cNvSpPr>
          <p:nvPr>
            <p:ph type="subTitle" idx="1"/>
          </p:nvPr>
        </p:nvSpPr>
        <p:spPr/>
        <p:txBody>
          <a:bodyPr/>
          <a:lstStyle/>
          <a:p>
            <a:pPr eaLnBrk="1" hangingPunct="1"/>
            <a:endParaRPr lang="en-US" altLang="en-US" dirty="0"/>
          </a:p>
        </p:txBody>
      </p:sp>
    </p:spTree>
    <p:extLst>
      <p:ext uri="{BB962C8B-B14F-4D97-AF65-F5344CB8AC3E}">
        <p14:creationId xmlns:p14="http://schemas.microsoft.com/office/powerpoint/2010/main" val="127158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609600" y="1524000"/>
            <a:ext cx="8001000" cy="3293209"/>
          </a:xfrm>
          <a:prstGeom prst="rect">
            <a:avLst/>
          </a:prstGeom>
          <a:noFill/>
        </p:spPr>
        <p:txBody>
          <a:bodyPr wrap="square" rtlCol="0">
            <a:spAutoFit/>
          </a:bodyPr>
          <a:lstStyle/>
          <a:p>
            <a:pPr algn="l">
              <a:spcBef>
                <a:spcPts val="0"/>
              </a:spcBef>
            </a:pPr>
            <a:r>
              <a:rPr lang="en-US" dirty="0"/>
              <a:t>%--------------------------------------------------------------------------</a:t>
            </a:r>
          </a:p>
          <a:p>
            <a:pPr algn="l">
              <a:spcBef>
                <a:spcPts val="0"/>
              </a:spcBef>
            </a:pPr>
            <a:r>
              <a:rPr lang="en-US" dirty="0"/>
              <a:t>function [</a:t>
            </a:r>
            <a:r>
              <a:rPr lang="en-US" dirty="0" err="1"/>
              <a:t>Start,DSSObj,Text</a:t>
            </a:r>
            <a:r>
              <a:rPr lang="en-US" dirty="0"/>
              <a:t>] = </a:t>
            </a:r>
            <a:r>
              <a:rPr lang="en-US" dirty="0" err="1"/>
              <a:t>DSSStartup</a:t>
            </a:r>
            <a:endParaRPr lang="en-US" dirty="0"/>
          </a:p>
          <a:p>
            <a:pPr algn="l">
              <a:spcBef>
                <a:spcPts val="0"/>
              </a:spcBef>
            </a:pPr>
            <a:r>
              <a:rPr lang="en-US" dirty="0"/>
              <a:t>    % Function for starting up the DSS</a:t>
            </a:r>
          </a:p>
          <a:p>
            <a:pPr algn="l">
              <a:spcBef>
                <a:spcPts val="0"/>
              </a:spcBef>
            </a:pPr>
            <a:r>
              <a:rPr lang="en-US" dirty="0"/>
              <a:t>    </a:t>
            </a:r>
          </a:p>
          <a:p>
            <a:pPr algn="l">
              <a:spcBef>
                <a:spcPts val="0"/>
              </a:spcBef>
            </a:pPr>
            <a:r>
              <a:rPr lang="en-US" dirty="0"/>
              <a:t>    %instantiate the DSS Object</a:t>
            </a:r>
          </a:p>
          <a:p>
            <a:pPr algn="l">
              <a:spcBef>
                <a:spcPts val="0"/>
              </a:spcBef>
            </a:pPr>
            <a:r>
              <a:rPr lang="en-US" dirty="0"/>
              <a:t>    </a:t>
            </a:r>
            <a:r>
              <a:rPr lang="en-US" dirty="0" err="1"/>
              <a:t>DSSObj</a:t>
            </a:r>
            <a:r>
              <a:rPr lang="en-US" dirty="0"/>
              <a:t> = </a:t>
            </a:r>
            <a:r>
              <a:rPr lang="en-US" dirty="0" err="1"/>
              <a:t>actxserver</a:t>
            </a:r>
            <a:r>
              <a:rPr lang="en-US" dirty="0"/>
              <a:t>('</a:t>
            </a:r>
            <a:r>
              <a:rPr lang="en-US" dirty="0" err="1"/>
              <a:t>OpenDSSEngine.DSS</a:t>
            </a:r>
            <a:r>
              <a:rPr lang="en-US" dirty="0"/>
              <a:t>');</a:t>
            </a:r>
          </a:p>
          <a:p>
            <a:pPr algn="l">
              <a:spcBef>
                <a:spcPts val="0"/>
              </a:spcBef>
            </a:pPr>
            <a:r>
              <a:rPr lang="en-US" dirty="0"/>
              <a:t>    %</a:t>
            </a:r>
          </a:p>
          <a:p>
            <a:pPr algn="l">
              <a:spcBef>
                <a:spcPts val="0"/>
              </a:spcBef>
            </a:pPr>
            <a:r>
              <a:rPr lang="en-US" dirty="0"/>
              <a:t>    %Start </a:t>
            </a:r>
            <a:r>
              <a:rPr lang="en-US" dirty="0" err="1"/>
              <a:t>OpenDSS</a:t>
            </a:r>
            <a:r>
              <a:rPr lang="en-US" dirty="0"/>
              <a:t>.   Only needs to be executed the first time w/in a</a:t>
            </a:r>
          </a:p>
          <a:p>
            <a:pPr algn="l">
              <a:spcBef>
                <a:spcPts val="0"/>
              </a:spcBef>
            </a:pPr>
            <a:r>
              <a:rPr lang="en-US" dirty="0"/>
              <a:t>    %</a:t>
            </a:r>
            <a:r>
              <a:rPr lang="en-US" dirty="0" err="1"/>
              <a:t>Matlab</a:t>
            </a:r>
            <a:r>
              <a:rPr lang="en-US" dirty="0"/>
              <a:t> session</a:t>
            </a:r>
          </a:p>
          <a:p>
            <a:pPr algn="l">
              <a:spcBef>
                <a:spcPts val="0"/>
              </a:spcBef>
            </a:pPr>
            <a:r>
              <a:rPr lang="en-US" dirty="0"/>
              <a:t>    Start = </a:t>
            </a:r>
            <a:r>
              <a:rPr lang="en-US" dirty="0" err="1"/>
              <a:t>DSSObj.Start</a:t>
            </a:r>
            <a:r>
              <a:rPr lang="en-US" dirty="0"/>
              <a:t>(0);</a:t>
            </a:r>
          </a:p>
          <a:p>
            <a:pPr algn="l">
              <a:spcBef>
                <a:spcPts val="0"/>
              </a:spcBef>
            </a:pPr>
            <a:endParaRPr lang="en-US" dirty="0"/>
          </a:p>
          <a:p>
            <a:pPr algn="l">
              <a:spcBef>
                <a:spcPts val="0"/>
              </a:spcBef>
            </a:pPr>
            <a:r>
              <a:rPr lang="en-US" dirty="0"/>
              <a:t>    % Define a variable that points to the text interface</a:t>
            </a:r>
          </a:p>
          <a:p>
            <a:pPr algn="l">
              <a:spcBef>
                <a:spcPts val="0"/>
              </a:spcBef>
            </a:pPr>
            <a:r>
              <a:rPr lang="en-US" dirty="0"/>
              <a:t>    Text = </a:t>
            </a:r>
            <a:r>
              <a:rPr lang="en-US" dirty="0" err="1"/>
              <a:t>DSSObj.Text</a:t>
            </a:r>
            <a:r>
              <a:rPr lang="en-US" dirty="0"/>
              <a:t>; </a:t>
            </a:r>
          </a:p>
        </p:txBody>
      </p:sp>
    </p:spTree>
    <p:extLst>
      <p:ext uri="{BB962C8B-B14F-4D97-AF65-F5344CB8AC3E}">
        <p14:creationId xmlns:p14="http://schemas.microsoft.com/office/powerpoint/2010/main" val="197776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8BCE-2D94-4196-93BF-AF53A5589947}"/>
              </a:ext>
            </a:extLst>
          </p:cNvPr>
          <p:cNvSpPr>
            <a:spLocks noGrp="1"/>
          </p:cNvSpPr>
          <p:nvPr>
            <p:ph type="title"/>
          </p:nvPr>
        </p:nvSpPr>
        <p:spPr/>
        <p:txBody>
          <a:bodyPr/>
          <a:lstStyle/>
          <a:p>
            <a:r>
              <a:rPr lang="en-US" dirty="0"/>
              <a:t>MATLAB Startup Function</a:t>
            </a:r>
          </a:p>
        </p:txBody>
      </p:sp>
      <p:sp>
        <p:nvSpPr>
          <p:cNvPr id="4" name="Slide Number Placeholder 3">
            <a:extLst>
              <a:ext uri="{FF2B5EF4-FFF2-40B4-BE49-F238E27FC236}">
                <a16:creationId xmlns:a16="http://schemas.microsoft.com/office/drawing/2014/main" id="{C39AC786-4687-4C72-B133-58BA4C7572E3}"/>
              </a:ext>
            </a:extLst>
          </p:cNvPr>
          <p:cNvSpPr>
            <a:spLocks noGrp="1"/>
          </p:cNvSpPr>
          <p:nvPr>
            <p:ph type="sldNum" sz="quarter" idx="12"/>
          </p:nvPr>
        </p:nvSpPr>
        <p:spPr/>
        <p:txBody>
          <a:bodyPr/>
          <a:lstStyle/>
          <a:p>
            <a:pPr>
              <a:defRPr/>
            </a:pPr>
            <a:endParaRPr lang="en-US" dirty="0"/>
          </a:p>
        </p:txBody>
      </p:sp>
      <p:sp>
        <p:nvSpPr>
          <p:cNvPr id="7" name="TextBox 6">
            <a:extLst>
              <a:ext uri="{FF2B5EF4-FFF2-40B4-BE49-F238E27FC236}">
                <a16:creationId xmlns:a16="http://schemas.microsoft.com/office/drawing/2014/main" id="{53222885-3FB2-45DC-9005-58D9ED30831E}"/>
              </a:ext>
            </a:extLst>
          </p:cNvPr>
          <p:cNvSpPr txBox="1"/>
          <p:nvPr/>
        </p:nvSpPr>
        <p:spPr>
          <a:xfrm>
            <a:off x="571500" y="759069"/>
            <a:ext cx="8001000" cy="5632311"/>
          </a:xfrm>
          <a:prstGeom prst="rect">
            <a:avLst/>
          </a:prstGeom>
          <a:noFill/>
        </p:spPr>
        <p:txBody>
          <a:bodyPr wrap="square" rtlCol="0">
            <a:spAutoFit/>
          </a:bodyPr>
          <a:lstStyle/>
          <a:p>
            <a:pPr algn="l">
              <a:spcBef>
                <a:spcPts val="0"/>
              </a:spcBef>
            </a:pPr>
            <a:r>
              <a:rPr lang="en-US" sz="900" b="1" dirty="0">
                <a:latin typeface="Courier New" panose="02070309020205020404" pitchFamily="49" charset="0"/>
                <a:cs typeface="Courier New" panose="02070309020205020404" pitchFamily="49" charset="0"/>
              </a:rPr>
              <a:t>% Examples of using </a:t>
            </a:r>
            <a:r>
              <a:rPr lang="en-US" sz="900" b="1" dirty="0" err="1">
                <a:latin typeface="Courier New" panose="02070309020205020404" pitchFamily="49" charset="0"/>
                <a:cs typeface="Courier New" panose="02070309020205020404" pitchFamily="49" charset="0"/>
              </a:rPr>
              <a:t>Matlab</a:t>
            </a:r>
            <a:r>
              <a:rPr lang="en-US" sz="900" b="1" dirty="0">
                <a:latin typeface="Courier New" panose="02070309020205020404" pitchFamily="49" charset="0"/>
                <a:cs typeface="Courier New" panose="02070309020205020404" pitchFamily="49" charset="0"/>
              </a:rPr>
              <a:t> to plot the voltage profile and other data</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NOTE: if this doesn't work, you might try updating your </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 version</a:t>
            </a:r>
          </a:p>
          <a:p>
            <a:pPr algn="l">
              <a:spcBef>
                <a:spcPts val="0"/>
              </a:spcBef>
            </a:pPr>
            <a:r>
              <a:rPr lang="en-US" sz="900" b="1" dirty="0">
                <a:latin typeface="Courier New" panose="02070309020205020404" pitchFamily="49" charset="0"/>
                <a:cs typeface="Courier New" panose="02070309020205020404" pitchFamily="49" charset="0"/>
              </a:rPr>
              <a:t>% Also, don't forget to register OpenDSSEngine.DLL (see instructions)</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execute </a:t>
            </a:r>
            <a:r>
              <a:rPr lang="en-US" sz="900" b="1" dirty="0" err="1">
                <a:latin typeface="Courier New" panose="02070309020205020404" pitchFamily="49" charset="0"/>
                <a:cs typeface="Courier New" panose="02070309020205020404" pitchFamily="49" charset="0"/>
              </a:rPr>
              <a:t>DSSStartup.m</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solidFill>
                  <a:srgbClr val="FF0000"/>
                </a:solidFill>
                <a:latin typeface="Courier New" panose="02070309020205020404" pitchFamily="49" charset="0"/>
                <a:cs typeface="Courier New" panose="02070309020205020404" pitchFamily="49" charset="0"/>
              </a:rPr>
              <a:t>[</a:t>
            </a:r>
            <a:r>
              <a:rPr lang="en-US" sz="900" b="1" dirty="0" err="1">
                <a:solidFill>
                  <a:srgbClr val="FF0000"/>
                </a:solidFill>
                <a:latin typeface="Courier New" panose="02070309020205020404" pitchFamily="49" charset="0"/>
                <a:cs typeface="Courier New" panose="02070309020205020404" pitchFamily="49" charset="0"/>
              </a:rPr>
              <a:t>DSSStartOK</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DSSObj</a:t>
            </a:r>
            <a:r>
              <a:rPr lang="en-US" sz="900" b="1" dirty="0">
                <a:solidFill>
                  <a:srgbClr val="FF0000"/>
                </a:solidFill>
                <a:latin typeface="Courier New" panose="02070309020205020404" pitchFamily="49" charset="0"/>
                <a:cs typeface="Courier New" panose="02070309020205020404" pitchFamily="49" charset="0"/>
              </a:rPr>
              <a:t>, </a:t>
            </a:r>
            <a:r>
              <a:rPr lang="en-US" sz="900" b="1" dirty="0" err="1">
                <a:solidFill>
                  <a:srgbClr val="FF0000"/>
                </a:solidFill>
                <a:latin typeface="Courier New" panose="02070309020205020404" pitchFamily="49" charset="0"/>
                <a:cs typeface="Courier New" panose="02070309020205020404" pitchFamily="49" charset="0"/>
              </a:rPr>
              <a:t>DSSText</a:t>
            </a:r>
            <a:r>
              <a:rPr lang="en-US" sz="900" b="1" dirty="0">
                <a:solidFill>
                  <a:srgbClr val="FF0000"/>
                </a:solidFill>
                <a:latin typeface="Courier New" panose="02070309020205020404" pitchFamily="49" charset="0"/>
                <a:cs typeface="Courier New" panose="02070309020205020404" pitchFamily="49" charset="0"/>
              </a:rPr>
              <a:t>] = </a:t>
            </a:r>
            <a:r>
              <a:rPr lang="en-US" sz="900" b="1" dirty="0" err="1">
                <a:solidFill>
                  <a:srgbClr val="FF0000"/>
                </a:solidFill>
                <a:latin typeface="Courier New" panose="02070309020205020404" pitchFamily="49" charset="0"/>
                <a:cs typeface="Courier New" panose="02070309020205020404" pitchFamily="49" charset="0"/>
              </a:rPr>
              <a:t>DSSStartup</a:t>
            </a:r>
            <a:r>
              <a:rPr lang="en-US" sz="900" b="1" dirty="0">
                <a:solidFill>
                  <a:srgbClr val="FF0000"/>
                </a:solidFill>
                <a:latin typeface="Courier New" panose="02070309020205020404" pitchFamily="49" charset="0"/>
                <a:cs typeface="Courier New" panose="02070309020205020404" pitchFamily="49" charset="0"/>
              </a:rPr>
              <a:t>;</a:t>
            </a:r>
          </a:p>
          <a:p>
            <a:pPr algn="l">
              <a:spcBef>
                <a:spcPts val="0"/>
              </a:spcBef>
            </a:pP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if </a:t>
            </a:r>
            <a:r>
              <a:rPr lang="en-US" sz="900" b="1" dirty="0" err="1">
                <a:latin typeface="Courier New" panose="02070309020205020404" pitchFamily="49" charset="0"/>
                <a:cs typeface="Courier New" panose="02070309020205020404" pitchFamily="49" charset="0"/>
              </a:rPr>
              <a:t>DSSStartOK</a:t>
            </a:r>
            <a:endParaRPr lang="en-US" sz="900" b="1" dirty="0">
              <a:latin typeface="Courier New" panose="02070309020205020404" pitchFamily="49" charset="0"/>
              <a:cs typeface="Courier New" panose="02070309020205020404" pitchFamily="49" charset="0"/>
            </a:endParaRP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='Compile (C:\</a:t>
            </a:r>
            <a:r>
              <a:rPr lang="en-US" sz="900" b="1" dirty="0" err="1">
                <a:latin typeface="Courier New" panose="02070309020205020404" pitchFamily="49" charset="0"/>
                <a:cs typeface="Courier New" panose="02070309020205020404" pitchFamily="49" charset="0"/>
              </a:rPr>
              <a:t>opendss</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IEEETestCases</a:t>
            </a:r>
            <a:r>
              <a:rPr lang="en-US" sz="900" b="1" dirty="0">
                <a:latin typeface="Courier New" panose="02070309020205020404" pitchFamily="49" charset="0"/>
                <a:cs typeface="Courier New" panose="02070309020205020404" pitchFamily="49" charset="0"/>
              </a:rPr>
              <a:t>\123Bus\IEEE123Master.dss)';</a:t>
            </a:r>
          </a:p>
          <a:p>
            <a:pPr algn="l">
              <a:spcBef>
                <a:spcPts val="0"/>
              </a:spcBef>
            </a:pPr>
            <a:r>
              <a:rPr lang="en-US" sz="900" b="1" dirty="0">
                <a:latin typeface="Courier New" panose="02070309020205020404" pitchFamily="49" charset="0"/>
                <a:cs typeface="Courier New" panose="02070309020205020404" pitchFamily="49" charset="0"/>
              </a:rPr>
              <a:t>    % Set up the interface variables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DSSCircuit</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DSSObj.ActiveCircuit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DSSSolution</a:t>
            </a:r>
            <a:r>
              <a:rPr lang="en-US" sz="900" b="1" dirty="0">
                <a:latin typeface="Courier New" panose="02070309020205020404" pitchFamily="49" charset="0"/>
                <a:cs typeface="Courier New" panose="02070309020205020404" pitchFamily="49" charset="0"/>
              </a:rPr>
              <a:t>=</a:t>
            </a:r>
            <a:r>
              <a:rPr lang="en-US" sz="900" b="1" dirty="0" err="1">
                <a:latin typeface="Courier New" panose="02070309020205020404" pitchFamily="49" charset="0"/>
                <a:cs typeface="Courier New" panose="02070309020205020404" pitchFamily="49" charset="0"/>
              </a:rPr>
              <a:t>DSSCircuit.Solution</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an </a:t>
            </a:r>
            <a:r>
              <a:rPr lang="en-US" sz="900" b="1" dirty="0" err="1">
                <a:latin typeface="Courier New" panose="02070309020205020404" pitchFamily="49" charset="0"/>
                <a:cs typeface="Courier New" panose="02070309020205020404" pitchFamily="49" charset="0"/>
              </a:rPr>
              <a:t>EnergyMeter</a:t>
            </a:r>
            <a:r>
              <a:rPr lang="en-US" sz="900" b="1" dirty="0">
                <a:latin typeface="Courier New" panose="02070309020205020404" pitchFamily="49" charset="0"/>
                <a:cs typeface="Courier New" panose="02070309020205020404" pitchFamily="49" charset="0"/>
              </a:rPr>
              <a:t> object so the distances down the feeder are</a:t>
            </a:r>
          </a:p>
          <a:p>
            <a:pPr algn="l">
              <a:spcBef>
                <a:spcPts val="0"/>
              </a:spcBef>
            </a:pPr>
            <a:r>
              <a:rPr lang="en-US" sz="900" b="1" dirty="0">
                <a:latin typeface="Courier New" panose="02070309020205020404" pitchFamily="49" charset="0"/>
                <a:cs typeface="Courier New" panose="02070309020205020404" pitchFamily="49" charset="0"/>
              </a:rPr>
              <a:t>    % computed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EnergyMeter.Main</a:t>
            </a:r>
            <a:r>
              <a:rPr lang="en-US" sz="900" b="1" dirty="0">
                <a:latin typeface="Courier New" panose="02070309020205020404" pitchFamily="49" charset="0"/>
                <a:cs typeface="Courier New" panose="02070309020205020404" pitchFamily="49" charset="0"/>
              </a:rPr>
              <a:t> Line.SW1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Add a Monitor, too</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DSSText.Command</a:t>
            </a:r>
            <a:r>
              <a:rPr lang="en-US" sz="900" b="1" dirty="0">
                <a:latin typeface="Courier New" panose="02070309020205020404" pitchFamily="49" charset="0"/>
                <a:cs typeface="Courier New" panose="02070309020205020404" pitchFamily="49" charset="0"/>
              </a:rPr>
              <a:t>='New </a:t>
            </a:r>
            <a:r>
              <a:rPr lang="en-US" sz="900" b="1" dirty="0" err="1">
                <a:latin typeface="Courier New" panose="02070309020205020404" pitchFamily="49" charset="0"/>
                <a:cs typeface="Courier New" panose="02070309020205020404" pitchFamily="49" charset="0"/>
              </a:rPr>
              <a:t>Monitor.FeederEnd</a:t>
            </a:r>
            <a:r>
              <a:rPr lang="en-US" sz="900" b="1" dirty="0">
                <a:latin typeface="Courier New" panose="02070309020205020404" pitchFamily="49" charset="0"/>
                <a:cs typeface="Courier New" panose="02070309020205020404" pitchFamily="49" charset="0"/>
              </a:rPr>
              <a:t> Line.L99 1';</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Limit regulator tap changes to 1 tap per change to better</a:t>
            </a:r>
          </a:p>
          <a:p>
            <a:pPr algn="l">
              <a:spcBef>
                <a:spcPts val="0"/>
              </a:spcBef>
            </a:pPr>
            <a:r>
              <a:rPr lang="en-US" sz="900" b="1" dirty="0">
                <a:latin typeface="Courier New" panose="02070309020205020404" pitchFamily="49" charset="0"/>
                <a:cs typeface="Courier New" panose="02070309020205020404" pitchFamily="49" charset="0"/>
              </a:rPr>
              <a:t>    % approximate the published results</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This example does this using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collection in the COM</a:t>
            </a:r>
          </a:p>
          <a:p>
            <a:pPr algn="l">
              <a:spcBef>
                <a:spcPts val="0"/>
              </a:spcBef>
            </a:pPr>
            <a:r>
              <a:rPr lang="en-US" sz="900" b="1" dirty="0">
                <a:latin typeface="Courier New" panose="02070309020205020404" pitchFamily="49" charset="0"/>
                <a:cs typeface="Courier New" panose="02070309020205020404" pitchFamily="49" charset="0"/>
              </a:rPr>
              <a:t>    % interface instead of the Command interface</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Assign a Variable to the </a:t>
            </a:r>
            <a:r>
              <a:rPr lang="en-US" sz="900" b="1" dirty="0" err="1">
                <a:latin typeface="Courier New" panose="02070309020205020404" pitchFamily="49" charset="0"/>
                <a:cs typeface="Courier New" panose="02070309020205020404" pitchFamily="49" charset="0"/>
              </a:rPr>
              <a:t>RegControls</a:t>
            </a:r>
            <a:r>
              <a:rPr lang="en-US" sz="900" b="1" dirty="0">
                <a:latin typeface="Courier New" panose="02070309020205020404" pitchFamily="49" charset="0"/>
                <a:cs typeface="Courier New" panose="02070309020205020404" pitchFamily="49" charset="0"/>
              </a:rPr>
              <a:t> interface</a:t>
            </a:r>
          </a:p>
          <a:p>
            <a:pPr algn="l">
              <a:spcBef>
                <a:spcPts val="0"/>
              </a:spcBef>
            </a:pPr>
            <a:r>
              <a:rPr lang="en-US" sz="900" b="1" dirty="0">
                <a:latin typeface="Courier New" panose="02070309020205020404" pitchFamily="49" charset="0"/>
                <a:cs typeface="Courier New" panose="02070309020205020404" pitchFamily="49" charset="0"/>
              </a:rPr>
              <a:t>    Regulators = </a:t>
            </a:r>
            <a:r>
              <a:rPr lang="en-US" sz="900" b="1" dirty="0" err="1">
                <a:latin typeface="Courier New" panose="02070309020205020404" pitchFamily="49" charset="0"/>
                <a:cs typeface="Courier New" panose="02070309020205020404" pitchFamily="49" charset="0"/>
              </a:rPr>
              <a:t>DSSCircuit.RegControls</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cycle through all the regulators using First .. Next</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Regulators.First</a:t>
            </a:r>
            <a:r>
              <a:rPr lang="en-US" sz="900" b="1" dirty="0">
                <a:latin typeface="Courier New" panose="02070309020205020404" pitchFamily="49" charset="0"/>
                <a:cs typeface="Courier New" panose="02070309020205020404" pitchFamily="49" charset="0"/>
              </a:rPr>
              <a:t>;</a:t>
            </a:r>
          </a:p>
          <a:p>
            <a:pPr algn="l">
              <a:spcBef>
                <a:spcPts val="0"/>
              </a:spcBef>
            </a:pPr>
            <a:r>
              <a:rPr lang="en-US" sz="900" b="1" dirty="0">
                <a:latin typeface="Courier New" panose="02070309020205020404" pitchFamily="49" charset="0"/>
                <a:cs typeface="Courier New" panose="02070309020205020404" pitchFamily="49" charset="0"/>
              </a:rPr>
              <a:t>    while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&gt;0</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Regulators.MaxTapChange</a:t>
            </a:r>
            <a:r>
              <a:rPr lang="en-US" sz="900" b="1" dirty="0">
                <a:latin typeface="Courier New" panose="02070309020205020404" pitchFamily="49" charset="0"/>
                <a:cs typeface="Courier New" panose="02070309020205020404" pitchFamily="49" charset="0"/>
              </a:rPr>
              <a:t> = 1;</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Regulators.Delay</a:t>
            </a:r>
            <a:r>
              <a:rPr lang="en-US" sz="900" b="1" dirty="0">
                <a:latin typeface="Courier New" panose="02070309020205020404" pitchFamily="49" charset="0"/>
                <a:cs typeface="Courier New" panose="02070309020205020404" pitchFamily="49" charset="0"/>
              </a:rPr>
              <a:t> = 30;  % set all delays to 30s</a:t>
            </a:r>
          </a:p>
          <a:p>
            <a:pPr algn="l">
              <a:spcBef>
                <a:spcPts val="0"/>
              </a:spcBef>
            </a:pP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iReg</a:t>
            </a:r>
            <a:r>
              <a:rPr lang="en-US" sz="900" b="1" dirty="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Regulators.Next</a:t>
            </a: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end</a:t>
            </a:r>
          </a:p>
          <a:p>
            <a:pPr algn="l">
              <a:spcBef>
                <a:spcPts val="0"/>
              </a:spcBef>
            </a:pPr>
            <a:r>
              <a:rPr lang="en-US" sz="900" b="1" dirty="0">
                <a:latin typeface="Courier New" panose="02070309020205020404" pitchFamily="49" charset="0"/>
                <a:cs typeface="Courier New" panose="02070309020205020404" pitchFamily="49" charset="0"/>
              </a:rPr>
              <a:t>    </a:t>
            </a:r>
          </a:p>
          <a:p>
            <a:pPr algn="l">
              <a:spcBef>
                <a:spcPts val="0"/>
              </a:spcBef>
            </a:pPr>
            <a:r>
              <a:rPr lang="en-US" sz="900" b="1" dirty="0">
                <a:latin typeface="Courier New" panose="02070309020205020404" pitchFamily="49" charset="0"/>
                <a:cs typeface="Courier New" panose="02070309020205020404" pitchFamily="49" charset="0"/>
              </a:rPr>
              <a:t>    % now set creg1a delay to 15s  so it goes first</a:t>
            </a:r>
          </a:p>
        </p:txBody>
      </p:sp>
      <p:sp>
        <p:nvSpPr>
          <p:cNvPr id="3" name="TextBox 2">
            <a:extLst>
              <a:ext uri="{FF2B5EF4-FFF2-40B4-BE49-F238E27FC236}">
                <a16:creationId xmlns:a16="http://schemas.microsoft.com/office/drawing/2014/main" id="{BE3C0737-55B8-46C0-A8FB-CE8F798442A9}"/>
              </a:ext>
            </a:extLst>
          </p:cNvPr>
          <p:cNvSpPr txBox="1"/>
          <p:nvPr/>
        </p:nvSpPr>
        <p:spPr>
          <a:xfrm>
            <a:off x="6400800" y="5791200"/>
            <a:ext cx="992579" cy="369332"/>
          </a:xfrm>
          <a:prstGeom prst="rect">
            <a:avLst/>
          </a:prstGeom>
          <a:noFill/>
        </p:spPr>
        <p:txBody>
          <a:bodyPr wrap="none" rtlCol="0">
            <a:spAutoFit/>
          </a:bodyPr>
          <a:lstStyle/>
          <a:p>
            <a:r>
              <a:rPr lang="en-US" dirty="0"/>
              <a:t>&lt;SNIP&gt;</a:t>
            </a:r>
          </a:p>
        </p:txBody>
      </p:sp>
    </p:spTree>
    <p:extLst>
      <p:ext uri="{BB962C8B-B14F-4D97-AF65-F5344CB8AC3E}">
        <p14:creationId xmlns:p14="http://schemas.microsoft.com/office/powerpoint/2010/main" val="1532013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Example Solution Loop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26</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457200" y="1178169"/>
            <a:ext cx="8229600" cy="4832092"/>
          </a:xfrm>
          <a:prstGeom prst="rect">
            <a:avLst/>
          </a:prstGeom>
          <a:noFill/>
        </p:spPr>
        <p:txBody>
          <a:bodyPr wrap="square" rtlCol="0">
            <a:spAutoFit/>
          </a:bodyPr>
          <a:lstStyle/>
          <a:p>
            <a:pPr algn="l">
              <a:spcBef>
                <a:spcPts val="0"/>
              </a:spcBef>
            </a:pPr>
            <a:r>
              <a:rPr lang="en-US" sz="1100" dirty="0"/>
              <a:t>% Solve executes the solution for the present solution mode, which is "snapshot" and </a:t>
            </a:r>
          </a:p>
          <a:p>
            <a:pPr algn="l">
              <a:spcBef>
                <a:spcPts val="0"/>
              </a:spcBef>
            </a:pPr>
            <a:r>
              <a:rPr lang="en-US" sz="1100" dirty="0"/>
              <a:t>    % establishes the bus list.</a:t>
            </a:r>
          </a:p>
          <a:p>
            <a:pPr algn="l">
              <a:spcBef>
                <a:spcPts val="0"/>
              </a:spcBef>
            </a:pPr>
            <a:r>
              <a:rPr lang="en-US" sz="1100" dirty="0"/>
              <a:t>    </a:t>
            </a:r>
          </a:p>
          <a:p>
            <a:pPr algn="l">
              <a:spcBef>
                <a:spcPts val="0"/>
              </a:spcBef>
            </a:pPr>
            <a:r>
              <a:rPr lang="en-US" sz="1100" dirty="0"/>
              <a:t>    % We're going to do the solution in pieces to demonstrate how it is</a:t>
            </a:r>
          </a:p>
          <a:p>
            <a:pPr algn="l">
              <a:spcBef>
                <a:spcPts val="0"/>
              </a:spcBef>
            </a:pPr>
            <a:r>
              <a:rPr lang="en-US" sz="1100" dirty="0"/>
              <a:t>    % done</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0;</a:t>
            </a:r>
          </a:p>
          <a:p>
            <a:pPr algn="l">
              <a:spcBef>
                <a:spcPts val="0"/>
              </a:spcBef>
            </a:pPr>
            <a:r>
              <a:rPr lang="en-US" sz="1100" dirty="0"/>
              <a:t>    </a:t>
            </a:r>
          </a:p>
          <a:p>
            <a:pPr algn="l">
              <a:spcBef>
                <a:spcPts val="0"/>
              </a:spcBef>
            </a:pPr>
            <a:r>
              <a:rPr lang="en-US" sz="1100" dirty="0"/>
              <a:t>    while </a:t>
            </a:r>
            <a:r>
              <a:rPr lang="en-US" sz="1100" dirty="0" err="1"/>
              <a:t>MyControlIterations</a:t>
            </a:r>
            <a:r>
              <a:rPr lang="en-US" sz="1100" dirty="0"/>
              <a:t> &lt; </a:t>
            </a:r>
            <a:r>
              <a:rPr lang="en-US" sz="1100" dirty="0" err="1"/>
              <a:t>DSSSolution.MaxControlIterations</a:t>
            </a:r>
            <a:endParaRPr lang="en-US" sz="1100" dirty="0"/>
          </a:p>
          <a:p>
            <a:pPr algn="l">
              <a:spcBef>
                <a:spcPts val="0"/>
              </a:spcBef>
            </a:pPr>
            <a:r>
              <a:rPr lang="en-US" sz="1100" dirty="0"/>
              <a:t>    </a:t>
            </a:r>
          </a:p>
          <a:p>
            <a:pPr algn="l">
              <a:spcBef>
                <a:spcPts val="0"/>
              </a:spcBef>
            </a:pPr>
            <a:r>
              <a:rPr lang="en-US" sz="1100" dirty="0"/>
              <a:t>        </a:t>
            </a:r>
            <a:r>
              <a:rPr lang="en-US" sz="1100" dirty="0" err="1"/>
              <a:t>DSSSolution.SolveNoControl</a:t>
            </a:r>
            <a:r>
              <a:rPr lang="en-US" sz="1100" dirty="0"/>
              <a:t>;</a:t>
            </a:r>
          </a:p>
          <a:p>
            <a:pPr algn="l">
              <a:spcBef>
                <a:spcPts val="0"/>
              </a:spcBef>
            </a:pPr>
            <a:r>
              <a:rPr lang="en-US" sz="1100" dirty="0"/>
              <a:t>        % display the result</a:t>
            </a:r>
          </a:p>
          <a:p>
            <a:pPr algn="l">
              <a:spcBef>
                <a:spcPts val="0"/>
              </a:spcBef>
            </a:pPr>
            <a:r>
              <a:rPr lang="en-US" sz="1100" dirty="0"/>
              <a:t>        </a:t>
            </a:r>
            <a:r>
              <a:rPr lang="en-US" sz="1100" dirty="0" err="1"/>
              <a:t>disp</a:t>
            </a:r>
            <a:r>
              <a:rPr lang="en-US" sz="1100" dirty="0"/>
              <a:t>(['Result='  </a:t>
            </a:r>
            <a:r>
              <a:rPr lang="en-US" sz="1100" dirty="0" err="1"/>
              <a:t>DSSText.Result</a:t>
            </a:r>
            <a:r>
              <a:rPr lang="en-US" sz="1100" dirty="0"/>
              <a:t>])</a:t>
            </a:r>
          </a:p>
          <a:p>
            <a:pPr algn="l">
              <a:spcBef>
                <a:spcPts val="0"/>
              </a:spcBef>
            </a:pPr>
            <a:endParaRPr lang="en-US" sz="1100" dirty="0"/>
          </a:p>
          <a:p>
            <a:pPr algn="l">
              <a:spcBef>
                <a:spcPts val="0"/>
              </a:spcBef>
            </a:pPr>
            <a:r>
              <a:rPr lang="en-US" sz="1100" dirty="0"/>
              <a:t>        if </a:t>
            </a:r>
            <a:r>
              <a:rPr lang="en-US" sz="1100" dirty="0" err="1"/>
              <a:t>DSSSolution.Converged</a:t>
            </a:r>
            <a:r>
              <a:rPr lang="en-US" sz="1100" dirty="0"/>
              <a:t> </a:t>
            </a:r>
          </a:p>
          <a:p>
            <a:pPr algn="l">
              <a:spcBef>
                <a:spcPts val="0"/>
              </a:spcBef>
            </a:pPr>
            <a:r>
              <a:rPr lang="en-US" sz="1100" dirty="0"/>
              <a:t>           a = ['Solution Converged in ' num2str(</a:t>
            </a:r>
            <a:r>
              <a:rPr lang="en-US" sz="1100" dirty="0" err="1"/>
              <a:t>DSSSolution.Iterations</a:t>
            </a:r>
            <a:r>
              <a:rPr lang="en-US" sz="1100" dirty="0"/>
              <a:t>) ' iterations.'];</a:t>
            </a:r>
          </a:p>
          <a:p>
            <a:pPr algn="l">
              <a:spcBef>
                <a:spcPts val="0"/>
              </a:spcBef>
            </a:pPr>
            <a:r>
              <a:rPr lang="en-US" sz="1100" dirty="0"/>
              <a:t>        else</a:t>
            </a:r>
          </a:p>
          <a:p>
            <a:pPr algn="l">
              <a:spcBef>
                <a:spcPts val="0"/>
              </a:spcBef>
            </a:pPr>
            <a:r>
              <a:rPr lang="en-US" sz="1100" dirty="0"/>
              <a:t>           a = 'Solution did not Converge';</a:t>
            </a:r>
          </a:p>
          <a:p>
            <a:pPr algn="l">
              <a:spcBef>
                <a:spcPts val="0"/>
              </a:spcBef>
            </a:pPr>
            <a:r>
              <a:rPr lang="en-US" sz="1100" dirty="0"/>
              <a:t>        end</a:t>
            </a:r>
          </a:p>
          <a:p>
            <a:pPr algn="l">
              <a:spcBef>
                <a:spcPts val="0"/>
              </a:spcBef>
            </a:pPr>
            <a:r>
              <a:rPr lang="en-US" sz="1100" dirty="0"/>
              <a:t>        </a:t>
            </a:r>
            <a:r>
              <a:rPr lang="en-US" sz="1100" dirty="0" err="1"/>
              <a:t>disp</a:t>
            </a:r>
            <a:r>
              <a:rPr lang="en-US" sz="1100" dirty="0"/>
              <a:t>(a)    </a:t>
            </a:r>
          </a:p>
          <a:p>
            <a:pPr algn="l">
              <a:spcBef>
                <a:spcPts val="0"/>
              </a:spcBef>
            </a:pPr>
            <a:endParaRPr lang="en-US" sz="1100" dirty="0"/>
          </a:p>
          <a:p>
            <a:pPr algn="l">
              <a:spcBef>
                <a:spcPts val="0"/>
              </a:spcBef>
            </a:pPr>
            <a:r>
              <a:rPr lang="en-US" sz="1100" dirty="0"/>
              <a:t>        </a:t>
            </a:r>
            <a:r>
              <a:rPr lang="en-US" sz="1100" dirty="0" err="1"/>
              <a:t>DSSSolution.SampleControlDevices</a:t>
            </a:r>
            <a:r>
              <a:rPr lang="en-US" sz="1100" dirty="0"/>
              <a:t>;</a:t>
            </a:r>
          </a:p>
          <a:p>
            <a:pPr algn="l">
              <a:spcBef>
                <a:spcPts val="0"/>
              </a:spcBef>
            </a:pPr>
            <a:r>
              <a:rPr lang="en-US" sz="1100" dirty="0"/>
              <a:t>        </a:t>
            </a:r>
            <a:r>
              <a:rPr lang="en-US" sz="1100" dirty="0" err="1"/>
              <a:t>DSSSolution.DoControlActions</a:t>
            </a:r>
            <a:r>
              <a:rPr lang="en-US" sz="1100" dirty="0"/>
              <a:t>;</a:t>
            </a:r>
          </a:p>
          <a:p>
            <a:pPr algn="l">
              <a:spcBef>
                <a:spcPts val="0"/>
              </a:spcBef>
            </a:pPr>
            <a:r>
              <a:rPr lang="en-US" sz="1100" dirty="0"/>
              <a:t>        </a:t>
            </a:r>
          </a:p>
          <a:p>
            <a:pPr algn="l">
              <a:spcBef>
                <a:spcPts val="0"/>
              </a:spcBef>
            </a:pPr>
            <a:r>
              <a:rPr lang="en-US" sz="1100" dirty="0"/>
              <a:t>        if </a:t>
            </a:r>
            <a:r>
              <a:rPr lang="en-US" sz="1100" dirty="0" err="1"/>
              <a:t>DSSSolution.ControlActionsDone</a:t>
            </a:r>
            <a:r>
              <a:rPr lang="en-US" sz="1100" dirty="0"/>
              <a:t>, break, end </a:t>
            </a:r>
          </a:p>
          <a:p>
            <a:pPr algn="l">
              <a:spcBef>
                <a:spcPts val="0"/>
              </a:spcBef>
            </a:pPr>
            <a:r>
              <a:rPr lang="en-US" sz="1100" dirty="0"/>
              <a:t>                   </a:t>
            </a:r>
          </a:p>
          <a:p>
            <a:pPr algn="l">
              <a:spcBef>
                <a:spcPts val="0"/>
              </a:spcBef>
            </a:pPr>
            <a:r>
              <a:rPr lang="en-US" sz="1100" dirty="0"/>
              <a:t>        </a:t>
            </a:r>
            <a:r>
              <a:rPr lang="en-US" sz="1100" dirty="0" err="1"/>
              <a:t>MyControlIterations</a:t>
            </a:r>
            <a:r>
              <a:rPr lang="en-US" sz="1100" dirty="0"/>
              <a:t> = </a:t>
            </a:r>
            <a:r>
              <a:rPr lang="en-US" sz="1100" dirty="0" err="1"/>
              <a:t>MyControlIterations</a:t>
            </a:r>
            <a:r>
              <a:rPr lang="en-US" sz="1100" dirty="0"/>
              <a:t> + 1;</a:t>
            </a:r>
          </a:p>
          <a:p>
            <a:pPr algn="l">
              <a:spcBef>
                <a:spcPts val="0"/>
              </a:spcBef>
            </a:pPr>
            <a:r>
              <a:rPr lang="en-US" sz="1100" dirty="0"/>
              <a:t>    end</a:t>
            </a:r>
          </a:p>
        </p:txBody>
      </p:sp>
    </p:spTree>
    <p:extLst>
      <p:ext uri="{BB962C8B-B14F-4D97-AF65-F5344CB8AC3E}">
        <p14:creationId xmlns:p14="http://schemas.microsoft.com/office/powerpoint/2010/main" val="2640188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5B74-9C2D-4199-B804-44C1527C7EFE}"/>
              </a:ext>
            </a:extLst>
          </p:cNvPr>
          <p:cNvSpPr>
            <a:spLocks noGrp="1"/>
          </p:cNvSpPr>
          <p:nvPr>
            <p:ph type="title"/>
          </p:nvPr>
        </p:nvSpPr>
        <p:spPr/>
        <p:txBody>
          <a:bodyPr/>
          <a:lstStyle/>
          <a:p>
            <a:r>
              <a:rPr lang="en-US" dirty="0"/>
              <a:t>Another Example in MATLAB</a:t>
            </a:r>
          </a:p>
        </p:txBody>
      </p:sp>
      <p:sp>
        <p:nvSpPr>
          <p:cNvPr id="4" name="Slide Number Placeholder 3">
            <a:extLst>
              <a:ext uri="{FF2B5EF4-FFF2-40B4-BE49-F238E27FC236}">
                <a16:creationId xmlns:a16="http://schemas.microsoft.com/office/drawing/2014/main" id="{C0E5B63E-8B44-4E48-8F7B-2672328A8EDE}"/>
              </a:ext>
            </a:extLst>
          </p:cNvPr>
          <p:cNvSpPr>
            <a:spLocks noGrp="1"/>
          </p:cNvSpPr>
          <p:nvPr>
            <p:ph type="sldNum" sz="quarter" idx="12"/>
          </p:nvPr>
        </p:nvSpPr>
        <p:spPr/>
        <p:txBody>
          <a:bodyPr/>
          <a:lstStyle/>
          <a:p>
            <a:pPr>
              <a:defRPr/>
            </a:pPr>
            <a:fld id="{2FFE4B61-D119-4C2A-B0FD-8BB9E4349C88}" type="slidenum">
              <a:rPr lang="en-US" smtClean="0"/>
              <a:pPr>
                <a:defRPr/>
              </a:pPr>
              <a:t>27</a:t>
            </a:fld>
            <a:endParaRPr lang="en-US" dirty="0"/>
          </a:p>
        </p:txBody>
      </p:sp>
      <p:sp>
        <p:nvSpPr>
          <p:cNvPr id="5" name="TextBox 4">
            <a:extLst>
              <a:ext uri="{FF2B5EF4-FFF2-40B4-BE49-F238E27FC236}">
                <a16:creationId xmlns:a16="http://schemas.microsoft.com/office/drawing/2014/main" id="{364A1C78-0CE4-48A6-8458-F1678FE4C1D2}"/>
              </a:ext>
            </a:extLst>
          </p:cNvPr>
          <p:cNvSpPr txBox="1"/>
          <p:nvPr/>
        </p:nvSpPr>
        <p:spPr>
          <a:xfrm>
            <a:off x="800100" y="914083"/>
            <a:ext cx="8229600" cy="5262979"/>
          </a:xfrm>
          <a:prstGeom prst="rect">
            <a:avLst/>
          </a:prstGeom>
          <a:noFill/>
        </p:spPr>
        <p:txBody>
          <a:bodyPr wrap="square" rtlCol="0">
            <a:spAutoFit/>
          </a:bodyPr>
          <a:lstStyle/>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Run a Daily analysis and plot the voltages at the end of the feeder</a:t>
            </a:r>
          </a:p>
          <a:p>
            <a:pPr algn="l">
              <a:spcBef>
                <a:spcPts val="0"/>
              </a:spcBef>
            </a:pPr>
            <a:r>
              <a:rPr lang="en-US" sz="1050" b="1" dirty="0">
                <a:latin typeface="Courier New" panose="02070309020205020404" pitchFamily="49" charset="0"/>
                <a:cs typeface="Courier New" panose="02070309020205020404" pitchFamily="49" charset="0"/>
              </a:rPr>
              <a:t>   % --------------------------------------------------------------------</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First set all the Load daily properties to Default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DSSCircuit.Loads</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DSSLoads.First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while iLoad&gt;0</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DSSLoads.daily</a:t>
            </a:r>
            <a:r>
              <a:rPr lang="en-US" sz="1050" b="1" dirty="0">
                <a:latin typeface="Courier New" panose="02070309020205020404" pitchFamily="49" charset="0"/>
                <a:cs typeface="Courier New" panose="02070309020205020404" pitchFamily="49" charset="0"/>
              </a:rPr>
              <a:t> = 'default';</a:t>
            </a:r>
          </a:p>
          <a:p>
            <a:pPr algn="l">
              <a:spcBef>
                <a:spcPts val="0"/>
              </a:spcBef>
            </a:pPr>
            <a:r>
              <a:rPr lang="en-US" sz="1050" b="1" dirty="0">
                <a:latin typeface="Courier New" panose="02070309020205020404" pitchFamily="49" charset="0"/>
                <a:cs typeface="Courier New" panose="02070309020205020404" pitchFamily="49" charset="0"/>
              </a:rPr>
              <a:t>        iLoad = </a:t>
            </a:r>
            <a:r>
              <a:rPr lang="en-US" sz="1050" b="1" dirty="0" err="1">
                <a:latin typeface="Courier New" panose="02070309020205020404" pitchFamily="49" charset="0"/>
                <a:cs typeface="Courier New" panose="02070309020205020404" pitchFamily="49" charset="0"/>
              </a:rPr>
              <a:t>DSSLoads.Next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end</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'set mode=daily';</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DSSSolution.Solve</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p>
          <a:p>
            <a:pPr algn="l">
              <a:spcBef>
                <a:spcPts val="0"/>
              </a:spcBef>
            </a:pPr>
            <a:r>
              <a:rPr lang="en-US" sz="1050" b="1" dirty="0">
                <a:latin typeface="Courier New" panose="02070309020205020404" pitchFamily="49" charset="0"/>
                <a:cs typeface="Courier New" panose="02070309020205020404" pitchFamily="49" charset="0"/>
              </a:rPr>
              <a:t>    % Export monitor</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DSSText.Command</a:t>
            </a:r>
            <a:r>
              <a:rPr lang="en-US" sz="1050" b="1" dirty="0">
                <a:latin typeface="Courier New" panose="02070309020205020404" pitchFamily="49" charset="0"/>
                <a:cs typeface="Courier New" panose="02070309020205020404" pitchFamily="49" charset="0"/>
              </a:rPr>
              <a:t> = 'export mon </a:t>
            </a:r>
            <a:r>
              <a:rPr lang="en-US" sz="1050" b="1" dirty="0" err="1">
                <a:latin typeface="Courier New" panose="02070309020205020404" pitchFamily="49" charset="0"/>
                <a:cs typeface="Courier New" panose="02070309020205020404" pitchFamily="49" charset="0"/>
              </a:rPr>
              <a:t>FeederEnd</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DSSText.Result</a:t>
            </a:r>
            <a:r>
              <a:rPr lang="en-US" sz="1050" b="1" dirty="0">
                <a:latin typeface="Courier New" panose="02070309020205020404" pitchFamily="49" charset="0"/>
                <a:cs typeface="Courier New" panose="02070309020205020404" pitchFamily="49" charset="0"/>
              </a:rPr>
              <a:t>;</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 = </a:t>
            </a:r>
            <a:r>
              <a:rPr lang="en-US" sz="1050" b="1" dirty="0" err="1">
                <a:latin typeface="Courier New" panose="02070309020205020404" pitchFamily="49" charset="0"/>
                <a:cs typeface="Courier New" panose="02070309020205020404" pitchFamily="49" charset="0"/>
              </a:rPr>
              <a:t>csvread</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MonFileName</a:t>
            </a:r>
            <a:r>
              <a:rPr lang="en-US" sz="1050" b="1" dirty="0">
                <a:latin typeface="Courier New" panose="02070309020205020404" pitchFamily="49" charset="0"/>
                <a:cs typeface="Courier New" panose="02070309020205020404" pitchFamily="49" charset="0"/>
              </a:rPr>
              <a:t>, 1, 0);</a:t>
            </a:r>
          </a:p>
          <a:p>
            <a:pPr algn="l">
              <a:spcBef>
                <a:spcPts val="0"/>
              </a:spcBef>
            </a:pPr>
            <a:r>
              <a:rPr lang="en-US" sz="1050" b="1" dirty="0">
                <a:latin typeface="Courier New" panose="02070309020205020404" pitchFamily="49" charset="0"/>
                <a:cs typeface="Courier New" panose="02070309020205020404" pitchFamily="49" charset="0"/>
              </a:rPr>
              <a:t>    Hour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(:,1);</a:t>
            </a:r>
          </a:p>
          <a:p>
            <a:pPr algn="l">
              <a:spcBef>
                <a:spcPts val="0"/>
              </a:spcBef>
            </a:pPr>
            <a:r>
              <a:rPr lang="en-US" sz="1050" b="1" dirty="0">
                <a:latin typeface="Courier New" panose="02070309020205020404" pitchFamily="49" charset="0"/>
                <a:cs typeface="Courier New" panose="02070309020205020404" pitchFamily="49" charset="0"/>
              </a:rPr>
              <a:t>    Volts1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(:,3);</a:t>
            </a:r>
          </a:p>
          <a:p>
            <a:pPr algn="l">
              <a:spcBef>
                <a:spcPts val="0"/>
              </a:spcBef>
            </a:pPr>
            <a:r>
              <a:rPr lang="en-US" sz="1050" b="1" dirty="0">
                <a:latin typeface="Courier New" panose="02070309020205020404" pitchFamily="49" charset="0"/>
                <a:cs typeface="Courier New" panose="02070309020205020404" pitchFamily="49" charset="0"/>
              </a:rPr>
              <a:t>    Volts2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(:,5);</a:t>
            </a:r>
          </a:p>
          <a:p>
            <a:pPr algn="l">
              <a:spcBef>
                <a:spcPts val="0"/>
              </a:spcBef>
            </a:pPr>
            <a:r>
              <a:rPr lang="en-US" sz="1050" b="1" dirty="0">
                <a:latin typeface="Courier New" panose="02070309020205020404" pitchFamily="49" charset="0"/>
                <a:cs typeface="Courier New" panose="02070309020205020404" pitchFamily="49" charset="0"/>
              </a:rPr>
              <a:t>    Volts3 = </a:t>
            </a:r>
            <a:r>
              <a:rPr lang="en-US" sz="1050" b="1" dirty="0" err="1">
                <a:latin typeface="Courier New" panose="02070309020205020404" pitchFamily="49" charset="0"/>
                <a:cs typeface="Courier New" panose="02070309020205020404" pitchFamily="49" charset="0"/>
              </a:rPr>
              <a:t>MyCSV</a:t>
            </a:r>
            <a:r>
              <a:rPr lang="en-US" sz="1050" b="1" dirty="0">
                <a:latin typeface="Courier New" panose="02070309020205020404" pitchFamily="49" charset="0"/>
                <a:cs typeface="Courier New" panose="02070309020205020404" pitchFamily="49" charset="0"/>
              </a:rPr>
              <a:t>(:,7);</a:t>
            </a:r>
          </a:p>
          <a:p>
            <a:pPr algn="l">
              <a:spcBef>
                <a:spcPts val="0"/>
              </a:spcBef>
            </a:pPr>
            <a:r>
              <a:rPr lang="en-US" sz="1050" b="1" dirty="0">
                <a:latin typeface="Courier New" panose="02070309020205020404" pitchFamily="49" charset="0"/>
                <a:cs typeface="Courier New" panose="02070309020205020404" pitchFamily="49" charset="0"/>
              </a:rPr>
              <a:t>    figure(2);</a:t>
            </a:r>
          </a:p>
          <a:p>
            <a:pPr algn="l">
              <a:spcBef>
                <a:spcPts val="0"/>
              </a:spcBef>
            </a:pPr>
            <a:r>
              <a:rPr lang="en-US" sz="1050" b="1" dirty="0">
                <a:latin typeface="Courier New" panose="02070309020205020404" pitchFamily="49" charset="0"/>
                <a:cs typeface="Courier New" panose="02070309020205020404" pitchFamily="49" charset="0"/>
              </a:rPr>
              <a:t>    plot(Hour, Volts1,'-k+');  % black *</a:t>
            </a:r>
          </a:p>
          <a:p>
            <a:pPr algn="l">
              <a:spcBef>
                <a:spcPts val="0"/>
              </a:spcBef>
            </a:pPr>
            <a:r>
              <a:rPr lang="en-US" sz="1050" b="1" dirty="0">
                <a:latin typeface="Courier New" panose="02070309020205020404" pitchFamily="49" charset="0"/>
                <a:cs typeface="Courier New" panose="02070309020205020404" pitchFamily="49" charset="0"/>
              </a:rPr>
              <a:t>    hold on</a:t>
            </a:r>
          </a:p>
          <a:p>
            <a:pPr algn="l">
              <a:spcBef>
                <a:spcPts val="0"/>
              </a:spcBef>
            </a:pPr>
            <a:r>
              <a:rPr lang="en-US" sz="1050" b="1" dirty="0">
                <a:latin typeface="Courier New" panose="02070309020205020404" pitchFamily="49" charset="0"/>
                <a:cs typeface="Courier New" panose="02070309020205020404" pitchFamily="49" charset="0"/>
              </a:rPr>
              <a:t>    plot(Hour, Volts2,'-r+');</a:t>
            </a:r>
          </a:p>
          <a:p>
            <a:pPr algn="l">
              <a:spcBef>
                <a:spcPts val="0"/>
              </a:spcBef>
            </a:pPr>
            <a:r>
              <a:rPr lang="en-US" sz="1050" b="1" dirty="0">
                <a:latin typeface="Courier New" panose="02070309020205020404" pitchFamily="49" charset="0"/>
                <a:cs typeface="Courier New" panose="02070309020205020404" pitchFamily="49" charset="0"/>
              </a:rPr>
              <a:t>    plot(Hour, Volts3,'-b+');</a:t>
            </a:r>
          </a:p>
          <a:p>
            <a:pPr algn="l">
              <a:spcBef>
                <a:spcPts val="0"/>
              </a:spcBef>
            </a:pPr>
            <a:r>
              <a:rPr lang="en-US" sz="1050" b="1" dirty="0">
                <a:latin typeface="Courier New" panose="02070309020205020404" pitchFamily="49" charset="0"/>
                <a:cs typeface="Courier New" panose="02070309020205020404" pitchFamily="49" charset="0"/>
              </a:rPr>
              <a:t>    title('Daily Simulation');</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ylabel</a:t>
            </a:r>
            <a:r>
              <a:rPr lang="en-US" sz="1050" b="1" dirty="0">
                <a:latin typeface="Courier New" panose="02070309020205020404" pitchFamily="49" charset="0"/>
                <a:cs typeface="Courier New" panose="02070309020205020404" pitchFamily="49" charset="0"/>
              </a:rPr>
              <a:t>('Volts');</a:t>
            </a:r>
          </a:p>
          <a:p>
            <a:pPr algn="l">
              <a:spcBef>
                <a:spcPts val="0"/>
              </a:spcBef>
            </a:pP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xlabel</a:t>
            </a:r>
            <a:r>
              <a:rPr lang="en-US" sz="1050" b="1" dirty="0">
                <a:latin typeface="Courier New" panose="02070309020205020404" pitchFamily="49" charset="0"/>
                <a:cs typeface="Courier New" panose="02070309020205020404" pitchFamily="49" charset="0"/>
              </a:rPr>
              <a:t>('Hour');</a:t>
            </a:r>
          </a:p>
          <a:p>
            <a:pPr algn="l">
              <a:spcBef>
                <a:spcPts val="0"/>
              </a:spcBef>
            </a:pPr>
            <a:r>
              <a:rPr lang="en-US" sz="1050" b="1" dirty="0">
                <a:latin typeface="Courier New" panose="02070309020205020404" pitchFamily="49" charset="0"/>
                <a:cs typeface="Courier New" panose="02070309020205020404" pitchFamily="49" charset="0"/>
              </a:rPr>
              <a:t>    hold off</a:t>
            </a:r>
          </a:p>
        </p:txBody>
      </p:sp>
      <p:sp>
        <p:nvSpPr>
          <p:cNvPr id="3" name="TextBox 2">
            <a:extLst>
              <a:ext uri="{FF2B5EF4-FFF2-40B4-BE49-F238E27FC236}">
                <a16:creationId xmlns:a16="http://schemas.microsoft.com/office/drawing/2014/main" id="{AB21A3AC-DC67-4014-B6DB-DB9387AF4703}"/>
              </a:ext>
            </a:extLst>
          </p:cNvPr>
          <p:cNvSpPr txBox="1"/>
          <p:nvPr/>
        </p:nvSpPr>
        <p:spPr>
          <a:xfrm>
            <a:off x="4591665" y="4419600"/>
            <a:ext cx="4267200" cy="646331"/>
          </a:xfrm>
          <a:prstGeom prst="rect">
            <a:avLst/>
          </a:prstGeom>
          <a:noFill/>
        </p:spPr>
        <p:txBody>
          <a:bodyPr wrap="square" rtlCol="0">
            <a:spAutoFit/>
          </a:bodyPr>
          <a:lstStyle/>
          <a:p>
            <a:r>
              <a:rPr lang="en-US" dirty="0"/>
              <a:t>See “</a:t>
            </a:r>
            <a:r>
              <a:rPr lang="en-US" dirty="0" err="1"/>
              <a:t>MiscExamples.m</a:t>
            </a:r>
            <a:r>
              <a:rPr lang="en-US" dirty="0"/>
              <a:t>” in …\Examples\</a:t>
            </a:r>
            <a:r>
              <a:rPr lang="en-US" dirty="0" err="1"/>
              <a:t>Matlab</a:t>
            </a:r>
            <a:endParaRPr lang="en-US" dirty="0"/>
          </a:p>
        </p:txBody>
      </p:sp>
    </p:spTree>
    <p:extLst>
      <p:ext uri="{BB962C8B-B14F-4D97-AF65-F5344CB8AC3E}">
        <p14:creationId xmlns:p14="http://schemas.microsoft.com/office/powerpoint/2010/main" val="140071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13082-3D57-4197-8CE3-65892DC458FB}"/>
              </a:ext>
            </a:extLst>
          </p:cNvPr>
          <p:cNvSpPr>
            <a:spLocks noGrp="1"/>
          </p:cNvSpPr>
          <p:nvPr>
            <p:ph type="title"/>
          </p:nvPr>
        </p:nvSpPr>
        <p:spPr/>
        <p:txBody>
          <a:bodyPr/>
          <a:lstStyle/>
          <a:p>
            <a:r>
              <a:rPr lang="en-US" dirty="0"/>
              <a:t>Direct DLL</a:t>
            </a:r>
          </a:p>
        </p:txBody>
      </p:sp>
      <p:sp>
        <p:nvSpPr>
          <p:cNvPr id="5" name="Text Placeholder 4">
            <a:extLst>
              <a:ext uri="{FF2B5EF4-FFF2-40B4-BE49-F238E27FC236}">
                <a16:creationId xmlns:a16="http://schemas.microsoft.com/office/drawing/2014/main" id="{2FAD77C8-FA13-4AE2-BEFF-6B19291DD78A}"/>
              </a:ext>
            </a:extLst>
          </p:cNvPr>
          <p:cNvSpPr>
            <a:spLocks noGrp="1"/>
          </p:cNvSpPr>
          <p:nvPr>
            <p:ph type="body" idx="1"/>
          </p:nvPr>
        </p:nvSpPr>
        <p:spPr/>
        <p:txBody>
          <a:bodyPr/>
          <a:lstStyle/>
          <a:p>
            <a:r>
              <a:rPr lang="en-US" dirty="0"/>
              <a:t>(See OpenDSS_Direct_DLL.PDF in the Doc folder)</a:t>
            </a:r>
          </a:p>
        </p:txBody>
      </p:sp>
    </p:spTree>
    <p:extLst>
      <p:ext uri="{BB962C8B-B14F-4D97-AF65-F5344CB8AC3E}">
        <p14:creationId xmlns:p14="http://schemas.microsoft.com/office/powerpoint/2010/main" val="944891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DirectDLL</a:t>
            </a:r>
            <a:r>
              <a:rPr lang="en-US" dirty="0"/>
              <a:t>?</a:t>
            </a:r>
          </a:p>
        </p:txBody>
      </p:sp>
      <p:sp>
        <p:nvSpPr>
          <p:cNvPr id="3" name="Content Placeholder 2">
            <a:extLst>
              <a:ext uri="{FF2B5EF4-FFF2-40B4-BE49-F238E27FC236}">
                <a16:creationId xmlns:a16="http://schemas.microsoft.com/office/drawing/2014/main" id="{DC80388C-BFBF-431B-B6AB-0CADF17417A3}"/>
              </a:ext>
            </a:extLst>
          </p:cNvPr>
          <p:cNvSpPr>
            <a:spLocks noGrp="1"/>
          </p:cNvSpPr>
          <p:nvPr>
            <p:ph idx="1"/>
          </p:nvPr>
        </p:nvSpPr>
        <p:spPr/>
        <p:txBody>
          <a:bodyPr/>
          <a:lstStyle/>
          <a:p>
            <a:r>
              <a:rPr lang="en-US" dirty="0"/>
              <a:t>Your programming language does not support COM</a:t>
            </a:r>
          </a:p>
          <a:p>
            <a:pPr lvl="1"/>
            <a:r>
              <a:rPr lang="en-US" dirty="0"/>
              <a:t>In a non-Windows environment such as Apache server</a:t>
            </a:r>
          </a:p>
          <a:p>
            <a:r>
              <a:rPr lang="en-US" dirty="0"/>
              <a:t>Your programming language does not support early bindings in COM and you want to speed things up</a:t>
            </a:r>
          </a:p>
          <a:p>
            <a:pPr lvl="1"/>
            <a:r>
              <a:rPr lang="en-US" dirty="0"/>
              <a:t>MATLAB</a:t>
            </a:r>
          </a:p>
          <a:p>
            <a:pPr lvl="1"/>
            <a:r>
              <a:rPr lang="en-US" dirty="0"/>
              <a:t>See “COM Speed Comparison.pdf” in the Doc folder</a:t>
            </a:r>
          </a:p>
          <a:p>
            <a:endParaRPr lang="en-US" dirty="0"/>
          </a:p>
          <a:p>
            <a:r>
              <a:rPr lang="en-US" dirty="0"/>
              <a:t>If your programming language supports early binding in COM, continue to use the COM interface</a:t>
            </a:r>
          </a:p>
          <a:p>
            <a:pPr lvl="1"/>
            <a:r>
              <a:rPr lang="en-US" dirty="0"/>
              <a:t>The properties implemented in this library are the same implemented in the COM interface;  Just accessed differently</a:t>
            </a:r>
          </a:p>
          <a:p>
            <a:pPr marL="0" indent="0">
              <a:buNone/>
            </a:pPr>
            <a:endParaRPr lang="en-US" dirty="0"/>
          </a:p>
        </p:txBody>
      </p:sp>
    </p:spTree>
    <p:extLst>
      <p:ext uri="{BB962C8B-B14F-4D97-AF65-F5344CB8AC3E}">
        <p14:creationId xmlns:p14="http://schemas.microsoft.com/office/powerpoint/2010/main" val="124449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Why You Might Want to Write Some Code …</a:t>
            </a:r>
          </a:p>
        </p:txBody>
      </p:sp>
      <p:sp>
        <p:nvSpPr>
          <p:cNvPr id="5" name="Content Placeholder 4"/>
          <p:cNvSpPr>
            <a:spLocks noGrp="1"/>
          </p:cNvSpPr>
          <p:nvPr>
            <p:ph idx="1"/>
          </p:nvPr>
        </p:nvSpPr>
        <p:spPr/>
        <p:txBody>
          <a:bodyPr/>
          <a:lstStyle/>
          <a:p>
            <a:r>
              <a:rPr lang="en-US" sz="2800" dirty="0"/>
              <a:t>There is no looping in the DSS scripting language</a:t>
            </a:r>
          </a:p>
          <a:p>
            <a:r>
              <a:rPr lang="en-US" sz="2800" dirty="0"/>
              <a:t>To implement an algorithm not in </a:t>
            </a:r>
            <a:r>
              <a:rPr lang="en-US" sz="2800" dirty="0" err="1"/>
              <a:t>OpenDSS</a:t>
            </a:r>
            <a:endParaRPr lang="en-US" sz="2800" dirty="0"/>
          </a:p>
          <a:p>
            <a:pPr lvl="1"/>
            <a:r>
              <a:rPr lang="en-US" sz="2400" dirty="0"/>
              <a:t>For optimizing device siting …</a:t>
            </a:r>
          </a:p>
          <a:p>
            <a:pPr lvl="2"/>
            <a:r>
              <a:rPr lang="en-US" sz="2000" dirty="0"/>
              <a:t>Generators</a:t>
            </a:r>
          </a:p>
          <a:p>
            <a:pPr lvl="2"/>
            <a:r>
              <a:rPr lang="en-US" sz="2000" dirty="0"/>
              <a:t>Capacitors</a:t>
            </a:r>
          </a:p>
          <a:p>
            <a:pPr lvl="2"/>
            <a:r>
              <a:rPr lang="en-US" sz="2000" dirty="0"/>
              <a:t>Reclosers</a:t>
            </a:r>
          </a:p>
          <a:p>
            <a:pPr lvl="1"/>
            <a:r>
              <a:rPr lang="en-US" sz="2400" dirty="0"/>
              <a:t>To automate some repetitive analysis task</a:t>
            </a:r>
          </a:p>
          <a:p>
            <a:r>
              <a:rPr lang="en-US" sz="2800" dirty="0"/>
              <a:t>To develop a new device model or control</a:t>
            </a:r>
          </a:p>
          <a:p>
            <a:pPr lvl="1"/>
            <a:r>
              <a:rPr lang="en-US" sz="2400" dirty="0"/>
              <a:t>Using the COM interface</a:t>
            </a:r>
          </a:p>
          <a:p>
            <a:pPr lvl="1"/>
            <a:r>
              <a:rPr lang="en-US" sz="2400" dirty="0"/>
              <a:t>Writing a Dynamic-Linked Library (DLL)</a:t>
            </a:r>
          </a:p>
          <a:p>
            <a:endParaRPr lang="en-US" sz="2800" dirty="0"/>
          </a:p>
        </p:txBody>
      </p:sp>
    </p:spTree>
    <p:extLst>
      <p:ext uri="{BB962C8B-B14F-4D97-AF65-F5344CB8AC3E}">
        <p14:creationId xmlns:p14="http://schemas.microsoft.com/office/powerpoint/2010/main" val="17642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EC15-F439-4430-9815-B70FD425ECA1}"/>
              </a:ext>
            </a:extLst>
          </p:cNvPr>
          <p:cNvSpPr>
            <a:spLocks noGrp="1"/>
          </p:cNvSpPr>
          <p:nvPr>
            <p:ph type="title"/>
          </p:nvPr>
        </p:nvSpPr>
        <p:spPr/>
        <p:txBody>
          <a:bodyPr/>
          <a:lstStyle/>
          <a:p>
            <a:r>
              <a:rPr lang="en-US" dirty="0" err="1"/>
              <a:t>DirectDLL</a:t>
            </a:r>
            <a:r>
              <a:rPr lang="en-US" dirty="0"/>
              <a:t> Functions</a:t>
            </a:r>
          </a:p>
        </p:txBody>
      </p:sp>
      <p:sp>
        <p:nvSpPr>
          <p:cNvPr id="3" name="Content Placeholder 2">
            <a:extLst>
              <a:ext uri="{FF2B5EF4-FFF2-40B4-BE49-F238E27FC236}">
                <a16:creationId xmlns:a16="http://schemas.microsoft.com/office/drawing/2014/main" id="{062F6FBB-1FF9-460E-905A-1245EC3B1AB9}"/>
              </a:ext>
            </a:extLst>
          </p:cNvPr>
          <p:cNvSpPr>
            <a:spLocks noGrp="1"/>
          </p:cNvSpPr>
          <p:nvPr>
            <p:ph idx="1"/>
          </p:nvPr>
        </p:nvSpPr>
        <p:spPr/>
        <p:txBody>
          <a:bodyPr>
            <a:normAutofit fontScale="32500" lnSpcReduction="20000"/>
          </a:bodyPr>
          <a:lstStyle/>
          <a:p>
            <a:r>
              <a:rPr lang="en-US" dirty="0"/>
              <a:t>BUSI	0x00a4a9f0	0x0064a9f0	124 (0x7c)	OpenDSSDirect.dll	C:\Users\prdu001\OpenDSS\Source\x64\OpenDSSDirect.dll	Exported Function	</a:t>
            </a:r>
          </a:p>
          <a:p>
            <a:r>
              <a:rPr lang="en-US" dirty="0"/>
              <a:t>BUSS	0x00a4b220	0x0064b220	122 (0x7a)	OpenDSSDirect.dll	C:\Users\prdu001\OpenDSS\Source\x64\OpenDSSDirect.dll	Exported Function	</a:t>
            </a:r>
          </a:p>
          <a:p>
            <a:r>
              <a:rPr lang="en-US" dirty="0"/>
              <a:t>BUSV	0x00a4b340	0x0064b340	121 (0x79)	OpenDSSDirect.dll	C:\Users\prdu001\OpenDSS\Source\x64\OpenDSSDirect.dll	Exported Function	</a:t>
            </a:r>
          </a:p>
          <a:p>
            <a:r>
              <a:rPr lang="en-US" dirty="0" err="1"/>
              <a:t>CapacitorsF</a:t>
            </a:r>
            <a:r>
              <a:rPr lang="en-US" dirty="0"/>
              <a:t>	0x00a5c160	0x0065c160	86 (0x56)	OpenDSSDirect.dll	C:\Users\prdu001\OpenDSS\Source\x64\OpenDSSDirect.dll	Exported Function	</a:t>
            </a:r>
          </a:p>
          <a:p>
            <a:r>
              <a:rPr lang="en-US" dirty="0" err="1"/>
              <a:t>CapacitorsI</a:t>
            </a:r>
            <a:r>
              <a:rPr lang="en-US" dirty="0"/>
              <a:t>	0x00a5bd40	0x0065bd40	87 (0x57)	OpenDSSDirect.dll	C:\Users\prdu001\OpenDSS\Source\x64\OpenDSSDirect.dll	Exported Function	</a:t>
            </a:r>
          </a:p>
          <a:p>
            <a:r>
              <a:rPr lang="en-US" dirty="0" err="1"/>
              <a:t>CapacitorsS</a:t>
            </a:r>
            <a:r>
              <a:rPr lang="en-US" dirty="0"/>
              <a:t>	0x00a5c330	0x0065c330	85 (0x55)	OpenDSSDirect.dll	C:\Users\prdu001\OpenDSS\Source\x64\OpenDSSDirect.dll	Exported Function	</a:t>
            </a:r>
          </a:p>
          <a:p>
            <a:r>
              <a:rPr lang="en-US" dirty="0" err="1"/>
              <a:t>CapacitorsV</a:t>
            </a:r>
            <a:r>
              <a:rPr lang="en-US" dirty="0"/>
              <a:t>	0x00a5c5e0	0x0065c5e0	84 (0x54)	OpenDSSDirect.dll	C:\Users\prdu001\OpenDSS\Source\x64\OpenDSSDirect.dll	Exported Function	</a:t>
            </a:r>
          </a:p>
          <a:p>
            <a:r>
              <a:rPr lang="en-US" dirty="0" err="1"/>
              <a:t>CapControlsF</a:t>
            </a:r>
            <a:r>
              <a:rPr lang="en-US" dirty="0"/>
              <a:t>	0x00a5f270	0x0065f270	74 (0x4a)	OpenDSSDirect.dll	C:\Users\prdu001\OpenDSS\Source\x64\OpenDSSDirect.dll	Exported Function	</a:t>
            </a:r>
          </a:p>
          <a:p>
            <a:r>
              <a:rPr lang="en-US" dirty="0" err="1"/>
              <a:t>CapControlsI</a:t>
            </a:r>
            <a:r>
              <a:rPr lang="en-US" dirty="0"/>
              <a:t>	0x00a5ee40	0x0065ee40	75 (0x4b)	OpenDSSDirect.dll	C:\Users\prdu001\OpenDSS\Source\x64\OpenDSSDirect.dll	Exported Function	</a:t>
            </a:r>
          </a:p>
          <a:p>
            <a:r>
              <a:rPr lang="en-US" dirty="0" err="1"/>
              <a:t>CapControlsS</a:t>
            </a:r>
            <a:r>
              <a:rPr lang="en-US" dirty="0"/>
              <a:t>	0x00a5f920	0x0065f920	73 (0x49)	OpenDSSDirect.dll	C:\Users\prdu001\OpenDSS\Source\x64\OpenDSSDirect.dll	Exported Function	</a:t>
            </a:r>
          </a:p>
          <a:p>
            <a:r>
              <a:rPr lang="en-US" dirty="0" err="1"/>
              <a:t>CapControlsV</a:t>
            </a:r>
            <a:r>
              <a:rPr lang="en-US" dirty="0"/>
              <a:t>	0x00a5fdc0	0x0065fdc0	72 (0x48)	OpenDSSDirect.dll	C:\Users\prdu001\OpenDSS\Source\x64\OpenDSSDirect.dll	Exported Function	</a:t>
            </a:r>
          </a:p>
          <a:p>
            <a:r>
              <a:rPr lang="en-US" dirty="0" err="1"/>
              <a:t>CircuitF</a:t>
            </a:r>
            <a:r>
              <a:rPr lang="en-US" dirty="0"/>
              <a:t>	0x00a47390	0x00647390	127 (0x7f)	OpenDSSDirect.dll	C:\Users\prdu001\OpenDSS\Source\x64\OpenDSSDirect.dll	Exported Function	</a:t>
            </a:r>
          </a:p>
          <a:p>
            <a:r>
              <a:rPr lang="en-US" dirty="0" err="1"/>
              <a:t>CircuitI</a:t>
            </a:r>
            <a:r>
              <a:rPr lang="en-US" dirty="0"/>
              <a:t>	0x00a46e30	0x00646e30	128 (0x80)	OpenDSSDirect.dll	C:\Users\prdu001\OpenDSS\Source\x64\OpenDSSDirect.dll	Exported Function	</a:t>
            </a:r>
          </a:p>
          <a:p>
            <a:r>
              <a:rPr lang="en-US" dirty="0" err="1"/>
              <a:t>CircuitS</a:t>
            </a:r>
            <a:r>
              <a:rPr lang="en-US" dirty="0"/>
              <a:t>	0x00a47440	0x00647440	126 (0x7e)	OpenDSSDirect.dll	C:\Users\prdu001\OpenDSS\Source\x64\OpenDSSDirect.dll	Exported Function	</a:t>
            </a:r>
          </a:p>
          <a:p>
            <a:r>
              <a:rPr lang="en-US" dirty="0" err="1"/>
              <a:t>CircuitV</a:t>
            </a:r>
            <a:r>
              <a:rPr lang="en-US" dirty="0"/>
              <a:t>	0x00a47ab0	0x00647ab0	125 (0x7d)	OpenDSSDirect.dll	C:\Users\prdu001\OpenDSS\Source\x64\OpenDSSDirect.dll	Exported Function	</a:t>
            </a:r>
          </a:p>
          <a:p>
            <a:r>
              <a:rPr lang="en-US" dirty="0" err="1"/>
              <a:t>CktElementF</a:t>
            </a:r>
            <a:r>
              <a:rPr lang="en-US" dirty="0"/>
              <a:t>	0x00a428a0	0x006428a0	133 (0x85)	OpenDSSDirect.dll	C:\Users\prdu001\OpenDSS\Source\x64\OpenDSSDirect.dll	Exported Function	</a:t>
            </a:r>
          </a:p>
          <a:p>
            <a:r>
              <a:rPr lang="en-US" dirty="0" err="1"/>
              <a:t>CktElementI</a:t>
            </a:r>
            <a:r>
              <a:rPr lang="en-US" dirty="0"/>
              <a:t>	0x00a42320	0x00642320	134 (0x86)	OpenDSSDirect.dll	C:\Users\prdu001\OpenDSS\Source\x64\OpenDSSDirect.dll	Exported Function	</a:t>
            </a:r>
          </a:p>
          <a:p>
            <a:r>
              <a:rPr lang="en-US" dirty="0" err="1"/>
              <a:t>CktElementS</a:t>
            </a:r>
            <a:r>
              <a:rPr lang="en-US" dirty="0"/>
              <a:t>	0x00a42b20	0x00642b20	132 (0x84)	OpenDSSDirect.dll	C:\Users\prdu001\OpenDSS\Source\x64\OpenDSSDirect.dll	Exported Function	</a:t>
            </a:r>
          </a:p>
          <a:p>
            <a:r>
              <a:rPr lang="en-US" dirty="0" err="1"/>
              <a:t>CktElementV</a:t>
            </a:r>
            <a:r>
              <a:rPr lang="en-US" dirty="0"/>
              <a:t>	0x00a430e0	0x006430e0	131 (0x83)	OpenDSSDirect.dll	C:\Users\prdu001\OpenDSS\Source\x64\OpenDSSDirect.dll	Exported Function	</a:t>
            </a:r>
          </a:p>
          <a:p>
            <a:r>
              <a:rPr lang="en-US" dirty="0"/>
              <a:t>….</a:t>
            </a:r>
          </a:p>
        </p:txBody>
      </p:sp>
    </p:spTree>
    <p:extLst>
      <p:ext uri="{BB962C8B-B14F-4D97-AF65-F5344CB8AC3E}">
        <p14:creationId xmlns:p14="http://schemas.microsoft.com/office/powerpoint/2010/main" val="1225508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ctrTitle"/>
          </p:nvPr>
        </p:nvSpPr>
        <p:spPr/>
        <p:txBody>
          <a:bodyPr/>
          <a:lstStyle/>
          <a:p>
            <a:pPr eaLnBrk="1" hangingPunct="1"/>
            <a:r>
              <a:rPr lang="en-US" altLang="en-US"/>
              <a:t>Dynamics Solution</a:t>
            </a:r>
          </a:p>
        </p:txBody>
      </p:sp>
      <p:sp>
        <p:nvSpPr>
          <p:cNvPr id="234499" name="Rectangle 3"/>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326767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en-US"/>
              <a:t>Dynamics Mode	</a:t>
            </a:r>
          </a:p>
        </p:txBody>
      </p:sp>
      <p:sp>
        <p:nvSpPr>
          <p:cNvPr id="235523" name="Content Placeholder 2"/>
          <p:cNvSpPr>
            <a:spLocks noGrp="1"/>
          </p:cNvSpPr>
          <p:nvPr>
            <p:ph idx="1"/>
          </p:nvPr>
        </p:nvSpPr>
        <p:spPr/>
        <p:txBody>
          <a:bodyPr/>
          <a:lstStyle/>
          <a:p>
            <a:r>
              <a:rPr lang="en-US" altLang="en-US"/>
              <a:t>Dynamics mode is used for</a:t>
            </a:r>
          </a:p>
          <a:p>
            <a:pPr lvl="1"/>
            <a:r>
              <a:rPr lang="en-US" altLang="en-US"/>
              <a:t>Fault current calculations including Generator contributions</a:t>
            </a:r>
          </a:p>
          <a:p>
            <a:pPr lvl="2"/>
            <a:r>
              <a:rPr lang="en-US" altLang="en-US"/>
              <a:t>Single time-step solution</a:t>
            </a:r>
          </a:p>
          <a:p>
            <a:pPr lvl="1"/>
            <a:r>
              <a:rPr lang="en-US" altLang="en-US"/>
              <a:t>Machine transients</a:t>
            </a:r>
          </a:p>
          <a:p>
            <a:pPr lvl="1"/>
            <a:r>
              <a:rPr lang="en-US" altLang="en-US"/>
              <a:t>Inverter transients</a:t>
            </a:r>
          </a:p>
          <a:p>
            <a:r>
              <a:rPr lang="en-US" altLang="en-US"/>
              <a:t>Typical time step:  0.2 – 1 ms</a:t>
            </a:r>
          </a:p>
          <a:p>
            <a:pPr lvl="1"/>
            <a:r>
              <a:rPr lang="en-US" altLang="en-US"/>
              <a:t>Depends on time constants in model</a:t>
            </a:r>
          </a:p>
          <a:p>
            <a:r>
              <a:rPr lang="en-US" altLang="en-US"/>
              <a:t>A converged power flow is required to initialize the model.</a:t>
            </a:r>
          </a:p>
        </p:txBody>
      </p:sp>
    </p:spTree>
    <p:extLst>
      <p:ext uri="{BB962C8B-B14F-4D97-AF65-F5344CB8AC3E}">
        <p14:creationId xmlns:p14="http://schemas.microsoft.com/office/powerpoint/2010/main" val="58341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a:t>Basic Algorithm (From SolutionAlgs.Pas)</a:t>
            </a:r>
          </a:p>
        </p:txBody>
      </p:sp>
      <p:sp>
        <p:nvSpPr>
          <p:cNvPr id="236547" name="Content Placeholder 2"/>
          <p:cNvSpPr>
            <a:spLocks noGrp="1"/>
          </p:cNvSpPr>
          <p:nvPr>
            <p:ph idx="1"/>
          </p:nvPr>
        </p:nvSpPr>
        <p:spPr>
          <a:xfrm>
            <a:off x="990600" y="1905000"/>
            <a:ext cx="7239000" cy="4217988"/>
          </a:xfrm>
        </p:spPr>
        <p:txBody>
          <a:bodyPr/>
          <a:lstStyle/>
          <a:p>
            <a:r>
              <a:rPr lang="en-US" altLang="en-US" sz="1800">
                <a:latin typeface="Courier New" panose="02070309020205020404" pitchFamily="49" charset="0"/>
                <a:cs typeface="Courier New" panose="02070309020205020404" pitchFamily="49" charset="0"/>
              </a:rPr>
              <a:t>Increment_time;</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{Predictor}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0;</a:t>
            </a:r>
          </a:p>
          <a:p>
            <a:r>
              <a:rPr lang="en-US" altLang="en-US" sz="1800">
                <a:latin typeface="Courier New" panose="02070309020205020404" pitchFamily="49" charset="0"/>
                <a:cs typeface="Courier New" panose="02070309020205020404" pitchFamily="49" charset="0"/>
              </a:rPr>
              <a:t>          IntegratePCStates;  </a:t>
            </a:r>
          </a:p>
          <a:p>
            <a:r>
              <a:rPr lang="en-US" altLang="en-US" sz="1800">
                <a:latin typeface="Courier New" panose="02070309020205020404" pitchFamily="49" charset="0"/>
                <a:cs typeface="Courier New" panose="02070309020205020404" pitchFamily="49" charset="0"/>
              </a:rPr>
              <a:t>          SolveSnap;</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{Corrector}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1;</a:t>
            </a:r>
          </a:p>
          <a:p>
            <a:r>
              <a:rPr lang="en-US" altLang="en-US" sz="1800">
                <a:latin typeface="Courier New" panose="02070309020205020404" pitchFamily="49" charset="0"/>
                <a:cs typeface="Courier New" panose="02070309020205020404" pitchFamily="49" charset="0"/>
              </a:rPr>
              <a:t>          IntegratePCStates;</a:t>
            </a:r>
          </a:p>
          <a:p>
            <a:r>
              <a:rPr lang="en-US" altLang="en-US" sz="1800">
                <a:latin typeface="Courier New" panose="02070309020205020404" pitchFamily="49" charset="0"/>
                <a:cs typeface="Courier New" panose="02070309020205020404" pitchFamily="49" charset="0"/>
              </a:rPr>
              <a:t>          SolveSnap;</a:t>
            </a:r>
          </a:p>
        </p:txBody>
      </p:sp>
    </p:spTree>
    <p:extLst>
      <p:ext uri="{BB962C8B-B14F-4D97-AF65-F5344CB8AC3E}">
        <p14:creationId xmlns:p14="http://schemas.microsoft.com/office/powerpoint/2010/main" val="975149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a:t>Entering Dynamics Mode</a:t>
            </a:r>
          </a:p>
        </p:txBody>
      </p:sp>
      <p:sp>
        <p:nvSpPr>
          <p:cNvPr id="237571" name="Content Placeholder 2"/>
          <p:cNvSpPr>
            <a:spLocks noGrp="1"/>
          </p:cNvSpPr>
          <p:nvPr>
            <p:ph idx="1"/>
          </p:nvPr>
        </p:nvSpPr>
        <p:spPr/>
        <p:txBody>
          <a:bodyPr/>
          <a:lstStyle/>
          <a:p>
            <a:r>
              <a:rPr lang="en-US" altLang="en-US" sz="1800"/>
              <a:t>Initialize state variables in all PC Elements</a:t>
            </a:r>
          </a:p>
          <a:p>
            <a:pPr lvl="1"/>
            <a:r>
              <a:rPr lang="en-US" altLang="en-US" sz="1800"/>
              <a:t>For example, in a Generator object currently:</a:t>
            </a:r>
          </a:p>
          <a:p>
            <a:pPr lvl="2"/>
            <a:r>
              <a:rPr lang="en-US" altLang="en-US" sz="1800"/>
              <a:t>Compute voltage, </a:t>
            </a:r>
            <a:r>
              <a:rPr lang="en-US" altLang="en-US" sz="1800" i="1"/>
              <a:t>E</a:t>
            </a:r>
            <a:r>
              <a:rPr lang="en-US" altLang="en-US" sz="1800" i="1" baseline="-25000"/>
              <a:t>1</a:t>
            </a:r>
            <a:r>
              <a:rPr lang="en-US" altLang="en-US" sz="1800"/>
              <a:t>, behind </a:t>
            </a:r>
            <a:r>
              <a:rPr lang="en-US" altLang="en-US" sz="1800" i="1"/>
              <a:t>Xd‘  and </a:t>
            </a:r>
            <a:r>
              <a:rPr lang="en-US" altLang="en-US" sz="1800"/>
              <a:t>Initialize the phase angle, </a:t>
            </a:r>
            <a:r>
              <a:rPr lang="en-US" altLang="en-US" sz="1800" i="1">
                <a:sym typeface="Symbol" panose="05050102010706020507" pitchFamily="18" charset="2"/>
              </a:rPr>
              <a:t></a:t>
            </a:r>
            <a:r>
              <a:rPr lang="en-US" altLang="en-US" sz="1800"/>
              <a:t>, to match power flow (approximately)</a:t>
            </a:r>
          </a:p>
          <a:p>
            <a:r>
              <a:rPr lang="en-US" altLang="en-US" sz="1800"/>
              <a:t>Set derivatives of the state variables to zero</a:t>
            </a:r>
          </a:p>
          <a:p>
            <a:pPr lvl="1"/>
            <a:r>
              <a:rPr lang="en-US" altLang="en-US" sz="1800"/>
              <a:t>For the Generator: Speed  (relative to synch frequency), Angle</a:t>
            </a:r>
          </a:p>
          <a:p>
            <a:r>
              <a:rPr lang="en-US" altLang="en-US" sz="1800"/>
              <a:t>Set controlmode=time</a:t>
            </a:r>
          </a:p>
          <a:p>
            <a:pPr lvl="1"/>
            <a:r>
              <a:rPr lang="en-US" altLang="en-US" sz="1800"/>
              <a:t>When running in time steps of a few seconds or less, controls that depend on the control queue for instructions on delayed actions will be automatically sequenced when the solution time reaches the designated time for an action to occur.</a:t>
            </a:r>
          </a:p>
          <a:p>
            <a:pPr>
              <a:buFontTx/>
              <a:buNone/>
            </a:pPr>
            <a:endParaRPr lang="en-US" altLang="en-US" sz="1800"/>
          </a:p>
        </p:txBody>
      </p:sp>
    </p:spTree>
    <p:extLst>
      <p:ext uri="{BB962C8B-B14F-4D97-AF65-F5344CB8AC3E}">
        <p14:creationId xmlns:p14="http://schemas.microsoft.com/office/powerpoint/2010/main" val="2926571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a:t>3-Phase Generator Model in Dynamics Mode</a:t>
            </a:r>
          </a:p>
        </p:txBody>
      </p:sp>
      <p:pic>
        <p:nvPicPr>
          <p:cNvPr id="238595" name="Picture 2" descr="Generator_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600200"/>
            <a:ext cx="5783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TextBox 3"/>
          <p:cNvSpPr txBox="1">
            <a:spLocks noChangeArrowheads="1"/>
          </p:cNvSpPr>
          <p:nvPr/>
        </p:nvSpPr>
        <p:spPr bwMode="auto">
          <a:xfrm>
            <a:off x="7315200" y="2590800"/>
            <a:ext cx="685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ym typeface="Symbol" panose="05050102010706020507" pitchFamily="18" charset="2"/>
              </a:rPr>
              <a:t>E</a:t>
            </a:r>
            <a:endParaRPr lang="en-US" altLang="en-US"/>
          </a:p>
        </p:txBody>
      </p:sp>
    </p:spTree>
    <p:extLst>
      <p:ext uri="{BB962C8B-B14F-4D97-AF65-F5344CB8AC3E}">
        <p14:creationId xmlns:p14="http://schemas.microsoft.com/office/powerpoint/2010/main" val="1986688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normAutofit fontScale="90000"/>
          </a:bodyPr>
          <a:lstStyle/>
          <a:p>
            <a:r>
              <a:rPr lang="en-US" altLang="en-US"/>
              <a:t>Differential Equations for Default Generator</a:t>
            </a:r>
            <a:br>
              <a:rPr lang="en-US" altLang="en-US"/>
            </a:br>
            <a:r>
              <a:rPr lang="en-US" altLang="en-US"/>
              <a:t> (1-Mass)</a:t>
            </a:r>
          </a:p>
        </p:txBody>
      </p:sp>
      <p:sp>
        <p:nvSpPr>
          <p:cNvPr id="5125" name="Rectangle 2"/>
          <p:cNvSpPr>
            <a:spLocks noChangeArrowheads="1"/>
          </p:cNvSpPr>
          <p:nvPr/>
        </p:nvSpPr>
        <p:spPr bwMode="auto">
          <a:xfrm>
            <a:off x="228600" y="1593850"/>
            <a:ext cx="594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Derivative Calculation:</a:t>
            </a:r>
            <a:endParaRPr lang="en-US" altLang="en-US" sz="3600"/>
          </a:p>
        </p:txBody>
      </p:sp>
      <p:graphicFrame>
        <p:nvGraphicFramePr>
          <p:cNvPr id="5122" name="Object 1"/>
          <p:cNvGraphicFramePr>
            <a:graphicFrameLocks noChangeAspect="1"/>
          </p:cNvGraphicFramePr>
          <p:nvPr/>
        </p:nvGraphicFramePr>
        <p:xfrm>
          <a:off x="1447800" y="2286000"/>
          <a:ext cx="3505200" cy="1701800"/>
        </p:xfrm>
        <a:graphic>
          <a:graphicData uri="http://schemas.openxmlformats.org/presentationml/2006/ole">
            <mc:AlternateContent xmlns:mc="http://schemas.openxmlformats.org/markup-compatibility/2006">
              <mc:Choice xmlns:v="urn:schemas-microsoft-com:vml" Requires="v">
                <p:oleObj spid="_x0000_s1030" name="Equation" r:id="rId3" imgW="1663700" imgH="812800" progId="Equation.3">
                  <p:embed/>
                </p:oleObj>
              </mc:Choice>
              <mc:Fallback>
                <p:oleObj name="Equation" r:id="rId3" imgW="1663700" imgH="812800" progId="Equation.3">
                  <p:embed/>
                  <p:pic>
                    <p:nvPicPr>
                      <p:cNvPr id="512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3505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4"/>
          <p:cNvSpPr>
            <a:spLocks noChangeArrowheads="1"/>
          </p:cNvSpPr>
          <p:nvPr/>
        </p:nvSpPr>
        <p:spPr bwMode="auto">
          <a:xfrm>
            <a:off x="152400" y="4075113"/>
            <a:ext cx="33258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Integration</a:t>
            </a:r>
          </a:p>
          <a:p>
            <a:pPr algn="l">
              <a:spcBef>
                <a:spcPct val="0"/>
              </a:spcBef>
            </a:pPr>
            <a:r>
              <a:rPr lang="en-US" altLang="en-US" sz="1200">
                <a:cs typeface="Times New Roman" panose="02020603050405020304" pitchFamily="18" charset="0"/>
              </a:rPr>
              <a:t>Trapezoidal integration formula for </a:t>
            </a:r>
            <a:r>
              <a:rPr lang="en-US" altLang="en-US" sz="1200" i="1">
                <a:latin typeface="Times New Roman" panose="02020603050405020304" pitchFamily="18" charset="0"/>
                <a:cs typeface="Times New Roman" panose="02020603050405020304" pitchFamily="18" charset="0"/>
                <a:sym typeface="Symbol" panose="05050102010706020507" pitchFamily="18" charset="2"/>
              </a:rPr>
              <a:t></a:t>
            </a:r>
            <a:r>
              <a:rPr lang="en-US" altLang="en-US" sz="1200" i="1">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sym typeface="Symbol" panose="05050102010706020507" pitchFamily="18" charset="2"/>
              </a:rPr>
              <a:t>for example:</a:t>
            </a:r>
            <a:endParaRPr lang="en-US" altLang="en-US" sz="800" i="1">
              <a:latin typeface="Times New Roman" panose="02020603050405020304" pitchFamily="18" charset="0"/>
              <a:sym typeface="Symbol" panose="05050102010706020507" pitchFamily="18" charset="2"/>
            </a:endParaRPr>
          </a:p>
          <a:p>
            <a:pPr algn="l">
              <a:spcBef>
                <a:spcPct val="0"/>
              </a:spcBef>
            </a:pPr>
            <a:endParaRPr lang="en-US" altLang="en-US" sz="1200"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123" name="Object 3"/>
          <p:cNvGraphicFramePr>
            <a:graphicFrameLocks noChangeAspect="1"/>
          </p:cNvGraphicFramePr>
          <p:nvPr/>
        </p:nvGraphicFramePr>
        <p:xfrm>
          <a:off x="1219200" y="5181600"/>
          <a:ext cx="4648200" cy="1162050"/>
        </p:xfrm>
        <a:graphic>
          <a:graphicData uri="http://schemas.openxmlformats.org/presentationml/2006/ole">
            <mc:AlternateContent xmlns:mc="http://schemas.openxmlformats.org/markup-compatibility/2006">
              <mc:Choice xmlns:v="urn:schemas-microsoft-com:vml" Requires="v">
                <p:oleObj spid="_x0000_s1031" name="Equation" r:id="rId5" imgW="1828800" imgH="457200" progId="Equation.3">
                  <p:embed/>
                </p:oleObj>
              </mc:Choice>
              <mc:Fallback>
                <p:oleObj name="Equation" r:id="rId5" imgW="1828800" imgH="45720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81600"/>
                        <a:ext cx="46482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607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a:t>User-Written DLLs</a:t>
            </a:r>
          </a:p>
        </p:txBody>
      </p:sp>
      <p:sp>
        <p:nvSpPr>
          <p:cNvPr id="239619" name="Content Placeholder 2"/>
          <p:cNvSpPr>
            <a:spLocks noGrp="1"/>
          </p:cNvSpPr>
          <p:nvPr>
            <p:ph idx="1"/>
          </p:nvPr>
        </p:nvSpPr>
        <p:spPr/>
        <p:txBody>
          <a:bodyPr/>
          <a:lstStyle/>
          <a:p>
            <a:r>
              <a:rPr lang="en-US" altLang="en-US" dirty="0"/>
              <a:t>More complex behaviors can be modeled using Dynamic-Linked Libraries</a:t>
            </a:r>
          </a:p>
          <a:p>
            <a:endParaRPr lang="en-US" altLang="en-US" dirty="0"/>
          </a:p>
          <a:p>
            <a:r>
              <a:rPr lang="en-US" altLang="en-US" dirty="0"/>
              <a:t>Requires more sophisticated programming skills</a:t>
            </a:r>
          </a:p>
          <a:p>
            <a:endParaRPr lang="en-US" altLang="en-US" dirty="0"/>
          </a:p>
          <a:p>
            <a:r>
              <a:rPr lang="en-US" altLang="en-US" dirty="0"/>
              <a:t>Certain </a:t>
            </a:r>
            <a:r>
              <a:rPr lang="en-US" altLang="en-US" dirty="0" err="1"/>
              <a:t>PCElements</a:t>
            </a:r>
            <a:r>
              <a:rPr lang="en-US" altLang="en-US" dirty="0"/>
              <a:t> provide interfaces		</a:t>
            </a:r>
          </a:p>
          <a:p>
            <a:pPr lvl="1"/>
            <a:r>
              <a:rPr lang="en-US" altLang="en-US" dirty="0"/>
              <a:t>Generator, Storage</a:t>
            </a:r>
          </a:p>
          <a:p>
            <a:pPr lvl="1"/>
            <a:r>
              <a:rPr lang="en-US" altLang="en-US" dirty="0"/>
              <a:t>Some Control elements, too (</a:t>
            </a:r>
            <a:r>
              <a:rPr lang="en-US" altLang="en-US" dirty="0" err="1"/>
              <a:t>CapControl</a:t>
            </a:r>
            <a:r>
              <a:rPr lang="en-US" altLang="en-US" dirty="0"/>
              <a:t>)</a:t>
            </a:r>
          </a:p>
          <a:p>
            <a:endParaRPr lang="en-US" altLang="en-US" dirty="0"/>
          </a:p>
          <a:p>
            <a:r>
              <a:rPr lang="en-US" altLang="en-US" dirty="0"/>
              <a:t>IndMach012a.DLL is an example supplied with the program</a:t>
            </a:r>
          </a:p>
          <a:p>
            <a:pPr lvl="1"/>
            <a:r>
              <a:rPr lang="en-US" altLang="en-US" dirty="0"/>
              <a:t>A symmetrical component based induction machine model for the Generator class element</a:t>
            </a:r>
          </a:p>
          <a:p>
            <a:pPr lvl="1"/>
            <a:r>
              <a:rPr lang="en-US" altLang="en-US" dirty="0"/>
              <a:t>(2017: now built in as a base model)</a:t>
            </a:r>
          </a:p>
          <a:p>
            <a:endParaRPr lang="en-US" altLang="en-US" dirty="0"/>
          </a:p>
        </p:txBody>
      </p:sp>
    </p:spTree>
    <p:extLst>
      <p:ext uri="{BB962C8B-B14F-4D97-AF65-F5344CB8AC3E}">
        <p14:creationId xmlns:p14="http://schemas.microsoft.com/office/powerpoint/2010/main" val="474034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a:t>Ways to Write Code to Do Innovative Things with  </a:t>
            </a:r>
            <a:r>
              <a:rPr lang="en-US" sz="3200" dirty="0" err="1"/>
              <a:t>OpenDSS</a:t>
            </a:r>
            <a:endParaRPr lang="en-US" sz="3200" dirty="0"/>
          </a:p>
        </p:txBody>
      </p:sp>
      <p:sp>
        <p:nvSpPr>
          <p:cNvPr id="5" name="Content Placeholder 4"/>
          <p:cNvSpPr>
            <a:spLocks noGrp="1"/>
          </p:cNvSpPr>
          <p:nvPr>
            <p:ph idx="1"/>
          </p:nvPr>
        </p:nvSpPr>
        <p:spPr>
          <a:xfrm>
            <a:off x="274320" y="1653702"/>
            <a:ext cx="8595360" cy="4747097"/>
          </a:xfrm>
        </p:spPr>
        <p:txBody>
          <a:bodyPr/>
          <a:lstStyle/>
          <a:p>
            <a:r>
              <a:rPr lang="en-US" dirty="0"/>
              <a:t>COM Interface</a:t>
            </a:r>
          </a:p>
          <a:p>
            <a:pPr lvl="1"/>
            <a:r>
              <a:rPr lang="en-US" dirty="0"/>
              <a:t>Microsoft standard: Windows only</a:t>
            </a:r>
          </a:p>
          <a:p>
            <a:pPr lvl="1"/>
            <a:r>
              <a:rPr lang="en-US" dirty="0"/>
              <a:t>Well-supported in MS Office, Python, </a:t>
            </a:r>
            <a:r>
              <a:rPr lang="en-US" dirty="0" err="1"/>
              <a:t>Matlab</a:t>
            </a:r>
            <a:r>
              <a:rPr lang="en-US" dirty="0"/>
              <a:t>, etc.</a:t>
            </a:r>
          </a:p>
          <a:p>
            <a:r>
              <a:rPr lang="en-US" dirty="0" err="1"/>
              <a:t>DirectDLL</a:t>
            </a:r>
            <a:r>
              <a:rPr lang="en-US" dirty="0"/>
              <a:t> Interface</a:t>
            </a:r>
          </a:p>
          <a:p>
            <a:pPr lvl="1"/>
            <a:r>
              <a:rPr lang="en-US" dirty="0"/>
              <a:t>Standard function call library</a:t>
            </a:r>
          </a:p>
          <a:p>
            <a:r>
              <a:rPr lang="en-US" dirty="0"/>
              <a:t>Use a separate program to generate DSS scripting code</a:t>
            </a:r>
          </a:p>
          <a:p>
            <a:pPr lvl="1"/>
            <a:r>
              <a:rPr lang="en-US" dirty="0"/>
              <a:t>Run with standalone EXE</a:t>
            </a:r>
          </a:p>
          <a:p>
            <a:pPr lvl="1"/>
            <a:r>
              <a:rPr lang="en-US" dirty="0"/>
              <a:t>Create a file with DSS commands</a:t>
            </a:r>
          </a:p>
          <a:p>
            <a:pPr lvl="1"/>
            <a:r>
              <a:rPr lang="en-US" dirty="0"/>
              <a:t>Redirect to it</a:t>
            </a:r>
          </a:p>
        </p:txBody>
      </p:sp>
    </p:spTree>
    <p:extLst>
      <p:ext uri="{BB962C8B-B14F-4D97-AF65-F5344CB8AC3E}">
        <p14:creationId xmlns:p14="http://schemas.microsoft.com/office/powerpoint/2010/main" val="181327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74445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Interface</a:t>
            </a:r>
          </a:p>
        </p:txBody>
      </p:sp>
      <p:pic>
        <p:nvPicPr>
          <p:cNvPr id="4" name="Picture 3"/>
          <p:cNvPicPr>
            <a:picLocks noChangeAspect="1"/>
          </p:cNvPicPr>
          <p:nvPr/>
        </p:nvPicPr>
        <p:blipFill>
          <a:blip r:embed="rId2"/>
          <a:stretch>
            <a:fillRect/>
          </a:stretch>
        </p:blipFill>
        <p:spPr>
          <a:xfrm>
            <a:off x="881062" y="1033462"/>
            <a:ext cx="7381875" cy="4791075"/>
          </a:xfrm>
          <a:prstGeom prst="rect">
            <a:avLst/>
          </a:prstGeom>
        </p:spPr>
      </p:pic>
    </p:spTree>
    <p:extLst>
      <p:ext uri="{BB962C8B-B14F-4D97-AF65-F5344CB8AC3E}">
        <p14:creationId xmlns:p14="http://schemas.microsoft.com/office/powerpoint/2010/main" val="165815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COM Servers on Your Computer</a:t>
            </a:r>
          </a:p>
        </p:txBody>
      </p:sp>
      <p:pic>
        <p:nvPicPr>
          <p:cNvPr id="3" name="Picture 2"/>
          <p:cNvPicPr>
            <a:picLocks noChangeAspect="1"/>
          </p:cNvPicPr>
          <p:nvPr/>
        </p:nvPicPr>
        <p:blipFill>
          <a:blip r:embed="rId2"/>
          <a:stretch>
            <a:fillRect/>
          </a:stretch>
        </p:blipFill>
        <p:spPr>
          <a:xfrm>
            <a:off x="2965923" y="1008839"/>
            <a:ext cx="2647950" cy="2019300"/>
          </a:xfrm>
          <a:prstGeom prst="rect">
            <a:avLst/>
          </a:prstGeom>
        </p:spPr>
      </p:pic>
      <p:pic>
        <p:nvPicPr>
          <p:cNvPr id="5" name="Picture 4"/>
          <p:cNvPicPr>
            <a:picLocks noChangeAspect="1"/>
          </p:cNvPicPr>
          <p:nvPr/>
        </p:nvPicPr>
        <p:blipFill>
          <a:blip r:embed="rId3"/>
          <a:stretch>
            <a:fillRect/>
          </a:stretch>
        </p:blipFill>
        <p:spPr>
          <a:xfrm>
            <a:off x="577072" y="1008839"/>
            <a:ext cx="1666875" cy="2876550"/>
          </a:xfrm>
          <a:prstGeom prst="rect">
            <a:avLst/>
          </a:prstGeom>
        </p:spPr>
      </p:pic>
      <p:sp>
        <p:nvSpPr>
          <p:cNvPr id="6" name="Arrow: Up 5"/>
          <p:cNvSpPr/>
          <p:nvPr/>
        </p:nvSpPr>
        <p:spPr bwMode="auto">
          <a:xfrm>
            <a:off x="508978" y="2340110"/>
            <a:ext cx="512426" cy="1891422"/>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2243947" y="1789889"/>
            <a:ext cx="606257" cy="3307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pic>
        <p:nvPicPr>
          <p:cNvPr id="8" name="Picture 7"/>
          <p:cNvPicPr>
            <a:picLocks noChangeAspect="1"/>
          </p:cNvPicPr>
          <p:nvPr/>
        </p:nvPicPr>
        <p:blipFill>
          <a:blip r:embed="rId4"/>
          <a:stretch>
            <a:fillRect/>
          </a:stretch>
        </p:blipFill>
        <p:spPr>
          <a:xfrm>
            <a:off x="4572000" y="2858411"/>
            <a:ext cx="4238625" cy="3514725"/>
          </a:xfrm>
          <a:prstGeom prst="rect">
            <a:avLst/>
          </a:prstGeom>
        </p:spPr>
      </p:pic>
      <p:sp>
        <p:nvSpPr>
          <p:cNvPr id="10" name="Arrow: Bent 9"/>
          <p:cNvSpPr/>
          <p:nvPr/>
        </p:nvSpPr>
        <p:spPr bwMode="auto">
          <a:xfrm rot="5400000">
            <a:off x="5797687" y="1935806"/>
            <a:ext cx="694866" cy="88942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1" name="TextBox 10"/>
          <p:cNvSpPr txBox="1"/>
          <p:nvPr/>
        </p:nvSpPr>
        <p:spPr>
          <a:xfrm>
            <a:off x="577072" y="4491341"/>
            <a:ext cx="1828800" cy="350196"/>
          </a:xfrm>
          <a:prstGeom prst="rect">
            <a:avLst/>
          </a:prstGeom>
          <a:noFill/>
        </p:spPr>
        <p:txBody>
          <a:bodyPr wrap="square" rtlCol="0">
            <a:spAutoFit/>
          </a:bodyPr>
          <a:lstStyle/>
          <a:p>
            <a:r>
              <a:rPr lang="en-US" dirty="0"/>
              <a:t>Excel VBA</a:t>
            </a:r>
          </a:p>
        </p:txBody>
      </p:sp>
    </p:spTree>
    <p:extLst>
      <p:ext uri="{BB962C8B-B14F-4D97-AF65-F5344CB8AC3E}">
        <p14:creationId xmlns:p14="http://schemas.microsoft.com/office/powerpoint/2010/main" val="87783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3E9F31E-4747-4077-AB44-5F745E10F2E2}"/>
              </a:ext>
            </a:extLst>
          </p:cNvPr>
          <p:cNvSpPr>
            <a:spLocks noGrp="1" noChangeArrowheads="1"/>
          </p:cNvSpPr>
          <p:nvPr>
            <p:ph type="title"/>
          </p:nvPr>
        </p:nvSpPr>
        <p:spPr/>
        <p:txBody>
          <a:bodyPr/>
          <a:lstStyle/>
          <a:p>
            <a:pPr eaLnBrk="1" hangingPunct="1"/>
            <a:r>
              <a:rPr lang="en-US" altLang="en-US"/>
              <a:t>OpenDSS COM Interfaces</a:t>
            </a:r>
          </a:p>
        </p:txBody>
      </p:sp>
      <p:sp>
        <p:nvSpPr>
          <p:cNvPr id="139267" name="Rectangle 3">
            <a:extLst>
              <a:ext uri="{FF2B5EF4-FFF2-40B4-BE49-F238E27FC236}">
                <a16:creationId xmlns:a16="http://schemas.microsoft.com/office/drawing/2014/main" id="{1F19FB21-711D-4BC0-8964-5BE8CF96F436}"/>
              </a:ext>
            </a:extLst>
          </p:cNvPr>
          <p:cNvSpPr>
            <a:spLocks noGrp="1" noChangeArrowheads="1"/>
          </p:cNvSpPr>
          <p:nvPr>
            <p:ph type="body" idx="1"/>
          </p:nvPr>
        </p:nvSpPr>
        <p:spPr/>
        <p:txBody>
          <a:bodyPr/>
          <a:lstStyle/>
          <a:p>
            <a:pPr eaLnBrk="1" hangingPunct="1">
              <a:lnSpc>
                <a:spcPct val="85000"/>
              </a:lnSpc>
            </a:pPr>
            <a:r>
              <a:rPr lang="en-US" altLang="en-US" dirty="0"/>
              <a:t>There are many interfaces supplied by the COM server</a:t>
            </a:r>
          </a:p>
          <a:p>
            <a:pPr eaLnBrk="1" hangingPunct="1">
              <a:lnSpc>
                <a:spcPct val="85000"/>
              </a:lnSpc>
            </a:pPr>
            <a:endParaRPr lang="en-US" altLang="en-US" dirty="0"/>
          </a:p>
          <a:p>
            <a:pPr eaLnBrk="1" hangingPunct="1">
              <a:lnSpc>
                <a:spcPct val="85000"/>
              </a:lnSpc>
            </a:pPr>
            <a:r>
              <a:rPr lang="en-US" altLang="en-US" dirty="0"/>
              <a:t>There is one registered </a:t>
            </a:r>
            <a:r>
              <a:rPr lang="en-US" altLang="en-US" i="1" dirty="0"/>
              <a:t>In-Process COM</a:t>
            </a:r>
            <a:r>
              <a:rPr lang="en-US" altLang="en-US" dirty="0"/>
              <a:t> interface:</a:t>
            </a:r>
          </a:p>
          <a:p>
            <a:pPr lvl="1" eaLnBrk="1" hangingPunct="1">
              <a:lnSpc>
                <a:spcPct val="85000"/>
              </a:lnSpc>
            </a:pPr>
            <a:r>
              <a:rPr lang="en-US" altLang="en-US" b="1" i="1" dirty="0" err="1"/>
              <a:t>OpenDSSEngine.DSS</a:t>
            </a:r>
            <a:endParaRPr lang="en-US" altLang="en-US" b="1" i="1" dirty="0"/>
          </a:p>
          <a:p>
            <a:pPr lvl="1" eaLnBrk="1" hangingPunct="1">
              <a:lnSpc>
                <a:spcPct val="85000"/>
              </a:lnSpc>
            </a:pPr>
            <a:endParaRPr lang="en-US" altLang="en-US" b="1" i="1" dirty="0"/>
          </a:p>
          <a:p>
            <a:pPr lvl="2" eaLnBrk="1" hangingPunct="1">
              <a:lnSpc>
                <a:spcPct val="85000"/>
              </a:lnSpc>
            </a:pPr>
            <a:r>
              <a:rPr lang="en-US" altLang="en-US" dirty="0"/>
              <a:t>The DSS interface is the one your program instantiates</a:t>
            </a:r>
          </a:p>
          <a:p>
            <a:pPr lvl="2" eaLnBrk="1" hangingPunct="1">
              <a:lnSpc>
                <a:spcPct val="85000"/>
              </a:lnSpc>
            </a:pPr>
            <a:r>
              <a:rPr lang="en-US" altLang="en-US" dirty="0"/>
              <a:t>The DSS interface then creates all the others.</a:t>
            </a:r>
          </a:p>
          <a:p>
            <a:pPr lvl="2" eaLnBrk="1" hangingPunct="1">
              <a:lnSpc>
                <a:spcPct val="85000"/>
              </a:lnSpc>
            </a:pPr>
            <a:r>
              <a:rPr lang="en-US" altLang="en-US" dirty="0"/>
              <a:t>This is for simplicity for users who are not necessarily familiar with COM programming</a:t>
            </a:r>
          </a:p>
        </p:txBody>
      </p:sp>
    </p:spTree>
    <p:extLst>
      <p:ext uri="{BB962C8B-B14F-4D97-AF65-F5344CB8AC3E}">
        <p14:creationId xmlns:p14="http://schemas.microsoft.com/office/powerpoint/2010/main" val="356494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BDA3D8D3-F69C-4D56-85EC-41694389AEDB}"/>
              </a:ext>
            </a:extLst>
          </p:cNvPr>
          <p:cNvSpPr>
            <a:spLocks noGrp="1" noChangeArrowheads="1"/>
          </p:cNvSpPr>
          <p:nvPr>
            <p:ph type="title"/>
          </p:nvPr>
        </p:nvSpPr>
        <p:spPr/>
        <p:txBody>
          <a:bodyPr/>
          <a:lstStyle/>
          <a:p>
            <a:pPr eaLnBrk="1" hangingPunct="1"/>
            <a:r>
              <a:rPr lang="en-US" altLang="en-US"/>
              <a:t>“Active objects” concept</a:t>
            </a:r>
          </a:p>
        </p:txBody>
      </p:sp>
      <p:sp>
        <p:nvSpPr>
          <p:cNvPr id="140291" name="Rectangle 3">
            <a:extLst>
              <a:ext uri="{FF2B5EF4-FFF2-40B4-BE49-F238E27FC236}">
                <a16:creationId xmlns:a16="http://schemas.microsoft.com/office/drawing/2014/main" id="{AAADF0AB-6A76-4AFB-930A-2EA05772FBBB}"/>
              </a:ext>
            </a:extLst>
          </p:cNvPr>
          <p:cNvSpPr>
            <a:spLocks noGrp="1" noChangeArrowheads="1"/>
          </p:cNvSpPr>
          <p:nvPr>
            <p:ph type="body" idx="1"/>
          </p:nvPr>
        </p:nvSpPr>
        <p:spPr/>
        <p:txBody>
          <a:bodyPr/>
          <a:lstStyle/>
          <a:p>
            <a:pPr eaLnBrk="1" hangingPunct="1">
              <a:lnSpc>
                <a:spcPct val="85000"/>
              </a:lnSpc>
              <a:buFontTx/>
              <a:buNone/>
            </a:pPr>
            <a:r>
              <a:rPr lang="en-US" altLang="en-US"/>
              <a:t>.The interfaces generally act on the </a:t>
            </a:r>
            <a:r>
              <a:rPr lang="en-US" altLang="en-US" b="1" u="sng"/>
              <a:t>ACTIVE object</a:t>
            </a:r>
          </a:p>
          <a:p>
            <a:pPr lvl="1" eaLnBrk="1" hangingPunct="1">
              <a:lnSpc>
                <a:spcPct val="85000"/>
              </a:lnSpc>
            </a:pPr>
            <a:r>
              <a:rPr lang="en-US" altLang="en-US"/>
              <a:t>Active circuit, </a:t>
            </a:r>
          </a:p>
          <a:p>
            <a:pPr lvl="1" eaLnBrk="1" hangingPunct="1">
              <a:lnSpc>
                <a:spcPct val="85000"/>
              </a:lnSpc>
            </a:pPr>
            <a:r>
              <a:rPr lang="en-US" altLang="en-US"/>
              <a:t>Active circuit element, </a:t>
            </a:r>
          </a:p>
          <a:p>
            <a:pPr lvl="1" eaLnBrk="1" hangingPunct="1">
              <a:lnSpc>
                <a:spcPct val="85000"/>
              </a:lnSpc>
            </a:pPr>
            <a:r>
              <a:rPr lang="en-US" altLang="en-US"/>
              <a:t>Active bus, etc.</a:t>
            </a:r>
          </a:p>
          <a:p>
            <a:pPr lvl="1" eaLnBrk="1" hangingPunct="1">
              <a:lnSpc>
                <a:spcPct val="85000"/>
              </a:lnSpc>
            </a:pPr>
            <a:endParaRPr lang="en-US" altLang="en-US"/>
          </a:p>
          <a:p>
            <a:pPr eaLnBrk="1" hangingPunct="1">
              <a:lnSpc>
                <a:spcPct val="85000"/>
              </a:lnSpc>
            </a:pPr>
            <a:r>
              <a:rPr lang="en-US" altLang="en-US"/>
              <a:t>The interfaces generally point to the active object</a:t>
            </a:r>
          </a:p>
          <a:p>
            <a:pPr lvl="1" eaLnBrk="1" hangingPunct="1">
              <a:lnSpc>
                <a:spcPct val="85000"/>
              </a:lnSpc>
            </a:pPr>
            <a:r>
              <a:rPr lang="en-US" altLang="en-US"/>
              <a:t>To work with another object, change the active object</a:t>
            </a:r>
          </a:p>
          <a:p>
            <a:pPr lvl="2" eaLnBrk="1" hangingPunct="1">
              <a:lnSpc>
                <a:spcPct val="85000"/>
              </a:lnSpc>
            </a:pPr>
            <a:r>
              <a:rPr lang="en-US" altLang="en-US"/>
              <a:t>There are methods for selecting objects</a:t>
            </a:r>
          </a:p>
          <a:p>
            <a:pPr lvl="2" eaLnBrk="1" hangingPunct="1">
              <a:lnSpc>
                <a:spcPct val="85000"/>
              </a:lnSpc>
            </a:pPr>
            <a:r>
              <a:rPr lang="en-US" altLang="en-US"/>
              <a:t>You may also use script commands</a:t>
            </a:r>
          </a:p>
        </p:txBody>
      </p:sp>
    </p:spTree>
    <p:extLst>
      <p:ext uri="{BB962C8B-B14F-4D97-AF65-F5344CB8AC3E}">
        <p14:creationId xmlns:p14="http://schemas.microsoft.com/office/powerpoint/2010/main" val="3789813348"/>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62AE66F-F095-4339-9CFE-EC08EDBC87D3}" vid="{878DB297-F2DE-4109-BBD0-9FBC92D2F2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2A83-E798-4E5B-B5B7-E28DA4E28A71}">
  <ds:schemaRefs>
    <ds:schemaRef ds:uri="9d4eb815-23ed-48d9-b0c1-2b9ce0016f4e"/>
    <ds:schemaRef ds:uri="http://schemas.microsoft.com/office/2006/documentManagement/types"/>
    <ds:schemaRef ds:uri="http://purl.org/dc/elements/1.1/"/>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25E9E05-8AAB-41BB-8F13-3890611F3729}">
  <ds:schemaRefs>
    <ds:schemaRef ds:uri="http://schemas.microsoft.com/sharepoint/v3/contenttype/forms"/>
  </ds:schemaRefs>
</ds:datastoreItem>
</file>

<file path=customXml/itemProps3.xml><?xml version="1.0" encoding="utf-8"?>
<ds:datastoreItem xmlns:ds="http://schemas.openxmlformats.org/officeDocument/2006/customXml" ds:itemID="{F3FA64E5-7C46-4A41-966E-1AA04E405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 EPRI</Template>
  <TotalTime>152</TotalTime>
  <Words>2378</Words>
  <Application>Microsoft Office PowerPoint</Application>
  <PresentationFormat>On-screen Show (4:3)</PresentationFormat>
  <Paragraphs>439</Paragraphs>
  <Slides>38</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Arial Narrow</vt:lpstr>
      <vt:lpstr>Calibri</vt:lpstr>
      <vt:lpstr>Courier New</vt:lpstr>
      <vt:lpstr>Symbol</vt:lpstr>
      <vt:lpstr>Times New Roman</vt:lpstr>
      <vt:lpstr>Wingdings</vt:lpstr>
      <vt:lpstr>2017 PowerPoint Theme</vt:lpstr>
      <vt:lpstr>Equation</vt:lpstr>
      <vt:lpstr>OpenDSS APIs</vt:lpstr>
      <vt:lpstr>Application Programming Interfaces (API)</vt:lpstr>
      <vt:lpstr>Why You Might Want to Write Some Code …</vt:lpstr>
      <vt:lpstr>Ways to Write Code to Do Innovative Things with  OpenDSS</vt:lpstr>
      <vt:lpstr>DSS Structure</vt:lpstr>
      <vt:lpstr>COM Interface</vt:lpstr>
      <vt:lpstr>Finding COM Servers on Your Computer</vt:lpstr>
      <vt:lpstr>OpenDSS COM Interfaces</vt:lpstr>
      <vt:lpstr>“Active objects” concept</vt:lpstr>
      <vt:lpstr>Object Browser in VBA for OpenDSSEngine</vt:lpstr>
      <vt:lpstr>The in-process COM server in the Windows Registry</vt:lpstr>
      <vt:lpstr>What Languages Can You use for Code?</vt:lpstr>
      <vt:lpstr>The GUID References the DLL File ….</vt:lpstr>
      <vt:lpstr>DSS Interface</vt:lpstr>
      <vt:lpstr>Linking Your Program to the COM Server</vt:lpstr>
      <vt:lpstr>A Simple Excel VBA Macro  </vt:lpstr>
      <vt:lpstr>PowerPoint Presentation</vt:lpstr>
      <vt:lpstr>Steps Required to Do This</vt:lpstr>
      <vt:lpstr>Resulting Chart in Excel</vt:lpstr>
      <vt:lpstr>VBA Example</vt:lpstr>
      <vt:lpstr>VBA Example</vt:lpstr>
      <vt:lpstr>VBA Example</vt:lpstr>
      <vt:lpstr>MATLAB Examples </vt:lpstr>
      <vt:lpstr>MATLAB Startup Function</vt:lpstr>
      <vt:lpstr>MATLAB Startup Function</vt:lpstr>
      <vt:lpstr>Example Solution Loop in MATLAB</vt:lpstr>
      <vt:lpstr>Another Example in MATLAB</vt:lpstr>
      <vt:lpstr>Direct DLL</vt:lpstr>
      <vt:lpstr>Why Use DirectDLL?</vt:lpstr>
      <vt:lpstr>DirectDLL Functions</vt:lpstr>
      <vt:lpstr>Dynamics Solution</vt:lpstr>
      <vt:lpstr>Dynamics Mode </vt:lpstr>
      <vt:lpstr>Basic Algorithm (From SolutionAlgs.Pas)</vt:lpstr>
      <vt:lpstr>Entering Dynamics Mode</vt:lpstr>
      <vt:lpstr>3-Phase Generator Model in Dynamics Mode</vt:lpstr>
      <vt:lpstr>Differential Equations for Default Generator  (1-Mass)</vt:lpstr>
      <vt:lpstr>User-Written DLLs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Roger Dugan</dc:creator>
  <dc:description>© 2018 Electric Power Research Institute, Inc. All rights reserved.</dc:description>
  <cp:lastModifiedBy>Roger Dugan</cp:lastModifiedBy>
  <cp:revision>20</cp:revision>
  <cp:lastPrinted>2014-11-24T20:31:07Z</cp:lastPrinted>
  <dcterms:created xsi:type="dcterms:W3CDTF">2018-07-23T18:52:53Z</dcterms:created>
  <dcterms:modified xsi:type="dcterms:W3CDTF">2018-07-24T03:42:35Z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