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59"/>
  </p:notesMasterIdLst>
  <p:sldIdLst>
    <p:sldId id="283" r:id="rId5"/>
    <p:sldId id="560" r:id="rId6"/>
    <p:sldId id="563" r:id="rId7"/>
    <p:sldId id="564" r:id="rId8"/>
    <p:sldId id="565" r:id="rId9"/>
    <p:sldId id="566" r:id="rId10"/>
    <p:sldId id="567" r:id="rId11"/>
    <p:sldId id="568" r:id="rId12"/>
    <p:sldId id="569" r:id="rId13"/>
    <p:sldId id="570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6" r:id="rId25"/>
    <p:sldId id="507" r:id="rId26"/>
    <p:sldId id="508" r:id="rId27"/>
    <p:sldId id="509" r:id="rId28"/>
    <p:sldId id="510" r:id="rId29"/>
    <p:sldId id="511" r:id="rId30"/>
    <p:sldId id="486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1" r:id="rId39"/>
    <p:sldId id="522" r:id="rId40"/>
    <p:sldId id="523" r:id="rId41"/>
    <p:sldId id="524" r:id="rId42"/>
    <p:sldId id="525" r:id="rId43"/>
    <p:sldId id="526" r:id="rId44"/>
    <p:sldId id="527" r:id="rId45"/>
    <p:sldId id="528" r:id="rId46"/>
    <p:sldId id="529" r:id="rId47"/>
    <p:sldId id="530" r:id="rId48"/>
    <p:sldId id="531" r:id="rId49"/>
    <p:sldId id="340" r:id="rId50"/>
    <p:sldId id="342" r:id="rId51"/>
    <p:sldId id="343" r:id="rId52"/>
    <p:sldId id="344" r:id="rId53"/>
    <p:sldId id="341" r:id="rId54"/>
    <p:sldId id="345" r:id="rId55"/>
    <p:sldId id="346" r:id="rId56"/>
    <p:sldId id="347" r:id="rId57"/>
    <p:sldId id="339" r:id="rId5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195D3"/>
    <a:srgbClr val="5B9BD5"/>
    <a:srgbClr val="5D7F9D"/>
    <a:srgbClr val="F3FBFF"/>
    <a:srgbClr val="E4F6FE"/>
    <a:srgbClr val="D5F0F9"/>
    <a:srgbClr val="AAD2E9"/>
    <a:srgbClr val="FFEB99"/>
    <a:srgbClr val="E6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66" autoAdjust="0"/>
  </p:normalViewPr>
  <p:slideViewPr>
    <p:cSldViewPr snapToGrid="0">
      <p:cViewPr varScale="1">
        <p:scale>
          <a:sx n="86" d="100"/>
          <a:sy n="86" d="100"/>
        </p:scale>
        <p:origin x="77" y="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Slide Image Placeholder 1">
            <a:extLst>
              <a:ext uri="{FF2B5EF4-FFF2-40B4-BE49-F238E27FC236}">
                <a16:creationId xmlns:a16="http://schemas.microsoft.com/office/drawing/2014/main" id="{60AC2100-D267-4D47-A12B-144C13A040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083" name="Notes Placeholder 2">
            <a:extLst>
              <a:ext uri="{FF2B5EF4-FFF2-40B4-BE49-F238E27FC236}">
                <a16:creationId xmlns:a16="http://schemas.microsoft.com/office/drawing/2014/main" id="{5857944F-EE30-48B0-A36D-676CDFCC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0084" name="Slide Number Placeholder 3">
            <a:extLst>
              <a:ext uri="{FF2B5EF4-FFF2-40B4-BE49-F238E27FC236}">
                <a16:creationId xmlns:a16="http://schemas.microsoft.com/office/drawing/2014/main" id="{A2BA98A8-C2BE-4828-88E0-13A444D0E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3DBC0330-D00B-4A94-826A-66E06D0A028C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68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7C6C9DB-B8DE-4871-B3E8-A67C0DF72010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30738" cy="3473450"/>
          </a:xfrm>
          <a:ln/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704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590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27B2770-9937-40AD-B191-1E6864CBCA17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092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27B2770-9937-40AD-B191-1E6864CBCA17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021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562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473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07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7C6C9DB-B8DE-4871-B3E8-A67C0DF72010}" type="slidenum">
              <a:rPr lang="en-US" altLang="en-US" sz="1200">
                <a:solidFill>
                  <a:schemeClr val="tx1"/>
                </a:solidFill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30738" cy="3473450"/>
          </a:xfrm>
          <a:ln/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704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52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4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64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A6F497F8-CCF6-474B-BBAE-08AFF9EF582E}" type="slidenum">
              <a:rPr lang="en-US" altLang="en-US" sz="120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60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41293-7A6C-4410-BFA0-320F3215C8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FD872AB3-4954-4C83-A49D-DEFA4AB843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4275" y="695325"/>
            <a:ext cx="4643438" cy="3482975"/>
          </a:xfrm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656778B8-A1FE-48E0-9E56-433E7E840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1663"/>
            <a:ext cx="5138738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7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FEC5F5E1-FA6F-4F36-ADA2-390A9BBC60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4275" y="695325"/>
            <a:ext cx="4643438" cy="3482975"/>
          </a:xfrm>
          <a:ln/>
        </p:spPr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EF85D3AF-E6A9-4FD5-BDFB-6A3BBE5DB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1663"/>
            <a:ext cx="5138738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67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73102311-2958-43D8-9570-38A934DA44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4275" y="695325"/>
            <a:ext cx="4643438" cy="3482975"/>
          </a:xfrm>
          <a:ln/>
        </p:spPr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CEA44C4B-281E-4A9A-8519-5B9EDF99E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1663"/>
            <a:ext cx="5138738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15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325B163F-4025-49FE-A000-4D7817A34B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4275" y="695325"/>
            <a:ext cx="4643438" cy="3482975"/>
          </a:xfrm>
          <a:ln/>
        </p:spPr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538A941A-A13C-41DF-BE1B-A4F96A6FC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1663"/>
            <a:ext cx="5138738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2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9AD768B4-F4D9-436C-8854-4CD6DD181C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4275" y="695325"/>
            <a:ext cx="4643438" cy="3482975"/>
          </a:xfrm>
          <a:ln/>
        </p:spPr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0907791E-827F-41F7-A5CE-DB8532E63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1663"/>
            <a:ext cx="5138738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4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F52E42CA-7623-4C08-8525-C4BD6FAF52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4275" y="695325"/>
            <a:ext cx="4643438" cy="3482975"/>
          </a:xfrm>
          <a:ln/>
        </p:spPr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3383084D-72BB-47CC-AAD6-1BFD32A6B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1663"/>
            <a:ext cx="5138738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9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9F889381-9B8B-4E74-BFA7-DCB10E8BE8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4275" y="695325"/>
            <a:ext cx="4643438" cy="3482975"/>
          </a:xfrm>
          <a:ln/>
        </p:spPr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E6EB1192-4D4C-4D9B-9603-0F7F7993B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1663"/>
            <a:ext cx="5138738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66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C0550346-0C14-4078-A623-53314E6BF1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4275" y="695325"/>
            <a:ext cx="4643438" cy="3482975"/>
          </a:xfrm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D820530D-5193-4BC1-BF18-51135154C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1663"/>
            <a:ext cx="5138738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7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640" y="822960"/>
            <a:ext cx="3474720" cy="213770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65760" y="3200400"/>
            <a:ext cx="8412480" cy="1371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000" b="1" dirty="0">
                <a:solidFill>
                  <a:schemeClr val="tx2"/>
                </a:solidFill>
              </a:rPr>
              <a:t>Together…Shaping the Future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163793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V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95360" cy="5394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26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9536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182880" y="6473711"/>
            <a:ext cx="6080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800">
                <a:solidFill>
                  <a:schemeClr val="bg1">
                    <a:lumMod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274320" y="6446520"/>
            <a:ext cx="8595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D1D1D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190081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315200" y="6492240"/>
            <a:ext cx="1554480" cy="2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73" r:id="rId3"/>
    <p:sldLayoutId id="2147483674" r:id="rId4"/>
    <p:sldLayoutId id="214748367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286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798513" indent="-16668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3pPr>
      <a:lvl4pPr marL="1196975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487488" indent="-1746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/>
          <a:lstStyle/>
          <a:p>
            <a:pPr algn="r"/>
            <a:r>
              <a:rPr lang="en-US" b="1" dirty="0"/>
              <a:t>Roger Dugan</a:t>
            </a:r>
            <a:br>
              <a:rPr lang="en-US" b="1" dirty="0"/>
            </a:br>
            <a:r>
              <a:rPr lang="en-US" dirty="0"/>
              <a:t>Sr. Technical Executive</a:t>
            </a:r>
          </a:p>
          <a:p>
            <a:pPr algn="r"/>
            <a:r>
              <a:rPr lang="en-US" b="1" dirty="0"/>
              <a:t>UCF </a:t>
            </a:r>
            <a:r>
              <a:rPr lang="en-US" b="1" dirty="0" err="1"/>
              <a:t>OpenDSS</a:t>
            </a:r>
            <a:r>
              <a:rPr lang="en-US" b="1" dirty="0"/>
              <a:t> Workshop</a:t>
            </a:r>
            <a:br>
              <a:rPr lang="en-US" dirty="0"/>
            </a:br>
            <a:r>
              <a:rPr lang="en-US" dirty="0"/>
              <a:t>July 26-27, 2018</a:t>
            </a:r>
            <a:br>
              <a:rPr lang="en-US" dirty="0"/>
            </a:br>
            <a:r>
              <a:rPr lang="en-US" dirty="0"/>
              <a:t>Orlando, FL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dirty="0" err="1">
                <a:solidFill>
                  <a:schemeClr val="tx2"/>
                </a:solidFill>
              </a:rPr>
              <a:t>OpenDSS</a:t>
            </a:r>
            <a:r>
              <a:rPr lang="en-US" dirty="0">
                <a:solidFill>
                  <a:schemeClr val="tx2"/>
                </a:solidFill>
              </a:rPr>
              <a:t> Special Models and Custom Scripting</a:t>
            </a:r>
            <a:endParaRPr lang="en-US" sz="2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2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E036FA3B-2907-4C7C-BEC6-08A8DAF54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More Information …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9777CCAA-CEB6-4686-86E6-1A0388631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38413"/>
            <a:ext cx="8226425" cy="3813175"/>
          </a:xfrm>
        </p:spPr>
        <p:txBody>
          <a:bodyPr/>
          <a:lstStyle/>
          <a:p>
            <a:pPr eaLnBrk="1" hangingPunct="1"/>
            <a:r>
              <a:rPr lang="en-US" altLang="en-US" dirty="0"/>
              <a:t>See “</a:t>
            </a:r>
            <a:r>
              <a:rPr lang="en-US" altLang="en-US" dirty="0" err="1"/>
              <a:t>OpenDSS</a:t>
            </a:r>
            <a:r>
              <a:rPr lang="en-US" altLang="en-US" dirty="0"/>
              <a:t> Custom </a:t>
            </a:r>
            <a:r>
              <a:rPr lang="en-US" altLang="en-US" dirty="0" err="1"/>
              <a:t>Scripting.Doc</a:t>
            </a:r>
            <a:r>
              <a:rPr lang="en-US" altLang="en-US" dirty="0"/>
              <a:t>”</a:t>
            </a:r>
          </a:p>
          <a:p>
            <a:pPr lvl="1" eaLnBrk="1" hangingPunct="1"/>
            <a:r>
              <a:rPr lang="en-US" altLang="en-US" dirty="0"/>
              <a:t>(</a:t>
            </a:r>
            <a:r>
              <a:rPr lang="en-US" altLang="en-US" dirty="0" err="1"/>
              <a:t>Sourceforge</a:t>
            </a:r>
            <a:r>
              <a:rPr lang="en-US" altLang="en-US" dirty="0"/>
              <a:t> site and “Doc” Folder)</a:t>
            </a:r>
          </a:p>
        </p:txBody>
      </p:sp>
    </p:spTree>
    <p:extLst>
      <p:ext uri="{BB962C8B-B14F-4D97-AF65-F5344CB8AC3E}">
        <p14:creationId xmlns:p14="http://schemas.microsoft.com/office/powerpoint/2010/main" val="233546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Solar PV</a:t>
            </a:r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PVSystem</a:t>
            </a:r>
            <a:r>
              <a:rPr lang="en-US" altLang="en-US" dirty="0"/>
              <a:t> in the </a:t>
            </a:r>
            <a:r>
              <a:rPr lang="en-US" altLang="en-US" dirty="0" err="1"/>
              <a:t>OpenDSS</a:t>
            </a:r>
            <a:r>
              <a:rPr lang="en-US" altLang="en-US" dirty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PVSystem</a:t>
            </a:r>
            <a:r>
              <a:rPr lang="en-US" altLang="en-US" dirty="0"/>
              <a:t> </a:t>
            </a:r>
            <a:r>
              <a:rPr lang="en-US" dirty="0"/>
              <a:t>model combines a model of the PV array and the PV inverter into one convenient model to use for distribution system impacts studies</a:t>
            </a: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47567" y="2570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67" y="2570206"/>
            <a:ext cx="4800600" cy="36115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64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defines a PV system with a panel </a:t>
            </a:r>
            <a:r>
              <a:rPr lang="en-US" dirty="0" err="1"/>
              <a:t>Pmpp</a:t>
            </a:r>
            <a:r>
              <a:rPr lang="en-US" dirty="0"/>
              <a:t> of 500 kW at 1 kW/m</a:t>
            </a:r>
            <a:r>
              <a:rPr lang="en-US" baseline="30000" dirty="0"/>
              <a:t>2</a:t>
            </a:r>
            <a:r>
              <a:rPr lang="en-US" dirty="0"/>
              <a:t> irradiance and a panel temperature of 25</a:t>
            </a:r>
            <a:r>
              <a:rPr lang="en-US" dirty="0">
                <a:sym typeface="Symbol" panose="05050102010706020507" pitchFamily="18" charset="2"/>
              </a:rPr>
              <a:t></a:t>
            </a:r>
            <a:r>
              <a:rPr lang="en-US" dirty="0"/>
              <a:t>C. The inverter is rated at 500 kVA. A PF of 1.0 is assumed for this example.</a:t>
            </a:r>
          </a:p>
          <a:p>
            <a:r>
              <a:rPr lang="en-US" altLang="en-US" dirty="0"/>
              <a:t>Can also be used with the </a:t>
            </a:r>
            <a:r>
              <a:rPr lang="en-US" altLang="en-US" dirty="0" err="1"/>
              <a:t>InvControl</a:t>
            </a:r>
            <a:r>
              <a:rPr lang="en-US" altLang="en-US" dirty="0"/>
              <a:t> control object that implements advanced (‘smart’) inverter functions such as volt-</a:t>
            </a:r>
            <a:r>
              <a:rPr lang="en-US" altLang="en-US" dirty="0" err="1"/>
              <a:t>var</a:t>
            </a:r>
            <a:r>
              <a:rPr lang="en-US" altLang="en-US" dirty="0"/>
              <a:t>, volt-watt, and dynamic reactive current.</a:t>
            </a:r>
          </a:p>
          <a:p>
            <a:r>
              <a:rPr lang="en-US" altLang="en-US" dirty="0" err="1"/>
              <a:t>InvControl</a:t>
            </a:r>
            <a:r>
              <a:rPr lang="en-US" altLang="en-US" dirty="0"/>
              <a:t> usage to be covered later today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47567" y="2570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6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/>
              <a:t>clear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Circuit.PVSystem</a:t>
            </a:r>
            <a:r>
              <a:rPr lang="en-US" sz="4800" b="1" dirty="0"/>
              <a:t>  </a:t>
            </a:r>
            <a:r>
              <a:rPr lang="en-US" sz="4800" b="1" dirty="0" err="1"/>
              <a:t>basekv</a:t>
            </a:r>
            <a:r>
              <a:rPr lang="en-US" sz="4800" b="1" dirty="0"/>
              <a:t>=12.47  Isc3=1000 Isc1=900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P-T curve is per unit of rated </a:t>
            </a:r>
            <a:r>
              <a:rPr lang="en-US" sz="4800" b="1" dirty="0" err="1"/>
              <a:t>Pmpp</a:t>
            </a:r>
            <a:r>
              <a:rPr lang="en-US" sz="4800" b="1" dirty="0"/>
              <a:t> vs temperature</a:t>
            </a:r>
          </a:p>
          <a:p>
            <a:pPr marL="0" indent="0">
              <a:buNone/>
            </a:pPr>
            <a:r>
              <a:rPr lang="en-US" sz="4800" b="1" dirty="0"/>
              <a:t>// This one is for a </a:t>
            </a:r>
            <a:r>
              <a:rPr lang="en-US" sz="4800" b="1" dirty="0" err="1"/>
              <a:t>Pmpp</a:t>
            </a:r>
            <a:r>
              <a:rPr lang="en-US" sz="4800" b="1" dirty="0"/>
              <a:t> stated at 25 </a:t>
            </a:r>
            <a:r>
              <a:rPr lang="en-US" sz="4800" b="1" dirty="0" err="1"/>
              <a:t>deg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XYCurve.MyPvsT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=4  </a:t>
            </a:r>
            <a:r>
              <a:rPr lang="en-US" sz="4800" b="1" dirty="0" err="1"/>
              <a:t>xarray</a:t>
            </a:r>
            <a:r>
              <a:rPr lang="en-US" sz="4800" b="1" dirty="0"/>
              <a:t>=[0  25  75  100]  </a:t>
            </a:r>
            <a:r>
              <a:rPr lang="en-US" sz="4800" b="1" dirty="0" err="1"/>
              <a:t>yarray</a:t>
            </a:r>
            <a:r>
              <a:rPr lang="en-US" sz="4800" b="1" dirty="0"/>
              <a:t>=[1.2 1.0 0.8  0.6]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efficiency curve is per unit </a:t>
            </a:r>
            <a:r>
              <a:rPr lang="en-US" sz="4800" b="1" dirty="0" err="1"/>
              <a:t>eff</a:t>
            </a:r>
            <a:r>
              <a:rPr lang="en-US" sz="4800" b="1" dirty="0"/>
              <a:t> vs per unit power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XYCurve.MyEff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=4  </a:t>
            </a:r>
            <a:r>
              <a:rPr lang="en-US" sz="4800" b="1" dirty="0" err="1"/>
              <a:t>xarray</a:t>
            </a:r>
            <a:r>
              <a:rPr lang="en-US" sz="4800" b="1" dirty="0"/>
              <a:t>=[.1  .2  .4  1.0]  </a:t>
            </a:r>
            <a:r>
              <a:rPr lang="en-US" sz="4800" b="1" dirty="0" err="1"/>
              <a:t>yarray</a:t>
            </a:r>
            <a:r>
              <a:rPr lang="en-US" sz="4800" b="1" dirty="0"/>
              <a:t>=[.86  .9  .93  .97] 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per unit irradiance curve (per unit if "irradiance" property)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Loadshape.MyIrrad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=24 interval=1 </a:t>
            </a:r>
            <a:r>
              <a:rPr lang="en-US" sz="4800" b="1" dirty="0" err="1"/>
              <a:t>mult</a:t>
            </a:r>
            <a:r>
              <a:rPr lang="en-US" sz="4800" b="1" dirty="0"/>
              <a:t>=[0 0 0 0 0 0 .1 .2 .3  .5  .8  .9  1.0  1.0  .99  .9  .7  .4  .1 0  0  0  0  0]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24-hr temp shape curve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Tshape.MyTemp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=24 interval=1 temp=[25, 25, 25, 25, 25, 25, 25, 25, 35, 40, 45, 50  60 60  55 40  35  30  25 25 25 25 25 25]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**** plot </a:t>
            </a:r>
            <a:r>
              <a:rPr lang="en-US" sz="4800" b="1" dirty="0" err="1"/>
              <a:t>tshape</a:t>
            </a:r>
            <a:r>
              <a:rPr lang="en-US" sz="4800" b="1" dirty="0"/>
              <a:t> object=</a:t>
            </a:r>
            <a:r>
              <a:rPr lang="en-US" sz="4800" b="1" dirty="0" err="1"/>
              <a:t>mytemp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take the default line</a:t>
            </a:r>
          </a:p>
          <a:p>
            <a:pPr marL="0" indent="0">
              <a:buNone/>
            </a:pPr>
            <a:r>
              <a:rPr lang="en-US" sz="4800" b="1" dirty="0"/>
              <a:t>New Line.line1 Bus1=</a:t>
            </a:r>
            <a:r>
              <a:rPr lang="en-US" sz="4800" b="1" dirty="0" err="1"/>
              <a:t>sourcebus</a:t>
            </a:r>
            <a:r>
              <a:rPr lang="en-US" sz="4800" b="1" dirty="0"/>
              <a:t> bus2=</a:t>
            </a:r>
            <a:r>
              <a:rPr lang="en-US" sz="4800" b="1" dirty="0" err="1"/>
              <a:t>PVbus</a:t>
            </a:r>
            <a:r>
              <a:rPr lang="en-US" sz="4800" b="1" dirty="0"/>
              <a:t>  Length=2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4313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(cont’d)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sz="6400" b="1" dirty="0"/>
              <a:t>! PV definition</a:t>
            </a:r>
          </a:p>
          <a:p>
            <a:pPr marL="0" indent="0">
              <a:buNone/>
            </a:pPr>
            <a:r>
              <a:rPr lang="en-US" sz="6400" b="1" dirty="0"/>
              <a:t>New </a:t>
            </a:r>
            <a:r>
              <a:rPr lang="en-US" sz="6400" b="1" dirty="0" err="1"/>
              <a:t>PVSystem.PV</a:t>
            </a:r>
            <a:r>
              <a:rPr lang="en-US" sz="6400" b="1" dirty="0"/>
              <a:t> phases=3 bus1=</a:t>
            </a:r>
            <a:r>
              <a:rPr lang="en-US" sz="6400" b="1" dirty="0" err="1"/>
              <a:t>PVbus</a:t>
            </a:r>
            <a:r>
              <a:rPr lang="en-US" sz="6400" b="1" dirty="0"/>
              <a:t> kV=12.47  kVA=500  </a:t>
            </a:r>
            <a:r>
              <a:rPr lang="en-US" sz="6400" b="1" dirty="0" err="1"/>
              <a:t>irrad</a:t>
            </a:r>
            <a:r>
              <a:rPr lang="en-US" sz="6400" b="1" dirty="0"/>
              <a:t>=0.8  </a:t>
            </a:r>
            <a:r>
              <a:rPr lang="en-US" sz="6400" b="1" dirty="0" err="1"/>
              <a:t>Pmpp</a:t>
            </a:r>
            <a:r>
              <a:rPr lang="en-US" sz="6400" b="1" dirty="0"/>
              <a:t>=500 </a:t>
            </a:r>
          </a:p>
          <a:p>
            <a:pPr marL="0" indent="0">
              <a:buNone/>
            </a:pPr>
            <a:r>
              <a:rPr lang="en-US" sz="6400" b="1" dirty="0"/>
              <a:t>~ temperature=25 PF=1  </a:t>
            </a:r>
            <a:r>
              <a:rPr lang="en-US" sz="6400" b="1" dirty="0" err="1"/>
              <a:t>effcurve</a:t>
            </a:r>
            <a:r>
              <a:rPr lang="en-US" sz="6400" b="1" dirty="0"/>
              <a:t>=</a:t>
            </a:r>
            <a:r>
              <a:rPr lang="en-US" sz="6400" b="1" dirty="0" err="1"/>
              <a:t>Myeff</a:t>
            </a:r>
            <a:r>
              <a:rPr lang="en-US" sz="6400" b="1" dirty="0"/>
              <a:t>  P-</a:t>
            </a:r>
            <a:r>
              <a:rPr lang="en-US" sz="6400" b="1" dirty="0" err="1"/>
              <a:t>TCurve</a:t>
            </a:r>
            <a:r>
              <a:rPr lang="en-US" sz="6400" b="1" dirty="0"/>
              <a:t>=</a:t>
            </a:r>
            <a:r>
              <a:rPr lang="en-US" sz="6400" b="1" dirty="0" err="1"/>
              <a:t>MyPvsT</a:t>
            </a:r>
            <a:r>
              <a:rPr lang="en-US" sz="6400" b="1" dirty="0"/>
              <a:t> </a:t>
            </a:r>
          </a:p>
          <a:p>
            <a:pPr marL="0" indent="0">
              <a:buNone/>
            </a:pPr>
            <a:r>
              <a:rPr lang="en-US" sz="6400" b="1" dirty="0"/>
              <a:t>~ Daily=</a:t>
            </a:r>
            <a:r>
              <a:rPr lang="en-US" sz="6400" b="1" dirty="0" err="1"/>
              <a:t>MyIrrad</a:t>
            </a:r>
            <a:r>
              <a:rPr lang="en-US" sz="6400" b="1" dirty="0"/>
              <a:t>  </a:t>
            </a:r>
            <a:r>
              <a:rPr lang="en-US" sz="6400" b="1" dirty="0" err="1"/>
              <a:t>TDaily</a:t>
            </a:r>
            <a:r>
              <a:rPr lang="en-US" sz="6400" b="1" dirty="0"/>
              <a:t>=</a:t>
            </a:r>
            <a:r>
              <a:rPr lang="en-US" sz="6400" b="1" dirty="0" err="1"/>
              <a:t>MyTemp</a:t>
            </a:r>
            <a:r>
              <a:rPr lang="en-US" sz="6400" b="1" dirty="0"/>
              <a:t> 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set </a:t>
            </a:r>
            <a:r>
              <a:rPr lang="en-US" sz="4800" b="1" dirty="0" err="1"/>
              <a:t>voltagebases</a:t>
            </a:r>
            <a:r>
              <a:rPr lang="en-US" sz="4800" b="1" dirty="0"/>
              <a:t>=[12.47]</a:t>
            </a:r>
          </a:p>
          <a:p>
            <a:pPr marL="0" indent="0">
              <a:buNone/>
            </a:pPr>
            <a:r>
              <a:rPr lang="en-US" sz="4800" b="1" dirty="0" err="1"/>
              <a:t>calcv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solve  ! solves at the specified irradiance and temperature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new monitor.m1 </a:t>
            </a:r>
            <a:r>
              <a:rPr lang="en-US" sz="4800" b="1" dirty="0" err="1"/>
              <a:t>PVSystem.PV</a:t>
            </a:r>
            <a:r>
              <a:rPr lang="en-US" sz="4800" b="1" dirty="0"/>
              <a:t>  1 mode=1 </a:t>
            </a:r>
            <a:r>
              <a:rPr lang="en-US" sz="4800" b="1" dirty="0" err="1"/>
              <a:t>ppolar</a:t>
            </a:r>
            <a:r>
              <a:rPr lang="en-US" sz="4800" b="1" dirty="0"/>
              <a:t>=no</a:t>
            </a:r>
          </a:p>
          <a:p>
            <a:pPr marL="0" indent="0">
              <a:buNone/>
            </a:pPr>
            <a:r>
              <a:rPr lang="en-US" sz="4800" b="1" dirty="0"/>
              <a:t>new monitor.m2 </a:t>
            </a:r>
            <a:r>
              <a:rPr lang="en-US" sz="4800" b="1" dirty="0" err="1"/>
              <a:t>PVSystem.PV</a:t>
            </a:r>
            <a:r>
              <a:rPr lang="en-US" sz="4800" b="1" dirty="0"/>
              <a:t>  1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solve</a:t>
            </a:r>
          </a:p>
          <a:p>
            <a:pPr marL="0" indent="0">
              <a:buNone/>
            </a:pPr>
            <a:r>
              <a:rPr lang="en-US" sz="4800" b="1" dirty="0"/>
              <a:t>solve mode=daily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show mon m1</a:t>
            </a:r>
          </a:p>
          <a:p>
            <a:pPr marL="0" indent="0">
              <a:buNone/>
            </a:pPr>
            <a:r>
              <a:rPr lang="en-US" sz="4800" b="1" dirty="0"/>
              <a:t>show mon m2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1800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(cont’d)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Export monitors m1</a:t>
            </a:r>
          </a:p>
          <a:p>
            <a:pPr marL="0" indent="0">
              <a:buNone/>
            </a:pPr>
            <a:r>
              <a:rPr lang="en-US" sz="1200" b="1" dirty="0"/>
              <a:t>Plot monitor object= m1 channels=(1 )</a:t>
            </a:r>
          </a:p>
          <a:p>
            <a:pPr marL="0" indent="0">
              <a:buNone/>
            </a:pPr>
            <a:r>
              <a:rPr lang="en-US" sz="1200" b="1" dirty="0"/>
              <a:t>Export monitors m2</a:t>
            </a:r>
          </a:p>
          <a:p>
            <a:pPr marL="0" indent="0">
              <a:buNone/>
            </a:pPr>
            <a:r>
              <a:rPr lang="en-US" sz="1200" b="1" dirty="0"/>
              <a:t>Plot monitor object= m2 channels=(1 ) base=[7200]</a:t>
            </a:r>
          </a:p>
          <a:p>
            <a:pPr marL="0" indent="0">
              <a:buNone/>
            </a:pPr>
            <a:r>
              <a:rPr lang="en-US" sz="1200" b="1" dirty="0"/>
              <a:t>Export monitors m2</a:t>
            </a:r>
          </a:p>
          <a:p>
            <a:pPr marL="0" indent="0">
              <a:buNone/>
            </a:pPr>
            <a:r>
              <a:rPr lang="en-US" sz="1200" b="1" dirty="0"/>
              <a:t>Plot monitor object= m2 channels=(9 )</a:t>
            </a:r>
            <a:endParaRPr lang="en-US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1354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Single-Panel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495" y="1414527"/>
            <a:ext cx="6658946" cy="483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24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1 MW PV Array (same location as Single-Panel)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332" y="1475487"/>
            <a:ext cx="6505032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519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Significance of Solar Irradiance Resolution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614" y="1315403"/>
            <a:ext cx="6779156" cy="49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469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ubtitle 4">
            <a:extLst>
              <a:ext uri="{FF2B5EF4-FFF2-40B4-BE49-F238E27FC236}">
                <a16:creationId xmlns:a16="http://schemas.microsoft.com/office/drawing/2014/main" id="{71F78E6E-528F-4F0A-82E6-06214446C1C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88419" name="Title 3">
            <a:extLst>
              <a:ext uri="{FF2B5EF4-FFF2-40B4-BE49-F238E27FC236}">
                <a16:creationId xmlns:a16="http://schemas.microsoft.com/office/drawing/2014/main" id="{0B1110D7-C03C-41EA-ABCD-11B688F7AD3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 eaLnBrk="1" hangingPunct="1"/>
            <a:r>
              <a:rPr lang="en-US" altLang="en-US" dirty="0"/>
              <a:t>Custom Scripting</a:t>
            </a:r>
          </a:p>
        </p:txBody>
      </p:sp>
    </p:spTree>
    <p:extLst>
      <p:ext uri="{BB962C8B-B14F-4D97-AF65-F5344CB8AC3E}">
        <p14:creationId xmlns:p14="http://schemas.microsoft.com/office/powerpoint/2010/main" val="2060778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for Distribution System Impact Assessment – Fault Response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ct val="75000"/>
              </a:spcAft>
            </a:pPr>
            <a:r>
              <a:rPr lang="en-US" dirty="0"/>
              <a:t>Fault current contribution</a:t>
            </a:r>
          </a:p>
          <a:p>
            <a:pPr>
              <a:spcAft>
                <a:spcPct val="75000"/>
              </a:spcAft>
            </a:pPr>
            <a:r>
              <a:rPr lang="en-US" dirty="0"/>
              <a:t>Conservative Rule-of-thumb:  2 x Full Output Rating of Inverter for 1 cycle (three-phase fault)</a:t>
            </a:r>
          </a:p>
          <a:p>
            <a:pPr>
              <a:spcAft>
                <a:spcPct val="75000"/>
              </a:spcAft>
            </a:pPr>
            <a:r>
              <a:rPr lang="en-US" dirty="0"/>
              <a:t>Other testing has been performed by Southern California Edison, NREL, PV inverter manufacturers, etc</a:t>
            </a:r>
          </a:p>
          <a:p>
            <a:pPr>
              <a:spcAft>
                <a:spcPct val="75000"/>
              </a:spcAft>
            </a:pPr>
            <a:r>
              <a:rPr lang="en-US" dirty="0"/>
              <a:t>Inverters generally shut down at 1.2 </a:t>
            </a:r>
            <a:r>
              <a:rPr lang="en-US" dirty="0" err="1"/>
              <a:t>pu</a:t>
            </a:r>
            <a:r>
              <a:rPr lang="en-US" dirty="0"/>
              <a:t> of rated current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May be 3-4 times pre-fault current</a:t>
            </a:r>
          </a:p>
          <a:p>
            <a:pPr>
              <a:spcAft>
                <a:spcPct val="75000"/>
              </a:spcAft>
            </a:pPr>
            <a:r>
              <a:rPr lang="en-US" dirty="0"/>
              <a:t>Irregular behavior on voltage sags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Tries to hold constant power (current increases)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May become discontinuous</a:t>
            </a:r>
          </a:p>
          <a:p>
            <a:pPr>
              <a:spcAft>
                <a:spcPct val="75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1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‘Smart’ Inverter Control in the </a:t>
            </a:r>
            <a:r>
              <a:rPr lang="en-US" dirty="0" err="1"/>
              <a:t>OpenDSS</a:t>
            </a:r>
            <a:endParaRPr lang="en-US" altLang="en-US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69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InvControl</a:t>
            </a:r>
            <a:r>
              <a:rPr lang="en-US" altLang="en-US" dirty="0"/>
              <a:t> Control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Works in conjunction with </a:t>
            </a:r>
            <a:r>
              <a:rPr lang="en-US" dirty="0" err="1"/>
              <a:t>PVSystem</a:t>
            </a:r>
            <a:r>
              <a:rPr lang="en-US" dirty="0"/>
              <a:t> object(s) to control the </a:t>
            </a:r>
            <a:r>
              <a:rPr lang="en-US" dirty="0" err="1"/>
              <a:t>PVSystem</a:t>
            </a:r>
            <a:r>
              <a:rPr lang="en-US" dirty="0"/>
              <a:t>(s) output according to ‘smart’ inverter functions</a:t>
            </a:r>
          </a:p>
          <a:p>
            <a:pPr>
              <a:defRPr/>
            </a:pPr>
            <a:r>
              <a:rPr lang="en-US" dirty="0"/>
              <a:t>Three modes currently available:</a:t>
            </a:r>
          </a:p>
          <a:p>
            <a:pPr lvl="1">
              <a:defRPr/>
            </a:pPr>
            <a:r>
              <a:rPr lang="en-US" dirty="0"/>
              <a:t>Volt-</a:t>
            </a:r>
            <a:r>
              <a:rPr lang="en-US" dirty="0" err="1"/>
              <a:t>var</a:t>
            </a:r>
            <a:endParaRPr lang="en-US" dirty="0"/>
          </a:p>
          <a:p>
            <a:pPr lvl="2">
              <a:defRPr/>
            </a:pPr>
            <a:r>
              <a:rPr lang="en-US" dirty="0"/>
              <a:t>Follows a voltage versus reactive power curve and changes the reactive power generation (capacitive) or reactive power absorption (inductive) according to the terminal voltage at each </a:t>
            </a:r>
            <a:r>
              <a:rPr lang="en-US" dirty="0" err="1"/>
              <a:t>PVSystem</a:t>
            </a:r>
            <a:endParaRPr lang="en-US" dirty="0"/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Volt-watt</a:t>
            </a:r>
          </a:p>
          <a:p>
            <a:pPr lvl="2">
              <a:defRPr/>
            </a:pPr>
            <a:r>
              <a:rPr lang="en-US" dirty="0"/>
              <a:t>Follows a voltage versus active power curve and changes the active power output according to the terminal voltage at each </a:t>
            </a:r>
            <a:r>
              <a:rPr lang="en-US" dirty="0" err="1"/>
              <a:t>PVSystem</a:t>
            </a:r>
            <a:r>
              <a:rPr lang="en-US" dirty="0"/>
              <a:t> (within the limits of the present irradiance)</a:t>
            </a:r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Dynamic Reactive Current (DRC)</a:t>
            </a:r>
          </a:p>
          <a:p>
            <a:pPr lvl="2">
              <a:defRPr/>
            </a:pPr>
            <a:r>
              <a:rPr lang="en-US" dirty="0"/>
              <a:t>Has several settings that change the reactive power generation or absorption in response to fast changes in terminal voltage (e.g., during a sag or swell)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50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Volt-</a:t>
            </a:r>
            <a:r>
              <a:rPr lang="en-US" altLang="en-US" dirty="0" err="1"/>
              <a:t>var</a:t>
            </a:r>
            <a:r>
              <a:rPr lang="en-US" altLang="en-US" dirty="0"/>
              <a:t> Control Mode – Example Volt-</a:t>
            </a:r>
            <a:r>
              <a:rPr lang="en-US" altLang="en-US" dirty="0" err="1"/>
              <a:t>var</a:t>
            </a:r>
            <a:r>
              <a:rPr lang="en-US" altLang="en-US" dirty="0"/>
              <a:t>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822" y="1635125"/>
            <a:ext cx="5943600" cy="43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1436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InvControl</a:t>
            </a:r>
            <a:r>
              <a:rPr lang="en-US" altLang="en-US" dirty="0"/>
              <a:t> in Volt-</a:t>
            </a:r>
            <a:r>
              <a:rPr lang="en-US" altLang="en-US" dirty="0" err="1"/>
              <a:t>var</a:t>
            </a:r>
            <a:r>
              <a:rPr lang="en-US" altLang="en-US" dirty="0"/>
              <a:t> Mode –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3P_ExistingSite4</a:t>
            </a:r>
            <a:r>
              <a:rPr lang="en-US" sz="1400" dirty="0"/>
              <a:t> phases=3 bus1=B51854_sec kV=0.4157 kVA=523</a:t>
            </a:r>
            <a:br>
              <a:rPr lang="en-US" sz="1400" dirty="0"/>
            </a:br>
            <a:r>
              <a:rPr lang="en-US" sz="1400" dirty="0"/>
              <a:t>~  irradiance=1 </a:t>
            </a:r>
            <a:r>
              <a:rPr lang="en-US" sz="1400" dirty="0" err="1"/>
              <a:t>Pmpp</a:t>
            </a:r>
            <a:r>
              <a:rPr lang="en-US" sz="1400" dirty="0"/>
              <a:t>=475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3P_ExistingSite1</a:t>
            </a:r>
            <a:r>
              <a:rPr lang="en-US" sz="1400" dirty="0"/>
              <a:t> phases=3 bus1=X_5865228330A kV=0.4157 kVA=314</a:t>
            </a:r>
            <a:br>
              <a:rPr lang="en-US" sz="1400" dirty="0"/>
            </a:br>
            <a:r>
              <a:rPr lang="en-US" sz="1400" dirty="0"/>
              <a:t>~ irradiance=1 </a:t>
            </a:r>
            <a:r>
              <a:rPr lang="en-US" sz="1400" dirty="0" err="1"/>
              <a:t>Pmpp</a:t>
            </a:r>
            <a:r>
              <a:rPr lang="en-US" sz="1400" dirty="0"/>
              <a:t>=285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3P_ExistingSite3</a:t>
            </a:r>
            <a:r>
              <a:rPr lang="en-US" sz="1400" dirty="0"/>
              <a:t> phases=3 bus1=X_5891328219_Cust1 kV=0.4157</a:t>
            </a:r>
            <a:br>
              <a:rPr lang="en-US" sz="1400" dirty="0"/>
            </a:br>
            <a:r>
              <a:rPr lang="en-US" sz="1400" dirty="0"/>
              <a:t>~ kVA=836 irradiance=1 </a:t>
            </a:r>
            <a:r>
              <a:rPr lang="en-US" sz="1400" dirty="0" err="1"/>
              <a:t>Pmpp</a:t>
            </a:r>
            <a:r>
              <a:rPr lang="en-US" sz="1400" dirty="0"/>
              <a:t>=760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3P_ExistingSite2</a:t>
            </a:r>
            <a:r>
              <a:rPr lang="en-US" sz="1400" dirty="0"/>
              <a:t> phases=3 bus1=B4832_sec kV=0.4157 kVA=209</a:t>
            </a:r>
            <a:br>
              <a:rPr lang="en-US" sz="1400" dirty="0"/>
            </a:br>
            <a:r>
              <a:rPr lang="en-US" sz="1400" dirty="0"/>
              <a:t>~ irradiance=1 </a:t>
            </a:r>
            <a:r>
              <a:rPr lang="en-US" sz="1400" dirty="0" err="1"/>
              <a:t>Pmpp</a:t>
            </a:r>
            <a:r>
              <a:rPr lang="en-US" sz="1400" dirty="0"/>
              <a:t>=190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dirty="0"/>
              <a:t>New </a:t>
            </a:r>
            <a:r>
              <a:rPr lang="en-US" sz="1400" dirty="0" err="1"/>
              <a:t>XYCurve.vv_curve</a:t>
            </a:r>
            <a:r>
              <a:rPr lang="en-US" sz="1400" dirty="0"/>
              <a:t> </a:t>
            </a:r>
            <a:r>
              <a:rPr lang="en-US" sz="1400" dirty="0" err="1"/>
              <a:t>npts</a:t>
            </a:r>
            <a:r>
              <a:rPr lang="en-US" sz="1400" dirty="0"/>
              <a:t>=4 </a:t>
            </a:r>
            <a:r>
              <a:rPr lang="en-US" sz="1400" dirty="0" err="1"/>
              <a:t>Yarray</a:t>
            </a:r>
            <a:r>
              <a:rPr lang="en-US" sz="1400" dirty="0"/>
              <a:t>=(1.0,1.0,-1.0,-1.0)</a:t>
            </a:r>
            <a:br>
              <a:rPr lang="en-US" sz="1400" dirty="0"/>
            </a:br>
            <a:r>
              <a:rPr lang="en-US" sz="1400" dirty="0"/>
              <a:t>~ </a:t>
            </a:r>
            <a:r>
              <a:rPr lang="en-US" sz="1400" dirty="0" err="1"/>
              <a:t>XArray</a:t>
            </a:r>
            <a:r>
              <a:rPr lang="en-US" sz="1400" dirty="0"/>
              <a:t>=(0.5,0.95,1.05,1.5)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</a:t>
            </a:r>
            <a:r>
              <a:rPr lang="en-US" sz="1400" dirty="0" err="1"/>
              <a:t>InvControl.InvPVCtrl</a:t>
            </a:r>
            <a:r>
              <a:rPr lang="en-US" sz="1400" dirty="0"/>
              <a:t> mode=VOLTVAR </a:t>
            </a:r>
            <a:r>
              <a:rPr lang="en-US" sz="1400" dirty="0" err="1"/>
              <a:t>voltage_curvex_ref</a:t>
            </a:r>
            <a:r>
              <a:rPr lang="en-US" sz="1400" dirty="0"/>
              <a:t>=rated</a:t>
            </a:r>
            <a:br>
              <a:rPr lang="en-US" sz="1400" dirty="0"/>
            </a:br>
            <a:r>
              <a:rPr lang="en-US" sz="1400" dirty="0"/>
              <a:t>~ vvc_curve1=</a:t>
            </a:r>
            <a:r>
              <a:rPr lang="en-US" sz="1400" dirty="0" err="1"/>
              <a:t>vv_curve</a:t>
            </a:r>
            <a:r>
              <a:rPr lang="en-US" sz="1400" dirty="0"/>
              <a:t> </a:t>
            </a:r>
            <a:r>
              <a:rPr lang="en-US" sz="1400" dirty="0" err="1"/>
              <a:t>EventLog</a:t>
            </a:r>
            <a:r>
              <a:rPr lang="en-US" sz="1400" dirty="0"/>
              <a:t>=yes</a:t>
            </a:r>
            <a:endParaRPr lang="en-US" sz="1300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79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Volt-watt Control Mode – Example Volt-watt Curve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857" y="2036982"/>
            <a:ext cx="7714286" cy="35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7324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DRC Control Mode – Settings Curve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25" y="1350810"/>
            <a:ext cx="8413750" cy="488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7303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OpenDSS STORAGE and STORAGECONTROLLER objects</a:t>
            </a:r>
          </a:p>
        </p:txBody>
      </p:sp>
      <p:sp>
        <p:nvSpPr>
          <p:cNvPr id="2406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 eaLnBrk="1" hangingPunct="1"/>
            <a:r>
              <a:rPr lang="en-US" altLang="en-US" dirty="0"/>
              <a:t>Including Storage in Distribution Planning</a:t>
            </a:r>
          </a:p>
        </p:txBody>
      </p:sp>
    </p:spTree>
    <p:extLst>
      <p:ext uri="{BB962C8B-B14F-4D97-AF65-F5344CB8AC3E}">
        <p14:creationId xmlns:p14="http://schemas.microsoft.com/office/powerpoint/2010/main" val="3212151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814052"/>
            <a:ext cx="8595360" cy="4586748"/>
          </a:xfrm>
        </p:spPr>
        <p:txBody>
          <a:bodyPr>
            <a:normAutofit/>
          </a:bodyPr>
          <a:lstStyle/>
          <a:p>
            <a:r>
              <a:rPr lang="en-US" dirty="0"/>
              <a:t>Storage is the frequently-proposed solution to renewable generation issues</a:t>
            </a:r>
          </a:p>
          <a:p>
            <a:r>
              <a:rPr lang="en-US" dirty="0"/>
              <a:t>States and provinces are requiring large amounts of storage </a:t>
            </a:r>
          </a:p>
          <a:p>
            <a:pPr lvl="1"/>
            <a:r>
              <a:rPr lang="en-US" dirty="0"/>
              <a:t>(Cal: 1.3 GW by 2020; 425 MW on distribution)</a:t>
            </a:r>
          </a:p>
          <a:p>
            <a:r>
              <a:rPr lang="en-US" dirty="0"/>
              <a:t>Significant amounts expected on Distribution systems controlled for benefit of Transmission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85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planners are accustomed to static power flow calculations</a:t>
            </a:r>
          </a:p>
          <a:p>
            <a:r>
              <a:rPr lang="en-US" dirty="0"/>
              <a:t>Accurate analysis of storage required sequential-time simulation (“QSTS”)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Summary of EPRI research into modeling energy storage for planning …</a:t>
            </a:r>
          </a:p>
        </p:txBody>
      </p:sp>
    </p:spTree>
    <p:extLst>
      <p:ext uri="{BB962C8B-B14F-4D97-AF65-F5344CB8AC3E}">
        <p14:creationId xmlns:p14="http://schemas.microsoft.com/office/powerpoint/2010/main" val="101395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C6A3F788-137F-4C8C-9C71-1A431CF9D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Custom Simulation Scripting in </a:t>
            </a:r>
            <a:br>
              <a:rPr lang="en-US" altLang="en-US"/>
            </a:br>
            <a:r>
              <a:rPr lang="en-US" altLang="en-US"/>
              <a:t>Snapshot Mode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5C5E7BDA-F46B-4005-9FB4-EDBFCEC62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" y="1713390"/>
            <a:ext cx="8595360" cy="4687410"/>
          </a:xfrm>
        </p:spPr>
        <p:txBody>
          <a:bodyPr/>
          <a:lstStyle/>
          <a:p>
            <a:pPr eaLnBrk="1" hangingPunct="1"/>
            <a:r>
              <a:rPr lang="en-US" altLang="en-US" dirty="0"/>
              <a:t>This is the default solution mode</a:t>
            </a:r>
          </a:p>
          <a:p>
            <a:pPr eaLnBrk="1" hangingPunct="1"/>
            <a:r>
              <a:rPr lang="en-US" altLang="en-US" dirty="0"/>
              <a:t>Attempts one solution for each “solve”</a:t>
            </a:r>
          </a:p>
          <a:p>
            <a:pPr eaLnBrk="1" hangingPunct="1"/>
            <a:r>
              <a:rPr lang="en-US" altLang="en-US" dirty="0"/>
              <a:t>Solves the circuit “as is”</a:t>
            </a:r>
          </a:p>
          <a:p>
            <a:pPr eaLnBrk="1" hangingPunct="1"/>
            <a:r>
              <a:rPr lang="en-US" altLang="en-US" dirty="0"/>
              <a:t>If you want something done, you have to specifically tell it</a:t>
            </a:r>
          </a:p>
          <a:p>
            <a:pPr lvl="1" eaLnBrk="1" hangingPunct="1"/>
            <a:r>
              <a:rPr lang="en-US" altLang="en-US" dirty="0"/>
              <a:t>Set Load and Generator kW, etc.</a:t>
            </a:r>
          </a:p>
          <a:p>
            <a:pPr lvl="2" eaLnBrk="1" hangingPunct="1"/>
            <a:r>
              <a:rPr lang="en-US" altLang="en-US" dirty="0" err="1"/>
              <a:t>Load.MyLoad.kW</a:t>
            </a:r>
            <a:r>
              <a:rPr lang="en-US" altLang="en-US" dirty="0"/>
              <a:t>=125</a:t>
            </a:r>
          </a:p>
          <a:p>
            <a:pPr lvl="2" eaLnBrk="1" hangingPunct="1"/>
            <a:r>
              <a:rPr lang="en-US" altLang="en-US" dirty="0" err="1"/>
              <a:t>Loadshapes</a:t>
            </a:r>
            <a:r>
              <a:rPr lang="en-US" altLang="en-US" dirty="0"/>
              <a:t> are not used in this mode!</a:t>
            </a:r>
          </a:p>
          <a:p>
            <a:pPr lvl="1" eaLnBrk="1" hangingPunct="1"/>
            <a:r>
              <a:rPr lang="en-US" altLang="en-US" dirty="0"/>
              <a:t>Sample Monitors and meters</a:t>
            </a:r>
          </a:p>
          <a:p>
            <a:pPr lvl="2" eaLnBrk="1" hangingPunct="1"/>
            <a:r>
              <a:rPr lang="en-US" altLang="en-US" dirty="0"/>
              <a:t>Solve</a:t>
            </a:r>
          </a:p>
          <a:p>
            <a:pPr lvl="2" eaLnBrk="1" hangingPunct="1"/>
            <a:r>
              <a:rPr lang="en-US" altLang="en-US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339160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Storage 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3757049"/>
          </a:xfrm>
        </p:spPr>
        <p:txBody>
          <a:bodyPr>
            <a:normAutofit/>
          </a:bodyPr>
          <a:lstStyle/>
          <a:p>
            <a:r>
              <a:rPr lang="en-US" dirty="0"/>
              <a:t>Smoothing solar PV power output</a:t>
            </a:r>
          </a:p>
          <a:p>
            <a:r>
              <a:rPr lang="en-US" dirty="0"/>
              <a:t>Extending solar PV output into the evening</a:t>
            </a:r>
          </a:p>
          <a:p>
            <a:r>
              <a:rPr lang="en-US" dirty="0"/>
              <a:t>Support of the Transmission grid</a:t>
            </a:r>
          </a:p>
          <a:p>
            <a:r>
              <a:rPr lang="en-US" dirty="0"/>
              <a:t>Extending capacity of existing assets</a:t>
            </a:r>
          </a:p>
          <a:p>
            <a:r>
              <a:rPr lang="en-US" dirty="0"/>
              <a:t>Supporting alternate feeds during </a:t>
            </a:r>
            <a:r>
              <a:rPr lang="en-US" dirty="0" err="1"/>
              <a:t>reconfig</a:t>
            </a:r>
            <a:r>
              <a:rPr lang="en-US" dirty="0"/>
              <a:t>.</a:t>
            </a:r>
          </a:p>
          <a:p>
            <a:r>
              <a:rPr lang="en-US" dirty="0"/>
              <a:t>Controlling frequency of a microgrid</a:t>
            </a:r>
          </a:p>
          <a:p>
            <a:r>
              <a:rPr lang="en-US" dirty="0"/>
              <a:t>Increasing short circuit strength of a microgrid</a:t>
            </a:r>
          </a:p>
        </p:txBody>
      </p:sp>
    </p:spTree>
    <p:extLst>
      <p:ext uri="{BB962C8B-B14F-4D97-AF65-F5344CB8AC3E}">
        <p14:creationId xmlns:p14="http://schemas.microsoft.com/office/powerpoint/2010/main" val="1932119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Issues Introduced by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622322"/>
            <a:ext cx="8595360" cy="4778477"/>
          </a:xfrm>
        </p:spPr>
        <p:txBody>
          <a:bodyPr>
            <a:normAutofit/>
          </a:bodyPr>
          <a:lstStyle/>
          <a:p>
            <a:r>
              <a:rPr lang="en-US" dirty="0"/>
              <a:t>Overvoltages while discharging</a:t>
            </a:r>
          </a:p>
          <a:p>
            <a:r>
              <a:rPr lang="en-US" dirty="0"/>
              <a:t>Low voltages while charging</a:t>
            </a:r>
          </a:p>
          <a:p>
            <a:r>
              <a:rPr lang="en-US" dirty="0"/>
              <a:t>Voltage regulation while compensating for transmission grid support</a:t>
            </a:r>
          </a:p>
          <a:p>
            <a:r>
              <a:rPr lang="en-US" dirty="0"/>
              <a:t>Interference with overcurrent protection scheme</a:t>
            </a:r>
          </a:p>
          <a:p>
            <a:r>
              <a:rPr lang="en-US" dirty="0"/>
              <a:t>Insufficient short-circuit capacity in microgrid</a:t>
            </a:r>
          </a:p>
        </p:txBody>
      </p:sp>
    </p:spTree>
    <p:extLst>
      <p:ext uri="{BB962C8B-B14F-4D97-AF65-F5344CB8AC3E}">
        <p14:creationId xmlns:p14="http://schemas.microsoft.com/office/powerpoint/2010/main" val="4099660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Sequential-Time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DER disrupt the normal load shape</a:t>
            </a:r>
          </a:p>
          <a:p>
            <a:r>
              <a:rPr lang="en-US" dirty="0"/>
              <a:t>A single static power flow does not give a good answer</a:t>
            </a:r>
          </a:p>
          <a:p>
            <a:pPr lvl="1"/>
            <a:r>
              <a:rPr lang="en-US" dirty="0"/>
              <a:t>Have to simulate over a significant time period</a:t>
            </a:r>
          </a:p>
          <a:p>
            <a:r>
              <a:rPr lang="en-US" dirty="0"/>
              <a:t>Sequential-time power flow is now accepted practice in advanced distribution planning</a:t>
            </a:r>
          </a:p>
        </p:txBody>
      </p:sp>
    </p:spTree>
    <p:extLst>
      <p:ext uri="{BB962C8B-B14F-4D97-AF65-F5344CB8AC3E}">
        <p14:creationId xmlns:p14="http://schemas.microsoft.com/office/powerpoint/2010/main" val="3443514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The Planning Problem with Storage is More than Capacity to meet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344994"/>
            <a:ext cx="8595360" cy="4055806"/>
          </a:xfrm>
        </p:spPr>
        <p:txBody>
          <a:bodyPr>
            <a:normAutofit/>
          </a:bodyPr>
          <a:lstStyle/>
          <a:p>
            <a:r>
              <a:rPr lang="en-US" dirty="0"/>
              <a:t>Storage is a </a:t>
            </a:r>
            <a:r>
              <a:rPr lang="en-US" u="sng" dirty="0"/>
              <a:t>variable</a:t>
            </a:r>
            <a:r>
              <a:rPr lang="en-US" dirty="0"/>
              <a:t> resource but it is also </a:t>
            </a:r>
            <a:r>
              <a:rPr lang="en-US" u="sng" dirty="0"/>
              <a:t>Limited</a:t>
            </a:r>
          </a:p>
          <a:p>
            <a:pPr lvl="1"/>
            <a:r>
              <a:rPr lang="en-US" dirty="0"/>
              <a:t>Planning tools must account for energy stored</a:t>
            </a:r>
          </a:p>
          <a:p>
            <a:pPr lvl="1"/>
            <a:r>
              <a:rPr lang="en-US" dirty="0"/>
              <a:t>Has a limited ramp rate</a:t>
            </a:r>
          </a:p>
          <a:p>
            <a:pPr lvl="1"/>
            <a:r>
              <a:rPr lang="en-US" dirty="0"/>
              <a:t>Has to be recharged at some other time</a:t>
            </a:r>
          </a:p>
          <a:p>
            <a:r>
              <a:rPr lang="en-US" dirty="0"/>
              <a:t>Has </a:t>
            </a:r>
            <a:r>
              <a:rPr lang="en-US" u="sng" dirty="0"/>
              <a:t>losses</a:t>
            </a:r>
          </a:p>
          <a:p>
            <a:pPr lvl="1"/>
            <a:r>
              <a:rPr lang="en-US" dirty="0"/>
              <a:t>Charge-discharge cycle (~15-20%)</a:t>
            </a:r>
          </a:p>
          <a:p>
            <a:pPr lvl="1"/>
            <a:r>
              <a:rPr lang="en-US" dirty="0"/>
              <a:t>Idling losses (temperature dependent)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85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6 Simulation Modes Have Been Identified and Implemented in </a:t>
            </a:r>
            <a:r>
              <a:rPr lang="en-US" sz="3600" dirty="0" err="1"/>
              <a:t>OpenDSS</a:t>
            </a:r>
            <a:r>
              <a:rPr lang="en-US" sz="3600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315496"/>
            <a:ext cx="8595360" cy="4085303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en-US" dirty="0"/>
              <a:t>Static (charge or discharge at specific rate)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Time  (charge or discharge at specific time)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Peak Shave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Load Following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Loadshape</a:t>
            </a:r>
            <a:r>
              <a:rPr lang="en-US" dirty="0"/>
              <a:t> Following (define a </a:t>
            </a:r>
            <a:r>
              <a:rPr lang="en-US" dirty="0" err="1"/>
              <a:t>loadshape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Dynamics (i.e., electromechanical transients)</a:t>
            </a:r>
          </a:p>
        </p:txBody>
      </p:sp>
    </p:spTree>
    <p:extLst>
      <p:ext uri="{BB962C8B-B14F-4D97-AF65-F5344CB8AC3E}">
        <p14:creationId xmlns:p14="http://schemas.microsoft.com/office/powerpoint/2010/main" val="3711866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EPRI’s </a:t>
            </a:r>
            <a:r>
              <a:rPr lang="en-US" dirty="0" err="1"/>
              <a:t>OpenDSS</a:t>
            </a:r>
            <a:r>
              <a:rPr lang="en-US" dirty="0"/>
              <a:t> Employs a </a:t>
            </a:r>
            <a:br>
              <a:rPr lang="en-US" dirty="0"/>
            </a:br>
            <a:r>
              <a:rPr lang="en-US" dirty="0"/>
              <a:t>Generic Energy Storage Element</a:t>
            </a:r>
          </a:p>
        </p:txBody>
      </p:sp>
      <p:pic>
        <p:nvPicPr>
          <p:cNvPr id="9219" name="Object 1"/>
          <p:cNvPicPr>
            <a:picLocks noChangeAspect="1" noChangeArrowheads="1"/>
          </p:cNvPicPr>
          <p:nvPr/>
        </p:nvPicPr>
        <p:blipFill>
          <a:blip r:embed="rId2" cstate="print"/>
          <a:srcRect t="-346" b="-346"/>
          <a:stretch>
            <a:fillRect/>
          </a:stretch>
        </p:blipFill>
        <p:spPr bwMode="auto">
          <a:xfrm>
            <a:off x="1340754" y="2450216"/>
            <a:ext cx="6462492" cy="288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9847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979309"/>
            <a:ext cx="5288453" cy="319843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5818642" y="1979308"/>
            <a:ext cx="3032281" cy="19728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6" indent="-164306" defTabSz="685800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Element Operation</a:t>
            </a:r>
          </a:p>
        </p:txBody>
      </p:sp>
      <p:pic>
        <p:nvPicPr>
          <p:cNvPr id="5" name="Object 1"/>
          <p:cNvPicPr>
            <a:picLocks noChangeAspect="1" noChangeArrowheads="1"/>
          </p:cNvPicPr>
          <p:nvPr/>
        </p:nvPicPr>
        <p:blipFill rotWithShape="1">
          <a:blip r:embed="rId3" cstate="print"/>
          <a:srcRect t="-346" r="19117" b="-346"/>
          <a:stretch/>
        </p:blipFill>
        <p:spPr bwMode="auto">
          <a:xfrm>
            <a:off x="5994642" y="2106273"/>
            <a:ext cx="2846209" cy="157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9066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Storage Controller Model</a:t>
            </a:r>
          </a:p>
        </p:txBody>
      </p:sp>
      <p:pic>
        <p:nvPicPr>
          <p:cNvPr id="10243" name="Object 2"/>
          <p:cNvPicPr>
            <a:picLocks noGrp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58663" y="1846985"/>
            <a:ext cx="5268191" cy="2857865"/>
          </a:xfrm>
        </p:spPr>
      </p:pic>
      <p:sp>
        <p:nvSpPr>
          <p:cNvPr id="7" name="TextBox 6"/>
          <p:cNvSpPr txBox="1"/>
          <p:nvPr/>
        </p:nvSpPr>
        <p:spPr>
          <a:xfrm>
            <a:off x="3488749" y="4783961"/>
            <a:ext cx="2933473" cy="2482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013" dirty="0"/>
              <a:t>Fleet of Distributed Energy Storage Elements</a:t>
            </a:r>
          </a:p>
        </p:txBody>
      </p:sp>
    </p:spTree>
    <p:extLst>
      <p:ext uri="{BB962C8B-B14F-4D97-AF65-F5344CB8AC3E}">
        <p14:creationId xmlns:p14="http://schemas.microsoft.com/office/powerpoint/2010/main" val="3928733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Shaving Applications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461" y="1980467"/>
            <a:ext cx="5150998" cy="328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60124" y="2545374"/>
            <a:ext cx="242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step size: </a:t>
            </a:r>
            <a:br>
              <a:rPr lang="en-US" dirty="0"/>
            </a:br>
            <a:r>
              <a:rPr lang="en-US" dirty="0"/>
              <a:t>15-60 min</a:t>
            </a:r>
          </a:p>
        </p:txBody>
      </p:sp>
    </p:spTree>
    <p:extLst>
      <p:ext uri="{BB962C8B-B14F-4D97-AF65-F5344CB8AC3E}">
        <p14:creationId xmlns:p14="http://schemas.microsoft.com/office/powerpoint/2010/main" val="2162134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Compensating for Renewable Generation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16" y="1853713"/>
            <a:ext cx="4712677" cy="3423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2942493" y="2076450"/>
            <a:ext cx="1324708" cy="28838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39509" y="2287466"/>
            <a:ext cx="313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 solar PV output into evening peak.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173416" y="2579853"/>
            <a:ext cx="1266092" cy="246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48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73D66695-E6EF-482E-B804-CFF8AD213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Custom Simulation Scripting in </a:t>
            </a:r>
            <a:br>
              <a:rPr lang="en-US" altLang="en-US"/>
            </a:br>
            <a:r>
              <a:rPr lang="en-US" altLang="en-US"/>
              <a:t>“Time” Mode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96B1098E-B19E-49EB-902B-637C7ADFA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6425" cy="4370388"/>
          </a:xfrm>
        </p:spPr>
        <p:txBody>
          <a:bodyPr/>
          <a:lstStyle/>
          <a:p>
            <a:pPr eaLnBrk="1" hangingPunct="1"/>
            <a:r>
              <a:rPr lang="en-US" altLang="en-US"/>
              <a:t>Similar to Snapshot mode EXCEPT:</a:t>
            </a:r>
          </a:p>
          <a:p>
            <a:pPr lvl="1" eaLnBrk="1" hangingPunct="1"/>
            <a:r>
              <a:rPr lang="en-US" altLang="en-US"/>
              <a:t>Loads, Generators can follow a selected Loadshape</a:t>
            </a:r>
          </a:p>
          <a:p>
            <a:pPr lvl="2" eaLnBrk="1" hangingPunct="1"/>
            <a:r>
              <a:rPr lang="en-US" altLang="en-US"/>
              <a:t>Duty, Daily, or Yearly</a:t>
            </a:r>
          </a:p>
          <a:p>
            <a:pPr lvl="1" eaLnBrk="1" hangingPunct="1"/>
            <a:r>
              <a:rPr lang="en-US" altLang="en-US"/>
              <a:t>Monitors are automatically sampled</a:t>
            </a:r>
          </a:p>
          <a:p>
            <a:pPr lvl="2" eaLnBrk="1" hangingPunct="1"/>
            <a:r>
              <a:rPr lang="en-US" altLang="en-US"/>
              <a:t>But not Energymeters; do that explicitly if desired</a:t>
            </a:r>
          </a:p>
          <a:p>
            <a:pPr lvl="1" eaLnBrk="1" hangingPunct="1"/>
            <a:r>
              <a:rPr lang="en-US" altLang="en-US"/>
              <a:t>Time is automatically incremented AFTER solve</a:t>
            </a:r>
          </a:p>
        </p:txBody>
      </p:sp>
    </p:spTree>
    <p:extLst>
      <p:ext uri="{BB962C8B-B14F-4D97-AF65-F5344CB8AC3E}">
        <p14:creationId xmlns:p14="http://schemas.microsoft.com/office/powerpoint/2010/main" val="1710265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Intermittent Generation Smoothing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8585"/>
            <a:ext cx="4040188" cy="479822"/>
          </a:xfrm>
        </p:spPr>
        <p:txBody>
          <a:bodyPr>
            <a:normAutofit/>
          </a:bodyPr>
          <a:lstStyle/>
          <a:p>
            <a:r>
              <a:rPr lang="en-US" sz="1800" dirty="0"/>
              <a:t>PV Output</a:t>
            </a:r>
          </a:p>
        </p:txBody>
      </p:sp>
      <p:pic>
        <p:nvPicPr>
          <p:cNvPr id="4" name="Content Placeholder 3" descr="PV+ES_RR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03971" y="2488408"/>
            <a:ext cx="3137535" cy="2671781"/>
          </a:xfrm>
          <a:prstGeom prst="rect">
            <a:avLst/>
          </a:prstGeom>
          <a:ln w="19050"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Network Response</a:t>
            </a:r>
          </a:p>
        </p:txBody>
      </p:sp>
      <p:pic>
        <p:nvPicPr>
          <p:cNvPr id="8" name="Content Placeholder 3" descr="Demand_RR.bmp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769535" y="2488408"/>
            <a:ext cx="3137535" cy="29913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8105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Power Output for Smoothing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5355" y="2310764"/>
            <a:ext cx="4929358" cy="318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6615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0690"/>
            <a:ext cx="8229600" cy="505440"/>
          </a:xfrm>
        </p:spPr>
        <p:txBody>
          <a:bodyPr>
            <a:normAutofit fontScale="90000"/>
          </a:bodyPr>
          <a:lstStyle/>
          <a:p>
            <a:r>
              <a:rPr lang="en-US" dirty="0"/>
              <a:t>A Dynamics Example </a:t>
            </a:r>
            <a:br>
              <a:rPr lang="en-US" dirty="0"/>
            </a:br>
            <a:r>
              <a:rPr lang="en-US" sz="3200" dirty="0"/>
              <a:t>(Black start of a Microgrid)</a:t>
            </a:r>
          </a:p>
        </p:txBody>
      </p:sp>
      <p:pic>
        <p:nvPicPr>
          <p:cNvPr id="3" name="Imagen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6" y="2010192"/>
            <a:ext cx="7058644" cy="2528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9138" y="4538296"/>
            <a:ext cx="565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may require more than 30 parameters.</a:t>
            </a:r>
          </a:p>
        </p:txBody>
      </p:sp>
    </p:spTree>
    <p:extLst>
      <p:ext uri="{BB962C8B-B14F-4D97-AF65-F5344CB8AC3E}">
        <p14:creationId xmlns:p14="http://schemas.microsoft.com/office/powerpoint/2010/main" val="3685158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the Model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46" y="2389505"/>
            <a:ext cx="3200400" cy="2078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2373631"/>
            <a:ext cx="3200400" cy="2094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649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How to Support Vendor-Supplied Models for Complex Storage System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20" y="2109018"/>
            <a:ext cx="8595360" cy="4291781"/>
          </a:xfrm>
        </p:spPr>
        <p:txBody>
          <a:bodyPr/>
          <a:lstStyle/>
          <a:p>
            <a:r>
              <a:rPr lang="en-US" dirty="0"/>
              <a:t>Establish common software interface (DLL?)</a:t>
            </a:r>
          </a:p>
          <a:p>
            <a:r>
              <a:rPr lang="en-US" dirty="0"/>
              <a:t>Variants for QSTS, Dynamics, and EMT</a:t>
            </a:r>
          </a:p>
          <a:p>
            <a:r>
              <a:rPr lang="en-US" dirty="0"/>
              <a:t>Windows dominant platform in US for distribution</a:t>
            </a:r>
          </a:p>
          <a:p>
            <a:r>
              <a:rPr lang="en-US" dirty="0"/>
              <a:t>DSA vendors will have to support</a:t>
            </a:r>
          </a:p>
          <a:p>
            <a:r>
              <a:rPr lang="en-US" dirty="0"/>
              <a:t>Storage system vendors will want protection</a:t>
            </a:r>
          </a:p>
        </p:txBody>
      </p:sp>
    </p:spTree>
    <p:extLst>
      <p:ext uri="{BB962C8B-B14F-4D97-AF65-F5344CB8AC3E}">
        <p14:creationId xmlns:p14="http://schemas.microsoft.com/office/powerpoint/2010/main" val="1409007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Distribution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 Performance Considerations</a:t>
            </a:r>
          </a:p>
          <a:p>
            <a:pPr lvl="1"/>
            <a:r>
              <a:rPr lang="en-US" sz="2600" dirty="0" err="1"/>
              <a:t>Overvoltages</a:t>
            </a:r>
            <a:r>
              <a:rPr lang="en-US" sz="2600" dirty="0"/>
              <a:t> while discharging</a:t>
            </a:r>
          </a:p>
          <a:p>
            <a:pPr lvl="1"/>
            <a:r>
              <a:rPr lang="en-US" sz="2600" dirty="0"/>
              <a:t>Low voltages when charging</a:t>
            </a:r>
          </a:p>
          <a:p>
            <a:pPr lvl="1"/>
            <a:r>
              <a:rPr lang="en-US" sz="2600" dirty="0"/>
              <a:t>Voltage regulation interaction (bulk system dispatch)</a:t>
            </a:r>
          </a:p>
          <a:p>
            <a:pPr lvl="1"/>
            <a:r>
              <a:rPr lang="en-US" sz="2600" dirty="0"/>
              <a:t>Interference with overcurrent protection</a:t>
            </a:r>
          </a:p>
          <a:p>
            <a:pPr lvl="1"/>
            <a:r>
              <a:rPr lang="en-US" sz="2600" dirty="0"/>
              <a:t>Short circuit capacity when islanded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At least two accommodation screens:</a:t>
            </a:r>
          </a:p>
          <a:p>
            <a:pPr marL="640259" lvl="2" indent="-289322">
              <a:buFont typeface="+mj-lt"/>
              <a:buAutoNum type="arabicPeriod"/>
            </a:pPr>
            <a:r>
              <a:rPr lang="en-US" dirty="0"/>
              <a:t>Max output  /  min load</a:t>
            </a:r>
          </a:p>
          <a:p>
            <a:pPr marL="640259" lvl="2" indent="-289322">
              <a:buFont typeface="+mj-lt"/>
              <a:buAutoNum type="arabicPeriod"/>
            </a:pPr>
            <a:r>
              <a:rPr lang="en-US" dirty="0"/>
              <a:t>Max charge /  max load</a:t>
            </a:r>
            <a:br>
              <a:rPr lang="en-US" sz="2800" dirty="0"/>
            </a:br>
            <a:endParaRPr lang="en-US" sz="2800" dirty="0"/>
          </a:p>
          <a:p>
            <a:pPr marL="289322" indent="-289322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3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F716AC2-D022-4910-B8F8-356A9F6C84B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4E408E-CD27-4868-97D0-0A3BDC94734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Writing DLLs</a:t>
            </a:r>
          </a:p>
        </p:txBody>
      </p:sp>
    </p:spTree>
    <p:extLst>
      <p:ext uri="{BB962C8B-B14F-4D97-AF65-F5344CB8AC3E}">
        <p14:creationId xmlns:p14="http://schemas.microsoft.com/office/powerpoint/2010/main" val="3274903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FB67-8008-4830-B955-F3DE3AC2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Currently Supporting User DLLs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EB8B-CF4F-4C55-84B7-CA912EAC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  <a:p>
            <a:pPr lvl="1"/>
            <a:r>
              <a:rPr lang="en-US" dirty="0"/>
              <a:t>Ex.: IndMach012a.DLL  (Now also built-in model)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User model</a:t>
            </a:r>
          </a:p>
          <a:p>
            <a:pPr lvl="1"/>
            <a:r>
              <a:rPr lang="en-US" dirty="0" err="1"/>
              <a:t>DynaDLL</a:t>
            </a:r>
            <a:r>
              <a:rPr lang="en-US" dirty="0"/>
              <a:t>  (Dynamics only)</a:t>
            </a:r>
          </a:p>
          <a:p>
            <a:r>
              <a:rPr lang="en-US" dirty="0" err="1"/>
              <a:t>PVSystem</a:t>
            </a:r>
            <a:endParaRPr lang="en-US" dirty="0"/>
          </a:p>
          <a:p>
            <a:r>
              <a:rPr lang="en-US" dirty="0" err="1"/>
              <a:t>CapControl</a:t>
            </a:r>
            <a:endParaRPr lang="en-US" dirty="0"/>
          </a:p>
          <a:p>
            <a:pPr lvl="1"/>
            <a:r>
              <a:rPr lang="en-US" dirty="0"/>
              <a:t>Custom capacitor control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86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E296-9F60-4DE6-AE36-B1976449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Call to User-Written DLL (</a:t>
            </a:r>
            <a:r>
              <a:rPr lang="en-US" dirty="0" err="1"/>
              <a:t>PVSystem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F5738-42B6-4FB0-9DE8-D33FCC54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PROCEDURE </a:t>
            </a:r>
            <a:r>
              <a:rPr lang="en-US" sz="1000" dirty="0" err="1">
                <a:cs typeface="Courier New" panose="02070309020205020404" pitchFamily="49" charset="0"/>
              </a:rPr>
              <a:t>TPVsystemObj.DoUserModel</a:t>
            </a:r>
            <a:r>
              <a:rPr lang="en-US" sz="1000" dirty="0"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{Compute total terminal Current from User-written model}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VAR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</a:t>
            </a:r>
            <a:r>
              <a:rPr lang="en-US" sz="1000" dirty="0" err="1">
                <a:cs typeface="Courier New" panose="02070309020205020404" pitchFamily="49" charset="0"/>
              </a:rPr>
              <a:t>i</a:t>
            </a:r>
            <a:r>
              <a:rPr lang="en-US" sz="1000" dirty="0">
                <a:cs typeface="Courier New" panose="02070309020205020404" pitchFamily="49" charset="0"/>
              </a:rPr>
              <a:t> : Integer;</a:t>
            </a:r>
          </a:p>
          <a:p>
            <a:pPr marL="0" indent="0"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</a:t>
            </a:r>
            <a:r>
              <a:rPr lang="en-US" sz="1000" dirty="0" err="1">
                <a:cs typeface="Courier New" panose="02070309020205020404" pitchFamily="49" charset="0"/>
              </a:rPr>
              <a:t>CalcYPrimContribution</a:t>
            </a:r>
            <a:r>
              <a:rPr lang="en-US" sz="1000" dirty="0">
                <a:cs typeface="Courier New" panose="02070309020205020404" pitchFamily="49" charset="0"/>
              </a:rPr>
              <a:t>(</a:t>
            </a:r>
            <a:r>
              <a:rPr lang="en-US" sz="1000" dirty="0" err="1">
                <a:cs typeface="Courier New" panose="02070309020205020404" pitchFamily="49" charset="0"/>
              </a:rPr>
              <a:t>InjCurrent</a:t>
            </a:r>
            <a:r>
              <a:rPr lang="en-US" sz="1000" dirty="0">
                <a:cs typeface="Courier New" panose="02070309020205020404" pitchFamily="49" charset="0"/>
              </a:rPr>
              <a:t>);  // </a:t>
            </a:r>
            <a:r>
              <a:rPr lang="en-US" sz="1000" dirty="0" err="1">
                <a:cs typeface="Courier New" panose="02070309020205020404" pitchFamily="49" charset="0"/>
              </a:rPr>
              <a:t>Init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InjCurrent</a:t>
            </a:r>
            <a:r>
              <a:rPr lang="en-US" sz="1000" dirty="0">
                <a:cs typeface="Courier New" panose="02070309020205020404" pitchFamily="49" charset="0"/>
              </a:rPr>
              <a:t> Array</a:t>
            </a:r>
          </a:p>
          <a:p>
            <a:pPr marL="0" indent="0"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If </a:t>
            </a:r>
            <a:r>
              <a:rPr lang="en-US" sz="1000" dirty="0" err="1">
                <a:cs typeface="Courier New" panose="02070309020205020404" pitchFamily="49" charset="0"/>
              </a:rPr>
              <a:t>UserModel.Exists</a:t>
            </a:r>
            <a:r>
              <a:rPr lang="en-US" sz="1000" dirty="0">
                <a:cs typeface="Courier New" panose="02070309020205020404" pitchFamily="49" charset="0"/>
              </a:rPr>
              <a:t>     // Check automatically selects the </a:t>
            </a:r>
            <a:r>
              <a:rPr lang="en-US" sz="1000" dirty="0" err="1">
                <a:cs typeface="Courier New" panose="02070309020205020404" pitchFamily="49" charset="0"/>
              </a:rPr>
              <a:t>usermodel</a:t>
            </a:r>
            <a:r>
              <a:rPr lang="en-US" sz="1000" dirty="0">
                <a:cs typeface="Courier New" panose="02070309020205020404" pitchFamily="49" charset="0"/>
              </a:rPr>
              <a:t> If true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Then Begin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</a:t>
            </a:r>
            <a:r>
              <a:rPr lang="en-US" sz="1000" dirty="0" err="1">
                <a:cs typeface="Courier New" panose="02070309020205020404" pitchFamily="49" charset="0"/>
              </a:rPr>
              <a:t>UserModel.FCalc</a:t>
            </a:r>
            <a:r>
              <a:rPr lang="en-US" sz="1000" dirty="0">
                <a:cs typeface="Courier New" panose="02070309020205020404" pitchFamily="49" charset="0"/>
              </a:rPr>
              <a:t> (</a:t>
            </a:r>
            <a:r>
              <a:rPr lang="en-US" sz="1000" dirty="0" err="1">
                <a:cs typeface="Courier New" panose="02070309020205020404" pitchFamily="49" charset="0"/>
              </a:rPr>
              <a:t>Vterminal</a:t>
            </a:r>
            <a:r>
              <a:rPr lang="en-US" sz="1000" dirty="0">
                <a:cs typeface="Courier New" panose="02070309020205020404" pitchFamily="49" charset="0"/>
              </a:rPr>
              <a:t>, </a:t>
            </a:r>
            <a:r>
              <a:rPr lang="en-US" sz="1000" dirty="0" err="1">
                <a:cs typeface="Courier New" panose="02070309020205020404" pitchFamily="49" charset="0"/>
              </a:rPr>
              <a:t>Iterminal</a:t>
            </a:r>
            <a:r>
              <a:rPr lang="en-US" sz="1000" dirty="0"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</a:t>
            </a:r>
            <a:r>
              <a:rPr lang="en-US" sz="1000" dirty="0" err="1">
                <a:cs typeface="Courier New" panose="02070309020205020404" pitchFamily="49" charset="0"/>
              </a:rPr>
              <a:t>IterminalUpdated</a:t>
            </a:r>
            <a:r>
              <a:rPr lang="en-US" sz="1000" dirty="0">
                <a:cs typeface="Courier New" panose="02070309020205020404" pitchFamily="49" charset="0"/>
              </a:rPr>
              <a:t> := TRUE;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With </a:t>
            </a:r>
            <a:r>
              <a:rPr lang="en-US" sz="1000" dirty="0" err="1">
                <a:cs typeface="Courier New" panose="02070309020205020404" pitchFamily="49" charset="0"/>
              </a:rPr>
              <a:t>ActiveCircuit.Solution</a:t>
            </a:r>
            <a:endParaRPr lang="en-US" sz="1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Do Begin          // Negate currents from user model for power flow </a:t>
            </a:r>
            <a:r>
              <a:rPr lang="en-US" sz="1000" dirty="0" err="1">
                <a:cs typeface="Courier New" panose="02070309020205020404" pitchFamily="49" charset="0"/>
              </a:rPr>
              <a:t>PVSystem</a:t>
            </a:r>
            <a:r>
              <a:rPr lang="en-US" sz="1000" dirty="0">
                <a:cs typeface="Courier New" panose="02070309020205020404" pitchFamily="49" charset="0"/>
              </a:rPr>
              <a:t> element model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      FOR </a:t>
            </a:r>
            <a:r>
              <a:rPr lang="en-US" sz="1000" dirty="0" err="1">
                <a:cs typeface="Courier New" panose="02070309020205020404" pitchFamily="49" charset="0"/>
              </a:rPr>
              <a:t>i</a:t>
            </a:r>
            <a:r>
              <a:rPr lang="en-US" sz="1000" dirty="0">
                <a:cs typeface="Courier New" panose="02070309020205020404" pitchFamily="49" charset="0"/>
              </a:rPr>
              <a:t> := 1 to </a:t>
            </a:r>
            <a:r>
              <a:rPr lang="en-US" sz="1000" dirty="0" err="1">
                <a:cs typeface="Courier New" panose="02070309020205020404" pitchFamily="49" charset="0"/>
              </a:rPr>
              <a:t>FnConds</a:t>
            </a:r>
            <a:r>
              <a:rPr lang="en-US" sz="1000" dirty="0">
                <a:cs typeface="Courier New" panose="02070309020205020404" pitchFamily="49" charset="0"/>
              </a:rPr>
              <a:t> Do </a:t>
            </a:r>
            <a:r>
              <a:rPr lang="en-US" sz="1000" dirty="0" err="1">
                <a:cs typeface="Courier New" panose="02070309020205020404" pitchFamily="49" charset="0"/>
              </a:rPr>
              <a:t>Caccum</a:t>
            </a:r>
            <a:r>
              <a:rPr lang="en-US" sz="1000" dirty="0">
                <a:cs typeface="Courier New" panose="02070309020205020404" pitchFamily="49" charset="0"/>
              </a:rPr>
              <a:t>(</a:t>
            </a:r>
            <a:r>
              <a:rPr lang="en-US" sz="1000" dirty="0" err="1">
                <a:cs typeface="Courier New" panose="02070309020205020404" pitchFamily="49" charset="0"/>
              </a:rPr>
              <a:t>InjCurrent</a:t>
            </a:r>
            <a:r>
              <a:rPr lang="en-US" sz="1000" dirty="0">
                <a:cs typeface="Courier New" panose="02070309020205020404" pitchFamily="49" charset="0"/>
              </a:rPr>
              <a:t>^[</a:t>
            </a:r>
            <a:r>
              <a:rPr lang="en-US" sz="1000" dirty="0" err="1">
                <a:cs typeface="Courier New" panose="02070309020205020404" pitchFamily="49" charset="0"/>
              </a:rPr>
              <a:t>i</a:t>
            </a:r>
            <a:r>
              <a:rPr lang="en-US" sz="1000" dirty="0">
                <a:cs typeface="Courier New" panose="02070309020205020404" pitchFamily="49" charset="0"/>
              </a:rPr>
              <a:t>], </a:t>
            </a:r>
            <a:r>
              <a:rPr lang="en-US" sz="1000" dirty="0" err="1">
                <a:cs typeface="Courier New" panose="02070309020205020404" pitchFamily="49" charset="0"/>
              </a:rPr>
              <a:t>Cnegate</a:t>
            </a:r>
            <a:r>
              <a:rPr lang="en-US" sz="1000" dirty="0">
                <a:cs typeface="Courier New" panose="02070309020205020404" pitchFamily="49" charset="0"/>
              </a:rPr>
              <a:t>(</a:t>
            </a:r>
            <a:r>
              <a:rPr lang="en-US" sz="1000" dirty="0" err="1">
                <a:cs typeface="Courier New" panose="02070309020205020404" pitchFamily="49" charset="0"/>
              </a:rPr>
              <a:t>Iterminal</a:t>
            </a:r>
            <a:r>
              <a:rPr lang="en-US" sz="1000" dirty="0">
                <a:cs typeface="Courier New" panose="02070309020205020404" pitchFamily="49" charset="0"/>
              </a:rPr>
              <a:t>^[</a:t>
            </a:r>
            <a:r>
              <a:rPr lang="en-US" sz="1000" dirty="0" err="1">
                <a:cs typeface="Courier New" panose="02070309020205020404" pitchFamily="49" charset="0"/>
              </a:rPr>
              <a:t>i</a:t>
            </a:r>
            <a:r>
              <a:rPr lang="en-US" sz="1000" dirty="0">
                <a:cs typeface="Courier New" panose="02070309020205020404" pitchFamily="49" charset="0"/>
              </a:rPr>
              <a:t>]));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End;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Else </a:t>
            </a:r>
            <a:r>
              <a:rPr lang="en-US" sz="1000" dirty="0" err="1">
                <a:cs typeface="Courier New" panose="02070309020205020404" pitchFamily="49" charset="0"/>
              </a:rPr>
              <a:t>DoSimpleMsg</a:t>
            </a:r>
            <a:r>
              <a:rPr lang="en-US" sz="1000" dirty="0">
                <a:cs typeface="Courier New" panose="02070309020205020404" pitchFamily="49" charset="0"/>
              </a:rPr>
              <a:t>('</a:t>
            </a:r>
            <a:r>
              <a:rPr lang="en-US" sz="1000" dirty="0" err="1">
                <a:cs typeface="Courier New" panose="02070309020205020404" pitchFamily="49" charset="0"/>
              </a:rPr>
              <a:t>PVSystem</a:t>
            </a:r>
            <a:r>
              <a:rPr lang="en-US" sz="1000" dirty="0">
                <a:cs typeface="Courier New" panose="02070309020205020404" pitchFamily="49" charset="0"/>
              </a:rPr>
              <a:t>.' + name + ' model designated to use user-written model, but user-written model is not defined.', 567);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951781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271B-A180-4722-93E7-93F26275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Storage </a:t>
            </a:r>
            <a:r>
              <a:rPr lang="en-US" dirty="0" err="1"/>
              <a:t>DynaDLL</a:t>
            </a:r>
            <a:r>
              <a:rPr lang="en-US" dirty="0"/>
              <a:t>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624F-8AE6-43B9-9D73-C926044E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TStorageObj.DoDynaModel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Var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DESSCurr</a:t>
            </a:r>
            <a:r>
              <a:rPr lang="en-US" dirty="0"/>
              <a:t>: Array[1..6] of Complex;  // Temporary </a:t>
            </a:r>
            <a:r>
              <a:rPr lang="en-US" dirty="0" err="1"/>
              <a:t>biffer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:Integer;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// do user written dynamics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With </a:t>
            </a:r>
            <a:r>
              <a:rPr lang="en-US" dirty="0" err="1"/>
              <a:t>ActiveCircuit.Solution</a:t>
            </a:r>
            <a:r>
              <a:rPr lang="en-US" dirty="0"/>
              <a:t> Do</a:t>
            </a:r>
          </a:p>
          <a:p>
            <a:pPr marL="0" indent="0">
              <a:buNone/>
            </a:pPr>
            <a:r>
              <a:rPr lang="en-US" dirty="0"/>
              <a:t>  Begin  // Just pass node voltages to ground and let dynamic model take care of it</a:t>
            </a:r>
          </a:p>
          <a:p>
            <a:pPr marL="0" indent="0">
              <a:buNone/>
            </a:pPr>
            <a:r>
              <a:rPr lang="en-US" dirty="0"/>
              <a:t>     For </a:t>
            </a:r>
            <a:r>
              <a:rPr lang="en-US" dirty="0" err="1"/>
              <a:t>i</a:t>
            </a:r>
            <a:r>
              <a:rPr lang="en-US" dirty="0"/>
              <a:t> := 1 to </a:t>
            </a:r>
            <a:r>
              <a:rPr lang="en-US" dirty="0" err="1"/>
              <a:t>FNconds</a:t>
            </a:r>
            <a:r>
              <a:rPr lang="en-US" dirty="0"/>
              <a:t> Do </a:t>
            </a:r>
            <a:r>
              <a:rPr lang="en-US" dirty="0" err="1"/>
              <a:t>VTerminal</a:t>
            </a:r>
            <a:r>
              <a:rPr lang="en-US" dirty="0"/>
              <a:t>^[</a:t>
            </a:r>
            <a:r>
              <a:rPr lang="en-US" dirty="0" err="1"/>
              <a:t>i</a:t>
            </a:r>
            <a:r>
              <a:rPr lang="en-US" dirty="0"/>
              <a:t>] := </a:t>
            </a:r>
            <a:r>
              <a:rPr lang="en-US" dirty="0" err="1"/>
              <a:t>NodeV</a:t>
            </a:r>
            <a:r>
              <a:rPr lang="en-US" dirty="0"/>
              <a:t>^[</a:t>
            </a:r>
            <a:r>
              <a:rPr lang="en-US" dirty="0" err="1"/>
              <a:t>NodeRef</a:t>
            </a:r>
            <a:r>
              <a:rPr lang="en-US" dirty="0"/>
              <a:t>^[</a:t>
            </a:r>
            <a:r>
              <a:rPr lang="en-US" dirty="0" err="1"/>
              <a:t>i</a:t>
            </a:r>
            <a:r>
              <a:rPr lang="en-US" dirty="0"/>
              <a:t>]];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StorageVars.w_grid</a:t>
            </a:r>
            <a:r>
              <a:rPr lang="en-US" dirty="0"/>
              <a:t> := </a:t>
            </a:r>
            <a:r>
              <a:rPr lang="en-US" dirty="0" err="1"/>
              <a:t>TwoPi</a:t>
            </a:r>
            <a:r>
              <a:rPr lang="en-US" dirty="0"/>
              <a:t> * Frequency;</a:t>
            </a:r>
          </a:p>
          <a:p>
            <a:pPr marL="0" indent="0">
              <a:buNone/>
            </a:pPr>
            <a:r>
              <a:rPr lang="en-US" dirty="0"/>
              <a:t>  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DynaModel.FCalc</a:t>
            </a:r>
            <a:r>
              <a:rPr lang="en-US" dirty="0"/>
              <a:t>(</a:t>
            </a:r>
            <a:r>
              <a:rPr lang="en-US" dirty="0" err="1"/>
              <a:t>Vterminal</a:t>
            </a:r>
            <a:r>
              <a:rPr lang="en-US" dirty="0"/>
              <a:t>, @</a:t>
            </a:r>
            <a:r>
              <a:rPr lang="en-US" dirty="0" err="1"/>
              <a:t>DESSCurr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CalcYPrimContribution</a:t>
            </a:r>
            <a:r>
              <a:rPr lang="en-US" dirty="0"/>
              <a:t>(</a:t>
            </a:r>
            <a:r>
              <a:rPr lang="en-US" dirty="0" err="1"/>
              <a:t>InjCurrent</a:t>
            </a:r>
            <a:r>
              <a:rPr lang="en-US" dirty="0"/>
              <a:t>);  //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InjCurrent</a:t>
            </a:r>
            <a:r>
              <a:rPr lang="en-US" dirty="0"/>
              <a:t> Array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ZeroITerminal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 := 1 to </a:t>
            </a:r>
            <a:r>
              <a:rPr lang="en-US" dirty="0" err="1"/>
              <a:t>Fnphases</a:t>
            </a:r>
            <a:r>
              <a:rPr lang="en-US" dirty="0"/>
              <a:t> Do</a:t>
            </a:r>
          </a:p>
          <a:p>
            <a:pPr marL="0" indent="0">
              <a:buNone/>
            </a:pPr>
            <a:r>
              <a:rPr lang="en-US" dirty="0"/>
              <a:t>  Begin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StickCurrInTerminalArray</a:t>
            </a:r>
            <a:r>
              <a:rPr lang="en-US" dirty="0"/>
              <a:t>(</a:t>
            </a:r>
            <a:r>
              <a:rPr lang="en-US" dirty="0" err="1"/>
              <a:t>ITerminal</a:t>
            </a:r>
            <a:r>
              <a:rPr lang="en-US" dirty="0"/>
              <a:t>, </a:t>
            </a:r>
            <a:r>
              <a:rPr lang="en-US" dirty="0" err="1"/>
              <a:t>Cnegate</a:t>
            </a:r>
            <a:r>
              <a:rPr lang="en-US" dirty="0"/>
              <a:t>(</a:t>
            </a:r>
            <a:r>
              <a:rPr lang="en-US" dirty="0" err="1"/>
              <a:t>DESSCurr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]), </a:t>
            </a:r>
            <a:r>
              <a:rPr lang="en-US" dirty="0" err="1"/>
              <a:t>i</a:t>
            </a:r>
            <a:r>
              <a:rPr lang="en-US" dirty="0"/>
              <a:t>);  // Put into Terminal array taking into account connection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IterminalUpdated</a:t>
            </a:r>
            <a:r>
              <a:rPr lang="en-US" dirty="0"/>
              <a:t> := TRUE;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StickCurrInTerminalArray</a:t>
            </a:r>
            <a:r>
              <a:rPr lang="en-US" dirty="0"/>
              <a:t>(</a:t>
            </a:r>
            <a:r>
              <a:rPr lang="en-US" dirty="0" err="1"/>
              <a:t>InjCurrent</a:t>
            </a:r>
            <a:r>
              <a:rPr lang="en-US" dirty="0"/>
              <a:t>, </a:t>
            </a:r>
            <a:r>
              <a:rPr lang="en-US" dirty="0" err="1"/>
              <a:t>DESSCurr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i</a:t>
            </a:r>
            <a:r>
              <a:rPr lang="en-US" dirty="0"/>
              <a:t>);  // Put into Terminal array taking into account connection</a:t>
            </a:r>
          </a:p>
          <a:p>
            <a:pPr marL="0" indent="0">
              <a:buNone/>
            </a:pPr>
            <a:r>
              <a:rPr lang="en-US" dirty="0"/>
              <a:t>  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439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96FAF9D5-5590-42B6-952F-884720348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Snapshot Mode Scripting Example</a:t>
            </a:r>
          </a:p>
        </p:txBody>
      </p:sp>
      <p:sp>
        <p:nvSpPr>
          <p:cNvPr id="191491" name="Text Box 3">
            <a:extLst>
              <a:ext uri="{FF2B5EF4-FFF2-40B4-BE49-F238E27FC236}">
                <a16:creationId xmlns:a16="http://schemas.microsoft.com/office/drawing/2014/main" id="{AD7EF656-5CA1-4BE1-8D2B-FCCAC6F4C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1454150"/>
            <a:ext cx="79756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! Start the ramp down at 1 sec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sec=1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Generator.PV1.kW=(2500 250 -)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sec=2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Generator.PV1.kW=(2500 500 -)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 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2.020834372 ! Unit 1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storage.jo0235001304.state=discharging %discharge=11.9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2.022028115 ! Unit 2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storage.jo0235000257.state=discharging %discharge=11.9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2.023158858 ! Unit 3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storage.jo0235000265.state=discharging %discharge=11.9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2.024604602 ! Unit 4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storage.jo0235000268_1.state=discharging %discharge=11.9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2.025738325 ! Unit 5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storage.jo0235000268_2.dispmode=discharging %discharge=11.9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Etc.</a:t>
            </a:r>
          </a:p>
          <a:p>
            <a:pPr algn="l">
              <a:lnSpc>
                <a:spcPct val="4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</p:txBody>
      </p:sp>
      <p:sp>
        <p:nvSpPr>
          <p:cNvPr id="191492" name="Text Box 4">
            <a:extLst>
              <a:ext uri="{FF2B5EF4-FFF2-40B4-BE49-F238E27FC236}">
                <a16:creationId xmlns:a16="http://schemas.microsoft.com/office/drawing/2014/main" id="{228400AB-88F2-40D2-9A37-4537DCA4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1344613"/>
            <a:ext cx="4132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Set Gen kW explicitly each time step</a:t>
            </a:r>
          </a:p>
        </p:txBody>
      </p:sp>
      <p:sp>
        <p:nvSpPr>
          <p:cNvPr id="191493" name="Line 5">
            <a:extLst>
              <a:ext uri="{FF2B5EF4-FFF2-40B4-BE49-F238E27FC236}">
                <a16:creationId xmlns:a16="http://schemas.microsoft.com/office/drawing/2014/main" id="{8CBA763D-87AF-4251-98FF-22C54318A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0975" y="1554163"/>
            <a:ext cx="1135063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1494" name="Line 6">
            <a:extLst>
              <a:ext uri="{FF2B5EF4-FFF2-40B4-BE49-F238E27FC236}">
                <a16:creationId xmlns:a16="http://schemas.microsoft.com/office/drawing/2014/main" id="{B602F50C-B902-4BEF-A3B1-873DED8EBB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2550" y="1619250"/>
            <a:ext cx="1320800" cy="67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1495" name="Text Box 7">
            <a:extLst>
              <a:ext uri="{FF2B5EF4-FFF2-40B4-BE49-F238E27FC236}">
                <a16:creationId xmlns:a16="http://schemas.microsoft.com/office/drawing/2014/main" id="{156CB8B3-7964-4E9E-A30A-0F2F1B644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3735388"/>
            <a:ext cx="36591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Set each Storage unit discharge rate explicitly each time step</a:t>
            </a:r>
          </a:p>
        </p:txBody>
      </p:sp>
      <p:sp>
        <p:nvSpPr>
          <p:cNvPr id="191496" name="AutoShape 8">
            <a:extLst>
              <a:ext uri="{FF2B5EF4-FFF2-40B4-BE49-F238E27FC236}">
                <a16:creationId xmlns:a16="http://schemas.microsoft.com/office/drawing/2014/main" id="{5E8EFBE2-A29F-4C9A-99B6-352B8AACEDFD}"/>
              </a:ext>
            </a:extLst>
          </p:cNvPr>
          <p:cNvSpPr>
            <a:spLocks/>
          </p:cNvSpPr>
          <p:nvPr/>
        </p:nvSpPr>
        <p:spPr bwMode="auto">
          <a:xfrm>
            <a:off x="4857750" y="2665413"/>
            <a:ext cx="584200" cy="2820987"/>
          </a:xfrm>
          <a:prstGeom prst="rightBrace">
            <a:avLst>
              <a:gd name="adj1" fmla="val 402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1497" name="Text Box 9">
            <a:extLst>
              <a:ext uri="{FF2B5EF4-FFF2-40B4-BE49-F238E27FC236}">
                <a16:creationId xmlns:a16="http://schemas.microsoft.com/office/drawing/2014/main" id="{26F06895-6593-478B-BC77-44D71E1C0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2062163"/>
            <a:ext cx="4132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Solve and Sample explicitly at each step</a:t>
            </a:r>
          </a:p>
        </p:txBody>
      </p:sp>
      <p:sp>
        <p:nvSpPr>
          <p:cNvPr id="191498" name="AutoShape 10">
            <a:extLst>
              <a:ext uri="{FF2B5EF4-FFF2-40B4-BE49-F238E27FC236}">
                <a16:creationId xmlns:a16="http://schemas.microsoft.com/office/drawing/2014/main" id="{44D8AD6E-20EA-4F75-A6DB-367F7134B261}"/>
              </a:ext>
            </a:extLst>
          </p:cNvPr>
          <p:cNvSpPr>
            <a:spLocks/>
          </p:cNvSpPr>
          <p:nvPr/>
        </p:nvSpPr>
        <p:spPr bwMode="auto">
          <a:xfrm>
            <a:off x="925513" y="3106738"/>
            <a:ext cx="220662" cy="2095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1499" name="Line 11">
            <a:extLst>
              <a:ext uri="{FF2B5EF4-FFF2-40B4-BE49-F238E27FC236}">
                <a16:creationId xmlns:a16="http://schemas.microsoft.com/office/drawing/2014/main" id="{46516642-B78C-4612-B043-A0F9D9D069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5713" y="2424113"/>
            <a:ext cx="3249612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1500" name="Text Box 12">
            <a:extLst>
              <a:ext uri="{FF2B5EF4-FFF2-40B4-BE49-F238E27FC236}">
                <a16:creationId xmlns:a16="http://schemas.microsoft.com/office/drawing/2014/main" id="{7F9CF54A-6628-47B4-8401-6DDFDDB12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8" y="5676900"/>
            <a:ext cx="4132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(time is used for recording purposes only)</a:t>
            </a:r>
          </a:p>
        </p:txBody>
      </p:sp>
    </p:spTree>
    <p:extLst>
      <p:ext uri="{BB962C8B-B14F-4D97-AF65-F5344CB8AC3E}">
        <p14:creationId xmlns:p14="http://schemas.microsoft.com/office/powerpoint/2010/main" val="161433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B4AEC-D0DC-42E2-BC80-C05279E6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Exported Functions of a Storage Model </a:t>
            </a:r>
            <a:r>
              <a:rPr lang="en-US" dirty="0" err="1"/>
              <a:t>DynaDLL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4270F7-C167-4422-A387-7AE234336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96" y="1088026"/>
            <a:ext cx="2640438" cy="5280876"/>
          </a:xfrm>
        </p:spPr>
      </p:pic>
    </p:spTree>
    <p:extLst>
      <p:ext uri="{BB962C8B-B14F-4D97-AF65-F5344CB8AC3E}">
        <p14:creationId xmlns:p14="http://schemas.microsoft.com/office/powerpoint/2010/main" val="15916646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7214-D3EA-48DA-87D1-C28FF00B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Loading Storage </a:t>
            </a:r>
            <a:r>
              <a:rPr lang="en-US" dirty="0" err="1"/>
              <a:t>DynaDLL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7D3E-1C02-4194-8F6B-43FC78CB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05840"/>
            <a:ext cx="4754880" cy="53949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TStoreDynaModel.Set_Name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Value:String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&lt;SNIP&gt;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FHandle</a:t>
            </a:r>
            <a:r>
              <a:rPr lang="en-US" dirty="0"/>
              <a:t> := </a:t>
            </a:r>
            <a:r>
              <a:rPr lang="en-US" dirty="0" err="1"/>
              <a:t>LoadLibrary</a:t>
            </a:r>
            <a:r>
              <a:rPr lang="en-US" dirty="0"/>
              <a:t>(</a:t>
            </a:r>
            <a:r>
              <a:rPr lang="en-US" dirty="0" err="1"/>
              <a:t>PChar</a:t>
            </a:r>
            <a:r>
              <a:rPr lang="en-US" dirty="0"/>
              <a:t>(Value));      // Default </a:t>
            </a:r>
            <a:r>
              <a:rPr lang="en-US" dirty="0" err="1"/>
              <a:t>LoadLibrary</a:t>
            </a:r>
            <a:r>
              <a:rPr lang="en-US" dirty="0"/>
              <a:t> and </a:t>
            </a:r>
            <a:r>
              <a:rPr lang="en-US" dirty="0" err="1"/>
              <a:t>PChar</a:t>
            </a:r>
            <a:r>
              <a:rPr lang="en-US" dirty="0"/>
              <a:t> must agree in expected type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FHandle</a:t>
            </a:r>
            <a:r>
              <a:rPr lang="en-US" dirty="0"/>
              <a:t> = 0 Then</a:t>
            </a:r>
          </a:p>
          <a:p>
            <a:pPr marL="0" indent="0">
              <a:buNone/>
            </a:pPr>
            <a:r>
              <a:rPr lang="en-US" dirty="0"/>
              <a:t>        Begin</a:t>
            </a:r>
          </a:p>
          <a:p>
            <a:pPr marL="0" indent="0">
              <a:buNone/>
            </a:pPr>
            <a:r>
              <a:rPr lang="en-US" dirty="0"/>
              <a:t>             // Try again with full path name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FHandle</a:t>
            </a:r>
            <a:r>
              <a:rPr lang="en-US" dirty="0"/>
              <a:t> := </a:t>
            </a:r>
            <a:r>
              <a:rPr lang="en-US" dirty="0" err="1"/>
              <a:t>LoadLibrary</a:t>
            </a:r>
            <a:r>
              <a:rPr lang="en-US" dirty="0"/>
              <a:t>(</a:t>
            </a:r>
            <a:r>
              <a:rPr lang="en-US" dirty="0" err="1"/>
              <a:t>PChar</a:t>
            </a:r>
            <a:r>
              <a:rPr lang="en-US" dirty="0"/>
              <a:t>(</a:t>
            </a:r>
            <a:r>
              <a:rPr lang="en-US" dirty="0" err="1"/>
              <a:t>DSSDirectory</a:t>
            </a:r>
            <a:r>
              <a:rPr lang="en-US" dirty="0"/>
              <a:t> + Value));</a:t>
            </a:r>
          </a:p>
          <a:p>
            <a:pPr marL="0" indent="0">
              <a:buNone/>
            </a:pPr>
            <a:r>
              <a:rPr lang="en-US" dirty="0"/>
              <a:t>        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&lt;SNIP&gt;</a:t>
            </a:r>
          </a:p>
          <a:p>
            <a:pPr marL="0" indent="0">
              <a:buNone/>
            </a:pPr>
            <a:r>
              <a:rPr lang="en-US" dirty="0"/>
              <a:t>        Begin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FName</a:t>
            </a:r>
            <a:r>
              <a:rPr lang="en-US" dirty="0"/>
              <a:t> := Value;</a:t>
            </a:r>
          </a:p>
          <a:p>
            <a:pPr marL="0" indent="0">
              <a:buNone/>
            </a:pPr>
            <a:r>
              <a:rPr lang="en-US" dirty="0"/>
              <a:t>            // Now set up all the procedure variables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FuncError</a:t>
            </a:r>
            <a:r>
              <a:rPr lang="en-US" dirty="0"/>
              <a:t> := False;</a:t>
            </a:r>
          </a:p>
          <a:p>
            <a:pPr marL="0" indent="0">
              <a:buNone/>
            </a:pPr>
            <a:r>
              <a:rPr lang="en-US" dirty="0"/>
              <a:t>            @</a:t>
            </a:r>
            <a:r>
              <a:rPr lang="en-US" dirty="0" err="1"/>
              <a:t>Fnew</a:t>
            </a:r>
            <a:r>
              <a:rPr lang="en-US" dirty="0"/>
              <a:t> := 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'New'), 'New');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FSelect</a:t>
            </a:r>
            <a:r>
              <a:rPr lang="en-US" dirty="0"/>
              <a:t> 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'Select'),     'Select');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FInit</a:t>
            </a:r>
            <a:r>
              <a:rPr lang="en-US" dirty="0"/>
              <a:t>   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Init</a:t>
            </a:r>
            <a:r>
              <a:rPr lang="en-US" dirty="0"/>
              <a:t>'),       '</a:t>
            </a:r>
            <a:r>
              <a:rPr lang="en-US" dirty="0" err="1"/>
              <a:t>Init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FCalc</a:t>
            </a:r>
            <a:r>
              <a:rPr lang="en-US" dirty="0"/>
              <a:t>   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Calc</a:t>
            </a:r>
            <a:r>
              <a:rPr lang="en-US" dirty="0"/>
              <a:t>'),       '</a:t>
            </a:r>
            <a:r>
              <a:rPr lang="en-US" dirty="0" err="1"/>
              <a:t>Calc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FIntegrate</a:t>
            </a:r>
            <a:r>
              <a:rPr lang="en-US" dirty="0"/>
              <a:t>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'Integrate'),  'Integrate');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FEdit</a:t>
            </a:r>
            <a:r>
              <a:rPr lang="en-US" dirty="0"/>
              <a:t>   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'Edit'),        'Edit');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FUpdateModel</a:t>
            </a:r>
            <a:r>
              <a:rPr lang="en-US" dirty="0"/>
              <a:t>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UpdateModel</a:t>
            </a:r>
            <a:r>
              <a:rPr lang="en-US" dirty="0"/>
              <a:t>'), '</a:t>
            </a:r>
            <a:r>
              <a:rPr lang="en-US" dirty="0" err="1"/>
              <a:t>UpdateModel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FDelete</a:t>
            </a:r>
            <a:r>
              <a:rPr lang="en-US" dirty="0"/>
              <a:t> 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'Delete'),      'Delete');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FNumVars</a:t>
            </a:r>
            <a:r>
              <a:rPr lang="en-US" dirty="0"/>
              <a:t>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NumVars</a:t>
            </a:r>
            <a:r>
              <a:rPr lang="en-US" dirty="0"/>
              <a:t>'),     '</a:t>
            </a:r>
            <a:r>
              <a:rPr lang="en-US" dirty="0" err="1"/>
              <a:t>NumVars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FGetAllVars</a:t>
            </a:r>
            <a:r>
              <a:rPr lang="en-US" dirty="0"/>
              <a:t>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GetAllVars</a:t>
            </a:r>
            <a:r>
              <a:rPr lang="en-US" dirty="0"/>
              <a:t>'),  '</a:t>
            </a:r>
            <a:r>
              <a:rPr lang="en-US" dirty="0" err="1"/>
              <a:t>GetAllVars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FGetVariable</a:t>
            </a:r>
            <a:r>
              <a:rPr lang="en-US" dirty="0"/>
              <a:t>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GetVariable</a:t>
            </a:r>
            <a:r>
              <a:rPr lang="en-US" dirty="0"/>
              <a:t>'), '</a:t>
            </a:r>
            <a:r>
              <a:rPr lang="en-US" dirty="0" err="1"/>
              <a:t>GetVariable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FSetVariable</a:t>
            </a:r>
            <a:r>
              <a:rPr lang="en-US" dirty="0"/>
              <a:t>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SetVariable</a:t>
            </a:r>
            <a:r>
              <a:rPr lang="en-US" dirty="0"/>
              <a:t>'), '</a:t>
            </a:r>
            <a:r>
              <a:rPr lang="en-US" dirty="0" err="1"/>
              <a:t>SetVariable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FGetVarName</a:t>
            </a:r>
            <a:r>
              <a:rPr lang="en-US" dirty="0"/>
              <a:t>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GetVarName</a:t>
            </a:r>
            <a:r>
              <a:rPr lang="en-US" dirty="0"/>
              <a:t>'),  '</a:t>
            </a:r>
            <a:r>
              <a:rPr lang="en-US" dirty="0" err="1"/>
              <a:t>GetVarName</a:t>
            </a:r>
            <a:r>
              <a:rPr lang="en-US" dirty="0"/>
              <a:t>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&lt;SNIP&gt;</a:t>
            </a:r>
          </a:p>
          <a:p>
            <a:pPr marL="0" indent="0">
              <a:buNone/>
            </a:pPr>
            <a:r>
              <a:rPr lang="en-US" dirty="0"/>
              <a:t>            Else Begin</a:t>
            </a:r>
          </a:p>
          <a:p>
            <a:pPr marL="0" indent="0">
              <a:buNone/>
            </a:pPr>
            <a:r>
              <a:rPr lang="en-US" dirty="0"/>
              <a:t>                FID := </a:t>
            </a:r>
            <a:r>
              <a:rPr lang="en-US" dirty="0" err="1"/>
              <a:t>FNew</a:t>
            </a:r>
            <a:r>
              <a:rPr lang="en-US" dirty="0"/>
              <a:t>( </a:t>
            </a:r>
            <a:r>
              <a:rPr lang="en-US" dirty="0" err="1"/>
              <a:t>ActiveCircuit.Solution.Dynavars</a:t>
            </a:r>
            <a:r>
              <a:rPr lang="en-US" dirty="0"/>
              <a:t>, </a:t>
            </a:r>
            <a:r>
              <a:rPr lang="en-US" dirty="0" err="1"/>
              <a:t>CallBackRoutines</a:t>
            </a:r>
            <a:r>
              <a:rPr lang="en-US" dirty="0"/>
              <a:t>);  // Create new instance of user model</a:t>
            </a:r>
          </a:p>
          <a:p>
            <a:pPr marL="0" indent="0">
              <a:buNone/>
            </a:pPr>
            <a:r>
              <a:rPr lang="en-US" dirty="0"/>
              <a:t>            End;;</a:t>
            </a:r>
          </a:p>
          <a:p>
            <a:pPr marL="0" indent="0">
              <a:buNone/>
            </a:pPr>
            <a:r>
              <a:rPr lang="en-US" dirty="0"/>
              <a:t>        End;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28D79-BA1E-4910-9860-A8A842A33100}"/>
              </a:ext>
            </a:extLst>
          </p:cNvPr>
          <p:cNvSpPr txBox="1"/>
          <p:nvPr/>
        </p:nvSpPr>
        <p:spPr>
          <a:xfrm>
            <a:off x="5730949" y="3934047"/>
            <a:ext cx="241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addresses of DLL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9E94B-D833-4B77-BFB7-221154BDE788}"/>
              </a:ext>
            </a:extLst>
          </p:cNvPr>
          <p:cNvSpPr txBox="1"/>
          <p:nvPr/>
        </p:nvSpPr>
        <p:spPr>
          <a:xfrm>
            <a:off x="5730948" y="1839289"/>
            <a:ext cx="241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the DLL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551FF17-4075-4B93-8525-45521E4FDB7D}"/>
              </a:ext>
            </a:extLst>
          </p:cNvPr>
          <p:cNvSpPr/>
          <p:nvPr/>
        </p:nvSpPr>
        <p:spPr bwMode="auto">
          <a:xfrm>
            <a:off x="4572000" y="3320249"/>
            <a:ext cx="1158948" cy="232594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9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88DA-DFCC-4437-8901-5942E41E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0" y="200318"/>
            <a:ext cx="8595360" cy="53949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{Note: everything is passed by reference (as a pointer), so it is possible to change the values in</a:t>
            </a:r>
          </a:p>
          <a:p>
            <a:pPr marL="0" indent="0">
              <a:buNone/>
            </a:pPr>
            <a:r>
              <a:rPr lang="en-US" dirty="0"/>
              <a:t>     the structures (imported in Dynamics) in the main program.  This is dangerous so be careful.}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Function    New(Var </a:t>
            </a:r>
            <a:r>
              <a:rPr lang="en-US" dirty="0" err="1"/>
              <a:t>GenVars:TGeneratorVars</a:t>
            </a:r>
            <a:r>
              <a:rPr lang="en-US" dirty="0"/>
              <a:t>; Var </a:t>
            </a:r>
            <a:r>
              <a:rPr lang="en-US" dirty="0" err="1"/>
              <a:t>DynaData:TDynamicsRec</a:t>
            </a:r>
            <a:r>
              <a:rPr lang="en-US" dirty="0"/>
              <a:t>; Var </a:t>
            </a:r>
            <a:r>
              <a:rPr lang="en-US" dirty="0" err="1"/>
              <a:t>CallBacks:TDSSCallBacks</a:t>
            </a:r>
            <a:r>
              <a:rPr lang="en-US" dirty="0"/>
              <a:t>): Integer;  </a:t>
            </a:r>
            <a:r>
              <a:rPr lang="en-US" dirty="0" err="1"/>
              <a:t>Stdcall</a:t>
            </a:r>
            <a:r>
              <a:rPr lang="en-US" dirty="0"/>
              <a:t>; // Make a new instance</a:t>
            </a:r>
          </a:p>
          <a:p>
            <a:pPr marL="0" indent="0">
              <a:buNone/>
            </a:pPr>
            <a:r>
              <a:rPr lang="en-US" dirty="0"/>
              <a:t>    Procedure   Delete(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ID:Integer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  // deletes specified instance</a:t>
            </a:r>
          </a:p>
          <a:p>
            <a:pPr marL="0" indent="0">
              <a:buNone/>
            </a:pPr>
            <a:r>
              <a:rPr lang="en-US" dirty="0"/>
              <a:t>    Function    Select(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ID:Integer</a:t>
            </a:r>
            <a:r>
              <a:rPr lang="en-US" dirty="0"/>
              <a:t>):Integer; </a:t>
            </a:r>
            <a:r>
              <a:rPr lang="en-US" dirty="0" err="1"/>
              <a:t>Stdcall</a:t>
            </a:r>
            <a:r>
              <a:rPr lang="en-US" dirty="0"/>
              <a:t>;    // Select active instance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Init</a:t>
            </a:r>
            <a:r>
              <a:rPr lang="en-US" dirty="0"/>
              <a:t>(V, I:pComplexArray);Stdcall;</a:t>
            </a:r>
          </a:p>
          <a:p>
            <a:pPr marL="0" indent="0">
              <a:buNone/>
            </a:pPr>
            <a:r>
              <a:rPr lang="en-US" dirty="0"/>
              <a:t>                  {Initialize model.  Called when entering Dynamics mode.</a:t>
            </a:r>
          </a:p>
          <a:p>
            <a:pPr marL="0" indent="0">
              <a:buNone/>
            </a:pPr>
            <a:r>
              <a:rPr lang="en-US" dirty="0"/>
              <a:t>                   V,I should contain results of most recent power flow solution.}</a:t>
            </a:r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Calc</a:t>
            </a:r>
            <a:r>
              <a:rPr lang="en-US" dirty="0"/>
              <a:t>(V, I:pComplexArray);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{Main routine for performing the model calculations.  For "</a:t>
            </a:r>
            <a:r>
              <a:rPr lang="en-US" dirty="0" err="1"/>
              <a:t>usermodel</a:t>
            </a:r>
            <a:r>
              <a:rPr lang="en-US" dirty="0"/>
              <a:t>", this</a:t>
            </a:r>
          </a:p>
          <a:p>
            <a:pPr marL="0" indent="0">
              <a:buNone/>
            </a:pPr>
            <a:r>
              <a:rPr lang="en-US" dirty="0"/>
              <a:t>                   function basically computes I given V.  For "</a:t>
            </a:r>
            <a:r>
              <a:rPr lang="en-US" dirty="0" err="1"/>
              <a:t>shaftmodel</a:t>
            </a:r>
            <a:r>
              <a:rPr lang="en-US" dirty="0"/>
              <a:t>", uses V and I</a:t>
            </a:r>
          </a:p>
          <a:p>
            <a:pPr marL="0" indent="0">
              <a:buNone/>
            </a:pPr>
            <a:r>
              <a:rPr lang="en-US" dirty="0"/>
              <a:t>                   to calculate </a:t>
            </a:r>
            <a:r>
              <a:rPr lang="en-US" dirty="0" err="1"/>
              <a:t>Pshaft</a:t>
            </a:r>
            <a:r>
              <a:rPr lang="en-US" dirty="0"/>
              <a:t>, speed, etc. in dynamic data structures}</a:t>
            </a:r>
          </a:p>
          <a:p>
            <a:pPr marL="0" indent="0">
              <a:buNone/>
            </a:pPr>
            <a:r>
              <a:rPr lang="en-US" dirty="0"/>
              <a:t>    Procedure   Integrate; </a:t>
            </a:r>
            <a:r>
              <a:rPr lang="en-US" dirty="0" err="1"/>
              <a:t>stdcall</a:t>
            </a:r>
            <a:r>
              <a:rPr lang="en-US" dirty="0"/>
              <a:t>; // Integrates any state </a:t>
            </a:r>
            <a:r>
              <a:rPr lang="en-US" dirty="0" err="1"/>
              <a:t>vars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{Called to integrate state variables. User model is responsible for its own</a:t>
            </a:r>
          </a:p>
          <a:p>
            <a:pPr marL="0" indent="0">
              <a:buNone/>
            </a:pPr>
            <a:r>
              <a:rPr lang="en-US" dirty="0"/>
              <a:t>                   integration. Check </a:t>
            </a:r>
            <a:r>
              <a:rPr lang="en-US" dirty="0" err="1"/>
              <a:t>IterationFlag</a:t>
            </a:r>
            <a:r>
              <a:rPr lang="en-US" dirty="0"/>
              <a:t> to determine if this</a:t>
            </a:r>
          </a:p>
          <a:p>
            <a:pPr marL="0" indent="0">
              <a:buNone/>
            </a:pPr>
            <a:r>
              <a:rPr lang="en-US" dirty="0"/>
              <a:t>                   is a predictor or corrector step  }</a:t>
            </a:r>
          </a:p>
          <a:p>
            <a:pPr marL="0" indent="0">
              <a:buNone/>
            </a:pPr>
            <a:r>
              <a:rPr lang="en-US" dirty="0"/>
              <a:t>    Procedure   Edit(</a:t>
            </a:r>
            <a:r>
              <a:rPr lang="en-US" dirty="0" err="1"/>
              <a:t>s:pAnsichar</a:t>
            </a:r>
            <a:r>
              <a:rPr lang="en-US" dirty="0"/>
              <a:t>; </a:t>
            </a:r>
            <a:r>
              <a:rPr lang="en-US" dirty="0" err="1"/>
              <a:t>Maxlen:Cardinal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{called when DSS encounters user-supplied data string.  This module</a:t>
            </a:r>
          </a:p>
          <a:p>
            <a:pPr marL="0" indent="0">
              <a:buNone/>
            </a:pPr>
            <a:r>
              <a:rPr lang="en-US" dirty="0"/>
              <a:t>                   is </a:t>
            </a:r>
            <a:r>
              <a:rPr lang="en-US" dirty="0" err="1"/>
              <a:t>reponsible</a:t>
            </a:r>
            <a:r>
              <a:rPr lang="en-US" dirty="0"/>
              <a:t> for interpreting whatever format this user-written </a:t>
            </a:r>
            <a:r>
              <a:rPr lang="en-US" dirty="0" err="1"/>
              <a:t>modeli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is designed for.}</a:t>
            </a:r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UpdateModel</a:t>
            </a:r>
            <a:r>
              <a:rPr lang="en-US" dirty="0"/>
              <a:t>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{This is called when DSS needs to update the data that is computed</a:t>
            </a:r>
          </a:p>
          <a:p>
            <a:pPr marL="0" indent="0">
              <a:buNone/>
            </a:pPr>
            <a:r>
              <a:rPr lang="en-US" dirty="0"/>
              <a:t>                   from user-supplied data forms.  }</a:t>
            </a:r>
          </a:p>
          <a:p>
            <a:pPr marL="0" indent="0">
              <a:buNone/>
            </a:pPr>
            <a:r>
              <a:rPr lang="en-US" dirty="0"/>
              <a:t>    Procedure   Save;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{Save the model to a file (of the programmer's choice) so that the state</a:t>
            </a:r>
          </a:p>
          <a:p>
            <a:pPr marL="0" indent="0">
              <a:buNone/>
            </a:pPr>
            <a:r>
              <a:rPr lang="en-US" dirty="0"/>
              <a:t>                   data, if any can be restored for a  restart.}</a:t>
            </a:r>
          </a:p>
          <a:p>
            <a:pPr marL="0" indent="0">
              <a:buNone/>
            </a:pPr>
            <a:r>
              <a:rPr lang="en-US" dirty="0"/>
              <a:t>    Procedure   Restore;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{Reverse the Save command}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{The user may return a number of double-precision values for monitoring}</a:t>
            </a:r>
          </a:p>
          <a:p>
            <a:pPr marL="0" indent="0">
              <a:buNone/>
            </a:pPr>
            <a:r>
              <a:rPr lang="en-US" dirty="0"/>
              <a:t>    Function    </a:t>
            </a:r>
            <a:r>
              <a:rPr lang="en-US" dirty="0" err="1"/>
              <a:t>NumVars:Integer;Stdcall</a:t>
            </a:r>
            <a:r>
              <a:rPr lang="en-US" dirty="0"/>
              <a:t>;   // Number of variables that can be returned for monitoring</a:t>
            </a:r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GetAllVars</a:t>
            </a:r>
            <a:r>
              <a:rPr lang="en-US" dirty="0"/>
              <a:t>(</a:t>
            </a:r>
            <a:r>
              <a:rPr lang="en-US" dirty="0" err="1"/>
              <a:t>Vars:pDoubleArray</a:t>
            </a:r>
            <a:r>
              <a:rPr lang="en-US" dirty="0"/>
              <a:t>);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{Called by DSS monitoring elements.  Returns values of all monitoring variables in</a:t>
            </a:r>
          </a:p>
          <a:p>
            <a:pPr marL="0" indent="0">
              <a:buNone/>
            </a:pPr>
            <a:r>
              <a:rPr lang="en-US" dirty="0"/>
              <a:t>                   an array of doubles.  The DSS will allocate "</a:t>
            </a:r>
            <a:r>
              <a:rPr lang="en-US" dirty="0" err="1"/>
              <a:t>Vars</a:t>
            </a:r>
            <a:r>
              <a:rPr lang="en-US" dirty="0"/>
              <a:t>" to the appropriate size.  This</a:t>
            </a:r>
          </a:p>
          <a:p>
            <a:pPr marL="0" indent="0">
              <a:buNone/>
            </a:pPr>
            <a:r>
              <a:rPr lang="en-US" dirty="0"/>
              <a:t>                   routine will use </a:t>
            </a:r>
            <a:r>
              <a:rPr lang="en-US" dirty="0" err="1"/>
              <a:t>Vars</a:t>
            </a:r>
            <a:r>
              <a:rPr lang="en-US" dirty="0"/>
              <a:t> as a pointer to the array.}</a:t>
            </a:r>
          </a:p>
          <a:p>
            <a:pPr marL="0" indent="0">
              <a:buNone/>
            </a:pPr>
            <a:r>
              <a:rPr lang="en-US" dirty="0"/>
              <a:t>    Function    </a:t>
            </a:r>
            <a:r>
              <a:rPr lang="en-US" dirty="0" err="1"/>
              <a:t>GetVariable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i:Integer):double;StdCall;   // returns a </a:t>
            </a:r>
            <a:r>
              <a:rPr lang="en-US" dirty="0" err="1"/>
              <a:t>i-th</a:t>
            </a:r>
            <a:r>
              <a:rPr lang="en-US" dirty="0"/>
              <a:t> variable value  only</a:t>
            </a:r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SetVariable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i:Integer;var  </a:t>
            </a:r>
            <a:r>
              <a:rPr lang="en-US" dirty="0" err="1"/>
              <a:t>value:Double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{DSS allows users to set variables of user-written models directly.</a:t>
            </a:r>
          </a:p>
          <a:p>
            <a:pPr marL="0" indent="0">
              <a:buNone/>
            </a:pPr>
            <a:r>
              <a:rPr lang="en-US" dirty="0"/>
              <a:t>                   Whatever variables that are exposed can be set if this routine handles it}</a:t>
            </a:r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GetVarName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VarNum:Integer</a:t>
            </a:r>
            <a:r>
              <a:rPr lang="en-US" dirty="0"/>
              <a:t>;  </a:t>
            </a:r>
            <a:r>
              <a:rPr lang="en-US" dirty="0" err="1"/>
              <a:t>VarName:pAnsiChar</a:t>
            </a:r>
            <a:r>
              <a:rPr lang="en-US" dirty="0"/>
              <a:t>; </a:t>
            </a:r>
            <a:r>
              <a:rPr lang="en-US" dirty="0" err="1"/>
              <a:t>maxlen:Cardinal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 {Returns name of a specific variable as a pointer to a string.</a:t>
            </a:r>
          </a:p>
          <a:p>
            <a:pPr marL="0" indent="0">
              <a:buNone/>
            </a:pPr>
            <a:r>
              <a:rPr lang="en-US" dirty="0"/>
              <a:t>                    Set </a:t>
            </a:r>
            <a:r>
              <a:rPr lang="en-US" dirty="0" err="1"/>
              <a:t>VarName</a:t>
            </a:r>
            <a:r>
              <a:rPr lang="en-US" dirty="0"/>
              <a:t>= pointer to the first character in a null-terminated string}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4A674-580A-452A-BC9A-173E2DB226A1}"/>
              </a:ext>
            </a:extLst>
          </p:cNvPr>
          <p:cNvSpPr txBox="1"/>
          <p:nvPr/>
        </p:nvSpPr>
        <p:spPr>
          <a:xfrm>
            <a:off x="4811697" y="3090446"/>
            <a:ext cx="343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Interface Code to IndMach012a.dll</a:t>
            </a:r>
          </a:p>
        </p:txBody>
      </p:sp>
    </p:spTree>
    <p:extLst>
      <p:ext uri="{BB962C8B-B14F-4D97-AF65-F5344CB8AC3E}">
        <p14:creationId xmlns:p14="http://schemas.microsoft.com/office/powerpoint/2010/main" val="33020506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01BE-3764-41D3-B3F0-5FBF309A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CallBacks</a:t>
            </a:r>
            <a:r>
              <a:rPr lang="en-US" dirty="0"/>
              <a:t> –Hooks into </a:t>
            </a:r>
            <a:r>
              <a:rPr lang="en-US" dirty="0" err="1"/>
              <a:t>OpenDSS</a:t>
            </a:r>
            <a:r>
              <a:rPr lang="en-US" dirty="0"/>
              <a:t> for DLLs (Partial)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6E1F-F2C0-440E-955D-EC0577F1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DoDSSCommand</a:t>
            </a:r>
            <a:r>
              <a:rPr lang="en-US" dirty="0"/>
              <a:t>:             Procedure(S : </a:t>
            </a:r>
            <a:r>
              <a:rPr lang="en-US" dirty="0" err="1"/>
              <a:t>pAnsiChar</a:t>
            </a:r>
            <a:r>
              <a:rPr lang="en-US" dirty="0"/>
              <a:t>; </a:t>
            </a:r>
            <a:r>
              <a:rPr lang="en-US" dirty="0" err="1"/>
              <a:t>Maxlen</a:t>
            </a:r>
            <a:r>
              <a:rPr lang="en-US" dirty="0"/>
              <a:t> : Cardinal);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GetActiveElementBusNames</a:t>
            </a:r>
            <a:r>
              <a:rPr lang="en-US" dirty="0"/>
              <a:t>: Procedure(Name1 : </a:t>
            </a:r>
            <a:r>
              <a:rPr lang="en-US" dirty="0" err="1"/>
              <a:t>pAnsiChar</a:t>
            </a:r>
            <a:r>
              <a:rPr lang="en-US" dirty="0"/>
              <a:t>; Len1 : Cardinal; Name2 : </a:t>
            </a:r>
            <a:r>
              <a:rPr lang="en-US" dirty="0" err="1"/>
              <a:t>pAnsiChar</a:t>
            </a:r>
            <a:r>
              <a:rPr lang="en-US" dirty="0"/>
              <a:t>; Len2 : Cardinal);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GetActiveElementVoltages</a:t>
            </a:r>
            <a:r>
              <a:rPr lang="en-US" dirty="0"/>
              <a:t>: Procedure(Var </a:t>
            </a:r>
            <a:r>
              <a:rPr lang="en-US" dirty="0" err="1"/>
              <a:t>NumVoltages</a:t>
            </a:r>
            <a:r>
              <a:rPr lang="en-US" dirty="0"/>
              <a:t> : Integer; V : </a:t>
            </a:r>
            <a:r>
              <a:rPr lang="en-US" dirty="0" err="1"/>
              <a:t>pComplexArray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GetActiveElementCurrents</a:t>
            </a:r>
            <a:r>
              <a:rPr lang="en-US" dirty="0"/>
              <a:t>: Procedure(Var </a:t>
            </a:r>
            <a:r>
              <a:rPr lang="en-US" dirty="0" err="1"/>
              <a:t>NumCurrents</a:t>
            </a:r>
            <a:r>
              <a:rPr lang="en-US" dirty="0"/>
              <a:t> : Integer; </a:t>
            </a:r>
            <a:r>
              <a:rPr lang="en-US" dirty="0" err="1"/>
              <a:t>Curr</a:t>
            </a:r>
            <a:r>
              <a:rPr lang="en-US" dirty="0"/>
              <a:t> : </a:t>
            </a:r>
            <a:r>
              <a:rPr lang="en-US" dirty="0" err="1"/>
              <a:t>pComplexArray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GetActiveElementLosses</a:t>
            </a:r>
            <a:r>
              <a:rPr lang="en-US" dirty="0"/>
              <a:t>:   Procedure(Var </a:t>
            </a:r>
            <a:r>
              <a:rPr lang="en-US" dirty="0" err="1"/>
              <a:t>TotalLosses</a:t>
            </a:r>
            <a:r>
              <a:rPr lang="en-US" dirty="0"/>
              <a:t>, </a:t>
            </a:r>
            <a:r>
              <a:rPr lang="en-US" dirty="0" err="1"/>
              <a:t>LoadLosses</a:t>
            </a:r>
            <a:r>
              <a:rPr lang="en-US" dirty="0"/>
              <a:t>, </a:t>
            </a:r>
            <a:r>
              <a:rPr lang="en-US" dirty="0" err="1"/>
              <a:t>NoLoadLosses</a:t>
            </a:r>
            <a:r>
              <a:rPr lang="en-US" dirty="0"/>
              <a:t> : Complex);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GetActiveElementPower</a:t>
            </a:r>
            <a:r>
              <a:rPr lang="en-US" dirty="0"/>
              <a:t>:    Procedure(Terminal : Integer; Var </a:t>
            </a:r>
            <a:r>
              <a:rPr lang="en-US" dirty="0" err="1"/>
              <a:t>TotalPower</a:t>
            </a:r>
            <a:r>
              <a:rPr lang="en-US" dirty="0"/>
              <a:t> : Complex);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GetActiveElementNumCust</a:t>
            </a:r>
            <a:r>
              <a:rPr lang="en-US" dirty="0"/>
              <a:t>:  Procedure(Var </a:t>
            </a:r>
            <a:r>
              <a:rPr lang="en-US" dirty="0" err="1"/>
              <a:t>NumCust</a:t>
            </a:r>
            <a:r>
              <a:rPr lang="en-US" dirty="0"/>
              <a:t>, </a:t>
            </a:r>
            <a:r>
              <a:rPr lang="en-US" dirty="0" err="1"/>
              <a:t>TotalCust</a:t>
            </a:r>
            <a:r>
              <a:rPr lang="en-US" dirty="0"/>
              <a:t> : Integer);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GetActiveElementNodeRef</a:t>
            </a:r>
            <a:r>
              <a:rPr lang="en-US" dirty="0"/>
              <a:t>:  Procedure(</a:t>
            </a:r>
            <a:r>
              <a:rPr lang="en-US" dirty="0" err="1"/>
              <a:t>Maxsize</a:t>
            </a:r>
            <a:r>
              <a:rPr lang="en-US" dirty="0"/>
              <a:t> : Integer; </a:t>
            </a:r>
            <a:r>
              <a:rPr lang="en-US" dirty="0" err="1"/>
              <a:t>NodeReferenceArray</a:t>
            </a:r>
            <a:r>
              <a:rPr lang="en-US" dirty="0"/>
              <a:t> : </a:t>
            </a:r>
            <a:r>
              <a:rPr lang="en-US" dirty="0" err="1"/>
              <a:t>pIntegerArray</a:t>
            </a:r>
            <a:r>
              <a:rPr lang="en-US" dirty="0"/>
              <a:t>);  </a:t>
            </a:r>
            <a:r>
              <a:rPr lang="en-US" dirty="0" err="1"/>
              <a:t>StdCall</a:t>
            </a:r>
            <a:r>
              <a:rPr lang="en-US" dirty="0"/>
              <a:t>;// calling program must allocate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GetActiveElementBusRef</a:t>
            </a:r>
            <a:r>
              <a:rPr lang="en-US" dirty="0"/>
              <a:t>:   Function(Terminal : Integer) : Integer; 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GetActiveElementTerminalInfo</a:t>
            </a:r>
            <a:r>
              <a:rPr lang="en-US" dirty="0"/>
              <a:t>: Procedure(Var </a:t>
            </a:r>
            <a:r>
              <a:rPr lang="en-US" dirty="0" err="1"/>
              <a:t>NumTerminals</a:t>
            </a:r>
            <a:r>
              <a:rPr lang="en-US" dirty="0"/>
              <a:t>, </a:t>
            </a:r>
            <a:r>
              <a:rPr lang="en-US" dirty="0" err="1"/>
              <a:t>NumConds</a:t>
            </a:r>
            <a:r>
              <a:rPr lang="en-US" dirty="0"/>
              <a:t>, </a:t>
            </a:r>
            <a:r>
              <a:rPr lang="en-US" dirty="0" err="1"/>
              <a:t>NumPhases</a:t>
            </a:r>
            <a:r>
              <a:rPr lang="en-US" dirty="0"/>
              <a:t> : Integer);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GetPtrToSystemVarray</a:t>
            </a:r>
            <a:r>
              <a:rPr lang="en-US" dirty="0"/>
              <a:t>:     Procedure(</a:t>
            </a:r>
            <a:r>
              <a:rPr lang="en-US" dirty="0" err="1"/>
              <a:t>var</a:t>
            </a:r>
            <a:r>
              <a:rPr lang="en-US" dirty="0"/>
              <a:t> V : Pointer;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iNumNodes</a:t>
            </a:r>
            <a:r>
              <a:rPr lang="en-US" dirty="0"/>
              <a:t> : Integer); </a:t>
            </a:r>
            <a:r>
              <a:rPr lang="en-US" dirty="0" err="1"/>
              <a:t>StdCall</a:t>
            </a:r>
            <a:r>
              <a:rPr lang="en-US" dirty="0"/>
              <a:t>; // Returns pointer to </a:t>
            </a:r>
            <a:r>
              <a:rPr lang="en-US" dirty="0" err="1"/>
              <a:t>Solution.V</a:t>
            </a:r>
            <a:r>
              <a:rPr lang="en-US" dirty="0"/>
              <a:t> and size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GetActiveElementIndex</a:t>
            </a:r>
            <a:r>
              <a:rPr lang="en-US" dirty="0"/>
              <a:t>:    Function() : Integer;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IsActiveElementEnabled</a:t>
            </a:r>
            <a:r>
              <a:rPr lang="en-US" dirty="0"/>
              <a:t>:   Function() : Boolean;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IsBusCoordinateDefined</a:t>
            </a:r>
            <a:r>
              <a:rPr lang="en-US" dirty="0"/>
              <a:t>:   Function(</a:t>
            </a:r>
            <a:r>
              <a:rPr lang="en-US" dirty="0" err="1"/>
              <a:t>BusRef</a:t>
            </a:r>
            <a:r>
              <a:rPr lang="en-US" dirty="0"/>
              <a:t> : Integer) : Boolean;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GetBusCoordinate</a:t>
            </a:r>
            <a:r>
              <a:rPr lang="en-US" dirty="0"/>
              <a:t>:         Procedure(</a:t>
            </a:r>
            <a:r>
              <a:rPr lang="en-US" dirty="0" err="1"/>
              <a:t>BusRef</a:t>
            </a:r>
            <a:r>
              <a:rPr lang="en-US" dirty="0"/>
              <a:t> : Integer; Var X, Y : Double);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GetBuskVBase</a:t>
            </a:r>
            <a:r>
              <a:rPr lang="en-US" dirty="0"/>
              <a:t>:             Function(</a:t>
            </a:r>
            <a:r>
              <a:rPr lang="en-US" dirty="0" err="1"/>
              <a:t>BusRef</a:t>
            </a:r>
            <a:r>
              <a:rPr lang="en-US" dirty="0"/>
              <a:t> : Integer) : Double;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GetBusDistFromMeter</a:t>
            </a:r>
            <a:r>
              <a:rPr lang="en-US" dirty="0"/>
              <a:t>:      Function(</a:t>
            </a:r>
            <a:r>
              <a:rPr lang="en-US" dirty="0" err="1"/>
              <a:t>BusRef</a:t>
            </a:r>
            <a:r>
              <a:rPr lang="en-US" dirty="0"/>
              <a:t> : Integer) : Double;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GetDynamicsStruct</a:t>
            </a:r>
            <a:r>
              <a:rPr lang="en-US" dirty="0"/>
              <a:t>:        Procedure(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pDynamicsStruct</a:t>
            </a:r>
            <a:r>
              <a:rPr lang="en-US" dirty="0"/>
              <a:t> : Pointer); </a:t>
            </a:r>
            <a:r>
              <a:rPr lang="en-US" dirty="0" err="1"/>
              <a:t>StdCall</a:t>
            </a:r>
            <a:r>
              <a:rPr lang="en-US" dirty="0"/>
              <a:t>;  // Returns pointer to dynamics variables structure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GetStepSize</a:t>
            </a:r>
            <a:r>
              <a:rPr lang="en-US" dirty="0"/>
              <a:t>:              Function() : Double; </a:t>
            </a:r>
            <a:r>
              <a:rPr lang="en-US" dirty="0" err="1"/>
              <a:t>StdCall</a:t>
            </a:r>
            <a:r>
              <a:rPr lang="en-US" dirty="0"/>
              <a:t>;  // Return just 'h' from dynamics record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GetTimeSec</a:t>
            </a:r>
            <a:r>
              <a:rPr lang="en-US" dirty="0"/>
              <a:t>:               Function() : Double; </a:t>
            </a:r>
            <a:r>
              <a:rPr lang="en-US" dirty="0" err="1"/>
              <a:t>StdCall</a:t>
            </a:r>
            <a:r>
              <a:rPr lang="en-US" dirty="0"/>
              <a:t>; // returns t in sec from top of hour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GetTimeHr</a:t>
            </a:r>
            <a:r>
              <a:rPr lang="en-US" dirty="0"/>
              <a:t>:                Function() : Double; </a:t>
            </a:r>
            <a:r>
              <a:rPr lang="en-US" dirty="0" err="1"/>
              <a:t>StdCall</a:t>
            </a:r>
            <a:r>
              <a:rPr lang="en-US" dirty="0"/>
              <a:t>; // returns time as a double in hours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GetPublicDataPtr</a:t>
            </a:r>
            <a:r>
              <a:rPr lang="en-US" dirty="0"/>
              <a:t>:         Procedure(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pPublicData</a:t>
            </a:r>
            <a:r>
              <a:rPr lang="en-US" dirty="0"/>
              <a:t> : Pointer; Var </a:t>
            </a:r>
            <a:r>
              <a:rPr lang="en-US" dirty="0" err="1"/>
              <a:t>PublicDataBytes</a:t>
            </a:r>
            <a:r>
              <a:rPr lang="en-US" dirty="0"/>
              <a:t> : Integer);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GetActiveElementName</a:t>
            </a:r>
            <a:r>
              <a:rPr lang="en-US" dirty="0"/>
              <a:t>:     Function(</a:t>
            </a:r>
            <a:r>
              <a:rPr lang="en-US" dirty="0" err="1"/>
              <a:t>FullName</a:t>
            </a:r>
            <a:r>
              <a:rPr lang="en-US" dirty="0"/>
              <a:t> : </a:t>
            </a:r>
            <a:r>
              <a:rPr lang="en-US" dirty="0" err="1"/>
              <a:t>pAnsiChar</a:t>
            </a:r>
            <a:r>
              <a:rPr lang="en-US" dirty="0"/>
              <a:t>; </a:t>
            </a:r>
            <a:r>
              <a:rPr lang="en-US" dirty="0" err="1"/>
              <a:t>MaxNameLen</a:t>
            </a:r>
            <a:r>
              <a:rPr lang="en-US" dirty="0"/>
              <a:t> : Cardinal) : Integer;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GetActiveElementPtr</a:t>
            </a:r>
            <a:r>
              <a:rPr lang="en-US" dirty="0"/>
              <a:t>:      Function() : Pointer; </a:t>
            </a:r>
            <a:r>
              <a:rPr lang="en-US" dirty="0" err="1"/>
              <a:t>StdCall</a:t>
            </a:r>
            <a:r>
              <a:rPr lang="en-US" dirty="0"/>
              <a:t>;  // Returns pointer to active circuit element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ControlQueuePush</a:t>
            </a:r>
            <a:r>
              <a:rPr lang="en-US" dirty="0"/>
              <a:t>:         Function(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Hour:Integer</a:t>
            </a:r>
            <a:r>
              <a:rPr lang="en-US" dirty="0"/>
              <a:t>;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Sec:Double</a:t>
            </a:r>
            <a:r>
              <a:rPr lang="en-US" dirty="0"/>
              <a:t>; </a:t>
            </a:r>
            <a:r>
              <a:rPr lang="en-US" dirty="0" err="1"/>
              <a:t>Const</a:t>
            </a:r>
            <a:r>
              <a:rPr lang="en-US" dirty="0"/>
              <a:t> Code, </a:t>
            </a:r>
            <a:r>
              <a:rPr lang="en-US" dirty="0" err="1"/>
              <a:t>ProxyHdl:Integer</a:t>
            </a:r>
            <a:r>
              <a:rPr lang="en-US" dirty="0"/>
              <a:t>; </a:t>
            </a:r>
            <a:r>
              <a:rPr lang="en-US" dirty="0" err="1"/>
              <a:t>Owner:Pointer</a:t>
            </a:r>
            <a:r>
              <a:rPr lang="en-US" dirty="0"/>
              <a:t>):Integer;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GetResultStr</a:t>
            </a:r>
            <a:r>
              <a:rPr lang="en-US" dirty="0"/>
              <a:t>:             Procedure(S : </a:t>
            </a:r>
            <a:r>
              <a:rPr lang="en-US" dirty="0" err="1"/>
              <a:t>pAnsiChar</a:t>
            </a:r>
            <a:r>
              <a:rPr lang="en-US" dirty="0"/>
              <a:t>; </a:t>
            </a:r>
            <a:r>
              <a:rPr lang="en-US" dirty="0" err="1"/>
              <a:t>Maxlen</a:t>
            </a:r>
            <a:r>
              <a:rPr lang="en-US" dirty="0"/>
              <a:t> : Cardinal);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4640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61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AD6E7987-E8BE-452C-A7D4-8A7D11C0B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Mode Scripting Example</a:t>
            </a:r>
          </a:p>
        </p:txBody>
      </p:sp>
      <p:sp>
        <p:nvSpPr>
          <p:cNvPr id="192515" name="Text Box 3">
            <a:extLst>
              <a:ext uri="{FF2B5EF4-FFF2-40B4-BE49-F238E27FC236}">
                <a16:creationId xmlns:a16="http://schemas.microsoft.com/office/drawing/2014/main" id="{8E668573-D28A-4743-A68F-8237E1252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982788"/>
            <a:ext cx="797560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! Start the ramp down at 1 sec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mode=time loadshapeclass=duty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stepsize=1s</a:t>
            </a: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   ! Base case t=0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    ! t=t+1 = 2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    ! t=2 second solution; t=t+1 = 3</a:t>
            </a: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2.020834372 ! Unit 1 (reset t)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storage.jo0235001304.state=discharging %discharge=11.9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2.022028115 ! Unit 2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storage.jo0235000257.state=discharging %discharge=11.9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2.023158858 ! Unit 3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storage.jo0235000265.state=discharging %discharge=11.9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2.024604602 ! Unit 4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storage.jo0235000268_1.state=discharging %discharge=11.9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2.025738325 ! Unit 5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storage.jo0235000268_2.dispmode=discharging %discharge=11.9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Etc.</a:t>
            </a: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sec=3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   ! t=3 solution; t=t+1 = 4</a:t>
            </a: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….</a:t>
            </a:r>
          </a:p>
        </p:txBody>
      </p:sp>
      <p:sp>
        <p:nvSpPr>
          <p:cNvPr id="192516" name="Text Box 4">
            <a:extLst>
              <a:ext uri="{FF2B5EF4-FFF2-40B4-BE49-F238E27FC236}">
                <a16:creationId xmlns:a16="http://schemas.microsoft.com/office/drawing/2014/main" id="{0B75F33F-957F-4FA6-A52A-829B2BA36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1938338"/>
            <a:ext cx="2832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2517" name="Text Box 5">
            <a:extLst>
              <a:ext uri="{FF2B5EF4-FFF2-40B4-BE49-F238E27FC236}">
                <a16:creationId xmlns:a16="http://schemas.microsoft.com/office/drawing/2014/main" id="{F2AF0229-C359-471B-80F3-B0567C0B6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1917700"/>
            <a:ext cx="3502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All Loads, Generators will follow assigned Duty cycle loadshape</a:t>
            </a:r>
          </a:p>
        </p:txBody>
      </p:sp>
      <p:sp>
        <p:nvSpPr>
          <p:cNvPr id="192518" name="Line 6">
            <a:extLst>
              <a:ext uri="{FF2B5EF4-FFF2-40B4-BE49-F238E27FC236}">
                <a16:creationId xmlns:a16="http://schemas.microsoft.com/office/drawing/2014/main" id="{58BA80D2-8989-4579-A9EE-2EF2F15FB9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4513" y="2071688"/>
            <a:ext cx="1884362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4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E1112670-E255-4894-A267-F07308AC7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Custom Simulation Scripting: </a:t>
            </a:r>
            <a:br>
              <a:rPr lang="en-US" altLang="en-US"/>
            </a:br>
            <a:r>
              <a:rPr lang="en-US" altLang="en-US"/>
              <a:t>Rolling Your Own Solution Algorithm</a:t>
            </a:r>
          </a:p>
        </p:txBody>
      </p:sp>
      <p:pic>
        <p:nvPicPr>
          <p:cNvPr id="193539" name="Picture 3" descr="HelpCapture1">
            <a:extLst>
              <a:ext uri="{FF2B5EF4-FFF2-40B4-BE49-F238E27FC236}">
                <a16:creationId xmlns:a16="http://schemas.microsoft.com/office/drawing/2014/main" id="{EFFD8D9D-40B5-4DE4-A93C-3BD644DF3A42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7775" y="1471613"/>
            <a:ext cx="4824413" cy="4935537"/>
          </a:xfrm>
          <a:noFill/>
        </p:spPr>
      </p:pic>
      <p:sp>
        <p:nvSpPr>
          <p:cNvPr id="193540" name="AutoShape 4">
            <a:extLst>
              <a:ext uri="{FF2B5EF4-FFF2-40B4-BE49-F238E27FC236}">
                <a16:creationId xmlns:a16="http://schemas.microsoft.com/office/drawing/2014/main" id="{1DB14EE3-3EEC-4591-8E2C-3AE008FEF8EC}"/>
              </a:ext>
            </a:extLst>
          </p:cNvPr>
          <p:cNvSpPr>
            <a:spLocks/>
          </p:cNvSpPr>
          <p:nvPr/>
        </p:nvSpPr>
        <p:spPr bwMode="auto">
          <a:xfrm>
            <a:off x="3349625" y="2368550"/>
            <a:ext cx="738188" cy="1057275"/>
          </a:xfrm>
          <a:prstGeom prst="leftBrace">
            <a:avLst>
              <a:gd name="adj1" fmla="val 1193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3541" name="Text Box 5">
            <a:extLst>
              <a:ext uri="{FF2B5EF4-FFF2-40B4-BE49-F238E27FC236}">
                <a16:creationId xmlns:a16="http://schemas.microsoft.com/office/drawing/2014/main" id="{1BDC85E4-31BA-4AE1-AFDC-85C2CDF6F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2500313"/>
            <a:ext cx="27098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/>
              <a:t>These commands allow step-by-step control of the solution process</a:t>
            </a:r>
          </a:p>
        </p:txBody>
      </p:sp>
    </p:spTree>
    <p:extLst>
      <p:ext uri="{BB962C8B-B14F-4D97-AF65-F5344CB8AC3E}">
        <p14:creationId xmlns:p14="http://schemas.microsoft.com/office/powerpoint/2010/main" val="285466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0EC9035F-FBDF-4381-AA30-94C08D1C8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Custom Simulation Scripting: Rolling Your Own Solution Algorithm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0B0D71E1-E21D-43B2-BE92-2ACA524F4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" y="1473692"/>
            <a:ext cx="8595360" cy="4927107"/>
          </a:xfrm>
        </p:spPr>
        <p:txBody>
          <a:bodyPr/>
          <a:lstStyle/>
          <a:p>
            <a:pPr marL="457200" indent="-457200" eaLnBrk="1" hangingPunct="1"/>
            <a:r>
              <a:rPr lang="en-US" altLang="en-US" dirty="0"/>
              <a:t>The basic Snapshot solution process:</a:t>
            </a:r>
          </a:p>
          <a:p>
            <a:pPr marL="744538" lvl="1" indent="-457200" eaLnBrk="1" hangingPunct="1"/>
            <a:r>
              <a:rPr lang="en-US" altLang="en-US" dirty="0"/>
              <a:t>Initialize Snapshot (_</a:t>
            </a:r>
            <a:r>
              <a:rPr lang="en-US" altLang="en-US" b="1" dirty="0" err="1"/>
              <a:t>InitSnap</a:t>
            </a:r>
            <a:r>
              <a:rPr lang="en-US" altLang="en-US" dirty="0"/>
              <a:t>)</a:t>
            </a:r>
          </a:p>
          <a:p>
            <a:pPr marL="744538" lvl="1" indent="-457200" eaLnBrk="1" hangingPunct="1"/>
            <a:r>
              <a:rPr lang="en-US" altLang="en-US" dirty="0"/>
              <a:t>Repeat until converged:</a:t>
            </a:r>
          </a:p>
          <a:p>
            <a:pPr marL="1144588" lvl="2" indent="-457200" eaLnBrk="1" hangingPunct="1"/>
            <a:r>
              <a:rPr lang="en-US" altLang="en-US" dirty="0"/>
              <a:t>Solve Circuit (_</a:t>
            </a:r>
            <a:r>
              <a:rPr lang="en-US" altLang="en-US" b="1" dirty="0" err="1"/>
              <a:t>SolveNoControl</a:t>
            </a:r>
            <a:r>
              <a:rPr lang="en-US" altLang="en-US" dirty="0"/>
              <a:t>)</a:t>
            </a:r>
          </a:p>
          <a:p>
            <a:pPr marL="1144588" lvl="2" indent="-457200" eaLnBrk="1" hangingPunct="1"/>
            <a:r>
              <a:rPr lang="en-US" altLang="en-US" dirty="0"/>
              <a:t>Sample control devices (_</a:t>
            </a:r>
            <a:r>
              <a:rPr lang="en-US" altLang="en-US" b="1" dirty="0" err="1"/>
              <a:t>SampleControls</a:t>
            </a:r>
            <a:r>
              <a:rPr lang="en-US" altLang="en-US" dirty="0"/>
              <a:t>)</a:t>
            </a:r>
          </a:p>
          <a:p>
            <a:pPr marL="1144588" lvl="2" indent="-457200" eaLnBrk="1" hangingPunct="1"/>
            <a:r>
              <a:rPr lang="en-US" altLang="en-US" dirty="0"/>
              <a:t>Do control actions, if any (_</a:t>
            </a:r>
            <a:r>
              <a:rPr lang="en-US" altLang="en-US" b="1" dirty="0" err="1"/>
              <a:t>DoControlActions</a:t>
            </a:r>
            <a:r>
              <a:rPr lang="en-US" altLang="en-US" dirty="0"/>
              <a:t>)</a:t>
            </a:r>
          </a:p>
          <a:p>
            <a:pPr marL="1144588" lvl="2" indent="-457200" eaLnBrk="1" hangingPunct="1"/>
            <a:endParaRPr lang="en-US" altLang="en-US" dirty="0"/>
          </a:p>
          <a:p>
            <a:pPr marL="457200" indent="-457200" eaLnBrk="1" hangingPunct="1"/>
            <a:r>
              <a:rPr lang="en-US" altLang="en-US" dirty="0"/>
              <a:t>You may wish, for example, to interject custom control actions after the _</a:t>
            </a:r>
            <a:r>
              <a:rPr lang="en-US" altLang="en-US" dirty="0" err="1"/>
              <a:t>SolveNoControl</a:t>
            </a:r>
            <a:r>
              <a:rPr lang="en-US" altLang="en-US" dirty="0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56886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4B6C27C3-3201-4B59-97C1-8FE8B1C63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 Simulation Scripting, cont’d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4C15D9D8-B0C4-4695-86A7-A1E7A559B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Via COM interface</a:t>
            </a:r>
          </a:p>
          <a:p>
            <a:pPr lvl="1" eaLnBrk="1" hangingPunct="1"/>
            <a:r>
              <a:rPr lang="en-US" altLang="en-US"/>
              <a:t>Whatever you want (if you can write code)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See Examples Folder on Sourceforge site</a:t>
            </a:r>
          </a:p>
          <a:p>
            <a:pPr lvl="1" eaLnBrk="1" hangingPunct="1"/>
            <a:r>
              <a:rPr lang="en-US" altLang="en-US"/>
              <a:t>Excel: SampleDSSDriver.xls</a:t>
            </a:r>
          </a:p>
          <a:p>
            <a:pPr lvl="1" eaLnBrk="1" hangingPunct="1"/>
            <a:r>
              <a:rPr lang="en-US" altLang="en-US"/>
              <a:t>Matlab: </a:t>
            </a:r>
          </a:p>
          <a:p>
            <a:pPr lvl="2" eaLnBrk="1" hangingPunct="1"/>
            <a:r>
              <a:rPr lang="en-US" altLang="en-US"/>
              <a:t>VoltageProfileExample.m</a:t>
            </a:r>
          </a:p>
          <a:p>
            <a:pPr lvl="2" eaLnBrk="1" hangingPunct="1"/>
            <a:r>
              <a:rPr lang="en-US" altLang="en-US"/>
              <a:t>DSSMonteCarlo.m</a:t>
            </a:r>
          </a:p>
        </p:txBody>
      </p:sp>
    </p:spTree>
    <p:extLst>
      <p:ext uri="{BB962C8B-B14F-4D97-AF65-F5344CB8AC3E}">
        <p14:creationId xmlns:p14="http://schemas.microsoft.com/office/powerpoint/2010/main" val="1070269778"/>
      </p:ext>
    </p:extLst>
  </p:cSld>
  <p:clrMapOvr>
    <a:masterClrMapping/>
  </p:clrMapOvr>
</p:sld>
</file>

<file path=ppt/theme/theme1.xml><?xml version="1.0" encoding="utf-8"?>
<a:theme xmlns:a="http://schemas.openxmlformats.org/drawingml/2006/main" name="2017 PowerPoint Theme">
  <a:themeElements>
    <a:clrScheme name="EPRI Color Theme 2015">
      <a:dk1>
        <a:srgbClr val="000000"/>
      </a:dk1>
      <a:lt1>
        <a:srgbClr val="FFFFFF"/>
      </a:lt1>
      <a:dk2>
        <a:srgbClr val="000099"/>
      </a:dk2>
      <a:lt2>
        <a:srgbClr val="595959"/>
      </a:lt2>
      <a:accent1>
        <a:srgbClr val="006699"/>
      </a:accent1>
      <a:accent2>
        <a:srgbClr val="A50021"/>
      </a:accent2>
      <a:accent3>
        <a:srgbClr val="30BE30"/>
      </a:accent3>
      <a:accent4>
        <a:srgbClr val="FF8000"/>
      </a:accent4>
      <a:accent5>
        <a:srgbClr val="8409FF"/>
      </a:accent5>
      <a:accent6>
        <a:srgbClr val="FFCC00"/>
      </a:accent6>
      <a:hlink>
        <a:srgbClr val="0000FF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62AE66F-F095-4339-9CFE-EC08EDBC87D3}" vid="{878DB297-F2DE-4109-BBD0-9FBC92D2F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5E9E05-8AAB-41BB-8F13-3890611F3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1B2A83-E798-4E5B-B5B7-E28DA4E28A7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d4eb815-23ed-48d9-b0c1-2b9ce0016f4e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FA64E5-7C46-4A41-966E-1AA04E405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2018 EPRI</Template>
  <TotalTime>319</TotalTime>
  <Words>3322</Words>
  <Application>Microsoft Office PowerPoint</Application>
  <PresentationFormat>On-screen Show (4:3)</PresentationFormat>
  <Paragraphs>471</Paragraphs>
  <Slides>54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Arial Narrow</vt:lpstr>
      <vt:lpstr>Calibri</vt:lpstr>
      <vt:lpstr>Courier New</vt:lpstr>
      <vt:lpstr>Symbol</vt:lpstr>
      <vt:lpstr>Wingdings</vt:lpstr>
      <vt:lpstr>2017 PowerPoint Theme</vt:lpstr>
      <vt:lpstr>OpenDSS Special Models and Custom Scripting</vt:lpstr>
      <vt:lpstr>Custom Scripting</vt:lpstr>
      <vt:lpstr>Custom Simulation Scripting in  Snapshot Mode</vt:lpstr>
      <vt:lpstr>Custom Simulation Scripting in  “Time” Mode</vt:lpstr>
      <vt:lpstr>Snapshot Mode Scripting Example</vt:lpstr>
      <vt:lpstr>Time Mode Scripting Example</vt:lpstr>
      <vt:lpstr>Custom Simulation Scripting:  Rolling Your Own Solution Algorithm</vt:lpstr>
      <vt:lpstr>Custom Simulation Scripting: Rolling Your Own Solution Algorithm</vt:lpstr>
      <vt:lpstr>Custom Simulation Scripting, cont’d</vt:lpstr>
      <vt:lpstr>For More Information …</vt:lpstr>
      <vt:lpstr>Modeling Solar PV</vt:lpstr>
      <vt:lpstr>PVSystem in the OpenDSS </vt:lpstr>
      <vt:lpstr>Example Script </vt:lpstr>
      <vt:lpstr>Example Script</vt:lpstr>
      <vt:lpstr>Example Script (cont’d)</vt:lpstr>
      <vt:lpstr>Example Script (cont’d)</vt:lpstr>
      <vt:lpstr>Modeling PV Systems – Variability/Ramping – Single-Panel</vt:lpstr>
      <vt:lpstr>Modeling PV Systems – Variability/Ramping – 1 MW PV Array (same location as Single-Panel)</vt:lpstr>
      <vt:lpstr>Modeling PV Systems – Variability/Ramping – Significance of Solar Irradiance Resolution</vt:lpstr>
      <vt:lpstr>Modeling PV Systems for Distribution System Impact Assessment – Fault Response</vt:lpstr>
      <vt:lpstr>‘Smart’ Inverter Control in the OpenDSS</vt:lpstr>
      <vt:lpstr>InvControl Control Object</vt:lpstr>
      <vt:lpstr>Volt-var Control Mode – Example Volt-var Curve</vt:lpstr>
      <vt:lpstr>InvControl in Volt-var Mode – Script</vt:lpstr>
      <vt:lpstr>Volt-watt Control Mode – Example Volt-watt Curve</vt:lpstr>
      <vt:lpstr>DRC Control Mode – Settings Curve</vt:lpstr>
      <vt:lpstr>Including Storage in Distribution Planning</vt:lpstr>
      <vt:lpstr>Introduction</vt:lpstr>
      <vt:lpstr>Introduction, cont’d</vt:lpstr>
      <vt:lpstr>Applications of Storage on Distribution</vt:lpstr>
      <vt:lpstr>Planning Issues Introduced by Storage</vt:lpstr>
      <vt:lpstr>Sequential-Time Simulation</vt:lpstr>
      <vt:lpstr>The Planning Problem with Storage is More than Capacity to meet Demand</vt:lpstr>
      <vt:lpstr>6 Simulation Modes Have Been Identified and Implemented in OpenDSS Program</vt:lpstr>
      <vt:lpstr>EPRI’s OpenDSS Employs a  Generic Energy Storage Element</vt:lpstr>
      <vt:lpstr>Storage Element Operation</vt:lpstr>
      <vt:lpstr>Storage Controller Model</vt:lpstr>
      <vt:lpstr>Peak Shaving Applications</vt:lpstr>
      <vt:lpstr>Compensating for Renewable Generation</vt:lpstr>
      <vt:lpstr>Intermittent Generation Smoothing</vt:lpstr>
      <vt:lpstr>Storage Power Output for Smoothing</vt:lpstr>
      <vt:lpstr>A Dynamics Example  (Black start of a Microgrid)</vt:lpstr>
      <vt:lpstr>Results from the Model</vt:lpstr>
      <vt:lpstr>How to Support Vendor-Supplied Models for Complex Storage System Models</vt:lpstr>
      <vt:lpstr>Simplified Distribution Planning</vt:lpstr>
      <vt:lpstr>Writing DLLs</vt:lpstr>
      <vt:lpstr>OpenDSS Currently Supporting User DLLs</vt:lpstr>
      <vt:lpstr>Typical Call to User-Written DLL (PVSystem)</vt:lpstr>
      <vt:lpstr>Example: Storage DynaDLL Call</vt:lpstr>
      <vt:lpstr>Exported Functions of a Storage Model DynaDLL</vt:lpstr>
      <vt:lpstr>Code for Loading Storage DynaDLL</vt:lpstr>
      <vt:lpstr>PowerPoint Presentation</vt:lpstr>
      <vt:lpstr>CallBacks –Hooks into OpenDSS for DLLs (Partial)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Subtitle</dc:title>
  <dc:subject>Version 1.0</dc:subject>
  <dc:creator>Roger Dugan</dc:creator>
  <dc:description>© 2018 Electric Power Research Institute, Inc. All rights reserved.</dc:description>
  <cp:lastModifiedBy>Roger Dugan</cp:lastModifiedBy>
  <cp:revision>28</cp:revision>
  <cp:lastPrinted>2014-11-24T20:31:07Z</cp:lastPrinted>
  <dcterms:created xsi:type="dcterms:W3CDTF">2018-07-23T18:52:53Z</dcterms:created>
  <dcterms:modified xsi:type="dcterms:W3CDTF">2018-07-24T16:15:47Z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