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3"/>
  </p:notesMasterIdLst>
  <p:handoutMasterIdLst>
    <p:handoutMasterId r:id="rId24"/>
  </p:handoutMasterIdLst>
  <p:sldIdLst>
    <p:sldId id="267" r:id="rId5"/>
    <p:sldId id="344" r:id="rId6"/>
    <p:sldId id="432" r:id="rId7"/>
    <p:sldId id="434" r:id="rId8"/>
    <p:sldId id="435" r:id="rId9"/>
    <p:sldId id="436" r:id="rId10"/>
    <p:sldId id="438" r:id="rId11"/>
    <p:sldId id="439" r:id="rId12"/>
    <p:sldId id="440" r:id="rId13"/>
    <p:sldId id="442" r:id="rId14"/>
    <p:sldId id="443" r:id="rId15"/>
    <p:sldId id="450" r:id="rId16"/>
    <p:sldId id="444" r:id="rId17"/>
    <p:sldId id="445" r:id="rId18"/>
    <p:sldId id="446" r:id="rId19"/>
    <p:sldId id="447" r:id="rId20"/>
    <p:sldId id="280" r:id="rId21"/>
    <p:sldId id="451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90" d="100"/>
          <a:sy n="90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2B18A57-57B0-4760-8B39-1515E12D08B8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05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FFB283E-3410-481B-A40D-CED0C5DC11EC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2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FFB283E-3410-481B-A40D-CED0C5DC11EC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D334D2F-BAC7-4705-9623-665619546E89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93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95C736F-BB30-4A9E-A43A-7241BD7818A6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85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10912BB-8DA4-47DE-8B79-DB4AEDF45D0B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04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10912BB-8DA4-47DE-8B79-DB4AEDF45D0B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31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51A9668-A94A-4CC8-BB14-0A7EAABF8F53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01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3E117B2-8D5F-4AEA-A2BF-9BFC7605AC7F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54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D334D2F-BAC7-4705-9623-665619546E89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9787" cy="348615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99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55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epri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7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1" r:id="rId14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ri.com/#/pages/sa/opendss?lang=en-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://sourceforge.net/projects/electricdss/fil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Andres Ovalle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August 30, 2021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and Scripting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 Server Registration </a:t>
            </a:r>
          </a:p>
        </p:txBody>
      </p:sp>
      <p:pic>
        <p:nvPicPr>
          <p:cNvPr id="53251" name="Picture 3" descr="Registr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90713"/>
            <a:ext cx="87534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783013" y="4252913"/>
            <a:ext cx="5105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r>
              <a:rPr lang="en-US" altLang="en-US"/>
              <a:t>The Server shows up as “</a:t>
            </a:r>
            <a:r>
              <a:rPr lang="en-US" altLang="en-US" b="1"/>
              <a:t>OpenDSSEngine.DSS</a:t>
            </a:r>
            <a:r>
              <a:rPr lang="en-US" altLang="en-US"/>
              <a:t>” in the </a:t>
            </a:r>
            <a:r>
              <a:rPr lang="en-US" altLang="en-US" b="1"/>
              <a:t>Windows Registry</a:t>
            </a:r>
          </a:p>
          <a:p>
            <a:endParaRPr lang="en-US" alt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 flipV="1">
            <a:off x="2640013" y="4252913"/>
            <a:ext cx="1295400" cy="304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30213" y="4024313"/>
            <a:ext cx="2209800" cy="8382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611813" y="3338513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GUID</a:t>
            </a:r>
          </a:p>
        </p:txBody>
      </p:sp>
      <p:sp>
        <p:nvSpPr>
          <p:cNvPr id="53256" name="AutoShape 8"/>
          <p:cNvSpPr>
            <a:spLocks/>
          </p:cNvSpPr>
          <p:nvPr/>
        </p:nvSpPr>
        <p:spPr bwMode="auto">
          <a:xfrm rot="-5400000">
            <a:off x="6640513" y="1624013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33375" y="1470025"/>
            <a:ext cx="468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Windows Registry Entry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82588" y="5386388"/>
            <a:ext cx="801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The OpenDSS is now available to any program on the computer</a:t>
            </a:r>
          </a:p>
        </p:txBody>
      </p:sp>
    </p:spTree>
    <p:extLst>
      <p:ext uri="{BB962C8B-B14F-4D97-AF65-F5344CB8AC3E}">
        <p14:creationId xmlns:p14="http://schemas.microsoft.com/office/powerpoint/2010/main" val="59850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GUID References the DLL File ….</a:t>
            </a:r>
          </a:p>
        </p:txBody>
      </p:sp>
      <p:pic>
        <p:nvPicPr>
          <p:cNvPr id="54275" name="Picture 3" descr="Registr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825"/>
            <a:ext cx="8915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411288" y="1866900"/>
            <a:ext cx="6446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/>
              <a:t>If you look up the GUID in RegEdit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H="1">
            <a:off x="3594100" y="2320925"/>
            <a:ext cx="1676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74688" y="5292725"/>
            <a:ext cx="8202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/>
              <a:t>Points to OpenDSSEngine.DLL</a:t>
            </a:r>
            <a:br>
              <a:rPr lang="en-US" altLang="en-US" sz="2400" b="1"/>
            </a:br>
            <a:r>
              <a:rPr lang="en-US" altLang="en-US" sz="2400" b="1"/>
              <a:t>(In-process server, Apartment Threading model)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6413500" y="3616325"/>
            <a:ext cx="1295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177" y="173736"/>
            <a:ext cx="8959646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Accessing the </a:t>
            </a:r>
            <a:r>
              <a:rPr lang="en-US" altLang="en-US" dirty="0" err="1"/>
              <a:t>SourceForge.Net</a:t>
            </a:r>
            <a:r>
              <a:rPr lang="en-US" altLang="en-US" dirty="0"/>
              <a:t> Source Code Repository with </a:t>
            </a:r>
            <a:r>
              <a:rPr lang="en-US" altLang="en-US" dirty="0" err="1"/>
              <a:t>TortoiseSVN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228" y="1154872"/>
            <a:ext cx="7996428" cy="5172776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n-US" sz="2000" dirty="0"/>
              <a:t>Install a </a:t>
            </a:r>
            <a:r>
              <a:rPr lang="en-US" altLang="en-US" sz="2000" dirty="0" err="1"/>
              <a:t>TortoiseSVN</a:t>
            </a:r>
            <a:r>
              <a:rPr lang="en-US" altLang="en-US" sz="2000" dirty="0"/>
              <a:t> client from T</a:t>
            </a:r>
            <a:r>
              <a:rPr lang="en-US" altLang="en-US" sz="2000" u="sng" dirty="0"/>
              <a:t>ortoisesvn.net/downloads</a:t>
            </a:r>
            <a:r>
              <a:rPr lang="en-US" altLang="en-US" sz="2000" dirty="0"/>
              <a:t>. 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 dirty="0"/>
              <a:t>Recommendation: </a:t>
            </a:r>
          </a:p>
          <a:p>
            <a:pPr marL="215504" lvl="1" indent="0">
              <a:lnSpc>
                <a:spcPct val="85000"/>
              </a:lnSpc>
              <a:buNone/>
            </a:pPr>
            <a:br>
              <a:rPr lang="en-US" altLang="en-US" sz="2000" dirty="0"/>
            </a:br>
            <a:r>
              <a:rPr lang="en-US" altLang="en-US" sz="2000" dirty="0"/>
              <a:t>Then, to grab the files from </a:t>
            </a:r>
            <a:r>
              <a:rPr lang="en-US" altLang="en-US" sz="2000" dirty="0" err="1"/>
              <a:t>SourceForge</a:t>
            </a:r>
            <a:r>
              <a:rPr lang="en-US" altLang="en-US" sz="2000" dirty="0"/>
              <a:t> by: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1 - create a clean directory such as "c:\opendss"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2 - </a:t>
            </a:r>
            <a:r>
              <a:rPr lang="en-US" altLang="en-US" sz="2000" b="1" dirty="0"/>
              <a:t>right-click</a:t>
            </a:r>
            <a:r>
              <a:rPr lang="en-US" altLang="en-US" sz="2000" dirty="0"/>
              <a:t> on it and choose "SVN Checkout..." from the menu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3 - the repository URL is </a:t>
            </a:r>
          </a:p>
          <a:p>
            <a:pPr lvl="2" eaLnBrk="1" hangingPunct="1">
              <a:lnSpc>
                <a:spcPct val="85000"/>
              </a:lnSpc>
              <a:buFontTx/>
              <a:buNone/>
            </a:pPr>
            <a:r>
              <a:rPr lang="en-US" altLang="en-US" sz="2000" b="1" dirty="0"/>
              <a:t>http://electricdss.svn.sourceforge.net/svnroot/electricdss </a:t>
            </a:r>
          </a:p>
          <a:p>
            <a:pPr lvl="2" eaLnBrk="1" hangingPunct="1">
              <a:lnSpc>
                <a:spcPct val="85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85000"/>
              </a:lnSpc>
              <a:buFontTx/>
              <a:buNone/>
            </a:pPr>
            <a:r>
              <a:rPr lang="en-US" altLang="en-US" sz="2000" dirty="0"/>
              <a:t>(Change the checkout directory if it points somewhere other than what you want.)</a:t>
            </a:r>
          </a:p>
          <a:p>
            <a:pPr marL="0" lvl="2" indent="0">
              <a:lnSpc>
                <a:spcPct val="85000"/>
              </a:lnSpc>
              <a:buNone/>
            </a:pPr>
            <a:r>
              <a:rPr lang="en-US" altLang="en-US" sz="2400" dirty="0"/>
              <a:t>Thereafter, to update a folder or file, right-click on the folder or file and select </a:t>
            </a:r>
            <a:r>
              <a:rPr lang="en-US" altLang="en-US" sz="2400" b="1" dirty="0"/>
              <a:t>SVN Update</a:t>
            </a:r>
          </a:p>
          <a:p>
            <a:pPr lvl="2" eaLnBrk="1" hangingPunct="1">
              <a:lnSpc>
                <a:spcPct val="85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85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651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Starting the Program</a:t>
            </a:r>
          </a:p>
        </p:txBody>
      </p:sp>
      <p:sp>
        <p:nvSpPr>
          <p:cNvPr id="56322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44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70" y="3295307"/>
            <a:ext cx="3581400" cy="2600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6" y="1464811"/>
            <a:ext cx="2868200" cy="48310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OpenDSS.exe – Standalone executable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068581" y="2372868"/>
            <a:ext cx="815083" cy="8001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7700889" y="5093954"/>
            <a:ext cx="1214511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99657" y="1091344"/>
            <a:ext cx="348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6226" y="1697648"/>
            <a:ext cx="348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Icon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9220" y="5895632"/>
            <a:ext cx="348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Manager/Explorer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60" y="2106515"/>
            <a:ext cx="971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User Text Script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134544"/>
            <a:ext cx="9139238" cy="4757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65392" y="5394960"/>
            <a:ext cx="2243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Displayed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303264" y="5486400"/>
            <a:ext cx="694944" cy="5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4657344" y="5608320"/>
            <a:ext cx="2353056" cy="48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461760" y="2450592"/>
            <a:ext cx="2243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Folder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2810256" y="1207008"/>
            <a:ext cx="4096512" cy="14128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ight Brace 11"/>
          <p:cNvSpPr/>
          <p:nvPr/>
        </p:nvSpPr>
        <p:spPr bwMode="auto">
          <a:xfrm>
            <a:off x="5187696" y="1840992"/>
            <a:ext cx="1719072" cy="34991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8208" y="3407664"/>
            <a:ext cx="136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Script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5536" y="4364736"/>
            <a:ext cx="136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Summary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737616" y="2789146"/>
            <a:ext cx="6406896" cy="1801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975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(Live Demo)</a:t>
            </a:r>
          </a:p>
        </p:txBody>
      </p:sp>
      <p:sp>
        <p:nvSpPr>
          <p:cNvPr id="56322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45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3E55A-D172-4A51-9B19-505FBA3F78E2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4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Andres Ovalle</a:t>
            </a:r>
            <a:endParaRPr lang="en-US" altLang="en-US" b="1" i="1" dirty="0"/>
          </a:p>
          <a:p>
            <a:r>
              <a:rPr lang="en-US" altLang="en-US" sz="1600" b="1" dirty="0"/>
              <a:t>Andres is …</a:t>
            </a:r>
            <a:endParaRPr lang="en-US" altLang="en-US" sz="1600" dirty="0"/>
          </a:p>
        </p:txBody>
      </p:sp>
      <p:pic>
        <p:nvPicPr>
          <p:cNvPr id="8196" name="Picture 2" descr="http://www.ieee-isgt-2011.eu/wordpress/wp-content/uploads/2011/08/Dr-Roger-Dugan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68" y="367277"/>
            <a:ext cx="866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00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Installation and Startup</a:t>
            </a:r>
          </a:p>
        </p:txBody>
      </p:sp>
      <p:sp>
        <p:nvSpPr>
          <p:cNvPr id="10242" name="Subtitle 4"/>
          <p:cNvSpPr>
            <a:spLocks noGrp="1"/>
          </p:cNvSpPr>
          <p:nvPr>
            <p:ph type="subTitle" sz="quarter" idx="4294967295"/>
          </p:nvPr>
        </p:nvSpPr>
        <p:spPr>
          <a:xfrm>
            <a:off x="0" y="3932238"/>
            <a:ext cx="4572000" cy="2743200"/>
          </a:xfrm>
        </p:spPr>
        <p:txBody>
          <a:bodyPr/>
          <a:lstStyle/>
          <a:p>
            <a:pPr eaLnBrk="1" hangingPunct="1"/>
            <a:r>
              <a:rPr lang="en-US" altLang="en-US" dirty="0"/>
              <a:t>Installation and basic usage </a:t>
            </a:r>
          </a:p>
        </p:txBody>
      </p:sp>
    </p:spTree>
    <p:extLst>
      <p:ext uri="{BB962C8B-B14F-4D97-AF65-F5344CB8AC3E}">
        <p14:creationId xmlns:p14="http://schemas.microsoft.com/office/powerpoint/2010/main" val="143747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Accessing the SourceForge.Net Source Code Repository with TortoiseSVN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000" dirty="0"/>
              <a:t>Install a </a:t>
            </a:r>
            <a:r>
              <a:rPr lang="en-US" altLang="en-US" sz="2000" dirty="0" err="1"/>
              <a:t>TortoiseSVN</a:t>
            </a:r>
            <a:r>
              <a:rPr lang="en-US" altLang="en-US" sz="2000" dirty="0"/>
              <a:t> client from T</a:t>
            </a:r>
            <a:r>
              <a:rPr lang="en-US" altLang="en-US" sz="2000" u="sng" dirty="0"/>
              <a:t>ortoisesvn.net/downloads</a:t>
            </a:r>
            <a:r>
              <a:rPr lang="en-US" altLang="en-US" sz="2000" dirty="0"/>
              <a:t>. 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 dirty="0"/>
              <a:t>Recommendation: </a:t>
            </a:r>
          </a:p>
          <a:p>
            <a:pPr marL="287338" lvl="1" indent="0" eaLnBrk="1" hangingPunct="1">
              <a:lnSpc>
                <a:spcPct val="85000"/>
              </a:lnSpc>
              <a:buNone/>
            </a:pP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Then, to grab the files from </a:t>
            </a:r>
            <a:r>
              <a:rPr lang="en-US" altLang="en-US" sz="2000" dirty="0" err="1"/>
              <a:t>SourceForge</a:t>
            </a:r>
            <a:r>
              <a:rPr lang="en-US" altLang="en-US" sz="2000" dirty="0"/>
              <a:t> by: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1 - create a clean directory such as "c:\opendss"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2 - </a:t>
            </a:r>
            <a:r>
              <a:rPr lang="en-US" altLang="en-US" sz="2000" b="1" dirty="0"/>
              <a:t>right-click</a:t>
            </a:r>
            <a:r>
              <a:rPr lang="en-US" altLang="en-US" sz="2000" dirty="0"/>
              <a:t> on it and choose "SVN Checkout..." from the menu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3 - the repository URL is </a:t>
            </a:r>
          </a:p>
          <a:p>
            <a:pPr lvl="2" eaLnBrk="1" hangingPunct="1">
              <a:lnSpc>
                <a:spcPct val="85000"/>
              </a:lnSpc>
              <a:buFontTx/>
              <a:buNone/>
            </a:pPr>
            <a:r>
              <a:rPr lang="en-US" altLang="en-US" sz="2000" b="1" dirty="0"/>
              <a:t>http://electricdss.svn.sourceforge.net/svnroot/electricdss </a:t>
            </a:r>
          </a:p>
          <a:p>
            <a:pPr lvl="2" eaLnBrk="1" hangingPunct="1">
              <a:lnSpc>
                <a:spcPct val="85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85000"/>
              </a:lnSpc>
              <a:buFontTx/>
              <a:buNone/>
            </a:pPr>
            <a:r>
              <a:rPr lang="en-US" altLang="en-US" sz="2000" dirty="0"/>
              <a:t>(Change the checkout directory if it points somewhere other than what you want.)</a:t>
            </a:r>
          </a:p>
          <a:p>
            <a:pPr marL="0" lvl="2" indent="0" eaLnBrk="1" hangingPunct="1">
              <a:lnSpc>
                <a:spcPct val="85000"/>
              </a:lnSpc>
              <a:buFontTx/>
              <a:buNone/>
            </a:pPr>
            <a:endParaRPr lang="en-US" altLang="en-US" dirty="0"/>
          </a:p>
          <a:p>
            <a:pPr marL="0" lvl="2" indent="0" eaLnBrk="1" hangingPunct="1">
              <a:lnSpc>
                <a:spcPct val="85000"/>
              </a:lnSpc>
              <a:buFontTx/>
              <a:buNone/>
            </a:pPr>
            <a:r>
              <a:rPr lang="en-US" altLang="en-US" dirty="0"/>
              <a:t>Thereafter, to update a folder or file, right-click on the folder or file and select </a:t>
            </a:r>
            <a:r>
              <a:rPr lang="en-US" altLang="en-US" b="1" dirty="0"/>
              <a:t>SVN Update</a:t>
            </a:r>
          </a:p>
          <a:p>
            <a:pPr lvl="2" eaLnBrk="1" hangingPunct="1">
              <a:lnSpc>
                <a:spcPct val="85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85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544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Installation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53ACA-9722-4997-8696-3DADCACB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09"/>
            <a:ext cx="9144000" cy="61537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Installer Files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518082" y="2608703"/>
            <a:ext cx="3295923" cy="6217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3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Files Installed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987425"/>
            <a:ext cx="1809750" cy="521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9745" y="1685925"/>
            <a:ext cx="3038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Program Files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416" y="2093023"/>
            <a:ext cx="1609344" cy="19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SourceForge.Net Links for OpenDSS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sz="2000" dirty="0"/>
              <a:t>EPRI Links Page</a:t>
            </a:r>
          </a:p>
          <a:p>
            <a:pPr lvl="1">
              <a:lnSpc>
                <a:spcPct val="75000"/>
              </a:lnSpc>
            </a:pPr>
            <a:r>
              <a:rPr lang="en-US" altLang="en-US" sz="1600" b="1" dirty="0">
                <a:hlinkClick r:id="rId3"/>
              </a:rPr>
              <a:t>https://www.epri.com/#/pages/sa/opendss?lang=en-US</a:t>
            </a:r>
            <a:endParaRPr lang="en-US" altLang="en-US" sz="1600" b="1" dirty="0"/>
          </a:p>
          <a:p>
            <a:pPr lvl="1">
              <a:lnSpc>
                <a:spcPct val="75000"/>
              </a:lnSpc>
            </a:pPr>
            <a:endParaRPr lang="en-US" altLang="en-US" sz="1600" b="1" dirty="0"/>
          </a:p>
          <a:p>
            <a:pPr eaLnBrk="1" hangingPunct="1">
              <a:lnSpc>
                <a:spcPct val="75000"/>
              </a:lnSpc>
            </a:pPr>
            <a:r>
              <a:rPr lang="en-US" altLang="en-US" sz="2000" dirty="0" err="1"/>
              <a:t>OpenDSS</a:t>
            </a:r>
            <a:r>
              <a:rPr lang="en-US" altLang="en-US" sz="2000" dirty="0"/>
              <a:t> Download Files: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1400" b="1" dirty="0">
                <a:hlinkClick r:id="rId4"/>
              </a:rPr>
              <a:t>http://sourceforge.net/projects/electricdss/files/</a:t>
            </a:r>
            <a:endParaRPr lang="en-US" altLang="en-US" sz="1400" b="1" dirty="0"/>
          </a:p>
          <a:p>
            <a:pPr eaLnBrk="1" hangingPunct="1">
              <a:lnSpc>
                <a:spcPct val="75000"/>
              </a:lnSpc>
            </a:pPr>
            <a:endParaRPr lang="en-US" altLang="en-US" sz="900" b="1" dirty="0"/>
          </a:p>
          <a:p>
            <a:pPr eaLnBrk="1" hangingPunct="1">
              <a:lnSpc>
                <a:spcPct val="75000"/>
              </a:lnSpc>
            </a:pPr>
            <a:endParaRPr lang="en-US" altLang="en-US" sz="900" dirty="0"/>
          </a:p>
          <a:p>
            <a:pPr eaLnBrk="1" hangingPunct="1">
              <a:lnSpc>
                <a:spcPct val="75000"/>
              </a:lnSpc>
            </a:pPr>
            <a:r>
              <a:rPr lang="en-US" altLang="en-US" sz="2000" dirty="0"/>
              <a:t>Top level of Main  Repository</a:t>
            </a:r>
          </a:p>
          <a:p>
            <a:pPr eaLnBrk="1" hangingPunct="1">
              <a:lnSpc>
                <a:spcPct val="75000"/>
              </a:lnSpc>
            </a:pPr>
            <a:endParaRPr lang="en-US" altLang="en-US" sz="900" dirty="0"/>
          </a:p>
          <a:p>
            <a:pPr lvl="1" eaLnBrk="1" hangingPunct="1">
              <a:lnSpc>
                <a:spcPct val="75000"/>
              </a:lnSpc>
            </a:pPr>
            <a:endParaRPr lang="en-US" altLang="en-US" sz="1600" b="1" dirty="0"/>
          </a:p>
        </p:txBody>
      </p:sp>
      <p:pic>
        <p:nvPicPr>
          <p:cNvPr id="49156" name="Picture 4" descr="PPTF6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5575"/>
            <a:ext cx="75438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724400" y="3886200"/>
            <a:ext cx="685800" cy="838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69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5000334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Discussion Forum &amp; News for </a:t>
            </a:r>
            <a:r>
              <a:rPr lang="en-US" altLang="en-US" dirty="0" err="1"/>
              <a:t>OpenDSS</a:t>
            </a:r>
            <a:endParaRPr lang="en-US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</a:pPr>
            <a:endParaRPr lang="en-US" altLang="en-US" sz="1600" b="1" dirty="0"/>
          </a:p>
          <a:p>
            <a:pPr eaLnBrk="1" hangingPunct="1">
              <a:lnSpc>
                <a:spcPct val="75000"/>
              </a:lnSpc>
            </a:pPr>
            <a:endParaRPr lang="en-US" altLang="en-US" sz="900" dirty="0"/>
          </a:p>
          <a:p>
            <a:pPr lvl="1" eaLnBrk="1" hangingPunct="1">
              <a:lnSpc>
                <a:spcPct val="75000"/>
              </a:lnSpc>
            </a:pPr>
            <a:endParaRPr lang="en-US" altLang="en-US" sz="1600" b="1" dirty="0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835237" y="1826491"/>
            <a:ext cx="685800" cy="838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29100" y="1840924"/>
            <a:ext cx="685800" cy="838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593927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purl.org/dc/elements/1.1/"/>
    <ds:schemaRef ds:uri="http://schemas.microsoft.com/office/2006/metadata/properties"/>
    <ds:schemaRef ds:uri="9d4eb815-23ed-48d9-b0c1-2b9ce0016f4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137</TotalTime>
  <Words>446</Words>
  <Application>Microsoft Office PowerPoint</Application>
  <PresentationFormat>On-screen Show (4:3)</PresentationFormat>
  <Paragraphs>77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Wingdings</vt:lpstr>
      <vt:lpstr>2019 PowerPoint Theme</vt:lpstr>
      <vt:lpstr>OpenDSS Training Workshop</vt:lpstr>
      <vt:lpstr>Instructor</vt:lpstr>
      <vt:lpstr>Installation and Startup</vt:lpstr>
      <vt:lpstr>Accessing the SourceForge.Net Source Code Repository with TortoiseSVN</vt:lpstr>
      <vt:lpstr>Program Installation</vt:lpstr>
      <vt:lpstr>Download the Installer Files</vt:lpstr>
      <vt:lpstr>OpenDSS Files Installed</vt:lpstr>
      <vt:lpstr>SourceForge.Net Links for OpenDSS</vt:lpstr>
      <vt:lpstr>Discussion Forum &amp; News for OpenDSS</vt:lpstr>
      <vt:lpstr>COM Server Registration </vt:lpstr>
      <vt:lpstr>The GUID References the DLL File ….</vt:lpstr>
      <vt:lpstr>Accessing the SourceForge.Net Source Code Repository with TortoiseSVN</vt:lpstr>
      <vt:lpstr>Starting the Program</vt:lpstr>
      <vt:lpstr>Starting OpenDSS.exe – Standalone executable</vt:lpstr>
      <vt:lpstr>Basic User Text Script Screen</vt:lpstr>
      <vt:lpstr>(Live Demo)</vt:lpstr>
      <vt:lpstr>Questions ??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18</cp:revision>
  <cp:lastPrinted>2014-11-24T20:31:07Z</cp:lastPrinted>
  <dcterms:created xsi:type="dcterms:W3CDTF">2019-01-15T15:22:32Z</dcterms:created>
  <dcterms:modified xsi:type="dcterms:W3CDTF">2021-08-20T15:15:44Z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