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1"/>
  </p:notesMasterIdLst>
  <p:handoutMasterIdLst>
    <p:handoutMasterId r:id="rId52"/>
  </p:handoutMasterIdLst>
  <p:sldIdLst>
    <p:sldId id="267" r:id="rId5"/>
    <p:sldId id="344" r:id="rId6"/>
    <p:sldId id="368" r:id="rId7"/>
    <p:sldId id="369" r:id="rId8"/>
    <p:sldId id="340" r:id="rId9"/>
    <p:sldId id="341" r:id="rId10"/>
    <p:sldId id="342" r:id="rId11"/>
    <p:sldId id="370" r:id="rId12"/>
    <p:sldId id="379" r:id="rId13"/>
    <p:sldId id="380" r:id="rId14"/>
    <p:sldId id="398" r:id="rId15"/>
    <p:sldId id="399" r:id="rId16"/>
    <p:sldId id="400" r:id="rId17"/>
    <p:sldId id="371" r:id="rId18"/>
    <p:sldId id="372" r:id="rId19"/>
    <p:sldId id="373" r:id="rId20"/>
    <p:sldId id="404" r:id="rId21"/>
    <p:sldId id="377"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366" r:id="rId38"/>
    <p:sldId id="424" r:id="rId39"/>
    <p:sldId id="425" r:id="rId40"/>
    <p:sldId id="426" r:id="rId41"/>
    <p:sldId id="427" r:id="rId42"/>
    <p:sldId id="428" r:id="rId43"/>
    <p:sldId id="429" r:id="rId44"/>
    <p:sldId id="307" r:id="rId45"/>
    <p:sldId id="430" r:id="rId46"/>
    <p:sldId id="431" r:id="rId47"/>
    <p:sldId id="405" r:id="rId48"/>
    <p:sldId id="406" r:id="rId49"/>
    <p:sldId id="280" r:id="rId5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90" d="100"/>
          <a:sy n="90" d="100"/>
        </p:scale>
        <p:origin x="1032" y="67"/>
      </p:cViewPr>
      <p:guideLst/>
    </p:cSldViewPr>
  </p:slideViewPr>
  <p:notesTextViewPr>
    <p:cViewPr>
      <p:scale>
        <a:sx n="1" d="1"/>
        <a:sy n="1" d="1"/>
      </p:scale>
      <p:origin x="0" y="0"/>
    </p:cViewPr>
  </p:notesTextViewPr>
  <p:sorterViewPr>
    <p:cViewPr varScale="1">
      <p:scale>
        <a:sx n="1" d="1"/>
        <a:sy n="1" d="1"/>
      </p:scale>
      <p:origin x="0" y="-690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8/20/2021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8/20/2021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14</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15</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17</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19</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20</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22</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30</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31</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32</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33</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34</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35</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36</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38</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39</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42</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44</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45</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www.epri.com/#/pages/sa/opendss"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30, 2021</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Introduction to </a:t>
            </a:r>
            <a:r>
              <a:rPr lang="en-US" dirty="0" err="1"/>
              <a:t>OpenDSS</a:t>
            </a:r>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(EMT)solver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dirty="0"/>
              <a:t>The </a:t>
            </a:r>
            <a:r>
              <a:rPr lang="en-US" altLang="en-US" dirty="0" err="1"/>
              <a:t>OpenDSS</a:t>
            </a:r>
            <a:r>
              <a:rPr lang="en-US" altLang="en-US" dirty="0"/>
              <a:t> was designed to capture both </a:t>
            </a:r>
          </a:p>
          <a:p>
            <a:pPr lvl="1" eaLnBrk="1" hangingPunct="1"/>
            <a:r>
              <a:rPr lang="en-US" altLang="en-US" b="1" dirty="0"/>
              <a:t>Time-specific benefits</a:t>
            </a:r>
            <a:r>
              <a:rPr lang="en-US" altLang="en-US" dirty="0"/>
              <a:t> and </a:t>
            </a:r>
          </a:p>
          <a:p>
            <a:pPr lvl="1" eaLnBrk="1" hangingPunct="1"/>
            <a:r>
              <a:rPr lang="en-US" altLang="en-US" b="1" dirty="0"/>
              <a:t>Location-specific benefits</a:t>
            </a:r>
            <a:r>
              <a:rPr lang="en-US" altLang="en-US" dirty="0"/>
              <a:t> </a:t>
            </a:r>
          </a:p>
          <a:p>
            <a:pPr eaLnBrk="1" hangingPunct="1"/>
            <a:endParaRPr lang="en-US" altLang="en-US" dirty="0"/>
          </a:p>
          <a:p>
            <a:pPr eaLnBrk="1" hangingPunct="1"/>
            <a:r>
              <a:rPr lang="en-US" altLang="en-US" dirty="0"/>
              <a:t>Needed for</a:t>
            </a:r>
          </a:p>
          <a:p>
            <a:pPr lvl="1" eaLnBrk="1" hangingPunct="1"/>
            <a:r>
              <a:rPr lang="en-US" altLang="en-US" dirty="0"/>
              <a:t>DG analysis</a:t>
            </a:r>
          </a:p>
          <a:p>
            <a:pPr lvl="1" eaLnBrk="1" hangingPunct="1"/>
            <a:r>
              <a:rPr lang="en-US" altLang="en-US" dirty="0"/>
              <a:t>Renewable generation</a:t>
            </a:r>
          </a:p>
          <a:p>
            <a:pPr lvl="1" eaLnBrk="1" hangingPunct="1"/>
            <a:r>
              <a:rPr lang="en-US" altLang="en-US" dirty="0"/>
              <a:t>Energy efficiency analysis</a:t>
            </a:r>
          </a:p>
          <a:p>
            <a:pPr lvl="1" eaLnBrk="1" hangingPunct="1"/>
            <a:r>
              <a:rPr lang="en-US" altLang="en-US" dirty="0"/>
              <a:t>PHEV and EV impacts</a:t>
            </a:r>
          </a:p>
          <a:p>
            <a:pPr lvl="1" eaLnBrk="1" hangingPunct="1"/>
            <a:r>
              <a:rPr lang="en-US" altLang="en-US" dirty="0"/>
              <a:t>Other proposed capacity enhancements that don’t follow typical </a:t>
            </a:r>
            <a:r>
              <a:rPr lang="en-US" altLang="en-US" dirty="0" err="1"/>
              <a:t>loadshapes</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normAutofit/>
          </a:bodyPr>
          <a:lstStyle/>
          <a:p>
            <a:pPr eaLnBrk="1" hangingPunct="1"/>
            <a:r>
              <a:rPr lang="en-US" altLang="en-US" dirty="0"/>
              <a:t>Can model virtually any circuit configuration</a:t>
            </a:r>
          </a:p>
          <a:p>
            <a:pPr eaLnBrk="1" hangingPunct="1"/>
            <a:r>
              <a:rPr lang="en-US" altLang="en-US" dirty="0"/>
              <a:t>Very flexible multi-phase </a:t>
            </a:r>
            <a:r>
              <a:rPr lang="en-US" altLang="en-US" b="1" dirty="0"/>
              <a:t>transformer model</a:t>
            </a:r>
          </a:p>
          <a:p>
            <a:pPr eaLnBrk="1" hangingPunct="1"/>
            <a:r>
              <a:rPr lang="en-US" altLang="en-US" dirty="0"/>
              <a:t>Fast and efficient </a:t>
            </a:r>
            <a:r>
              <a:rPr lang="en-US" altLang="en-US" b="1" dirty="0"/>
              <a:t>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it easy 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a:r>
              <a:rPr lang="en-US" altLang="en-US" sz="1800" b="1" dirty="0"/>
              <a:t>Doc folder </a:t>
            </a:r>
            <a:r>
              <a:rPr lang="en-US" altLang="en-US" sz="1800" dirty="0"/>
              <a:t>on your </a:t>
            </a:r>
            <a:r>
              <a:rPr lang="en-US" altLang="en-US" sz="1800" dirty="0" err="1"/>
              <a:t>OpenDSS</a:t>
            </a:r>
            <a:r>
              <a:rPr lang="en-US" altLang="en-US" sz="1800" dirty="0"/>
              <a:t> installation</a:t>
            </a:r>
          </a:p>
          <a:p>
            <a:pPr lvl="1"/>
            <a:r>
              <a:rPr lang="en-US" altLang="en-US" sz="1800" b="1" dirty="0"/>
              <a:t>Examples folder </a:t>
            </a:r>
            <a:r>
              <a:rPr lang="en-US" altLang="en-US" sz="1800" dirty="0"/>
              <a:t>on your </a:t>
            </a:r>
            <a:r>
              <a:rPr lang="en-US" altLang="en-US" sz="1800" dirty="0" err="1"/>
              <a:t>OpenDSS</a:t>
            </a:r>
            <a:r>
              <a:rPr lang="en-US" altLang="en-US" sz="1800" dirty="0"/>
              <a:t> installation</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dirty="0"/>
              <a:t>A key feature is that </a:t>
            </a:r>
            <a:r>
              <a:rPr lang="en-US" altLang="en-US" b="1" dirty="0"/>
              <a:t>controls</a:t>
            </a:r>
            <a:r>
              <a:rPr lang="en-US" altLang="en-US" dirty="0"/>
              <a:t> are modeled separately from the </a:t>
            </a:r>
            <a:r>
              <a:rPr lang="en-US" altLang="en-US" b="1" dirty="0"/>
              <a:t>devices</a:t>
            </a:r>
            <a:r>
              <a:rPr lang="en-US" altLang="en-US" dirty="0"/>
              <a:t> being controlled</a:t>
            </a:r>
          </a:p>
          <a:p>
            <a:pPr lvl="1" eaLnBrk="1" hangingPunct="1"/>
            <a:r>
              <a:rPr lang="en-US" altLang="en-US" dirty="0"/>
              <a:t>Capacitors  (</a:t>
            </a:r>
            <a:r>
              <a:rPr lang="en-US" altLang="en-US" dirty="0" err="1"/>
              <a:t>CapControl</a:t>
            </a:r>
            <a:r>
              <a:rPr lang="en-US" altLang="en-US" dirty="0"/>
              <a:t> element)</a:t>
            </a:r>
          </a:p>
          <a:p>
            <a:pPr lvl="1" eaLnBrk="1" hangingPunct="1"/>
            <a:r>
              <a:rPr lang="en-US" altLang="en-US" dirty="0"/>
              <a:t>Regulators/</a:t>
            </a:r>
            <a:r>
              <a:rPr lang="en-US" altLang="en-US" dirty="0" err="1"/>
              <a:t>tapchangers</a:t>
            </a:r>
            <a:r>
              <a:rPr lang="en-US" altLang="en-US" dirty="0"/>
              <a:t>  (</a:t>
            </a:r>
            <a:r>
              <a:rPr lang="en-US" altLang="en-US" dirty="0" err="1"/>
              <a:t>RegControl</a:t>
            </a:r>
            <a:r>
              <a:rPr lang="en-US" altLang="en-US" dirty="0"/>
              <a:t> element)</a:t>
            </a:r>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39215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a:t>
            </a:r>
            <a:r>
              <a:rPr lang="en-US" altLang="en-US" b="1" u="sng" dirty="0"/>
              <a:t>COM server</a:t>
            </a:r>
            <a:r>
              <a:rPr lang="en-US" altLang="en-US" u="sng" dirty="0"/>
              <a:t> </a:t>
            </a:r>
            <a:r>
              <a:rPr lang="en-US" altLang="en-US" dirty="0"/>
              <a:t>(for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a:p>
            <a:pPr marL="548884" indent="-457200"/>
            <a:r>
              <a:rPr lang="en-US" altLang="en-US" dirty="0"/>
              <a:t>Some users have published Python interfaces</a:t>
            </a:r>
          </a:p>
        </p:txBody>
      </p:sp>
    </p:spTree>
    <p:extLst>
      <p:ext uri="{BB962C8B-B14F-4D97-AF65-F5344CB8AC3E}">
        <p14:creationId xmlns:p14="http://schemas.microsoft.com/office/powerpoint/2010/main" val="31283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OpenDSS</a:t>
            </a:r>
            <a:r>
              <a:rPr lang="en-US" altLang="en-US" dirty="0"/>
              <a:t> Research Directions</a:t>
            </a:r>
          </a:p>
        </p:txBody>
      </p:sp>
      <p:sp>
        <p:nvSpPr>
          <p:cNvPr id="24579" name="Rectangle 3"/>
          <p:cNvSpPr>
            <a:spLocks noGrp="1" noChangeArrowheads="1"/>
          </p:cNvSpPr>
          <p:nvPr>
            <p:ph type="body" idx="1"/>
          </p:nvPr>
        </p:nvSpPr>
        <p:spPr/>
        <p:txBody>
          <a:bodyPr/>
          <a:lstStyle/>
          <a:p>
            <a:pPr eaLnBrk="1" hangingPunct="1"/>
            <a:r>
              <a:rPr lang="en-US" altLang="en-US" sz="2000" dirty="0"/>
              <a:t>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 Version 8 Released in 2019  (now Version 9) performs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r>
              <a:rPr lang="en-US" altLang="en-US" sz="2000" dirty="0"/>
              <a:t>Improved Distribution Management Systems (DMS) functions </a:t>
            </a:r>
          </a:p>
          <a:p>
            <a:pPr lvl="1"/>
            <a:r>
              <a:rPr lang="en-US" altLang="en-US" sz="2000" dirty="0"/>
              <a:t>Several Existing EPRI research projects</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Harmonics</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3899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a:t>
            </a:r>
            <a:r>
              <a:rPr lang="en-US" altLang="en-US" b="1" dirty="0"/>
              <a:t>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 or Clear the circuit definition</a:t>
            </a:r>
          </a:p>
          <a:p>
            <a:pPr lvl="2"/>
            <a:r>
              <a:rPr lang="en-US" altLang="en-US" dirty="0"/>
              <a:t>This may be different than distribution power flow programs you are familiar with</a:t>
            </a:r>
          </a:p>
          <a:p>
            <a:pPr lvl="2"/>
            <a:r>
              <a:rPr lang="en-US" altLang="en-US" dirty="0" err="1"/>
              <a:t>OpenDSS</a:t>
            </a:r>
            <a:r>
              <a:rPr lang="en-US" altLang="en-US" dirty="0"/>
              <a:t> is designed as an interactive simulator</a:t>
            </a:r>
          </a:p>
        </p:txBody>
      </p:sp>
    </p:spTree>
    <p:extLst>
      <p:ext uri="{BB962C8B-B14F-4D97-AF65-F5344CB8AC3E}">
        <p14:creationId xmlns:p14="http://schemas.microsoft.com/office/powerpoint/2010/main" val="92270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r>
              <a:rPr lang="en-US" dirty="0"/>
              <a:t>For the curious Electrical Engineer …</a:t>
            </a:r>
          </a:p>
        </p:txBody>
      </p:sp>
    </p:spTree>
    <p:extLst>
      <p:ext uri="{BB962C8B-B14F-4D97-AF65-F5344CB8AC3E}">
        <p14:creationId xmlns:p14="http://schemas.microsoft.com/office/powerpoint/2010/main" val="116017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189065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410417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The examples in this Workshop will be taught using the EPRI </a:t>
            </a:r>
            <a:r>
              <a:rPr lang="en-US" altLang="en-US" dirty="0" err="1"/>
              <a:t>OpenDSS</a:t>
            </a:r>
            <a:r>
              <a:rPr lang="en-US" altLang="en-US" dirty="0"/>
              <a:t> computer program</a:t>
            </a:r>
          </a:p>
          <a:p>
            <a:r>
              <a:rPr lang="en-US" altLang="en-US" dirty="0" err="1"/>
              <a:t>OpenDSS</a:t>
            </a:r>
            <a:r>
              <a:rPr lang="en-US" altLang="en-US" dirty="0"/>
              <a:t> is EPRI’s main tool for research involving distribution system analysis</a:t>
            </a:r>
          </a:p>
          <a:p>
            <a:r>
              <a:rPr lang="en-US" altLang="en-US" dirty="0"/>
              <a:t>Was made Open Source in 2008.</a:t>
            </a:r>
          </a:p>
          <a:p>
            <a:pPr lvl="1"/>
            <a:r>
              <a:rPr lang="en-US" altLang="en-US" dirty="0"/>
              <a:t>Over 120,000 downloads since.</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1148966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6169"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a:bodyPr>
          <a:lstStyle/>
          <a:p>
            <a:pPr eaLnBrk="1" hangingPunct="1"/>
            <a:r>
              <a:rPr lang="en-US" altLang="en-US" dirty="0"/>
              <a:t>Script-driven, frequency-domain electrical circuit simulation tool</a:t>
            </a:r>
          </a:p>
          <a:p>
            <a:pPr lvl="1"/>
            <a:r>
              <a:rPr lang="en-US" altLang="en-US" dirty="0"/>
              <a:t>Script with text commands</a:t>
            </a:r>
          </a:p>
          <a:p>
            <a:pPr lvl="1"/>
            <a:r>
              <a:rPr lang="en-US" altLang="en-US" dirty="0"/>
              <a:t>Script with another program (Python, MATLAB, C++, Delphi, etc.)</a:t>
            </a:r>
          </a:p>
          <a:p>
            <a:pPr lvl="2"/>
            <a:r>
              <a:rPr lang="en-US" altLang="en-US" dirty="0"/>
              <a:t>Use Windows COM interface</a:t>
            </a:r>
          </a:p>
          <a:p>
            <a:pPr lvl="2"/>
            <a:r>
              <a:rPr lang="en-US" altLang="en-US" dirty="0"/>
              <a:t>Use Direct DLL interface</a:t>
            </a:r>
          </a:p>
          <a:p>
            <a:pPr lvl="2"/>
            <a:r>
              <a:rPr lang="en-US" altLang="en-US" dirty="0"/>
              <a:t>Drive with </a:t>
            </a:r>
            <a:r>
              <a:rPr lang="en-US" altLang="en-US" dirty="0" err="1"/>
              <a:t>OpenDSS</a:t>
            </a:r>
            <a:r>
              <a:rPr lang="en-US" altLang="en-US" dirty="0"/>
              <a:t>-G</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90939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lvl="1" eaLnBrk="1" hangingPunct="1"/>
            <a:r>
              <a:rPr lang="en-US" altLang="en-US" dirty="0"/>
              <a:t>More like EMT or Dynamics model than typical Distribution Power Flow</a:t>
            </a:r>
          </a:p>
          <a:p>
            <a:pPr eaLnBrk="1" hangingPunct="1"/>
            <a:endParaRPr lang="en-US" altLang="en-US" dirty="0"/>
          </a:p>
          <a:p>
            <a:pPr eaLnBrk="1" hangingPunct="1"/>
            <a:r>
              <a:rPr lang="en-US" altLang="en-US" dirty="0"/>
              <a:t>Supports all </a:t>
            </a:r>
            <a:r>
              <a:rPr lang="en-US" altLang="en-US" b="1" dirty="0"/>
              <a:t>rms steady-state </a:t>
            </a:r>
            <a:r>
              <a:rPr lang="en-US" altLang="en-US" dirty="0"/>
              <a:t>(i.e., frequency domain) analyses commonly performed for utility distribution system planning</a:t>
            </a:r>
          </a:p>
          <a:p>
            <a:pPr lvl="1" eaLnBrk="1" hangingPunct="1"/>
            <a:r>
              <a:rPr lang="en-US" altLang="en-US" dirty="0"/>
              <a:t>And many other types of analyses</a:t>
            </a:r>
          </a:p>
          <a:p>
            <a:pPr lvl="1" eaLnBrk="1" hangingPunct="1"/>
            <a:r>
              <a:rPr lang="en-US" altLang="en-US" dirty="0"/>
              <a:t>Original purpose: </a:t>
            </a:r>
            <a:r>
              <a:rPr lang="en-US" altLang="en-US" b="1" dirty="0"/>
              <a:t>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97</TotalTime>
  <Words>2874</Words>
  <Application>Microsoft Office PowerPoint</Application>
  <PresentationFormat>On-screen Show (4:3)</PresentationFormat>
  <Paragraphs>517</Paragraphs>
  <Slides>46</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Arial Black</vt:lpstr>
      <vt:lpstr>Calibri</vt:lpstr>
      <vt:lpstr>Calibri Light</vt:lpstr>
      <vt:lpstr>Century Gothic</vt:lpstr>
      <vt:lpstr>Tahoma</vt:lpstr>
      <vt:lpstr>Times New Roman</vt:lpstr>
      <vt:lpstr>Wingdings</vt:lpstr>
      <vt:lpstr>2019 PowerPoint Theme</vt:lpstr>
      <vt:lpstr>Equation</vt:lpstr>
      <vt:lpstr>OpenDSS Training Workshop</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DSS Structure</vt:lpstr>
      <vt:lpstr>OpenDSS Research Directions</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DSS Object Structure</vt:lpstr>
      <vt:lpstr>DSS Class Structure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24</cp:revision>
  <cp:lastPrinted>2014-11-24T20:31:07Z</cp:lastPrinted>
  <dcterms:created xsi:type="dcterms:W3CDTF">2019-01-15T15:22:32Z</dcterms:created>
  <dcterms:modified xsi:type="dcterms:W3CDTF">2021-08-20T15:17:45Z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