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5"/>
  </p:notesMasterIdLst>
  <p:sldIdLst>
    <p:sldId id="445" r:id="rId5"/>
    <p:sldId id="461" r:id="rId6"/>
    <p:sldId id="462" r:id="rId7"/>
    <p:sldId id="476" r:id="rId8"/>
    <p:sldId id="463" r:id="rId9"/>
    <p:sldId id="464" r:id="rId10"/>
    <p:sldId id="298" r:id="rId11"/>
    <p:sldId id="496" r:id="rId12"/>
    <p:sldId id="495" r:id="rId13"/>
    <p:sldId id="493" r:id="rId14"/>
    <p:sldId id="484" r:id="rId15"/>
    <p:sldId id="488" r:id="rId16"/>
    <p:sldId id="489" r:id="rId17"/>
    <p:sldId id="490" r:id="rId18"/>
    <p:sldId id="491" r:id="rId19"/>
    <p:sldId id="492" r:id="rId20"/>
    <p:sldId id="479" r:id="rId21"/>
    <p:sldId id="477" r:id="rId22"/>
    <p:sldId id="339" r:id="rId23"/>
    <p:sldId id="494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ie McEntee" initials="CM" lastIdx="1" clrIdx="0">
    <p:extLst>
      <p:ext uri="{19B8F6BF-5375-455C-9EA6-DF929625EA0E}">
        <p15:presenceInfo xmlns:p15="http://schemas.microsoft.com/office/powerpoint/2012/main" userId="a600e10eb9596a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1BF82F3-F2C0-4841-AFB9-E8AAB6A7629E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6150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91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4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1DAEB54-13AF-4ED4-A9D7-DA76DBD928E1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67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47206B5-C256-4B24-B22D-F27A31C75CC4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6150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03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57F4D3-F37E-445F-A73B-B2EEAEEC5D15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9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04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3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0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9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484393" y="1817370"/>
            <a:ext cx="3429000" cy="1988820"/>
          </a:xfrm>
        </p:spPr>
        <p:txBody>
          <a:bodyPr/>
          <a:lstStyle/>
          <a:p>
            <a:r>
              <a:rPr lang="en-US" dirty="0"/>
              <a:t>Scripting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D214C-0259-441B-8F6E-383AC8472E74}"/>
              </a:ext>
            </a:extLst>
          </p:cNvPr>
          <p:cNvSpPr txBox="1"/>
          <p:nvPr/>
        </p:nvSpPr>
        <p:spPr>
          <a:xfrm>
            <a:off x="1371600" y="4185138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Catie</a:t>
            </a:r>
            <a:r>
              <a:rPr lang="en-US" sz="2000" b="1" dirty="0"/>
              <a:t> McEntee</a:t>
            </a:r>
          </a:p>
          <a:p>
            <a:r>
              <a:rPr lang="en-US" dirty="0"/>
              <a:t>Graduate Student</a:t>
            </a:r>
            <a:br>
              <a:rPr lang="en-US" dirty="0"/>
            </a:br>
            <a:r>
              <a:rPr lang="en-US" dirty="0"/>
              <a:t>NCSU</a:t>
            </a:r>
          </a:p>
        </p:txBody>
      </p:sp>
    </p:spTree>
    <p:extLst>
      <p:ext uri="{BB962C8B-B14F-4D97-AF65-F5344CB8AC3E}">
        <p14:creationId xmlns:p14="http://schemas.microsoft.com/office/powerpoint/2010/main" val="34583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BBBA-4C73-4C96-B911-10B01D59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822B-3CA6-49B7-8548-55AE0E0C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Use tagged parameters for readability and to avoid mistakes</a:t>
            </a:r>
          </a:p>
          <a:p>
            <a:pPr>
              <a:spcAft>
                <a:spcPts val="1200"/>
              </a:spcAft>
            </a:pPr>
            <a:r>
              <a:rPr lang="en-US" dirty="0"/>
              <a:t>When in doubt, define more arguments rather than less</a:t>
            </a:r>
          </a:p>
          <a:p>
            <a:pPr>
              <a:spcAft>
                <a:spcPts val="1200"/>
              </a:spcAft>
            </a:pPr>
            <a:r>
              <a:rPr lang="en-US" dirty="0"/>
              <a:t>Check </a:t>
            </a:r>
            <a:r>
              <a:rPr lang="en-US" dirty="0" err="1"/>
              <a:t>OpenDSS</a:t>
            </a:r>
            <a:r>
              <a:rPr lang="en-US" dirty="0"/>
              <a:t> help to see what arguments are available with each command</a:t>
            </a:r>
          </a:p>
          <a:p>
            <a:pPr>
              <a:spcAft>
                <a:spcPts val="1200"/>
              </a:spcAft>
            </a:pPr>
            <a:r>
              <a:rPr lang="en-US" dirty="0"/>
              <a:t>Check </a:t>
            </a:r>
            <a:r>
              <a:rPr lang="en-US" dirty="0" err="1"/>
              <a:t>OpenDSS</a:t>
            </a:r>
            <a:r>
              <a:rPr lang="en-US" dirty="0"/>
              <a:t> help for the correct units to use</a:t>
            </a:r>
          </a:p>
          <a:p>
            <a:pPr>
              <a:spcAft>
                <a:spcPts val="1200"/>
              </a:spcAft>
            </a:pPr>
            <a:r>
              <a:rPr lang="en-US" dirty="0"/>
              <a:t>Use “Show kV base Mismatch” to check that voltages are defined correctly</a:t>
            </a:r>
          </a:p>
          <a:p>
            <a:pPr>
              <a:spcAft>
                <a:spcPts val="1200"/>
              </a:spcAft>
            </a:pPr>
            <a:r>
              <a:rPr lang="en-US" dirty="0"/>
              <a:t>Use “dump” to check that parameters are what you expected</a:t>
            </a:r>
          </a:p>
        </p:txBody>
      </p:sp>
    </p:spTree>
    <p:extLst>
      <p:ext uri="{BB962C8B-B14F-4D97-AF65-F5344CB8AC3E}">
        <p14:creationId xmlns:p14="http://schemas.microsoft.com/office/powerpoint/2010/main" val="56711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3D62-9C14-414C-B22F-3414D032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Large Circuit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452D8-8AAD-4DB8-8C69-92567B4A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62557"/>
            <a:ext cx="6427304" cy="5615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FB48F-4F57-4E21-8523-5F2F3959F891}"/>
              </a:ext>
            </a:extLst>
          </p:cNvPr>
          <p:cNvSpPr txBox="1"/>
          <p:nvPr/>
        </p:nvSpPr>
        <p:spPr>
          <a:xfrm>
            <a:off x="4797288" y="1093967"/>
            <a:ext cx="363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IEEE 8500-Node Test Feeder</a:t>
            </a:r>
          </a:p>
        </p:txBody>
      </p:sp>
    </p:spTree>
    <p:extLst>
      <p:ext uri="{BB962C8B-B14F-4D97-AF65-F5344CB8AC3E}">
        <p14:creationId xmlns:p14="http://schemas.microsoft.com/office/powerpoint/2010/main" val="203997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6037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84EB18D3-02C7-4C6B-AF9D-0A30C809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348" y="3695845"/>
            <a:ext cx="2664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These files define equipment types like an equipment database or warehouse</a:t>
            </a:r>
          </a:p>
        </p:txBody>
      </p:sp>
    </p:spTree>
    <p:extLst>
      <p:ext uri="{BB962C8B-B14F-4D97-AF65-F5344CB8AC3E}">
        <p14:creationId xmlns:p14="http://schemas.microsoft.com/office/powerpoint/2010/main" val="100778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367D6E8B-04CA-4187-82A2-80B6CDA2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648" y="5386182"/>
            <a:ext cx="23791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These files define each individual device that will be added to the circuit</a:t>
            </a:r>
          </a:p>
        </p:txBody>
      </p:sp>
    </p:spTree>
    <p:extLst>
      <p:ext uri="{BB962C8B-B14F-4D97-AF65-F5344CB8AC3E}">
        <p14:creationId xmlns:p14="http://schemas.microsoft.com/office/powerpoint/2010/main" val="69395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F7155097-CCF3-4D3D-9511-E70C3BFA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051" y="2330943"/>
            <a:ext cx="26649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This is the main circuit model file. Redirect to each library or device file from here to build the model.</a:t>
            </a: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928B8730-4EDD-4BF6-98E2-033784372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2796" y="2795354"/>
            <a:ext cx="1264753" cy="27699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292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5DE3E5F7-74A2-4B42-BF90-B33D1D33A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997" y="2377351"/>
            <a:ext cx="34157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“Compile” the Master file from here and run simple analyses</a:t>
            </a:r>
          </a:p>
        </p:txBody>
      </p:sp>
      <p:sp>
        <p:nvSpPr>
          <p:cNvPr id="36" name="Line 21">
            <a:extLst>
              <a:ext uri="{FF2B5EF4-FFF2-40B4-BE49-F238E27FC236}">
                <a16:creationId xmlns:a16="http://schemas.microsoft.com/office/drawing/2014/main" id="{E15D2AD6-897F-4B95-88FB-53819D6F0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2300" y="2662860"/>
            <a:ext cx="1339133" cy="123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487B-5DF5-4B07-8FDD-D2954925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0A20-CCE4-4E36-832F-B011D8E2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Compile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Moves to file directory and compiles the given file</a:t>
            </a:r>
          </a:p>
          <a:p>
            <a:r>
              <a:rPr lang="en-US" altLang="en-US" b="1" dirty="0"/>
              <a:t>Redirect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Same as compile but returns to the original working directory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if you’re already in the right working directory:</a:t>
            </a:r>
          </a:p>
          <a:p>
            <a:pPr marL="0" indent="0"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Compile Run_8500Node.dss</a:t>
            </a:r>
          </a:p>
          <a:p>
            <a:pPr marL="0" indent="0">
              <a:buNone/>
            </a:pPr>
            <a:endParaRPr lang="en-US" altLang="en-US" sz="20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000" dirty="0"/>
              <a:t>if you want to move to the circuit directory:</a:t>
            </a:r>
            <a:endParaRPr lang="en-US" altLang="en-US" sz="20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Compile </a:t>
            </a:r>
            <a:r>
              <a:rPr lang="en-US" altLang="en-US" sz="2000" b="1" i="1" dirty="0" err="1">
                <a:solidFill>
                  <a:schemeClr val="tx2"/>
                </a:solidFill>
              </a:rPr>
              <a:t>IEEETestCases</a:t>
            </a:r>
            <a:r>
              <a:rPr lang="en-US" altLang="en-US" sz="2000" b="1" i="1" dirty="0">
                <a:solidFill>
                  <a:schemeClr val="tx2"/>
                </a:solidFill>
              </a:rPr>
              <a:t>\8500-Node\Run_8500Node.dss	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if you want stay in the original working directory:</a:t>
            </a:r>
          </a:p>
          <a:p>
            <a:pPr marL="0" indent="0"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Redirect libraries\</a:t>
            </a:r>
            <a:r>
              <a:rPr lang="en-US" altLang="en-US" sz="2000" b="1" i="1" dirty="0" err="1">
                <a:solidFill>
                  <a:schemeClr val="tx2"/>
                </a:solidFill>
              </a:rPr>
              <a:t>linecodes.dss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582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BBBA-4C73-4C96-B911-10B01D59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IEEE 8500-Node Test Feeder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3904-A8CA-418D-9EA2-0AADBC1A55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4638" y="1960633"/>
            <a:ext cx="8009244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C:\Program Files\</a:t>
            </a:r>
            <a:r>
              <a:rPr lang="en-US" dirty="0" err="1"/>
              <a:t>OpenDSS</a:t>
            </a:r>
            <a:r>
              <a:rPr lang="en-US" dirty="0"/>
              <a:t>\</a:t>
            </a:r>
            <a:r>
              <a:rPr lang="en-US" dirty="0" err="1"/>
              <a:t>IEEETestCases</a:t>
            </a:r>
            <a:r>
              <a:rPr lang="en-US" dirty="0"/>
              <a:t>\8500-Node</a:t>
            </a:r>
          </a:p>
          <a:p>
            <a:pPr algn="l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401C72-759D-42A5-BF0C-B7956249E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79105" y="2414603"/>
            <a:ext cx="225286" cy="626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58F433-94E9-4C6D-AD0E-9C8797E838C3}"/>
              </a:ext>
            </a:extLst>
          </p:cNvPr>
          <p:cNvSpPr txBox="1"/>
          <p:nvPr/>
        </p:nvSpPr>
        <p:spPr>
          <a:xfrm>
            <a:off x="722243" y="3064994"/>
            <a:ext cx="2564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Or wherever you installed </a:t>
            </a:r>
            <a:r>
              <a:rPr lang="en-US" sz="2000" dirty="0" err="1">
                <a:solidFill>
                  <a:schemeClr val="tx2"/>
                </a:solidFill>
              </a:rPr>
              <a:t>OpenDSS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9B726-CC29-4F31-A1FE-7E471B8FD9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74365" y="2414605"/>
            <a:ext cx="145774" cy="546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3B705-4A34-4EDA-AF1B-F0E278513346}"/>
              </a:ext>
            </a:extLst>
          </p:cNvPr>
          <p:cNvSpPr txBox="1"/>
          <p:nvPr/>
        </p:nvSpPr>
        <p:spPr>
          <a:xfrm>
            <a:off x="3710609" y="3111160"/>
            <a:ext cx="360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You may need to copy these to a different location if you don’t have admin rights to your program files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7433B-34EB-4120-8A01-571B05E385D6}"/>
              </a:ext>
            </a:extLst>
          </p:cNvPr>
          <p:cNvSpPr txBox="1"/>
          <p:nvPr/>
        </p:nvSpPr>
        <p:spPr>
          <a:xfrm>
            <a:off x="274320" y="5197505"/>
            <a:ext cx="552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compile “Run_8500Node”</a:t>
            </a:r>
          </a:p>
        </p:txBody>
      </p:sp>
    </p:spTree>
    <p:extLst>
      <p:ext uri="{BB962C8B-B14F-4D97-AF65-F5344CB8AC3E}">
        <p14:creationId xmlns:p14="http://schemas.microsoft.com/office/powerpoint/2010/main" val="426122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OpenDSS</a:t>
            </a:r>
            <a:r>
              <a:rPr lang="en-US" altLang="en-US" dirty="0"/>
              <a:t> is a </a:t>
            </a:r>
            <a:r>
              <a:rPr lang="en-US" altLang="en-US" u="sng" dirty="0"/>
              <a:t>scriptable solution engine</a:t>
            </a:r>
          </a:p>
          <a:p>
            <a:pPr marL="0" indent="0" eaLnBrk="1" hangingPunct="1">
              <a:buNone/>
            </a:pPr>
            <a:endParaRPr lang="en-US" altLang="en-US" u="sng" dirty="0"/>
          </a:p>
          <a:p>
            <a:pPr eaLnBrk="1" hangingPunct="1"/>
            <a:r>
              <a:rPr lang="en-US" altLang="en-US" dirty="0"/>
              <a:t>You can write scripts to perform all </a:t>
            </a:r>
            <a:r>
              <a:rPr lang="en-US" altLang="en-US" dirty="0" err="1"/>
              <a:t>OpenDSS</a:t>
            </a:r>
            <a:r>
              <a:rPr lang="en-US" altLang="en-US" dirty="0"/>
              <a:t> functions:</a:t>
            </a:r>
          </a:p>
          <a:p>
            <a:pPr lvl="1"/>
            <a:r>
              <a:rPr lang="en-US" altLang="en-US" dirty="0"/>
              <a:t>Build and modify circuit models</a:t>
            </a:r>
          </a:p>
          <a:p>
            <a:pPr lvl="1"/>
            <a:r>
              <a:rPr lang="en-US" altLang="en-US" dirty="0"/>
              <a:t>Run basic and custom analyses</a:t>
            </a:r>
          </a:p>
          <a:p>
            <a:pPr lvl="1"/>
            <a:r>
              <a:rPr lang="en-US" altLang="en-US" dirty="0"/>
              <a:t>Export Results</a:t>
            </a:r>
          </a:p>
          <a:p>
            <a:pPr marL="287338" lvl="1" indent="0">
              <a:buNone/>
            </a:pPr>
            <a:endParaRPr lang="en-US" altLang="en-US" dirty="0"/>
          </a:p>
          <a:p>
            <a:r>
              <a:rPr lang="en-US" altLang="en-US" dirty="0"/>
              <a:t>Script sources</a:t>
            </a:r>
          </a:p>
          <a:p>
            <a:pPr lvl="1" eaLnBrk="1" hangingPunct="1"/>
            <a:r>
              <a:rPr lang="en-US" altLang="en-US" dirty="0"/>
              <a:t>Type directly in the </a:t>
            </a:r>
            <a:r>
              <a:rPr lang="en-US" altLang="en-US" dirty="0" err="1"/>
              <a:t>OpenDSS</a:t>
            </a:r>
            <a:r>
              <a:rPr lang="en-US" altLang="en-US" dirty="0"/>
              <a:t> script window</a:t>
            </a:r>
          </a:p>
          <a:p>
            <a:pPr lvl="1" eaLnBrk="1" hangingPunct="1"/>
            <a:r>
              <a:rPr lang="en-US" altLang="en-US" dirty="0"/>
              <a:t>From text files</a:t>
            </a:r>
          </a:p>
          <a:p>
            <a:pPr lvl="1" eaLnBrk="1" hangingPunct="1"/>
            <a:r>
              <a:rPr lang="en-US" altLang="en-US" dirty="0"/>
              <a:t>From another program through the COM interface</a:t>
            </a:r>
          </a:p>
        </p:txBody>
      </p:sp>
    </p:spTree>
    <p:extLst>
      <p:ext uri="{BB962C8B-B14F-4D97-AF65-F5344CB8AC3E}">
        <p14:creationId xmlns:p14="http://schemas.microsoft.com/office/powerpoint/2010/main" val="56019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9D1A-695D-406F-A932-D4CCA484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in Defining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12A2-B6EC-4177-B84F-7D3C5518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Method 1: Define each device directly</a:t>
            </a:r>
          </a:p>
          <a:p>
            <a:pPr marL="287338" lvl="1" indent="0">
              <a:buNone/>
            </a:pPr>
            <a:r>
              <a:rPr lang="en-US" dirty="0"/>
              <a:t>New Line.line1 Bus1=</a:t>
            </a:r>
            <a:r>
              <a:rPr lang="en-US" dirty="0" err="1"/>
              <a:t>Sub_Bus</a:t>
            </a:r>
            <a:r>
              <a:rPr lang="en-US" dirty="0"/>
              <a:t> Bus2=</a:t>
            </a:r>
            <a:r>
              <a:rPr lang="en-US" dirty="0" err="1"/>
              <a:t>LoadBus</a:t>
            </a:r>
            <a:r>
              <a:rPr lang="en-US" dirty="0"/>
              <a:t> length=1</a:t>
            </a:r>
          </a:p>
          <a:p>
            <a:pPr marL="287338" lvl="1" indent="0">
              <a:buNone/>
            </a:pPr>
            <a:r>
              <a:rPr lang="en-US" dirty="0"/>
              <a:t>~ R1=0.058 X1=.1206 R0=.1784 X0=.4047 C1=3.4 C0=1.6 Units=</a:t>
            </a:r>
            <a:r>
              <a:rPr lang="en-US" dirty="0" err="1"/>
              <a:t>kft</a:t>
            </a:r>
            <a:endParaRPr lang="en-US" dirty="0"/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Method 2: Define equipment that will be reused</a:t>
            </a:r>
          </a:p>
          <a:p>
            <a:pPr marL="287338" lvl="1" indent="0">
              <a:buNone/>
            </a:pPr>
            <a:r>
              <a:rPr lang="en-US" dirty="0"/>
              <a:t>New Linecode.</a:t>
            </a:r>
            <a:r>
              <a:rPr lang="en-US" dirty="0">
                <a:solidFill>
                  <a:schemeClr val="tx2"/>
                </a:solidFill>
              </a:rPr>
              <a:t>336ACSR</a:t>
            </a:r>
            <a:r>
              <a:rPr lang="en-US" dirty="0"/>
              <a:t> R1=0.058 X1=.1206 R0=.1784 X0=.4047 </a:t>
            </a:r>
          </a:p>
          <a:p>
            <a:pPr marL="287338" lvl="1" indent="0">
              <a:buNone/>
            </a:pPr>
            <a:r>
              <a:rPr lang="en-US" dirty="0"/>
              <a:t>~ C1=3.4 C0=1.6 Units=</a:t>
            </a:r>
            <a:r>
              <a:rPr lang="en-US" dirty="0" err="1"/>
              <a:t>kft</a:t>
            </a:r>
            <a:endParaRPr lang="en-US" dirty="0"/>
          </a:p>
          <a:p>
            <a:pPr marL="287338" lvl="1" indent="0">
              <a:buNone/>
            </a:pPr>
            <a:r>
              <a:rPr lang="en-US" dirty="0"/>
              <a:t>New Line.LINE1 Bus1=</a:t>
            </a:r>
            <a:r>
              <a:rPr lang="en-US" dirty="0" err="1"/>
              <a:t>Sub_Bus</a:t>
            </a:r>
            <a:r>
              <a:rPr lang="en-US" dirty="0"/>
              <a:t> Bus2=</a:t>
            </a:r>
            <a:r>
              <a:rPr lang="en-US" dirty="0" err="1"/>
              <a:t>LoadBus</a:t>
            </a:r>
            <a:r>
              <a:rPr lang="en-US" dirty="0"/>
              <a:t> </a:t>
            </a:r>
            <a:r>
              <a:rPr lang="en-US" dirty="0" err="1"/>
              <a:t>Linecode</a:t>
            </a:r>
            <a:r>
              <a:rPr lang="en-US" dirty="0"/>
              <a:t>=</a:t>
            </a:r>
            <a:r>
              <a:rPr lang="en-US" dirty="0">
                <a:solidFill>
                  <a:schemeClr val="tx2"/>
                </a:solidFill>
              </a:rPr>
              <a:t>336ACSR</a:t>
            </a:r>
          </a:p>
          <a:p>
            <a:pPr marL="287338" lvl="1" indent="0">
              <a:buNone/>
            </a:pPr>
            <a:r>
              <a:rPr lang="en-US" dirty="0"/>
              <a:t>~ Length=1 Units=</a:t>
            </a:r>
            <a:r>
              <a:rPr lang="en-US" dirty="0" err="1"/>
              <a:t>kft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3: Define reusable equipment in layers</a:t>
            </a:r>
          </a:p>
          <a:p>
            <a:pPr marL="287338" lvl="1" indent="0">
              <a:buNone/>
            </a:pPr>
            <a:r>
              <a:rPr lang="en-US" sz="1900" dirty="0"/>
              <a:t>New WireData.</a:t>
            </a:r>
            <a:r>
              <a:rPr lang="en-US" sz="1900" dirty="0">
                <a:solidFill>
                  <a:schemeClr val="tx2"/>
                </a:solidFill>
              </a:rPr>
              <a:t>AL_556  </a:t>
            </a:r>
            <a:r>
              <a:rPr lang="en-US" sz="1900" dirty="0" err="1"/>
              <a:t>Rac</a:t>
            </a:r>
            <a:r>
              <a:rPr lang="en-US" sz="1900" dirty="0"/>
              <a:t>=0.116196  </a:t>
            </a:r>
            <a:r>
              <a:rPr lang="en-US" sz="1900" dirty="0" err="1"/>
              <a:t>Runits</a:t>
            </a:r>
            <a:r>
              <a:rPr lang="en-US" sz="1900" dirty="0"/>
              <a:t>=km  </a:t>
            </a:r>
            <a:r>
              <a:rPr lang="en-US" sz="1900" dirty="0" err="1"/>
              <a:t>GMRac</a:t>
            </a:r>
            <a:r>
              <a:rPr lang="en-US" sz="1900" dirty="0"/>
              <a:t>=0.822957</a:t>
            </a:r>
          </a:p>
          <a:p>
            <a:pPr marL="287338" lvl="1" indent="0">
              <a:buNone/>
            </a:pPr>
            <a:r>
              <a:rPr lang="en-US" sz="1900" dirty="0"/>
              <a:t>  ~ </a:t>
            </a:r>
            <a:r>
              <a:rPr lang="en-US" sz="1900" dirty="0" err="1"/>
              <a:t>GMRUnits</a:t>
            </a:r>
            <a:r>
              <a:rPr lang="en-US" sz="1900" dirty="0"/>
              <a:t>=cm  Radius=1.087115  </a:t>
            </a:r>
            <a:r>
              <a:rPr lang="en-US" sz="1900" dirty="0" err="1"/>
              <a:t>Radunits</a:t>
            </a:r>
            <a:r>
              <a:rPr lang="en-US" sz="1900" dirty="0"/>
              <a:t>=cm </a:t>
            </a:r>
            <a:r>
              <a:rPr lang="en-US" sz="1900" dirty="0" err="1"/>
              <a:t>normamps</a:t>
            </a:r>
            <a:r>
              <a:rPr lang="en-US" sz="1900" dirty="0"/>
              <a:t>=619 743</a:t>
            </a:r>
          </a:p>
          <a:p>
            <a:pPr marL="287338" lvl="1" indent="0">
              <a:buNone/>
            </a:pPr>
            <a:r>
              <a:rPr lang="en-US" sz="1900" dirty="0"/>
              <a:t>New LineGeometry.</a:t>
            </a:r>
            <a:r>
              <a:rPr lang="en-US" sz="1900" dirty="0">
                <a:solidFill>
                  <a:srgbClr val="C00000"/>
                </a:solidFill>
              </a:rPr>
              <a:t>3PH_VERT </a:t>
            </a:r>
            <a:r>
              <a:rPr lang="en-US" sz="1900" dirty="0" err="1"/>
              <a:t>nconds</a:t>
            </a:r>
            <a:r>
              <a:rPr lang="en-US" sz="1900" dirty="0"/>
              <a:t>=4  </a:t>
            </a:r>
            <a:r>
              <a:rPr lang="en-US" sz="1900" dirty="0" err="1"/>
              <a:t>nphases</a:t>
            </a:r>
            <a:r>
              <a:rPr lang="en-US" sz="1900" dirty="0"/>
              <a:t>=3</a:t>
            </a:r>
          </a:p>
          <a:p>
            <a:pPr marL="287338" lvl="1" indent="0">
              <a:buNone/>
            </a:pPr>
            <a:r>
              <a:rPr lang="en-US" sz="1900" dirty="0"/>
              <a:t>~ </a:t>
            </a:r>
            <a:r>
              <a:rPr lang="en-US" sz="1900" dirty="0" err="1"/>
              <a:t>cond</a:t>
            </a:r>
            <a:r>
              <a:rPr lang="en-US" sz="1900" dirty="0"/>
              <a:t>=1  wire=</a:t>
            </a:r>
            <a:r>
              <a:rPr lang="en-US" sz="1900" dirty="0">
                <a:solidFill>
                  <a:schemeClr val="tx2"/>
                </a:solidFill>
              </a:rPr>
              <a:t>AL_556 </a:t>
            </a:r>
            <a:r>
              <a:rPr lang="en-US" sz="1900" dirty="0"/>
              <a:t>x=0 h=11.683 units=m</a:t>
            </a:r>
          </a:p>
          <a:p>
            <a:pPr marL="287338" lvl="1" indent="0">
              <a:buNone/>
            </a:pPr>
            <a:r>
              <a:rPr lang="en-US" sz="1900" dirty="0"/>
              <a:t>…</a:t>
            </a:r>
          </a:p>
          <a:p>
            <a:pPr marL="287338" lvl="1" indent="0">
              <a:buNone/>
            </a:pPr>
            <a:r>
              <a:rPr lang="en-US" sz="1900" dirty="0"/>
              <a:t>New Line.line1 bus1=63 bus2=64 length=0.039 geometry=</a:t>
            </a:r>
            <a:r>
              <a:rPr lang="en-US" sz="1900" dirty="0">
                <a:solidFill>
                  <a:srgbClr val="C00000"/>
                </a:solidFill>
              </a:rPr>
              <a:t>3PH_VERT </a:t>
            </a:r>
            <a:r>
              <a:rPr lang="en-US" sz="1900" dirty="0"/>
              <a:t>units=Mi</a:t>
            </a:r>
          </a:p>
          <a:p>
            <a:pPr marL="287338" lvl="1" indent="0">
              <a:buNone/>
            </a:pPr>
            <a:endParaRPr lang="en-US" sz="2300" dirty="0"/>
          </a:p>
          <a:p>
            <a:pPr marL="287338" lvl="1" indent="0">
              <a:buNone/>
            </a:pPr>
            <a:r>
              <a:rPr lang="en-US" sz="2300" b="1" dirty="0"/>
              <a:t>You can also define reusable transformer definitions, etc.</a:t>
            </a:r>
          </a:p>
          <a:p>
            <a:pPr marL="287338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67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Syntax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070" y="914084"/>
            <a:ext cx="8445609" cy="4706858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en-US" altLang="en-US" sz="1800" dirty="0"/>
              <a:t>Each line of code consists of a command possibly followed by one or more arguments</a:t>
            </a:r>
          </a:p>
          <a:p>
            <a:pPr>
              <a:spcAft>
                <a:spcPts val="2400"/>
              </a:spcAft>
            </a:pPr>
            <a:r>
              <a:rPr lang="en-US" altLang="en-US" sz="1800" dirty="0"/>
              <a:t>Arguments can be listed with or without keywords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altLang="en-US" sz="1800" i="1" dirty="0">
                <a:solidFill>
                  <a:schemeClr val="tx2"/>
                </a:solidFill>
              </a:rPr>
              <a:t>Command  keyword1=value1   keyword2=value2 …  	</a:t>
            </a:r>
            <a:r>
              <a:rPr lang="en-US" altLang="en-US" sz="1800" dirty="0"/>
              <a:t>(Keyword arguments)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b="1" dirty="0"/>
              <a:t>New 	    Object=Line.L1     Bus1=b1240    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1800" b="1" dirty="0"/>
          </a:p>
          <a:p>
            <a:pPr marL="0" indent="0" algn="ctr">
              <a:spcAft>
                <a:spcPts val="1200"/>
              </a:spcAft>
              <a:buNone/>
            </a:pPr>
            <a:r>
              <a:rPr lang="en-US" altLang="en-US" sz="1800" b="1" dirty="0"/>
              <a:t>OR</a:t>
            </a:r>
          </a:p>
          <a:p>
            <a:pPr marL="0" indent="0" algn="ctr">
              <a:spcAft>
                <a:spcPts val="1200"/>
              </a:spcAft>
              <a:buNone/>
            </a:pPr>
            <a:endParaRPr lang="en-US" altLang="en-US" sz="18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i="1" dirty="0">
                <a:solidFill>
                  <a:schemeClr val="tx2"/>
                </a:solidFill>
              </a:rPr>
              <a:t>Command  	value1  	    	value2 ... 	</a:t>
            </a:r>
            <a:r>
              <a:rPr lang="en-US" altLang="en-US" sz="1800" dirty="0"/>
              <a:t>(Positional arguments)</a:t>
            </a:r>
            <a:endParaRPr lang="en-US" altLang="en-US" sz="1800" i="1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b="1" dirty="0">
                <a:latin typeface="+mj-lt"/>
              </a:rPr>
              <a:t>New  		Line.L1      	b1240   	</a:t>
            </a:r>
            <a:r>
              <a:rPr lang="en-US" altLang="en-US" sz="1800" b="1" i="1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1800" b="1" i="1" dirty="0">
              <a:solidFill>
                <a:schemeClr val="tx2"/>
              </a:solidFill>
              <a:latin typeface="+mj-lt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dirty="0">
                <a:latin typeface="+mj-lt"/>
              </a:rPr>
              <a:t>* Tip: use keywords for better readability</a:t>
            </a:r>
          </a:p>
        </p:txBody>
      </p:sp>
    </p:spTree>
    <p:extLst>
      <p:ext uri="{BB962C8B-B14F-4D97-AF65-F5344CB8AC3E}">
        <p14:creationId xmlns:p14="http://schemas.microsoft.com/office/powerpoint/2010/main" val="28465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88A2-B41F-43D6-BFE2-BDAC1C38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E5A1-AD85-45FA-BE80-688B608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Circuit editing</a:t>
            </a:r>
          </a:p>
          <a:p>
            <a:pPr marL="0" indent="0">
              <a:buNone/>
            </a:pPr>
            <a:r>
              <a:rPr lang="en-US" b="1" dirty="0"/>
              <a:t>New</a:t>
            </a:r>
            <a:r>
              <a:rPr lang="en-US" dirty="0"/>
              <a:t> object=</a:t>
            </a:r>
            <a:r>
              <a:rPr lang="en-US" dirty="0" err="1"/>
              <a:t>deviceType.deviceName</a:t>
            </a:r>
            <a:r>
              <a:rPr lang="en-US" dirty="0"/>
              <a:t> param2=value…</a:t>
            </a:r>
          </a:p>
          <a:p>
            <a:pPr marL="0" indent="0">
              <a:buNone/>
            </a:pPr>
            <a:r>
              <a:rPr lang="en-US" b="1" dirty="0"/>
              <a:t>Edit</a:t>
            </a:r>
            <a:r>
              <a:rPr lang="en-US" dirty="0"/>
              <a:t> object=</a:t>
            </a:r>
            <a:r>
              <a:rPr lang="en-US" dirty="0" err="1"/>
              <a:t>deviceType.deviceName</a:t>
            </a:r>
            <a:r>
              <a:rPr lang="en-US" dirty="0"/>
              <a:t> param6=value…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Analysis</a:t>
            </a:r>
          </a:p>
          <a:p>
            <a:pPr marL="0" indent="0">
              <a:buNone/>
            </a:pPr>
            <a:r>
              <a:rPr lang="en-US" b="1" dirty="0"/>
              <a:t>Set</a:t>
            </a:r>
            <a:r>
              <a:rPr lang="en-US" dirty="0"/>
              <a:t> mode=snapshot</a:t>
            </a:r>
          </a:p>
          <a:p>
            <a:pPr marL="0" indent="0">
              <a:buNone/>
            </a:pPr>
            <a:r>
              <a:rPr lang="en-US" b="1" dirty="0"/>
              <a:t>Solve</a:t>
            </a:r>
            <a:r>
              <a:rPr lang="en-US" dirty="0"/>
              <a:t> mode=snapshot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/>
              <a:t>Show</a:t>
            </a:r>
            <a:r>
              <a:rPr lang="en-US" dirty="0"/>
              <a:t> Voltages</a:t>
            </a:r>
          </a:p>
          <a:p>
            <a:pPr marL="0" indent="0">
              <a:buNone/>
            </a:pPr>
            <a:r>
              <a:rPr lang="en-US" b="1" dirty="0"/>
              <a:t>Export</a:t>
            </a:r>
            <a:r>
              <a:rPr lang="en-US" dirty="0"/>
              <a:t> Voltages </a:t>
            </a:r>
          </a:p>
          <a:p>
            <a:pPr marL="0" indent="0">
              <a:buNone/>
            </a:pPr>
            <a:r>
              <a:rPr lang="en-US" b="1" dirty="0"/>
              <a:t>Plot</a:t>
            </a:r>
            <a:r>
              <a:rPr lang="en-US" dirty="0"/>
              <a:t> Profile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Compiling scripts</a:t>
            </a:r>
          </a:p>
          <a:p>
            <a:pPr marL="0" indent="0">
              <a:buNone/>
            </a:pPr>
            <a:r>
              <a:rPr lang="en-US" b="1" dirty="0"/>
              <a:t>Compile</a:t>
            </a:r>
            <a:r>
              <a:rPr lang="en-US" dirty="0"/>
              <a:t> </a:t>
            </a:r>
            <a:r>
              <a:rPr lang="en-US" dirty="0" err="1"/>
              <a:t>FileName.dss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Redirect</a:t>
            </a:r>
            <a:r>
              <a:rPr lang="en-US" dirty="0"/>
              <a:t> </a:t>
            </a:r>
            <a:r>
              <a:rPr lang="en-US" dirty="0" err="1"/>
              <a:t>FileName.dss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2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Delimiters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Class, Object, Bus, or Node delimiter:	</a:t>
            </a:r>
            <a:r>
              <a:rPr lang="en-US" altLang="en-US" b="1" dirty="0">
                <a:solidFill>
                  <a:schemeClr val="tx2"/>
                </a:solidFill>
              </a:rPr>
              <a:t>.</a:t>
            </a:r>
            <a:r>
              <a:rPr lang="en-US" altLang="en-US" dirty="0">
                <a:solidFill>
                  <a:schemeClr val="tx2"/>
                </a:solidFill>
              </a:rPr>
              <a:t> (period)</a:t>
            </a:r>
          </a:p>
          <a:p>
            <a:pPr eaLnBrk="1" hangingPunct="1"/>
            <a:r>
              <a:rPr lang="en-US" altLang="en-US" dirty="0"/>
              <a:t>Keyword / value separator:		</a:t>
            </a:r>
            <a:r>
              <a:rPr lang="en-US" altLang="en-US" b="1" dirty="0">
                <a:solidFill>
                  <a:schemeClr val="tx2"/>
                </a:solidFill>
              </a:rPr>
              <a:t>=</a:t>
            </a:r>
          </a:p>
          <a:p>
            <a:pPr eaLnBrk="1" hangingPunct="1"/>
            <a:r>
              <a:rPr lang="en-US" altLang="en-US" dirty="0"/>
              <a:t>Continuation of previous line:		</a:t>
            </a:r>
            <a:r>
              <a:rPr lang="en-US" altLang="en-US" b="1" dirty="0">
                <a:solidFill>
                  <a:schemeClr val="tx2"/>
                </a:solidFill>
              </a:rPr>
              <a:t>~</a:t>
            </a:r>
            <a:r>
              <a:rPr lang="en-US" altLang="en-US" dirty="0">
                <a:solidFill>
                  <a:schemeClr val="tx2"/>
                </a:solidFill>
              </a:rPr>
              <a:t> (More)</a:t>
            </a:r>
          </a:p>
          <a:p>
            <a:pPr eaLnBrk="1" hangingPunct="1"/>
            <a:r>
              <a:rPr lang="en-US" altLang="en-US" dirty="0"/>
              <a:t>Comment line:				</a:t>
            </a:r>
            <a:r>
              <a:rPr lang="en-US" altLang="en-US" b="1" dirty="0">
                <a:solidFill>
                  <a:schemeClr val="tx2"/>
                </a:solidFill>
              </a:rPr>
              <a:t>//</a:t>
            </a:r>
          </a:p>
          <a:p>
            <a:pPr eaLnBrk="1" hangingPunct="1"/>
            <a:r>
              <a:rPr lang="en-US" altLang="en-US" dirty="0"/>
              <a:t>In-line comment:				</a:t>
            </a:r>
            <a:r>
              <a:rPr lang="en-US" altLang="en-US" b="1" dirty="0">
                <a:solidFill>
                  <a:schemeClr val="tx2"/>
                </a:solidFill>
              </a:rPr>
              <a:t>!</a:t>
            </a:r>
          </a:p>
          <a:p>
            <a:pPr eaLnBrk="1" hangingPunct="1"/>
            <a:r>
              <a:rPr lang="en-US" altLang="en-US" dirty="0"/>
              <a:t>Query a property:				</a:t>
            </a:r>
            <a:r>
              <a:rPr lang="en-US" altLang="en-US" b="1" dirty="0">
                <a:solidFill>
                  <a:schemeClr val="tx2"/>
                </a:solidFill>
              </a:rPr>
              <a:t>?</a:t>
            </a:r>
          </a:p>
          <a:p>
            <a:r>
              <a:rPr lang="en-US" altLang="en-US" dirty="0"/>
              <a:t>Value delimiters:				</a:t>
            </a:r>
            <a:r>
              <a:rPr lang="en-US" altLang="en-US" b="1" dirty="0">
                <a:solidFill>
                  <a:schemeClr val="tx2"/>
                </a:solidFill>
              </a:rPr>
              <a:t>,</a:t>
            </a:r>
            <a:r>
              <a:rPr lang="en-US" altLang="en-US" dirty="0">
                <a:solidFill>
                  <a:schemeClr val="tx2"/>
                </a:solidFill>
              </a:rPr>
              <a:t> (comma)</a:t>
            </a:r>
            <a:br>
              <a:rPr lang="en-US" altLang="en-US" dirty="0"/>
            </a:br>
            <a:r>
              <a:rPr lang="en-US" altLang="en-US" dirty="0"/>
              <a:t>			</a:t>
            </a:r>
            <a:r>
              <a:rPr lang="en-US" altLang="en-US" dirty="0">
                <a:solidFill>
                  <a:schemeClr val="tx2"/>
                </a:solidFill>
              </a:rPr>
              <a:t>any white space (tab or space)</a:t>
            </a:r>
          </a:p>
        </p:txBody>
      </p:sp>
    </p:spTree>
    <p:extLst>
      <p:ext uri="{BB962C8B-B14F-4D97-AF65-F5344CB8AC3E}">
        <p14:creationId xmlns:p14="http://schemas.microsoft.com/office/powerpoint/2010/main" val="28755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and Matrix Syntax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</a:t>
            </a:r>
          </a:p>
          <a:p>
            <a:pPr lvl="1" eaLnBrk="1" hangingPunct="1"/>
            <a:r>
              <a:rPr lang="en-US" altLang="en-US" b="1" dirty="0" err="1">
                <a:solidFill>
                  <a:schemeClr val="tx2"/>
                </a:solidFill>
              </a:rPr>
              <a:t>kvs</a:t>
            </a:r>
            <a:r>
              <a:rPr lang="en-US" altLang="en-US" b="1" dirty="0">
                <a:solidFill>
                  <a:schemeClr val="tx2"/>
                </a:solidFill>
              </a:rPr>
              <a:t>=[115, 6.6, 22]</a:t>
            </a:r>
          </a:p>
          <a:p>
            <a:pPr lvl="1" eaLnBrk="1" hangingPunct="1"/>
            <a:r>
              <a:rPr lang="en-US" altLang="en-US" b="1" dirty="0" err="1">
                <a:solidFill>
                  <a:schemeClr val="tx2"/>
                </a:solidFill>
              </a:rPr>
              <a:t>kvas</a:t>
            </a:r>
            <a:r>
              <a:rPr lang="en-US" altLang="en-US" b="1" dirty="0">
                <a:solidFill>
                  <a:schemeClr val="tx2"/>
                </a:solidFill>
              </a:rPr>
              <a:t>=“20000  16000 16000”</a:t>
            </a: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</a:rPr>
              <a:t>{ }, ( ), ‘ ’</a:t>
            </a:r>
          </a:p>
          <a:p>
            <a:pPr eaLnBrk="1" hangingPunct="1"/>
            <a:endParaRPr lang="en-US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dirty="0"/>
              <a:t>Matrix</a:t>
            </a:r>
          </a:p>
          <a:p>
            <a:pPr lvl="1" eaLnBrk="1" hangingPunct="1"/>
            <a:r>
              <a:rPr lang="en-US" altLang="en-US" b="1" i="1" dirty="0"/>
              <a:t>(3x3 matrix)</a:t>
            </a:r>
            <a:endParaRPr lang="en-US" altLang="en-US" dirty="0"/>
          </a:p>
          <a:p>
            <a:pPr lvl="2" eaLnBrk="1" hangingPunct="1"/>
            <a:r>
              <a:rPr lang="en-US" altLang="en-US" b="1" dirty="0" err="1">
                <a:solidFill>
                  <a:schemeClr val="tx2"/>
                </a:solidFill>
              </a:rPr>
              <a:t>Xmatrix</a:t>
            </a:r>
            <a:r>
              <a:rPr lang="en-US" altLang="en-US" b="1" dirty="0">
                <a:solidFill>
                  <a:schemeClr val="tx2"/>
                </a:solidFill>
              </a:rPr>
              <a:t>=[1.2  .3  .3 | .3  1.2  3 | .3  .3  1.2]</a:t>
            </a:r>
            <a:r>
              <a:rPr lang="en-US" altLang="en-US" b="1" dirty="0"/>
              <a:t> </a:t>
            </a:r>
          </a:p>
          <a:p>
            <a:pPr lvl="1" eaLnBrk="1" hangingPunct="1"/>
            <a:r>
              <a:rPr lang="en-US" altLang="en-US" b="1" i="1" dirty="0"/>
              <a:t>(3x3 matrix – lower triangle) </a:t>
            </a:r>
          </a:p>
          <a:p>
            <a:pPr lvl="2" eaLnBrk="1" hangingPunct="1"/>
            <a:r>
              <a:rPr lang="en-US" altLang="en-US" b="1" dirty="0" err="1">
                <a:solidFill>
                  <a:schemeClr val="tx2"/>
                </a:solidFill>
              </a:rPr>
              <a:t>Xmatrix</a:t>
            </a:r>
            <a:r>
              <a:rPr lang="en-US" altLang="en-US" b="1" dirty="0">
                <a:solidFill>
                  <a:schemeClr val="tx2"/>
                </a:solidFill>
              </a:rPr>
              <a:t>=[ 1.2  | .3 1.2  | .3  .3  1.2 ]</a:t>
            </a:r>
          </a:p>
        </p:txBody>
      </p:sp>
    </p:spTree>
    <p:extLst>
      <p:ext uri="{BB962C8B-B14F-4D97-AF65-F5344CB8AC3E}">
        <p14:creationId xmlns:p14="http://schemas.microsoft.com/office/powerpoint/2010/main" val="423002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Basic Script</a:t>
            </a:r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10" y="779138"/>
            <a:ext cx="4888579" cy="232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09600" y="3100508"/>
            <a:ext cx="813683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200" b="1" dirty="0"/>
              <a:t>Clear</a:t>
            </a:r>
          </a:p>
          <a:p>
            <a:pPr algn="l"/>
            <a:r>
              <a:rPr lang="en-US" sz="1200" b="1" dirty="0"/>
              <a:t>New </a:t>
            </a:r>
            <a:r>
              <a:rPr lang="en-US" sz="1200" b="1" dirty="0" err="1"/>
              <a:t>Circuit.Simple</a:t>
            </a:r>
            <a:r>
              <a:rPr lang="en-US" sz="1200" b="1" dirty="0"/>
              <a:t>     </a:t>
            </a:r>
            <a:r>
              <a:rPr lang="en-US" sz="1200" i="1" dirty="0"/>
              <a:t>! Creates voltage source  (</a:t>
            </a:r>
            <a:r>
              <a:rPr lang="en-US" sz="1200" i="1" dirty="0" err="1"/>
              <a:t>Vsource.Source</a:t>
            </a:r>
            <a:r>
              <a:rPr lang="en-US" sz="1200" i="1" dirty="0"/>
              <a:t>) with bus named </a:t>
            </a:r>
            <a:r>
              <a:rPr lang="en-US" sz="1200" i="1" dirty="0" err="1"/>
              <a:t>SourceBus</a:t>
            </a:r>
            <a:endParaRPr lang="en-US" sz="1200" i="1" dirty="0"/>
          </a:p>
          <a:p>
            <a:pPr algn="l"/>
            <a:r>
              <a:rPr lang="en-US" sz="1200" b="1" dirty="0"/>
              <a:t>Edit </a:t>
            </a:r>
            <a:r>
              <a:rPr lang="en-US" sz="1200" b="1" dirty="0" err="1"/>
              <a:t>Vsource.Source</a:t>
            </a:r>
            <a:r>
              <a:rPr lang="en-US" sz="1200" b="1" dirty="0"/>
              <a:t> </a:t>
            </a:r>
            <a:r>
              <a:rPr lang="en-US" sz="1200" b="1" dirty="0" err="1"/>
              <a:t>BasekV</a:t>
            </a:r>
            <a:r>
              <a:rPr lang="en-US" sz="1200" b="1" dirty="0"/>
              <a:t>=115 </a:t>
            </a:r>
            <a:r>
              <a:rPr lang="en-US" sz="1200" b="1" dirty="0" err="1"/>
              <a:t>pu</a:t>
            </a:r>
            <a:r>
              <a:rPr lang="en-US" sz="1200" b="1" dirty="0"/>
              <a:t>=1.05  ISC3=3000  ISC1=2500  </a:t>
            </a:r>
            <a:r>
              <a:rPr lang="en-US" sz="1200" i="1" dirty="0"/>
              <a:t>! Define source voltage and impedance</a:t>
            </a:r>
          </a:p>
          <a:p>
            <a:pPr algn="l"/>
            <a:r>
              <a:rPr lang="en-US" sz="1200" b="1" dirty="0"/>
              <a:t>New Transformer.TR1 Buses=[</a:t>
            </a:r>
            <a:r>
              <a:rPr lang="en-US" sz="1200" b="1" dirty="0" err="1"/>
              <a:t>SourceBus</a:t>
            </a:r>
            <a:r>
              <a:rPr lang="en-US" sz="1200" b="1" dirty="0"/>
              <a:t>, </a:t>
            </a:r>
            <a:r>
              <a:rPr lang="en-US" sz="1200" b="1" dirty="0" err="1"/>
              <a:t>Sub_Bus</a:t>
            </a:r>
            <a:r>
              <a:rPr lang="en-US" sz="1200" b="1" dirty="0"/>
              <a:t>] Conns=[Delta Wye] </a:t>
            </a:r>
            <a:r>
              <a:rPr lang="en-US" sz="1200" b="1" dirty="0" err="1"/>
              <a:t>kVs</a:t>
            </a:r>
            <a:r>
              <a:rPr lang="en-US" sz="1200" b="1" dirty="0"/>
              <a:t>= [115 12.47] </a:t>
            </a:r>
            <a:r>
              <a:rPr lang="en-US" sz="1200" b="1" dirty="0" err="1"/>
              <a:t>kVAs</a:t>
            </a:r>
            <a:r>
              <a:rPr lang="en-US" sz="1200" b="1" dirty="0"/>
              <a:t>=[20000 20000] XHL=10</a:t>
            </a:r>
          </a:p>
          <a:p>
            <a:pPr algn="l"/>
            <a:r>
              <a:rPr lang="en-US" sz="1200" b="1" dirty="0"/>
              <a:t>New Linecode.336ACSR R1=0.058 X1=.1206 R0=.1784 X0=.4047 C1=3.4 C0=1.6 Units=</a:t>
            </a:r>
            <a:r>
              <a:rPr lang="en-US" sz="1200" b="1" dirty="0" err="1"/>
              <a:t>kft</a:t>
            </a:r>
            <a:endParaRPr lang="en-US" sz="1200" b="1" dirty="0"/>
          </a:p>
          <a:p>
            <a:pPr algn="l"/>
            <a:r>
              <a:rPr lang="en-US" sz="1200" b="1" dirty="0"/>
              <a:t>New Line.LINE1 Bus1=</a:t>
            </a:r>
            <a:r>
              <a:rPr lang="en-US" sz="1200" b="1" dirty="0" err="1"/>
              <a:t>Sub_Bus</a:t>
            </a:r>
            <a:r>
              <a:rPr lang="en-US" sz="1200" b="1" dirty="0"/>
              <a:t> Bus2=</a:t>
            </a:r>
            <a:r>
              <a:rPr lang="en-US" sz="1200" b="1" dirty="0" err="1"/>
              <a:t>LoadBus</a:t>
            </a:r>
            <a:r>
              <a:rPr lang="en-US" sz="1200" b="1" dirty="0"/>
              <a:t> </a:t>
            </a:r>
            <a:r>
              <a:rPr lang="en-US" sz="1200" b="1" dirty="0" err="1"/>
              <a:t>Linecode</a:t>
            </a:r>
            <a:r>
              <a:rPr lang="en-US" sz="1200" b="1" dirty="0"/>
              <a:t>=336ACSR Length=1 Units=Mi </a:t>
            </a:r>
          </a:p>
          <a:p>
            <a:pPr algn="l"/>
            <a:r>
              <a:rPr lang="en-US" sz="1200" b="1" dirty="0"/>
              <a:t>New Load.LOAD1 Bus1=</a:t>
            </a:r>
            <a:r>
              <a:rPr lang="en-US" sz="1200" b="1" dirty="0" err="1"/>
              <a:t>LoadBus</a:t>
            </a:r>
            <a:r>
              <a:rPr lang="en-US" sz="1200" b="1" dirty="0"/>
              <a:t> kV=12.47 kW=1000 PF=.95</a:t>
            </a:r>
          </a:p>
          <a:p>
            <a:pPr algn="l"/>
            <a:r>
              <a:rPr lang="en-US" sz="1200" b="1" dirty="0"/>
              <a:t>Solve</a:t>
            </a:r>
          </a:p>
          <a:p>
            <a:pPr algn="l"/>
            <a:r>
              <a:rPr lang="en-US" sz="1200" b="1" dirty="0"/>
              <a:t>Show Voltages LN Nodes</a:t>
            </a:r>
          </a:p>
          <a:p>
            <a:pPr algn="l"/>
            <a:r>
              <a:rPr lang="en-US" sz="1200" b="1" dirty="0"/>
              <a:t>Show Currents Element</a:t>
            </a:r>
          </a:p>
          <a:p>
            <a:pPr algn="l"/>
            <a:r>
              <a:rPr lang="en-US" sz="1200" b="1" dirty="0"/>
              <a:t>Show Powers kVA Elements</a:t>
            </a:r>
            <a:endParaRPr lang="en-US" altLang="en-US" sz="1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5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37F1-46CD-4EB4-B086-457157E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F4D-EAD8-49A4-A6BB-B78C0410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OpenDSS</a:t>
            </a:r>
            <a:r>
              <a:rPr lang="en-US" dirty="0"/>
              <a:t>, voltage regulators are defined as transformers with control.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New Transformer.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phases=1 windings=2  buses=[9.1 9r.1] </a:t>
            </a:r>
          </a:p>
          <a:p>
            <a:pPr marL="0" indent="0">
              <a:buNone/>
            </a:pPr>
            <a:r>
              <a:rPr lang="en-US" sz="2000" dirty="0"/>
              <a:t>~ conns=[wye wye] </a:t>
            </a:r>
            <a:r>
              <a:rPr lang="en-US" sz="2000" dirty="0" err="1"/>
              <a:t>kvs</a:t>
            </a:r>
            <a:r>
              <a:rPr lang="en-US" sz="2000" dirty="0"/>
              <a:t>=[2.402 2.402] </a:t>
            </a:r>
            <a:r>
              <a:rPr lang="en-US" sz="2000" dirty="0" err="1"/>
              <a:t>kvas</a:t>
            </a:r>
            <a:r>
              <a:rPr lang="en-US" sz="2000" dirty="0"/>
              <a:t>=[2000 2000] </a:t>
            </a:r>
          </a:p>
          <a:p>
            <a:pPr marL="0" indent="0">
              <a:buNone/>
            </a:pPr>
            <a:r>
              <a:rPr lang="en-US" sz="2000" dirty="0"/>
              <a:t>~ XHL=.01 %</a:t>
            </a:r>
            <a:r>
              <a:rPr lang="en-US" sz="2000" dirty="0" err="1"/>
              <a:t>LoadLoss</a:t>
            </a:r>
            <a:r>
              <a:rPr lang="en-US" sz="2000" dirty="0"/>
              <a:t>=0.00001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RegControl.cReg1a transformer=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winding=2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vreg</a:t>
            </a:r>
            <a:r>
              <a:rPr lang="en-US" sz="2000" dirty="0"/>
              <a:t>=120 band=2 </a:t>
            </a:r>
            <a:r>
              <a:rPr lang="en-US" sz="2000" dirty="0" err="1"/>
              <a:t>ptratio</a:t>
            </a:r>
            <a:r>
              <a:rPr lang="en-US" sz="2000" dirty="0"/>
              <a:t>=20 </a:t>
            </a:r>
            <a:r>
              <a:rPr lang="en-US" sz="2000" dirty="0" err="1"/>
              <a:t>ctprim</a:t>
            </a:r>
            <a:r>
              <a:rPr lang="en-US" sz="2000" dirty="0"/>
              <a:t>=50  R=0.4   X=0.4 delay=30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Capacitor banks, switches, inverters, etc. can also be controlled.</a:t>
            </a:r>
          </a:p>
        </p:txBody>
      </p:sp>
    </p:spTree>
    <p:extLst>
      <p:ext uri="{BB962C8B-B14F-4D97-AF65-F5344CB8AC3E}">
        <p14:creationId xmlns:p14="http://schemas.microsoft.com/office/powerpoint/2010/main" val="308517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37F1-46CD-4EB4-B086-457157E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F4D-EAD8-49A4-A6BB-B78C0410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OpenDSS</a:t>
            </a:r>
            <a:r>
              <a:rPr lang="en-US" dirty="0"/>
              <a:t>, voltage regulators are defined as transformers with control.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New Transformer.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phases=1 windings=2  buses=[9.1 9r.1] </a:t>
            </a:r>
          </a:p>
          <a:p>
            <a:pPr marL="0" indent="0">
              <a:buNone/>
            </a:pPr>
            <a:r>
              <a:rPr lang="en-US" sz="2000" dirty="0"/>
              <a:t>~ conns=[wye wye] </a:t>
            </a:r>
            <a:r>
              <a:rPr lang="en-US" sz="2000" dirty="0" err="1"/>
              <a:t>kvs</a:t>
            </a:r>
            <a:r>
              <a:rPr lang="en-US" sz="2000" dirty="0"/>
              <a:t>=[2.402 2.402] </a:t>
            </a:r>
            <a:r>
              <a:rPr lang="en-US" sz="2000" dirty="0" err="1"/>
              <a:t>kvas</a:t>
            </a:r>
            <a:r>
              <a:rPr lang="en-US" sz="2000" dirty="0"/>
              <a:t>=[2000 2000] </a:t>
            </a:r>
          </a:p>
          <a:p>
            <a:pPr marL="0" indent="0">
              <a:buNone/>
            </a:pPr>
            <a:r>
              <a:rPr lang="en-US" sz="2000" dirty="0"/>
              <a:t>~ XHL=.01 %</a:t>
            </a:r>
            <a:r>
              <a:rPr lang="en-US" sz="2000" dirty="0" err="1"/>
              <a:t>LoadLoss</a:t>
            </a:r>
            <a:r>
              <a:rPr lang="en-US" sz="2000" dirty="0"/>
              <a:t>=0.00001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RegControl.cReg1a transformer=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winding=2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vreg</a:t>
            </a:r>
            <a:r>
              <a:rPr lang="en-US" sz="2000" dirty="0"/>
              <a:t>=120 band=2 </a:t>
            </a:r>
            <a:r>
              <a:rPr lang="en-US" sz="2000" dirty="0" err="1"/>
              <a:t>ptratio</a:t>
            </a:r>
            <a:r>
              <a:rPr lang="en-US" sz="2000" dirty="0"/>
              <a:t>=20 </a:t>
            </a:r>
            <a:r>
              <a:rPr lang="en-US" sz="2000" dirty="0" err="1"/>
              <a:t>ctprim</a:t>
            </a:r>
            <a:r>
              <a:rPr lang="en-US" sz="2000" dirty="0"/>
              <a:t>=50  R=0.4   X=0.4 delay=30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Capacitor banks, switches, inverters, etc. can also be controlled.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7D352-CCC8-449E-9C79-9D2AE744BE17}"/>
              </a:ext>
            </a:extLst>
          </p:cNvPr>
          <p:cNvSpPr txBox="1"/>
          <p:nvPr/>
        </p:nvSpPr>
        <p:spPr>
          <a:xfrm>
            <a:off x="5936974" y="1445439"/>
            <a:ext cx="320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“.1” indicates to connect to only the first “phase” of the bus since this is a 1-phase regulator</a:t>
            </a:r>
          </a:p>
        </p:txBody>
      </p:sp>
    </p:spTree>
    <p:extLst>
      <p:ext uri="{BB962C8B-B14F-4D97-AF65-F5344CB8AC3E}">
        <p14:creationId xmlns:p14="http://schemas.microsoft.com/office/powerpoint/2010/main" val="486839548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62AE66F-F095-4339-9CFE-EC08EDBC87D3}" vid="{878DB297-F2DE-4109-BBD0-9FBC92D2F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1B2A83-E798-4E5B-B5B7-E28DA4E28A7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FA64E5-7C46-4A41-966E-1AA04E40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5E9E05-8AAB-41BB-8F13-3890611F37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EPRI</Template>
  <TotalTime>810</TotalTime>
  <Words>1434</Words>
  <Application>Microsoft Office PowerPoint</Application>
  <PresentationFormat>On-screen Show (4:3)</PresentationFormat>
  <Paragraphs>249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Wingdings</vt:lpstr>
      <vt:lpstr>2017 PowerPoint Theme</vt:lpstr>
      <vt:lpstr>Scripting Basics</vt:lpstr>
      <vt:lpstr>Scripting</vt:lpstr>
      <vt:lpstr>Command Syntax</vt:lpstr>
      <vt:lpstr>Common Commands</vt:lpstr>
      <vt:lpstr>Delimiters</vt:lpstr>
      <vt:lpstr>Array and Matrix Syntax</vt:lpstr>
      <vt:lpstr>A Basic Script</vt:lpstr>
      <vt:lpstr>Controlled Devices</vt:lpstr>
      <vt:lpstr>Controlled Devices</vt:lpstr>
      <vt:lpstr>Tips and Troubleshooting</vt:lpstr>
      <vt:lpstr>Using Large Circuit Models</vt:lpstr>
      <vt:lpstr>Scripts for Large Circuits</vt:lpstr>
      <vt:lpstr>Scripts for Large Circuits</vt:lpstr>
      <vt:lpstr>Scripts for Large Circuits</vt:lpstr>
      <vt:lpstr>Scripts for Large Circuits</vt:lpstr>
      <vt:lpstr>Scripts for Large Circuits</vt:lpstr>
      <vt:lpstr>Compiling scripts</vt:lpstr>
      <vt:lpstr>Location of the IEEE 8500-Node Test Feeder Files</vt:lpstr>
      <vt:lpstr>PowerPoint Presentation</vt:lpstr>
      <vt:lpstr>Flexibility in Defining Equipment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Basics</dc:title>
  <dc:subject>Version 1.0</dc:subject>
  <dc:creator>Roger Dugan</dc:creator>
  <dc:description>© 2018 Electric Power Research Institute, Inc. All rights reserved.</dc:description>
  <cp:lastModifiedBy>Roger Dugan</cp:lastModifiedBy>
  <cp:revision>79</cp:revision>
  <cp:lastPrinted>2014-11-24T20:31:07Z</cp:lastPrinted>
  <dcterms:created xsi:type="dcterms:W3CDTF">2018-08-31T17:57:12Z</dcterms:created>
  <dcterms:modified xsi:type="dcterms:W3CDTF">2018-10-25T14:54:00Z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