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2"/>
  </p:notesMasterIdLst>
  <p:sldIdLst>
    <p:sldId id="283" r:id="rId5"/>
    <p:sldId id="344" r:id="rId6"/>
    <p:sldId id="345" r:id="rId7"/>
    <p:sldId id="346" r:id="rId8"/>
    <p:sldId id="357" r:id="rId9"/>
    <p:sldId id="347" r:id="rId10"/>
    <p:sldId id="348" r:id="rId11"/>
    <p:sldId id="349" r:id="rId12"/>
    <p:sldId id="354" r:id="rId13"/>
    <p:sldId id="351" r:id="rId14"/>
    <p:sldId id="352" r:id="rId15"/>
    <p:sldId id="355" r:id="rId16"/>
    <p:sldId id="350" r:id="rId17"/>
    <p:sldId id="353" r:id="rId18"/>
    <p:sldId id="358" r:id="rId19"/>
    <p:sldId id="356" r:id="rId20"/>
    <p:sldId id="339" r:id="rId21"/>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p:scale>
          <a:sx n="66" d="100"/>
          <a:sy n="66" d="100"/>
        </p:scale>
        <p:origin x="1008" y="158"/>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6/19/2017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4</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390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6</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5695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7</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444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8</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64823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Generator Properties</a:t>
            </a:r>
          </a:p>
        </p:txBody>
      </p:sp>
      <p:pic>
        <p:nvPicPr>
          <p:cNvPr id="5" name="Picture 4"/>
          <p:cNvPicPr>
            <a:picLocks noChangeAspect="1"/>
          </p:cNvPicPr>
          <p:nvPr/>
        </p:nvPicPr>
        <p:blipFill>
          <a:blip r:embed="rId2"/>
          <a:stretch>
            <a:fillRect/>
          </a:stretch>
        </p:blipFill>
        <p:spPr>
          <a:xfrm>
            <a:off x="511155" y="1200993"/>
            <a:ext cx="2232045" cy="5026003"/>
          </a:xfrm>
          <a:prstGeom prst="rect">
            <a:avLst/>
          </a:prstGeom>
        </p:spPr>
      </p:pic>
      <p:pic>
        <p:nvPicPr>
          <p:cNvPr id="6" name="Picture 5"/>
          <p:cNvPicPr>
            <a:picLocks noChangeAspect="1"/>
          </p:cNvPicPr>
          <p:nvPr/>
        </p:nvPicPr>
        <p:blipFill>
          <a:blip r:embed="rId3"/>
          <a:stretch>
            <a:fillRect/>
          </a:stretch>
        </p:blipFill>
        <p:spPr>
          <a:xfrm>
            <a:off x="3862387" y="1051916"/>
            <a:ext cx="2202747" cy="5322074"/>
          </a:xfrm>
          <a:prstGeom prst="rect">
            <a:avLst/>
          </a:prstGeom>
        </p:spPr>
      </p:pic>
    </p:spTree>
    <p:extLst>
      <p:ext uri="{BB962C8B-B14F-4D97-AF65-F5344CB8AC3E}">
        <p14:creationId xmlns:p14="http://schemas.microsoft.com/office/powerpoint/2010/main" val="196476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Generator in Dynamics Mode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6091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Dynamics Mode performs a basic Predictor-Corrector integration of state variables</a:t>
            </a:r>
          </a:p>
        </p:txBody>
      </p:sp>
      <p:sp>
        <p:nvSpPr>
          <p:cNvPr id="5" name="Content Placeholder 4"/>
          <p:cNvSpPr>
            <a:spLocks noGrp="1"/>
          </p:cNvSpPr>
          <p:nvPr>
            <p:ph idx="1"/>
          </p:nvPr>
        </p:nvSpPr>
        <p:spPr>
          <a:xfrm>
            <a:off x="274320" y="1250066"/>
            <a:ext cx="8595360" cy="5150733"/>
          </a:xfrm>
        </p:spPr>
        <p:txBody>
          <a:bodyPr>
            <a:normAutofit fontScale="77500" lnSpcReduction="20000"/>
          </a:bodyPr>
          <a:lstStyle/>
          <a:p>
            <a:r>
              <a:rPr lang="en-US" dirty="0"/>
              <a:t>The following three steps are performed for both the predictor and corrector steps:</a:t>
            </a:r>
          </a:p>
          <a:p>
            <a:pPr lvl="1"/>
            <a:r>
              <a:rPr lang="en-US" dirty="0"/>
              <a:t>Compute derivatives for this time step</a:t>
            </a:r>
          </a:p>
          <a:p>
            <a:pPr lvl="1"/>
            <a:r>
              <a:rPr lang="en-US" dirty="0"/>
              <a:t>Integrate state variables</a:t>
            </a:r>
          </a:p>
          <a:p>
            <a:pPr lvl="1"/>
            <a:r>
              <a:rPr lang="en-US" dirty="0"/>
              <a:t>Solve the circuit with this guess</a:t>
            </a:r>
          </a:p>
          <a:p>
            <a:r>
              <a:rPr lang="en-US" dirty="0"/>
              <a:t>The Code:</a:t>
            </a:r>
          </a:p>
          <a:p>
            <a:pPr marL="0" indent="0">
              <a:buNone/>
            </a:pPr>
            <a:r>
              <a:rPr lang="en-US" dirty="0"/>
              <a:t>         </a:t>
            </a:r>
            <a:r>
              <a:rPr lang="en-US" dirty="0" err="1"/>
              <a:t>Increment_time</a:t>
            </a:r>
            <a:r>
              <a:rPr lang="en-US" dirty="0"/>
              <a:t>;</a:t>
            </a:r>
          </a:p>
          <a:p>
            <a:pPr marL="0" indent="0">
              <a:buNone/>
            </a:pPr>
            <a:r>
              <a:rPr lang="en-US" dirty="0"/>
              <a:t> </a:t>
            </a:r>
          </a:p>
          <a:p>
            <a:pPr marL="0" indent="0">
              <a:buNone/>
            </a:pPr>
            <a:r>
              <a:rPr lang="en-US" b="1" dirty="0"/>
              <a:t>       {Predictor}</a:t>
            </a:r>
            <a:endParaRPr lang="en-US" dirty="0"/>
          </a:p>
          <a:p>
            <a:pPr marL="0" indent="0">
              <a:buNone/>
            </a:pPr>
            <a:r>
              <a:rPr lang="en-US" dirty="0"/>
              <a:t>          </a:t>
            </a:r>
            <a:r>
              <a:rPr lang="en-US" dirty="0" err="1"/>
              <a:t>IterationFlag</a:t>
            </a:r>
            <a:r>
              <a:rPr lang="en-US" dirty="0"/>
              <a:t> := 0;</a:t>
            </a:r>
          </a:p>
          <a:p>
            <a:pPr marL="0" indent="0">
              <a:buNone/>
            </a:pPr>
            <a:r>
              <a:rPr lang="en-US" dirty="0"/>
              <a:t>          </a:t>
            </a:r>
            <a:r>
              <a:rPr lang="en-US" dirty="0" err="1"/>
              <a:t>IntegratePCStates</a:t>
            </a:r>
            <a:r>
              <a:rPr lang="en-US" dirty="0"/>
              <a:t>;  </a:t>
            </a:r>
          </a:p>
          <a:p>
            <a:pPr marL="0" indent="0">
              <a:buNone/>
            </a:pPr>
            <a:r>
              <a:rPr lang="en-US" dirty="0"/>
              <a:t>          </a:t>
            </a:r>
            <a:r>
              <a:rPr lang="en-US" dirty="0" err="1"/>
              <a:t>SolveSnap</a:t>
            </a:r>
            <a:r>
              <a:rPr lang="en-US" dirty="0"/>
              <a:t>;</a:t>
            </a:r>
          </a:p>
          <a:p>
            <a:pPr marL="0" indent="0">
              <a:buNone/>
            </a:pPr>
            <a:r>
              <a:rPr lang="en-US" dirty="0"/>
              <a:t> </a:t>
            </a:r>
          </a:p>
          <a:p>
            <a:pPr marL="0" indent="0">
              <a:buNone/>
            </a:pPr>
            <a:r>
              <a:rPr lang="en-US" b="1" dirty="0"/>
              <a:t>       {Corrector}</a:t>
            </a:r>
            <a:endParaRPr lang="en-US" dirty="0"/>
          </a:p>
          <a:p>
            <a:pPr marL="0" indent="0">
              <a:buNone/>
            </a:pPr>
            <a:r>
              <a:rPr lang="en-US" dirty="0"/>
              <a:t>          </a:t>
            </a:r>
            <a:r>
              <a:rPr lang="en-US" dirty="0" err="1"/>
              <a:t>IterationFlag</a:t>
            </a:r>
            <a:r>
              <a:rPr lang="en-US" dirty="0"/>
              <a:t> := 1;</a:t>
            </a:r>
          </a:p>
          <a:p>
            <a:pPr marL="0" indent="0">
              <a:buNone/>
            </a:pPr>
            <a:r>
              <a:rPr lang="en-US" dirty="0"/>
              <a:t>          </a:t>
            </a:r>
            <a:r>
              <a:rPr lang="en-US" dirty="0" err="1"/>
              <a:t>IntegratePCStates</a:t>
            </a:r>
            <a:r>
              <a:rPr lang="en-US" dirty="0"/>
              <a:t>;</a:t>
            </a:r>
          </a:p>
          <a:p>
            <a:pPr marL="0" indent="0">
              <a:buNone/>
            </a:pPr>
            <a:r>
              <a:rPr lang="en-US" dirty="0"/>
              <a:t>          </a:t>
            </a:r>
            <a:r>
              <a:rPr lang="en-US" dirty="0" err="1"/>
              <a:t>SolveSnap</a:t>
            </a:r>
            <a:r>
              <a:rPr lang="en-US" dirty="0"/>
              <a:t>;</a:t>
            </a:r>
          </a:p>
          <a:p>
            <a:endParaRPr lang="en-US" dirty="0"/>
          </a:p>
        </p:txBody>
      </p:sp>
    </p:spTree>
    <p:extLst>
      <p:ext uri="{BB962C8B-B14F-4D97-AF65-F5344CB8AC3E}">
        <p14:creationId xmlns:p14="http://schemas.microsoft.com/office/powerpoint/2010/main" val="272877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Dynamics Model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113" y="1632030"/>
            <a:ext cx="6868789" cy="4236335"/>
          </a:xfrm>
        </p:spPr>
      </p:pic>
    </p:spTree>
    <p:extLst>
      <p:ext uri="{BB962C8B-B14F-4D97-AF65-F5344CB8AC3E}">
        <p14:creationId xmlns:p14="http://schemas.microsoft.com/office/powerpoint/2010/main" val="41532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Swing Equation in Default Generator Model</a:t>
            </a:r>
          </a:p>
        </p:txBody>
      </p:sp>
      <p:pic>
        <p:nvPicPr>
          <p:cNvPr id="5" name="Picture 4"/>
          <p:cNvPicPr>
            <a:picLocks noChangeAspect="1"/>
          </p:cNvPicPr>
          <p:nvPr/>
        </p:nvPicPr>
        <p:blipFill>
          <a:blip r:embed="rId2"/>
          <a:stretch>
            <a:fillRect/>
          </a:stretch>
        </p:blipFill>
        <p:spPr>
          <a:xfrm>
            <a:off x="1433452" y="1343266"/>
            <a:ext cx="6115050" cy="4819650"/>
          </a:xfrm>
          <a:prstGeom prst="rect">
            <a:avLst/>
          </a:prstGeom>
        </p:spPr>
      </p:pic>
    </p:spTree>
    <p:extLst>
      <p:ext uri="{BB962C8B-B14F-4D97-AF65-F5344CB8AC3E}">
        <p14:creationId xmlns:p14="http://schemas.microsoft.com/office/powerpoint/2010/main" val="118633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There are No Exciter or Governor Models Built in</a:t>
            </a:r>
          </a:p>
        </p:txBody>
      </p:sp>
      <p:sp>
        <p:nvSpPr>
          <p:cNvPr id="4" name="Content Placeholder 3"/>
          <p:cNvSpPr>
            <a:spLocks noGrp="1"/>
          </p:cNvSpPr>
          <p:nvPr>
            <p:ph idx="1"/>
          </p:nvPr>
        </p:nvSpPr>
        <p:spPr/>
        <p:txBody>
          <a:bodyPr/>
          <a:lstStyle/>
          <a:p>
            <a:r>
              <a:rPr lang="en-US" dirty="0"/>
              <a:t>Shaft power and </a:t>
            </a:r>
            <a:r>
              <a:rPr lang="en-US" dirty="0" err="1"/>
              <a:t>Thevenin</a:t>
            </a:r>
            <a:r>
              <a:rPr lang="en-US" dirty="0"/>
              <a:t> voltage do not change for default usage</a:t>
            </a:r>
          </a:p>
          <a:p>
            <a:endParaRPr lang="en-US" dirty="0"/>
          </a:p>
          <a:p>
            <a:r>
              <a:rPr lang="en-US" dirty="0"/>
              <a:t>User must provide a user-written DLL, either:</a:t>
            </a:r>
          </a:p>
          <a:p>
            <a:pPr lvl="1"/>
            <a:r>
              <a:rPr lang="en-US" dirty="0"/>
              <a:t>“</a:t>
            </a:r>
            <a:r>
              <a:rPr lang="en-US" dirty="0" err="1"/>
              <a:t>UserModel</a:t>
            </a:r>
            <a:r>
              <a:rPr lang="en-US" dirty="0"/>
              <a:t>” for exciter and governor models</a:t>
            </a:r>
          </a:p>
          <a:p>
            <a:pPr lvl="1"/>
            <a:r>
              <a:rPr lang="en-US" dirty="0"/>
              <a:t>“</a:t>
            </a:r>
            <a:r>
              <a:rPr lang="en-US" dirty="0" err="1"/>
              <a:t>ShaftModel</a:t>
            </a:r>
            <a:r>
              <a:rPr lang="en-US" dirty="0"/>
              <a:t>” for advances shaft dynamics</a:t>
            </a:r>
          </a:p>
          <a:p>
            <a:pPr lvl="1"/>
            <a:endParaRPr lang="en-US" dirty="0"/>
          </a:p>
          <a:p>
            <a:r>
              <a:rPr lang="en-US" dirty="0"/>
              <a:t>Note: You may need to set the “</a:t>
            </a:r>
            <a:r>
              <a:rPr lang="en-US" dirty="0" err="1"/>
              <a:t>XRdp</a:t>
            </a:r>
            <a:r>
              <a:rPr lang="en-US" dirty="0"/>
              <a:t>” property for Generator to match short circuit calculations by other programs.</a:t>
            </a:r>
          </a:p>
          <a:p>
            <a:pPr lvl="1"/>
            <a:endParaRPr lang="en-US" dirty="0"/>
          </a:p>
          <a:p>
            <a:pPr lvl="1"/>
            <a:endParaRPr lang="en-US" dirty="0"/>
          </a:p>
        </p:txBody>
      </p:sp>
    </p:spTree>
    <p:extLst>
      <p:ext uri="{BB962C8B-B14F-4D97-AF65-F5344CB8AC3E}">
        <p14:creationId xmlns:p14="http://schemas.microsoft.com/office/powerpoint/2010/main" val="93208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a:t>
            </a:r>
            <a:r>
              <a:rPr lang="en-US" dirty="0" err="1"/>
              <a:t>UserModel</a:t>
            </a:r>
            <a:endParaRPr lang="en-US" dirty="0"/>
          </a:p>
        </p:txBody>
      </p:sp>
      <p:sp>
        <p:nvSpPr>
          <p:cNvPr id="3" name="Content Placeholder 2"/>
          <p:cNvSpPr>
            <a:spLocks noGrp="1"/>
          </p:cNvSpPr>
          <p:nvPr>
            <p:ph idx="1"/>
          </p:nvPr>
        </p:nvSpPr>
        <p:spPr/>
        <p:txBody>
          <a:bodyPr/>
          <a:lstStyle/>
          <a:p>
            <a:pPr marL="0" indent="0">
              <a:buNone/>
            </a:pPr>
            <a:r>
              <a:rPr lang="en-US" sz="1800" b="1" dirty="0">
                <a:latin typeface="Courier New" panose="02070309020205020404" pitchFamily="49" charset="0"/>
                <a:cs typeface="Courier New" panose="02070309020205020404" pitchFamily="49" charset="0"/>
              </a:rPr>
              <a:t>New "Generator.windgen1" bus1=Bg2 </a:t>
            </a:r>
            <a:r>
              <a:rPr lang="en-US" sz="1800" b="1" dirty="0" err="1">
                <a:latin typeface="Courier New" panose="02070309020205020404" pitchFamily="49" charset="0"/>
                <a:cs typeface="Courier New" panose="02070309020205020404" pitchFamily="49" charset="0"/>
              </a:rPr>
              <a:t>kv</a:t>
            </a:r>
            <a:r>
              <a:rPr lang="en-US" sz="1800" b="1" dirty="0">
                <a:latin typeface="Courier New" panose="02070309020205020404" pitchFamily="49" charset="0"/>
                <a:cs typeface="Courier New" panose="02070309020205020404" pitchFamily="49" charset="0"/>
              </a:rPr>
              <a:t>=0.48 kW=1200 </a:t>
            </a:r>
          </a:p>
          <a:p>
            <a:pPr marL="0" indent="0">
              <a:buNone/>
            </a:pPr>
            <a:r>
              <a:rPr lang="en-US" sz="1800" b="1" dirty="0">
                <a:latin typeface="Courier New" panose="02070309020205020404" pitchFamily="49" charset="0"/>
                <a:cs typeface="Courier New" panose="02070309020205020404" pitchFamily="49" charset="0"/>
              </a:rPr>
              <a:t>~ conn=delta kVA=1500.000 H=6 duty=Wind2400 </a:t>
            </a:r>
          </a:p>
          <a:p>
            <a:pPr marL="0" indent="0">
              <a:buNone/>
            </a:pPr>
            <a:r>
              <a:rPr lang="en-US" sz="1800" b="1" dirty="0">
                <a:latin typeface="Courier New" panose="02070309020205020404" pitchFamily="49" charset="0"/>
                <a:cs typeface="Courier New" panose="02070309020205020404" pitchFamily="49" charset="0"/>
              </a:rPr>
              <a:t>~ model=6   </a:t>
            </a:r>
            <a:r>
              <a:rPr lang="en-US" sz="1800" b="1" dirty="0" err="1">
                <a:latin typeface="Courier New" panose="02070309020205020404" pitchFamily="49" charset="0"/>
                <a:cs typeface="Courier New" panose="02070309020205020404" pitchFamily="49" charset="0"/>
              </a:rPr>
              <a:t>Xdp</a:t>
            </a:r>
            <a:r>
              <a:rPr lang="en-US" sz="1800" b="1" dirty="0">
                <a:latin typeface="Courier New" panose="02070309020205020404" pitchFamily="49" charset="0"/>
                <a:cs typeface="Courier New" panose="02070309020205020404" pitchFamily="49" charset="0"/>
              </a:rPr>
              <a:t>=0.192 </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UserModel</a:t>
            </a:r>
            <a:r>
              <a:rPr lang="en-US" sz="1800" b="1" dirty="0">
                <a:latin typeface="Courier New" panose="02070309020205020404" pitchFamily="49" charset="0"/>
                <a:cs typeface="Courier New" panose="02070309020205020404" pitchFamily="49" charset="0"/>
              </a:rPr>
              <a:t>=IndMach012a </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UserData</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rs</a:t>
            </a:r>
            <a:r>
              <a:rPr lang="en-US" sz="1800" b="1" dirty="0">
                <a:latin typeface="Courier New" panose="02070309020205020404" pitchFamily="49" charset="0"/>
                <a:cs typeface="Courier New" panose="02070309020205020404" pitchFamily="49" charset="0"/>
              </a:rPr>
              <a:t>=0.048 </a:t>
            </a:r>
            <a:r>
              <a:rPr lang="en-US" sz="1800" b="1" dirty="0" err="1">
                <a:latin typeface="Courier New" panose="02070309020205020404" pitchFamily="49" charset="0"/>
                <a:cs typeface="Courier New" panose="02070309020205020404" pitchFamily="49" charset="0"/>
              </a:rPr>
              <a:t>xs</a:t>
            </a:r>
            <a:r>
              <a:rPr lang="en-US" sz="1800" b="1" dirty="0">
                <a:latin typeface="Courier New" panose="02070309020205020404" pitchFamily="49" charset="0"/>
                <a:cs typeface="Courier New" panose="02070309020205020404" pitchFamily="49" charset="0"/>
              </a:rPr>
              <a:t>=0.075 </a:t>
            </a:r>
            <a:r>
              <a:rPr lang="en-US" sz="1800" b="1" dirty="0" err="1">
                <a:latin typeface="Courier New" panose="02070309020205020404" pitchFamily="49" charset="0"/>
                <a:cs typeface="Courier New" panose="02070309020205020404" pitchFamily="49" charset="0"/>
              </a:rPr>
              <a:t>rr</a:t>
            </a:r>
            <a:r>
              <a:rPr lang="en-US" sz="1800" b="1" dirty="0">
                <a:latin typeface="Courier New" panose="02070309020205020404" pitchFamily="49" charset="0"/>
                <a:cs typeface="Courier New" panose="02070309020205020404" pitchFamily="49" charset="0"/>
              </a:rPr>
              <a:t>=0.018 </a:t>
            </a:r>
            <a:r>
              <a:rPr lang="en-US" sz="1800" b="1" dirty="0" err="1">
                <a:latin typeface="Courier New" panose="02070309020205020404" pitchFamily="49" charset="0"/>
                <a:cs typeface="Courier New" panose="02070309020205020404" pitchFamily="49" charset="0"/>
              </a:rPr>
              <a:t>xr</a:t>
            </a:r>
            <a:r>
              <a:rPr lang="en-US" sz="1800" b="1" dirty="0">
                <a:latin typeface="Courier New" panose="02070309020205020404" pitchFamily="49" charset="0"/>
                <a:cs typeface="Courier New" panose="02070309020205020404" pitchFamily="49" charset="0"/>
              </a:rPr>
              <a:t>=0.12 </a:t>
            </a:r>
            <a:r>
              <a:rPr lang="en-US" sz="1800" b="1" dirty="0" err="1">
                <a:latin typeface="Courier New" panose="02070309020205020404" pitchFamily="49" charset="0"/>
                <a:cs typeface="Courier New" panose="02070309020205020404" pitchFamily="49" charset="0"/>
              </a:rPr>
              <a:t>xm</a:t>
            </a:r>
            <a:r>
              <a:rPr lang="en-US" sz="1800" b="1" dirty="0">
                <a:latin typeface="Courier New" panose="02070309020205020404" pitchFamily="49" charset="0"/>
                <a:cs typeface="Courier New" panose="02070309020205020404" pitchFamily="49" charset="0"/>
              </a:rPr>
              <a:t>=3.8 option=</a:t>
            </a:r>
            <a:r>
              <a:rPr lang="en-US" sz="1800" b="1" dirty="0" err="1">
                <a:latin typeface="Courier New" panose="02070309020205020404" pitchFamily="49" charset="0"/>
                <a:cs typeface="Courier New" panose="02070309020205020404" pitchFamily="49" charset="0"/>
              </a:rPr>
              <a:t>variableslip</a:t>
            </a:r>
            <a:r>
              <a:rPr lang="en-US" sz="1800" b="1" dirty="0">
                <a:latin typeface="Courier New" panose="02070309020205020404" pitchFamily="49" charset="0"/>
                <a:cs typeface="Courier New" panose="02070309020205020404" pitchFamily="49" charset="0"/>
              </a:rPr>
              <a:t>)</a:t>
            </a:r>
          </a:p>
          <a:p>
            <a:endParaRPr lang="en-US" dirty="0"/>
          </a:p>
          <a:p>
            <a:endParaRPr lang="en-US" dirty="0"/>
          </a:p>
          <a:p>
            <a:r>
              <a:rPr lang="en-US" dirty="0"/>
              <a:t>(IndMach012a = name of DLL)</a:t>
            </a:r>
          </a:p>
          <a:p>
            <a:endParaRPr lang="en-US" dirty="0"/>
          </a:p>
          <a:p>
            <a:r>
              <a:rPr lang="en-US" dirty="0"/>
              <a:t>Note: </a:t>
            </a:r>
            <a:r>
              <a:rPr lang="en-US" b="1" dirty="0"/>
              <a:t>IndMach012</a:t>
            </a:r>
            <a:r>
              <a:rPr lang="en-US" dirty="0"/>
              <a:t> is now a permanent model in </a:t>
            </a:r>
            <a:r>
              <a:rPr lang="en-US" dirty="0" err="1"/>
              <a:t>OpenDSS</a:t>
            </a:r>
            <a:endParaRPr lang="en-US" dirty="0"/>
          </a:p>
        </p:txBody>
      </p:sp>
    </p:spTree>
    <p:extLst>
      <p:ext uri="{BB962C8B-B14F-4D97-AF65-F5344CB8AC3E}">
        <p14:creationId xmlns:p14="http://schemas.microsoft.com/office/powerpoint/2010/main" val="359477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Generator Model</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a:t>Like Load, A Generator is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dirty="0"/>
              <a:t>Most Power Conversion (PC) Elements are Modeled Like This for power flow analysis</a:t>
            </a:r>
          </a:p>
        </p:txBody>
      </p:sp>
    </p:spTree>
    <p:extLst>
      <p:ext uri="{BB962C8B-B14F-4D97-AF65-F5344CB8AC3E}">
        <p14:creationId xmlns:p14="http://schemas.microsoft.com/office/powerpoint/2010/main" val="87249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t>
            </a:r>
            <a:r>
              <a:rPr lang="en-US" dirty="0" err="1"/>
              <a:t>OpenDSS</a:t>
            </a:r>
            <a:r>
              <a:rPr lang="en-US" dirty="0"/>
              <a:t> Generator Model</a:t>
            </a:r>
          </a:p>
        </p:txBody>
      </p:sp>
      <p:sp>
        <p:nvSpPr>
          <p:cNvPr id="4" name="Content Placeholder 3"/>
          <p:cNvSpPr>
            <a:spLocks noGrp="1"/>
          </p:cNvSpPr>
          <p:nvPr>
            <p:ph idx="1"/>
          </p:nvPr>
        </p:nvSpPr>
        <p:spPr/>
        <p:txBody>
          <a:bodyPr/>
          <a:lstStyle/>
          <a:p>
            <a:r>
              <a:rPr lang="en-US" dirty="0"/>
              <a:t>For most power flow solutions, the GENERATOR model acts as a negative load</a:t>
            </a:r>
          </a:p>
          <a:p>
            <a:r>
              <a:rPr lang="en-US" dirty="0"/>
              <a:t>Differences</a:t>
            </a:r>
          </a:p>
          <a:p>
            <a:pPr lvl="1"/>
            <a:r>
              <a:rPr lang="en-US" dirty="0"/>
              <a:t>Different models available</a:t>
            </a:r>
          </a:p>
          <a:p>
            <a:pPr lvl="1"/>
            <a:r>
              <a:rPr lang="en-US" dirty="0"/>
              <a:t>Single-mass swing model for Dynamics-mode simulations</a:t>
            </a:r>
          </a:p>
          <a:p>
            <a:pPr lvl="1"/>
            <a:r>
              <a:rPr lang="en-US" dirty="0"/>
              <a:t>Harmonics mode is a </a:t>
            </a:r>
            <a:r>
              <a:rPr lang="en-US" u="sng" dirty="0"/>
              <a:t>Voltage</a:t>
            </a:r>
            <a:r>
              <a:rPr lang="en-US" dirty="0"/>
              <a:t> behind </a:t>
            </a:r>
            <a:r>
              <a:rPr lang="en-US" dirty="0" err="1"/>
              <a:t>Xd</a:t>
            </a:r>
            <a:r>
              <a:rPr lang="en-US" dirty="0"/>
              <a:t>’’</a:t>
            </a:r>
          </a:p>
          <a:p>
            <a:pPr lvl="2"/>
            <a:r>
              <a:rPr lang="en-US" dirty="0"/>
              <a:t>Originally meant to model small distortion in generator voltage</a:t>
            </a:r>
          </a:p>
          <a:p>
            <a:pPr lvl="1"/>
            <a:r>
              <a:rPr lang="en-US" dirty="0"/>
              <a:t>Approximations for inverter-based models (Model 7)</a:t>
            </a:r>
          </a:p>
          <a:p>
            <a:pPr lvl="1"/>
            <a:r>
              <a:rPr lang="en-US" dirty="0"/>
              <a:t>Follows LOADSHAPE like Load objects, but can also be dispatched</a:t>
            </a:r>
          </a:p>
          <a:p>
            <a:pPr lvl="1"/>
            <a:r>
              <a:rPr lang="en-US" dirty="0"/>
              <a:t>GENERATOR has a built-in energy meter (reported by ENERGYMETER object reports)</a:t>
            </a:r>
          </a:p>
        </p:txBody>
      </p:sp>
    </p:spTree>
    <p:extLst>
      <p:ext uri="{BB962C8B-B14F-4D97-AF65-F5344CB8AC3E}">
        <p14:creationId xmlns:p14="http://schemas.microsoft.com/office/powerpoint/2010/main" val="190604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dirty="0"/>
              <a:t>Generator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1577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dirty="0"/>
              <a:t>Generator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366959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dirty="0"/>
              <a:t>Generator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dirty="0"/>
              <a:t>1: Injects constant P at specified PF (Default)</a:t>
            </a:r>
          </a:p>
          <a:p>
            <a:pPr eaLnBrk="1" hangingPunct="1">
              <a:buFontTx/>
              <a:buNone/>
            </a:pPr>
            <a:r>
              <a:rPr lang="en-US" altLang="en-US" dirty="0"/>
              <a:t>2: Constant admittance </a:t>
            </a:r>
          </a:p>
          <a:p>
            <a:pPr eaLnBrk="1" hangingPunct="1">
              <a:buFontTx/>
              <a:buNone/>
            </a:pPr>
            <a:r>
              <a:rPr lang="en-US" altLang="en-US" dirty="0"/>
              <a:t>3: </a:t>
            </a:r>
            <a:r>
              <a:rPr lang="en-US" altLang="en-US" dirty="0" err="1"/>
              <a:t>Const</a:t>
            </a:r>
            <a:r>
              <a:rPr lang="en-US" altLang="en-US" dirty="0"/>
              <a:t> P, V (Similar to conventional </a:t>
            </a:r>
            <a:r>
              <a:rPr lang="en-US" altLang="en-US" dirty="0" err="1"/>
              <a:t>Pflow</a:t>
            </a:r>
            <a:r>
              <a:rPr lang="en-US" altLang="en-US" dirty="0"/>
              <a:t> Generator bus)</a:t>
            </a:r>
          </a:p>
          <a:p>
            <a:pPr eaLnBrk="1" hangingPunct="1">
              <a:buFontTx/>
              <a:buNone/>
            </a:pPr>
            <a:r>
              <a:rPr lang="en-US" altLang="en-US" dirty="0"/>
              <a:t>4: </a:t>
            </a:r>
            <a:r>
              <a:rPr lang="en-US" altLang="en-US" dirty="0" err="1"/>
              <a:t>Const</a:t>
            </a:r>
            <a:r>
              <a:rPr lang="en-US" altLang="en-US" dirty="0"/>
              <a:t> P, Fixed Q (Q never varies).</a:t>
            </a:r>
          </a:p>
          <a:p>
            <a:pPr eaLnBrk="1" hangingPunct="1">
              <a:buFontTx/>
              <a:buNone/>
            </a:pPr>
            <a:r>
              <a:rPr lang="en-US" altLang="en-US" dirty="0"/>
              <a:t>5: </a:t>
            </a:r>
            <a:r>
              <a:rPr lang="en-US" altLang="en-US" dirty="0" err="1"/>
              <a:t>Const</a:t>
            </a:r>
            <a:r>
              <a:rPr lang="en-US" altLang="en-US" dirty="0"/>
              <a:t> P, Fixed Impedance Q</a:t>
            </a:r>
          </a:p>
          <a:p>
            <a:pPr eaLnBrk="1" hangingPunct="1">
              <a:buFontTx/>
              <a:buNone/>
            </a:pPr>
            <a:r>
              <a:rPr lang="en-US" altLang="en-US" dirty="0"/>
              <a:t>6: Compute P, Q from User-Written model</a:t>
            </a:r>
          </a:p>
          <a:p>
            <a:pPr eaLnBrk="1" hangingPunct="1">
              <a:buFontTx/>
              <a:buNone/>
            </a:pPr>
            <a:r>
              <a:rPr lang="en-US" altLang="en-US" dirty="0"/>
              <a:t>7: Constant P, Q, but current-limited below </a:t>
            </a:r>
            <a:r>
              <a:rPr lang="en-US" altLang="en-US" dirty="0" err="1"/>
              <a:t>VminPU</a:t>
            </a:r>
            <a:r>
              <a:rPr lang="en-US" altLang="en-US" dirty="0"/>
              <a:t>.</a:t>
            </a:r>
          </a:p>
          <a:p>
            <a:pPr eaLnBrk="1" hangingPunct="1">
              <a:buFontTx/>
              <a:buNone/>
            </a:pPr>
            <a:r>
              <a:rPr lang="en-US" altLang="en-US" dirty="0"/>
              <a:t>		Approximates a simple inverter</a:t>
            </a:r>
          </a:p>
        </p:txBody>
      </p:sp>
    </p:spTree>
    <p:extLst>
      <p:ext uri="{BB962C8B-B14F-4D97-AF65-F5344CB8AC3E}">
        <p14:creationId xmlns:p14="http://schemas.microsoft.com/office/powerpoint/2010/main" val="194002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Definition</a:t>
            </a:r>
          </a:p>
        </p:txBody>
      </p:sp>
      <p:sp>
        <p:nvSpPr>
          <p:cNvPr id="3" name="Content Placeholder 2"/>
          <p:cNvSpPr>
            <a:spLocks noGrp="1"/>
          </p:cNvSpPr>
          <p:nvPr>
            <p:ph idx="1"/>
          </p:nvPr>
        </p:nvSpPr>
        <p:spPr/>
        <p:txBody>
          <a:bodyPr/>
          <a:lstStyle/>
          <a:p>
            <a:r>
              <a:rPr lang="en-US" dirty="0"/>
              <a:t>For power flow</a:t>
            </a:r>
          </a:p>
          <a:p>
            <a:pPr lvl="1"/>
            <a:r>
              <a:rPr lang="en-US" dirty="0"/>
              <a:t>New Generator.G1 Bus1=</a:t>
            </a:r>
            <a:r>
              <a:rPr lang="en-US" dirty="0" err="1"/>
              <a:t>GenBus</a:t>
            </a:r>
            <a:r>
              <a:rPr lang="en-US" dirty="0"/>
              <a:t> kW=1000 PF=1 kV=0.480</a:t>
            </a:r>
          </a:p>
          <a:p>
            <a:pPr lvl="1"/>
            <a:r>
              <a:rPr lang="en-US" dirty="0"/>
              <a:t>Don’t forget kV= !!</a:t>
            </a:r>
          </a:p>
          <a:p>
            <a:pPr lvl="1"/>
            <a:r>
              <a:rPr lang="en-US" dirty="0"/>
              <a:t>This assumes Model=1</a:t>
            </a:r>
          </a:p>
          <a:p>
            <a:pPr lvl="1"/>
            <a:endParaRPr lang="en-US" dirty="0"/>
          </a:p>
          <a:p>
            <a:r>
              <a:rPr lang="en-US" dirty="0"/>
              <a:t>Wind Generator QSTS Model</a:t>
            </a:r>
          </a:p>
          <a:p>
            <a:r>
              <a:rPr lang="en-US" sz="1600" dirty="0">
                <a:latin typeface="Courier New" panose="02070309020205020404" pitchFamily="49" charset="0"/>
                <a:cs typeface="Courier New" panose="02070309020205020404" pitchFamily="49" charset="0"/>
              </a:rPr>
              <a:t>New "Generator.windgen1" bus1=Bg2 </a:t>
            </a:r>
            <a:r>
              <a:rPr lang="en-US" sz="1600" dirty="0" err="1">
                <a:latin typeface="Courier New" panose="02070309020205020404" pitchFamily="49" charset="0"/>
                <a:cs typeface="Courier New" panose="02070309020205020404" pitchFamily="49" charset="0"/>
              </a:rPr>
              <a:t>kv</a:t>
            </a:r>
            <a:r>
              <a:rPr lang="en-US" sz="1600" dirty="0">
                <a:latin typeface="Courier New" panose="02070309020205020404" pitchFamily="49" charset="0"/>
                <a:cs typeface="Courier New" panose="02070309020205020404" pitchFamily="49" charset="0"/>
              </a:rPr>
              <a:t>=0.48 kW=1200 conn=delta kVA=1500.000 H=6 </a:t>
            </a:r>
            <a:r>
              <a:rPr lang="en-US" sz="1600" b="1" dirty="0">
                <a:latin typeface="Courier New" panose="02070309020205020404" pitchFamily="49" charset="0"/>
                <a:cs typeface="Courier New" panose="02070309020205020404" pitchFamily="49" charset="0"/>
              </a:rPr>
              <a:t>duty=Wind2400</a:t>
            </a:r>
            <a:r>
              <a:rPr lang="en-US" sz="1600" dirty="0">
                <a:latin typeface="Courier New" panose="02070309020205020404" pitchFamily="49" charset="0"/>
                <a:cs typeface="Courier New" panose="02070309020205020404" pitchFamily="49" charset="0"/>
              </a:rPr>
              <a:t> model=1 pf=1.000 </a:t>
            </a:r>
            <a:r>
              <a:rPr lang="en-US" sz="1600" dirty="0" err="1">
                <a:latin typeface="Courier New" panose="02070309020205020404" pitchFamily="49" charset="0"/>
                <a:cs typeface="Courier New" panose="02070309020205020404" pitchFamily="49" charset="0"/>
              </a:rPr>
              <a:t>Xdp</a:t>
            </a:r>
            <a:r>
              <a:rPr lang="en-US" sz="1600" dirty="0">
                <a:latin typeface="Courier New" panose="02070309020205020404" pitchFamily="49" charset="0"/>
                <a:cs typeface="Courier New" panose="02070309020205020404" pitchFamily="49" charset="0"/>
              </a:rPr>
              <a:t>=0.192 </a:t>
            </a:r>
            <a:r>
              <a:rPr lang="en-US" sz="1600" dirty="0" err="1">
                <a:latin typeface="Courier New" panose="02070309020205020404" pitchFamily="49" charset="0"/>
                <a:cs typeface="Courier New" panose="02070309020205020404" pitchFamily="49" charset="0"/>
              </a:rPr>
              <a:t>Xdpp</a:t>
            </a:r>
            <a:r>
              <a:rPr lang="en-US" sz="1600" dirty="0">
                <a:latin typeface="Courier New" panose="02070309020205020404" pitchFamily="49" charset="0"/>
                <a:cs typeface="Courier New" panose="02070309020205020404" pitchFamily="49" charset="0"/>
              </a:rPr>
              <a:t>=0.15</a:t>
            </a:r>
          </a:p>
          <a:p>
            <a:endParaRPr lang="en-US" dirty="0"/>
          </a:p>
          <a:p>
            <a:endParaRPr lang="en-US" dirty="0"/>
          </a:p>
          <a:p>
            <a:endParaRPr lang="en-US" dirty="0"/>
          </a:p>
        </p:txBody>
      </p:sp>
      <p:sp>
        <p:nvSpPr>
          <p:cNvPr id="5" name="TextBox 4"/>
          <p:cNvSpPr txBox="1"/>
          <p:nvPr/>
        </p:nvSpPr>
        <p:spPr>
          <a:xfrm>
            <a:off x="2633472" y="5567422"/>
            <a:ext cx="5538254" cy="338554"/>
          </a:xfrm>
          <a:prstGeom prst="rect">
            <a:avLst/>
          </a:prstGeom>
          <a:noFill/>
        </p:spPr>
        <p:txBody>
          <a:bodyPr wrap="square" rtlCol="0">
            <a:spAutoFit/>
          </a:bodyPr>
          <a:lstStyle/>
          <a:p>
            <a:r>
              <a:rPr lang="en-US" dirty="0"/>
              <a:t>Follows </a:t>
            </a:r>
            <a:r>
              <a:rPr lang="en-US" dirty="0" err="1"/>
              <a:t>Loadshape</a:t>
            </a:r>
            <a:r>
              <a:rPr lang="en-US" dirty="0"/>
              <a:t> object called “Wind2400”</a:t>
            </a:r>
          </a:p>
        </p:txBody>
      </p:sp>
      <p:cxnSp>
        <p:nvCxnSpPr>
          <p:cNvPr id="7" name="Straight Arrow Connector 6"/>
          <p:cNvCxnSpPr/>
          <p:nvPr/>
        </p:nvCxnSpPr>
        <p:spPr bwMode="auto">
          <a:xfrm flipH="1" flipV="1">
            <a:off x="3877519" y="4051139"/>
            <a:ext cx="1169043" cy="1203767"/>
          </a:xfrm>
          <a:prstGeom prst="straightConnector1">
            <a:avLst/>
          </a:prstGeom>
          <a:solidFill>
            <a:schemeClr val="accent1"/>
          </a:solidFill>
          <a:ln w="762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169190857"/>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9d4eb815-23ed-48d9-b0c1-2b9ce0016f4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99B5431-8C26-478B-808F-26BED01B74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981</TotalTime>
  <Words>677</Words>
  <Application>Microsoft Office PowerPoint</Application>
  <PresentationFormat>On-screen Show (4:3)</PresentationFormat>
  <Paragraphs>105</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Courier New</vt:lpstr>
      <vt:lpstr>Wingdings</vt:lpstr>
      <vt:lpstr>2017 PowerPoint Theme</vt:lpstr>
      <vt:lpstr>Advanced Modeling for Distribution Planning with OpenDSS </vt:lpstr>
      <vt:lpstr>Instructor</vt:lpstr>
      <vt:lpstr>Generator Model</vt:lpstr>
      <vt:lpstr>Like Load, A Generator is a PC Element</vt:lpstr>
      <vt:lpstr>The OpenDSS Generator Model</vt:lpstr>
      <vt:lpstr>Generator - 3-phase Y connected</vt:lpstr>
      <vt:lpstr>Generator  - 3-phase Delta connected</vt:lpstr>
      <vt:lpstr>Generator Models  (Present version)</vt:lpstr>
      <vt:lpstr>Typical Definition</vt:lpstr>
      <vt:lpstr>Generator Properties</vt:lpstr>
      <vt:lpstr>Generator in Dynamics Mode</vt:lpstr>
      <vt:lpstr>Dynamics Mode performs a basic Predictor-Corrector integration of state variables</vt:lpstr>
      <vt:lpstr>Dynamics Model</vt:lpstr>
      <vt:lpstr>Swing Equation in Default Generator Model</vt:lpstr>
      <vt:lpstr>There are No Exciter or Governor Models Built in</vt:lpstr>
      <vt:lpstr>Example with UserModel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67</cp:revision>
  <cp:lastPrinted>2014-11-24T20:31:07Z</cp:lastPrinted>
  <dcterms:created xsi:type="dcterms:W3CDTF">2017-04-05T15:17:39Z</dcterms:created>
  <dcterms:modified xsi:type="dcterms:W3CDTF">2017-06-19T18:47:09Z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