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4"/>
  </p:sldMasterIdLst>
  <p:notesMasterIdLst>
    <p:notesMasterId r:id="rId46"/>
  </p:notesMasterIdLst>
  <p:handoutMasterIdLst>
    <p:handoutMasterId r:id="rId47"/>
  </p:handoutMasterIdLst>
  <p:sldIdLst>
    <p:sldId id="262" r:id="rId5"/>
    <p:sldId id="344" r:id="rId6"/>
    <p:sldId id="432" r:id="rId7"/>
    <p:sldId id="459" r:id="rId8"/>
    <p:sldId id="436" r:id="rId9"/>
    <p:sldId id="453" r:id="rId10"/>
    <p:sldId id="454" r:id="rId11"/>
    <p:sldId id="434" r:id="rId12"/>
    <p:sldId id="457" r:id="rId13"/>
    <p:sldId id="458" r:id="rId14"/>
    <p:sldId id="438" r:id="rId15"/>
    <p:sldId id="442" r:id="rId16"/>
    <p:sldId id="460" r:id="rId17"/>
    <p:sldId id="461" r:id="rId18"/>
    <p:sldId id="462" r:id="rId19"/>
    <p:sldId id="2013" r:id="rId20"/>
    <p:sldId id="2015" r:id="rId21"/>
    <p:sldId id="2023" r:id="rId22"/>
    <p:sldId id="2022" r:id="rId23"/>
    <p:sldId id="2017" r:id="rId24"/>
    <p:sldId id="2024" r:id="rId25"/>
    <p:sldId id="2033" r:id="rId26"/>
    <p:sldId id="2021" r:id="rId27"/>
    <p:sldId id="2025" r:id="rId28"/>
    <p:sldId id="2016" r:id="rId29"/>
    <p:sldId id="2018" r:id="rId30"/>
    <p:sldId id="2029" r:id="rId31"/>
    <p:sldId id="2031" r:id="rId32"/>
    <p:sldId id="2032" r:id="rId33"/>
    <p:sldId id="2027" r:id="rId34"/>
    <p:sldId id="2034" r:id="rId35"/>
    <p:sldId id="2040" r:id="rId36"/>
    <p:sldId id="2036" r:id="rId37"/>
    <p:sldId id="2041" r:id="rId38"/>
    <p:sldId id="2042" r:id="rId39"/>
    <p:sldId id="2038" r:id="rId40"/>
    <p:sldId id="2037" r:id="rId41"/>
    <p:sldId id="2035" r:id="rId42"/>
    <p:sldId id="2039" r:id="rId43"/>
    <p:sldId id="280" r:id="rId44"/>
    <p:sldId id="2012" r:id="rId45"/>
  </p:sldIdLst>
  <p:sldSz cx="12192000" cy="6858000"/>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ers, Christine" initials="RC" lastIdx="10" clrIdx="0">
    <p:extLst>
      <p:ext uri="{19B8F6BF-5375-455C-9EA6-DF929625EA0E}">
        <p15:presenceInfo xmlns:p15="http://schemas.microsoft.com/office/powerpoint/2012/main" userId="S::crivers@epri.com::80e8de17-408a-4ed1-a111-481bf9cfdf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7FF"/>
    <a:srgbClr val="E5E5E5"/>
    <a:srgbClr val="FF3046"/>
    <a:srgbClr val="008040"/>
    <a:srgbClr val="FF5CFF"/>
    <a:srgbClr val="C9F1FF"/>
    <a:srgbClr val="003296"/>
    <a:srgbClr val="0B9E9A"/>
    <a:srgbClr val="33CCCC"/>
    <a:srgbClr val="239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4" autoAdjust="0"/>
    <p:restoredTop sz="85801" autoAdjust="0"/>
  </p:normalViewPr>
  <p:slideViewPr>
    <p:cSldViewPr snapToGrid="0">
      <p:cViewPr varScale="1">
        <p:scale>
          <a:sx n="86" d="100"/>
          <a:sy n="86" d="100"/>
        </p:scale>
        <p:origin x="571" y="5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7" d="100"/>
          <a:sy n="117" d="100"/>
        </p:scale>
        <p:origin x="38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8/29/2021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8/29/2021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6265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8</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333375" y="695325"/>
            <a:ext cx="61960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793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9</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333375" y="695325"/>
            <a:ext cx="61960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3416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10</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333375" y="695325"/>
            <a:ext cx="61960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2894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12</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333375" y="695325"/>
            <a:ext cx="61960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t>Cmd</a:t>
            </a:r>
            <a:r>
              <a:rPr lang="en-US" altLang="en-US" dirty="0"/>
              <a:t> + regedit</a:t>
            </a:r>
          </a:p>
        </p:txBody>
      </p:sp>
    </p:spTree>
    <p:extLst>
      <p:ext uri="{BB962C8B-B14F-4D97-AF65-F5344CB8AC3E}">
        <p14:creationId xmlns:p14="http://schemas.microsoft.com/office/powerpoint/2010/main" val="200401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13</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333375" y="695325"/>
            <a:ext cx="61960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t>Cmd</a:t>
            </a:r>
            <a:r>
              <a:rPr lang="en-US" altLang="en-US" dirty="0"/>
              <a:t> + regedit</a:t>
            </a:r>
          </a:p>
        </p:txBody>
      </p:sp>
    </p:spTree>
    <p:extLst>
      <p:ext uri="{BB962C8B-B14F-4D97-AF65-F5344CB8AC3E}">
        <p14:creationId xmlns:p14="http://schemas.microsoft.com/office/powerpoint/2010/main" val="3073539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14</a:t>
            </a:fld>
            <a:endParaRPr lang="en-US" altLang="en-US" sz="1200">
              <a:solidFill>
                <a:schemeClr val="tx1"/>
              </a:solidFill>
            </a:endParaRPr>
          </a:p>
        </p:txBody>
      </p:sp>
    </p:spTree>
    <p:extLst>
      <p:ext uri="{BB962C8B-B14F-4D97-AF65-F5344CB8AC3E}">
        <p14:creationId xmlns:p14="http://schemas.microsoft.com/office/powerpoint/2010/main" val="4297175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1EDFE55-CD97-4806-B97B-A9091661CD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6752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189580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87111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68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352079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459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409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with BG">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0042550C-BC90-495D-8E34-A8B34AE030E6}"/>
              </a:ext>
            </a:extLst>
          </p:cNvPr>
          <p:cNvSpPr/>
          <p:nvPr userDrawn="1"/>
        </p:nvSpPr>
        <p:spPr bwMode="auto">
          <a:xfrm>
            <a:off x="5019040" y="102458"/>
            <a:ext cx="4119296" cy="6389782"/>
          </a:xfrm>
          <a:prstGeom prst="parallelogram">
            <a:avLst>
              <a:gd name="adj" fmla="val 48367"/>
            </a:avLst>
          </a:prstGeom>
          <a:solidFill>
            <a:schemeClr val="accent1">
              <a:lumMod val="20000"/>
              <a:lumOff val="8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Rectangle 5">
            <a:extLst>
              <a:ext uri="{FF2B5EF4-FFF2-40B4-BE49-F238E27FC236}">
                <a16:creationId xmlns:a16="http://schemas.microsoft.com/office/drawing/2014/main" id="{B0ADDE39-D9ED-4DF4-B1E5-C884C95AC52C}"/>
              </a:ext>
            </a:extLst>
          </p:cNvPr>
          <p:cNvSpPr/>
          <p:nvPr userDrawn="1"/>
        </p:nvSpPr>
        <p:spPr bwMode="auto">
          <a:xfrm>
            <a:off x="7000240" y="102458"/>
            <a:ext cx="5191760" cy="6389782"/>
          </a:xfrm>
          <a:prstGeom prst="rect">
            <a:avLst/>
          </a:prstGeom>
          <a:solidFill>
            <a:srgbClr val="C9F1FF"/>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452805"/>
            <a:ext cx="4653280" cy="4500713"/>
          </a:xfrm>
          <a:prstGeom prst="rect">
            <a:avLst/>
          </a:prstGeo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8952" y="1452805"/>
            <a:ext cx="4653280" cy="4500713"/>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78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8E78E50C-C1F1-41A4-AB40-A03CD12EB182}"/>
              </a:ext>
            </a:extLst>
          </p:cNvPr>
          <p:cNvPicPr>
            <a:picLocks noChangeAspect="1"/>
          </p:cNvPicPr>
          <p:nvPr userDrawn="1"/>
        </p:nvPicPr>
        <p:blipFill>
          <a:blip r:embed="rId2">
            <a:alphaModFix amt="85000"/>
            <a:extLst>
              <a:ext uri="{28A0092B-C50C-407E-A947-70E740481C1C}">
                <a14:useLocalDpi xmlns:a14="http://schemas.microsoft.com/office/drawing/2010/main" val="0"/>
              </a:ext>
            </a:extLst>
          </a:blip>
          <a:stretch>
            <a:fillRect/>
          </a:stretch>
        </p:blipFill>
        <p:spPr>
          <a:xfrm>
            <a:off x="0" y="86420"/>
            <a:ext cx="12192000" cy="6420999"/>
          </a:xfrm>
          <a:prstGeom prst="rect">
            <a:avLst/>
          </a:prstGeom>
        </p:spPr>
      </p:pic>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2129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BLU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8537389-C2C8-4A98-A053-6A4CEDC3D263}"/>
              </a:ext>
            </a:extLst>
          </p:cNvPr>
          <p:cNvPicPr>
            <a:picLocks noChangeAspect="1"/>
          </p:cNvPicPr>
          <p:nvPr userDrawn="1"/>
        </p:nvPicPr>
        <p:blipFill>
          <a:blip r:embed="rId2">
            <a:alphaModFix amt="85000"/>
            <a:extLst>
              <a:ext uri="{28A0092B-C50C-407E-A947-70E740481C1C}">
                <a14:useLocalDpi xmlns:a14="http://schemas.microsoft.com/office/drawing/2010/main" val="0"/>
              </a:ext>
            </a:extLst>
          </a:blip>
          <a:stretch>
            <a:fillRect/>
          </a:stretch>
        </p:blipFill>
        <p:spPr>
          <a:xfrm>
            <a:off x="0" y="86420"/>
            <a:ext cx="12192000" cy="6420999"/>
          </a:xfrm>
          <a:prstGeom prst="rect">
            <a:avLst/>
          </a:prstGeom>
        </p:spPr>
      </p:pic>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9672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1B213-0E7A-407F-8B15-06AFF53336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5692"/>
            <a:ext cx="12188952" cy="6419393"/>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bg1"/>
                </a:solidFill>
              </a:defRPr>
            </a:lvl1pPr>
          </a:lstStyle>
          <a:p>
            <a:r>
              <a:rPr lang="en-US" dirty="0"/>
              <a:t>CLICK TO EDIT SECTION TITLE STYLE</a:t>
            </a:r>
          </a:p>
        </p:txBody>
      </p:sp>
    </p:spTree>
    <p:extLst>
      <p:ext uri="{BB962C8B-B14F-4D97-AF65-F5344CB8AC3E}">
        <p14:creationId xmlns:p14="http://schemas.microsoft.com/office/powerpoint/2010/main" val="387038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5B08956C-18D0-412B-95E3-E5C100C5EE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05ED8085-ABA4-48ED-A519-0831B00D8554}"/>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F4F39EAF-D093-4E70-B2D6-880ADC60D8A1}"/>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70A982AF-08B3-4ACE-B2CD-2630BF146A3C}"/>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CF511B19-8779-4ED6-BFF5-0D994F5C5A6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AFE65F2A-EA10-45F6-AC3E-CEEF60A74DC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0DE3DCEC-148B-448A-9E2A-45B1BBF5BCF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EFB9741B-B64E-4FCE-8F82-2A995BEB50A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80677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F31C54-28E4-451E-87C9-3AAB9056C6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5693"/>
            <a:ext cx="12188952" cy="6419393"/>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spc="150" baseline="0" dirty="0">
                <a:solidFill>
                  <a:schemeClr val="bg1"/>
                </a:solidFill>
                <a:latin typeface="+mn-lt"/>
              </a:rPr>
              <a:t>™</a:t>
            </a:r>
          </a:p>
        </p:txBody>
      </p:sp>
    </p:spTree>
    <p:extLst>
      <p:ext uri="{BB962C8B-B14F-4D97-AF65-F5344CB8AC3E}">
        <p14:creationId xmlns:p14="http://schemas.microsoft.com/office/powerpoint/2010/main" val="187744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amp;SES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4C31F06-3E89-4DC2-BB45-7EE9A7B32C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0691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E7F156AC-AC73-4A21-8467-792B128628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55DC62A5-1095-42CE-AB5A-BD29C0D13141}"/>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EC5A6E3-655F-4AB9-A7A8-7A9AEBB90628}"/>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7FA55AB5-8BF7-460F-A30D-2A37692BE320}"/>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86F0D2FF-7C62-45DB-97AF-E1FB43BCA51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BB2176D2-CCA7-46B6-88D4-4AA41D992D1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49AE2524-F34D-4267-9E9F-139BFEEA011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6E26CD04-ED04-44D5-BFD2-E52A16C4B47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35002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amp;LCR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7F213DCC-F107-4B27-8EAA-FA2368E322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6257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4370DE5-6E93-4496-B10C-FF6027E31F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24" name="Rectangle 23"/>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0"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C593561F-CAB2-4517-A6C1-CC6CDE085269}"/>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C6098697-978C-497A-8844-B897E3851A4D}"/>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2B0D3F73-8CAD-40AE-843F-C23EDECF168A}"/>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1" name="Straight Connector 30">
              <a:extLst>
                <a:ext uri="{FF2B5EF4-FFF2-40B4-BE49-F238E27FC236}">
                  <a16:creationId xmlns:a16="http://schemas.microsoft.com/office/drawing/2014/main" id="{EFE81FBE-9D64-4C06-BAB1-FFAF2AB5C92F}"/>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2" name="Picture 31">
              <a:hlinkClick r:id="rId4"/>
              <a:extLst>
                <a:ext uri="{FF2B5EF4-FFF2-40B4-BE49-F238E27FC236}">
                  <a16:creationId xmlns:a16="http://schemas.microsoft.com/office/drawing/2014/main" id="{D6AAD40B-2BE4-4A23-AF70-2E6A765EE51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3" name="Picture 32">
              <a:hlinkClick r:id="rId6"/>
              <a:extLst>
                <a:ext uri="{FF2B5EF4-FFF2-40B4-BE49-F238E27FC236}">
                  <a16:creationId xmlns:a16="http://schemas.microsoft.com/office/drawing/2014/main" id="{D26E2C2D-63AC-4672-9CFD-12890EB11B7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4" name="Picture 33">
              <a:hlinkClick r:id="rId8"/>
              <a:extLst>
                <a:ext uri="{FF2B5EF4-FFF2-40B4-BE49-F238E27FC236}">
                  <a16:creationId xmlns:a16="http://schemas.microsoft.com/office/drawing/2014/main" id="{718FAA29-2E23-4896-BC6D-970DF44FCE9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5328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0E5DD1C6-53CB-422F-B275-DBDFBD9428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30CA6871-F43E-43AE-A2AE-E46146D6A565}"/>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56EFF95-D289-468B-A39F-1C223CCA085B}"/>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12A1A365-06F2-4B20-9224-7C3EAC6A4286}"/>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9959B6B3-B9E1-4933-8BDC-3B3FDC236B79}"/>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CD2CCB58-DA3B-462C-80B9-C58BBFFCC7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AE810849-F144-4E7E-93DE-EAF2E08368A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2BEBC2F3-83E5-4482-B054-9DFE809B14D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5487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402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9251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www.epri.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21">
            <a:extLst>
              <a:ext uri="{FF2B5EF4-FFF2-40B4-BE49-F238E27FC236}">
                <a16:creationId xmlns:a16="http://schemas.microsoft.com/office/drawing/2014/main" id="{5DF57B04-D6F9-4D53-867D-F4768956F1F6}"/>
              </a:ext>
            </a:extLst>
          </p:cNvPr>
          <p:cNvSpPr/>
          <p:nvPr userDrawn="1"/>
        </p:nvSpPr>
        <p:spPr>
          <a:xfrm>
            <a:off x="0" y="6602042"/>
            <a:ext cx="10972800" cy="1841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Box 47"/>
          <p:cNvSpPr txBox="1">
            <a:spLocks noChangeArrowheads="1"/>
          </p:cNvSpPr>
          <p:nvPr/>
        </p:nvSpPr>
        <p:spPr bwMode="auto">
          <a:xfrm>
            <a:off x="4656903"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13" name="TextBox 12">
            <a:hlinkClick r:id="rId22"/>
          </p:cNvPr>
          <p:cNvSpPr txBox="1"/>
          <p:nvPr/>
        </p:nvSpPr>
        <p:spPr>
          <a:xfrm>
            <a:off x="1892567"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sp>
        <p:nvSpPr>
          <p:cNvPr id="1060" name="Text Box 36"/>
          <p:cNvSpPr txBox="1">
            <a:spLocks noChangeArrowheads="1"/>
          </p:cNvSpPr>
          <p:nvPr/>
        </p:nvSpPr>
        <p:spPr bwMode="auto">
          <a:xfrm>
            <a:off x="81280" y="6586395"/>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tx1">
                    <a:lumMod val="50000"/>
                    <a:lumOff val="50000"/>
                  </a:schemeClr>
                </a:solidFill>
              </a:rPr>
              <a:pPr algn="l">
                <a:spcBef>
                  <a:spcPts val="0"/>
                </a:spcBef>
              </a:pPr>
              <a:t>‹#›</a:t>
            </a:fld>
            <a:endParaRPr lang="en-US" sz="800" dirty="0">
              <a:solidFill>
                <a:schemeClr val="tx1">
                  <a:lumMod val="50000"/>
                  <a:lumOff val="50000"/>
                </a:schemeClr>
              </a:solidFill>
            </a:endParaRP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pic>
        <p:nvPicPr>
          <p:cNvPr id="4" name="Graphic 3">
            <a:extLst>
              <a:ext uri="{FF2B5EF4-FFF2-40B4-BE49-F238E27FC236}">
                <a16:creationId xmlns:a16="http://schemas.microsoft.com/office/drawing/2014/main" id="{3AD1C04C-FF14-E24F-BEA1-4C27E3938429}"/>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098212" y="6611186"/>
            <a:ext cx="895411" cy="173736"/>
          </a:xfrm>
          <a:prstGeom prst="rect">
            <a:avLst/>
          </a:prstGeom>
        </p:spPr>
      </p:pic>
    </p:spTree>
    <p:extLst>
      <p:ext uri="{BB962C8B-B14F-4D97-AF65-F5344CB8AC3E}">
        <p14:creationId xmlns:p14="http://schemas.microsoft.com/office/powerpoint/2010/main" val="30918655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17"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8" r:id="rId16"/>
    <p:sldLayoutId id="2147483719" r:id="rId17"/>
    <p:sldLayoutId id="2147483720" r:id="rId18"/>
    <p:sldLayoutId id="2147483715" r:id="rId19"/>
    <p:sldLayoutId id="2147483716" r:id="rId20"/>
  </p:sldLayoutIdLst>
  <p:txStyles>
    <p:titleStyle>
      <a:lvl1pPr algn="l" rtl="0" eaLnBrk="1" fontAlgn="base" hangingPunct="1">
        <a:lnSpc>
          <a:spcPct val="100000"/>
        </a:lnSpc>
        <a:spcBef>
          <a:spcPct val="0"/>
        </a:spcBef>
        <a:spcAft>
          <a:spcPct val="0"/>
        </a:spcAft>
        <a:defRPr sz="3200" b="1">
          <a:solidFill>
            <a:schemeClr val="tx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3200">
          <a:solidFill>
            <a:schemeClr val="tx1"/>
          </a:solidFill>
          <a:latin typeface="+mn-lt"/>
          <a:ea typeface="+mn-ea"/>
          <a:cs typeface="+mn-cs"/>
        </a:defRPr>
      </a:lvl1pPr>
      <a:lvl2pPr marL="566738" indent="-279400"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2pPr>
      <a:lvl3pPr marL="855663" indent="-223838"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3pPr>
      <a:lvl4pPr marL="1262063" indent="-288925"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4pPr>
      <a:lvl5pPr marL="1538288" indent="-22542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hyperlink" Target="https://svn.code.sf.net/p/electricdss/code/trunk" TargetMode="External"/><Relationship Id="rId4" Type="http://schemas.openxmlformats.org/officeDocument/2006/relationships/hyperlink" Target="https://tortoisesvn.net/download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30.sv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sv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40.png"/><Relationship Id="rId5" Type="http://schemas.openxmlformats.org/officeDocument/2006/relationships/image" Target="../media/image36.sv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4.png"/><Relationship Id="rId1" Type="http://schemas.openxmlformats.org/officeDocument/2006/relationships/slideLayout" Target="../slideLayouts/slideLayout11.xml"/><Relationship Id="rId4" Type="http://schemas.openxmlformats.org/officeDocument/2006/relationships/image" Target="../media/image36.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www.epri.com/pages/sa/opendss?lang=en-US" TargetMode="External"/><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hyperlink" Target="https://sourceforge.net/projects/electricdss/files/" TargetMode="External"/><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hyperlink" Target="https://svn.code.sf.net/p/electricdss/code/trun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ortoisesvn.net/downloads.html"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hyperlink" Target="https://svn.code.sf.net/p/electricdss/code/trunk"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ortoisesvn.net/downloads.html"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svn.code.sf.net/p/electricdss/code/tru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3FEEAAD0-23D7-446B-9DEB-8395B130EE55}"/>
              </a:ext>
            </a:extLst>
          </p:cNvPr>
          <p:cNvSpPr>
            <a:spLocks noGrp="1"/>
          </p:cNvSpPr>
          <p:nvPr>
            <p:ph type="subTitle" sz="quarter" idx="1"/>
          </p:nvPr>
        </p:nvSpPr>
        <p:spPr/>
        <p:txBody>
          <a:bodyPr>
            <a:normAutofit/>
          </a:bodyPr>
          <a:lstStyle/>
          <a:p>
            <a:r>
              <a:rPr lang="en-US" dirty="0">
                <a:latin typeface="Arial" panose="020B0604020202020204" pitchFamily="34" charset="0"/>
                <a:cs typeface="Arial" panose="020B0604020202020204" pitchFamily="34" charset="0"/>
              </a:rPr>
              <a:t>Andres Ovalle</a:t>
            </a:r>
          </a:p>
          <a:p>
            <a:r>
              <a:rPr lang="en-US" dirty="0">
                <a:latin typeface="Arial" panose="020B0604020202020204" pitchFamily="34" charset="0"/>
                <a:cs typeface="Arial" panose="020B0604020202020204" pitchFamily="34" charset="0"/>
              </a:rPr>
              <a:t>EPRI Knoxville, TN</a:t>
            </a:r>
          </a:p>
          <a:p>
            <a:endParaRPr lang="en-US" dirty="0"/>
          </a:p>
          <a:p>
            <a:endParaRPr lang="en-US" dirty="0"/>
          </a:p>
          <a:p>
            <a:r>
              <a:rPr lang="en-US">
                <a:latin typeface="Arial" panose="020B0604020202020204" pitchFamily="34" charset="0"/>
                <a:cs typeface="Arial" panose="020B0604020202020204" pitchFamily="34" charset="0"/>
              </a:rPr>
              <a:t>August 30, </a:t>
            </a:r>
            <a:r>
              <a:rPr lang="en-US" dirty="0">
                <a:latin typeface="Arial" panose="020B0604020202020204" pitchFamily="34" charset="0"/>
                <a:cs typeface="Arial" panose="020B0604020202020204" pitchFamily="34" charset="0"/>
              </a:rPr>
              <a:t>2021</a:t>
            </a:r>
          </a:p>
        </p:txBody>
      </p:sp>
      <p:sp>
        <p:nvSpPr>
          <p:cNvPr id="14" name="Title 13">
            <a:extLst>
              <a:ext uri="{FF2B5EF4-FFF2-40B4-BE49-F238E27FC236}">
                <a16:creationId xmlns:a16="http://schemas.microsoft.com/office/drawing/2014/main" id="{2C838803-BA73-48D9-8532-8D8BC60434A2}"/>
              </a:ext>
            </a:extLst>
          </p:cNvPr>
          <p:cNvSpPr>
            <a:spLocks noGrp="1"/>
          </p:cNvSpPr>
          <p:nvPr>
            <p:ph type="ctrTitle" sz="quarter"/>
          </p:nvPr>
        </p:nvSpPr>
        <p:spPr/>
        <p:txBody>
          <a:bodyPr/>
          <a:lstStyle/>
          <a:p>
            <a:r>
              <a:rPr lang="en-US" dirty="0"/>
              <a:t>OpenDSS Training Workshop</a:t>
            </a:r>
          </a:p>
        </p:txBody>
      </p:sp>
      <p:sp>
        <p:nvSpPr>
          <p:cNvPr id="16" name="Text Placeholder 15">
            <a:extLst>
              <a:ext uri="{FF2B5EF4-FFF2-40B4-BE49-F238E27FC236}">
                <a16:creationId xmlns:a16="http://schemas.microsoft.com/office/drawing/2014/main" id="{AA5409A4-F663-48E5-BCAE-5AA8854A0A40}"/>
              </a:ext>
            </a:extLst>
          </p:cNvPr>
          <p:cNvSpPr>
            <a:spLocks noGrp="1"/>
          </p:cNvSpPr>
          <p:nvPr>
            <p:ph type="body" sz="quarter" idx="10"/>
          </p:nvPr>
        </p:nvSpPr>
        <p:spPr/>
        <p:txBody>
          <a:bodyPr>
            <a:normAutofit/>
          </a:bodyPr>
          <a:lstStyle/>
          <a:p>
            <a:r>
              <a:rPr lang="en-US" dirty="0"/>
              <a:t>Basics and Scripting</a:t>
            </a:r>
          </a:p>
        </p:txBody>
      </p:sp>
    </p:spTree>
    <p:extLst>
      <p:ext uri="{BB962C8B-B14F-4D97-AF65-F5344CB8AC3E}">
        <p14:creationId xmlns:p14="http://schemas.microsoft.com/office/powerpoint/2010/main" val="274857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B6A2D3-B1FC-49DC-92F4-7AB51514C8B4}"/>
              </a:ext>
            </a:extLst>
          </p:cNvPr>
          <p:cNvPicPr>
            <a:picLocks noChangeAspect="1"/>
          </p:cNvPicPr>
          <p:nvPr/>
        </p:nvPicPr>
        <p:blipFill>
          <a:blip r:embed="rId3"/>
          <a:stretch>
            <a:fillRect/>
          </a:stretch>
        </p:blipFill>
        <p:spPr>
          <a:xfrm>
            <a:off x="7619638" y="1005840"/>
            <a:ext cx="4176122" cy="5319221"/>
          </a:xfrm>
          <a:prstGeom prst="rect">
            <a:avLst/>
          </a:prstGeom>
          <a:ln>
            <a:solidFill>
              <a:schemeClr val="tx1"/>
            </a:solidFill>
          </a:ln>
        </p:spPr>
      </p:pic>
      <p:sp>
        <p:nvSpPr>
          <p:cNvPr id="47106" name="Rectangle 2"/>
          <p:cNvSpPr>
            <a:spLocks noGrp="1" noChangeArrowheads="1"/>
          </p:cNvSpPr>
          <p:nvPr>
            <p:ph type="title"/>
          </p:nvPr>
        </p:nvSpPr>
        <p:spPr/>
        <p:txBody>
          <a:bodyPr>
            <a:normAutofit/>
          </a:bodyPr>
          <a:lstStyle/>
          <a:p>
            <a:pPr eaLnBrk="1" hangingPunct="1"/>
            <a:r>
              <a:rPr lang="en-US" altLang="en-US" dirty="0"/>
              <a:t>Accessing the Source Code Repository with TortoiseSVN</a:t>
            </a:r>
          </a:p>
        </p:txBody>
      </p:sp>
      <p:sp>
        <p:nvSpPr>
          <p:cNvPr id="47107" name="Rectangle 3"/>
          <p:cNvSpPr>
            <a:spLocks noGrp="1" noChangeArrowheads="1"/>
          </p:cNvSpPr>
          <p:nvPr>
            <p:ph type="body" idx="1"/>
          </p:nvPr>
        </p:nvSpPr>
        <p:spPr>
          <a:xfrm>
            <a:off x="365760" y="1005840"/>
            <a:ext cx="6585646" cy="5394960"/>
          </a:xfrm>
        </p:spPr>
        <p:txBody>
          <a:bodyPr>
            <a:normAutofit/>
          </a:bodyPr>
          <a:lstStyle/>
          <a:p>
            <a:pPr>
              <a:lnSpc>
                <a:spcPct val="85000"/>
              </a:lnSpc>
            </a:pPr>
            <a:r>
              <a:rPr lang="en-US" altLang="en-US" sz="2000" dirty="0">
                <a:latin typeface="Arial" panose="020B0604020202020204" pitchFamily="34" charset="0"/>
                <a:cs typeface="Arial" panose="020B0604020202020204" pitchFamily="34" charset="0"/>
              </a:rPr>
              <a:t>Install a </a:t>
            </a:r>
            <a:r>
              <a:rPr lang="en-US" altLang="en-US" sz="2000" b="1" dirty="0">
                <a:latin typeface="Arial" panose="020B0604020202020204" pitchFamily="34" charset="0"/>
                <a:cs typeface="Arial" panose="020B0604020202020204" pitchFamily="34" charset="0"/>
              </a:rPr>
              <a:t>TortoiseSVN</a:t>
            </a:r>
            <a:r>
              <a:rPr lang="en-US" altLang="en-US" sz="2000" dirty="0">
                <a:latin typeface="Arial" panose="020B0604020202020204" pitchFamily="34" charset="0"/>
                <a:cs typeface="Arial" panose="020B0604020202020204" pitchFamily="34" charset="0"/>
              </a:rPr>
              <a:t> client from </a:t>
            </a:r>
            <a:r>
              <a:rPr lang="en-US" altLang="en-US" sz="2000" u="sng" dirty="0">
                <a:latin typeface="Arial" panose="020B0604020202020204" pitchFamily="34" charset="0"/>
                <a:cs typeface="Arial" panose="020B0604020202020204" pitchFamily="34" charset="0"/>
                <a:hlinkClick r:id="rId4"/>
              </a:rPr>
              <a:t>https://tortoisesvn.net/downloads.html</a:t>
            </a:r>
            <a:r>
              <a:rPr lang="en-US" altLang="en-US" sz="2000" u="sng" dirty="0">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a:p>
            <a:pPr eaLnBrk="1" hangingPunct="1">
              <a:lnSpc>
                <a:spcPct val="85000"/>
              </a:lnSpc>
            </a:pPr>
            <a:endParaRPr lang="en-US" altLang="en-US" sz="2000" dirty="0">
              <a:latin typeface="Arial" panose="020B0604020202020204" pitchFamily="34" charset="0"/>
              <a:cs typeface="Arial" panose="020B0604020202020204" pitchFamily="34" charset="0"/>
            </a:endParaRPr>
          </a:p>
          <a:p>
            <a:pPr eaLnBrk="1" hangingPunct="1">
              <a:lnSpc>
                <a:spcPct val="85000"/>
              </a:lnSpc>
            </a:pPr>
            <a:r>
              <a:rPr lang="en-US" altLang="en-US" sz="2000" dirty="0">
                <a:latin typeface="Arial" panose="020B0604020202020204" pitchFamily="34" charset="0"/>
                <a:cs typeface="Arial" panose="020B0604020202020204" pitchFamily="34" charset="0"/>
              </a:rPr>
              <a:t>Grab the OpenDSS files from SourceForge:</a:t>
            </a:r>
          </a:p>
          <a:p>
            <a:pPr eaLnBrk="1" hangingPunct="1">
              <a:lnSpc>
                <a:spcPct val="85000"/>
              </a:lnSpc>
            </a:pPr>
            <a:endParaRPr lang="en-US" altLang="en-US" sz="2000" dirty="0">
              <a:latin typeface="Arial" panose="020B0604020202020204" pitchFamily="34" charset="0"/>
              <a:cs typeface="Arial" panose="020B0604020202020204" pitchFamily="34"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Create a clean directory such as </a:t>
            </a:r>
            <a:r>
              <a:rPr lang="en-US" altLang="en-US" sz="2000" b="1" dirty="0">
                <a:solidFill>
                  <a:srgbClr val="003296"/>
                </a:solidFill>
                <a:latin typeface="Courier New" panose="02070309020205020404" pitchFamily="49" charset="0"/>
                <a:cs typeface="Courier New" panose="02070309020205020404" pitchFamily="49" charset="0"/>
              </a:rPr>
              <a:t>C:\OpenDSS</a:t>
            </a:r>
            <a:br>
              <a:rPr lang="en-US" altLang="en-US" sz="2000" b="1" dirty="0">
                <a:solidFill>
                  <a:srgbClr val="003296"/>
                </a:solidFill>
                <a:latin typeface="Courier New" panose="02070309020205020404" pitchFamily="49" charset="0"/>
                <a:cs typeface="Courier New" panose="02070309020205020404" pitchFamily="49" charset="0"/>
              </a:rPr>
            </a:br>
            <a:endParaRPr lang="en-US" altLang="en-US" sz="2000" b="1" dirty="0">
              <a:solidFill>
                <a:srgbClr val="003296"/>
              </a:solidFill>
              <a:latin typeface="Courier New" panose="02070309020205020404" pitchFamily="49" charset="0"/>
              <a:cs typeface="Courier New" panose="02070309020205020404" pitchFamily="49"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Right-click on it and choose </a:t>
            </a:r>
            <a:r>
              <a:rPr lang="en-US" altLang="en-US" sz="2000" i="1" u="sng" dirty="0">
                <a:latin typeface="Arial" panose="020B0604020202020204" pitchFamily="34" charset="0"/>
                <a:cs typeface="Arial" panose="020B0604020202020204" pitchFamily="34" charset="0"/>
              </a:rPr>
              <a:t>SVN Checkout…</a:t>
            </a:r>
            <a:br>
              <a:rPr lang="en-US" altLang="en-US" sz="2000" i="1" u="sng"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from the menu</a:t>
            </a:r>
            <a:br>
              <a:rPr lang="en-US" altLang="en-US" sz="2000" dirty="0">
                <a:latin typeface="Arial" panose="020B0604020202020204" pitchFamily="34" charset="0"/>
                <a:cs typeface="Arial" panose="020B0604020202020204" pitchFamily="34" charset="0"/>
              </a:rPr>
            </a:br>
            <a:endParaRPr lang="en-US" altLang="en-US" sz="2000" dirty="0">
              <a:latin typeface="Arial" panose="020B0604020202020204" pitchFamily="34" charset="0"/>
              <a:cs typeface="Arial" panose="020B0604020202020204" pitchFamily="34"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The repository URL is </a:t>
            </a:r>
            <a:r>
              <a:rPr lang="en-US" altLang="en-US" sz="2000" dirty="0">
                <a:latin typeface="Arial" panose="020B0604020202020204" pitchFamily="34" charset="0"/>
                <a:cs typeface="Arial" panose="020B0604020202020204" pitchFamily="34" charset="0"/>
                <a:hlinkClick r:id="rId5"/>
              </a:rPr>
              <a:t>https://svn.code.sf.net/p/electricdss/code/trunk</a:t>
            </a:r>
            <a:r>
              <a:rPr lang="en-US" altLang="en-US" sz="2000" dirty="0">
                <a:latin typeface="Arial" panose="020B0604020202020204" pitchFamily="34" charset="0"/>
                <a:cs typeface="Arial" panose="020B0604020202020204" pitchFamily="34" charset="0"/>
              </a:rPr>
              <a:t> </a:t>
            </a:r>
          </a:p>
          <a:p>
            <a:pPr lvl="2" eaLnBrk="1" hangingPunct="1">
              <a:lnSpc>
                <a:spcPct val="85000"/>
              </a:lnSpc>
              <a:buFontTx/>
              <a:buNone/>
            </a:pPr>
            <a:endParaRPr lang="en-US" altLang="en-US" sz="2000" dirty="0">
              <a:latin typeface="Arial" panose="020B0604020202020204" pitchFamily="34" charset="0"/>
              <a:cs typeface="Arial" panose="020B0604020202020204" pitchFamily="34" charset="0"/>
            </a:endParaRPr>
          </a:p>
          <a:p>
            <a:pPr marL="0" lvl="2" indent="0">
              <a:lnSpc>
                <a:spcPct val="85000"/>
              </a:lnSpc>
              <a:buNone/>
            </a:pPr>
            <a:r>
              <a:rPr lang="en-US" altLang="en-US" sz="2000" dirty="0">
                <a:latin typeface="Arial" panose="020B0604020202020204" pitchFamily="34" charset="0"/>
                <a:cs typeface="Arial" panose="020B0604020202020204" pitchFamily="34" charset="0"/>
              </a:rPr>
              <a:t>Thereafter, to update a folder or file, right-click on the folder or file and select </a:t>
            </a:r>
            <a:r>
              <a:rPr lang="en-US" altLang="en-US" sz="2000" b="1" dirty="0">
                <a:latin typeface="Arial" panose="020B0604020202020204" pitchFamily="34" charset="0"/>
                <a:cs typeface="Arial" panose="020B0604020202020204" pitchFamily="34" charset="0"/>
              </a:rPr>
              <a:t>SVN Update</a:t>
            </a:r>
            <a:endParaRPr lang="en-US" altLang="en-US" sz="2000" dirty="0"/>
          </a:p>
        </p:txBody>
      </p:sp>
      <p:sp>
        <p:nvSpPr>
          <p:cNvPr id="3" name="Rectangle: Rounded Corners 2">
            <a:extLst>
              <a:ext uri="{FF2B5EF4-FFF2-40B4-BE49-F238E27FC236}">
                <a16:creationId xmlns:a16="http://schemas.microsoft.com/office/drawing/2014/main" id="{BF039A55-9789-4E5F-B55E-00591DD8314D}"/>
              </a:ext>
            </a:extLst>
          </p:cNvPr>
          <p:cNvSpPr/>
          <p:nvPr/>
        </p:nvSpPr>
        <p:spPr bwMode="auto">
          <a:xfrm>
            <a:off x="365760" y="4907280"/>
            <a:ext cx="6177279" cy="762000"/>
          </a:xfrm>
          <a:prstGeom prst="roundRect">
            <a:avLst>
              <a:gd name="adj" fmla="val 5723"/>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4EA19E2D-FB16-49FA-89F8-EA6E3C28C89A}"/>
              </a:ext>
            </a:extLst>
          </p:cNvPr>
          <p:cNvSpPr/>
          <p:nvPr/>
        </p:nvSpPr>
        <p:spPr bwMode="auto">
          <a:xfrm>
            <a:off x="9283428" y="4291498"/>
            <a:ext cx="2469660" cy="279486"/>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0" name="Straight Arrow Connector 9">
            <a:extLst>
              <a:ext uri="{FF2B5EF4-FFF2-40B4-BE49-F238E27FC236}">
                <a16:creationId xmlns:a16="http://schemas.microsoft.com/office/drawing/2014/main" id="{45581D6A-EE01-4E21-BD9D-FB88EC6C3521}"/>
              </a:ext>
            </a:extLst>
          </p:cNvPr>
          <p:cNvCxnSpPr>
            <a:cxnSpLocks/>
            <a:stCxn id="3" idx="3"/>
            <a:endCxn id="9" idx="1"/>
          </p:cNvCxnSpPr>
          <p:nvPr/>
        </p:nvCxnSpPr>
        <p:spPr bwMode="auto">
          <a:xfrm flipV="1">
            <a:off x="6543039" y="4431241"/>
            <a:ext cx="2740389" cy="8570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101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OpenDSS Files in Installation folder</a:t>
            </a:r>
          </a:p>
        </p:txBody>
      </p:sp>
      <p:pic>
        <p:nvPicPr>
          <p:cNvPr id="7" name="Picture 6">
            <a:extLst>
              <a:ext uri="{FF2B5EF4-FFF2-40B4-BE49-F238E27FC236}">
                <a16:creationId xmlns:a16="http://schemas.microsoft.com/office/drawing/2014/main" id="{44898B44-2799-4C91-9B6E-FD28D1D5F0E1}"/>
              </a:ext>
            </a:extLst>
          </p:cNvPr>
          <p:cNvPicPr>
            <a:picLocks noChangeAspect="1"/>
          </p:cNvPicPr>
          <p:nvPr/>
        </p:nvPicPr>
        <p:blipFill>
          <a:blip r:embed="rId2"/>
          <a:stretch>
            <a:fillRect/>
          </a:stretch>
        </p:blipFill>
        <p:spPr>
          <a:xfrm>
            <a:off x="396240" y="893762"/>
            <a:ext cx="3215281" cy="5457939"/>
          </a:xfrm>
          <a:prstGeom prst="rect">
            <a:avLst/>
          </a:prstGeom>
          <a:ln>
            <a:solidFill>
              <a:schemeClr val="tx1"/>
            </a:solidFill>
          </a:ln>
        </p:spPr>
      </p:pic>
      <p:pic>
        <p:nvPicPr>
          <p:cNvPr id="8" name="Picture 7">
            <a:extLst>
              <a:ext uri="{FF2B5EF4-FFF2-40B4-BE49-F238E27FC236}">
                <a16:creationId xmlns:a16="http://schemas.microsoft.com/office/drawing/2014/main" id="{26AFB7A8-F627-4B8B-9302-33532322D7F8}"/>
              </a:ext>
            </a:extLst>
          </p:cNvPr>
          <p:cNvPicPr>
            <a:picLocks noChangeAspect="1"/>
          </p:cNvPicPr>
          <p:nvPr/>
        </p:nvPicPr>
        <p:blipFill>
          <a:blip r:embed="rId3"/>
          <a:stretch>
            <a:fillRect/>
          </a:stretch>
        </p:blipFill>
        <p:spPr>
          <a:xfrm>
            <a:off x="4459426" y="975043"/>
            <a:ext cx="3038474" cy="5249808"/>
          </a:xfrm>
          <a:prstGeom prst="rect">
            <a:avLst/>
          </a:prstGeom>
          <a:ln>
            <a:solidFill>
              <a:schemeClr val="tx1"/>
            </a:solidFill>
          </a:ln>
        </p:spPr>
      </p:pic>
      <p:sp>
        <p:nvSpPr>
          <p:cNvPr id="9" name="Rectangle: Rounded Corners 8">
            <a:extLst>
              <a:ext uri="{FF2B5EF4-FFF2-40B4-BE49-F238E27FC236}">
                <a16:creationId xmlns:a16="http://schemas.microsoft.com/office/drawing/2014/main" id="{09672DC2-1AB0-45D8-8634-E0C9C0FBBB10}"/>
              </a:ext>
            </a:extLst>
          </p:cNvPr>
          <p:cNvSpPr/>
          <p:nvPr/>
        </p:nvSpPr>
        <p:spPr bwMode="auto">
          <a:xfrm>
            <a:off x="995679" y="2484120"/>
            <a:ext cx="2164081" cy="167640"/>
          </a:xfrm>
          <a:prstGeom prst="roundRect">
            <a:avLst/>
          </a:prstGeom>
          <a:noFill/>
          <a:ln w="19050" cap="flat" cmpd="sng" algn="ctr">
            <a:solidFill>
              <a:srgbClr val="00B05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 name="Rectangle: Rounded Corners 9">
            <a:extLst>
              <a:ext uri="{FF2B5EF4-FFF2-40B4-BE49-F238E27FC236}">
                <a16:creationId xmlns:a16="http://schemas.microsoft.com/office/drawing/2014/main" id="{4ED828F5-ADF9-4F0A-8715-7AD3E2966C9A}"/>
              </a:ext>
            </a:extLst>
          </p:cNvPr>
          <p:cNvSpPr/>
          <p:nvPr/>
        </p:nvSpPr>
        <p:spPr bwMode="auto">
          <a:xfrm>
            <a:off x="4998719" y="993331"/>
            <a:ext cx="2164081" cy="167640"/>
          </a:xfrm>
          <a:prstGeom prst="roundRect">
            <a:avLst/>
          </a:prstGeom>
          <a:noFill/>
          <a:ln w="19050" cap="flat" cmpd="sng" algn="ctr">
            <a:solidFill>
              <a:srgbClr val="00B05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1" name="Straight Arrow Connector 10">
            <a:extLst>
              <a:ext uri="{FF2B5EF4-FFF2-40B4-BE49-F238E27FC236}">
                <a16:creationId xmlns:a16="http://schemas.microsoft.com/office/drawing/2014/main" id="{869B91A4-C578-4662-AF14-0A384A6DE1B0}"/>
              </a:ext>
            </a:extLst>
          </p:cNvPr>
          <p:cNvCxnSpPr>
            <a:cxnSpLocks/>
            <a:stCxn id="9" idx="3"/>
            <a:endCxn id="10" idx="1"/>
          </p:cNvCxnSpPr>
          <p:nvPr/>
        </p:nvCxnSpPr>
        <p:spPr bwMode="auto">
          <a:xfrm flipV="1">
            <a:off x="3159760" y="1077151"/>
            <a:ext cx="1838959" cy="14907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Rectangle: Rounded Corners 13">
            <a:extLst>
              <a:ext uri="{FF2B5EF4-FFF2-40B4-BE49-F238E27FC236}">
                <a16:creationId xmlns:a16="http://schemas.microsoft.com/office/drawing/2014/main" id="{683C9D87-6421-42C5-BDED-9ECAA11C0D9B}"/>
              </a:ext>
            </a:extLst>
          </p:cNvPr>
          <p:cNvSpPr/>
          <p:nvPr/>
        </p:nvSpPr>
        <p:spPr bwMode="auto">
          <a:xfrm>
            <a:off x="995679" y="6008368"/>
            <a:ext cx="2164081" cy="381001"/>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15" name="Picture 14">
            <a:extLst>
              <a:ext uri="{FF2B5EF4-FFF2-40B4-BE49-F238E27FC236}">
                <a16:creationId xmlns:a16="http://schemas.microsoft.com/office/drawing/2014/main" id="{A7C53134-B82F-48A1-BCEA-D21AC91156CF}"/>
              </a:ext>
            </a:extLst>
          </p:cNvPr>
          <p:cNvPicPr>
            <a:picLocks noChangeAspect="1"/>
          </p:cNvPicPr>
          <p:nvPr/>
        </p:nvPicPr>
        <p:blipFill>
          <a:blip r:embed="rId4"/>
          <a:stretch>
            <a:fillRect/>
          </a:stretch>
        </p:blipFill>
        <p:spPr>
          <a:xfrm>
            <a:off x="8700687" y="1822545"/>
            <a:ext cx="2495634" cy="3797279"/>
          </a:xfrm>
          <a:prstGeom prst="rect">
            <a:avLst/>
          </a:prstGeom>
          <a:ln>
            <a:solidFill>
              <a:schemeClr val="tx1"/>
            </a:solidFill>
          </a:ln>
        </p:spPr>
      </p:pic>
      <p:cxnSp>
        <p:nvCxnSpPr>
          <p:cNvPr id="16" name="Straight Arrow Connector 15">
            <a:extLst>
              <a:ext uri="{FF2B5EF4-FFF2-40B4-BE49-F238E27FC236}">
                <a16:creationId xmlns:a16="http://schemas.microsoft.com/office/drawing/2014/main" id="{5A2CD715-CE2E-4D1B-866A-C98A24C9B724}"/>
              </a:ext>
            </a:extLst>
          </p:cNvPr>
          <p:cNvCxnSpPr>
            <a:cxnSpLocks/>
            <a:stCxn id="14" idx="3"/>
            <a:endCxn id="15" idx="1"/>
          </p:cNvCxnSpPr>
          <p:nvPr/>
        </p:nvCxnSpPr>
        <p:spPr bwMode="auto">
          <a:xfrm flipV="1">
            <a:off x="3159760" y="3721185"/>
            <a:ext cx="5540927" cy="24776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983E0CD5-9F0B-4852-BC02-C287D89F2C08}"/>
              </a:ext>
            </a:extLst>
          </p:cNvPr>
          <p:cNvSpPr txBox="1"/>
          <p:nvPr/>
        </p:nvSpPr>
        <p:spPr>
          <a:xfrm>
            <a:off x="8355760" y="1145103"/>
            <a:ext cx="3185487" cy="369332"/>
          </a:xfrm>
          <a:prstGeom prst="rect">
            <a:avLst/>
          </a:prstGeom>
          <a:noFill/>
        </p:spPr>
        <p:txBody>
          <a:bodyPr wrap="none" rtlCol="0">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Main OpenDSS program files</a:t>
            </a:r>
          </a:p>
        </p:txBody>
      </p:sp>
      <p:sp>
        <p:nvSpPr>
          <p:cNvPr id="21" name="Rectangle: Rounded Corners 20">
            <a:extLst>
              <a:ext uri="{FF2B5EF4-FFF2-40B4-BE49-F238E27FC236}">
                <a16:creationId xmlns:a16="http://schemas.microsoft.com/office/drawing/2014/main" id="{C4F867F6-225D-42FA-AEFB-0CAF7735C2EB}"/>
              </a:ext>
            </a:extLst>
          </p:cNvPr>
          <p:cNvSpPr/>
          <p:nvPr/>
        </p:nvSpPr>
        <p:spPr bwMode="auto">
          <a:xfrm>
            <a:off x="8554719" y="2397760"/>
            <a:ext cx="2783841" cy="254000"/>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3636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B836C7D-7C00-4847-8082-9F95E665E8DF}"/>
              </a:ext>
            </a:extLst>
          </p:cNvPr>
          <p:cNvSpPr/>
          <p:nvPr/>
        </p:nvSpPr>
        <p:spPr bwMode="auto">
          <a:xfrm>
            <a:off x="2540000" y="5645354"/>
            <a:ext cx="7264400" cy="69448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800" dirty="0"/>
              <a:t>The OpenDSS COM server is now </a:t>
            </a:r>
            <a:r>
              <a:rPr lang="en-US" altLang="en-US" sz="1800" u="sng" dirty="0"/>
              <a:t>available to any COM client/program </a:t>
            </a:r>
            <a:r>
              <a:rPr lang="en-US" altLang="en-US" sz="1800" dirty="0"/>
              <a:t>on the computer</a:t>
            </a:r>
          </a:p>
        </p:txBody>
      </p:sp>
      <p:pic>
        <p:nvPicPr>
          <p:cNvPr id="4" name="Picture 3">
            <a:extLst>
              <a:ext uri="{FF2B5EF4-FFF2-40B4-BE49-F238E27FC236}">
                <a16:creationId xmlns:a16="http://schemas.microsoft.com/office/drawing/2014/main" id="{34AEA3F5-B334-46CB-BB1F-478415A36154}"/>
              </a:ext>
            </a:extLst>
          </p:cNvPr>
          <p:cNvPicPr>
            <a:picLocks noChangeAspect="1"/>
          </p:cNvPicPr>
          <p:nvPr/>
        </p:nvPicPr>
        <p:blipFill>
          <a:blip r:embed="rId3"/>
          <a:stretch>
            <a:fillRect/>
          </a:stretch>
        </p:blipFill>
        <p:spPr>
          <a:xfrm>
            <a:off x="518979" y="1920103"/>
            <a:ext cx="8137342" cy="3142321"/>
          </a:xfrm>
          <a:prstGeom prst="rect">
            <a:avLst/>
          </a:prstGeom>
        </p:spPr>
      </p:pic>
      <p:sp>
        <p:nvSpPr>
          <p:cNvPr id="53250" name="Rectangle 2"/>
          <p:cNvSpPr>
            <a:spLocks noGrp="1" noChangeArrowheads="1"/>
          </p:cNvSpPr>
          <p:nvPr>
            <p:ph type="title"/>
          </p:nvPr>
        </p:nvSpPr>
        <p:spPr/>
        <p:txBody>
          <a:bodyPr/>
          <a:lstStyle/>
          <a:p>
            <a:pPr eaLnBrk="1" hangingPunct="1"/>
            <a:r>
              <a:rPr lang="en-US" altLang="en-US" dirty="0"/>
              <a:t>COM Server Registration </a:t>
            </a:r>
          </a:p>
        </p:txBody>
      </p:sp>
      <p:sp>
        <p:nvSpPr>
          <p:cNvPr id="53252" name="Text Box 4"/>
          <p:cNvSpPr txBox="1">
            <a:spLocks noChangeArrowheads="1"/>
          </p:cNvSpPr>
          <p:nvPr/>
        </p:nvSpPr>
        <p:spPr bwMode="auto">
          <a:xfrm>
            <a:off x="8890000" y="3504915"/>
            <a:ext cx="2966720" cy="88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marL="0" indent="0" eaLnBrk="1" hangingPunct="1">
              <a:lnSpc>
                <a:spcPct val="95000"/>
              </a:lnSpc>
              <a:spcBef>
                <a:spcPct val="0"/>
              </a:spcBef>
              <a:spcAft>
                <a:spcPct val="25000"/>
              </a:spcAft>
            </a:pPr>
            <a:r>
              <a:rPr lang="en-US" altLang="en-US" sz="1800" dirty="0"/>
              <a:t>The </a:t>
            </a:r>
            <a:r>
              <a:rPr lang="en-US" altLang="en-US" sz="1800" u="sng" dirty="0"/>
              <a:t>COM Server </a:t>
            </a:r>
            <a:r>
              <a:rPr lang="en-US" altLang="en-US" sz="1800" dirty="0"/>
              <a:t>shows up as </a:t>
            </a:r>
            <a:r>
              <a:rPr lang="en-US" altLang="en-US" sz="1800" u="sng" dirty="0" err="1"/>
              <a:t>OpenDSSEngine.DSS</a:t>
            </a:r>
            <a:r>
              <a:rPr lang="en-US" altLang="en-US" sz="1800" dirty="0"/>
              <a:t> in the </a:t>
            </a:r>
            <a:r>
              <a:rPr lang="en-US" altLang="en-US" sz="1800" b="1" dirty="0"/>
              <a:t>Windows Registry</a:t>
            </a:r>
            <a:endParaRPr lang="en-US" altLang="en-US" sz="1800" dirty="0"/>
          </a:p>
        </p:txBody>
      </p:sp>
      <p:sp>
        <p:nvSpPr>
          <p:cNvPr id="53257" name="Text Box 9"/>
          <p:cNvSpPr txBox="1">
            <a:spLocks noChangeArrowheads="1"/>
          </p:cNvSpPr>
          <p:nvPr/>
        </p:nvSpPr>
        <p:spPr bwMode="auto">
          <a:xfrm>
            <a:off x="501198" y="1114584"/>
            <a:ext cx="1114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dirty="0"/>
              <a:t>The installer </a:t>
            </a:r>
            <a:r>
              <a:rPr lang="en-US" altLang="en-US" sz="2000" u="sng" dirty="0"/>
              <a:t>automatically registers the OpenDSS COM server </a:t>
            </a:r>
            <a:r>
              <a:rPr lang="en-US" altLang="en-US" sz="2000" dirty="0"/>
              <a:t>in the Windows Registry Entry</a:t>
            </a:r>
          </a:p>
        </p:txBody>
      </p:sp>
      <p:sp>
        <p:nvSpPr>
          <p:cNvPr id="14" name="Rectangle: Rounded Corners 13">
            <a:extLst>
              <a:ext uri="{FF2B5EF4-FFF2-40B4-BE49-F238E27FC236}">
                <a16:creationId xmlns:a16="http://schemas.microsoft.com/office/drawing/2014/main" id="{DD533EA7-0A5D-4846-9185-CB0CC89B0C6F}"/>
              </a:ext>
            </a:extLst>
          </p:cNvPr>
          <p:cNvSpPr/>
          <p:nvPr/>
        </p:nvSpPr>
        <p:spPr bwMode="auto">
          <a:xfrm>
            <a:off x="1161664" y="3731884"/>
            <a:ext cx="2164081" cy="419101"/>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5" name="Straight Arrow Connector 14">
            <a:extLst>
              <a:ext uri="{FF2B5EF4-FFF2-40B4-BE49-F238E27FC236}">
                <a16:creationId xmlns:a16="http://schemas.microsoft.com/office/drawing/2014/main" id="{8502CB87-270F-4C15-A73F-545A0EF65EF6}"/>
              </a:ext>
            </a:extLst>
          </p:cNvPr>
          <p:cNvCxnSpPr>
            <a:cxnSpLocks/>
            <a:stCxn id="14" idx="3"/>
            <a:endCxn id="53252" idx="1"/>
          </p:cNvCxnSpPr>
          <p:nvPr/>
        </p:nvCxnSpPr>
        <p:spPr bwMode="auto">
          <a:xfrm>
            <a:off x="3325745" y="3941435"/>
            <a:ext cx="5564255" cy="43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2" name="Graphic 11" descr="Web design">
            <a:extLst>
              <a:ext uri="{FF2B5EF4-FFF2-40B4-BE49-F238E27FC236}">
                <a16:creationId xmlns:a16="http://schemas.microsoft.com/office/drawing/2014/main" id="{2537C042-2A67-4520-81DD-95E8212398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3200" y="5535397"/>
            <a:ext cx="914400" cy="914400"/>
          </a:xfrm>
          <a:prstGeom prst="rect">
            <a:avLst/>
          </a:prstGeom>
        </p:spPr>
      </p:pic>
    </p:spTree>
    <p:extLst>
      <p:ext uri="{BB962C8B-B14F-4D97-AF65-F5344CB8AC3E}">
        <p14:creationId xmlns:p14="http://schemas.microsoft.com/office/powerpoint/2010/main" val="59850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AEA3F5-B334-46CB-BB1F-478415A36154}"/>
              </a:ext>
            </a:extLst>
          </p:cNvPr>
          <p:cNvPicPr>
            <a:picLocks noChangeAspect="1"/>
          </p:cNvPicPr>
          <p:nvPr/>
        </p:nvPicPr>
        <p:blipFill>
          <a:blip r:embed="rId3"/>
          <a:stretch>
            <a:fillRect/>
          </a:stretch>
        </p:blipFill>
        <p:spPr>
          <a:xfrm>
            <a:off x="518979" y="1920103"/>
            <a:ext cx="8137342" cy="3142321"/>
          </a:xfrm>
          <a:prstGeom prst="rect">
            <a:avLst/>
          </a:prstGeom>
        </p:spPr>
      </p:pic>
      <p:sp>
        <p:nvSpPr>
          <p:cNvPr id="53250" name="Rectangle 2"/>
          <p:cNvSpPr>
            <a:spLocks noGrp="1" noChangeArrowheads="1"/>
          </p:cNvSpPr>
          <p:nvPr>
            <p:ph type="title"/>
          </p:nvPr>
        </p:nvSpPr>
        <p:spPr/>
        <p:txBody>
          <a:bodyPr/>
          <a:lstStyle/>
          <a:p>
            <a:pPr eaLnBrk="1" hangingPunct="1"/>
            <a:r>
              <a:rPr lang="en-US" altLang="en-US" dirty="0"/>
              <a:t>COM Server Registration </a:t>
            </a:r>
          </a:p>
        </p:txBody>
      </p:sp>
      <p:sp>
        <p:nvSpPr>
          <p:cNvPr id="53252" name="Text Box 4"/>
          <p:cNvSpPr txBox="1">
            <a:spLocks noChangeArrowheads="1"/>
          </p:cNvSpPr>
          <p:nvPr/>
        </p:nvSpPr>
        <p:spPr bwMode="auto">
          <a:xfrm>
            <a:off x="8991980" y="2185371"/>
            <a:ext cx="2966720" cy="114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marL="0" indent="0" eaLnBrk="1" hangingPunct="1">
              <a:lnSpc>
                <a:spcPct val="95000"/>
              </a:lnSpc>
              <a:spcBef>
                <a:spcPct val="0"/>
              </a:spcBef>
              <a:spcAft>
                <a:spcPct val="25000"/>
              </a:spcAft>
            </a:pPr>
            <a:r>
              <a:rPr lang="en-US" altLang="en-US" sz="1800" dirty="0"/>
              <a:t>The GUID points to the location of the </a:t>
            </a:r>
            <a:br>
              <a:rPr lang="en-US" altLang="en-US" sz="1800" dirty="0"/>
            </a:br>
            <a:r>
              <a:rPr lang="en-US" altLang="en-US" sz="1800" dirty="0"/>
              <a:t>OpenDSSengine.dll in the installation folder</a:t>
            </a:r>
          </a:p>
        </p:txBody>
      </p:sp>
      <p:sp>
        <p:nvSpPr>
          <p:cNvPr id="53257" name="Text Box 9"/>
          <p:cNvSpPr txBox="1">
            <a:spLocks noChangeArrowheads="1"/>
          </p:cNvSpPr>
          <p:nvPr/>
        </p:nvSpPr>
        <p:spPr bwMode="auto">
          <a:xfrm>
            <a:off x="501198" y="1114584"/>
            <a:ext cx="1114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dirty="0"/>
              <a:t>The installer </a:t>
            </a:r>
            <a:r>
              <a:rPr lang="en-US" altLang="en-US" sz="2000" u="sng" dirty="0"/>
              <a:t>automatically registers the OpenDSS COM server </a:t>
            </a:r>
            <a:r>
              <a:rPr lang="en-US" altLang="en-US" sz="2000" dirty="0"/>
              <a:t>in the Windows Registry Entry</a:t>
            </a:r>
          </a:p>
        </p:txBody>
      </p:sp>
      <p:sp>
        <p:nvSpPr>
          <p:cNvPr id="14" name="Rectangle: Rounded Corners 13">
            <a:extLst>
              <a:ext uri="{FF2B5EF4-FFF2-40B4-BE49-F238E27FC236}">
                <a16:creationId xmlns:a16="http://schemas.microsoft.com/office/drawing/2014/main" id="{DD533EA7-0A5D-4846-9185-CB0CC89B0C6F}"/>
              </a:ext>
            </a:extLst>
          </p:cNvPr>
          <p:cNvSpPr/>
          <p:nvPr/>
        </p:nvSpPr>
        <p:spPr bwMode="auto">
          <a:xfrm>
            <a:off x="5174864" y="2984833"/>
            <a:ext cx="2892176" cy="235888"/>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11" name="Picture 10">
            <a:extLst>
              <a:ext uri="{FF2B5EF4-FFF2-40B4-BE49-F238E27FC236}">
                <a16:creationId xmlns:a16="http://schemas.microsoft.com/office/drawing/2014/main" id="{9532D88E-20CA-4B08-A4B6-1940FD60D8D9}"/>
              </a:ext>
            </a:extLst>
          </p:cNvPr>
          <p:cNvPicPr>
            <a:picLocks noChangeAspect="1"/>
          </p:cNvPicPr>
          <p:nvPr/>
        </p:nvPicPr>
        <p:blipFill>
          <a:blip r:embed="rId4"/>
          <a:stretch>
            <a:fillRect/>
          </a:stretch>
        </p:blipFill>
        <p:spPr>
          <a:xfrm>
            <a:off x="1601533" y="3722052"/>
            <a:ext cx="8779001" cy="2636748"/>
          </a:xfrm>
          <a:prstGeom prst="rect">
            <a:avLst/>
          </a:prstGeom>
        </p:spPr>
      </p:pic>
      <p:sp>
        <p:nvSpPr>
          <p:cNvPr id="16" name="Rectangle: Rounded Corners 15">
            <a:extLst>
              <a:ext uri="{FF2B5EF4-FFF2-40B4-BE49-F238E27FC236}">
                <a16:creationId xmlns:a16="http://schemas.microsoft.com/office/drawing/2014/main" id="{A28DDD10-AA45-44A5-AD02-8AA236243B60}"/>
              </a:ext>
            </a:extLst>
          </p:cNvPr>
          <p:cNvSpPr/>
          <p:nvPr/>
        </p:nvSpPr>
        <p:spPr bwMode="auto">
          <a:xfrm>
            <a:off x="1974464" y="5205948"/>
            <a:ext cx="2892176" cy="235888"/>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5" name="Straight Arrow Connector 14">
            <a:extLst>
              <a:ext uri="{FF2B5EF4-FFF2-40B4-BE49-F238E27FC236}">
                <a16:creationId xmlns:a16="http://schemas.microsoft.com/office/drawing/2014/main" id="{8502CB87-270F-4C15-A73F-545A0EF65EF6}"/>
              </a:ext>
            </a:extLst>
          </p:cNvPr>
          <p:cNvCxnSpPr>
            <a:cxnSpLocks/>
            <a:stCxn id="14" idx="2"/>
            <a:endCxn id="16" idx="0"/>
          </p:cNvCxnSpPr>
          <p:nvPr/>
        </p:nvCxnSpPr>
        <p:spPr bwMode="auto">
          <a:xfrm flipH="1">
            <a:off x="3420552" y="3220721"/>
            <a:ext cx="3200400" cy="19852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Rectangle: Rounded Corners 18">
            <a:extLst>
              <a:ext uri="{FF2B5EF4-FFF2-40B4-BE49-F238E27FC236}">
                <a16:creationId xmlns:a16="http://schemas.microsoft.com/office/drawing/2014/main" id="{900FEE36-0629-4AEE-BA2F-7B6EDB9C7256}"/>
              </a:ext>
            </a:extLst>
          </p:cNvPr>
          <p:cNvSpPr/>
          <p:nvPr/>
        </p:nvSpPr>
        <p:spPr bwMode="auto">
          <a:xfrm>
            <a:off x="6705775" y="4586231"/>
            <a:ext cx="2417910" cy="235888"/>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829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normAutofit/>
          </a:bodyPr>
          <a:lstStyle/>
          <a:p>
            <a:r>
              <a:rPr lang="en-US" altLang="en-US" dirty="0"/>
              <a:t>Scripting Basics and Examples</a:t>
            </a:r>
          </a:p>
        </p:txBody>
      </p:sp>
    </p:spTree>
    <p:extLst>
      <p:ext uri="{BB962C8B-B14F-4D97-AF65-F5344CB8AC3E}">
        <p14:creationId xmlns:p14="http://schemas.microsoft.com/office/powerpoint/2010/main" val="116850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1ADF37-2BC5-4FCD-A1C1-BD598F838A50}"/>
              </a:ext>
            </a:extLst>
          </p:cNvPr>
          <p:cNvSpPr/>
          <p:nvPr/>
        </p:nvSpPr>
        <p:spPr bwMode="auto">
          <a:xfrm>
            <a:off x="692458" y="2400301"/>
            <a:ext cx="275208" cy="2758440"/>
          </a:xfrm>
          <a:prstGeom prst="rect">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1" i="0" u="none" strike="noStrike" cap="none" normalizeH="0" baseline="0" dirty="0">
              <a:ln>
                <a:noFill/>
              </a:ln>
              <a:solidFill>
                <a:schemeClr val="tx1"/>
              </a:solidFill>
              <a:effectLst/>
              <a:latin typeface="+mn-lt"/>
            </a:endParaRPr>
          </a:p>
        </p:txBody>
      </p:sp>
      <p:pic>
        <p:nvPicPr>
          <p:cNvPr id="42" name="Picture 41">
            <a:extLst>
              <a:ext uri="{FF2B5EF4-FFF2-40B4-BE49-F238E27FC236}">
                <a16:creationId xmlns:a16="http://schemas.microsoft.com/office/drawing/2014/main" id="{92EE355E-5AEF-40F0-943B-6532200AB1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OpenDSS Buses and Nodes</a:t>
            </a:r>
          </a:p>
        </p:txBody>
      </p:sp>
      <p:sp>
        <p:nvSpPr>
          <p:cNvPr id="3" name="Rectangle: Rounded Corners 2">
            <a:extLst>
              <a:ext uri="{FF2B5EF4-FFF2-40B4-BE49-F238E27FC236}">
                <a16:creationId xmlns:a16="http://schemas.microsoft.com/office/drawing/2014/main" id="{61761419-5D4F-4FA3-9D05-FCC690081DC8}"/>
              </a:ext>
            </a:extLst>
          </p:cNvPr>
          <p:cNvSpPr/>
          <p:nvPr/>
        </p:nvSpPr>
        <p:spPr bwMode="auto">
          <a:xfrm>
            <a:off x="4177888" y="880121"/>
            <a:ext cx="5037133" cy="61477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800" dirty="0">
                <a:solidFill>
                  <a:schemeClr val="tx1"/>
                </a:solidFill>
                <a:latin typeface="Arial" panose="020B0604020202020204" pitchFamily="34" charset="0"/>
                <a:cs typeface="Arial" panose="020B0604020202020204" pitchFamily="34" charset="0"/>
              </a:rPr>
              <a:t>Buses are a collection of 1 or more nodes </a:t>
            </a:r>
          </a:p>
        </p:txBody>
      </p:sp>
      <p:pic>
        <p:nvPicPr>
          <p:cNvPr id="6" name="Graphic 5" descr="Warning">
            <a:extLst>
              <a:ext uri="{FF2B5EF4-FFF2-40B4-BE49-F238E27FC236}">
                <a16:creationId xmlns:a16="http://schemas.microsoft.com/office/drawing/2014/main" id="{AADC114A-7FBC-4544-A956-0886D390F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5813" y="948045"/>
            <a:ext cx="774223" cy="774223"/>
          </a:xfrm>
          <a:prstGeom prst="rect">
            <a:avLst/>
          </a:prstGeom>
        </p:spPr>
      </p:pic>
      <p:sp>
        <p:nvSpPr>
          <p:cNvPr id="10" name="TextBox 9">
            <a:extLst>
              <a:ext uri="{FF2B5EF4-FFF2-40B4-BE49-F238E27FC236}">
                <a16:creationId xmlns:a16="http://schemas.microsoft.com/office/drawing/2014/main" id="{0927F225-0C7B-45F8-B3CC-4669D04FF908}"/>
              </a:ext>
            </a:extLst>
          </p:cNvPr>
          <p:cNvSpPr txBox="1"/>
          <p:nvPr/>
        </p:nvSpPr>
        <p:spPr>
          <a:xfrm>
            <a:off x="2973032" y="2226420"/>
            <a:ext cx="6750087" cy="2246769"/>
          </a:xfrm>
          <a:prstGeom prst="rect">
            <a:avLst/>
          </a:prstGeom>
          <a:noFill/>
        </p:spPr>
        <p:txBody>
          <a:bodyPr wrap="square" rtlCol="0">
            <a:spAutoFit/>
          </a:bodyPr>
          <a:lstStyle/>
          <a:p>
            <a:pPr marL="285750" indent="-28575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 bus can host several nodes</a:t>
            </a:r>
          </a:p>
          <a:p>
            <a:pPr marL="285750" indent="-285750" algn="l">
              <a:spcBef>
                <a:spcPts val="0"/>
              </a:spcBef>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marL="285750" indent="-28575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Node 0 of the bus is always grounded (0 V) </a:t>
            </a:r>
          </a:p>
          <a:p>
            <a:pPr marL="285750" indent="-285750" algn="l">
              <a:spcBef>
                <a:spcPts val="0"/>
              </a:spcBef>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marL="285750" indent="-28575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Conventionally nodes 1 2 and 3 are associated to phases A B and C (but it is not mandatory)</a:t>
            </a:r>
          </a:p>
          <a:p>
            <a:pPr marL="285750" indent="-285750" algn="l">
              <a:spcBef>
                <a:spcPts val="0"/>
              </a:spcBef>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277186F7-635B-4484-A644-8FD0559ABF70}"/>
              </a:ext>
            </a:extLst>
          </p:cNvPr>
          <p:cNvCxnSpPr>
            <a:cxnSpLocks/>
            <a:stCxn id="15" idx="2"/>
          </p:cNvCxnSpPr>
          <p:nvPr/>
        </p:nvCxnSpPr>
        <p:spPr bwMode="auto">
          <a:xfrm flipH="1">
            <a:off x="1173942" y="1522848"/>
            <a:ext cx="755227" cy="4776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E468BAA6-99B9-430E-AF60-D43B0EA78417}"/>
              </a:ext>
            </a:extLst>
          </p:cNvPr>
          <p:cNvSpPr txBox="1"/>
          <p:nvPr/>
        </p:nvSpPr>
        <p:spPr>
          <a:xfrm>
            <a:off x="1298227" y="1153516"/>
            <a:ext cx="1261884" cy="369332"/>
          </a:xfrm>
          <a:prstGeom prst="rect">
            <a:avLst/>
          </a:prstGeom>
          <a:noFill/>
        </p:spPr>
        <p:txBody>
          <a:bodyPr wrap="none" rtlCol="0">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Bus Name</a:t>
            </a:r>
          </a:p>
        </p:txBody>
      </p:sp>
      <p:sp>
        <p:nvSpPr>
          <p:cNvPr id="19" name="Rectangle 18">
            <a:extLst>
              <a:ext uri="{FF2B5EF4-FFF2-40B4-BE49-F238E27FC236}">
                <a16:creationId xmlns:a16="http://schemas.microsoft.com/office/drawing/2014/main" id="{569D4D30-83EB-408E-9D0D-AA2107AA1E7F}"/>
              </a:ext>
            </a:extLst>
          </p:cNvPr>
          <p:cNvSpPr/>
          <p:nvPr/>
        </p:nvSpPr>
        <p:spPr>
          <a:xfrm>
            <a:off x="4675765" y="5158741"/>
            <a:ext cx="3502882" cy="461665"/>
          </a:xfrm>
          <a:prstGeom prst="rect">
            <a:avLst/>
          </a:prstGeom>
        </p:spPr>
        <p:txBody>
          <a:bodyPr wrap="none">
            <a:spAutoFit/>
          </a:bodyPr>
          <a:lstStyle/>
          <a:p>
            <a:pPr algn="l">
              <a:spcBef>
                <a:spcPts val="0"/>
              </a:spcBef>
            </a:pPr>
            <a:r>
              <a:rPr lang="en-US" sz="2400" b="1" dirty="0">
                <a:solidFill>
                  <a:srgbClr val="FF5CFF"/>
                </a:solidFill>
                <a:latin typeface="Courier New" panose="02070309020205020404" pitchFamily="49" charset="0"/>
                <a:cs typeface="Courier New" panose="02070309020205020404" pitchFamily="49" charset="0"/>
              </a:rPr>
              <a:t>Bus1</a:t>
            </a:r>
            <a:r>
              <a:rPr lang="en-US" sz="2400" b="1" dirty="0">
                <a:solidFill>
                  <a:schemeClr val="tx1"/>
                </a:solidFill>
                <a:latin typeface="Courier New" panose="02070309020205020404" pitchFamily="49" charset="0"/>
                <a:cs typeface="Courier New" panose="02070309020205020404" pitchFamily="49" charset="0"/>
              </a:rPr>
              <a:t>=Bus_A</a:t>
            </a:r>
            <a:r>
              <a:rPr lang="en-US" sz="2400" b="1" dirty="0">
                <a:solidFill>
                  <a:schemeClr val="bg1">
                    <a:lumMod val="85000"/>
                  </a:schemeClr>
                </a:solidFill>
                <a:latin typeface="Courier New" panose="02070309020205020404" pitchFamily="49" charset="0"/>
                <a:cs typeface="Courier New" panose="02070309020205020404" pitchFamily="49" charset="0"/>
              </a:rPr>
              <a:t>.1.2.3.0</a:t>
            </a:r>
          </a:p>
        </p:txBody>
      </p:sp>
      <p:sp>
        <p:nvSpPr>
          <p:cNvPr id="23" name="Left Brace 22">
            <a:extLst>
              <a:ext uri="{FF2B5EF4-FFF2-40B4-BE49-F238E27FC236}">
                <a16:creationId xmlns:a16="http://schemas.microsoft.com/office/drawing/2014/main" id="{E567B510-C1CD-4C52-9916-1A7B295C3808}"/>
              </a:ext>
            </a:extLst>
          </p:cNvPr>
          <p:cNvSpPr/>
          <p:nvPr/>
        </p:nvSpPr>
        <p:spPr bwMode="auto">
          <a:xfrm rot="16200000">
            <a:off x="7255714" y="5061150"/>
            <a:ext cx="231752" cy="1350268"/>
          </a:xfrm>
          <a:prstGeom prst="leftBrace">
            <a:avLst>
              <a:gd name="adj1" fmla="val 46060"/>
              <a:gd name="adj2" fmla="val 46324"/>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32" name="Rectangle 31">
            <a:extLst>
              <a:ext uri="{FF2B5EF4-FFF2-40B4-BE49-F238E27FC236}">
                <a16:creationId xmlns:a16="http://schemas.microsoft.com/office/drawing/2014/main" id="{F00F563B-5B1F-4145-8597-9C45C3E300AF}"/>
              </a:ext>
            </a:extLst>
          </p:cNvPr>
          <p:cNvSpPr/>
          <p:nvPr/>
        </p:nvSpPr>
        <p:spPr>
          <a:xfrm>
            <a:off x="4859690" y="5912665"/>
            <a:ext cx="5011308" cy="338554"/>
          </a:xfrm>
          <a:prstGeom prst="rect">
            <a:avLst/>
          </a:prstGeom>
        </p:spPr>
        <p:txBody>
          <a:bodyPr wrap="none">
            <a:spAutoFit/>
          </a:bodyPr>
          <a:lstStyle/>
          <a:p>
            <a:r>
              <a:rPr lang="en-US" dirty="0">
                <a:solidFill>
                  <a:schemeClr val="tx1"/>
                </a:solidFill>
                <a:latin typeface="Arial" panose="020B0604020202020204" pitchFamily="34" charset="0"/>
                <a:cs typeface="Arial" panose="020B0604020202020204" pitchFamily="34" charset="0"/>
              </a:rPr>
              <a:t>Assumed by default for 3-ph elements if not specified</a:t>
            </a:r>
            <a:endParaRPr lang="en-US" dirty="0"/>
          </a:p>
        </p:txBody>
      </p:sp>
      <p:cxnSp>
        <p:nvCxnSpPr>
          <p:cNvPr id="34" name="Straight Arrow Connector 33">
            <a:extLst>
              <a:ext uri="{FF2B5EF4-FFF2-40B4-BE49-F238E27FC236}">
                <a16:creationId xmlns:a16="http://schemas.microsoft.com/office/drawing/2014/main" id="{D3D48012-2A4D-46D0-9AB0-7872C969B5F2}"/>
              </a:ext>
            </a:extLst>
          </p:cNvPr>
          <p:cNvCxnSpPr/>
          <p:nvPr/>
        </p:nvCxnSpPr>
        <p:spPr bwMode="auto">
          <a:xfrm flipH="1" flipV="1">
            <a:off x="6551720" y="4944862"/>
            <a:ext cx="292963" cy="2138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Rectangle 34">
            <a:extLst>
              <a:ext uri="{FF2B5EF4-FFF2-40B4-BE49-F238E27FC236}">
                <a16:creationId xmlns:a16="http://schemas.microsoft.com/office/drawing/2014/main" id="{3B4583F8-FEC1-4793-A156-AB95670F5EE1}"/>
              </a:ext>
            </a:extLst>
          </p:cNvPr>
          <p:cNvSpPr/>
          <p:nvPr/>
        </p:nvSpPr>
        <p:spPr>
          <a:xfrm>
            <a:off x="6263350" y="4646688"/>
            <a:ext cx="320921" cy="338554"/>
          </a:xfrm>
          <a:prstGeom prst="rect">
            <a:avLst/>
          </a:prstGeom>
        </p:spPr>
        <p:txBody>
          <a:bodyPr wrap="none">
            <a:spAutoFit/>
          </a:bodyPr>
          <a:lstStyle/>
          <a:p>
            <a:r>
              <a:rPr lang="en-US" dirty="0">
                <a:solidFill>
                  <a:schemeClr val="tx1"/>
                </a:solidFill>
                <a:latin typeface="Arial" panose="020B0604020202020204" pitchFamily="34" charset="0"/>
                <a:cs typeface="Arial" panose="020B0604020202020204" pitchFamily="34" charset="0"/>
              </a:rPr>
              <a:t>A</a:t>
            </a:r>
            <a:endParaRPr lang="en-US" dirty="0"/>
          </a:p>
        </p:txBody>
      </p:sp>
      <p:sp>
        <p:nvSpPr>
          <p:cNvPr id="36" name="Rectangle 35">
            <a:extLst>
              <a:ext uri="{FF2B5EF4-FFF2-40B4-BE49-F238E27FC236}">
                <a16:creationId xmlns:a16="http://schemas.microsoft.com/office/drawing/2014/main" id="{6BED12A7-CF7E-40EA-9CC8-FC9D161F7C0A}"/>
              </a:ext>
            </a:extLst>
          </p:cNvPr>
          <p:cNvSpPr/>
          <p:nvPr/>
        </p:nvSpPr>
        <p:spPr>
          <a:xfrm>
            <a:off x="7059213" y="4454427"/>
            <a:ext cx="320922" cy="338554"/>
          </a:xfrm>
          <a:prstGeom prst="rect">
            <a:avLst/>
          </a:prstGeom>
        </p:spPr>
        <p:txBody>
          <a:bodyPr wrap="none">
            <a:spAutoFit/>
          </a:bodyPr>
          <a:lstStyle/>
          <a:p>
            <a:r>
              <a:rPr lang="en-US" dirty="0">
                <a:solidFill>
                  <a:schemeClr val="tx1"/>
                </a:solidFill>
                <a:latin typeface="Arial" panose="020B0604020202020204" pitchFamily="34" charset="0"/>
                <a:cs typeface="Arial" panose="020B0604020202020204" pitchFamily="34" charset="0"/>
              </a:rPr>
              <a:t>B</a:t>
            </a:r>
            <a:endParaRPr lang="en-US" dirty="0"/>
          </a:p>
        </p:txBody>
      </p:sp>
      <p:sp>
        <p:nvSpPr>
          <p:cNvPr id="37" name="Rectangle 36">
            <a:extLst>
              <a:ext uri="{FF2B5EF4-FFF2-40B4-BE49-F238E27FC236}">
                <a16:creationId xmlns:a16="http://schemas.microsoft.com/office/drawing/2014/main" id="{1C0AE914-C92E-4DCD-9586-FBFC41C9C303}"/>
              </a:ext>
            </a:extLst>
          </p:cNvPr>
          <p:cNvSpPr/>
          <p:nvPr/>
        </p:nvSpPr>
        <p:spPr>
          <a:xfrm>
            <a:off x="7852115" y="4611755"/>
            <a:ext cx="332143" cy="338554"/>
          </a:xfrm>
          <a:prstGeom prst="rect">
            <a:avLst/>
          </a:prstGeom>
        </p:spPr>
        <p:txBody>
          <a:bodyPr wrap="none">
            <a:spAutoFit/>
          </a:bodyPr>
          <a:lstStyle/>
          <a:p>
            <a:r>
              <a:rPr lang="en-US" dirty="0"/>
              <a:t>C</a:t>
            </a:r>
          </a:p>
        </p:txBody>
      </p:sp>
      <p:cxnSp>
        <p:nvCxnSpPr>
          <p:cNvPr id="38" name="Straight Arrow Connector 37">
            <a:extLst>
              <a:ext uri="{FF2B5EF4-FFF2-40B4-BE49-F238E27FC236}">
                <a16:creationId xmlns:a16="http://schemas.microsoft.com/office/drawing/2014/main" id="{50E7A4F2-7F7B-4292-803F-CCE97463491C}"/>
              </a:ext>
            </a:extLst>
          </p:cNvPr>
          <p:cNvCxnSpPr>
            <a:cxnSpLocks/>
          </p:cNvCxnSpPr>
          <p:nvPr/>
        </p:nvCxnSpPr>
        <p:spPr bwMode="auto">
          <a:xfrm flipV="1">
            <a:off x="7619832" y="4905672"/>
            <a:ext cx="316805" cy="2790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D9D7FD92-A3A7-41B0-BA30-4C76A341E332}"/>
              </a:ext>
            </a:extLst>
          </p:cNvPr>
          <p:cNvCxnSpPr>
            <a:cxnSpLocks/>
          </p:cNvCxnSpPr>
          <p:nvPr/>
        </p:nvCxnSpPr>
        <p:spPr bwMode="auto">
          <a:xfrm flipH="1" flipV="1">
            <a:off x="7219674" y="4815965"/>
            <a:ext cx="2058" cy="3557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Rectangle: Rounded Corners 43">
            <a:extLst>
              <a:ext uri="{FF2B5EF4-FFF2-40B4-BE49-F238E27FC236}">
                <a16:creationId xmlns:a16="http://schemas.microsoft.com/office/drawing/2014/main" id="{6C194621-449D-486E-8C1F-17BF5CDD91F8}"/>
              </a:ext>
            </a:extLst>
          </p:cNvPr>
          <p:cNvSpPr/>
          <p:nvPr/>
        </p:nvSpPr>
        <p:spPr bwMode="auto">
          <a:xfrm>
            <a:off x="406400" y="2053559"/>
            <a:ext cx="808180" cy="330289"/>
          </a:xfrm>
          <a:prstGeom prst="round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3509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51E0F3A-F328-4AD4-94E0-0A225912541C}"/>
              </a:ext>
            </a:extLst>
          </p:cNvPr>
          <p:cNvSpPr/>
          <p:nvPr/>
        </p:nvSpPr>
        <p:spPr bwMode="auto">
          <a:xfrm>
            <a:off x="1708981" y="2400301"/>
            <a:ext cx="275208" cy="2758440"/>
          </a:xfrm>
          <a:prstGeom prst="rect">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1" i="0" u="none" strike="noStrike" cap="none" normalizeH="0" baseline="0" dirty="0">
              <a:ln>
                <a:noFill/>
              </a:ln>
              <a:solidFill>
                <a:schemeClr val="tx1"/>
              </a:solidFill>
              <a:effectLst/>
              <a:latin typeface="+mn-lt"/>
            </a:endParaRPr>
          </a:p>
        </p:txBody>
      </p:sp>
      <p:sp>
        <p:nvSpPr>
          <p:cNvPr id="4" name="Title 3"/>
          <p:cNvSpPr>
            <a:spLocks noGrp="1"/>
          </p:cNvSpPr>
          <p:nvPr>
            <p:ph type="title"/>
          </p:nvPr>
        </p:nvSpPr>
        <p:spPr/>
        <p:txBody>
          <a:bodyPr/>
          <a:lstStyle/>
          <a:p>
            <a:r>
              <a:rPr lang="en-US" dirty="0"/>
              <a:t>OpenDSS Terminals</a:t>
            </a:r>
          </a:p>
        </p:txBody>
      </p:sp>
      <p:pic>
        <p:nvPicPr>
          <p:cNvPr id="24" name="Picture 23" descr="A picture containing indoor, night sky&#10;&#10;Description automatically generated">
            <a:extLst>
              <a:ext uri="{FF2B5EF4-FFF2-40B4-BE49-F238E27FC236}">
                <a16:creationId xmlns:a16="http://schemas.microsoft.com/office/drawing/2014/main" id="{D89B15F7-9619-4519-8621-AF2E70BF20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28" name="Rectangle: Rounded Corners 27">
            <a:extLst>
              <a:ext uri="{FF2B5EF4-FFF2-40B4-BE49-F238E27FC236}">
                <a16:creationId xmlns:a16="http://schemas.microsoft.com/office/drawing/2014/main" id="{B48B08EA-7402-42F9-8C7C-6C0C6EAB14D0}"/>
              </a:ext>
            </a:extLst>
          </p:cNvPr>
          <p:cNvSpPr/>
          <p:nvPr/>
        </p:nvSpPr>
        <p:spPr bwMode="auto">
          <a:xfrm>
            <a:off x="4177888" y="880121"/>
            <a:ext cx="5656992" cy="61477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800" dirty="0">
                <a:solidFill>
                  <a:schemeClr val="tx1"/>
                </a:solidFill>
                <a:latin typeface="Arial" panose="020B0604020202020204" pitchFamily="34" charset="0"/>
                <a:cs typeface="Arial" panose="020B0604020202020204" pitchFamily="34" charset="0"/>
              </a:rPr>
              <a:t>A Terminal can be associated to </a:t>
            </a:r>
            <a:r>
              <a:rPr lang="en-US" sz="1800" u="sng" dirty="0">
                <a:solidFill>
                  <a:schemeClr val="tx1"/>
                </a:solidFill>
                <a:latin typeface="Arial" panose="020B0604020202020204" pitchFamily="34" charset="0"/>
                <a:cs typeface="Arial" panose="020B0604020202020204" pitchFamily="34" charset="0"/>
              </a:rPr>
              <a:t>only one</a:t>
            </a:r>
            <a:r>
              <a:rPr lang="en-US" sz="1800" dirty="0">
                <a:solidFill>
                  <a:schemeClr val="tx1"/>
                </a:solidFill>
                <a:latin typeface="Arial" panose="020B0604020202020204" pitchFamily="34" charset="0"/>
                <a:cs typeface="Arial" panose="020B0604020202020204" pitchFamily="34" charset="0"/>
              </a:rPr>
              <a:t> Bus. </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A Bus can be associated to multiple terminals</a:t>
            </a:r>
          </a:p>
        </p:txBody>
      </p:sp>
      <p:pic>
        <p:nvPicPr>
          <p:cNvPr id="29" name="Graphic 28" descr="Warning">
            <a:extLst>
              <a:ext uri="{FF2B5EF4-FFF2-40B4-BE49-F238E27FC236}">
                <a16:creationId xmlns:a16="http://schemas.microsoft.com/office/drawing/2014/main" id="{B3C63CB8-14B6-4A78-825B-296797D43A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5813" y="948045"/>
            <a:ext cx="774223" cy="774223"/>
          </a:xfrm>
          <a:prstGeom prst="rect">
            <a:avLst/>
          </a:prstGeom>
        </p:spPr>
      </p:pic>
      <p:sp>
        <p:nvSpPr>
          <p:cNvPr id="30" name="Rectangle 29">
            <a:extLst>
              <a:ext uri="{FF2B5EF4-FFF2-40B4-BE49-F238E27FC236}">
                <a16:creationId xmlns:a16="http://schemas.microsoft.com/office/drawing/2014/main" id="{CE1198F3-8C07-4BB3-ACE2-BB5C96FC4D7A}"/>
              </a:ext>
            </a:extLst>
          </p:cNvPr>
          <p:cNvSpPr/>
          <p:nvPr/>
        </p:nvSpPr>
        <p:spPr>
          <a:xfrm>
            <a:off x="4675765" y="5158741"/>
            <a:ext cx="3502882" cy="461665"/>
          </a:xfrm>
          <a:prstGeom prst="rect">
            <a:avLst/>
          </a:prstGeom>
        </p:spPr>
        <p:txBody>
          <a:bodyPr wrap="none">
            <a:spAutoFit/>
          </a:bodyPr>
          <a:lstStyle/>
          <a:p>
            <a:pPr algn="l">
              <a:spcBef>
                <a:spcPts val="0"/>
              </a:spcBef>
            </a:pPr>
            <a:r>
              <a:rPr lang="en-US" sz="2400" b="1" dirty="0">
                <a:solidFill>
                  <a:srgbClr val="FF5CFF"/>
                </a:solidFill>
                <a:latin typeface="Courier New" panose="02070309020205020404" pitchFamily="49" charset="0"/>
                <a:cs typeface="Courier New" panose="02070309020205020404" pitchFamily="49" charset="0"/>
              </a:rPr>
              <a:t>Bus1</a:t>
            </a:r>
            <a:r>
              <a:rPr lang="en-US" sz="2400" b="1" dirty="0">
                <a:solidFill>
                  <a:schemeClr val="tx1"/>
                </a:solidFill>
                <a:latin typeface="Courier New" panose="02070309020205020404" pitchFamily="49" charset="0"/>
                <a:cs typeface="Courier New" panose="02070309020205020404" pitchFamily="49" charset="0"/>
              </a:rPr>
              <a:t>=Bus_A</a:t>
            </a:r>
            <a:r>
              <a:rPr lang="en-US" sz="2400" dirty="0">
                <a:solidFill>
                  <a:schemeClr val="tx1"/>
                </a:solidFill>
                <a:latin typeface="Courier New" panose="02070309020205020404" pitchFamily="49" charset="0"/>
                <a:cs typeface="Courier New" panose="02070309020205020404" pitchFamily="49" charset="0"/>
              </a:rPr>
              <a:t>.1.2.3.0</a:t>
            </a:r>
          </a:p>
        </p:txBody>
      </p:sp>
      <p:sp>
        <p:nvSpPr>
          <p:cNvPr id="41" name="TextBox 40">
            <a:extLst>
              <a:ext uri="{FF2B5EF4-FFF2-40B4-BE49-F238E27FC236}">
                <a16:creationId xmlns:a16="http://schemas.microsoft.com/office/drawing/2014/main" id="{DB81381E-5944-4300-96D6-021804D2C732}"/>
              </a:ext>
            </a:extLst>
          </p:cNvPr>
          <p:cNvSpPr txBox="1"/>
          <p:nvPr/>
        </p:nvSpPr>
        <p:spPr>
          <a:xfrm>
            <a:off x="4975636" y="2226420"/>
            <a:ext cx="5656992" cy="2862322"/>
          </a:xfrm>
          <a:prstGeom prst="rect">
            <a:avLst/>
          </a:prstGeom>
          <a:noFill/>
        </p:spPr>
        <p:txBody>
          <a:bodyPr wrap="square" rtlCol="0">
            <a:spAutoFit/>
          </a:bodyPr>
          <a:lstStyle/>
          <a:p>
            <a:pPr marL="285750" indent="-28575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Circuit Elements can have one or more terminals</a:t>
            </a:r>
          </a:p>
          <a:p>
            <a:pPr marL="285750" indent="-285750" algn="l">
              <a:spcBef>
                <a:spcPts val="0"/>
              </a:spcBef>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marL="285750" indent="-28575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 Terminal is a collection of </a:t>
            </a:r>
            <a:r>
              <a:rPr lang="en-US" sz="2000" i="1" dirty="0">
                <a:solidFill>
                  <a:schemeClr val="tx1"/>
                </a:solidFill>
                <a:latin typeface="Arial" panose="020B0604020202020204" pitchFamily="34" charset="0"/>
                <a:cs typeface="Arial" panose="020B0604020202020204" pitchFamily="34" charset="0"/>
              </a:rPr>
              <a:t>M </a:t>
            </a:r>
            <a:r>
              <a:rPr lang="en-US" sz="2000" dirty="0">
                <a:solidFill>
                  <a:schemeClr val="tx1"/>
                </a:solidFill>
                <a:latin typeface="Arial" panose="020B0604020202020204" pitchFamily="34" charset="0"/>
                <a:cs typeface="Arial" panose="020B0604020202020204" pitchFamily="34" charset="0"/>
              </a:rPr>
              <a:t>conductors</a:t>
            </a:r>
          </a:p>
          <a:p>
            <a:pPr marL="285750" indent="-285750" algn="l">
              <a:spcBef>
                <a:spcPts val="0"/>
              </a:spcBef>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marL="285750" indent="-28575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Circuit Elements have fuses in series with switches on each conductor of each of its terminals</a:t>
            </a:r>
          </a:p>
          <a:p>
            <a:pPr marL="285750" indent="-285750" algn="l">
              <a:spcBef>
                <a:spcPts val="0"/>
              </a:spcBef>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p:txBody>
      </p:sp>
      <p:sp>
        <p:nvSpPr>
          <p:cNvPr id="33" name="Arc 32">
            <a:extLst>
              <a:ext uri="{FF2B5EF4-FFF2-40B4-BE49-F238E27FC236}">
                <a16:creationId xmlns:a16="http://schemas.microsoft.com/office/drawing/2014/main" id="{05E9627B-27B4-4E28-8594-8CD30B650109}"/>
              </a:ext>
            </a:extLst>
          </p:cNvPr>
          <p:cNvSpPr/>
          <p:nvPr/>
        </p:nvSpPr>
        <p:spPr bwMode="auto">
          <a:xfrm rot="5946341">
            <a:off x="2445017" y="3488175"/>
            <a:ext cx="1989016" cy="3152264"/>
          </a:xfrm>
          <a:prstGeom prst="arc">
            <a:avLst>
              <a:gd name="adj1" fmla="val 16908139"/>
              <a:gd name="adj2" fmla="val 4393934"/>
            </a:avLst>
          </a:prstGeom>
          <a:noFill/>
          <a:ln w="19050" cap="flat" cmpd="sng" algn="ctr">
            <a:solidFill>
              <a:schemeClr val="bg1">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219075" indent="-219075"/>
            <a:endParaRPr lang="en-US"/>
          </a:p>
        </p:txBody>
      </p:sp>
      <p:sp>
        <p:nvSpPr>
          <p:cNvPr id="43" name="Arc 42">
            <a:extLst>
              <a:ext uri="{FF2B5EF4-FFF2-40B4-BE49-F238E27FC236}">
                <a16:creationId xmlns:a16="http://schemas.microsoft.com/office/drawing/2014/main" id="{1A15D2CC-D9DC-4D57-A73B-5B34C41C5991}"/>
              </a:ext>
            </a:extLst>
          </p:cNvPr>
          <p:cNvSpPr/>
          <p:nvPr/>
        </p:nvSpPr>
        <p:spPr bwMode="auto">
          <a:xfrm rot="5946341">
            <a:off x="2284171" y="2695593"/>
            <a:ext cx="2026665" cy="4985979"/>
          </a:xfrm>
          <a:prstGeom prst="arc">
            <a:avLst>
              <a:gd name="adj1" fmla="val 16313342"/>
              <a:gd name="adj2" fmla="val 4764836"/>
            </a:avLst>
          </a:prstGeom>
          <a:noFill/>
          <a:ln w="19050" cap="flat" cmpd="sng" algn="ctr">
            <a:solidFill>
              <a:schemeClr val="bg1">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219075" indent="-219075"/>
            <a:endParaRPr lang="en-US"/>
          </a:p>
        </p:txBody>
      </p:sp>
    </p:spTree>
    <p:extLst>
      <p:ext uri="{BB962C8B-B14F-4D97-AF65-F5344CB8AC3E}">
        <p14:creationId xmlns:p14="http://schemas.microsoft.com/office/powerpoint/2010/main" val="287862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DF7C7EB-4C5A-43F3-B80B-C68E3E10BBBF}"/>
              </a:ext>
            </a:extLst>
          </p:cNvPr>
          <p:cNvSpPr/>
          <p:nvPr/>
        </p:nvSpPr>
        <p:spPr bwMode="auto">
          <a:xfrm>
            <a:off x="4942840" y="3370180"/>
            <a:ext cx="7249160" cy="3152858"/>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1" i="0" u="none" strike="noStrike" cap="none" normalizeH="0" baseline="0" dirty="0">
              <a:ln>
                <a:noFill/>
              </a:ln>
              <a:solidFill>
                <a:schemeClr val="tx1"/>
              </a:solidFill>
              <a:effectLst/>
              <a:latin typeface="+mn-lt"/>
            </a:endParaRPr>
          </a:p>
        </p:txBody>
      </p:sp>
      <p:sp>
        <p:nvSpPr>
          <p:cNvPr id="33" name="Rectangle 32">
            <a:extLst>
              <a:ext uri="{FF2B5EF4-FFF2-40B4-BE49-F238E27FC236}">
                <a16:creationId xmlns:a16="http://schemas.microsoft.com/office/drawing/2014/main" id="{913D53D6-5415-45EB-A71F-CD56D9037F4E}"/>
              </a:ext>
            </a:extLst>
          </p:cNvPr>
          <p:cNvSpPr/>
          <p:nvPr/>
        </p:nvSpPr>
        <p:spPr bwMode="auto">
          <a:xfrm>
            <a:off x="4942840" y="833839"/>
            <a:ext cx="7249160" cy="2536341"/>
          </a:xfrm>
          <a:prstGeom prst="rect">
            <a:avLst/>
          </a:prstGeom>
          <a:solidFill>
            <a:schemeClr val="bg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1" i="0" u="none" strike="noStrike" cap="none" normalizeH="0" baseline="0" dirty="0">
              <a:ln>
                <a:noFill/>
              </a:ln>
              <a:solidFill>
                <a:schemeClr val="tx1"/>
              </a:solidFill>
              <a:effectLst/>
              <a:latin typeface="+mn-lt"/>
            </a:endParaRPr>
          </a:p>
        </p:txBody>
      </p:sp>
      <p:sp>
        <p:nvSpPr>
          <p:cNvPr id="25" name="Rectangle 24">
            <a:extLst>
              <a:ext uri="{FF2B5EF4-FFF2-40B4-BE49-F238E27FC236}">
                <a16:creationId xmlns:a16="http://schemas.microsoft.com/office/drawing/2014/main" id="{051E0F3A-F328-4AD4-94E0-0A225912541C}"/>
              </a:ext>
            </a:extLst>
          </p:cNvPr>
          <p:cNvSpPr/>
          <p:nvPr/>
        </p:nvSpPr>
        <p:spPr bwMode="auto">
          <a:xfrm>
            <a:off x="6350000" y="1384665"/>
            <a:ext cx="1412239" cy="1637546"/>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1" i="0" u="none" strike="noStrike" cap="none" normalizeH="0" baseline="0" dirty="0">
              <a:ln>
                <a:noFill/>
              </a:ln>
              <a:solidFill>
                <a:schemeClr val="tx1"/>
              </a:solidFill>
              <a:effectLst/>
              <a:latin typeface="+mn-lt"/>
            </a:endParaRPr>
          </a:p>
        </p:txBody>
      </p:sp>
      <p:sp>
        <p:nvSpPr>
          <p:cNvPr id="18" name="Rectangle 17">
            <a:extLst>
              <a:ext uri="{FF2B5EF4-FFF2-40B4-BE49-F238E27FC236}">
                <a16:creationId xmlns:a16="http://schemas.microsoft.com/office/drawing/2014/main" id="{78CD82AF-E5F1-45F6-AD91-F16C438575C9}"/>
              </a:ext>
            </a:extLst>
          </p:cNvPr>
          <p:cNvSpPr/>
          <p:nvPr/>
        </p:nvSpPr>
        <p:spPr bwMode="auto">
          <a:xfrm>
            <a:off x="6349999" y="3867529"/>
            <a:ext cx="1412239" cy="1637546"/>
          </a:xfrm>
          <a:prstGeom prst="rect">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1" i="0" u="none" strike="noStrike" cap="none" normalizeH="0" baseline="0" dirty="0">
              <a:ln>
                <a:noFill/>
              </a:ln>
              <a:solidFill>
                <a:schemeClr val="tx1"/>
              </a:solidFill>
              <a:effectLst/>
              <a:latin typeface="+mn-lt"/>
            </a:endParaRPr>
          </a:p>
        </p:txBody>
      </p:sp>
      <p:pic>
        <p:nvPicPr>
          <p:cNvPr id="11" name="Picture 10" descr="A picture containing text, lit, dark&#10;&#10;Description automatically generated">
            <a:extLst>
              <a:ext uri="{FF2B5EF4-FFF2-40B4-BE49-F238E27FC236}">
                <a16:creationId xmlns:a16="http://schemas.microsoft.com/office/drawing/2014/main" id="{98F5D741-160B-4E93-B2E0-389B0D42B3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normAutofit/>
          </a:bodyPr>
          <a:lstStyle/>
          <a:p>
            <a:r>
              <a:rPr lang="en-US" dirty="0"/>
              <a:t>Power Delivery (PDE) &amp; Power Conversion (PCE) Elements</a:t>
            </a:r>
          </a:p>
        </p:txBody>
      </p:sp>
      <p:cxnSp>
        <p:nvCxnSpPr>
          <p:cNvPr id="3" name="Straight Arrow Connector 2">
            <a:extLst>
              <a:ext uri="{FF2B5EF4-FFF2-40B4-BE49-F238E27FC236}">
                <a16:creationId xmlns:a16="http://schemas.microsoft.com/office/drawing/2014/main" id="{45A042E8-166D-4E52-B0C7-84CA28AA73DE}"/>
              </a:ext>
            </a:extLst>
          </p:cNvPr>
          <p:cNvCxnSpPr>
            <a:cxnSpLocks/>
          </p:cNvCxnSpPr>
          <p:nvPr/>
        </p:nvCxnSpPr>
        <p:spPr bwMode="auto">
          <a:xfrm flipV="1">
            <a:off x="4338320" y="2400302"/>
            <a:ext cx="731520" cy="11556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AEA53C9-BD4E-4BB5-9AA6-ACCD1FBD471E}"/>
              </a:ext>
            </a:extLst>
          </p:cNvPr>
          <p:cNvCxnSpPr>
            <a:cxnSpLocks/>
          </p:cNvCxnSpPr>
          <p:nvPr/>
        </p:nvCxnSpPr>
        <p:spPr bwMode="auto">
          <a:xfrm>
            <a:off x="4338320" y="4023360"/>
            <a:ext cx="731520" cy="5480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757CC8D3-113D-4DAA-ADB1-E38698604ADF}"/>
              </a:ext>
            </a:extLst>
          </p:cNvPr>
          <p:cNvSpPr txBox="1"/>
          <p:nvPr/>
        </p:nvSpPr>
        <p:spPr>
          <a:xfrm>
            <a:off x="9408160" y="938009"/>
            <a:ext cx="2583404" cy="2246769"/>
          </a:xfrm>
          <a:prstGeom prst="rect">
            <a:avLst/>
          </a:prstGeom>
          <a:noFill/>
        </p:spPr>
        <p:txBody>
          <a:bodyPr wrap="square" rtlCol="0">
            <a:spAutoFit/>
          </a:bodyPr>
          <a:lstStyle/>
          <a:p>
            <a:pPr marL="342900" indent="-342900" algn="l">
              <a:spcBef>
                <a:spcPts val="0"/>
              </a:spcBef>
              <a:buFont typeface="Arial" panose="020B0604020202020204" pitchFamily="34" charset="0"/>
              <a:buChar char="•"/>
            </a:pPr>
            <a:r>
              <a:rPr lang="en-US" sz="2000" dirty="0">
                <a:solidFill>
                  <a:schemeClr val="bg1">
                    <a:lumMod val="95000"/>
                  </a:schemeClr>
                </a:solidFill>
                <a:latin typeface="Arial" panose="020B0604020202020204" pitchFamily="34" charset="0"/>
                <a:cs typeface="Arial" panose="020B0604020202020204" pitchFamily="34" charset="0"/>
              </a:rPr>
              <a:t>Typically, one terminal but not always</a:t>
            </a:r>
          </a:p>
          <a:p>
            <a:pPr marL="342900" indent="-342900" algn="l">
              <a:spcBef>
                <a:spcPts val="0"/>
              </a:spcBef>
              <a:buFont typeface="Arial" panose="020B0604020202020204" pitchFamily="34" charset="0"/>
              <a:buChar char="•"/>
            </a:pPr>
            <a:r>
              <a:rPr lang="en-US" sz="2000" dirty="0">
                <a:solidFill>
                  <a:schemeClr val="bg1">
                    <a:lumMod val="95000"/>
                  </a:schemeClr>
                </a:solidFill>
                <a:latin typeface="Arial" panose="020B0604020202020204" pitchFamily="34" charset="0"/>
                <a:cs typeface="Arial" panose="020B0604020202020204" pitchFamily="34" charset="0"/>
              </a:rPr>
              <a:t>Connected in </a:t>
            </a:r>
            <a:r>
              <a:rPr lang="en-US" sz="2000" i="1" dirty="0">
                <a:solidFill>
                  <a:schemeClr val="bg1">
                    <a:lumMod val="95000"/>
                  </a:schemeClr>
                </a:solidFill>
                <a:latin typeface="Arial" panose="020B0604020202020204" pitchFamily="34" charset="0"/>
                <a:cs typeface="Arial" panose="020B0604020202020204" pitchFamily="34" charset="0"/>
              </a:rPr>
              <a:t>shunt</a:t>
            </a:r>
            <a:r>
              <a:rPr lang="en-US" sz="2000" dirty="0">
                <a:solidFill>
                  <a:schemeClr val="bg1">
                    <a:lumMod val="95000"/>
                  </a:schemeClr>
                </a:solidFill>
                <a:latin typeface="Arial" panose="020B0604020202020204" pitchFamily="34" charset="0"/>
                <a:cs typeface="Arial" panose="020B0604020202020204" pitchFamily="34" charset="0"/>
              </a:rPr>
              <a:t> with PDEs</a:t>
            </a:r>
          </a:p>
          <a:p>
            <a:pPr marL="342900" indent="-342900" algn="l">
              <a:spcBef>
                <a:spcPts val="0"/>
              </a:spcBef>
              <a:buFont typeface="Arial" panose="020B0604020202020204" pitchFamily="34" charset="0"/>
              <a:buChar char="•"/>
            </a:pPr>
            <a:r>
              <a:rPr lang="en-US" sz="2000" dirty="0">
                <a:solidFill>
                  <a:schemeClr val="bg1">
                    <a:lumMod val="95000"/>
                  </a:schemeClr>
                </a:solidFill>
                <a:latin typeface="Arial" panose="020B0604020202020204" pitchFamily="34" charset="0"/>
                <a:cs typeface="Arial" panose="020B0604020202020204" pitchFamily="34" charset="0"/>
              </a:rPr>
              <a:t>Function of V</a:t>
            </a:r>
          </a:p>
          <a:p>
            <a:pPr marL="342900" indent="-342900" algn="l">
              <a:spcBef>
                <a:spcPts val="0"/>
              </a:spcBef>
              <a:buFont typeface="Arial" panose="020B0604020202020204" pitchFamily="34" charset="0"/>
              <a:buChar char="•"/>
            </a:pPr>
            <a:r>
              <a:rPr lang="en-US" sz="2000" dirty="0">
                <a:solidFill>
                  <a:schemeClr val="bg1">
                    <a:lumMod val="95000"/>
                  </a:schemeClr>
                </a:solidFill>
                <a:latin typeface="Arial" panose="020B0604020202020204" pitchFamily="34" charset="0"/>
                <a:cs typeface="Arial" panose="020B0604020202020204" pitchFamily="34" charset="0"/>
              </a:rPr>
              <a:t>May be nonlinear</a:t>
            </a:r>
          </a:p>
        </p:txBody>
      </p:sp>
      <p:sp>
        <p:nvSpPr>
          <p:cNvPr id="20" name="Rectangle: Rounded Corners 19">
            <a:extLst>
              <a:ext uri="{FF2B5EF4-FFF2-40B4-BE49-F238E27FC236}">
                <a16:creationId xmlns:a16="http://schemas.microsoft.com/office/drawing/2014/main" id="{EB93CBAA-16E1-4D23-957F-C5AF6352E4DA}"/>
              </a:ext>
            </a:extLst>
          </p:cNvPr>
          <p:cNvSpPr/>
          <p:nvPr/>
        </p:nvSpPr>
        <p:spPr bwMode="auto">
          <a:xfrm>
            <a:off x="152400" y="1279039"/>
            <a:ext cx="4663440" cy="3665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dirty="0">
                <a:solidFill>
                  <a:schemeClr val="tx1"/>
                </a:solidFill>
                <a:latin typeface="Arial" panose="020B0604020202020204" pitchFamily="34" charset="0"/>
                <a:cs typeface="Arial" panose="020B0604020202020204" pitchFamily="34" charset="0"/>
              </a:rPr>
              <a:t>Vsources, </a:t>
            </a:r>
            <a:r>
              <a:rPr lang="en-US" dirty="0" err="1">
                <a:solidFill>
                  <a:schemeClr val="tx1"/>
                </a:solidFill>
                <a:latin typeface="Arial" panose="020B0604020202020204" pitchFamily="34" charset="0"/>
                <a:cs typeface="Arial" panose="020B0604020202020204" pitchFamily="34" charset="0"/>
              </a:rPr>
              <a:t>Isource</a:t>
            </a:r>
            <a:r>
              <a:rPr lang="en-US" dirty="0">
                <a:solidFill>
                  <a:schemeClr val="tx1"/>
                </a:solidFill>
                <a:latin typeface="Arial" panose="020B0604020202020204" pitchFamily="34" charset="0"/>
                <a:cs typeface="Arial" panose="020B0604020202020204" pitchFamily="34" charset="0"/>
              </a:rPr>
              <a:t>, Load, Generator, Storage, …</a:t>
            </a:r>
          </a:p>
        </p:txBody>
      </p:sp>
      <p:sp>
        <p:nvSpPr>
          <p:cNvPr id="21" name="Rectangle: Rounded Corners 20">
            <a:extLst>
              <a:ext uri="{FF2B5EF4-FFF2-40B4-BE49-F238E27FC236}">
                <a16:creationId xmlns:a16="http://schemas.microsoft.com/office/drawing/2014/main" id="{B6C4C156-BADF-42CF-977F-29668E1A0271}"/>
              </a:ext>
            </a:extLst>
          </p:cNvPr>
          <p:cNvSpPr/>
          <p:nvPr/>
        </p:nvSpPr>
        <p:spPr bwMode="auto">
          <a:xfrm>
            <a:off x="152400" y="5840879"/>
            <a:ext cx="4551679" cy="3665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dirty="0">
                <a:solidFill>
                  <a:schemeClr val="tx1"/>
                </a:solidFill>
                <a:latin typeface="Arial" panose="020B0604020202020204" pitchFamily="34" charset="0"/>
                <a:cs typeface="Arial" panose="020B0604020202020204" pitchFamily="34" charset="0"/>
              </a:rPr>
              <a:t>Transformers, Lines, Capacitors, Reactors,…</a:t>
            </a:r>
          </a:p>
        </p:txBody>
      </p:sp>
      <p:cxnSp>
        <p:nvCxnSpPr>
          <p:cNvPr id="22" name="Straight Arrow Connector 21">
            <a:extLst>
              <a:ext uri="{FF2B5EF4-FFF2-40B4-BE49-F238E27FC236}">
                <a16:creationId xmlns:a16="http://schemas.microsoft.com/office/drawing/2014/main" id="{24C295FA-03A4-4881-910B-003BC9FF40B0}"/>
              </a:ext>
            </a:extLst>
          </p:cNvPr>
          <p:cNvCxnSpPr>
            <a:cxnSpLocks/>
            <a:stCxn id="20" idx="3"/>
          </p:cNvCxnSpPr>
          <p:nvPr/>
        </p:nvCxnSpPr>
        <p:spPr bwMode="auto">
          <a:xfrm>
            <a:off x="4815840" y="1462321"/>
            <a:ext cx="254000" cy="5482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C6FA908A-E470-44D6-99C9-02B3129F35CD}"/>
              </a:ext>
            </a:extLst>
          </p:cNvPr>
          <p:cNvCxnSpPr>
            <a:cxnSpLocks/>
            <a:stCxn id="21" idx="3"/>
          </p:cNvCxnSpPr>
          <p:nvPr/>
        </p:nvCxnSpPr>
        <p:spPr bwMode="auto">
          <a:xfrm flipV="1">
            <a:off x="4704079" y="4937761"/>
            <a:ext cx="365761" cy="1086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Box 34">
            <a:extLst>
              <a:ext uri="{FF2B5EF4-FFF2-40B4-BE49-F238E27FC236}">
                <a16:creationId xmlns:a16="http://schemas.microsoft.com/office/drawing/2014/main" id="{95A25587-10F7-464C-8D7E-F59FD5921D9B}"/>
              </a:ext>
            </a:extLst>
          </p:cNvPr>
          <p:cNvSpPr txBox="1"/>
          <p:nvPr/>
        </p:nvSpPr>
        <p:spPr>
          <a:xfrm>
            <a:off x="9408160" y="4297399"/>
            <a:ext cx="2583404" cy="1323439"/>
          </a:xfrm>
          <a:prstGeom prst="rect">
            <a:avLst/>
          </a:prstGeom>
          <a:noFill/>
        </p:spPr>
        <p:txBody>
          <a:bodyPr wrap="square" rtlCol="0">
            <a:spAutoFit/>
          </a:bodyPr>
          <a:lstStyle/>
          <a:p>
            <a:pPr marL="342900" indent="-34290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Typically, two or more terminals</a:t>
            </a:r>
          </a:p>
          <a:p>
            <a:pPr marL="342900" indent="-342900" algn="l">
              <a:spcBef>
                <a:spcPts val="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Described by a </a:t>
            </a:r>
            <a:r>
              <a:rPr lang="en-US" sz="2000" i="1" dirty="0">
                <a:solidFill>
                  <a:schemeClr val="tx1"/>
                </a:solidFill>
                <a:latin typeface="Arial" panose="020B0604020202020204" pitchFamily="34" charset="0"/>
                <a:cs typeface="Arial" panose="020B0604020202020204" pitchFamily="34" charset="0"/>
              </a:rPr>
              <a:t>Yprim</a:t>
            </a:r>
            <a:r>
              <a:rPr lang="en-US" sz="2000" dirty="0">
                <a:solidFill>
                  <a:schemeClr val="tx1"/>
                </a:solidFill>
                <a:latin typeface="Arial" panose="020B0604020202020204" pitchFamily="34" charset="0"/>
                <a:cs typeface="Arial" panose="020B0604020202020204" pitchFamily="34" charset="0"/>
              </a:rPr>
              <a:t> matrix</a:t>
            </a:r>
          </a:p>
        </p:txBody>
      </p:sp>
    </p:spTree>
    <p:extLst>
      <p:ext uri="{BB962C8B-B14F-4D97-AF65-F5344CB8AC3E}">
        <p14:creationId xmlns:p14="http://schemas.microsoft.com/office/powerpoint/2010/main" val="178152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night sky&#10;&#10;Description automatically generated">
            <a:extLst>
              <a:ext uri="{FF2B5EF4-FFF2-40B4-BE49-F238E27FC236}">
                <a16:creationId xmlns:a16="http://schemas.microsoft.com/office/drawing/2014/main" id="{539CA896-5955-48FA-98C1-0DA0195AE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Solidly Grounded Transformer</a:t>
            </a:r>
          </a:p>
        </p:txBody>
      </p:sp>
      <p:pic>
        <p:nvPicPr>
          <p:cNvPr id="6" name="Picture 5" descr="A picture containing indoor, dark, night sky&#10;&#10;Description automatically generated">
            <a:extLst>
              <a:ext uri="{FF2B5EF4-FFF2-40B4-BE49-F238E27FC236}">
                <a16:creationId xmlns:a16="http://schemas.microsoft.com/office/drawing/2014/main" id="{2082EC44-D8FD-4258-9239-6FC8F05F2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
        <p:nvSpPr>
          <p:cNvPr id="7" name="Rectangle 6">
            <a:extLst>
              <a:ext uri="{FF2B5EF4-FFF2-40B4-BE49-F238E27FC236}">
                <a16:creationId xmlns:a16="http://schemas.microsoft.com/office/drawing/2014/main" id="{25337BB6-7DA5-4BD6-9670-0F24D4340849}"/>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7EBC696-7CED-4D71-A237-E7B3E61EA502}"/>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1" name="TextBox 20">
            <a:extLst>
              <a:ext uri="{FF2B5EF4-FFF2-40B4-BE49-F238E27FC236}">
                <a16:creationId xmlns:a16="http://schemas.microsoft.com/office/drawing/2014/main" id="{A1ED9274-7F67-4F53-B8BE-8ED94AF24062}"/>
              </a:ext>
            </a:extLst>
          </p:cNvPr>
          <p:cNvSpPr txBox="1"/>
          <p:nvPr/>
        </p:nvSpPr>
        <p:spPr>
          <a:xfrm>
            <a:off x="517935" y="1064370"/>
            <a:ext cx="7321139"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Part of the OpenDSS script that defines this transformer</a:t>
            </a:r>
          </a:p>
        </p:txBody>
      </p:sp>
      <p:cxnSp>
        <p:nvCxnSpPr>
          <p:cNvPr id="3" name="Straight Arrow Connector 2">
            <a:extLst>
              <a:ext uri="{FF2B5EF4-FFF2-40B4-BE49-F238E27FC236}">
                <a16:creationId xmlns:a16="http://schemas.microsoft.com/office/drawing/2014/main" id="{54701DEB-B23D-4402-8EC0-A5F7EC07CC40}"/>
              </a:ext>
            </a:extLst>
          </p:cNvPr>
          <p:cNvCxnSpPr>
            <a:cxnSpLocks/>
          </p:cNvCxnSpPr>
          <p:nvPr/>
        </p:nvCxnSpPr>
        <p:spPr bwMode="auto">
          <a:xfrm>
            <a:off x="7067550" y="1304925"/>
            <a:ext cx="1104900" cy="571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0180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1ABE35DA-763A-4C54-82AB-5FD6BEC27875}"/>
              </a:ext>
            </a:extLst>
          </p:cNvPr>
          <p:cNvSpPr/>
          <p:nvPr/>
        </p:nvSpPr>
        <p:spPr bwMode="auto">
          <a:xfrm>
            <a:off x="455850" y="1645603"/>
            <a:ext cx="2145585" cy="3566478"/>
          </a:xfrm>
          <a:prstGeom prst="roundRect">
            <a:avLst>
              <a:gd name="adj" fmla="val 5406"/>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9760922C-EBAE-48F0-99ED-F95CDD6AD1C1}"/>
              </a:ext>
            </a:extLst>
          </p:cNvPr>
          <p:cNvSpPr/>
          <p:nvPr/>
        </p:nvSpPr>
        <p:spPr bwMode="auto">
          <a:xfrm>
            <a:off x="3713957" y="2028825"/>
            <a:ext cx="2210674" cy="3183256"/>
          </a:xfrm>
          <a:prstGeom prst="roundRect">
            <a:avLst>
              <a:gd name="adj" fmla="val 5406"/>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7" name="Rectangle: Rounded Corners 26">
            <a:extLst>
              <a:ext uri="{FF2B5EF4-FFF2-40B4-BE49-F238E27FC236}">
                <a16:creationId xmlns:a16="http://schemas.microsoft.com/office/drawing/2014/main" id="{64897921-4C2F-4B8D-B991-C4736C710C89}"/>
              </a:ext>
            </a:extLst>
          </p:cNvPr>
          <p:cNvSpPr/>
          <p:nvPr/>
        </p:nvSpPr>
        <p:spPr bwMode="auto">
          <a:xfrm>
            <a:off x="1521540" y="2469324"/>
            <a:ext cx="3494561" cy="2150301"/>
          </a:xfrm>
          <a:prstGeom prst="roundRect">
            <a:avLst>
              <a:gd name="adj" fmla="val 5406"/>
            </a:avLst>
          </a:prstGeom>
          <a:solidFill>
            <a:srgbClr val="00B050">
              <a:alpha val="27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4" name="Rectangle: Rounded Corners 43">
            <a:extLst>
              <a:ext uri="{FF2B5EF4-FFF2-40B4-BE49-F238E27FC236}">
                <a16:creationId xmlns:a16="http://schemas.microsoft.com/office/drawing/2014/main" id="{DEDCEDDC-AB11-4711-A545-735EB9D17C96}"/>
              </a:ext>
            </a:extLst>
          </p:cNvPr>
          <p:cNvSpPr/>
          <p:nvPr/>
        </p:nvSpPr>
        <p:spPr bwMode="auto">
          <a:xfrm>
            <a:off x="6042907" y="3514345"/>
            <a:ext cx="2077038" cy="1481835"/>
          </a:xfrm>
          <a:prstGeom prst="roundRect">
            <a:avLst>
              <a:gd name="adj" fmla="val 12185"/>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9" name="Rectangle: Rounded Corners 38">
            <a:extLst>
              <a:ext uri="{FF2B5EF4-FFF2-40B4-BE49-F238E27FC236}">
                <a16:creationId xmlns:a16="http://schemas.microsoft.com/office/drawing/2014/main" id="{A444876C-90C5-4684-A92B-D8882C6090E9}"/>
              </a:ext>
            </a:extLst>
          </p:cNvPr>
          <p:cNvSpPr/>
          <p:nvPr/>
        </p:nvSpPr>
        <p:spPr bwMode="auto">
          <a:xfrm>
            <a:off x="2728930" y="933148"/>
            <a:ext cx="3462320" cy="503222"/>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5" name="Picture 4" descr="A picture containing night sky&#10;&#10;Description automatically generated">
            <a:extLst>
              <a:ext uri="{FF2B5EF4-FFF2-40B4-BE49-F238E27FC236}">
                <a16:creationId xmlns:a16="http://schemas.microsoft.com/office/drawing/2014/main" id="{539CA896-5955-48FA-98C1-0DA0195AE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Solidly Grounded Transformer</a:t>
            </a:r>
          </a:p>
        </p:txBody>
      </p:sp>
      <p:sp>
        <p:nvSpPr>
          <p:cNvPr id="7" name="Rectangle 6">
            <a:extLst>
              <a:ext uri="{FF2B5EF4-FFF2-40B4-BE49-F238E27FC236}">
                <a16:creationId xmlns:a16="http://schemas.microsoft.com/office/drawing/2014/main" id="{25337BB6-7DA5-4BD6-9670-0F24D4340849}"/>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7EBC696-7CED-4D71-A237-E7B3E61EA502}"/>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B829A2E0-0CF4-4D59-B97F-46C836F4167C}"/>
              </a:ext>
            </a:extLst>
          </p:cNvPr>
          <p:cNvSpPr/>
          <p:nvPr/>
        </p:nvSpPr>
        <p:spPr bwMode="auto">
          <a:xfrm>
            <a:off x="2601435" y="1771714"/>
            <a:ext cx="5475765" cy="202247"/>
          </a:xfrm>
          <a:prstGeom prst="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2" name="Rectangle 21">
            <a:extLst>
              <a:ext uri="{FF2B5EF4-FFF2-40B4-BE49-F238E27FC236}">
                <a16:creationId xmlns:a16="http://schemas.microsoft.com/office/drawing/2014/main" id="{E209D26B-5E0F-4E5F-ACDD-30DCFD5511CD}"/>
              </a:ext>
            </a:extLst>
          </p:cNvPr>
          <p:cNvSpPr/>
          <p:nvPr/>
        </p:nvSpPr>
        <p:spPr bwMode="auto">
          <a:xfrm>
            <a:off x="8077200" y="2591276"/>
            <a:ext cx="3002280" cy="263684"/>
          </a:xfrm>
          <a:prstGeom prst="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3" name="Rectangle 22">
            <a:extLst>
              <a:ext uri="{FF2B5EF4-FFF2-40B4-BE49-F238E27FC236}">
                <a16:creationId xmlns:a16="http://schemas.microsoft.com/office/drawing/2014/main" id="{2019073D-AADF-4451-8BDD-E891A8160EDE}"/>
              </a:ext>
            </a:extLst>
          </p:cNvPr>
          <p:cNvSpPr/>
          <p:nvPr/>
        </p:nvSpPr>
        <p:spPr bwMode="auto">
          <a:xfrm>
            <a:off x="5924630" y="2874025"/>
            <a:ext cx="5398690" cy="263684"/>
          </a:xfrm>
          <a:prstGeom prst="rect">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4" name="Rectangle 23">
            <a:extLst>
              <a:ext uri="{FF2B5EF4-FFF2-40B4-BE49-F238E27FC236}">
                <a16:creationId xmlns:a16="http://schemas.microsoft.com/office/drawing/2014/main" id="{77B2936C-6AD0-47C5-B600-26DA869E9F66}"/>
              </a:ext>
            </a:extLst>
          </p:cNvPr>
          <p:cNvSpPr/>
          <p:nvPr/>
        </p:nvSpPr>
        <p:spPr bwMode="auto">
          <a:xfrm>
            <a:off x="7868920" y="1973960"/>
            <a:ext cx="208280" cy="880999"/>
          </a:xfrm>
          <a:prstGeom prst="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5" name="Rectangle 24">
            <a:extLst>
              <a:ext uri="{FF2B5EF4-FFF2-40B4-BE49-F238E27FC236}">
                <a16:creationId xmlns:a16="http://schemas.microsoft.com/office/drawing/2014/main" id="{F26E5B7D-D2F0-4269-9F0E-0501E64A8297}"/>
              </a:ext>
            </a:extLst>
          </p:cNvPr>
          <p:cNvSpPr/>
          <p:nvPr/>
        </p:nvSpPr>
        <p:spPr bwMode="auto">
          <a:xfrm>
            <a:off x="9761220" y="3156774"/>
            <a:ext cx="726199" cy="208726"/>
          </a:xfrm>
          <a:prstGeom prst="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6" name="Rectangle 25">
            <a:extLst>
              <a:ext uri="{FF2B5EF4-FFF2-40B4-BE49-F238E27FC236}">
                <a16:creationId xmlns:a16="http://schemas.microsoft.com/office/drawing/2014/main" id="{CA3E24DC-E873-451D-82B9-F93F49086CA4}"/>
              </a:ext>
            </a:extLst>
          </p:cNvPr>
          <p:cNvSpPr/>
          <p:nvPr/>
        </p:nvSpPr>
        <p:spPr bwMode="auto">
          <a:xfrm>
            <a:off x="10640061" y="3156774"/>
            <a:ext cx="510540" cy="208726"/>
          </a:xfrm>
          <a:prstGeom prst="rect">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8" name="Rectangle 27">
            <a:extLst>
              <a:ext uri="{FF2B5EF4-FFF2-40B4-BE49-F238E27FC236}">
                <a16:creationId xmlns:a16="http://schemas.microsoft.com/office/drawing/2014/main" id="{FEB25539-F8F7-4168-B0CF-D2D9703B3675}"/>
              </a:ext>
            </a:extLst>
          </p:cNvPr>
          <p:cNvSpPr/>
          <p:nvPr/>
        </p:nvSpPr>
        <p:spPr bwMode="auto">
          <a:xfrm>
            <a:off x="3273115" y="5757067"/>
            <a:ext cx="8617731" cy="263684"/>
          </a:xfrm>
          <a:prstGeom prst="rect">
            <a:avLst/>
          </a:prstGeom>
          <a:solidFill>
            <a:srgbClr val="00B050">
              <a:alpha val="27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30" name="Rectangle 29">
            <a:extLst>
              <a:ext uri="{FF2B5EF4-FFF2-40B4-BE49-F238E27FC236}">
                <a16:creationId xmlns:a16="http://schemas.microsoft.com/office/drawing/2014/main" id="{B436CE0D-03F4-43ED-A5D0-193A72CA0B77}"/>
              </a:ext>
            </a:extLst>
          </p:cNvPr>
          <p:cNvSpPr/>
          <p:nvPr/>
        </p:nvSpPr>
        <p:spPr bwMode="auto">
          <a:xfrm>
            <a:off x="3075940" y="4619625"/>
            <a:ext cx="197175" cy="1401126"/>
          </a:xfrm>
          <a:prstGeom prst="rect">
            <a:avLst/>
          </a:prstGeom>
          <a:solidFill>
            <a:srgbClr val="00B050">
              <a:alpha val="27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31" name="Rectangle 30">
            <a:extLst>
              <a:ext uri="{FF2B5EF4-FFF2-40B4-BE49-F238E27FC236}">
                <a16:creationId xmlns:a16="http://schemas.microsoft.com/office/drawing/2014/main" id="{F4FB11CA-73D2-4F45-81F4-1B25C4AD2BC1}"/>
              </a:ext>
            </a:extLst>
          </p:cNvPr>
          <p:cNvSpPr/>
          <p:nvPr/>
        </p:nvSpPr>
        <p:spPr bwMode="auto">
          <a:xfrm>
            <a:off x="11891491" y="2299352"/>
            <a:ext cx="197175" cy="3721399"/>
          </a:xfrm>
          <a:prstGeom prst="rect">
            <a:avLst/>
          </a:prstGeom>
          <a:solidFill>
            <a:srgbClr val="00B050">
              <a:alpha val="27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33" name="Rectangle 32">
            <a:extLst>
              <a:ext uri="{FF2B5EF4-FFF2-40B4-BE49-F238E27FC236}">
                <a16:creationId xmlns:a16="http://schemas.microsoft.com/office/drawing/2014/main" id="{C9FFE4B4-6672-4BD4-B193-D7D3BE09B1BB}"/>
              </a:ext>
            </a:extLst>
          </p:cNvPr>
          <p:cNvSpPr/>
          <p:nvPr/>
        </p:nvSpPr>
        <p:spPr bwMode="auto">
          <a:xfrm>
            <a:off x="9062720" y="2035668"/>
            <a:ext cx="3025946" cy="263684"/>
          </a:xfrm>
          <a:prstGeom prst="rect">
            <a:avLst/>
          </a:prstGeom>
          <a:solidFill>
            <a:srgbClr val="00B050">
              <a:alpha val="27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34" name="Rectangle: Rounded Corners 33">
            <a:extLst>
              <a:ext uri="{FF2B5EF4-FFF2-40B4-BE49-F238E27FC236}">
                <a16:creationId xmlns:a16="http://schemas.microsoft.com/office/drawing/2014/main" id="{3CF218F2-D66A-4F74-B83E-ECB6CA07CAAB}"/>
              </a:ext>
            </a:extLst>
          </p:cNvPr>
          <p:cNvSpPr/>
          <p:nvPr/>
        </p:nvSpPr>
        <p:spPr bwMode="auto">
          <a:xfrm>
            <a:off x="4259580" y="4193541"/>
            <a:ext cx="1417795" cy="802640"/>
          </a:xfrm>
          <a:prstGeom prst="roundRect">
            <a:avLst>
              <a:gd name="adj" fmla="val 6540"/>
            </a:avLst>
          </a:prstGeom>
          <a:noFill/>
          <a:ln w="19050" cap="flat" cmpd="sng" algn="ctr">
            <a:solidFill>
              <a:schemeClr val="tx2">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bg1">
                  <a:lumMod val="50000"/>
                </a:schemeClr>
              </a:solidFill>
              <a:effectLst/>
              <a:latin typeface="+mn-lt"/>
            </a:endParaRPr>
          </a:p>
        </p:txBody>
      </p:sp>
      <p:sp>
        <p:nvSpPr>
          <p:cNvPr id="35" name="Rectangle: Rounded Corners 34">
            <a:extLst>
              <a:ext uri="{FF2B5EF4-FFF2-40B4-BE49-F238E27FC236}">
                <a16:creationId xmlns:a16="http://schemas.microsoft.com/office/drawing/2014/main" id="{16B40523-4A39-4DBC-B933-3F161B7178A6}"/>
              </a:ext>
            </a:extLst>
          </p:cNvPr>
          <p:cNvSpPr/>
          <p:nvPr/>
        </p:nvSpPr>
        <p:spPr bwMode="auto">
          <a:xfrm>
            <a:off x="11019164" y="2832145"/>
            <a:ext cx="349875" cy="312437"/>
          </a:xfrm>
          <a:prstGeom prst="roundRect">
            <a:avLst>
              <a:gd name="adj" fmla="val 6540"/>
            </a:avLst>
          </a:prstGeom>
          <a:noFill/>
          <a:ln w="19050" cap="flat" cmpd="sng" algn="ctr">
            <a:solidFill>
              <a:schemeClr val="tx2">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bg1">
                  <a:lumMod val="50000"/>
                </a:schemeClr>
              </a:solidFill>
              <a:effectLst/>
              <a:latin typeface="+mn-lt"/>
            </a:endParaRPr>
          </a:p>
        </p:txBody>
      </p:sp>
      <p:sp>
        <p:nvSpPr>
          <p:cNvPr id="36" name="TextBox 35">
            <a:extLst>
              <a:ext uri="{FF2B5EF4-FFF2-40B4-BE49-F238E27FC236}">
                <a16:creationId xmlns:a16="http://schemas.microsoft.com/office/drawing/2014/main" id="{C9F47324-DEE8-4C3C-A28D-8FBFC484057A}"/>
              </a:ext>
            </a:extLst>
          </p:cNvPr>
          <p:cNvSpPr txBox="1"/>
          <p:nvPr/>
        </p:nvSpPr>
        <p:spPr>
          <a:xfrm>
            <a:off x="6118901" y="3583718"/>
            <a:ext cx="1937140" cy="1323439"/>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Terminal to bus (conductor to node) assignment</a:t>
            </a:r>
          </a:p>
        </p:txBody>
      </p:sp>
      <p:sp>
        <p:nvSpPr>
          <p:cNvPr id="37" name="TextBox 36">
            <a:extLst>
              <a:ext uri="{FF2B5EF4-FFF2-40B4-BE49-F238E27FC236}">
                <a16:creationId xmlns:a16="http://schemas.microsoft.com/office/drawing/2014/main" id="{EB4AC4F7-A056-4DB6-BED7-6CBD5CF44E87}"/>
              </a:ext>
            </a:extLst>
          </p:cNvPr>
          <p:cNvSpPr txBox="1"/>
          <p:nvPr/>
        </p:nvSpPr>
        <p:spPr>
          <a:xfrm>
            <a:off x="2760582" y="1010256"/>
            <a:ext cx="359156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Circuit Element instantiation</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38" name="Arc 37">
            <a:extLst>
              <a:ext uri="{FF2B5EF4-FFF2-40B4-BE49-F238E27FC236}">
                <a16:creationId xmlns:a16="http://schemas.microsoft.com/office/drawing/2014/main" id="{8E01A0D3-9CCE-4943-9A03-BA435CED2883}"/>
              </a:ext>
            </a:extLst>
          </p:cNvPr>
          <p:cNvSpPr/>
          <p:nvPr/>
        </p:nvSpPr>
        <p:spPr bwMode="auto">
          <a:xfrm rot="4131973">
            <a:off x="7653059" y="1141817"/>
            <a:ext cx="1807354" cy="5923376"/>
          </a:xfrm>
          <a:prstGeom prst="arc">
            <a:avLst>
              <a:gd name="adj1" fmla="val 16449392"/>
              <a:gd name="adj2" fmla="val 5491571"/>
            </a:avLst>
          </a:prstGeom>
          <a:noFill/>
          <a:ln w="19050" cap="flat" cmpd="sng" algn="ctr">
            <a:solidFill>
              <a:schemeClr val="tx2">
                <a:lumMod val="75000"/>
              </a:schemeClr>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cxnSp>
        <p:nvCxnSpPr>
          <p:cNvPr id="40" name="Straight Arrow Connector 39">
            <a:extLst>
              <a:ext uri="{FF2B5EF4-FFF2-40B4-BE49-F238E27FC236}">
                <a16:creationId xmlns:a16="http://schemas.microsoft.com/office/drawing/2014/main" id="{484109DE-C39F-4C9E-9064-64A78D3BE205}"/>
              </a:ext>
            </a:extLst>
          </p:cNvPr>
          <p:cNvCxnSpPr>
            <a:cxnSpLocks/>
            <a:stCxn id="37" idx="3"/>
          </p:cNvCxnSpPr>
          <p:nvPr/>
        </p:nvCxnSpPr>
        <p:spPr bwMode="auto">
          <a:xfrm>
            <a:off x="6352142" y="1210311"/>
            <a:ext cx="2778760" cy="763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6" name="Picture 5" descr="A picture containing indoor, dark, night sky&#10;&#10;Description automatically generated">
            <a:extLst>
              <a:ext uri="{FF2B5EF4-FFF2-40B4-BE49-F238E27FC236}">
                <a16:creationId xmlns:a16="http://schemas.microsoft.com/office/drawing/2014/main" id="{2082EC44-D8FD-4258-9239-6FC8F05F2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Tree>
    <p:extLst>
      <p:ext uri="{BB962C8B-B14F-4D97-AF65-F5344CB8AC3E}">
        <p14:creationId xmlns:p14="http://schemas.microsoft.com/office/powerpoint/2010/main" val="382034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a:xfrm>
            <a:off x="365760" y="1618790"/>
            <a:ext cx="11430000" cy="4782009"/>
          </a:xfrm>
        </p:spPr>
        <p:txBody>
          <a:bodyPr/>
          <a:lstStyle/>
          <a:p>
            <a:pPr marL="0" indent="0">
              <a:buNone/>
            </a:pPr>
            <a:r>
              <a:rPr lang="en-US" altLang="en-US" sz="2800" b="1" dirty="0">
                <a:latin typeface="Arial" panose="020B0604020202020204" pitchFamily="34" charset="0"/>
                <a:cs typeface="Arial" panose="020B0604020202020204" pitchFamily="34" charset="0"/>
              </a:rPr>
              <a:t>Andres Ovalle</a:t>
            </a:r>
            <a:endParaRPr lang="en-US" altLang="en-US" sz="2800" b="1" i="1" dirty="0">
              <a:latin typeface="Arial" panose="020B0604020202020204" pitchFamily="34" charset="0"/>
              <a:cs typeface="Arial" panose="020B0604020202020204" pitchFamily="34" charset="0"/>
            </a:endParaRPr>
          </a:p>
          <a:p>
            <a:pPr marL="0" indent="0">
              <a:buNone/>
            </a:pPr>
            <a:r>
              <a:rPr lang="en-US" altLang="en-US" sz="1600" dirty="0">
                <a:latin typeface="Arial" panose="020B0604020202020204" pitchFamily="34" charset="0"/>
                <a:cs typeface="Arial" panose="020B0604020202020204" pitchFamily="34" charset="0"/>
              </a:rPr>
              <a:t>Andres Ovalle is an Engineer/Scientist III with the Power System Studies team at the Electric Power Research Institute (EPRI). His current research activities focus on modeling of power systems, system protection in distribution and transmission, and impacts geomagnetic disturbance related harmonics on power systems. Mr. Ovalle joined EPRI in 2018.  Prior to joining EPRI, Mr. Ovalle was with the French National Railways Company (SNCF) and the Grenoble Electrical Engineering Laboratory (G2E-lab) for approximately 2 years where he worked as a postdoctoral research engineer in the use of energy storage for the support of electrified railways. Mr. Ovalle received the B.S.E.E. degree from the Universidad de Los Andes, Bogota, Colombia, in 2011, the M.E.E. degree from the Universidad de Los Andes in 2013, and the Ph.D. in Electrical Engineering from the </a:t>
            </a:r>
            <a:r>
              <a:rPr lang="en-US" altLang="en-US" sz="1600" dirty="0" err="1">
                <a:latin typeface="Arial" panose="020B0604020202020204" pitchFamily="34" charset="0"/>
                <a:cs typeface="Arial" panose="020B0604020202020204" pitchFamily="34" charset="0"/>
              </a:rPr>
              <a:t>Université</a:t>
            </a:r>
            <a:r>
              <a:rPr lang="en-US" altLang="en-US" sz="1600" dirty="0">
                <a:latin typeface="Arial" panose="020B0604020202020204" pitchFamily="34" charset="0"/>
                <a:cs typeface="Arial" panose="020B0604020202020204" pitchFamily="34" charset="0"/>
              </a:rPr>
              <a:t> de Grenoble Alpes, Grenoble, France, in 2016. </a:t>
            </a:r>
          </a:p>
        </p:txBody>
      </p:sp>
      <p:pic>
        <p:nvPicPr>
          <p:cNvPr id="3" name="Picture 2">
            <a:extLst>
              <a:ext uri="{FF2B5EF4-FFF2-40B4-BE49-F238E27FC236}">
                <a16:creationId xmlns:a16="http://schemas.microsoft.com/office/drawing/2014/main" id="{21512259-E3C7-4227-8E77-60A0C314F52E}"/>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304490" y="599439"/>
            <a:ext cx="1189266" cy="1187387"/>
          </a:xfrm>
          <a:prstGeom prst="rect">
            <a:avLst/>
          </a:prstGeom>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86A4E1DD-F2DC-47D5-9040-28FBA9C7766A}"/>
              </a:ext>
            </a:extLst>
          </p:cNvPr>
          <p:cNvSpPr/>
          <p:nvPr/>
        </p:nvSpPr>
        <p:spPr bwMode="auto">
          <a:xfrm>
            <a:off x="791130" y="1085977"/>
            <a:ext cx="5981145" cy="45707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5" name="Picture 4" descr="A picture containing night sky&#10;&#10;Description automatically generated">
            <a:extLst>
              <a:ext uri="{FF2B5EF4-FFF2-40B4-BE49-F238E27FC236}">
                <a16:creationId xmlns:a16="http://schemas.microsoft.com/office/drawing/2014/main" id="{539CA896-5955-48FA-98C1-0DA0195AE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Solidly Grounded Transformer</a:t>
            </a:r>
          </a:p>
        </p:txBody>
      </p:sp>
      <p:pic>
        <p:nvPicPr>
          <p:cNvPr id="6" name="Picture 5" descr="A picture containing indoor, dark, night sky&#10;&#10;Description automatically generated">
            <a:extLst>
              <a:ext uri="{FF2B5EF4-FFF2-40B4-BE49-F238E27FC236}">
                <a16:creationId xmlns:a16="http://schemas.microsoft.com/office/drawing/2014/main" id="{2082EC44-D8FD-4258-9239-6FC8F05F2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
        <p:nvSpPr>
          <p:cNvPr id="7" name="Rectangle 6">
            <a:extLst>
              <a:ext uri="{FF2B5EF4-FFF2-40B4-BE49-F238E27FC236}">
                <a16:creationId xmlns:a16="http://schemas.microsoft.com/office/drawing/2014/main" id="{25337BB6-7DA5-4BD6-9670-0F24D4340849}"/>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7EBC696-7CED-4D71-A237-E7B3E61EA502}"/>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Rectangle 1">
            <a:extLst>
              <a:ext uri="{FF2B5EF4-FFF2-40B4-BE49-F238E27FC236}">
                <a16:creationId xmlns:a16="http://schemas.microsoft.com/office/drawing/2014/main" id="{86F2A9B6-DC76-418F-8D1B-98B6D3CBD67F}"/>
              </a:ext>
            </a:extLst>
          </p:cNvPr>
          <p:cNvSpPr/>
          <p:nvPr/>
        </p:nvSpPr>
        <p:spPr bwMode="auto">
          <a:xfrm>
            <a:off x="8454070" y="2023955"/>
            <a:ext cx="3737930" cy="4211874"/>
          </a:xfrm>
          <a:prstGeom prst="rect">
            <a:avLst/>
          </a:prstGeom>
          <a:solidFill>
            <a:schemeClr val="bg1">
              <a:alpha val="89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 name="TextBox 9">
            <a:extLst>
              <a:ext uri="{FF2B5EF4-FFF2-40B4-BE49-F238E27FC236}">
                <a16:creationId xmlns:a16="http://schemas.microsoft.com/office/drawing/2014/main" id="{AFAAB506-F7C0-480A-BDB1-82AB04B2B01A}"/>
              </a:ext>
            </a:extLst>
          </p:cNvPr>
          <p:cNvSpPr txBox="1"/>
          <p:nvPr/>
        </p:nvSpPr>
        <p:spPr>
          <a:xfrm>
            <a:off x="876855" y="1120617"/>
            <a:ext cx="5981145"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008040"/>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a:t>
            </a:r>
            <a:r>
              <a:rPr lang="en-US" sz="2000" b="1" dirty="0">
                <a:solidFill>
                  <a:schemeClr val="tx1"/>
                </a:solidFill>
                <a:latin typeface="Courier New" panose="02070309020205020404" pitchFamily="49" charset="0"/>
                <a:cs typeface="Courier New" panose="02070309020205020404" pitchFamily="49" charset="0"/>
              </a:rPr>
              <a:t> </a:t>
            </a:r>
            <a:r>
              <a:rPr lang="en-US" sz="2000" b="1" dirty="0">
                <a:solidFill>
                  <a:srgbClr val="008040"/>
                </a:solidFill>
                <a:latin typeface="Courier New" panose="02070309020205020404" pitchFamily="49" charset="0"/>
                <a:cs typeface="Courier New" panose="02070309020205020404" pitchFamily="49" charset="0"/>
              </a:rPr>
              <a:t>//</a:t>
            </a:r>
            <a:r>
              <a:rPr lang="en-US" sz="2000" dirty="0">
                <a:solidFill>
                  <a:schemeClr val="tx1"/>
                </a:solidFill>
                <a:latin typeface="Arial" panose="020B0604020202020204" pitchFamily="34" charset="0"/>
                <a:cs typeface="Arial" panose="020B0604020202020204" pitchFamily="34" charset="0"/>
              </a:rPr>
              <a:t>  or</a:t>
            </a:r>
            <a:r>
              <a:rPr lang="en-US" sz="2000" b="1" dirty="0">
                <a:solidFill>
                  <a:srgbClr val="008040"/>
                </a:solidFill>
                <a:latin typeface="Courier New" panose="02070309020205020404" pitchFamily="49" charset="0"/>
                <a:cs typeface="Courier New" panose="02070309020205020404" pitchFamily="49" charset="0"/>
              </a:rPr>
              <a:t> ! </a:t>
            </a:r>
            <a:r>
              <a:rPr lang="en-US" sz="2000" dirty="0">
                <a:solidFill>
                  <a:schemeClr val="tx1"/>
                </a:solidFill>
                <a:latin typeface="Arial" panose="020B0604020202020204" pitchFamily="34" charset="0"/>
                <a:cs typeface="Arial" panose="020B0604020202020204" pitchFamily="34" charset="0"/>
              </a:rPr>
              <a:t>for line or block comments</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11" name="Straight Arrow Connector 10">
            <a:extLst>
              <a:ext uri="{FF2B5EF4-FFF2-40B4-BE49-F238E27FC236}">
                <a16:creationId xmlns:a16="http://schemas.microsoft.com/office/drawing/2014/main" id="{16042D4C-EB77-43FB-A1CD-8FB25E57075E}"/>
              </a:ext>
            </a:extLst>
          </p:cNvPr>
          <p:cNvCxnSpPr>
            <a:cxnSpLocks/>
            <a:stCxn id="10" idx="3"/>
            <a:endCxn id="16" idx="1"/>
          </p:cNvCxnSpPr>
          <p:nvPr/>
        </p:nvCxnSpPr>
        <p:spPr bwMode="auto">
          <a:xfrm flipV="1">
            <a:off x="6858000" y="787316"/>
            <a:ext cx="1648062" cy="5333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EC34DB4B-7EE2-42B5-A709-4DBF5256E816}"/>
              </a:ext>
            </a:extLst>
          </p:cNvPr>
          <p:cNvCxnSpPr>
            <a:cxnSpLocks/>
            <a:stCxn id="10" idx="3"/>
            <a:endCxn id="18" idx="1"/>
          </p:cNvCxnSpPr>
          <p:nvPr/>
        </p:nvCxnSpPr>
        <p:spPr bwMode="auto">
          <a:xfrm>
            <a:off x="6858000" y="1320672"/>
            <a:ext cx="1648062" cy="5480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Rounded Corners 15">
            <a:extLst>
              <a:ext uri="{FF2B5EF4-FFF2-40B4-BE49-F238E27FC236}">
                <a16:creationId xmlns:a16="http://schemas.microsoft.com/office/drawing/2014/main" id="{E0801E20-3F3E-4860-9F76-2F6C630BED16}"/>
              </a:ext>
            </a:extLst>
          </p:cNvPr>
          <p:cNvSpPr/>
          <p:nvPr/>
        </p:nvSpPr>
        <p:spPr bwMode="auto">
          <a:xfrm>
            <a:off x="8506062" y="622171"/>
            <a:ext cx="401718" cy="330289"/>
          </a:xfrm>
          <a:prstGeom prst="round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7" name="Rectangle: Rounded Corners 16">
            <a:extLst>
              <a:ext uri="{FF2B5EF4-FFF2-40B4-BE49-F238E27FC236}">
                <a16:creationId xmlns:a16="http://schemas.microsoft.com/office/drawing/2014/main" id="{6F81F3B5-881E-4EA4-96AF-027CEF6C462A}"/>
              </a:ext>
            </a:extLst>
          </p:cNvPr>
          <p:cNvSpPr/>
          <p:nvPr/>
        </p:nvSpPr>
        <p:spPr bwMode="auto">
          <a:xfrm>
            <a:off x="8506062" y="1190438"/>
            <a:ext cx="401718" cy="330289"/>
          </a:xfrm>
          <a:prstGeom prst="round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8" name="Rectangle: Rounded Corners 17">
            <a:extLst>
              <a:ext uri="{FF2B5EF4-FFF2-40B4-BE49-F238E27FC236}">
                <a16:creationId xmlns:a16="http://schemas.microsoft.com/office/drawing/2014/main" id="{D13C82DE-7D5D-47BF-9533-9CBD03D025A0}"/>
              </a:ext>
            </a:extLst>
          </p:cNvPr>
          <p:cNvSpPr/>
          <p:nvPr/>
        </p:nvSpPr>
        <p:spPr bwMode="auto">
          <a:xfrm>
            <a:off x="8506062" y="1703528"/>
            <a:ext cx="260748" cy="330289"/>
          </a:xfrm>
          <a:prstGeom prst="roundRect">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21" name="Straight Arrow Connector 20">
            <a:extLst>
              <a:ext uri="{FF2B5EF4-FFF2-40B4-BE49-F238E27FC236}">
                <a16:creationId xmlns:a16="http://schemas.microsoft.com/office/drawing/2014/main" id="{809F910D-CE22-4CBD-AB31-A2AD8C28E763}"/>
              </a:ext>
            </a:extLst>
          </p:cNvPr>
          <p:cNvCxnSpPr>
            <a:cxnSpLocks/>
            <a:stCxn id="10" idx="3"/>
            <a:endCxn id="17" idx="1"/>
          </p:cNvCxnSpPr>
          <p:nvPr/>
        </p:nvCxnSpPr>
        <p:spPr bwMode="auto">
          <a:xfrm>
            <a:off x="6858000" y="1320672"/>
            <a:ext cx="1648062" cy="349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8423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671A1FA-A329-45BE-9B82-A05B2A9AB138}"/>
              </a:ext>
            </a:extLst>
          </p:cNvPr>
          <p:cNvSpPr/>
          <p:nvPr/>
        </p:nvSpPr>
        <p:spPr bwMode="auto">
          <a:xfrm>
            <a:off x="2391210" y="1085977"/>
            <a:ext cx="5038289" cy="45707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5" name="Picture 4" descr="A picture containing night sky&#10;&#10;Description automatically generated">
            <a:extLst>
              <a:ext uri="{FF2B5EF4-FFF2-40B4-BE49-F238E27FC236}">
                <a16:creationId xmlns:a16="http://schemas.microsoft.com/office/drawing/2014/main" id="{539CA896-5955-48FA-98C1-0DA0195AE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Solidly Grounded Transformer</a:t>
            </a:r>
          </a:p>
        </p:txBody>
      </p:sp>
      <p:pic>
        <p:nvPicPr>
          <p:cNvPr id="6" name="Picture 5" descr="A picture containing indoor, dark, night sky&#10;&#10;Description automatically generated">
            <a:extLst>
              <a:ext uri="{FF2B5EF4-FFF2-40B4-BE49-F238E27FC236}">
                <a16:creationId xmlns:a16="http://schemas.microsoft.com/office/drawing/2014/main" id="{2082EC44-D8FD-4258-9239-6FC8F05F2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
        <p:nvSpPr>
          <p:cNvPr id="7" name="Rectangle 6">
            <a:extLst>
              <a:ext uri="{FF2B5EF4-FFF2-40B4-BE49-F238E27FC236}">
                <a16:creationId xmlns:a16="http://schemas.microsoft.com/office/drawing/2014/main" id="{25337BB6-7DA5-4BD6-9670-0F24D4340849}"/>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7EBC696-7CED-4D71-A237-E7B3E61EA502}"/>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TextBox 10">
            <a:extLst>
              <a:ext uri="{FF2B5EF4-FFF2-40B4-BE49-F238E27FC236}">
                <a16:creationId xmlns:a16="http://schemas.microsoft.com/office/drawing/2014/main" id="{AE976F42-289F-4634-B5A5-BC0AB01975FA}"/>
              </a:ext>
            </a:extLst>
          </p:cNvPr>
          <p:cNvSpPr txBox="1"/>
          <p:nvPr/>
        </p:nvSpPr>
        <p:spPr>
          <a:xfrm>
            <a:off x="167640" y="1095503"/>
            <a:ext cx="739140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Command syntax:  </a:t>
            </a:r>
            <a:r>
              <a:rPr lang="en-US" sz="2000" b="1" dirty="0">
                <a:solidFill>
                  <a:srgbClr val="FF3046"/>
                </a:solidFill>
                <a:latin typeface="Courier New" panose="02070309020205020404" pitchFamily="49" charset="0"/>
                <a:cs typeface="Courier New" panose="02070309020205020404" pitchFamily="49" charset="0"/>
              </a:rPr>
              <a:t>command </a:t>
            </a:r>
            <a:r>
              <a:rPr lang="en-US" sz="2000" b="1" dirty="0">
                <a:solidFill>
                  <a:schemeClr val="tx1"/>
                </a:solidFill>
                <a:latin typeface="Courier New" panose="02070309020205020404" pitchFamily="49" charset="0"/>
                <a:cs typeface="Courier New" panose="02070309020205020404" pitchFamily="49" charset="0"/>
              </a:rPr>
              <a:t>param_1, param_2 param_3</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4" name="Rectangle: Rounded Corners 13">
            <a:extLst>
              <a:ext uri="{FF2B5EF4-FFF2-40B4-BE49-F238E27FC236}">
                <a16:creationId xmlns:a16="http://schemas.microsoft.com/office/drawing/2014/main" id="{6ED8338D-DE65-43CD-A8E7-1F097DD62BD5}"/>
              </a:ext>
            </a:extLst>
          </p:cNvPr>
          <p:cNvSpPr/>
          <p:nvPr/>
        </p:nvSpPr>
        <p:spPr bwMode="auto">
          <a:xfrm>
            <a:off x="4732021" y="1031240"/>
            <a:ext cx="28194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Rounded Corners 14">
            <a:extLst>
              <a:ext uri="{FF2B5EF4-FFF2-40B4-BE49-F238E27FC236}">
                <a16:creationId xmlns:a16="http://schemas.microsoft.com/office/drawing/2014/main" id="{35907153-38C6-4B3D-8E9E-B94035D92C2A}"/>
              </a:ext>
            </a:extLst>
          </p:cNvPr>
          <p:cNvSpPr/>
          <p:nvPr/>
        </p:nvSpPr>
        <p:spPr bwMode="auto">
          <a:xfrm>
            <a:off x="6052301" y="1027493"/>
            <a:ext cx="23420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6" name="Straight Arrow Connector 15">
            <a:extLst>
              <a:ext uri="{FF2B5EF4-FFF2-40B4-BE49-F238E27FC236}">
                <a16:creationId xmlns:a16="http://schemas.microsoft.com/office/drawing/2014/main" id="{885CD4A0-93C8-4519-AD2A-6DC5E4963D77}"/>
              </a:ext>
            </a:extLst>
          </p:cNvPr>
          <p:cNvCxnSpPr>
            <a:cxnSpLocks/>
          </p:cNvCxnSpPr>
          <p:nvPr/>
        </p:nvCxnSpPr>
        <p:spPr bwMode="auto">
          <a:xfrm>
            <a:off x="7559040" y="1294633"/>
            <a:ext cx="895030" cy="8084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Rectangle 17">
            <a:extLst>
              <a:ext uri="{FF2B5EF4-FFF2-40B4-BE49-F238E27FC236}">
                <a16:creationId xmlns:a16="http://schemas.microsoft.com/office/drawing/2014/main" id="{2FCF0E71-69F0-4A53-B8EA-8432C0483FF4}"/>
              </a:ext>
            </a:extLst>
          </p:cNvPr>
          <p:cNvSpPr/>
          <p:nvPr/>
        </p:nvSpPr>
        <p:spPr>
          <a:xfrm>
            <a:off x="1406425" y="1792989"/>
            <a:ext cx="3175870" cy="338554"/>
          </a:xfrm>
          <a:prstGeom prst="rect">
            <a:avLst/>
          </a:prstGeom>
        </p:spPr>
        <p:txBody>
          <a:bodyPr wrap="none">
            <a:spAutoFit/>
          </a:bodyPr>
          <a:lstStyle/>
          <a:p>
            <a:r>
              <a:rPr lang="en-US" i="1" u="sng" dirty="0">
                <a:solidFill>
                  <a:schemeClr val="tx1"/>
                </a:solidFill>
                <a:latin typeface="Arial" panose="020B0604020202020204" pitchFamily="34" charset="0"/>
                <a:cs typeface="Arial" panose="020B0604020202020204" pitchFamily="34" charset="0"/>
              </a:rPr>
              <a:t>Comma,</a:t>
            </a:r>
            <a:r>
              <a:rPr lang="en-US" i="1" dirty="0">
                <a:solidFill>
                  <a:schemeClr val="tx1"/>
                </a:solidFill>
                <a:latin typeface="Arial" panose="020B0604020202020204" pitchFamily="34" charset="0"/>
                <a:cs typeface="Arial" panose="020B0604020202020204" pitchFamily="34" charset="0"/>
              </a:rPr>
              <a:t> </a:t>
            </a:r>
            <a:r>
              <a:rPr lang="en-US" i="1" u="sng" dirty="0">
                <a:solidFill>
                  <a:schemeClr val="tx1"/>
                </a:solidFill>
                <a:latin typeface="Arial" panose="020B0604020202020204" pitchFamily="34" charset="0"/>
                <a:cs typeface="Arial" panose="020B0604020202020204" pitchFamily="34" charset="0"/>
              </a:rPr>
              <a:t>space</a:t>
            </a:r>
            <a:r>
              <a:rPr lang="en-US" i="1" dirty="0">
                <a:solidFill>
                  <a:schemeClr val="tx1"/>
                </a:solidFill>
                <a:latin typeface="Arial" panose="020B0604020202020204" pitchFamily="34" charset="0"/>
                <a:cs typeface="Arial" panose="020B0604020202020204" pitchFamily="34" charset="0"/>
              </a:rPr>
              <a:t> or </a:t>
            </a:r>
            <a:r>
              <a:rPr lang="en-US" i="1" u="sng" dirty="0">
                <a:solidFill>
                  <a:schemeClr val="tx1"/>
                </a:solidFill>
                <a:latin typeface="Arial" panose="020B0604020202020204" pitchFamily="34" charset="0"/>
                <a:cs typeface="Arial" panose="020B0604020202020204" pitchFamily="34" charset="0"/>
              </a:rPr>
              <a:t>tab </a:t>
            </a:r>
            <a:r>
              <a:rPr lang="en-US" dirty="0">
                <a:solidFill>
                  <a:schemeClr val="tx1"/>
                </a:solidFill>
                <a:latin typeface="Arial" panose="020B0604020202020204" pitchFamily="34" charset="0"/>
                <a:cs typeface="Arial" panose="020B0604020202020204" pitchFamily="34" charset="0"/>
              </a:rPr>
              <a:t>separated</a:t>
            </a:r>
            <a:r>
              <a:rPr lang="en-US" i="1" dirty="0">
                <a:solidFill>
                  <a:schemeClr val="tx1"/>
                </a:solidFill>
                <a:latin typeface="Arial" panose="020B0604020202020204" pitchFamily="34" charset="0"/>
                <a:cs typeface="Arial" panose="020B0604020202020204" pitchFamily="34" charset="0"/>
              </a:rPr>
              <a:t> </a:t>
            </a:r>
            <a:endParaRPr lang="en-US" i="1" dirty="0"/>
          </a:p>
        </p:txBody>
      </p:sp>
      <p:cxnSp>
        <p:nvCxnSpPr>
          <p:cNvPr id="19" name="Straight Arrow Connector 18">
            <a:extLst>
              <a:ext uri="{FF2B5EF4-FFF2-40B4-BE49-F238E27FC236}">
                <a16:creationId xmlns:a16="http://schemas.microsoft.com/office/drawing/2014/main" id="{B1CA9173-B7CB-4B2B-A894-8055D8B99EDF}"/>
              </a:ext>
            </a:extLst>
          </p:cNvPr>
          <p:cNvCxnSpPr>
            <a:cxnSpLocks/>
            <a:stCxn id="14" idx="2"/>
            <a:endCxn id="18" idx="3"/>
          </p:cNvCxnSpPr>
          <p:nvPr/>
        </p:nvCxnSpPr>
        <p:spPr bwMode="auto">
          <a:xfrm flipH="1">
            <a:off x="4582295" y="1605280"/>
            <a:ext cx="290696" cy="356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73C51E15-B4CC-4D1E-AE8B-F0CCD01575E4}"/>
              </a:ext>
            </a:extLst>
          </p:cNvPr>
          <p:cNvCxnSpPr>
            <a:cxnSpLocks/>
            <a:stCxn id="15" idx="2"/>
            <a:endCxn id="18" idx="3"/>
          </p:cNvCxnSpPr>
          <p:nvPr/>
        </p:nvCxnSpPr>
        <p:spPr bwMode="auto">
          <a:xfrm flipH="1">
            <a:off x="4582295" y="1601533"/>
            <a:ext cx="1587106" cy="3607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Rounded Corners 29">
            <a:extLst>
              <a:ext uri="{FF2B5EF4-FFF2-40B4-BE49-F238E27FC236}">
                <a16:creationId xmlns:a16="http://schemas.microsoft.com/office/drawing/2014/main" id="{B1E58B59-ACF3-4B51-9B19-DB5F070F1081}"/>
              </a:ext>
            </a:extLst>
          </p:cNvPr>
          <p:cNvSpPr/>
          <p:nvPr/>
        </p:nvSpPr>
        <p:spPr bwMode="auto">
          <a:xfrm>
            <a:off x="5966575" y="2371497"/>
            <a:ext cx="1970052" cy="1358079"/>
          </a:xfrm>
          <a:prstGeom prst="roundRect">
            <a:avLst>
              <a:gd name="adj" fmla="val 9788"/>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1" name="TextBox 30">
            <a:extLst>
              <a:ext uri="{FF2B5EF4-FFF2-40B4-BE49-F238E27FC236}">
                <a16:creationId xmlns:a16="http://schemas.microsoft.com/office/drawing/2014/main" id="{674AACD5-A2CB-47CC-982A-E2FB855AB122}"/>
              </a:ext>
            </a:extLst>
          </p:cNvPr>
          <p:cNvSpPr txBox="1"/>
          <p:nvPr/>
        </p:nvSpPr>
        <p:spPr>
          <a:xfrm>
            <a:off x="6052301" y="2406138"/>
            <a:ext cx="1841663" cy="1323439"/>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3046"/>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 separate keywords from values</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38" name="Rectangle 37">
            <a:extLst>
              <a:ext uri="{FF2B5EF4-FFF2-40B4-BE49-F238E27FC236}">
                <a16:creationId xmlns:a16="http://schemas.microsoft.com/office/drawing/2014/main" id="{7A11AC69-1AFC-44D5-9046-3C20D6B6E79B}"/>
              </a:ext>
            </a:extLst>
          </p:cNvPr>
          <p:cNvSpPr/>
          <p:nvPr/>
        </p:nvSpPr>
        <p:spPr bwMode="auto">
          <a:xfrm>
            <a:off x="8454070" y="2586991"/>
            <a:ext cx="3737930" cy="3648838"/>
          </a:xfrm>
          <a:prstGeom prst="rect">
            <a:avLst/>
          </a:prstGeom>
          <a:solidFill>
            <a:schemeClr val="bg1">
              <a:alpha val="89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9" name="Rectangle: Rounded Corners 38">
            <a:extLst>
              <a:ext uri="{FF2B5EF4-FFF2-40B4-BE49-F238E27FC236}">
                <a16:creationId xmlns:a16="http://schemas.microsoft.com/office/drawing/2014/main" id="{22C79D7C-7E69-415E-ADA6-A9BF096A2A2F}"/>
              </a:ext>
            </a:extLst>
          </p:cNvPr>
          <p:cNvSpPr/>
          <p:nvPr/>
        </p:nvSpPr>
        <p:spPr bwMode="auto">
          <a:xfrm>
            <a:off x="8506062" y="1986192"/>
            <a:ext cx="3518298" cy="600799"/>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0" name="Rectangle: Rounded Corners 39">
            <a:extLst>
              <a:ext uri="{FF2B5EF4-FFF2-40B4-BE49-F238E27FC236}">
                <a16:creationId xmlns:a16="http://schemas.microsoft.com/office/drawing/2014/main" id="{757D9501-D945-4D81-9A90-3539123C7D1A}"/>
              </a:ext>
            </a:extLst>
          </p:cNvPr>
          <p:cNvSpPr/>
          <p:nvPr/>
        </p:nvSpPr>
        <p:spPr bwMode="auto">
          <a:xfrm>
            <a:off x="9576787" y="2285177"/>
            <a:ext cx="260748"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41" name="Straight Arrow Connector 40">
            <a:extLst>
              <a:ext uri="{FF2B5EF4-FFF2-40B4-BE49-F238E27FC236}">
                <a16:creationId xmlns:a16="http://schemas.microsoft.com/office/drawing/2014/main" id="{282E8B8B-47A3-402B-9508-5E1D9D500025}"/>
              </a:ext>
            </a:extLst>
          </p:cNvPr>
          <p:cNvCxnSpPr>
            <a:cxnSpLocks/>
            <a:stCxn id="30" idx="3"/>
            <a:endCxn id="40" idx="1"/>
          </p:cNvCxnSpPr>
          <p:nvPr/>
        </p:nvCxnSpPr>
        <p:spPr bwMode="auto">
          <a:xfrm flipV="1">
            <a:off x="7936627" y="2436084"/>
            <a:ext cx="1640160" cy="6144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Rectangle: Rounded Corners 41">
            <a:extLst>
              <a:ext uri="{FF2B5EF4-FFF2-40B4-BE49-F238E27FC236}">
                <a16:creationId xmlns:a16="http://schemas.microsoft.com/office/drawing/2014/main" id="{5FBC32E9-9BAA-4AF2-B3B6-EC0C22F9E897}"/>
              </a:ext>
            </a:extLst>
          </p:cNvPr>
          <p:cNvSpPr/>
          <p:nvPr/>
        </p:nvSpPr>
        <p:spPr bwMode="auto">
          <a:xfrm>
            <a:off x="11087132" y="2285177"/>
            <a:ext cx="260748"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43" name="Straight Arrow Connector 42">
            <a:extLst>
              <a:ext uri="{FF2B5EF4-FFF2-40B4-BE49-F238E27FC236}">
                <a16:creationId xmlns:a16="http://schemas.microsoft.com/office/drawing/2014/main" id="{15F9A7F1-D172-4B08-AEC2-431FC72E69E2}"/>
              </a:ext>
            </a:extLst>
          </p:cNvPr>
          <p:cNvCxnSpPr>
            <a:cxnSpLocks/>
            <a:stCxn id="30" idx="3"/>
            <a:endCxn id="42" idx="1"/>
          </p:cNvCxnSpPr>
          <p:nvPr/>
        </p:nvCxnSpPr>
        <p:spPr bwMode="auto">
          <a:xfrm flipV="1">
            <a:off x="7936627" y="2436084"/>
            <a:ext cx="3150505" cy="6144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330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FCF0E71-69F0-4A53-B8EA-8432C0483FF4}"/>
              </a:ext>
            </a:extLst>
          </p:cNvPr>
          <p:cNvSpPr/>
          <p:nvPr/>
        </p:nvSpPr>
        <p:spPr>
          <a:xfrm>
            <a:off x="1406425" y="1792989"/>
            <a:ext cx="3175870" cy="338554"/>
          </a:xfrm>
          <a:prstGeom prst="rect">
            <a:avLst/>
          </a:prstGeom>
        </p:spPr>
        <p:txBody>
          <a:bodyPr wrap="none">
            <a:spAutoFit/>
          </a:bodyPr>
          <a:lstStyle/>
          <a:p>
            <a:r>
              <a:rPr lang="en-US" i="1" u="sng" dirty="0">
                <a:solidFill>
                  <a:schemeClr val="tx1"/>
                </a:solidFill>
                <a:latin typeface="Arial" panose="020B0604020202020204" pitchFamily="34" charset="0"/>
                <a:cs typeface="Arial" panose="020B0604020202020204" pitchFamily="34" charset="0"/>
              </a:rPr>
              <a:t>Comma,</a:t>
            </a:r>
            <a:r>
              <a:rPr lang="en-US" i="1" dirty="0">
                <a:solidFill>
                  <a:schemeClr val="tx1"/>
                </a:solidFill>
                <a:latin typeface="Arial" panose="020B0604020202020204" pitchFamily="34" charset="0"/>
                <a:cs typeface="Arial" panose="020B0604020202020204" pitchFamily="34" charset="0"/>
              </a:rPr>
              <a:t> </a:t>
            </a:r>
            <a:r>
              <a:rPr lang="en-US" i="1" u="sng" dirty="0">
                <a:solidFill>
                  <a:schemeClr val="tx1"/>
                </a:solidFill>
                <a:latin typeface="Arial" panose="020B0604020202020204" pitchFamily="34" charset="0"/>
                <a:cs typeface="Arial" panose="020B0604020202020204" pitchFamily="34" charset="0"/>
              </a:rPr>
              <a:t>space</a:t>
            </a:r>
            <a:r>
              <a:rPr lang="en-US" i="1" dirty="0">
                <a:solidFill>
                  <a:schemeClr val="tx1"/>
                </a:solidFill>
                <a:latin typeface="Arial" panose="020B0604020202020204" pitchFamily="34" charset="0"/>
                <a:cs typeface="Arial" panose="020B0604020202020204" pitchFamily="34" charset="0"/>
              </a:rPr>
              <a:t> or </a:t>
            </a:r>
            <a:r>
              <a:rPr lang="en-US" i="1" u="sng" dirty="0">
                <a:solidFill>
                  <a:schemeClr val="tx1"/>
                </a:solidFill>
                <a:latin typeface="Arial" panose="020B0604020202020204" pitchFamily="34" charset="0"/>
                <a:cs typeface="Arial" panose="020B0604020202020204" pitchFamily="34" charset="0"/>
              </a:rPr>
              <a:t>tab </a:t>
            </a:r>
            <a:r>
              <a:rPr lang="en-US" dirty="0">
                <a:solidFill>
                  <a:schemeClr val="tx1"/>
                </a:solidFill>
                <a:latin typeface="Arial" panose="020B0604020202020204" pitchFamily="34" charset="0"/>
                <a:cs typeface="Arial" panose="020B0604020202020204" pitchFamily="34" charset="0"/>
              </a:rPr>
              <a:t>separated</a:t>
            </a:r>
            <a:r>
              <a:rPr lang="en-US" i="1" dirty="0">
                <a:solidFill>
                  <a:schemeClr val="tx1"/>
                </a:solidFill>
                <a:latin typeface="Arial" panose="020B0604020202020204" pitchFamily="34" charset="0"/>
                <a:cs typeface="Arial" panose="020B0604020202020204" pitchFamily="34" charset="0"/>
              </a:rPr>
              <a:t> </a:t>
            </a:r>
            <a:endParaRPr lang="en-US" i="1" dirty="0"/>
          </a:p>
        </p:txBody>
      </p:sp>
      <p:cxnSp>
        <p:nvCxnSpPr>
          <p:cNvPr id="19" name="Straight Arrow Connector 18">
            <a:extLst>
              <a:ext uri="{FF2B5EF4-FFF2-40B4-BE49-F238E27FC236}">
                <a16:creationId xmlns:a16="http://schemas.microsoft.com/office/drawing/2014/main" id="{B1CA9173-B7CB-4B2B-A894-8055D8B99EDF}"/>
              </a:ext>
            </a:extLst>
          </p:cNvPr>
          <p:cNvCxnSpPr>
            <a:cxnSpLocks/>
            <a:stCxn id="14" idx="2"/>
            <a:endCxn id="18" idx="3"/>
          </p:cNvCxnSpPr>
          <p:nvPr/>
        </p:nvCxnSpPr>
        <p:spPr bwMode="auto">
          <a:xfrm flipH="1">
            <a:off x="4582295" y="1605280"/>
            <a:ext cx="290696" cy="356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73C51E15-B4CC-4D1E-AE8B-F0CCD01575E4}"/>
              </a:ext>
            </a:extLst>
          </p:cNvPr>
          <p:cNvCxnSpPr>
            <a:cxnSpLocks/>
            <a:stCxn id="15" idx="2"/>
            <a:endCxn id="18" idx="3"/>
          </p:cNvCxnSpPr>
          <p:nvPr/>
        </p:nvCxnSpPr>
        <p:spPr bwMode="auto">
          <a:xfrm flipH="1">
            <a:off x="4582295" y="1601533"/>
            <a:ext cx="1587106" cy="3607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5" name="Picture 4" descr="A picture containing night sky&#10;&#10;Description automatically generated">
            <a:extLst>
              <a:ext uri="{FF2B5EF4-FFF2-40B4-BE49-F238E27FC236}">
                <a16:creationId xmlns:a16="http://schemas.microsoft.com/office/drawing/2014/main" id="{539CA896-5955-48FA-98C1-0DA0195AE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Solidly Grounded Transformer</a:t>
            </a:r>
          </a:p>
        </p:txBody>
      </p:sp>
      <p:pic>
        <p:nvPicPr>
          <p:cNvPr id="6" name="Picture 5" descr="A picture containing indoor, dark, night sky&#10;&#10;Description automatically generated">
            <a:extLst>
              <a:ext uri="{FF2B5EF4-FFF2-40B4-BE49-F238E27FC236}">
                <a16:creationId xmlns:a16="http://schemas.microsoft.com/office/drawing/2014/main" id="{2082EC44-D8FD-4258-9239-6FC8F05F2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
        <p:nvSpPr>
          <p:cNvPr id="7" name="Rectangle 6">
            <a:extLst>
              <a:ext uri="{FF2B5EF4-FFF2-40B4-BE49-F238E27FC236}">
                <a16:creationId xmlns:a16="http://schemas.microsoft.com/office/drawing/2014/main" id="{25337BB6-7DA5-4BD6-9670-0F24D4340849}"/>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7EBC696-7CED-4D71-A237-E7B3E61EA502}"/>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6" name="Straight Arrow Connector 15">
            <a:extLst>
              <a:ext uri="{FF2B5EF4-FFF2-40B4-BE49-F238E27FC236}">
                <a16:creationId xmlns:a16="http://schemas.microsoft.com/office/drawing/2014/main" id="{885CD4A0-93C8-4519-AD2A-6DC5E4963D77}"/>
              </a:ext>
            </a:extLst>
          </p:cNvPr>
          <p:cNvCxnSpPr>
            <a:cxnSpLocks/>
          </p:cNvCxnSpPr>
          <p:nvPr/>
        </p:nvCxnSpPr>
        <p:spPr bwMode="auto">
          <a:xfrm>
            <a:off x="7559040" y="1294633"/>
            <a:ext cx="895030" cy="8084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Rounded Corners 29">
            <a:extLst>
              <a:ext uri="{FF2B5EF4-FFF2-40B4-BE49-F238E27FC236}">
                <a16:creationId xmlns:a16="http://schemas.microsoft.com/office/drawing/2014/main" id="{B1E58B59-ACF3-4B51-9B19-DB5F070F1081}"/>
              </a:ext>
            </a:extLst>
          </p:cNvPr>
          <p:cNvSpPr/>
          <p:nvPr/>
        </p:nvSpPr>
        <p:spPr bwMode="auto">
          <a:xfrm>
            <a:off x="5966575" y="2371497"/>
            <a:ext cx="1970052" cy="1358079"/>
          </a:xfrm>
          <a:prstGeom prst="roundRect">
            <a:avLst>
              <a:gd name="adj" fmla="val 9788"/>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1" name="TextBox 30">
            <a:extLst>
              <a:ext uri="{FF2B5EF4-FFF2-40B4-BE49-F238E27FC236}">
                <a16:creationId xmlns:a16="http://schemas.microsoft.com/office/drawing/2014/main" id="{674AACD5-A2CB-47CC-982A-E2FB855AB122}"/>
              </a:ext>
            </a:extLst>
          </p:cNvPr>
          <p:cNvSpPr txBox="1"/>
          <p:nvPr/>
        </p:nvSpPr>
        <p:spPr>
          <a:xfrm>
            <a:off x="6052301" y="2406138"/>
            <a:ext cx="1841663" cy="1323439"/>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3046"/>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 separate keywords from values</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38" name="Rectangle 37">
            <a:extLst>
              <a:ext uri="{FF2B5EF4-FFF2-40B4-BE49-F238E27FC236}">
                <a16:creationId xmlns:a16="http://schemas.microsoft.com/office/drawing/2014/main" id="{7A11AC69-1AFC-44D5-9046-3C20D6B6E79B}"/>
              </a:ext>
            </a:extLst>
          </p:cNvPr>
          <p:cNvSpPr/>
          <p:nvPr/>
        </p:nvSpPr>
        <p:spPr bwMode="auto">
          <a:xfrm>
            <a:off x="8454070" y="2586991"/>
            <a:ext cx="3737930" cy="3648838"/>
          </a:xfrm>
          <a:prstGeom prst="rect">
            <a:avLst/>
          </a:prstGeom>
          <a:solidFill>
            <a:schemeClr val="bg1">
              <a:alpha val="89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9" name="Rectangle: Rounded Corners 38">
            <a:extLst>
              <a:ext uri="{FF2B5EF4-FFF2-40B4-BE49-F238E27FC236}">
                <a16:creationId xmlns:a16="http://schemas.microsoft.com/office/drawing/2014/main" id="{22C79D7C-7E69-415E-ADA6-A9BF096A2A2F}"/>
              </a:ext>
            </a:extLst>
          </p:cNvPr>
          <p:cNvSpPr/>
          <p:nvPr/>
        </p:nvSpPr>
        <p:spPr bwMode="auto">
          <a:xfrm>
            <a:off x="8506062" y="1986192"/>
            <a:ext cx="3518298" cy="600799"/>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0" name="Rectangle: Rounded Corners 39">
            <a:extLst>
              <a:ext uri="{FF2B5EF4-FFF2-40B4-BE49-F238E27FC236}">
                <a16:creationId xmlns:a16="http://schemas.microsoft.com/office/drawing/2014/main" id="{757D9501-D945-4D81-9A90-3539123C7D1A}"/>
              </a:ext>
            </a:extLst>
          </p:cNvPr>
          <p:cNvSpPr/>
          <p:nvPr/>
        </p:nvSpPr>
        <p:spPr bwMode="auto">
          <a:xfrm>
            <a:off x="9576787" y="2285177"/>
            <a:ext cx="260748"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41" name="Straight Arrow Connector 40">
            <a:extLst>
              <a:ext uri="{FF2B5EF4-FFF2-40B4-BE49-F238E27FC236}">
                <a16:creationId xmlns:a16="http://schemas.microsoft.com/office/drawing/2014/main" id="{282E8B8B-47A3-402B-9508-5E1D9D500025}"/>
              </a:ext>
            </a:extLst>
          </p:cNvPr>
          <p:cNvCxnSpPr>
            <a:cxnSpLocks/>
            <a:stCxn id="30" idx="3"/>
            <a:endCxn id="40" idx="1"/>
          </p:cNvCxnSpPr>
          <p:nvPr/>
        </p:nvCxnSpPr>
        <p:spPr bwMode="auto">
          <a:xfrm flipV="1">
            <a:off x="7936627" y="2436084"/>
            <a:ext cx="1640160" cy="6144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Rectangle: Rounded Corners 41">
            <a:extLst>
              <a:ext uri="{FF2B5EF4-FFF2-40B4-BE49-F238E27FC236}">
                <a16:creationId xmlns:a16="http://schemas.microsoft.com/office/drawing/2014/main" id="{5FBC32E9-9BAA-4AF2-B3B6-EC0C22F9E897}"/>
              </a:ext>
            </a:extLst>
          </p:cNvPr>
          <p:cNvSpPr/>
          <p:nvPr/>
        </p:nvSpPr>
        <p:spPr bwMode="auto">
          <a:xfrm>
            <a:off x="11087132" y="2285177"/>
            <a:ext cx="260748"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43" name="Straight Arrow Connector 42">
            <a:extLst>
              <a:ext uri="{FF2B5EF4-FFF2-40B4-BE49-F238E27FC236}">
                <a16:creationId xmlns:a16="http://schemas.microsoft.com/office/drawing/2014/main" id="{15F9A7F1-D172-4B08-AEC2-431FC72E69E2}"/>
              </a:ext>
            </a:extLst>
          </p:cNvPr>
          <p:cNvCxnSpPr>
            <a:cxnSpLocks/>
            <a:stCxn id="30" idx="3"/>
            <a:endCxn id="42" idx="1"/>
          </p:cNvCxnSpPr>
          <p:nvPr/>
        </p:nvCxnSpPr>
        <p:spPr bwMode="auto">
          <a:xfrm flipV="1">
            <a:off x="7936627" y="2436084"/>
            <a:ext cx="3150505" cy="6144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ectangle 1">
            <a:extLst>
              <a:ext uri="{FF2B5EF4-FFF2-40B4-BE49-F238E27FC236}">
                <a16:creationId xmlns:a16="http://schemas.microsoft.com/office/drawing/2014/main" id="{5EA7D0CA-901C-48A7-8C20-AFA2D076F077}"/>
              </a:ext>
            </a:extLst>
          </p:cNvPr>
          <p:cNvSpPr/>
          <p:nvPr/>
        </p:nvSpPr>
        <p:spPr bwMode="auto">
          <a:xfrm>
            <a:off x="0" y="182563"/>
            <a:ext cx="12192000" cy="6355079"/>
          </a:xfrm>
          <a:prstGeom prst="rect">
            <a:avLst/>
          </a:prstGeom>
          <a:solidFill>
            <a:schemeClr val="bg1">
              <a:alpha val="7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4" name="Rectangle: Rounded Corners 43">
            <a:extLst>
              <a:ext uri="{FF2B5EF4-FFF2-40B4-BE49-F238E27FC236}">
                <a16:creationId xmlns:a16="http://schemas.microsoft.com/office/drawing/2014/main" id="{9315A669-1BEE-4D36-BA22-F48E8C89587B}"/>
              </a:ext>
            </a:extLst>
          </p:cNvPr>
          <p:cNvSpPr/>
          <p:nvPr/>
        </p:nvSpPr>
        <p:spPr bwMode="auto">
          <a:xfrm>
            <a:off x="1822244" y="5650775"/>
            <a:ext cx="9638236" cy="774223"/>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800" dirty="0">
                <a:solidFill>
                  <a:schemeClr val="tx1"/>
                </a:solidFill>
                <a:latin typeface="Arial" panose="020B0604020202020204" pitchFamily="34" charset="0"/>
                <a:cs typeface="Arial" panose="020B0604020202020204" pitchFamily="34" charset="0"/>
              </a:rPr>
              <a:t>The parameter </a:t>
            </a:r>
            <a:r>
              <a:rPr lang="en-US" sz="1800" u="sng" dirty="0">
                <a:solidFill>
                  <a:schemeClr val="tx1"/>
                </a:solidFill>
                <a:latin typeface="Arial" panose="020B0604020202020204" pitchFamily="34" charset="0"/>
                <a:cs typeface="Arial" panose="020B0604020202020204" pitchFamily="34" charset="0"/>
              </a:rPr>
              <a:t>tag and equals sign</a:t>
            </a:r>
            <a:r>
              <a:rPr lang="en-US" sz="1800" dirty="0">
                <a:solidFill>
                  <a:schemeClr val="tx1"/>
                </a:solidFill>
                <a:latin typeface="Arial" panose="020B0604020202020204" pitchFamily="34" charset="0"/>
                <a:cs typeface="Arial" panose="020B0604020202020204" pitchFamily="34" charset="0"/>
              </a:rPr>
              <a:t> in </a:t>
            </a:r>
            <a:r>
              <a:rPr lang="en-US" sz="2000" b="1" dirty="0">
                <a:solidFill>
                  <a:srgbClr val="FF5CFF"/>
                </a:solidFill>
                <a:latin typeface="Courier New" panose="02070309020205020404" pitchFamily="49" charset="0"/>
                <a:cs typeface="Courier New" panose="02070309020205020404" pitchFamily="49" charset="0"/>
              </a:rPr>
              <a:t>keyword</a:t>
            </a:r>
            <a:r>
              <a:rPr lang="en-US" sz="2000" b="1" dirty="0">
                <a:solidFill>
                  <a:schemeClr val="tx1"/>
                </a:solidFill>
                <a:latin typeface="Arial" panose="020B0604020202020204" pitchFamily="34" charset="0"/>
                <a:cs typeface="Arial" panose="020B0604020202020204" pitchFamily="34" charset="0"/>
              </a:rPr>
              <a:t>=</a:t>
            </a:r>
            <a:r>
              <a:rPr lang="en-US" sz="2000" b="1" dirty="0">
                <a:solidFill>
                  <a:schemeClr val="tx1"/>
                </a:solidFill>
                <a:latin typeface="Courier New" panose="02070309020205020404" pitchFamily="49" charset="0"/>
                <a:cs typeface="Courier New" panose="02070309020205020404" pitchFamily="49" charset="0"/>
              </a:rPr>
              <a:t>value</a:t>
            </a:r>
            <a:r>
              <a:rPr lang="en-US" sz="1800" dirty="0">
                <a:solidFill>
                  <a:schemeClr val="tx1"/>
                </a:solidFill>
                <a:latin typeface="Arial" panose="020B0604020202020204" pitchFamily="34" charset="0"/>
                <a:cs typeface="Arial" panose="020B0604020202020204" pitchFamily="34" charset="0"/>
              </a:rPr>
              <a:t> are </a:t>
            </a:r>
            <a:r>
              <a:rPr lang="en-US" sz="1800" u="sng" dirty="0">
                <a:solidFill>
                  <a:schemeClr val="tx1"/>
                </a:solidFill>
                <a:latin typeface="Arial" panose="020B0604020202020204" pitchFamily="34" charset="0"/>
                <a:cs typeface="Arial" panose="020B0604020202020204" pitchFamily="34" charset="0"/>
              </a:rPr>
              <a:t>not needed if values are passed in numerical order</a:t>
            </a:r>
            <a:r>
              <a:rPr lang="en-US" sz="1800" dirty="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(See numerical order in OpenDSS command help)</a:t>
            </a:r>
            <a:endParaRPr lang="en-US" sz="1800" dirty="0">
              <a:solidFill>
                <a:schemeClr val="tx1"/>
              </a:solidFill>
              <a:latin typeface="Arial" panose="020B0604020202020204" pitchFamily="34" charset="0"/>
              <a:cs typeface="Arial" panose="020B0604020202020204" pitchFamily="34" charset="0"/>
            </a:endParaRPr>
          </a:p>
        </p:txBody>
      </p:sp>
      <p:pic>
        <p:nvPicPr>
          <p:cNvPr id="45" name="Graphic 44" descr="Warning">
            <a:extLst>
              <a:ext uri="{FF2B5EF4-FFF2-40B4-BE49-F238E27FC236}">
                <a16:creationId xmlns:a16="http://schemas.microsoft.com/office/drawing/2014/main" id="{1070E0FC-92A5-41F1-A1D9-2AC81BA132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0010" y="5461606"/>
            <a:ext cx="774223" cy="774223"/>
          </a:xfrm>
          <a:prstGeom prst="rect">
            <a:avLst/>
          </a:prstGeom>
        </p:spPr>
      </p:pic>
      <p:sp>
        <p:nvSpPr>
          <p:cNvPr id="46" name="Rectangle: Rounded Corners 45">
            <a:extLst>
              <a:ext uri="{FF2B5EF4-FFF2-40B4-BE49-F238E27FC236}">
                <a16:creationId xmlns:a16="http://schemas.microsoft.com/office/drawing/2014/main" id="{DCD74D08-D5AA-46D3-BDB1-5E73AF4B4EF8}"/>
              </a:ext>
            </a:extLst>
          </p:cNvPr>
          <p:cNvSpPr/>
          <p:nvPr/>
        </p:nvSpPr>
        <p:spPr bwMode="auto">
          <a:xfrm>
            <a:off x="6099859" y="5724695"/>
            <a:ext cx="1271718" cy="340826"/>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3" name="Rectangle: Rounded Corners 12">
            <a:extLst>
              <a:ext uri="{FF2B5EF4-FFF2-40B4-BE49-F238E27FC236}">
                <a16:creationId xmlns:a16="http://schemas.microsoft.com/office/drawing/2014/main" id="{C671A1FA-A329-45BE-9B82-A05B2A9AB138}"/>
              </a:ext>
            </a:extLst>
          </p:cNvPr>
          <p:cNvSpPr/>
          <p:nvPr/>
        </p:nvSpPr>
        <p:spPr bwMode="auto">
          <a:xfrm>
            <a:off x="2391210" y="1085977"/>
            <a:ext cx="5038289" cy="45707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TextBox 10">
            <a:extLst>
              <a:ext uri="{FF2B5EF4-FFF2-40B4-BE49-F238E27FC236}">
                <a16:creationId xmlns:a16="http://schemas.microsoft.com/office/drawing/2014/main" id="{AE976F42-289F-4634-B5A5-BC0AB01975FA}"/>
              </a:ext>
            </a:extLst>
          </p:cNvPr>
          <p:cNvSpPr txBox="1"/>
          <p:nvPr/>
        </p:nvSpPr>
        <p:spPr>
          <a:xfrm>
            <a:off x="167640" y="1095503"/>
            <a:ext cx="739140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Command syntax:  </a:t>
            </a:r>
            <a:r>
              <a:rPr lang="en-US" sz="2000" b="1" dirty="0">
                <a:solidFill>
                  <a:srgbClr val="FF3046"/>
                </a:solidFill>
                <a:latin typeface="Courier New" panose="02070309020205020404" pitchFamily="49" charset="0"/>
                <a:cs typeface="Courier New" panose="02070309020205020404" pitchFamily="49" charset="0"/>
              </a:rPr>
              <a:t>command </a:t>
            </a:r>
            <a:r>
              <a:rPr lang="en-US" sz="2000" b="1" dirty="0">
                <a:solidFill>
                  <a:schemeClr val="tx1"/>
                </a:solidFill>
                <a:latin typeface="Courier New" panose="02070309020205020404" pitchFamily="49" charset="0"/>
                <a:cs typeface="Courier New" panose="02070309020205020404" pitchFamily="49" charset="0"/>
              </a:rPr>
              <a:t>param_1, param_2 param_3</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4" name="Rectangle: Rounded Corners 13">
            <a:extLst>
              <a:ext uri="{FF2B5EF4-FFF2-40B4-BE49-F238E27FC236}">
                <a16:creationId xmlns:a16="http://schemas.microsoft.com/office/drawing/2014/main" id="{6ED8338D-DE65-43CD-A8E7-1F097DD62BD5}"/>
              </a:ext>
            </a:extLst>
          </p:cNvPr>
          <p:cNvSpPr/>
          <p:nvPr/>
        </p:nvSpPr>
        <p:spPr bwMode="auto">
          <a:xfrm>
            <a:off x="4732021" y="1031240"/>
            <a:ext cx="28194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Rounded Corners 14">
            <a:extLst>
              <a:ext uri="{FF2B5EF4-FFF2-40B4-BE49-F238E27FC236}">
                <a16:creationId xmlns:a16="http://schemas.microsoft.com/office/drawing/2014/main" id="{35907153-38C6-4B3D-8E9E-B94035D92C2A}"/>
              </a:ext>
            </a:extLst>
          </p:cNvPr>
          <p:cNvSpPr/>
          <p:nvPr/>
        </p:nvSpPr>
        <p:spPr bwMode="auto">
          <a:xfrm>
            <a:off x="6052301" y="1027493"/>
            <a:ext cx="23420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3" name="Picture 2">
            <a:extLst>
              <a:ext uri="{FF2B5EF4-FFF2-40B4-BE49-F238E27FC236}">
                <a16:creationId xmlns:a16="http://schemas.microsoft.com/office/drawing/2014/main" id="{081939BF-425E-4088-A317-47DADC47173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22441" y="1717944"/>
            <a:ext cx="4892464" cy="3734124"/>
          </a:xfrm>
          <a:prstGeom prst="rect">
            <a:avLst/>
          </a:prstGeom>
          <a:ln>
            <a:solidFill>
              <a:schemeClr val="tx1"/>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0C4050AD-0954-489C-BF99-AF51591602E0}"/>
              </a:ext>
            </a:extLst>
          </p:cNvPr>
          <p:cNvSpPr/>
          <p:nvPr/>
        </p:nvSpPr>
        <p:spPr bwMode="auto">
          <a:xfrm>
            <a:off x="7705725" y="5162550"/>
            <a:ext cx="748344" cy="242570"/>
          </a:xfrm>
          <a:prstGeom prst="roundRect">
            <a:avLst/>
          </a:prstGeom>
          <a:solidFill>
            <a:srgbClr val="FF0000">
              <a:alpha val="41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59793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671A1FA-A329-45BE-9B82-A05B2A9AB138}"/>
              </a:ext>
            </a:extLst>
          </p:cNvPr>
          <p:cNvSpPr/>
          <p:nvPr/>
        </p:nvSpPr>
        <p:spPr bwMode="auto">
          <a:xfrm>
            <a:off x="2391210" y="1085977"/>
            <a:ext cx="5038289" cy="45707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5" name="Picture 4" descr="A picture containing night sky&#10;&#10;Description automatically generated">
            <a:extLst>
              <a:ext uri="{FF2B5EF4-FFF2-40B4-BE49-F238E27FC236}">
                <a16:creationId xmlns:a16="http://schemas.microsoft.com/office/drawing/2014/main" id="{539CA896-5955-48FA-98C1-0DA0195AE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Solidly Grounded Transformer</a:t>
            </a:r>
          </a:p>
        </p:txBody>
      </p:sp>
      <p:pic>
        <p:nvPicPr>
          <p:cNvPr id="6" name="Picture 5" descr="A picture containing indoor, dark, night sky&#10;&#10;Description automatically generated">
            <a:extLst>
              <a:ext uri="{FF2B5EF4-FFF2-40B4-BE49-F238E27FC236}">
                <a16:creationId xmlns:a16="http://schemas.microsoft.com/office/drawing/2014/main" id="{2082EC44-D8FD-4258-9239-6FC8F05F2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
        <p:nvSpPr>
          <p:cNvPr id="7" name="Rectangle 6">
            <a:extLst>
              <a:ext uri="{FF2B5EF4-FFF2-40B4-BE49-F238E27FC236}">
                <a16:creationId xmlns:a16="http://schemas.microsoft.com/office/drawing/2014/main" id="{25337BB6-7DA5-4BD6-9670-0F24D4340849}"/>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7EBC696-7CED-4D71-A237-E7B3E61EA502}"/>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3E315832-8D4E-4841-8A77-33866C0061B3}"/>
              </a:ext>
            </a:extLst>
          </p:cNvPr>
          <p:cNvSpPr/>
          <p:nvPr/>
        </p:nvSpPr>
        <p:spPr bwMode="auto">
          <a:xfrm>
            <a:off x="8454070" y="3175229"/>
            <a:ext cx="3737930" cy="3060600"/>
          </a:xfrm>
          <a:prstGeom prst="rect">
            <a:avLst/>
          </a:prstGeom>
          <a:solidFill>
            <a:schemeClr val="bg1">
              <a:alpha val="89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TextBox 10">
            <a:extLst>
              <a:ext uri="{FF2B5EF4-FFF2-40B4-BE49-F238E27FC236}">
                <a16:creationId xmlns:a16="http://schemas.microsoft.com/office/drawing/2014/main" id="{AE976F42-289F-4634-B5A5-BC0AB01975FA}"/>
              </a:ext>
            </a:extLst>
          </p:cNvPr>
          <p:cNvSpPr txBox="1"/>
          <p:nvPr/>
        </p:nvSpPr>
        <p:spPr>
          <a:xfrm>
            <a:off x="167640" y="1095503"/>
            <a:ext cx="739140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Command syntax:  </a:t>
            </a:r>
            <a:r>
              <a:rPr lang="en-US" sz="2000" b="1" dirty="0">
                <a:solidFill>
                  <a:srgbClr val="FF3046"/>
                </a:solidFill>
                <a:latin typeface="Courier New" panose="02070309020205020404" pitchFamily="49" charset="0"/>
                <a:cs typeface="Courier New" panose="02070309020205020404" pitchFamily="49" charset="0"/>
              </a:rPr>
              <a:t>command </a:t>
            </a:r>
            <a:r>
              <a:rPr lang="en-US" sz="2000" b="1" dirty="0">
                <a:solidFill>
                  <a:schemeClr val="tx1"/>
                </a:solidFill>
                <a:latin typeface="Courier New" panose="02070309020205020404" pitchFamily="49" charset="0"/>
                <a:cs typeface="Courier New" panose="02070309020205020404" pitchFamily="49" charset="0"/>
              </a:rPr>
              <a:t>param_1, param_2 param_3</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4" name="Rectangle: Rounded Corners 13">
            <a:extLst>
              <a:ext uri="{FF2B5EF4-FFF2-40B4-BE49-F238E27FC236}">
                <a16:creationId xmlns:a16="http://schemas.microsoft.com/office/drawing/2014/main" id="{6ED8338D-DE65-43CD-A8E7-1F097DD62BD5}"/>
              </a:ext>
            </a:extLst>
          </p:cNvPr>
          <p:cNvSpPr/>
          <p:nvPr/>
        </p:nvSpPr>
        <p:spPr bwMode="auto">
          <a:xfrm>
            <a:off x="4732021" y="1031240"/>
            <a:ext cx="28194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Rounded Corners 14">
            <a:extLst>
              <a:ext uri="{FF2B5EF4-FFF2-40B4-BE49-F238E27FC236}">
                <a16:creationId xmlns:a16="http://schemas.microsoft.com/office/drawing/2014/main" id="{35907153-38C6-4B3D-8E9E-B94035D92C2A}"/>
              </a:ext>
            </a:extLst>
          </p:cNvPr>
          <p:cNvSpPr/>
          <p:nvPr/>
        </p:nvSpPr>
        <p:spPr bwMode="auto">
          <a:xfrm>
            <a:off x="6052301" y="1027493"/>
            <a:ext cx="23420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6" name="Straight Arrow Connector 15">
            <a:extLst>
              <a:ext uri="{FF2B5EF4-FFF2-40B4-BE49-F238E27FC236}">
                <a16:creationId xmlns:a16="http://schemas.microsoft.com/office/drawing/2014/main" id="{885CD4A0-93C8-4519-AD2A-6DC5E4963D77}"/>
              </a:ext>
            </a:extLst>
          </p:cNvPr>
          <p:cNvCxnSpPr>
            <a:cxnSpLocks/>
          </p:cNvCxnSpPr>
          <p:nvPr/>
        </p:nvCxnSpPr>
        <p:spPr bwMode="auto">
          <a:xfrm>
            <a:off x="7559040" y="1294633"/>
            <a:ext cx="895030" cy="8084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Rectangle 17">
            <a:extLst>
              <a:ext uri="{FF2B5EF4-FFF2-40B4-BE49-F238E27FC236}">
                <a16:creationId xmlns:a16="http://schemas.microsoft.com/office/drawing/2014/main" id="{2FCF0E71-69F0-4A53-B8EA-8432C0483FF4}"/>
              </a:ext>
            </a:extLst>
          </p:cNvPr>
          <p:cNvSpPr/>
          <p:nvPr/>
        </p:nvSpPr>
        <p:spPr>
          <a:xfrm>
            <a:off x="1406425" y="1792989"/>
            <a:ext cx="3175870" cy="338554"/>
          </a:xfrm>
          <a:prstGeom prst="rect">
            <a:avLst/>
          </a:prstGeom>
        </p:spPr>
        <p:txBody>
          <a:bodyPr wrap="none">
            <a:spAutoFit/>
          </a:bodyPr>
          <a:lstStyle/>
          <a:p>
            <a:r>
              <a:rPr lang="en-US" i="1" u="sng" dirty="0">
                <a:solidFill>
                  <a:schemeClr val="tx1"/>
                </a:solidFill>
                <a:latin typeface="Arial" panose="020B0604020202020204" pitchFamily="34" charset="0"/>
                <a:cs typeface="Arial" panose="020B0604020202020204" pitchFamily="34" charset="0"/>
              </a:rPr>
              <a:t>Comma,</a:t>
            </a:r>
            <a:r>
              <a:rPr lang="en-US" i="1" dirty="0">
                <a:solidFill>
                  <a:schemeClr val="tx1"/>
                </a:solidFill>
                <a:latin typeface="Arial" panose="020B0604020202020204" pitchFamily="34" charset="0"/>
                <a:cs typeface="Arial" panose="020B0604020202020204" pitchFamily="34" charset="0"/>
              </a:rPr>
              <a:t> </a:t>
            </a:r>
            <a:r>
              <a:rPr lang="en-US" i="1" u="sng" dirty="0">
                <a:solidFill>
                  <a:schemeClr val="tx1"/>
                </a:solidFill>
                <a:latin typeface="Arial" panose="020B0604020202020204" pitchFamily="34" charset="0"/>
                <a:cs typeface="Arial" panose="020B0604020202020204" pitchFamily="34" charset="0"/>
              </a:rPr>
              <a:t>space</a:t>
            </a:r>
            <a:r>
              <a:rPr lang="en-US" i="1" dirty="0">
                <a:solidFill>
                  <a:schemeClr val="tx1"/>
                </a:solidFill>
                <a:latin typeface="Arial" panose="020B0604020202020204" pitchFamily="34" charset="0"/>
                <a:cs typeface="Arial" panose="020B0604020202020204" pitchFamily="34" charset="0"/>
              </a:rPr>
              <a:t> or </a:t>
            </a:r>
            <a:r>
              <a:rPr lang="en-US" i="1" u="sng" dirty="0">
                <a:solidFill>
                  <a:schemeClr val="tx1"/>
                </a:solidFill>
                <a:latin typeface="Arial" panose="020B0604020202020204" pitchFamily="34" charset="0"/>
                <a:cs typeface="Arial" panose="020B0604020202020204" pitchFamily="34" charset="0"/>
              </a:rPr>
              <a:t>tab </a:t>
            </a:r>
            <a:r>
              <a:rPr lang="en-US" dirty="0">
                <a:solidFill>
                  <a:schemeClr val="tx1"/>
                </a:solidFill>
                <a:latin typeface="Arial" panose="020B0604020202020204" pitchFamily="34" charset="0"/>
                <a:cs typeface="Arial" panose="020B0604020202020204" pitchFamily="34" charset="0"/>
              </a:rPr>
              <a:t>separated</a:t>
            </a:r>
            <a:r>
              <a:rPr lang="en-US" i="1" dirty="0">
                <a:solidFill>
                  <a:schemeClr val="tx1"/>
                </a:solidFill>
                <a:latin typeface="Arial" panose="020B0604020202020204" pitchFamily="34" charset="0"/>
                <a:cs typeface="Arial" panose="020B0604020202020204" pitchFamily="34" charset="0"/>
              </a:rPr>
              <a:t> </a:t>
            </a:r>
            <a:endParaRPr lang="en-US" i="1" dirty="0"/>
          </a:p>
        </p:txBody>
      </p:sp>
      <p:cxnSp>
        <p:nvCxnSpPr>
          <p:cNvPr id="19" name="Straight Arrow Connector 18">
            <a:extLst>
              <a:ext uri="{FF2B5EF4-FFF2-40B4-BE49-F238E27FC236}">
                <a16:creationId xmlns:a16="http://schemas.microsoft.com/office/drawing/2014/main" id="{B1CA9173-B7CB-4B2B-A894-8055D8B99EDF}"/>
              </a:ext>
            </a:extLst>
          </p:cNvPr>
          <p:cNvCxnSpPr>
            <a:cxnSpLocks/>
            <a:stCxn id="14" idx="2"/>
            <a:endCxn id="18" idx="3"/>
          </p:cNvCxnSpPr>
          <p:nvPr/>
        </p:nvCxnSpPr>
        <p:spPr bwMode="auto">
          <a:xfrm flipH="1">
            <a:off x="4582295" y="1605280"/>
            <a:ext cx="290696" cy="356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73C51E15-B4CC-4D1E-AE8B-F0CCD01575E4}"/>
              </a:ext>
            </a:extLst>
          </p:cNvPr>
          <p:cNvCxnSpPr>
            <a:cxnSpLocks/>
            <a:stCxn id="15" idx="2"/>
            <a:endCxn id="18" idx="3"/>
          </p:cNvCxnSpPr>
          <p:nvPr/>
        </p:nvCxnSpPr>
        <p:spPr bwMode="auto">
          <a:xfrm flipH="1">
            <a:off x="4582295" y="1601533"/>
            <a:ext cx="1587106" cy="3607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Rectangle: Rounded Corners 28">
            <a:extLst>
              <a:ext uri="{FF2B5EF4-FFF2-40B4-BE49-F238E27FC236}">
                <a16:creationId xmlns:a16="http://schemas.microsoft.com/office/drawing/2014/main" id="{51789B2C-3222-450F-9F3B-E0890CE07617}"/>
              </a:ext>
            </a:extLst>
          </p:cNvPr>
          <p:cNvSpPr/>
          <p:nvPr/>
        </p:nvSpPr>
        <p:spPr bwMode="auto">
          <a:xfrm>
            <a:off x="8506061" y="2285178"/>
            <a:ext cx="260748" cy="762822"/>
          </a:xfrm>
          <a:prstGeom prst="roundRect">
            <a:avLst>
              <a:gd name="adj" fmla="val 18858"/>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0" name="Rectangle: Rounded Corners 29">
            <a:extLst>
              <a:ext uri="{FF2B5EF4-FFF2-40B4-BE49-F238E27FC236}">
                <a16:creationId xmlns:a16="http://schemas.microsoft.com/office/drawing/2014/main" id="{B1E58B59-ACF3-4B51-9B19-DB5F070F1081}"/>
              </a:ext>
            </a:extLst>
          </p:cNvPr>
          <p:cNvSpPr/>
          <p:nvPr/>
        </p:nvSpPr>
        <p:spPr bwMode="auto">
          <a:xfrm>
            <a:off x="5966575" y="2371498"/>
            <a:ext cx="1970052" cy="808486"/>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1" name="TextBox 30">
            <a:extLst>
              <a:ext uri="{FF2B5EF4-FFF2-40B4-BE49-F238E27FC236}">
                <a16:creationId xmlns:a16="http://schemas.microsoft.com/office/drawing/2014/main" id="{674AACD5-A2CB-47CC-982A-E2FB855AB122}"/>
              </a:ext>
            </a:extLst>
          </p:cNvPr>
          <p:cNvSpPr txBox="1"/>
          <p:nvPr/>
        </p:nvSpPr>
        <p:spPr>
          <a:xfrm>
            <a:off x="6052301" y="2406138"/>
            <a:ext cx="1841663" cy="707886"/>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3046"/>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line continuation</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32" name="Straight Arrow Connector 31">
            <a:extLst>
              <a:ext uri="{FF2B5EF4-FFF2-40B4-BE49-F238E27FC236}">
                <a16:creationId xmlns:a16="http://schemas.microsoft.com/office/drawing/2014/main" id="{55C059D5-44B4-46F6-BC86-C85B5E4CC189}"/>
              </a:ext>
            </a:extLst>
          </p:cNvPr>
          <p:cNvCxnSpPr>
            <a:cxnSpLocks/>
            <a:stCxn id="31" idx="3"/>
            <a:endCxn id="29" idx="1"/>
          </p:cNvCxnSpPr>
          <p:nvPr/>
        </p:nvCxnSpPr>
        <p:spPr bwMode="auto">
          <a:xfrm flipV="1">
            <a:off x="7893964" y="2666589"/>
            <a:ext cx="612097" cy="934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Rectangle: Rounded Corners 20">
            <a:extLst>
              <a:ext uri="{FF2B5EF4-FFF2-40B4-BE49-F238E27FC236}">
                <a16:creationId xmlns:a16="http://schemas.microsoft.com/office/drawing/2014/main" id="{09BE9372-CC72-4C2C-B77A-D9B0FFC2B163}"/>
              </a:ext>
            </a:extLst>
          </p:cNvPr>
          <p:cNvSpPr/>
          <p:nvPr/>
        </p:nvSpPr>
        <p:spPr bwMode="auto">
          <a:xfrm>
            <a:off x="10032242" y="1986192"/>
            <a:ext cx="1191144" cy="1193792"/>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3" name="Rectangle: Rounded Corners 22">
            <a:extLst>
              <a:ext uri="{FF2B5EF4-FFF2-40B4-BE49-F238E27FC236}">
                <a16:creationId xmlns:a16="http://schemas.microsoft.com/office/drawing/2014/main" id="{7A05B7F6-3697-4E47-B29C-736E9D541A11}"/>
              </a:ext>
            </a:extLst>
          </p:cNvPr>
          <p:cNvSpPr/>
          <p:nvPr/>
        </p:nvSpPr>
        <p:spPr bwMode="auto">
          <a:xfrm>
            <a:off x="10581640" y="2007968"/>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4" name="Rectangle: Rounded Corners 23">
            <a:extLst>
              <a:ext uri="{FF2B5EF4-FFF2-40B4-BE49-F238E27FC236}">
                <a16:creationId xmlns:a16="http://schemas.microsoft.com/office/drawing/2014/main" id="{2FEC611D-7CCB-42A6-A5E6-DBB8C04646B9}"/>
              </a:ext>
            </a:extLst>
          </p:cNvPr>
          <p:cNvSpPr/>
          <p:nvPr/>
        </p:nvSpPr>
        <p:spPr bwMode="auto">
          <a:xfrm>
            <a:off x="5970500" y="3512949"/>
            <a:ext cx="1970052" cy="1323439"/>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5" name="TextBox 24">
            <a:extLst>
              <a:ext uri="{FF2B5EF4-FFF2-40B4-BE49-F238E27FC236}">
                <a16:creationId xmlns:a16="http://schemas.microsoft.com/office/drawing/2014/main" id="{4B064FAB-5F45-4293-B5B8-94E7863176FB}"/>
              </a:ext>
            </a:extLst>
          </p:cNvPr>
          <p:cNvSpPr txBox="1"/>
          <p:nvPr/>
        </p:nvSpPr>
        <p:spPr>
          <a:xfrm>
            <a:off x="6056226" y="3547590"/>
            <a:ext cx="1841663" cy="1323439"/>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0000"/>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delimiting class, object, bus, node</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26" name="Straight Arrow Connector 25">
            <a:extLst>
              <a:ext uri="{FF2B5EF4-FFF2-40B4-BE49-F238E27FC236}">
                <a16:creationId xmlns:a16="http://schemas.microsoft.com/office/drawing/2014/main" id="{29EDC393-489E-4882-9409-E6A1624B33EA}"/>
              </a:ext>
            </a:extLst>
          </p:cNvPr>
          <p:cNvCxnSpPr>
            <a:cxnSpLocks/>
            <a:stCxn id="25" idx="3"/>
            <a:endCxn id="21" idx="1"/>
          </p:cNvCxnSpPr>
          <p:nvPr/>
        </p:nvCxnSpPr>
        <p:spPr bwMode="auto">
          <a:xfrm flipV="1">
            <a:off x="7897889" y="2583088"/>
            <a:ext cx="2134353" cy="16262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Rectangle: Rounded Corners 26">
            <a:extLst>
              <a:ext uri="{FF2B5EF4-FFF2-40B4-BE49-F238E27FC236}">
                <a16:creationId xmlns:a16="http://schemas.microsoft.com/office/drawing/2014/main" id="{AD200AE0-A080-44DE-A3D9-930E5BD4D804}"/>
              </a:ext>
            </a:extLst>
          </p:cNvPr>
          <p:cNvSpPr/>
          <p:nvPr/>
        </p:nvSpPr>
        <p:spPr bwMode="auto">
          <a:xfrm>
            <a:off x="10168891" y="2540012"/>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 name="Rectangle: Rounded Corners 27">
            <a:extLst>
              <a:ext uri="{FF2B5EF4-FFF2-40B4-BE49-F238E27FC236}">
                <a16:creationId xmlns:a16="http://schemas.microsoft.com/office/drawing/2014/main" id="{FDEE3C39-D374-4DE2-A9F6-D0696AB9F953}"/>
              </a:ext>
            </a:extLst>
          </p:cNvPr>
          <p:cNvSpPr/>
          <p:nvPr/>
        </p:nvSpPr>
        <p:spPr bwMode="auto">
          <a:xfrm>
            <a:off x="10443211" y="2540012"/>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3" name="Rectangle: Rounded Corners 32">
            <a:extLst>
              <a:ext uri="{FF2B5EF4-FFF2-40B4-BE49-F238E27FC236}">
                <a16:creationId xmlns:a16="http://schemas.microsoft.com/office/drawing/2014/main" id="{957094B0-F2CA-43AA-ACA0-800711DB1594}"/>
              </a:ext>
            </a:extLst>
          </p:cNvPr>
          <p:cNvSpPr/>
          <p:nvPr/>
        </p:nvSpPr>
        <p:spPr bwMode="auto">
          <a:xfrm>
            <a:off x="10727691" y="2537906"/>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4" name="Rectangle: Rounded Corners 33">
            <a:extLst>
              <a:ext uri="{FF2B5EF4-FFF2-40B4-BE49-F238E27FC236}">
                <a16:creationId xmlns:a16="http://schemas.microsoft.com/office/drawing/2014/main" id="{11ABDC25-5DCB-4446-BF3A-466DD912E46F}"/>
              </a:ext>
            </a:extLst>
          </p:cNvPr>
          <p:cNvSpPr/>
          <p:nvPr/>
        </p:nvSpPr>
        <p:spPr bwMode="auto">
          <a:xfrm>
            <a:off x="10168891" y="2812209"/>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5" name="Rectangle: Rounded Corners 34">
            <a:extLst>
              <a:ext uri="{FF2B5EF4-FFF2-40B4-BE49-F238E27FC236}">
                <a16:creationId xmlns:a16="http://schemas.microsoft.com/office/drawing/2014/main" id="{B344616E-BFCB-4B92-B5EC-DF3370E8EF13}"/>
              </a:ext>
            </a:extLst>
          </p:cNvPr>
          <p:cNvSpPr/>
          <p:nvPr/>
        </p:nvSpPr>
        <p:spPr bwMode="auto">
          <a:xfrm>
            <a:off x="10443211" y="2812209"/>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6" name="Rectangle: Rounded Corners 35">
            <a:extLst>
              <a:ext uri="{FF2B5EF4-FFF2-40B4-BE49-F238E27FC236}">
                <a16:creationId xmlns:a16="http://schemas.microsoft.com/office/drawing/2014/main" id="{0ACCA010-C612-406B-A0C0-B9D1767065BC}"/>
              </a:ext>
            </a:extLst>
          </p:cNvPr>
          <p:cNvSpPr/>
          <p:nvPr/>
        </p:nvSpPr>
        <p:spPr bwMode="auto">
          <a:xfrm>
            <a:off x="10727691" y="2810103"/>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7" name="Rectangle: Rounded Corners 36">
            <a:extLst>
              <a:ext uri="{FF2B5EF4-FFF2-40B4-BE49-F238E27FC236}">
                <a16:creationId xmlns:a16="http://schemas.microsoft.com/office/drawing/2014/main" id="{6569E17D-B674-4467-9215-BA22E56F19F1}"/>
              </a:ext>
            </a:extLst>
          </p:cNvPr>
          <p:cNvSpPr/>
          <p:nvPr/>
        </p:nvSpPr>
        <p:spPr bwMode="auto">
          <a:xfrm>
            <a:off x="11012171" y="2810103"/>
            <a:ext cx="165100" cy="301814"/>
          </a:xfrm>
          <a:prstGeom prst="roundRect">
            <a:avLst>
              <a:gd name="adj" fmla="val 3200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92766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671A1FA-A329-45BE-9B82-A05B2A9AB138}"/>
              </a:ext>
            </a:extLst>
          </p:cNvPr>
          <p:cNvSpPr/>
          <p:nvPr/>
        </p:nvSpPr>
        <p:spPr bwMode="auto">
          <a:xfrm>
            <a:off x="2391210" y="1085977"/>
            <a:ext cx="5038289" cy="45707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5" name="Picture 4" descr="A picture containing night sky&#10;&#10;Description automatically generated">
            <a:extLst>
              <a:ext uri="{FF2B5EF4-FFF2-40B4-BE49-F238E27FC236}">
                <a16:creationId xmlns:a16="http://schemas.microsoft.com/office/drawing/2014/main" id="{539CA896-5955-48FA-98C1-0DA0195AE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Solidly Grounded Transformer</a:t>
            </a:r>
          </a:p>
        </p:txBody>
      </p:sp>
      <p:pic>
        <p:nvPicPr>
          <p:cNvPr id="6" name="Picture 5" descr="A picture containing indoor, dark, night sky&#10;&#10;Description automatically generated">
            <a:extLst>
              <a:ext uri="{FF2B5EF4-FFF2-40B4-BE49-F238E27FC236}">
                <a16:creationId xmlns:a16="http://schemas.microsoft.com/office/drawing/2014/main" id="{2082EC44-D8FD-4258-9239-6FC8F05F2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
        <p:nvSpPr>
          <p:cNvPr id="7" name="Rectangle 6">
            <a:extLst>
              <a:ext uri="{FF2B5EF4-FFF2-40B4-BE49-F238E27FC236}">
                <a16:creationId xmlns:a16="http://schemas.microsoft.com/office/drawing/2014/main" id="{25337BB6-7DA5-4BD6-9670-0F24D4340849}"/>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7EBC696-7CED-4D71-A237-E7B3E61EA502}"/>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3E315832-8D4E-4841-8A77-33866C0061B3}"/>
              </a:ext>
            </a:extLst>
          </p:cNvPr>
          <p:cNvSpPr/>
          <p:nvPr/>
        </p:nvSpPr>
        <p:spPr bwMode="auto">
          <a:xfrm>
            <a:off x="8454070" y="3474215"/>
            <a:ext cx="3737930" cy="2761614"/>
          </a:xfrm>
          <a:prstGeom prst="rect">
            <a:avLst/>
          </a:prstGeom>
          <a:solidFill>
            <a:schemeClr val="bg1">
              <a:alpha val="89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TextBox 10">
            <a:extLst>
              <a:ext uri="{FF2B5EF4-FFF2-40B4-BE49-F238E27FC236}">
                <a16:creationId xmlns:a16="http://schemas.microsoft.com/office/drawing/2014/main" id="{AE976F42-289F-4634-B5A5-BC0AB01975FA}"/>
              </a:ext>
            </a:extLst>
          </p:cNvPr>
          <p:cNvSpPr txBox="1"/>
          <p:nvPr/>
        </p:nvSpPr>
        <p:spPr>
          <a:xfrm>
            <a:off x="167640" y="1095503"/>
            <a:ext cx="739140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Command syntax:  </a:t>
            </a:r>
            <a:r>
              <a:rPr lang="en-US" sz="2000" b="1" dirty="0">
                <a:solidFill>
                  <a:srgbClr val="FF3046"/>
                </a:solidFill>
                <a:latin typeface="Courier New" panose="02070309020205020404" pitchFamily="49" charset="0"/>
                <a:cs typeface="Courier New" panose="02070309020205020404" pitchFamily="49" charset="0"/>
              </a:rPr>
              <a:t>command </a:t>
            </a:r>
            <a:r>
              <a:rPr lang="en-US" sz="2000" b="1" dirty="0">
                <a:solidFill>
                  <a:schemeClr val="tx1"/>
                </a:solidFill>
                <a:latin typeface="Courier New" panose="02070309020205020404" pitchFamily="49" charset="0"/>
                <a:cs typeface="Courier New" panose="02070309020205020404" pitchFamily="49" charset="0"/>
              </a:rPr>
              <a:t>param_1, param_2 param_3</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4" name="Rectangle: Rounded Corners 13">
            <a:extLst>
              <a:ext uri="{FF2B5EF4-FFF2-40B4-BE49-F238E27FC236}">
                <a16:creationId xmlns:a16="http://schemas.microsoft.com/office/drawing/2014/main" id="{6ED8338D-DE65-43CD-A8E7-1F097DD62BD5}"/>
              </a:ext>
            </a:extLst>
          </p:cNvPr>
          <p:cNvSpPr/>
          <p:nvPr/>
        </p:nvSpPr>
        <p:spPr bwMode="auto">
          <a:xfrm>
            <a:off x="4732021" y="1031240"/>
            <a:ext cx="28194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Rounded Corners 14">
            <a:extLst>
              <a:ext uri="{FF2B5EF4-FFF2-40B4-BE49-F238E27FC236}">
                <a16:creationId xmlns:a16="http://schemas.microsoft.com/office/drawing/2014/main" id="{35907153-38C6-4B3D-8E9E-B94035D92C2A}"/>
              </a:ext>
            </a:extLst>
          </p:cNvPr>
          <p:cNvSpPr/>
          <p:nvPr/>
        </p:nvSpPr>
        <p:spPr bwMode="auto">
          <a:xfrm>
            <a:off x="6052301" y="1027493"/>
            <a:ext cx="234200" cy="574040"/>
          </a:xfrm>
          <a:prstGeom prst="roundRect">
            <a:avLst>
              <a:gd name="adj" fmla="val 15399"/>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6" name="Straight Arrow Connector 15">
            <a:extLst>
              <a:ext uri="{FF2B5EF4-FFF2-40B4-BE49-F238E27FC236}">
                <a16:creationId xmlns:a16="http://schemas.microsoft.com/office/drawing/2014/main" id="{885CD4A0-93C8-4519-AD2A-6DC5E4963D77}"/>
              </a:ext>
            </a:extLst>
          </p:cNvPr>
          <p:cNvCxnSpPr>
            <a:cxnSpLocks/>
          </p:cNvCxnSpPr>
          <p:nvPr/>
        </p:nvCxnSpPr>
        <p:spPr bwMode="auto">
          <a:xfrm>
            <a:off x="7559040" y="1294633"/>
            <a:ext cx="895030" cy="8084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Rectangle 17">
            <a:extLst>
              <a:ext uri="{FF2B5EF4-FFF2-40B4-BE49-F238E27FC236}">
                <a16:creationId xmlns:a16="http://schemas.microsoft.com/office/drawing/2014/main" id="{2FCF0E71-69F0-4A53-B8EA-8432C0483FF4}"/>
              </a:ext>
            </a:extLst>
          </p:cNvPr>
          <p:cNvSpPr/>
          <p:nvPr/>
        </p:nvSpPr>
        <p:spPr>
          <a:xfrm>
            <a:off x="1406425" y="1792989"/>
            <a:ext cx="3175870" cy="338554"/>
          </a:xfrm>
          <a:prstGeom prst="rect">
            <a:avLst/>
          </a:prstGeom>
        </p:spPr>
        <p:txBody>
          <a:bodyPr wrap="none">
            <a:spAutoFit/>
          </a:bodyPr>
          <a:lstStyle/>
          <a:p>
            <a:r>
              <a:rPr lang="en-US" i="1" u="sng" dirty="0">
                <a:solidFill>
                  <a:schemeClr val="tx1"/>
                </a:solidFill>
                <a:latin typeface="Arial" panose="020B0604020202020204" pitchFamily="34" charset="0"/>
                <a:cs typeface="Arial" panose="020B0604020202020204" pitchFamily="34" charset="0"/>
              </a:rPr>
              <a:t>Comma,</a:t>
            </a:r>
            <a:r>
              <a:rPr lang="en-US" i="1" dirty="0">
                <a:solidFill>
                  <a:schemeClr val="tx1"/>
                </a:solidFill>
                <a:latin typeface="Arial" panose="020B0604020202020204" pitchFamily="34" charset="0"/>
                <a:cs typeface="Arial" panose="020B0604020202020204" pitchFamily="34" charset="0"/>
              </a:rPr>
              <a:t> </a:t>
            </a:r>
            <a:r>
              <a:rPr lang="en-US" i="1" u="sng" dirty="0">
                <a:solidFill>
                  <a:schemeClr val="tx1"/>
                </a:solidFill>
                <a:latin typeface="Arial" panose="020B0604020202020204" pitchFamily="34" charset="0"/>
                <a:cs typeface="Arial" panose="020B0604020202020204" pitchFamily="34" charset="0"/>
              </a:rPr>
              <a:t>space</a:t>
            </a:r>
            <a:r>
              <a:rPr lang="en-US" i="1" dirty="0">
                <a:solidFill>
                  <a:schemeClr val="tx1"/>
                </a:solidFill>
                <a:latin typeface="Arial" panose="020B0604020202020204" pitchFamily="34" charset="0"/>
                <a:cs typeface="Arial" panose="020B0604020202020204" pitchFamily="34" charset="0"/>
              </a:rPr>
              <a:t> or </a:t>
            </a:r>
            <a:r>
              <a:rPr lang="en-US" i="1" u="sng" dirty="0">
                <a:solidFill>
                  <a:schemeClr val="tx1"/>
                </a:solidFill>
                <a:latin typeface="Arial" panose="020B0604020202020204" pitchFamily="34" charset="0"/>
                <a:cs typeface="Arial" panose="020B0604020202020204" pitchFamily="34" charset="0"/>
              </a:rPr>
              <a:t>tab </a:t>
            </a:r>
            <a:r>
              <a:rPr lang="en-US" dirty="0">
                <a:solidFill>
                  <a:schemeClr val="tx1"/>
                </a:solidFill>
                <a:latin typeface="Arial" panose="020B0604020202020204" pitchFamily="34" charset="0"/>
                <a:cs typeface="Arial" panose="020B0604020202020204" pitchFamily="34" charset="0"/>
              </a:rPr>
              <a:t>separated</a:t>
            </a:r>
            <a:r>
              <a:rPr lang="en-US" i="1" dirty="0">
                <a:solidFill>
                  <a:schemeClr val="tx1"/>
                </a:solidFill>
                <a:latin typeface="Arial" panose="020B0604020202020204" pitchFamily="34" charset="0"/>
                <a:cs typeface="Arial" panose="020B0604020202020204" pitchFamily="34" charset="0"/>
              </a:rPr>
              <a:t> </a:t>
            </a:r>
            <a:endParaRPr lang="en-US" i="1" dirty="0"/>
          </a:p>
        </p:txBody>
      </p:sp>
      <p:cxnSp>
        <p:nvCxnSpPr>
          <p:cNvPr id="19" name="Straight Arrow Connector 18">
            <a:extLst>
              <a:ext uri="{FF2B5EF4-FFF2-40B4-BE49-F238E27FC236}">
                <a16:creationId xmlns:a16="http://schemas.microsoft.com/office/drawing/2014/main" id="{B1CA9173-B7CB-4B2B-A894-8055D8B99EDF}"/>
              </a:ext>
            </a:extLst>
          </p:cNvPr>
          <p:cNvCxnSpPr>
            <a:cxnSpLocks/>
            <a:stCxn id="14" idx="2"/>
            <a:endCxn id="18" idx="3"/>
          </p:cNvCxnSpPr>
          <p:nvPr/>
        </p:nvCxnSpPr>
        <p:spPr bwMode="auto">
          <a:xfrm flipH="1">
            <a:off x="4582295" y="1605280"/>
            <a:ext cx="290696" cy="356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73C51E15-B4CC-4D1E-AE8B-F0CCD01575E4}"/>
              </a:ext>
            </a:extLst>
          </p:cNvPr>
          <p:cNvCxnSpPr>
            <a:cxnSpLocks/>
            <a:stCxn id="15" idx="2"/>
            <a:endCxn id="18" idx="3"/>
          </p:cNvCxnSpPr>
          <p:nvPr/>
        </p:nvCxnSpPr>
        <p:spPr bwMode="auto">
          <a:xfrm flipH="1">
            <a:off x="4582295" y="1601533"/>
            <a:ext cx="1587106" cy="3607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Rectangle: Rounded Corners 20">
            <a:extLst>
              <a:ext uri="{FF2B5EF4-FFF2-40B4-BE49-F238E27FC236}">
                <a16:creationId xmlns:a16="http://schemas.microsoft.com/office/drawing/2014/main" id="{09BE9372-CC72-4C2C-B77A-D9B0FFC2B163}"/>
              </a:ext>
            </a:extLst>
          </p:cNvPr>
          <p:cNvSpPr/>
          <p:nvPr/>
        </p:nvSpPr>
        <p:spPr bwMode="auto">
          <a:xfrm>
            <a:off x="9658349" y="3111916"/>
            <a:ext cx="1666875" cy="31708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4" name="Rectangle: Rounded Corners 23">
            <a:extLst>
              <a:ext uri="{FF2B5EF4-FFF2-40B4-BE49-F238E27FC236}">
                <a16:creationId xmlns:a16="http://schemas.microsoft.com/office/drawing/2014/main" id="{2FEC611D-7CCB-42A6-A5E6-DBB8C04646B9}"/>
              </a:ext>
            </a:extLst>
          </p:cNvPr>
          <p:cNvSpPr/>
          <p:nvPr/>
        </p:nvSpPr>
        <p:spPr bwMode="auto">
          <a:xfrm>
            <a:off x="5975044" y="3103185"/>
            <a:ext cx="1970052" cy="1973632"/>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5" name="TextBox 24">
            <a:extLst>
              <a:ext uri="{FF2B5EF4-FFF2-40B4-BE49-F238E27FC236}">
                <a16:creationId xmlns:a16="http://schemas.microsoft.com/office/drawing/2014/main" id="{4B064FAB-5F45-4293-B5B8-94E7863176FB}"/>
              </a:ext>
            </a:extLst>
          </p:cNvPr>
          <p:cNvSpPr txBox="1"/>
          <p:nvPr/>
        </p:nvSpPr>
        <p:spPr>
          <a:xfrm>
            <a:off x="6060770" y="3137825"/>
            <a:ext cx="1841663" cy="1938992"/>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0000"/>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 create arrays. Comma or space to separate elements</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23" name="Straight Arrow Connector 22">
            <a:extLst>
              <a:ext uri="{FF2B5EF4-FFF2-40B4-BE49-F238E27FC236}">
                <a16:creationId xmlns:a16="http://schemas.microsoft.com/office/drawing/2014/main" id="{ED0CE0CE-380C-4688-81DC-09458AF57094}"/>
              </a:ext>
            </a:extLst>
          </p:cNvPr>
          <p:cNvCxnSpPr>
            <a:cxnSpLocks/>
            <a:stCxn id="24" idx="3"/>
          </p:cNvCxnSpPr>
          <p:nvPr/>
        </p:nvCxnSpPr>
        <p:spPr bwMode="auto">
          <a:xfrm flipV="1">
            <a:off x="7945096" y="3383787"/>
            <a:ext cx="1713252" cy="7062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1459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B2630038-0558-4414-90FB-45FDEACDFE8F}"/>
              </a:ext>
            </a:extLst>
          </p:cNvPr>
          <p:cNvSpPr/>
          <p:nvPr/>
        </p:nvSpPr>
        <p:spPr bwMode="auto">
          <a:xfrm>
            <a:off x="3713957" y="2028825"/>
            <a:ext cx="2210674" cy="3183256"/>
          </a:xfrm>
          <a:prstGeom prst="roundRect">
            <a:avLst>
              <a:gd name="adj" fmla="val 5406"/>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8" name="Picture 7" descr="A picture containing night sky&#10;&#10;Description automatically generated">
            <a:extLst>
              <a:ext uri="{FF2B5EF4-FFF2-40B4-BE49-F238E27FC236}">
                <a16:creationId xmlns:a16="http://schemas.microsoft.com/office/drawing/2014/main" id="{74F0DD3C-436D-4E90-91FD-20CDEA2C74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Ungrounded Transformer</a:t>
            </a:r>
          </a:p>
        </p:txBody>
      </p:sp>
      <p:pic>
        <p:nvPicPr>
          <p:cNvPr id="9" name="Picture 8" descr="A picture containing indoor, dark, night sky&#10;&#10;Description automatically generated">
            <a:extLst>
              <a:ext uri="{FF2B5EF4-FFF2-40B4-BE49-F238E27FC236}">
                <a16:creationId xmlns:a16="http://schemas.microsoft.com/office/drawing/2014/main" id="{E4F924C4-4E51-4F46-9425-0C94F1EDA7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261" t="31623" r="57606" b="63138"/>
          <a:stretch/>
        </p:blipFill>
        <p:spPr>
          <a:xfrm>
            <a:off x="2489200" y="2692400"/>
            <a:ext cx="1381760" cy="294640"/>
          </a:xfrm>
          <a:prstGeom prst="rect">
            <a:avLst/>
          </a:prstGeom>
        </p:spPr>
      </p:pic>
      <p:sp>
        <p:nvSpPr>
          <p:cNvPr id="15" name="Rectangle 14">
            <a:extLst>
              <a:ext uri="{FF2B5EF4-FFF2-40B4-BE49-F238E27FC236}">
                <a16:creationId xmlns:a16="http://schemas.microsoft.com/office/drawing/2014/main" id="{360D0F89-70CA-4B9B-91F1-42760010739C}"/>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=Bus_B.1.2.3.4</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86B48B30-9F25-4668-B018-126DB74BF478}"/>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9" name="Rectangle 18">
            <a:extLst>
              <a:ext uri="{FF2B5EF4-FFF2-40B4-BE49-F238E27FC236}">
                <a16:creationId xmlns:a16="http://schemas.microsoft.com/office/drawing/2014/main" id="{FC2C7FCC-E32A-4729-9EF3-249CD6937281}"/>
              </a:ext>
            </a:extLst>
          </p:cNvPr>
          <p:cNvSpPr/>
          <p:nvPr/>
        </p:nvSpPr>
        <p:spPr bwMode="auto">
          <a:xfrm>
            <a:off x="5924630" y="2874025"/>
            <a:ext cx="5398690" cy="263684"/>
          </a:xfrm>
          <a:prstGeom prst="rect">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0" name="Rectangle: Rounded Corners 19">
            <a:extLst>
              <a:ext uri="{FF2B5EF4-FFF2-40B4-BE49-F238E27FC236}">
                <a16:creationId xmlns:a16="http://schemas.microsoft.com/office/drawing/2014/main" id="{77DD2D84-D993-45A3-8CE1-E5EA869B0947}"/>
              </a:ext>
            </a:extLst>
          </p:cNvPr>
          <p:cNvSpPr/>
          <p:nvPr/>
        </p:nvSpPr>
        <p:spPr bwMode="auto">
          <a:xfrm>
            <a:off x="5261372" y="3498389"/>
            <a:ext cx="374490" cy="401320"/>
          </a:xfrm>
          <a:prstGeom prst="roundRect">
            <a:avLst>
              <a:gd name="adj" fmla="val 6540"/>
            </a:avLst>
          </a:prstGeom>
          <a:noFill/>
          <a:ln w="19050" cap="flat" cmpd="sng" algn="ctr">
            <a:solidFill>
              <a:schemeClr val="tx2">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bg1">
                  <a:lumMod val="50000"/>
                </a:schemeClr>
              </a:solidFill>
              <a:effectLst/>
              <a:latin typeface="+mn-lt"/>
            </a:endParaRPr>
          </a:p>
        </p:txBody>
      </p:sp>
      <p:sp>
        <p:nvSpPr>
          <p:cNvPr id="22" name="Rectangle: Rounded Corners 21">
            <a:extLst>
              <a:ext uri="{FF2B5EF4-FFF2-40B4-BE49-F238E27FC236}">
                <a16:creationId xmlns:a16="http://schemas.microsoft.com/office/drawing/2014/main" id="{2BC8F9AB-2759-4D61-A792-C93F2CB4BB25}"/>
              </a:ext>
            </a:extLst>
          </p:cNvPr>
          <p:cNvSpPr/>
          <p:nvPr/>
        </p:nvSpPr>
        <p:spPr bwMode="auto">
          <a:xfrm>
            <a:off x="11019164" y="2832145"/>
            <a:ext cx="349875" cy="312437"/>
          </a:xfrm>
          <a:prstGeom prst="roundRect">
            <a:avLst>
              <a:gd name="adj" fmla="val 6540"/>
            </a:avLst>
          </a:prstGeom>
          <a:noFill/>
          <a:ln w="19050" cap="flat" cmpd="sng" algn="ctr">
            <a:solidFill>
              <a:schemeClr val="tx2">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bg1">
                  <a:lumMod val="50000"/>
                </a:schemeClr>
              </a:solidFill>
              <a:effectLst/>
              <a:latin typeface="+mn-lt"/>
            </a:endParaRPr>
          </a:p>
        </p:txBody>
      </p:sp>
      <p:sp>
        <p:nvSpPr>
          <p:cNvPr id="23" name="Rectangle: Rounded Corners 22">
            <a:extLst>
              <a:ext uri="{FF2B5EF4-FFF2-40B4-BE49-F238E27FC236}">
                <a16:creationId xmlns:a16="http://schemas.microsoft.com/office/drawing/2014/main" id="{526784A5-F0DF-43E6-B757-A0D044A7C65A}"/>
              </a:ext>
            </a:extLst>
          </p:cNvPr>
          <p:cNvSpPr/>
          <p:nvPr/>
        </p:nvSpPr>
        <p:spPr bwMode="auto">
          <a:xfrm>
            <a:off x="2184401" y="821705"/>
            <a:ext cx="5720078" cy="755953"/>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4" name="TextBox 23">
            <a:extLst>
              <a:ext uri="{FF2B5EF4-FFF2-40B4-BE49-F238E27FC236}">
                <a16:creationId xmlns:a16="http://schemas.microsoft.com/office/drawing/2014/main" id="{37273F92-2C77-42D6-BAAB-5F94ED7800C8}"/>
              </a:ext>
            </a:extLst>
          </p:cNvPr>
          <p:cNvSpPr txBox="1"/>
          <p:nvPr/>
        </p:nvSpPr>
        <p:spPr>
          <a:xfrm>
            <a:off x="2306321" y="856345"/>
            <a:ext cx="5825734" cy="707886"/>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Connect neutral conductor to node 4 of the bus. Neutral is floating now</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26" name="Straight Arrow Connector 25">
            <a:extLst>
              <a:ext uri="{FF2B5EF4-FFF2-40B4-BE49-F238E27FC236}">
                <a16:creationId xmlns:a16="http://schemas.microsoft.com/office/drawing/2014/main" id="{A0AE05F2-BE6F-46F5-8FC4-81ECDC38B579}"/>
              </a:ext>
            </a:extLst>
          </p:cNvPr>
          <p:cNvCxnSpPr>
            <a:cxnSpLocks/>
          </p:cNvCxnSpPr>
          <p:nvPr/>
        </p:nvCxnSpPr>
        <p:spPr bwMode="auto">
          <a:xfrm>
            <a:off x="4826000" y="1529591"/>
            <a:ext cx="435372" cy="18994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Rectangle 31">
            <a:extLst>
              <a:ext uri="{FF2B5EF4-FFF2-40B4-BE49-F238E27FC236}">
                <a16:creationId xmlns:a16="http://schemas.microsoft.com/office/drawing/2014/main" id="{F4E0F40F-7985-4F59-B2BF-F5708DA633E0}"/>
              </a:ext>
            </a:extLst>
          </p:cNvPr>
          <p:cNvSpPr/>
          <p:nvPr/>
        </p:nvSpPr>
        <p:spPr bwMode="auto">
          <a:xfrm>
            <a:off x="8454070" y="3474215"/>
            <a:ext cx="3737930" cy="2761614"/>
          </a:xfrm>
          <a:prstGeom prst="rect">
            <a:avLst/>
          </a:prstGeom>
          <a:solidFill>
            <a:schemeClr val="bg1">
              <a:alpha val="89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1" name="Arc 20">
            <a:extLst>
              <a:ext uri="{FF2B5EF4-FFF2-40B4-BE49-F238E27FC236}">
                <a16:creationId xmlns:a16="http://schemas.microsoft.com/office/drawing/2014/main" id="{E4A04339-6645-4175-ABB5-2D23CCEB88BA}"/>
              </a:ext>
            </a:extLst>
          </p:cNvPr>
          <p:cNvSpPr/>
          <p:nvPr/>
        </p:nvSpPr>
        <p:spPr bwMode="auto">
          <a:xfrm rot="4785685">
            <a:off x="6861804" y="605818"/>
            <a:ext cx="3324906" cy="5806003"/>
          </a:xfrm>
          <a:prstGeom prst="arc">
            <a:avLst>
              <a:gd name="adj1" fmla="val 16449392"/>
              <a:gd name="adj2" fmla="val 5491571"/>
            </a:avLst>
          </a:prstGeom>
          <a:noFill/>
          <a:ln w="19050" cap="flat" cmpd="sng" algn="ctr">
            <a:solidFill>
              <a:schemeClr val="tx2">
                <a:lumMod val="75000"/>
              </a:schemeClr>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Tree>
    <p:extLst>
      <p:ext uri="{BB962C8B-B14F-4D97-AF65-F5344CB8AC3E}">
        <p14:creationId xmlns:p14="http://schemas.microsoft.com/office/powerpoint/2010/main" val="2257354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AC61E66-F1AC-4A73-8A9F-C77D50500C4C}"/>
              </a:ext>
            </a:extLst>
          </p:cNvPr>
          <p:cNvSpPr/>
          <p:nvPr/>
        </p:nvSpPr>
        <p:spPr bwMode="auto">
          <a:xfrm>
            <a:off x="6004560" y="3169919"/>
            <a:ext cx="2204719" cy="2110423"/>
          </a:xfrm>
          <a:prstGeom prst="roundRect">
            <a:avLst>
              <a:gd name="adj" fmla="val 5406"/>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6" name="Picture 5" descr="A picture containing indoor, dark, night sky&#10;&#10;Description automatically generated">
            <a:extLst>
              <a:ext uri="{FF2B5EF4-FFF2-40B4-BE49-F238E27FC236}">
                <a16:creationId xmlns:a16="http://schemas.microsoft.com/office/drawing/2014/main" id="{61F97E16-1ABC-4D91-99FE-41CCCD2CF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083"/>
            <a:ext cx="9130902" cy="5623560"/>
          </a:xfrm>
          <a:prstGeom prst="rect">
            <a:avLst/>
          </a:prstGeom>
        </p:spPr>
      </p:pic>
      <p:sp>
        <p:nvSpPr>
          <p:cNvPr id="4" name="Title 3"/>
          <p:cNvSpPr>
            <a:spLocks noGrp="1"/>
          </p:cNvSpPr>
          <p:nvPr>
            <p:ph type="title"/>
          </p:nvPr>
        </p:nvSpPr>
        <p:spPr/>
        <p:txBody>
          <a:bodyPr/>
          <a:lstStyle/>
          <a:p>
            <a:r>
              <a:rPr lang="en-US" dirty="0"/>
              <a:t>Example: Grounding Impedance</a:t>
            </a:r>
          </a:p>
        </p:txBody>
      </p:sp>
      <p:sp>
        <p:nvSpPr>
          <p:cNvPr id="8" name="Rectangle 7">
            <a:extLst>
              <a:ext uri="{FF2B5EF4-FFF2-40B4-BE49-F238E27FC236}">
                <a16:creationId xmlns:a16="http://schemas.microsoft.com/office/drawing/2014/main" id="{087EE6EB-CB2A-453A-94B2-56A12D280CA6}"/>
              </a:ext>
            </a:extLst>
          </p:cNvPr>
          <p:cNvSpPr/>
          <p:nvPr/>
        </p:nvSpPr>
        <p:spPr>
          <a:xfrm>
            <a:off x="8454071" y="603518"/>
            <a:ext cx="3737930" cy="5632311"/>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a:t>
            </a: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My first DSS transformer */</a:t>
            </a:r>
          </a:p>
          <a:p>
            <a:pPr algn="l">
              <a:spcBef>
                <a:spcPts val="0"/>
              </a:spcBef>
            </a:pPr>
            <a:endParaRPr lang="en-US" sz="18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This is a Dy xfmr</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a:solidFill>
                  <a:srgbClr val="0A07FF"/>
                </a:solidFill>
                <a:latin typeface="Courier New" panose="02070309020205020404" pitchFamily="49" charset="0"/>
                <a:cs typeface="Courier New" panose="02070309020205020404" pitchFamily="49" charset="0"/>
              </a:rPr>
              <a:t>transformer</a:t>
            </a:r>
            <a:r>
              <a:rPr lang="en-US" sz="1800" b="1" dirty="0">
                <a:solidFill>
                  <a:schemeClr val="tx1"/>
                </a:solidFill>
                <a:latin typeface="Courier New" panose="02070309020205020404" pitchFamily="49" charset="0"/>
                <a:cs typeface="Courier New" panose="02070309020205020404" pitchFamily="49" charset="0"/>
              </a:rPr>
              <a:t>.xfmr_name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=3 </a:t>
            </a:r>
            <a:r>
              <a:rPr lang="en-US" sz="1800" b="1" dirty="0">
                <a:solidFill>
                  <a:srgbClr val="FF5CFF"/>
                </a:solidFill>
                <a:latin typeface="Courier New" panose="02070309020205020404" pitchFamily="49" charset="0"/>
                <a:cs typeface="Courier New" panose="02070309020205020404" pitchFamily="49" charset="0"/>
              </a:rPr>
              <a:t>windings</a:t>
            </a:r>
            <a:r>
              <a:rPr lang="en-US" sz="1800" b="1" dirty="0">
                <a:solidFill>
                  <a:schemeClr val="tx1"/>
                </a:solidFill>
                <a:latin typeface="Courier New" panose="02070309020205020404" pitchFamily="49" charset="0"/>
                <a:cs typeface="Courier New" panose="02070309020205020404" pitchFamily="49" charset="0"/>
              </a:rPr>
              <a:t>=2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=Bus_A.1.2.3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=Bus_B.1.2.3.4</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conns</a:t>
            </a:r>
            <a:r>
              <a:rPr lang="en-US" sz="1800" b="1" dirty="0">
                <a:solidFill>
                  <a:schemeClr val="tx1"/>
                </a:solidFill>
                <a:latin typeface="Courier New" panose="02070309020205020404" pitchFamily="49" charset="0"/>
                <a:cs typeface="Courier New" panose="02070309020205020404" pitchFamily="49" charset="0"/>
              </a:rPr>
              <a:t>=[delta, wye]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New</a:t>
            </a:r>
            <a:r>
              <a:rPr lang="en-US" sz="1800" b="1" dirty="0">
                <a:solidFill>
                  <a:srgbClr val="FF5CFF"/>
                </a:solidFill>
                <a:latin typeface="Courier New" panose="02070309020205020404" pitchFamily="49" charset="0"/>
                <a:cs typeface="Courier New" panose="02070309020205020404" pitchFamily="49" charset="0"/>
              </a:rPr>
              <a:t> </a:t>
            </a:r>
            <a:r>
              <a:rPr lang="en-US" sz="1800" b="1" dirty="0" err="1">
                <a:solidFill>
                  <a:srgbClr val="0A07FF"/>
                </a:solidFill>
                <a:latin typeface="Courier New" panose="02070309020205020404" pitchFamily="49" charset="0"/>
                <a:cs typeface="Courier New" panose="02070309020205020404" pitchFamily="49" charset="0"/>
              </a:rPr>
              <a:t>reactor</a:t>
            </a:r>
            <a:r>
              <a:rPr lang="en-US" sz="1800" b="1" dirty="0" err="1">
                <a:solidFill>
                  <a:schemeClr val="tx1"/>
                </a:solidFill>
                <a:latin typeface="Courier New" panose="02070309020205020404" pitchFamily="49" charset="0"/>
                <a:cs typeface="Courier New" panose="02070309020205020404" pitchFamily="49" charset="0"/>
              </a:rPr>
              <a:t>.rg_name</a:t>
            </a:r>
            <a:r>
              <a:rPr lang="en-US" sz="1800" b="1" dirty="0">
                <a:solidFill>
                  <a:schemeClr val="tx1"/>
                </a:solidFill>
                <a:latin typeface="Courier New" panose="02070309020205020404" pitchFamily="49" charset="0"/>
                <a:cs typeface="Courier New" panose="02070309020205020404" pitchFamily="49" charset="0"/>
              </a:rPr>
              <a:t> </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solidFill>
                  <a:schemeClr val="tx1"/>
                </a:solidFill>
                <a:latin typeface="Courier New" panose="02070309020205020404" pitchFamily="49" charset="0"/>
                <a:cs typeface="Courier New" panose="02070309020205020404" pitchFamily="49" charset="0"/>
              </a:rPr>
              <a:t>=1</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rgbClr val="FF5CFF"/>
                </a:solidFill>
                <a:latin typeface="Courier New" panose="02070309020205020404" pitchFamily="49" charset="0"/>
                <a:cs typeface="Courier New" panose="02070309020205020404" pitchFamily="49" charset="0"/>
              </a:rPr>
              <a:t> Bus1</a:t>
            </a:r>
            <a:r>
              <a:rPr lang="en-US" sz="1800" b="1" dirty="0">
                <a:solidFill>
                  <a:schemeClr val="tx1"/>
                </a:solidFill>
                <a:latin typeface="Courier New" panose="02070309020205020404" pitchFamily="49" charset="0"/>
                <a:cs typeface="Courier New" panose="02070309020205020404" pitchFamily="49" charset="0"/>
              </a:rPr>
              <a:t>=Bus_B.4 </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rgbClr val="FF3046"/>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solidFill>
                  <a:schemeClr val="tx1"/>
                </a:solidFill>
                <a:latin typeface="Courier New" panose="02070309020205020404" pitchFamily="49" charset="0"/>
                <a:cs typeface="Courier New" panose="02070309020205020404" pitchFamily="49" charset="0"/>
              </a:rPr>
              <a:t>=Bus_B.0</a:t>
            </a:r>
          </a:p>
          <a:p>
            <a:pPr algn="l">
              <a:spcBef>
                <a:spcPts val="0"/>
              </a:spcBef>
            </a:pPr>
            <a:r>
              <a:rPr lang="en-US" sz="1800" b="1" dirty="0">
                <a:solidFill>
                  <a:srgbClr val="FF3046"/>
                </a:solidFill>
                <a:latin typeface="Courier New" panose="02070309020205020404" pitchFamily="49" charset="0"/>
                <a:cs typeface="Courier New" panose="02070309020205020404" pitchFamily="49" charset="0"/>
              </a:rPr>
              <a:t>~</a:t>
            </a:r>
            <a:r>
              <a:rPr lang="en-US" sz="1800" b="1" dirty="0">
                <a:solidFill>
                  <a:schemeClr val="tx1"/>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R</a:t>
            </a:r>
            <a:r>
              <a:rPr lang="en-US" sz="1800" b="1" dirty="0">
                <a:solidFill>
                  <a:schemeClr val="tx1"/>
                </a:solidFill>
                <a:latin typeface="Courier New" panose="02070309020205020404" pitchFamily="49" charset="0"/>
                <a:cs typeface="Courier New" panose="02070309020205020404" pitchFamily="49" charset="0"/>
              </a:rPr>
              <a:t>=0.1 </a:t>
            </a:r>
            <a:r>
              <a:rPr lang="en-US" sz="1800" b="1" dirty="0">
                <a:solidFill>
                  <a:srgbClr val="FF5CFF"/>
                </a:solidFill>
                <a:latin typeface="Courier New" panose="02070309020205020404" pitchFamily="49" charset="0"/>
                <a:cs typeface="Courier New" panose="02070309020205020404" pitchFamily="49" charset="0"/>
              </a:rPr>
              <a:t>X</a:t>
            </a:r>
            <a:r>
              <a:rPr lang="en-US" sz="1800" b="1" dirty="0">
                <a:solidFill>
                  <a:schemeClr val="tx1"/>
                </a:solidFill>
                <a:latin typeface="Courier New" panose="02070309020205020404" pitchFamily="49" charset="0"/>
                <a:cs typeface="Courier New" panose="02070309020205020404" pitchFamily="49" charset="0"/>
              </a:rPr>
              <a:t>=700.0	</a:t>
            </a:r>
          </a:p>
          <a:p>
            <a:pPr algn="l">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endParaRPr lang="en-US" sz="1800" b="1"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6E4B34B6-9B15-4AE7-AB92-52A90E644C6D}"/>
              </a:ext>
            </a:extLst>
          </p:cNvPr>
          <p:cNvSpPr/>
          <p:nvPr/>
        </p:nvSpPr>
        <p:spPr bwMode="auto">
          <a:xfrm>
            <a:off x="8300720" y="603518"/>
            <a:ext cx="153350"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 name="Rectangle: Rounded Corners 9">
            <a:extLst>
              <a:ext uri="{FF2B5EF4-FFF2-40B4-BE49-F238E27FC236}">
                <a16:creationId xmlns:a16="http://schemas.microsoft.com/office/drawing/2014/main" id="{8407C6F6-7089-4F8E-9192-6BBE9D9B5D14}"/>
              </a:ext>
            </a:extLst>
          </p:cNvPr>
          <p:cNvSpPr/>
          <p:nvPr/>
        </p:nvSpPr>
        <p:spPr bwMode="auto">
          <a:xfrm>
            <a:off x="1057275" y="821705"/>
            <a:ext cx="7074780" cy="755953"/>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1" name="Straight Arrow Connector 10">
            <a:extLst>
              <a:ext uri="{FF2B5EF4-FFF2-40B4-BE49-F238E27FC236}">
                <a16:creationId xmlns:a16="http://schemas.microsoft.com/office/drawing/2014/main" id="{DDC74A81-D732-45F5-B107-BC30C2711802}"/>
              </a:ext>
            </a:extLst>
          </p:cNvPr>
          <p:cNvCxnSpPr>
            <a:cxnSpLocks/>
          </p:cNvCxnSpPr>
          <p:nvPr/>
        </p:nvCxnSpPr>
        <p:spPr bwMode="auto">
          <a:xfrm>
            <a:off x="6614160" y="1577658"/>
            <a:ext cx="386080" cy="1592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AF637833-CC17-4BC0-B9A1-0A9E1812CBC2}"/>
              </a:ext>
            </a:extLst>
          </p:cNvPr>
          <p:cNvSpPr txBox="1"/>
          <p:nvPr/>
        </p:nvSpPr>
        <p:spPr>
          <a:xfrm>
            <a:off x="1158240" y="856345"/>
            <a:ext cx="6973815" cy="707886"/>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Connect </a:t>
            </a:r>
            <a:r>
              <a:rPr lang="en-US" sz="2000" u="sng" dirty="0">
                <a:solidFill>
                  <a:schemeClr val="tx1"/>
                </a:solidFill>
                <a:latin typeface="Arial" panose="020B0604020202020204" pitchFamily="34" charset="0"/>
                <a:cs typeface="Arial" panose="020B0604020202020204" pitchFamily="34" charset="0"/>
              </a:rPr>
              <a:t>both terminals of a reactor</a:t>
            </a:r>
            <a:r>
              <a:rPr lang="en-US" sz="2000" dirty="0">
                <a:solidFill>
                  <a:schemeClr val="tx1"/>
                </a:solidFill>
                <a:latin typeface="Arial" panose="020B0604020202020204" pitchFamily="34" charset="0"/>
                <a:cs typeface="Arial" panose="020B0604020202020204" pitchFamily="34" charset="0"/>
              </a:rPr>
              <a:t> (another PDE) to </a:t>
            </a:r>
            <a:r>
              <a:rPr lang="en-US" sz="2000" i="1" dirty="0" err="1">
                <a:solidFill>
                  <a:schemeClr val="tx1"/>
                </a:solidFill>
                <a:latin typeface="Arial" panose="020B0604020202020204" pitchFamily="34" charset="0"/>
                <a:cs typeface="Arial" panose="020B0604020202020204" pitchFamily="34" charset="0"/>
              </a:rPr>
              <a:t>Bus_B</a:t>
            </a:r>
            <a:r>
              <a:rPr lang="en-US" sz="2000" i="1" dirty="0">
                <a:solidFill>
                  <a:schemeClr val="tx1"/>
                </a:solidFill>
                <a:latin typeface="Arial" panose="020B0604020202020204" pitchFamily="34" charset="0"/>
                <a:cs typeface="Arial" panose="020B0604020202020204" pitchFamily="34" charset="0"/>
              </a:rPr>
              <a:t> None 4</a:t>
            </a:r>
            <a:r>
              <a:rPr lang="en-US" sz="2000" dirty="0">
                <a:solidFill>
                  <a:schemeClr val="tx1"/>
                </a:solidFill>
                <a:latin typeface="Arial" panose="020B0604020202020204" pitchFamily="34" charset="0"/>
                <a:cs typeface="Arial" panose="020B0604020202020204" pitchFamily="34" charset="0"/>
              </a:rPr>
              <a:t> and </a:t>
            </a:r>
            <a:r>
              <a:rPr lang="en-US" sz="2000" i="1" dirty="0">
                <a:solidFill>
                  <a:schemeClr val="tx1"/>
                </a:solidFill>
                <a:latin typeface="Arial" panose="020B0604020202020204" pitchFamily="34" charset="0"/>
                <a:cs typeface="Arial" panose="020B0604020202020204" pitchFamily="34" charset="0"/>
              </a:rPr>
              <a:t>Node 0</a:t>
            </a:r>
            <a:r>
              <a:rPr lang="en-US" sz="2000" dirty="0">
                <a:solidFill>
                  <a:schemeClr val="tx1"/>
                </a:solidFill>
                <a:latin typeface="Arial" panose="020B0604020202020204" pitchFamily="34" charset="0"/>
                <a:cs typeface="Arial" panose="020B0604020202020204" pitchFamily="34" charset="0"/>
              </a:rPr>
              <a:t>. The transformer is grounded again.</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4" name="Rectangle: Rounded Corners 13">
            <a:extLst>
              <a:ext uri="{FF2B5EF4-FFF2-40B4-BE49-F238E27FC236}">
                <a16:creationId xmlns:a16="http://schemas.microsoft.com/office/drawing/2014/main" id="{3B71A1A9-9D03-43F6-B756-260971179744}"/>
              </a:ext>
            </a:extLst>
          </p:cNvPr>
          <p:cNvSpPr/>
          <p:nvPr/>
        </p:nvSpPr>
        <p:spPr bwMode="auto">
          <a:xfrm>
            <a:off x="8506062" y="3929292"/>
            <a:ext cx="3518298" cy="1642833"/>
          </a:xfrm>
          <a:prstGeom prst="roundRect">
            <a:avLst>
              <a:gd name="adj" fmla="val 717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Rounded Corners 14">
            <a:extLst>
              <a:ext uri="{FF2B5EF4-FFF2-40B4-BE49-F238E27FC236}">
                <a16:creationId xmlns:a16="http://schemas.microsoft.com/office/drawing/2014/main" id="{F2E240E5-C4EF-47FE-B9BB-D96FF6832635}"/>
              </a:ext>
            </a:extLst>
          </p:cNvPr>
          <p:cNvSpPr/>
          <p:nvPr/>
        </p:nvSpPr>
        <p:spPr bwMode="auto">
          <a:xfrm>
            <a:off x="8760460" y="4484958"/>
            <a:ext cx="1803400" cy="572817"/>
          </a:xfrm>
          <a:prstGeom prst="roundRect">
            <a:avLst>
              <a:gd name="adj" fmla="val 5406"/>
            </a:avLst>
          </a:prstGeom>
          <a:solidFill>
            <a:srgbClr val="FFC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01933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Distribution Line Segment</a:t>
            </a:r>
          </a:p>
        </p:txBody>
      </p:sp>
      <p:sp>
        <p:nvSpPr>
          <p:cNvPr id="8" name="Rectangle 7">
            <a:extLst>
              <a:ext uri="{FF2B5EF4-FFF2-40B4-BE49-F238E27FC236}">
                <a16:creationId xmlns:a16="http://schemas.microsoft.com/office/drawing/2014/main" id="{087EE6EB-CB2A-453A-94B2-56A12D280CA6}"/>
              </a:ext>
            </a:extLst>
          </p:cNvPr>
          <p:cNvSpPr/>
          <p:nvPr/>
        </p:nvSpPr>
        <p:spPr>
          <a:xfrm>
            <a:off x="4056214" y="2697793"/>
            <a:ext cx="8135786" cy="1754326"/>
          </a:xfrm>
          <a:prstGeom prst="rect">
            <a:avLst/>
          </a:prstGeom>
        </p:spPr>
        <p:txBody>
          <a:bodyPr wrap="square">
            <a:spAutoFit/>
          </a:bodyPr>
          <a:lstStyle/>
          <a:p>
            <a:pPr algn="l">
              <a:spcBef>
                <a:spcPts val="0"/>
              </a:spcBef>
            </a:pPr>
            <a:r>
              <a:rPr lang="en-US" sz="1800" b="1" dirty="0">
                <a:solidFill>
                  <a:srgbClr val="008040"/>
                </a:solidFill>
                <a:latin typeface="Courier New" panose="02070309020205020404" pitchFamily="49" charset="0"/>
                <a:cs typeface="Courier New" panose="02070309020205020404" pitchFamily="49" charset="0"/>
              </a:rPr>
              <a:t>! My first DSS line</a:t>
            </a:r>
            <a:endParaRPr lang="en-US" sz="1800" b="1" dirty="0">
              <a:solidFill>
                <a:schemeClr val="tx1"/>
              </a:solidFill>
              <a:latin typeface="Courier New" panose="02070309020205020404" pitchFamily="49" charset="0"/>
              <a:cs typeface="Courier New" panose="02070309020205020404" pitchFamily="49" charset="0"/>
            </a:endParaRPr>
          </a:p>
          <a:p>
            <a:pPr algn="l">
              <a:spcBef>
                <a:spcPts val="0"/>
              </a:spcBef>
            </a:pPr>
            <a:r>
              <a:rPr lang="en-US" sz="1800" b="1" dirty="0">
                <a:solidFill>
                  <a:srgbClr val="FF0000"/>
                </a:solidFill>
                <a:latin typeface="Courier New" panose="02070309020205020404" pitchFamily="49" charset="0"/>
                <a:cs typeface="Courier New" panose="02070309020205020404" pitchFamily="49" charset="0"/>
              </a:rPr>
              <a:t>New</a:t>
            </a:r>
            <a:r>
              <a:rPr lang="en-US" sz="1800" b="1" dirty="0">
                <a:latin typeface="Courier New" panose="02070309020205020404" pitchFamily="49" charset="0"/>
                <a:cs typeface="Courier New" panose="02070309020205020404" pitchFamily="49" charset="0"/>
              </a:rPr>
              <a:t> </a:t>
            </a:r>
            <a:r>
              <a:rPr lang="en-US" sz="1800" b="1" dirty="0">
                <a:solidFill>
                  <a:srgbClr val="0000FF"/>
                </a:solidFill>
                <a:latin typeface="Courier New" panose="02070309020205020404" pitchFamily="49" charset="0"/>
                <a:cs typeface="Courier New" panose="02070309020205020404" pitchFamily="49" charset="0"/>
              </a:rPr>
              <a:t>line</a:t>
            </a:r>
            <a:r>
              <a:rPr lang="en-US" sz="1800" b="1" dirty="0">
                <a:latin typeface="Courier New" panose="02070309020205020404" pitchFamily="49" charset="0"/>
                <a:cs typeface="Courier New" panose="02070309020205020404" pitchFamily="49" charset="0"/>
              </a:rPr>
              <a:t>.L1 </a:t>
            </a:r>
            <a:r>
              <a:rPr lang="en-US" sz="1800" b="1" dirty="0">
                <a:solidFill>
                  <a:srgbClr val="FF5CFF"/>
                </a:solidFill>
                <a:latin typeface="Courier New" panose="02070309020205020404" pitchFamily="49" charset="0"/>
                <a:cs typeface="Courier New" panose="02070309020205020404" pitchFamily="49" charset="0"/>
              </a:rPr>
              <a:t>bus1</a:t>
            </a:r>
            <a:r>
              <a:rPr lang="en-US" sz="1800" b="1" dirty="0">
                <a:latin typeface="Courier New" panose="02070309020205020404" pitchFamily="49" charset="0"/>
                <a:cs typeface="Courier New" panose="02070309020205020404" pitchFamily="49" charset="0"/>
              </a:rPr>
              <a:t>=A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latin typeface="Courier New" panose="02070309020205020404" pitchFamily="49" charset="0"/>
                <a:cs typeface="Courier New" panose="02070309020205020404" pitchFamily="49" charset="0"/>
              </a:rPr>
              <a:t>=B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latin typeface="Courier New" panose="02070309020205020404" pitchFamily="49" charset="0"/>
                <a:cs typeface="Courier New" panose="02070309020205020404" pitchFamily="49" charset="0"/>
              </a:rPr>
              <a:t>=3 </a:t>
            </a:r>
          </a:p>
          <a:p>
            <a:pPr algn="l">
              <a:spcBef>
                <a:spcPts val="0"/>
              </a:spcBef>
            </a:pPr>
            <a:r>
              <a:rPr lang="en-US" sz="1800" b="1" dirty="0">
                <a:solidFill>
                  <a:srgbClr val="FF0000"/>
                </a:solidFill>
                <a:latin typeface="Courier New" panose="02070309020205020404" pitchFamily="49" charset="0"/>
                <a:cs typeface="Courier New" panose="02070309020205020404" pitchFamily="49" charset="0"/>
              </a:rPr>
              <a:t>~</a:t>
            </a:r>
            <a:r>
              <a:rPr lang="fr-FR" sz="1800" b="1" dirty="0">
                <a:latin typeface="Courier New" panose="02070309020205020404" pitchFamily="49" charset="0"/>
                <a:cs typeface="Courier New" panose="02070309020205020404" pitchFamily="49" charset="0"/>
              </a:rPr>
              <a:t> </a:t>
            </a:r>
            <a:r>
              <a:rPr lang="fr-FR" sz="1800" b="1" dirty="0" err="1">
                <a:solidFill>
                  <a:srgbClr val="FF5CFF"/>
                </a:solidFill>
                <a:latin typeface="Courier New" panose="02070309020205020404" pitchFamily="49" charset="0"/>
                <a:cs typeface="Courier New" panose="02070309020205020404" pitchFamily="49" charset="0"/>
              </a:rPr>
              <a:t>rmatrix</a:t>
            </a:r>
            <a:r>
              <a:rPr lang="fr-FR" sz="1800" b="1" dirty="0">
                <a:latin typeface="Courier New" panose="02070309020205020404" pitchFamily="49" charset="0"/>
                <a:cs typeface="Courier New" panose="02070309020205020404" pitchFamily="49" charset="0"/>
              </a:rPr>
              <a:t>=[0.9699 | 0.1200 0.9753 | 0.1181 0.1208 0.9714]</a:t>
            </a:r>
          </a:p>
          <a:p>
            <a:pPr algn="l">
              <a:spcBef>
                <a:spcPts val="0"/>
              </a:spcBef>
            </a:pP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xmatrix</a:t>
            </a:r>
            <a:r>
              <a:rPr lang="en-US" sz="1800" b="1" dirty="0">
                <a:latin typeface="Courier New" panose="02070309020205020404" pitchFamily="49" charset="0"/>
                <a:cs typeface="Courier New" panose="02070309020205020404" pitchFamily="49" charset="0"/>
              </a:rPr>
              <a:t>=[0.7766 | 0.2905 0.7650 | 0.2682 0.3543 0.7733]</a:t>
            </a:r>
          </a:p>
          <a:p>
            <a:pPr algn="l">
              <a:spcBef>
                <a:spcPts val="0"/>
              </a:spcBef>
            </a:pP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cmatrix</a:t>
            </a:r>
            <a:r>
              <a:rPr lang="en-US" sz="1800" b="1" dirty="0">
                <a:latin typeface="Courier New" panose="02070309020205020404" pitchFamily="49" charset="0"/>
                <a:cs typeface="Courier New" panose="02070309020205020404" pitchFamily="49" charset="0"/>
              </a:rPr>
              <a:t>=[7.4518 | -1.493 8.2716 | -1.029 -2.602 8.0307] </a:t>
            </a:r>
            <a:br>
              <a:rPr lang="en-US" sz="1800" b="1" dirty="0">
                <a:latin typeface="Courier New" panose="02070309020205020404" pitchFamily="49" charset="0"/>
                <a:cs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length</a:t>
            </a:r>
            <a:r>
              <a:rPr lang="en-US" sz="1800" b="1" dirty="0">
                <a:latin typeface="Courier New" panose="02070309020205020404" pitchFamily="49" charset="0"/>
                <a:cs typeface="Courier New" panose="02070309020205020404" pitchFamily="49" charset="0"/>
              </a:rPr>
              <a:t>=1 </a:t>
            </a:r>
            <a:r>
              <a:rPr lang="en-US" sz="1800" b="1" dirty="0">
                <a:solidFill>
                  <a:srgbClr val="FF5CFF"/>
                </a:solidFill>
                <a:latin typeface="Courier New" panose="02070309020205020404" pitchFamily="49" charset="0"/>
                <a:cs typeface="Courier New" panose="02070309020205020404" pitchFamily="49" charset="0"/>
              </a:rPr>
              <a:t>units</a:t>
            </a:r>
            <a:r>
              <a:rPr lang="en-US" sz="1800" b="1" dirty="0">
                <a:latin typeface="Courier New" panose="02070309020205020404" pitchFamily="49" charset="0"/>
                <a:cs typeface="Courier New" panose="02070309020205020404" pitchFamily="49" charset="0"/>
              </a:rPr>
              <a:t>=km</a:t>
            </a:r>
            <a:endParaRPr lang="en-US" sz="1800" b="1" dirty="0">
              <a:solidFill>
                <a:schemeClr val="tx1"/>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0F8BA271-552F-4965-9690-3511076B0F16}"/>
              </a:ext>
            </a:extLst>
          </p:cNvPr>
          <p:cNvSpPr/>
          <p:nvPr/>
        </p:nvSpPr>
        <p:spPr bwMode="auto">
          <a:xfrm>
            <a:off x="3902863" y="810203"/>
            <a:ext cx="153351" cy="5425626"/>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17" name="Content Placeholder 9" descr="Diagram, schematic&#10;&#10;Description automatically generated">
            <a:extLst>
              <a:ext uri="{FF2B5EF4-FFF2-40B4-BE49-F238E27FC236}">
                <a16:creationId xmlns:a16="http://schemas.microsoft.com/office/drawing/2014/main" id="{CECD74D6-33A0-4228-B879-293DF851C9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11" y="2411248"/>
            <a:ext cx="3575020" cy="4094907"/>
          </a:xfrm>
          <a:prstGeom prst="rect">
            <a:avLst/>
          </a:prstGeom>
        </p:spPr>
      </p:pic>
      <p:cxnSp>
        <p:nvCxnSpPr>
          <p:cNvPr id="18" name="Connector: Curved 17">
            <a:extLst>
              <a:ext uri="{FF2B5EF4-FFF2-40B4-BE49-F238E27FC236}">
                <a16:creationId xmlns:a16="http://schemas.microsoft.com/office/drawing/2014/main" id="{111829BA-3F9F-4E20-8244-023214CBE9D7}"/>
              </a:ext>
            </a:extLst>
          </p:cNvPr>
          <p:cNvCxnSpPr>
            <a:cxnSpLocks/>
          </p:cNvCxnSpPr>
          <p:nvPr/>
        </p:nvCxnSpPr>
        <p:spPr bwMode="auto">
          <a:xfrm rot="10800000">
            <a:off x="1471061" y="5666527"/>
            <a:ext cx="556642" cy="47461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77A661CC-3A2C-482F-A64D-D0BE1FE9B946}"/>
              </a:ext>
            </a:extLst>
          </p:cNvPr>
          <p:cNvSpPr txBox="1"/>
          <p:nvPr/>
        </p:nvSpPr>
        <p:spPr>
          <a:xfrm>
            <a:off x="1086179" y="5397958"/>
            <a:ext cx="716863" cy="246221"/>
          </a:xfrm>
          <a:prstGeom prst="rect">
            <a:avLst/>
          </a:prstGeom>
          <a:noFill/>
        </p:spPr>
        <p:txBody>
          <a:bodyPr wrap="none" rtlCol="0">
            <a:spAutoFit/>
          </a:bodyPr>
          <a:lstStyle/>
          <a:p>
            <a:pPr algn="l">
              <a:spcBef>
                <a:spcPts val="0"/>
              </a:spcBef>
            </a:pPr>
            <a:r>
              <a:rPr lang="en-US" sz="1000" dirty="0">
                <a:solidFill>
                  <a:schemeClr val="tx1"/>
                </a:solidFill>
                <a:latin typeface="Arial" panose="020B0604020202020204" pitchFamily="34" charset="0"/>
                <a:cs typeface="Arial" panose="020B0604020202020204" pitchFamily="34" charset="0"/>
              </a:rPr>
              <a:t>Ref. (0,0)</a:t>
            </a:r>
          </a:p>
        </p:txBody>
      </p:sp>
      <p:sp>
        <p:nvSpPr>
          <p:cNvPr id="9" name="Rectangle: Rounded Corners 8">
            <a:extLst>
              <a:ext uri="{FF2B5EF4-FFF2-40B4-BE49-F238E27FC236}">
                <a16:creationId xmlns:a16="http://schemas.microsoft.com/office/drawing/2014/main" id="{DAF16D0D-A9E2-4B09-B115-DB65095D830C}"/>
              </a:ext>
            </a:extLst>
          </p:cNvPr>
          <p:cNvSpPr/>
          <p:nvPr/>
        </p:nvSpPr>
        <p:spPr bwMode="auto">
          <a:xfrm>
            <a:off x="4401550" y="3270458"/>
            <a:ext cx="7564024" cy="31708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 name="Rectangle: Rounded Corners 9">
            <a:extLst>
              <a:ext uri="{FF2B5EF4-FFF2-40B4-BE49-F238E27FC236}">
                <a16:creationId xmlns:a16="http://schemas.microsoft.com/office/drawing/2014/main" id="{AD1ACF34-4004-4FD5-96F1-0BC3F7E0BCD4}"/>
              </a:ext>
            </a:extLst>
          </p:cNvPr>
          <p:cNvSpPr/>
          <p:nvPr/>
        </p:nvSpPr>
        <p:spPr bwMode="auto">
          <a:xfrm>
            <a:off x="6604000" y="972763"/>
            <a:ext cx="3474720" cy="1120197"/>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TextBox 10">
            <a:extLst>
              <a:ext uri="{FF2B5EF4-FFF2-40B4-BE49-F238E27FC236}">
                <a16:creationId xmlns:a16="http://schemas.microsoft.com/office/drawing/2014/main" id="{DEC3381D-C9EE-4327-A088-9907789F68A5}"/>
              </a:ext>
            </a:extLst>
          </p:cNvPr>
          <p:cNvSpPr txBox="1"/>
          <p:nvPr/>
        </p:nvSpPr>
        <p:spPr>
          <a:xfrm>
            <a:off x="6725921" y="987588"/>
            <a:ext cx="3271520" cy="1015663"/>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0000"/>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 create matrices.</a:t>
            </a:r>
          </a:p>
          <a:p>
            <a:pPr algn="l">
              <a:spcBef>
                <a:spcPts val="0"/>
              </a:spcBef>
            </a:pPr>
            <a:r>
              <a:rPr lang="en-US" sz="2000" dirty="0">
                <a:solidFill>
                  <a:schemeClr val="tx1"/>
                </a:solidFill>
                <a:latin typeface="Arial" panose="020B0604020202020204" pitchFamily="34" charset="0"/>
                <a:cs typeface="Arial" panose="020B0604020202020204" pitchFamily="34" charset="0"/>
              </a:rPr>
              <a:t> </a:t>
            </a:r>
          </a:p>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0000"/>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 separate rows.</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12" name="Straight Arrow Connector 11">
            <a:extLst>
              <a:ext uri="{FF2B5EF4-FFF2-40B4-BE49-F238E27FC236}">
                <a16:creationId xmlns:a16="http://schemas.microsoft.com/office/drawing/2014/main" id="{9F18403D-0D17-4B5B-9A28-D81133F32077}"/>
              </a:ext>
            </a:extLst>
          </p:cNvPr>
          <p:cNvCxnSpPr>
            <a:cxnSpLocks/>
            <a:stCxn id="10" idx="2"/>
          </p:cNvCxnSpPr>
          <p:nvPr/>
        </p:nvCxnSpPr>
        <p:spPr bwMode="auto">
          <a:xfrm>
            <a:off x="8341360" y="2092960"/>
            <a:ext cx="547689" cy="11774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Rectangle: Rounded Corners 21">
            <a:extLst>
              <a:ext uri="{FF2B5EF4-FFF2-40B4-BE49-F238E27FC236}">
                <a16:creationId xmlns:a16="http://schemas.microsoft.com/office/drawing/2014/main" id="{B88E49E9-597C-4B31-A2B1-9B99B336107E}"/>
              </a:ext>
            </a:extLst>
          </p:cNvPr>
          <p:cNvSpPr/>
          <p:nvPr/>
        </p:nvSpPr>
        <p:spPr bwMode="auto">
          <a:xfrm>
            <a:off x="5659120" y="5039344"/>
            <a:ext cx="3474720" cy="1030488"/>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3" name="TextBox 22">
            <a:extLst>
              <a:ext uri="{FF2B5EF4-FFF2-40B4-BE49-F238E27FC236}">
                <a16:creationId xmlns:a16="http://schemas.microsoft.com/office/drawing/2014/main" id="{6C2E634B-F6FF-4E8B-8E7E-2EF55825C246}"/>
              </a:ext>
            </a:extLst>
          </p:cNvPr>
          <p:cNvSpPr txBox="1"/>
          <p:nvPr/>
        </p:nvSpPr>
        <p:spPr>
          <a:xfrm>
            <a:off x="5781041" y="5054168"/>
            <a:ext cx="3271520" cy="1015663"/>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You can define all the matrix entries or just those of the </a:t>
            </a:r>
            <a:r>
              <a:rPr lang="en-US" sz="2000" u="sng" dirty="0">
                <a:solidFill>
                  <a:schemeClr val="tx1"/>
                </a:solidFill>
                <a:latin typeface="Arial" panose="020B0604020202020204" pitchFamily="34" charset="0"/>
                <a:cs typeface="Arial" panose="020B0604020202020204" pitchFamily="34" charset="0"/>
              </a:rPr>
              <a:t>lower triangle</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24" name="Straight Arrow Connector 23">
            <a:extLst>
              <a:ext uri="{FF2B5EF4-FFF2-40B4-BE49-F238E27FC236}">
                <a16:creationId xmlns:a16="http://schemas.microsoft.com/office/drawing/2014/main" id="{5B970A30-4A67-4432-A452-5509C01F295E}"/>
              </a:ext>
            </a:extLst>
          </p:cNvPr>
          <p:cNvCxnSpPr>
            <a:cxnSpLocks/>
            <a:stCxn id="23" idx="0"/>
          </p:cNvCxnSpPr>
          <p:nvPr/>
        </p:nvCxnSpPr>
        <p:spPr bwMode="auto">
          <a:xfrm flipV="1">
            <a:off x="7416801" y="4160206"/>
            <a:ext cx="833119" cy="8939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Rectangle: Rounded Corners 27">
            <a:extLst>
              <a:ext uri="{FF2B5EF4-FFF2-40B4-BE49-F238E27FC236}">
                <a16:creationId xmlns:a16="http://schemas.microsoft.com/office/drawing/2014/main" id="{F8F0307B-C602-4E5C-A09A-71CA0D30A6F5}"/>
              </a:ext>
            </a:extLst>
          </p:cNvPr>
          <p:cNvSpPr/>
          <p:nvPr/>
        </p:nvSpPr>
        <p:spPr bwMode="auto">
          <a:xfrm>
            <a:off x="5528597" y="3805646"/>
            <a:ext cx="6386891" cy="317083"/>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9" name="Rectangle: Rounded Corners 28">
            <a:extLst>
              <a:ext uri="{FF2B5EF4-FFF2-40B4-BE49-F238E27FC236}">
                <a16:creationId xmlns:a16="http://schemas.microsoft.com/office/drawing/2014/main" id="{31996937-E0CD-4C73-8A50-9FAE4B6F9DF6}"/>
              </a:ext>
            </a:extLst>
          </p:cNvPr>
          <p:cNvSpPr/>
          <p:nvPr/>
        </p:nvSpPr>
        <p:spPr bwMode="auto">
          <a:xfrm>
            <a:off x="290511" y="1068512"/>
            <a:ext cx="3474720" cy="729758"/>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0" name="TextBox 29">
            <a:extLst>
              <a:ext uri="{FF2B5EF4-FFF2-40B4-BE49-F238E27FC236}">
                <a16:creationId xmlns:a16="http://schemas.microsoft.com/office/drawing/2014/main" id="{277A08D7-4765-4828-A93C-310AD5480117}"/>
              </a:ext>
            </a:extLst>
          </p:cNvPr>
          <p:cNvSpPr txBox="1"/>
          <p:nvPr/>
        </p:nvSpPr>
        <p:spPr>
          <a:xfrm>
            <a:off x="412432" y="1083336"/>
            <a:ext cx="3271520" cy="707886"/>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If you know the per-length impedance matrices..</a:t>
            </a:r>
            <a:endParaRPr lang="en-US" sz="2000" b="1" dirty="0">
              <a:solidFill>
                <a:srgbClr val="00804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991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Distribution Line Segment</a:t>
            </a:r>
          </a:p>
        </p:txBody>
      </p:sp>
      <p:sp>
        <p:nvSpPr>
          <p:cNvPr id="8" name="Rectangle 7">
            <a:extLst>
              <a:ext uri="{FF2B5EF4-FFF2-40B4-BE49-F238E27FC236}">
                <a16:creationId xmlns:a16="http://schemas.microsoft.com/office/drawing/2014/main" id="{087EE6EB-CB2A-453A-94B2-56A12D280CA6}"/>
              </a:ext>
            </a:extLst>
          </p:cNvPr>
          <p:cNvSpPr/>
          <p:nvPr/>
        </p:nvSpPr>
        <p:spPr>
          <a:xfrm>
            <a:off x="4056214" y="1174299"/>
            <a:ext cx="8135786" cy="4801314"/>
          </a:xfrm>
          <a:prstGeom prst="rect">
            <a:avLst/>
          </a:prstGeom>
        </p:spPr>
        <p:txBody>
          <a:bodyPr wrap="square">
            <a:spAutoFit/>
          </a:bodyPr>
          <a:lstStyle/>
          <a:p>
            <a:pPr marL="0" indent="0" algn="l">
              <a:spcBef>
                <a:spcPts val="0"/>
              </a:spcBef>
              <a:buNone/>
            </a:pPr>
            <a:r>
              <a:rPr lang="en-US" sz="1800" b="1" dirty="0">
                <a:solidFill>
                  <a:srgbClr val="008040"/>
                </a:solidFill>
                <a:latin typeface="Courier New" panose="02070309020205020404" pitchFamily="49" charset="0"/>
              </a:rPr>
              <a:t>! Phase Conductor</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wiredata</a:t>
            </a:r>
            <a:r>
              <a:rPr lang="en-US" sz="1800" b="1" dirty="0">
                <a:latin typeface="Courier New" panose="02070309020205020404" pitchFamily="49" charset="0"/>
              </a:rPr>
              <a:t>.2AWG AL” </a:t>
            </a:r>
            <a:r>
              <a:rPr lang="en-US" sz="1800" b="1" dirty="0" err="1">
                <a:solidFill>
                  <a:srgbClr val="FF5CFF"/>
                </a:solidFill>
                <a:latin typeface="Courier New" panose="02070309020205020404" pitchFamily="49" charset="0"/>
                <a:cs typeface="Courier New" panose="02070309020205020404" pitchFamily="49" charset="0"/>
              </a:rPr>
              <a:t>Rac</a:t>
            </a:r>
            <a:r>
              <a:rPr lang="en-US" sz="1800" b="1" dirty="0">
                <a:latin typeface="Courier New" panose="02070309020205020404" pitchFamily="49" charset="0"/>
              </a:rPr>
              <a:t>=0.86942 </a:t>
            </a:r>
            <a:r>
              <a:rPr lang="en-US" sz="1800" b="1" dirty="0" err="1">
                <a:solidFill>
                  <a:srgbClr val="FF5CFF"/>
                </a:solidFill>
                <a:latin typeface="Courier New" panose="02070309020205020404" pitchFamily="49" charset="0"/>
                <a:cs typeface="Courier New" panose="02070309020205020404" pitchFamily="49" charset="0"/>
              </a:rPr>
              <a:t>Runits</a:t>
            </a:r>
            <a:r>
              <a:rPr lang="en-US" sz="1800" b="1" dirty="0">
                <a:latin typeface="Courier New" panose="02070309020205020404" pitchFamily="49" charset="0"/>
              </a:rPr>
              <a:t>=km </a:t>
            </a:r>
            <a:r>
              <a:rPr lang="en-US" sz="1800" b="1" dirty="0" err="1">
                <a:solidFill>
                  <a:srgbClr val="FF5CFF"/>
                </a:solidFill>
                <a:latin typeface="Courier New" panose="02070309020205020404" pitchFamily="49" charset="0"/>
                <a:cs typeface="Courier New" panose="02070309020205020404" pitchFamily="49" charset="0"/>
              </a:rPr>
              <a:t>GMRac</a:t>
            </a:r>
            <a:r>
              <a:rPr lang="en-US" sz="1800" b="1" dirty="0">
                <a:latin typeface="Courier New" panose="02070309020205020404" pitchFamily="49" charset="0"/>
              </a:rPr>
              <a:t>=0.26924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GMRunits</a:t>
            </a:r>
            <a:r>
              <a:rPr lang="en-US" sz="1800" b="1" dirty="0">
                <a:latin typeface="Courier New" panose="02070309020205020404" pitchFamily="49" charset="0"/>
              </a:rPr>
              <a:t>=cm </a:t>
            </a:r>
            <a:r>
              <a:rPr lang="en-US" sz="1800" b="1" dirty="0">
                <a:solidFill>
                  <a:srgbClr val="FF5CFF"/>
                </a:solidFill>
                <a:latin typeface="Courier New" panose="02070309020205020404" pitchFamily="49" charset="0"/>
                <a:cs typeface="Courier New" panose="02070309020205020404" pitchFamily="49" charset="0"/>
              </a:rPr>
              <a:t>diam</a:t>
            </a:r>
            <a:r>
              <a:rPr lang="en-US" sz="1800" b="1" dirty="0">
                <a:latin typeface="Courier New" panose="02070309020205020404" pitchFamily="49" charset="0"/>
              </a:rPr>
              <a:t>=0.74168 </a:t>
            </a:r>
            <a:r>
              <a:rPr lang="en-US" sz="1800" b="1" dirty="0" err="1">
                <a:solidFill>
                  <a:srgbClr val="FF5CFF"/>
                </a:solidFill>
                <a:latin typeface="Courier New" panose="02070309020205020404" pitchFamily="49" charset="0"/>
                <a:cs typeface="Courier New" panose="02070309020205020404" pitchFamily="49" charset="0"/>
              </a:rPr>
              <a:t>radunits</a:t>
            </a:r>
            <a:r>
              <a:rPr lang="en-US" sz="1800" b="1" dirty="0">
                <a:latin typeface="Courier New" panose="02070309020205020404" pitchFamily="49" charset="0"/>
              </a:rPr>
              <a:t>=cm</a:t>
            </a:r>
          </a:p>
          <a:p>
            <a:pPr marL="0" indent="0" algn="l">
              <a:spcBef>
                <a:spcPts val="0"/>
              </a:spcBef>
              <a:buNone/>
            </a:pPr>
            <a:endParaRPr lang="en-US" sz="1800" b="1" dirty="0">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Neutral Conductor</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wiredata</a:t>
            </a:r>
            <a:r>
              <a:rPr lang="en-US" sz="1800" b="1" dirty="0">
                <a:latin typeface="Courier New" panose="02070309020205020404" pitchFamily="49" charset="0"/>
              </a:rPr>
              <a:t>.1/0AL </a:t>
            </a:r>
            <a:r>
              <a:rPr lang="en-US" sz="1800" b="1" dirty="0" err="1">
                <a:solidFill>
                  <a:srgbClr val="FF5CFF"/>
                </a:solidFill>
                <a:latin typeface="Courier New" panose="02070309020205020404" pitchFamily="49" charset="0"/>
                <a:cs typeface="Courier New" panose="02070309020205020404" pitchFamily="49" charset="0"/>
              </a:rPr>
              <a:t>Rac</a:t>
            </a:r>
            <a:r>
              <a:rPr lang="en-US" sz="1800" b="1" dirty="0">
                <a:latin typeface="Courier New" panose="02070309020205020404" pitchFamily="49" charset="0"/>
              </a:rPr>
              <a:t>=0.54463 </a:t>
            </a:r>
            <a:r>
              <a:rPr lang="en-US" sz="1800" b="1" dirty="0" err="1">
                <a:solidFill>
                  <a:srgbClr val="FF5CFF"/>
                </a:solidFill>
                <a:latin typeface="Courier New" panose="02070309020205020404" pitchFamily="49" charset="0"/>
                <a:cs typeface="Courier New" panose="02070309020205020404" pitchFamily="49" charset="0"/>
              </a:rPr>
              <a:t>Runits</a:t>
            </a:r>
            <a:r>
              <a:rPr lang="en-US" sz="1800" b="1" dirty="0">
                <a:latin typeface="Courier New" panose="02070309020205020404" pitchFamily="49" charset="0"/>
              </a:rPr>
              <a:t>=km </a:t>
            </a:r>
            <a:r>
              <a:rPr lang="en-US" sz="1800" b="1" dirty="0" err="1">
                <a:solidFill>
                  <a:srgbClr val="FF5CFF"/>
                </a:solidFill>
                <a:latin typeface="Courier New" panose="02070309020205020404" pitchFamily="49" charset="0"/>
                <a:cs typeface="Courier New" panose="02070309020205020404" pitchFamily="49" charset="0"/>
              </a:rPr>
              <a:t>GMRac</a:t>
            </a:r>
            <a:r>
              <a:rPr lang="en-US" sz="1800" b="1" dirty="0">
                <a:latin typeface="Courier New" panose="02070309020205020404" pitchFamily="49" charset="0"/>
              </a:rPr>
              <a:t>=0.33833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GMRunits</a:t>
            </a:r>
            <a:r>
              <a:rPr lang="en-US" sz="1800" b="1" dirty="0">
                <a:latin typeface="Courier New" panose="02070309020205020404" pitchFamily="49" charset="0"/>
              </a:rPr>
              <a:t>=cm </a:t>
            </a:r>
            <a:r>
              <a:rPr lang="en-US" sz="1800" b="1" dirty="0">
                <a:solidFill>
                  <a:srgbClr val="FF5CFF"/>
                </a:solidFill>
                <a:latin typeface="Courier New" panose="02070309020205020404" pitchFamily="49" charset="0"/>
                <a:cs typeface="Courier New" panose="02070309020205020404" pitchFamily="49" charset="0"/>
              </a:rPr>
              <a:t>diam</a:t>
            </a:r>
            <a:r>
              <a:rPr lang="en-US" sz="1800" b="1" dirty="0">
                <a:latin typeface="Courier New" panose="02070309020205020404" pitchFamily="49" charset="0"/>
              </a:rPr>
              <a:t>=0.93472 </a:t>
            </a:r>
            <a:r>
              <a:rPr lang="en-US" sz="1800" b="1" dirty="0" err="1">
                <a:solidFill>
                  <a:srgbClr val="FF5CFF"/>
                </a:solidFill>
                <a:latin typeface="Courier New" panose="02070309020205020404" pitchFamily="49" charset="0"/>
                <a:cs typeface="Courier New" panose="02070309020205020404" pitchFamily="49" charset="0"/>
              </a:rPr>
              <a:t>radunits</a:t>
            </a:r>
            <a:r>
              <a:rPr lang="en-US" sz="1800" b="1" dirty="0">
                <a:latin typeface="Courier New" panose="02070309020205020404" pitchFamily="49" charset="0"/>
              </a:rPr>
              <a:t>=cm</a:t>
            </a:r>
          </a:p>
          <a:p>
            <a:pPr algn="l">
              <a:spcBef>
                <a:spcPts val="0"/>
              </a:spcBef>
            </a:pPr>
            <a:endParaRPr lang="en-US" sz="1800" b="1" dirty="0">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Cross arm pole geometry details</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linespacing</a:t>
            </a:r>
            <a:r>
              <a:rPr lang="en-US" sz="1800" b="1" dirty="0">
                <a:latin typeface="Courier New" panose="02070309020205020404" pitchFamily="49" charset="0"/>
              </a:rPr>
              <a:t>.4KV_3PH_3CH </a:t>
            </a:r>
            <a:r>
              <a:rPr lang="en-US" sz="1800" b="1" dirty="0" err="1">
                <a:solidFill>
                  <a:srgbClr val="FF5CFF"/>
                </a:solidFill>
                <a:latin typeface="Courier New" panose="02070309020205020404" pitchFamily="49" charset="0"/>
                <a:cs typeface="Courier New" panose="02070309020205020404" pitchFamily="49" charset="0"/>
              </a:rPr>
              <a:t>nconds</a:t>
            </a:r>
            <a:r>
              <a:rPr lang="en-US" sz="1800" b="1" dirty="0">
                <a:latin typeface="Courier New" panose="02070309020205020404" pitchFamily="49" charset="0"/>
              </a:rPr>
              <a:t>=4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x</a:t>
            </a:r>
            <a:r>
              <a:rPr lang="en-US" sz="1800" b="1" dirty="0">
                <a:latin typeface="Courier New" panose="02070309020205020404" pitchFamily="49" charset="0"/>
              </a:rPr>
              <a:t>=[-1.1176 0.4572 1.1176 0.10160]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h</a:t>
            </a:r>
            <a:r>
              <a:rPr lang="en-US" sz="1800" b="1" dirty="0">
                <a:latin typeface="Courier New" panose="02070309020205020404" pitchFamily="49" charset="0"/>
              </a:rPr>
              <a:t>=[12.1920 12.192 12.192 10.5664] </a:t>
            </a:r>
            <a:r>
              <a:rPr lang="en-US" sz="1800" b="1" dirty="0">
                <a:solidFill>
                  <a:srgbClr val="FF5CFF"/>
                </a:solidFill>
                <a:latin typeface="Courier New" panose="02070309020205020404" pitchFamily="49" charset="0"/>
                <a:cs typeface="Courier New" panose="02070309020205020404" pitchFamily="49" charset="0"/>
              </a:rPr>
              <a:t>units</a:t>
            </a:r>
            <a:r>
              <a:rPr lang="en-US" sz="1800" b="1" dirty="0">
                <a:latin typeface="Courier New" panose="02070309020205020404" pitchFamily="49" charset="0"/>
              </a:rPr>
              <a:t>=</a:t>
            </a:r>
            <a:r>
              <a:rPr lang="en-US" sz="1800" b="1" dirty="0">
                <a:solidFill>
                  <a:schemeClr val="tx1"/>
                </a:solidFill>
                <a:latin typeface="Courier New" panose="02070309020205020404" pitchFamily="49" charset="0"/>
              </a:rPr>
              <a:t>m</a:t>
            </a:r>
          </a:p>
          <a:p>
            <a:pPr algn="l">
              <a:spcBef>
                <a:spcPts val="0"/>
              </a:spcBef>
            </a:pPr>
            <a:endParaRPr lang="en-US" sz="1800" b="1" dirty="0">
              <a:solidFill>
                <a:schemeClr val="tx1"/>
              </a:solidFill>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a:t>
            </a:r>
            <a:r>
              <a:rPr lang="en-US" sz="1800" b="1" dirty="0">
                <a:solidFill>
                  <a:srgbClr val="008040"/>
                </a:solidFill>
                <a:latin typeface="Courier New" panose="02070309020205020404" pitchFamily="49" charset="0"/>
                <a:cs typeface="Courier New" panose="02070309020205020404" pitchFamily="49" charset="0"/>
              </a:rPr>
              <a:t>My second DSS line</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line</a:t>
            </a:r>
            <a:r>
              <a:rPr lang="en-US" sz="1800" b="1" dirty="0">
                <a:latin typeface="Courier New" panose="02070309020205020404" pitchFamily="49" charset="0"/>
              </a:rPr>
              <a:t>.L2 </a:t>
            </a:r>
            <a:r>
              <a:rPr lang="en-US" sz="1800" b="1" dirty="0">
                <a:solidFill>
                  <a:srgbClr val="FF5CFF"/>
                </a:solidFill>
                <a:latin typeface="Courier New" panose="02070309020205020404" pitchFamily="49" charset="0"/>
                <a:cs typeface="Courier New" panose="02070309020205020404" pitchFamily="49" charset="0"/>
              </a:rPr>
              <a:t>bus1</a:t>
            </a:r>
            <a:r>
              <a:rPr lang="en-US" sz="1800" b="1" dirty="0">
                <a:latin typeface="Courier New" panose="02070309020205020404" pitchFamily="49" charset="0"/>
              </a:rPr>
              <a:t>=A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latin typeface="Courier New" panose="02070309020205020404" pitchFamily="49" charset="0"/>
              </a:rPr>
              <a:t>=B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latin typeface="Courier New" panose="02070309020205020404" pitchFamily="49" charset="0"/>
              </a:rPr>
              <a:t>=4 </a:t>
            </a:r>
            <a:r>
              <a:rPr lang="en-US" sz="1800" b="1" dirty="0">
                <a:solidFill>
                  <a:srgbClr val="FF5CFF"/>
                </a:solidFill>
                <a:latin typeface="Courier New" panose="02070309020205020404" pitchFamily="49" charset="0"/>
                <a:cs typeface="Courier New" panose="02070309020205020404" pitchFamily="49" charset="0"/>
              </a:rPr>
              <a:t>spacing</a:t>
            </a:r>
            <a:r>
              <a:rPr lang="en-US" sz="1800" b="1" dirty="0">
                <a:latin typeface="Courier New" panose="02070309020205020404" pitchFamily="49" charset="0"/>
              </a:rPr>
              <a:t>=4KV_3PH_3CH</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wires</a:t>
            </a:r>
            <a:r>
              <a:rPr lang="en-US" sz="1800" b="1" dirty="0">
                <a:latin typeface="Courier New" panose="02070309020205020404" pitchFamily="49" charset="0"/>
              </a:rPr>
              <a:t>=[“2AWG AL” “2AWG AL” “2AWG AL” 1/0AL] </a:t>
            </a:r>
            <a:r>
              <a:rPr lang="en-US" sz="1800" b="1" dirty="0">
                <a:solidFill>
                  <a:srgbClr val="FF5CFF"/>
                </a:solidFill>
                <a:latin typeface="Courier New" panose="02070309020205020404" pitchFamily="49" charset="0"/>
                <a:cs typeface="Courier New" panose="02070309020205020404" pitchFamily="49" charset="0"/>
              </a:rPr>
              <a:t>length</a:t>
            </a:r>
            <a:r>
              <a:rPr lang="en-US" sz="1800" b="1" dirty="0">
                <a:latin typeface="Courier New" panose="02070309020205020404" pitchFamily="49" charset="0"/>
              </a:rPr>
              <a:t>=1</a:t>
            </a:r>
          </a:p>
          <a:p>
            <a:pPr algn="l">
              <a:spcBef>
                <a:spcPts val="0"/>
              </a:spcBef>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units</a:t>
            </a:r>
            <a:r>
              <a:rPr lang="en-US" sz="1800" b="1" dirty="0">
                <a:latin typeface="Courier New" panose="02070309020205020404" pitchFamily="49" charset="0"/>
              </a:rPr>
              <a:t>=km</a:t>
            </a:r>
            <a:endParaRPr lang="en-US" sz="1800" b="1" dirty="0">
              <a:solidFill>
                <a:schemeClr val="tx1"/>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0F8BA271-552F-4965-9690-3511076B0F16}"/>
              </a:ext>
            </a:extLst>
          </p:cNvPr>
          <p:cNvSpPr/>
          <p:nvPr/>
        </p:nvSpPr>
        <p:spPr bwMode="auto">
          <a:xfrm>
            <a:off x="3902863" y="810203"/>
            <a:ext cx="153351" cy="5425626"/>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17" name="Content Placeholder 9" descr="Diagram, schematic&#10;&#10;Description automatically generated">
            <a:extLst>
              <a:ext uri="{FF2B5EF4-FFF2-40B4-BE49-F238E27FC236}">
                <a16:creationId xmlns:a16="http://schemas.microsoft.com/office/drawing/2014/main" id="{CECD74D6-33A0-4228-B879-293DF851C9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11" y="2411248"/>
            <a:ext cx="3575020" cy="4094907"/>
          </a:xfrm>
          <a:prstGeom prst="rect">
            <a:avLst/>
          </a:prstGeom>
        </p:spPr>
      </p:pic>
      <p:cxnSp>
        <p:nvCxnSpPr>
          <p:cNvPr id="18" name="Connector: Curved 17">
            <a:extLst>
              <a:ext uri="{FF2B5EF4-FFF2-40B4-BE49-F238E27FC236}">
                <a16:creationId xmlns:a16="http://schemas.microsoft.com/office/drawing/2014/main" id="{111829BA-3F9F-4E20-8244-023214CBE9D7}"/>
              </a:ext>
            </a:extLst>
          </p:cNvPr>
          <p:cNvCxnSpPr>
            <a:cxnSpLocks/>
          </p:cNvCxnSpPr>
          <p:nvPr/>
        </p:nvCxnSpPr>
        <p:spPr bwMode="auto">
          <a:xfrm rot="10800000">
            <a:off x="1471061" y="5666527"/>
            <a:ext cx="556642" cy="47461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77A661CC-3A2C-482F-A64D-D0BE1FE9B946}"/>
              </a:ext>
            </a:extLst>
          </p:cNvPr>
          <p:cNvSpPr txBox="1"/>
          <p:nvPr/>
        </p:nvSpPr>
        <p:spPr>
          <a:xfrm>
            <a:off x="1086179" y="5397958"/>
            <a:ext cx="716863" cy="246221"/>
          </a:xfrm>
          <a:prstGeom prst="rect">
            <a:avLst/>
          </a:prstGeom>
          <a:noFill/>
        </p:spPr>
        <p:txBody>
          <a:bodyPr wrap="none" rtlCol="0">
            <a:spAutoFit/>
          </a:bodyPr>
          <a:lstStyle/>
          <a:p>
            <a:pPr algn="l">
              <a:spcBef>
                <a:spcPts val="0"/>
              </a:spcBef>
            </a:pPr>
            <a:r>
              <a:rPr lang="en-US" sz="1000" dirty="0">
                <a:solidFill>
                  <a:schemeClr val="tx1"/>
                </a:solidFill>
                <a:latin typeface="Arial" panose="020B0604020202020204" pitchFamily="34" charset="0"/>
                <a:cs typeface="Arial" panose="020B0604020202020204" pitchFamily="34" charset="0"/>
              </a:rPr>
              <a:t>Ref. (0,0)</a:t>
            </a:r>
          </a:p>
        </p:txBody>
      </p:sp>
      <p:sp>
        <p:nvSpPr>
          <p:cNvPr id="20" name="Rectangle: Rounded Corners 19">
            <a:extLst>
              <a:ext uri="{FF2B5EF4-FFF2-40B4-BE49-F238E27FC236}">
                <a16:creationId xmlns:a16="http://schemas.microsoft.com/office/drawing/2014/main" id="{C04AF899-D2E4-494E-A630-F20CB786F62C}"/>
              </a:ext>
            </a:extLst>
          </p:cNvPr>
          <p:cNvSpPr/>
          <p:nvPr/>
        </p:nvSpPr>
        <p:spPr bwMode="auto">
          <a:xfrm>
            <a:off x="290511" y="1068511"/>
            <a:ext cx="3474720" cy="1030487"/>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1" name="TextBox 20">
            <a:extLst>
              <a:ext uri="{FF2B5EF4-FFF2-40B4-BE49-F238E27FC236}">
                <a16:creationId xmlns:a16="http://schemas.microsoft.com/office/drawing/2014/main" id="{1D952B57-DAB1-4A8B-9B42-A7008F8F3B81}"/>
              </a:ext>
            </a:extLst>
          </p:cNvPr>
          <p:cNvSpPr txBox="1"/>
          <p:nvPr/>
        </p:nvSpPr>
        <p:spPr>
          <a:xfrm>
            <a:off x="412432" y="1083336"/>
            <a:ext cx="3271520" cy="1015663"/>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 or if you know the conductor and geometry details...</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22" name="Rectangle: Rounded Corners 21">
            <a:extLst>
              <a:ext uri="{FF2B5EF4-FFF2-40B4-BE49-F238E27FC236}">
                <a16:creationId xmlns:a16="http://schemas.microsoft.com/office/drawing/2014/main" id="{11044522-F144-4E91-B496-D3EC293D5E84}"/>
              </a:ext>
            </a:extLst>
          </p:cNvPr>
          <p:cNvSpPr/>
          <p:nvPr/>
        </p:nvSpPr>
        <p:spPr bwMode="auto">
          <a:xfrm>
            <a:off x="4693920" y="1501775"/>
            <a:ext cx="2461260" cy="304800"/>
          </a:xfrm>
          <a:prstGeom prst="roundRect">
            <a:avLst>
              <a:gd name="adj" fmla="val 8490"/>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3" name="Rectangle: Rounded Corners 22">
            <a:extLst>
              <a:ext uri="{FF2B5EF4-FFF2-40B4-BE49-F238E27FC236}">
                <a16:creationId xmlns:a16="http://schemas.microsoft.com/office/drawing/2014/main" id="{A1752781-FE7A-4983-B90E-A10093EE81AF}"/>
              </a:ext>
            </a:extLst>
          </p:cNvPr>
          <p:cNvSpPr/>
          <p:nvPr/>
        </p:nvSpPr>
        <p:spPr bwMode="auto">
          <a:xfrm>
            <a:off x="4632960" y="2564897"/>
            <a:ext cx="2049780" cy="304800"/>
          </a:xfrm>
          <a:prstGeom prst="roundRect">
            <a:avLst>
              <a:gd name="adj" fmla="val 8490"/>
            </a:avLst>
          </a:prstGeom>
          <a:solidFill>
            <a:schemeClr val="accent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4" name="Arc 23">
            <a:extLst>
              <a:ext uri="{FF2B5EF4-FFF2-40B4-BE49-F238E27FC236}">
                <a16:creationId xmlns:a16="http://schemas.microsoft.com/office/drawing/2014/main" id="{D134254F-1683-4FC6-9CC7-4C9B45CC29D4}"/>
              </a:ext>
            </a:extLst>
          </p:cNvPr>
          <p:cNvSpPr/>
          <p:nvPr/>
        </p:nvSpPr>
        <p:spPr bwMode="auto">
          <a:xfrm rot="14606567">
            <a:off x="3483542" y="1308281"/>
            <a:ext cx="1920351" cy="2985729"/>
          </a:xfrm>
          <a:prstGeom prst="arc">
            <a:avLst>
              <a:gd name="adj1" fmla="val 17340582"/>
              <a:gd name="adj2" fmla="val 2392136"/>
            </a:avLst>
          </a:prstGeom>
          <a:noFill/>
          <a:ln w="19050" cap="flat" cmpd="sng" algn="ctr">
            <a:solidFill>
              <a:schemeClr val="tx2">
                <a:lumMod val="75000"/>
              </a:schemeClr>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
        <p:nvSpPr>
          <p:cNvPr id="25" name="Arc 24">
            <a:extLst>
              <a:ext uri="{FF2B5EF4-FFF2-40B4-BE49-F238E27FC236}">
                <a16:creationId xmlns:a16="http://schemas.microsoft.com/office/drawing/2014/main" id="{7DC12DBB-DDB5-45A1-810A-70D1F77CA307}"/>
              </a:ext>
            </a:extLst>
          </p:cNvPr>
          <p:cNvSpPr/>
          <p:nvPr/>
        </p:nvSpPr>
        <p:spPr bwMode="auto">
          <a:xfrm rot="4541134">
            <a:off x="2156540" y="1251470"/>
            <a:ext cx="1920351" cy="3377044"/>
          </a:xfrm>
          <a:prstGeom prst="arc">
            <a:avLst>
              <a:gd name="adj1" fmla="val 16932697"/>
              <a:gd name="adj2" fmla="val 2890918"/>
            </a:avLst>
          </a:prstGeom>
          <a:noFill/>
          <a:ln w="19050" cap="flat" cmpd="sng" algn="ctr">
            <a:solidFill>
              <a:schemeClr val="accent2"/>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
        <p:nvSpPr>
          <p:cNvPr id="2" name="Rectangle: Rounded Corners 1">
            <a:extLst>
              <a:ext uri="{FF2B5EF4-FFF2-40B4-BE49-F238E27FC236}">
                <a16:creationId xmlns:a16="http://schemas.microsoft.com/office/drawing/2014/main" id="{DEF6DD7C-FF98-49BB-ABD1-50AD45BD6CAD}"/>
              </a:ext>
            </a:extLst>
          </p:cNvPr>
          <p:cNvSpPr/>
          <p:nvPr/>
        </p:nvSpPr>
        <p:spPr bwMode="auto">
          <a:xfrm>
            <a:off x="990600" y="2305320"/>
            <a:ext cx="2831592" cy="2157340"/>
          </a:xfrm>
          <a:prstGeom prst="roundRect">
            <a:avLst>
              <a:gd name="adj" fmla="val 7018"/>
            </a:avLst>
          </a:prstGeom>
          <a:solidFill>
            <a:schemeClr val="accent3">
              <a:alpha val="13000"/>
            </a:schemeClr>
          </a:solidFill>
          <a:ln w="9525" cap="flat" cmpd="sng" algn="ctr">
            <a:solidFill>
              <a:schemeClr val="accent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 name="Rectangle: Rounded Corners 27">
            <a:extLst>
              <a:ext uri="{FF2B5EF4-FFF2-40B4-BE49-F238E27FC236}">
                <a16:creationId xmlns:a16="http://schemas.microsoft.com/office/drawing/2014/main" id="{6BFEB2BB-9B26-4393-9807-277A3DB11D3D}"/>
              </a:ext>
            </a:extLst>
          </p:cNvPr>
          <p:cNvSpPr/>
          <p:nvPr/>
        </p:nvSpPr>
        <p:spPr bwMode="auto">
          <a:xfrm>
            <a:off x="4373880" y="3942081"/>
            <a:ext cx="4607559" cy="605968"/>
          </a:xfrm>
          <a:prstGeom prst="roundRect">
            <a:avLst>
              <a:gd name="adj" fmla="val 8490"/>
            </a:avLst>
          </a:prstGeom>
          <a:solidFill>
            <a:schemeClr val="accent3">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29" name="Arc 28">
            <a:extLst>
              <a:ext uri="{FF2B5EF4-FFF2-40B4-BE49-F238E27FC236}">
                <a16:creationId xmlns:a16="http://schemas.microsoft.com/office/drawing/2014/main" id="{E07873FD-0B40-48B3-B9FA-67BE5E1EFB67}"/>
              </a:ext>
            </a:extLst>
          </p:cNvPr>
          <p:cNvSpPr/>
          <p:nvPr/>
        </p:nvSpPr>
        <p:spPr bwMode="auto">
          <a:xfrm rot="5563148">
            <a:off x="3199605" y="3154779"/>
            <a:ext cx="877541" cy="2364028"/>
          </a:xfrm>
          <a:prstGeom prst="arc">
            <a:avLst>
              <a:gd name="adj1" fmla="val 16824586"/>
              <a:gd name="adj2" fmla="val 4728269"/>
            </a:avLst>
          </a:prstGeom>
          <a:noFill/>
          <a:ln w="19050" cap="flat" cmpd="sng" algn="ctr">
            <a:solidFill>
              <a:schemeClr val="accent3"/>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Tree>
    <p:extLst>
      <p:ext uri="{BB962C8B-B14F-4D97-AF65-F5344CB8AC3E}">
        <p14:creationId xmlns:p14="http://schemas.microsoft.com/office/powerpoint/2010/main" val="4023250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Distribution Line Segment</a:t>
            </a:r>
          </a:p>
        </p:txBody>
      </p:sp>
      <p:sp>
        <p:nvSpPr>
          <p:cNvPr id="8" name="Rectangle 7">
            <a:extLst>
              <a:ext uri="{FF2B5EF4-FFF2-40B4-BE49-F238E27FC236}">
                <a16:creationId xmlns:a16="http://schemas.microsoft.com/office/drawing/2014/main" id="{087EE6EB-CB2A-453A-94B2-56A12D280CA6}"/>
              </a:ext>
            </a:extLst>
          </p:cNvPr>
          <p:cNvSpPr/>
          <p:nvPr/>
        </p:nvSpPr>
        <p:spPr>
          <a:xfrm>
            <a:off x="4056214" y="1174299"/>
            <a:ext cx="8135786" cy="4801314"/>
          </a:xfrm>
          <a:prstGeom prst="rect">
            <a:avLst/>
          </a:prstGeom>
        </p:spPr>
        <p:txBody>
          <a:bodyPr wrap="square">
            <a:spAutoFit/>
          </a:bodyPr>
          <a:lstStyle/>
          <a:p>
            <a:pPr marL="0" indent="0" algn="l">
              <a:spcBef>
                <a:spcPts val="0"/>
              </a:spcBef>
              <a:buNone/>
            </a:pPr>
            <a:r>
              <a:rPr lang="en-US" sz="1800" b="1" dirty="0">
                <a:solidFill>
                  <a:srgbClr val="008040"/>
                </a:solidFill>
                <a:latin typeface="Courier New" panose="02070309020205020404" pitchFamily="49" charset="0"/>
              </a:rPr>
              <a:t>! Phase Conductor</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wiredata</a:t>
            </a:r>
            <a:r>
              <a:rPr lang="en-US" sz="1800" b="1" dirty="0">
                <a:latin typeface="Courier New" panose="02070309020205020404" pitchFamily="49" charset="0"/>
              </a:rPr>
              <a:t>.2AWG AL” </a:t>
            </a:r>
            <a:r>
              <a:rPr lang="en-US" sz="1800" b="1" dirty="0" err="1">
                <a:solidFill>
                  <a:srgbClr val="FF5CFF"/>
                </a:solidFill>
                <a:latin typeface="Courier New" panose="02070309020205020404" pitchFamily="49" charset="0"/>
                <a:cs typeface="Courier New" panose="02070309020205020404" pitchFamily="49" charset="0"/>
              </a:rPr>
              <a:t>Rac</a:t>
            </a:r>
            <a:r>
              <a:rPr lang="en-US" sz="1800" b="1" dirty="0">
                <a:latin typeface="Courier New" panose="02070309020205020404" pitchFamily="49" charset="0"/>
              </a:rPr>
              <a:t>=0.86942 </a:t>
            </a:r>
            <a:r>
              <a:rPr lang="en-US" sz="1800" b="1" dirty="0" err="1">
                <a:solidFill>
                  <a:srgbClr val="FF5CFF"/>
                </a:solidFill>
                <a:latin typeface="Courier New" panose="02070309020205020404" pitchFamily="49" charset="0"/>
                <a:cs typeface="Courier New" panose="02070309020205020404" pitchFamily="49" charset="0"/>
              </a:rPr>
              <a:t>Runits</a:t>
            </a:r>
            <a:r>
              <a:rPr lang="en-US" sz="1800" b="1" dirty="0">
                <a:latin typeface="Courier New" panose="02070309020205020404" pitchFamily="49" charset="0"/>
              </a:rPr>
              <a:t>=km </a:t>
            </a:r>
            <a:r>
              <a:rPr lang="en-US" sz="1800" b="1" dirty="0" err="1">
                <a:solidFill>
                  <a:srgbClr val="FF5CFF"/>
                </a:solidFill>
                <a:latin typeface="Courier New" panose="02070309020205020404" pitchFamily="49" charset="0"/>
                <a:cs typeface="Courier New" panose="02070309020205020404" pitchFamily="49" charset="0"/>
              </a:rPr>
              <a:t>GMRac</a:t>
            </a:r>
            <a:r>
              <a:rPr lang="en-US" sz="1800" b="1" dirty="0">
                <a:latin typeface="Courier New" panose="02070309020205020404" pitchFamily="49" charset="0"/>
              </a:rPr>
              <a:t>=0.26924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GMRunits</a:t>
            </a:r>
            <a:r>
              <a:rPr lang="en-US" sz="1800" b="1" dirty="0">
                <a:latin typeface="Courier New" panose="02070309020205020404" pitchFamily="49" charset="0"/>
              </a:rPr>
              <a:t>=cm </a:t>
            </a:r>
            <a:r>
              <a:rPr lang="en-US" sz="1800" b="1" dirty="0">
                <a:solidFill>
                  <a:srgbClr val="FF5CFF"/>
                </a:solidFill>
                <a:latin typeface="Courier New" panose="02070309020205020404" pitchFamily="49" charset="0"/>
                <a:cs typeface="Courier New" panose="02070309020205020404" pitchFamily="49" charset="0"/>
              </a:rPr>
              <a:t>diam</a:t>
            </a:r>
            <a:r>
              <a:rPr lang="en-US" sz="1800" b="1" dirty="0">
                <a:latin typeface="Courier New" panose="02070309020205020404" pitchFamily="49" charset="0"/>
              </a:rPr>
              <a:t>=0.74168 </a:t>
            </a:r>
            <a:r>
              <a:rPr lang="en-US" sz="1800" b="1" dirty="0" err="1">
                <a:solidFill>
                  <a:srgbClr val="FF5CFF"/>
                </a:solidFill>
                <a:latin typeface="Courier New" panose="02070309020205020404" pitchFamily="49" charset="0"/>
                <a:cs typeface="Courier New" panose="02070309020205020404" pitchFamily="49" charset="0"/>
              </a:rPr>
              <a:t>radunits</a:t>
            </a:r>
            <a:r>
              <a:rPr lang="en-US" sz="1800" b="1" dirty="0">
                <a:latin typeface="Courier New" panose="02070309020205020404" pitchFamily="49" charset="0"/>
              </a:rPr>
              <a:t>=cm</a:t>
            </a:r>
          </a:p>
          <a:p>
            <a:pPr marL="0" indent="0" algn="l">
              <a:spcBef>
                <a:spcPts val="0"/>
              </a:spcBef>
              <a:buNone/>
            </a:pPr>
            <a:endParaRPr lang="en-US" sz="1800" b="1" dirty="0">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Neutral Conductor</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wiredata</a:t>
            </a:r>
            <a:r>
              <a:rPr lang="en-US" sz="1800" b="1" dirty="0">
                <a:latin typeface="Courier New" panose="02070309020205020404" pitchFamily="49" charset="0"/>
              </a:rPr>
              <a:t>.1/0AL </a:t>
            </a:r>
            <a:r>
              <a:rPr lang="en-US" sz="1800" b="1" dirty="0" err="1">
                <a:solidFill>
                  <a:srgbClr val="FF5CFF"/>
                </a:solidFill>
                <a:latin typeface="Courier New" panose="02070309020205020404" pitchFamily="49" charset="0"/>
                <a:cs typeface="Courier New" panose="02070309020205020404" pitchFamily="49" charset="0"/>
              </a:rPr>
              <a:t>Rac</a:t>
            </a:r>
            <a:r>
              <a:rPr lang="en-US" sz="1800" b="1" dirty="0">
                <a:latin typeface="Courier New" panose="02070309020205020404" pitchFamily="49" charset="0"/>
              </a:rPr>
              <a:t>=0.54463 </a:t>
            </a:r>
            <a:r>
              <a:rPr lang="en-US" sz="1800" b="1" dirty="0" err="1">
                <a:solidFill>
                  <a:srgbClr val="FF5CFF"/>
                </a:solidFill>
                <a:latin typeface="Courier New" panose="02070309020205020404" pitchFamily="49" charset="0"/>
                <a:cs typeface="Courier New" panose="02070309020205020404" pitchFamily="49" charset="0"/>
              </a:rPr>
              <a:t>Runits</a:t>
            </a:r>
            <a:r>
              <a:rPr lang="en-US" sz="1800" b="1" dirty="0">
                <a:latin typeface="Courier New" panose="02070309020205020404" pitchFamily="49" charset="0"/>
              </a:rPr>
              <a:t>=km </a:t>
            </a:r>
            <a:r>
              <a:rPr lang="en-US" sz="1800" b="1" dirty="0" err="1">
                <a:solidFill>
                  <a:srgbClr val="FF5CFF"/>
                </a:solidFill>
                <a:latin typeface="Courier New" panose="02070309020205020404" pitchFamily="49" charset="0"/>
                <a:cs typeface="Courier New" panose="02070309020205020404" pitchFamily="49" charset="0"/>
              </a:rPr>
              <a:t>GMRac</a:t>
            </a:r>
            <a:r>
              <a:rPr lang="en-US" sz="1800" b="1" dirty="0">
                <a:latin typeface="Courier New" panose="02070309020205020404" pitchFamily="49" charset="0"/>
              </a:rPr>
              <a:t>=0.33833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GMRunits</a:t>
            </a:r>
            <a:r>
              <a:rPr lang="en-US" sz="1800" b="1" dirty="0">
                <a:latin typeface="Courier New" panose="02070309020205020404" pitchFamily="49" charset="0"/>
              </a:rPr>
              <a:t>=cm </a:t>
            </a:r>
            <a:r>
              <a:rPr lang="en-US" sz="1800" b="1" dirty="0">
                <a:solidFill>
                  <a:srgbClr val="FF5CFF"/>
                </a:solidFill>
                <a:latin typeface="Courier New" panose="02070309020205020404" pitchFamily="49" charset="0"/>
                <a:cs typeface="Courier New" panose="02070309020205020404" pitchFamily="49" charset="0"/>
              </a:rPr>
              <a:t>diam</a:t>
            </a:r>
            <a:r>
              <a:rPr lang="en-US" sz="1800" b="1" dirty="0">
                <a:latin typeface="Courier New" panose="02070309020205020404" pitchFamily="49" charset="0"/>
              </a:rPr>
              <a:t>=0.93472 </a:t>
            </a:r>
            <a:r>
              <a:rPr lang="en-US" sz="1800" b="1" dirty="0" err="1">
                <a:solidFill>
                  <a:srgbClr val="FF5CFF"/>
                </a:solidFill>
                <a:latin typeface="Courier New" panose="02070309020205020404" pitchFamily="49" charset="0"/>
                <a:cs typeface="Courier New" panose="02070309020205020404" pitchFamily="49" charset="0"/>
              </a:rPr>
              <a:t>radunits</a:t>
            </a:r>
            <a:r>
              <a:rPr lang="en-US" sz="1800" b="1" dirty="0">
                <a:latin typeface="Courier New" panose="02070309020205020404" pitchFamily="49" charset="0"/>
              </a:rPr>
              <a:t>=cm</a:t>
            </a:r>
          </a:p>
          <a:p>
            <a:pPr algn="l">
              <a:spcBef>
                <a:spcPts val="0"/>
              </a:spcBef>
            </a:pPr>
            <a:endParaRPr lang="en-US" sz="1800" b="1" dirty="0">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Cross arm pole geometry details</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linespacing</a:t>
            </a:r>
            <a:r>
              <a:rPr lang="en-US" sz="1800" b="1" dirty="0">
                <a:latin typeface="Courier New" panose="02070309020205020404" pitchFamily="49" charset="0"/>
              </a:rPr>
              <a:t>.4KV_3PH_3CH </a:t>
            </a:r>
            <a:r>
              <a:rPr lang="en-US" sz="1800" b="1" dirty="0" err="1">
                <a:solidFill>
                  <a:srgbClr val="FF5CFF"/>
                </a:solidFill>
                <a:latin typeface="Courier New" panose="02070309020205020404" pitchFamily="49" charset="0"/>
                <a:cs typeface="Courier New" panose="02070309020205020404" pitchFamily="49" charset="0"/>
              </a:rPr>
              <a:t>nconds</a:t>
            </a:r>
            <a:r>
              <a:rPr lang="en-US" sz="1800" b="1" dirty="0">
                <a:latin typeface="Courier New" panose="02070309020205020404" pitchFamily="49" charset="0"/>
              </a:rPr>
              <a:t>=4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x</a:t>
            </a:r>
            <a:r>
              <a:rPr lang="en-US" sz="1800" b="1" dirty="0">
                <a:latin typeface="Courier New" panose="02070309020205020404" pitchFamily="49" charset="0"/>
              </a:rPr>
              <a:t>=[-1.1176 0.4572 1.1176 0.10160]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h</a:t>
            </a:r>
            <a:r>
              <a:rPr lang="en-US" sz="1800" b="1" dirty="0">
                <a:latin typeface="Courier New" panose="02070309020205020404" pitchFamily="49" charset="0"/>
              </a:rPr>
              <a:t>=[12.1920 12.192 12.192 10.5664] </a:t>
            </a:r>
            <a:r>
              <a:rPr lang="en-US" sz="1800" b="1" dirty="0">
                <a:solidFill>
                  <a:srgbClr val="FF5CFF"/>
                </a:solidFill>
                <a:latin typeface="Courier New" panose="02070309020205020404" pitchFamily="49" charset="0"/>
                <a:cs typeface="Courier New" panose="02070309020205020404" pitchFamily="49" charset="0"/>
              </a:rPr>
              <a:t>units</a:t>
            </a:r>
            <a:r>
              <a:rPr lang="en-US" sz="1800" b="1" dirty="0">
                <a:latin typeface="Courier New" panose="02070309020205020404" pitchFamily="49" charset="0"/>
              </a:rPr>
              <a:t>=</a:t>
            </a:r>
            <a:r>
              <a:rPr lang="en-US" sz="1800" b="1" dirty="0">
                <a:solidFill>
                  <a:schemeClr val="tx1"/>
                </a:solidFill>
                <a:latin typeface="Courier New" panose="02070309020205020404" pitchFamily="49" charset="0"/>
              </a:rPr>
              <a:t>m</a:t>
            </a:r>
          </a:p>
          <a:p>
            <a:pPr algn="l">
              <a:spcBef>
                <a:spcPts val="0"/>
              </a:spcBef>
            </a:pPr>
            <a:endParaRPr lang="en-US" sz="1800" b="1" dirty="0">
              <a:solidFill>
                <a:schemeClr val="tx1"/>
              </a:solidFill>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a:t>
            </a:r>
            <a:r>
              <a:rPr lang="en-US" sz="1800" b="1" dirty="0">
                <a:solidFill>
                  <a:srgbClr val="008040"/>
                </a:solidFill>
                <a:latin typeface="Courier New" panose="02070309020205020404" pitchFamily="49" charset="0"/>
                <a:cs typeface="Courier New" panose="02070309020205020404" pitchFamily="49" charset="0"/>
              </a:rPr>
              <a:t>My second DSS line</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line</a:t>
            </a:r>
            <a:r>
              <a:rPr lang="en-US" sz="1800" b="1" dirty="0">
                <a:latin typeface="Courier New" panose="02070309020205020404" pitchFamily="49" charset="0"/>
              </a:rPr>
              <a:t>.L2 </a:t>
            </a:r>
            <a:r>
              <a:rPr lang="en-US" sz="1800" b="1" dirty="0">
                <a:solidFill>
                  <a:srgbClr val="FF5CFF"/>
                </a:solidFill>
                <a:latin typeface="Courier New" panose="02070309020205020404" pitchFamily="49" charset="0"/>
                <a:cs typeface="Courier New" panose="02070309020205020404" pitchFamily="49" charset="0"/>
              </a:rPr>
              <a:t>bus1</a:t>
            </a:r>
            <a:r>
              <a:rPr lang="en-US" sz="1800" b="1" dirty="0">
                <a:latin typeface="Courier New" panose="02070309020205020404" pitchFamily="49" charset="0"/>
              </a:rPr>
              <a:t>=A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latin typeface="Courier New" panose="02070309020205020404" pitchFamily="49" charset="0"/>
              </a:rPr>
              <a:t>=B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latin typeface="Courier New" panose="02070309020205020404" pitchFamily="49" charset="0"/>
              </a:rPr>
              <a:t>=4 </a:t>
            </a:r>
            <a:r>
              <a:rPr lang="en-US" sz="1800" b="1" dirty="0">
                <a:solidFill>
                  <a:srgbClr val="FF5CFF"/>
                </a:solidFill>
                <a:latin typeface="Courier New" panose="02070309020205020404" pitchFamily="49" charset="0"/>
                <a:cs typeface="Courier New" panose="02070309020205020404" pitchFamily="49" charset="0"/>
              </a:rPr>
              <a:t>spacing</a:t>
            </a:r>
            <a:r>
              <a:rPr lang="en-US" sz="1800" b="1" dirty="0">
                <a:latin typeface="Courier New" panose="02070309020205020404" pitchFamily="49" charset="0"/>
              </a:rPr>
              <a:t>=4KV_3PH_3CH</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wires</a:t>
            </a:r>
            <a:r>
              <a:rPr lang="en-US" sz="1800" b="1" dirty="0">
                <a:latin typeface="Courier New" panose="02070309020205020404" pitchFamily="49" charset="0"/>
              </a:rPr>
              <a:t>=[“2AWG AL” “2AWG AL” “2AWG AL” 1/0AL] </a:t>
            </a:r>
            <a:r>
              <a:rPr lang="en-US" sz="1800" b="1" dirty="0">
                <a:solidFill>
                  <a:srgbClr val="FF5CFF"/>
                </a:solidFill>
                <a:latin typeface="Courier New" panose="02070309020205020404" pitchFamily="49" charset="0"/>
                <a:cs typeface="Courier New" panose="02070309020205020404" pitchFamily="49" charset="0"/>
              </a:rPr>
              <a:t>length</a:t>
            </a:r>
            <a:r>
              <a:rPr lang="en-US" sz="1800" b="1" dirty="0">
                <a:latin typeface="Courier New" panose="02070309020205020404" pitchFamily="49" charset="0"/>
              </a:rPr>
              <a:t>=1</a:t>
            </a:r>
          </a:p>
          <a:p>
            <a:pPr algn="l">
              <a:spcBef>
                <a:spcPts val="0"/>
              </a:spcBef>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units</a:t>
            </a:r>
            <a:r>
              <a:rPr lang="en-US" sz="1800" b="1" dirty="0">
                <a:latin typeface="Courier New" panose="02070309020205020404" pitchFamily="49" charset="0"/>
              </a:rPr>
              <a:t>=km</a:t>
            </a:r>
            <a:endParaRPr lang="en-US" sz="1800" b="1" dirty="0">
              <a:solidFill>
                <a:schemeClr val="tx1"/>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0F8BA271-552F-4965-9690-3511076B0F16}"/>
              </a:ext>
            </a:extLst>
          </p:cNvPr>
          <p:cNvSpPr/>
          <p:nvPr/>
        </p:nvSpPr>
        <p:spPr bwMode="auto">
          <a:xfrm>
            <a:off x="3902863" y="810203"/>
            <a:ext cx="153351" cy="5425626"/>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17" name="Content Placeholder 9" descr="Diagram, schematic&#10;&#10;Description automatically generated">
            <a:extLst>
              <a:ext uri="{FF2B5EF4-FFF2-40B4-BE49-F238E27FC236}">
                <a16:creationId xmlns:a16="http://schemas.microsoft.com/office/drawing/2014/main" id="{CECD74D6-33A0-4228-B879-293DF851C9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11" y="2411248"/>
            <a:ext cx="3575020" cy="4094907"/>
          </a:xfrm>
          <a:prstGeom prst="rect">
            <a:avLst/>
          </a:prstGeom>
        </p:spPr>
      </p:pic>
      <p:cxnSp>
        <p:nvCxnSpPr>
          <p:cNvPr id="18" name="Connector: Curved 17">
            <a:extLst>
              <a:ext uri="{FF2B5EF4-FFF2-40B4-BE49-F238E27FC236}">
                <a16:creationId xmlns:a16="http://schemas.microsoft.com/office/drawing/2014/main" id="{111829BA-3F9F-4E20-8244-023214CBE9D7}"/>
              </a:ext>
            </a:extLst>
          </p:cNvPr>
          <p:cNvCxnSpPr>
            <a:cxnSpLocks/>
          </p:cNvCxnSpPr>
          <p:nvPr/>
        </p:nvCxnSpPr>
        <p:spPr bwMode="auto">
          <a:xfrm rot="10800000">
            <a:off x="1471061" y="5666527"/>
            <a:ext cx="556642" cy="47461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77A661CC-3A2C-482F-A64D-D0BE1FE9B946}"/>
              </a:ext>
            </a:extLst>
          </p:cNvPr>
          <p:cNvSpPr txBox="1"/>
          <p:nvPr/>
        </p:nvSpPr>
        <p:spPr>
          <a:xfrm>
            <a:off x="1086179" y="5397958"/>
            <a:ext cx="716863" cy="246221"/>
          </a:xfrm>
          <a:prstGeom prst="rect">
            <a:avLst/>
          </a:prstGeom>
          <a:noFill/>
        </p:spPr>
        <p:txBody>
          <a:bodyPr wrap="none" rtlCol="0">
            <a:spAutoFit/>
          </a:bodyPr>
          <a:lstStyle/>
          <a:p>
            <a:pPr algn="l">
              <a:spcBef>
                <a:spcPts val="0"/>
              </a:spcBef>
            </a:pPr>
            <a:r>
              <a:rPr lang="en-US" sz="1000" dirty="0">
                <a:solidFill>
                  <a:schemeClr val="tx1"/>
                </a:solidFill>
                <a:latin typeface="Arial" panose="020B0604020202020204" pitchFamily="34" charset="0"/>
                <a:cs typeface="Arial" panose="020B0604020202020204" pitchFamily="34" charset="0"/>
              </a:rPr>
              <a:t>Ref. (0,0)</a:t>
            </a:r>
          </a:p>
        </p:txBody>
      </p:sp>
      <p:sp>
        <p:nvSpPr>
          <p:cNvPr id="20" name="Rectangle: Rounded Corners 19">
            <a:extLst>
              <a:ext uri="{FF2B5EF4-FFF2-40B4-BE49-F238E27FC236}">
                <a16:creationId xmlns:a16="http://schemas.microsoft.com/office/drawing/2014/main" id="{C04AF899-D2E4-494E-A630-F20CB786F62C}"/>
              </a:ext>
            </a:extLst>
          </p:cNvPr>
          <p:cNvSpPr/>
          <p:nvPr/>
        </p:nvSpPr>
        <p:spPr bwMode="auto">
          <a:xfrm>
            <a:off x="290511" y="1068511"/>
            <a:ext cx="3474720" cy="1030487"/>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1" name="TextBox 20">
            <a:extLst>
              <a:ext uri="{FF2B5EF4-FFF2-40B4-BE49-F238E27FC236}">
                <a16:creationId xmlns:a16="http://schemas.microsoft.com/office/drawing/2014/main" id="{1D952B57-DAB1-4A8B-9B42-A7008F8F3B81}"/>
              </a:ext>
            </a:extLst>
          </p:cNvPr>
          <p:cNvSpPr txBox="1"/>
          <p:nvPr/>
        </p:nvSpPr>
        <p:spPr>
          <a:xfrm>
            <a:off x="412432" y="1083336"/>
            <a:ext cx="3271520" cy="1015663"/>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 or if you know the conductor and geometry details...</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26" name="Rectangle: Rounded Corners 25">
            <a:extLst>
              <a:ext uri="{FF2B5EF4-FFF2-40B4-BE49-F238E27FC236}">
                <a16:creationId xmlns:a16="http://schemas.microsoft.com/office/drawing/2014/main" id="{F13F2838-D036-4571-8917-2CA2F4483055}"/>
              </a:ext>
            </a:extLst>
          </p:cNvPr>
          <p:cNvSpPr/>
          <p:nvPr/>
        </p:nvSpPr>
        <p:spPr bwMode="auto">
          <a:xfrm>
            <a:off x="8135788" y="221529"/>
            <a:ext cx="3474720" cy="1120197"/>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7" name="TextBox 26">
            <a:extLst>
              <a:ext uri="{FF2B5EF4-FFF2-40B4-BE49-F238E27FC236}">
                <a16:creationId xmlns:a16="http://schemas.microsoft.com/office/drawing/2014/main" id="{1B0376BA-C2DA-4F5A-A0DF-5D1F58F8F2F3}"/>
              </a:ext>
            </a:extLst>
          </p:cNvPr>
          <p:cNvSpPr txBox="1"/>
          <p:nvPr/>
        </p:nvSpPr>
        <p:spPr>
          <a:xfrm>
            <a:off x="8257709" y="264929"/>
            <a:ext cx="3271520" cy="1015663"/>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rgbClr val="FF0000"/>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if you want to have </a:t>
            </a:r>
            <a:r>
              <a:rPr lang="en-US" sz="2000" u="sng" dirty="0">
                <a:solidFill>
                  <a:schemeClr val="tx1"/>
                </a:solidFill>
                <a:latin typeface="Arial" panose="020B0604020202020204" pitchFamily="34" charset="0"/>
                <a:cs typeface="Arial" panose="020B0604020202020204" pitchFamily="34" charset="0"/>
              </a:rPr>
              <a:t>space characters in strings </a:t>
            </a:r>
            <a:r>
              <a:rPr lang="en-US" sz="2000" dirty="0">
                <a:solidFill>
                  <a:schemeClr val="tx1"/>
                </a:solidFill>
                <a:latin typeface="Arial" panose="020B0604020202020204" pitchFamily="34" charset="0"/>
                <a:cs typeface="Arial" panose="020B0604020202020204" pitchFamily="34" charset="0"/>
              </a:rPr>
              <a:t>or names of DSS objects</a:t>
            </a:r>
            <a:endParaRPr lang="en-US" sz="2000" b="1" dirty="0">
              <a:solidFill>
                <a:srgbClr val="008040"/>
              </a:solidFill>
              <a:latin typeface="Courier New" panose="02070309020205020404" pitchFamily="49" charset="0"/>
              <a:cs typeface="Courier New" panose="02070309020205020404" pitchFamily="49" charset="0"/>
            </a:endParaRPr>
          </a:p>
        </p:txBody>
      </p:sp>
      <p:cxnSp>
        <p:nvCxnSpPr>
          <p:cNvPr id="30" name="Straight Arrow Connector 29">
            <a:extLst>
              <a:ext uri="{FF2B5EF4-FFF2-40B4-BE49-F238E27FC236}">
                <a16:creationId xmlns:a16="http://schemas.microsoft.com/office/drawing/2014/main" id="{967256B4-13FB-45FD-81B1-F7D72C1889A2}"/>
              </a:ext>
            </a:extLst>
          </p:cNvPr>
          <p:cNvCxnSpPr>
            <a:cxnSpLocks/>
            <a:stCxn id="26" idx="1"/>
          </p:cNvCxnSpPr>
          <p:nvPr/>
        </p:nvCxnSpPr>
        <p:spPr bwMode="auto">
          <a:xfrm flipH="1">
            <a:off x="6924675" y="781628"/>
            <a:ext cx="1211113" cy="6661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Rectangle: Rounded Corners 30">
            <a:extLst>
              <a:ext uri="{FF2B5EF4-FFF2-40B4-BE49-F238E27FC236}">
                <a16:creationId xmlns:a16="http://schemas.microsoft.com/office/drawing/2014/main" id="{FB72CA3E-573A-4104-9BDB-2325550F9379}"/>
              </a:ext>
            </a:extLst>
          </p:cNvPr>
          <p:cNvSpPr/>
          <p:nvPr/>
        </p:nvSpPr>
        <p:spPr bwMode="auto">
          <a:xfrm>
            <a:off x="4696460" y="1501775"/>
            <a:ext cx="2358390" cy="304800"/>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32" name="Rectangle: Rounded Corners 31">
            <a:extLst>
              <a:ext uri="{FF2B5EF4-FFF2-40B4-BE49-F238E27FC236}">
                <a16:creationId xmlns:a16="http://schemas.microsoft.com/office/drawing/2014/main" id="{EC826A70-CF65-4F6D-A64F-285D48A59D3C}"/>
              </a:ext>
            </a:extLst>
          </p:cNvPr>
          <p:cNvSpPr/>
          <p:nvPr/>
        </p:nvSpPr>
        <p:spPr bwMode="auto">
          <a:xfrm>
            <a:off x="6598920" y="1501775"/>
            <a:ext cx="137160" cy="304800"/>
          </a:xfrm>
          <a:prstGeom prst="roundRect">
            <a:avLst>
              <a:gd name="adj" fmla="val 8490"/>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3" name="Rectangle: Rounded Corners 32">
            <a:extLst>
              <a:ext uri="{FF2B5EF4-FFF2-40B4-BE49-F238E27FC236}">
                <a16:creationId xmlns:a16="http://schemas.microsoft.com/office/drawing/2014/main" id="{27D2D6A1-BE8F-492E-8D1F-A5693ABCFDF3}"/>
              </a:ext>
            </a:extLst>
          </p:cNvPr>
          <p:cNvSpPr/>
          <p:nvPr/>
        </p:nvSpPr>
        <p:spPr bwMode="auto">
          <a:xfrm>
            <a:off x="5340145" y="5319059"/>
            <a:ext cx="1258775" cy="304800"/>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34" name="Rectangle: Rounded Corners 33">
            <a:extLst>
              <a:ext uri="{FF2B5EF4-FFF2-40B4-BE49-F238E27FC236}">
                <a16:creationId xmlns:a16="http://schemas.microsoft.com/office/drawing/2014/main" id="{AEA44F02-3C81-454F-848A-E17D06AB9B3B}"/>
              </a:ext>
            </a:extLst>
          </p:cNvPr>
          <p:cNvSpPr/>
          <p:nvPr/>
        </p:nvSpPr>
        <p:spPr bwMode="auto">
          <a:xfrm>
            <a:off x="6055360" y="5319059"/>
            <a:ext cx="137160" cy="304800"/>
          </a:xfrm>
          <a:prstGeom prst="roundRect">
            <a:avLst>
              <a:gd name="adj" fmla="val 8490"/>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35" name="Straight Arrow Connector 34">
            <a:extLst>
              <a:ext uri="{FF2B5EF4-FFF2-40B4-BE49-F238E27FC236}">
                <a16:creationId xmlns:a16="http://schemas.microsoft.com/office/drawing/2014/main" id="{6028BE98-23B2-4E79-8CD8-D2CF35EEE80C}"/>
              </a:ext>
            </a:extLst>
          </p:cNvPr>
          <p:cNvCxnSpPr>
            <a:cxnSpLocks/>
            <a:stCxn id="26" idx="1"/>
            <a:endCxn id="33" idx="0"/>
          </p:cNvCxnSpPr>
          <p:nvPr/>
        </p:nvCxnSpPr>
        <p:spPr bwMode="auto">
          <a:xfrm flipH="1">
            <a:off x="5969533" y="781628"/>
            <a:ext cx="2166255" cy="453743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3130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normAutofit/>
          </a:bodyPr>
          <a:lstStyle/>
          <a:p>
            <a:r>
              <a:rPr lang="en-US" altLang="en-US" dirty="0"/>
              <a:t>Installation and Startup</a:t>
            </a:r>
          </a:p>
        </p:txBody>
      </p:sp>
    </p:spTree>
    <p:extLst>
      <p:ext uri="{BB962C8B-B14F-4D97-AF65-F5344CB8AC3E}">
        <p14:creationId xmlns:p14="http://schemas.microsoft.com/office/powerpoint/2010/main" val="143747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Distribution Line Segment</a:t>
            </a:r>
          </a:p>
        </p:txBody>
      </p:sp>
      <p:sp>
        <p:nvSpPr>
          <p:cNvPr id="8" name="Rectangle 7">
            <a:extLst>
              <a:ext uri="{FF2B5EF4-FFF2-40B4-BE49-F238E27FC236}">
                <a16:creationId xmlns:a16="http://schemas.microsoft.com/office/drawing/2014/main" id="{087EE6EB-CB2A-453A-94B2-56A12D280CA6}"/>
              </a:ext>
            </a:extLst>
          </p:cNvPr>
          <p:cNvSpPr/>
          <p:nvPr/>
        </p:nvSpPr>
        <p:spPr>
          <a:xfrm>
            <a:off x="4056214" y="1174299"/>
            <a:ext cx="8135786" cy="4801314"/>
          </a:xfrm>
          <a:prstGeom prst="rect">
            <a:avLst/>
          </a:prstGeom>
        </p:spPr>
        <p:txBody>
          <a:bodyPr wrap="square">
            <a:spAutoFit/>
          </a:bodyPr>
          <a:lstStyle/>
          <a:p>
            <a:pPr marL="0" indent="0" algn="l">
              <a:spcBef>
                <a:spcPts val="0"/>
              </a:spcBef>
              <a:buNone/>
            </a:pPr>
            <a:r>
              <a:rPr lang="en-US" sz="1800" b="1" dirty="0">
                <a:solidFill>
                  <a:srgbClr val="008040"/>
                </a:solidFill>
                <a:latin typeface="Courier New" panose="02070309020205020404" pitchFamily="49" charset="0"/>
              </a:rPr>
              <a:t>! Phase Conductor</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wiredata</a:t>
            </a:r>
            <a:r>
              <a:rPr lang="en-US" sz="1800" b="1" dirty="0">
                <a:latin typeface="Courier New" panose="02070309020205020404" pitchFamily="49" charset="0"/>
              </a:rPr>
              <a:t>.2AWG AL” </a:t>
            </a:r>
            <a:r>
              <a:rPr lang="en-US" sz="1800" b="1" dirty="0" err="1">
                <a:solidFill>
                  <a:srgbClr val="FF5CFF"/>
                </a:solidFill>
                <a:latin typeface="Courier New" panose="02070309020205020404" pitchFamily="49" charset="0"/>
                <a:cs typeface="Courier New" panose="02070309020205020404" pitchFamily="49" charset="0"/>
              </a:rPr>
              <a:t>Rac</a:t>
            </a:r>
            <a:r>
              <a:rPr lang="en-US" sz="1800" b="1" dirty="0">
                <a:latin typeface="Courier New" panose="02070309020205020404" pitchFamily="49" charset="0"/>
              </a:rPr>
              <a:t>=0.86942 </a:t>
            </a:r>
            <a:r>
              <a:rPr lang="en-US" sz="1800" b="1" dirty="0" err="1">
                <a:solidFill>
                  <a:srgbClr val="FF5CFF"/>
                </a:solidFill>
                <a:latin typeface="Courier New" panose="02070309020205020404" pitchFamily="49" charset="0"/>
                <a:cs typeface="Courier New" panose="02070309020205020404" pitchFamily="49" charset="0"/>
              </a:rPr>
              <a:t>Runits</a:t>
            </a:r>
            <a:r>
              <a:rPr lang="en-US" sz="1800" b="1" dirty="0">
                <a:latin typeface="Courier New" panose="02070309020205020404" pitchFamily="49" charset="0"/>
              </a:rPr>
              <a:t>=km </a:t>
            </a:r>
            <a:r>
              <a:rPr lang="en-US" sz="1800" b="1" dirty="0" err="1">
                <a:solidFill>
                  <a:srgbClr val="FF5CFF"/>
                </a:solidFill>
                <a:latin typeface="Courier New" panose="02070309020205020404" pitchFamily="49" charset="0"/>
                <a:cs typeface="Courier New" panose="02070309020205020404" pitchFamily="49" charset="0"/>
              </a:rPr>
              <a:t>GMRac</a:t>
            </a:r>
            <a:r>
              <a:rPr lang="en-US" sz="1800" b="1" dirty="0">
                <a:latin typeface="Courier New" panose="02070309020205020404" pitchFamily="49" charset="0"/>
              </a:rPr>
              <a:t>=0.26924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GMRunits</a:t>
            </a:r>
            <a:r>
              <a:rPr lang="en-US" sz="1800" b="1" dirty="0">
                <a:latin typeface="Courier New" panose="02070309020205020404" pitchFamily="49" charset="0"/>
              </a:rPr>
              <a:t>=cm </a:t>
            </a:r>
            <a:r>
              <a:rPr lang="en-US" sz="1800" b="1" dirty="0">
                <a:solidFill>
                  <a:srgbClr val="FF5CFF"/>
                </a:solidFill>
                <a:latin typeface="Courier New" panose="02070309020205020404" pitchFamily="49" charset="0"/>
                <a:cs typeface="Courier New" panose="02070309020205020404" pitchFamily="49" charset="0"/>
              </a:rPr>
              <a:t>diam</a:t>
            </a:r>
            <a:r>
              <a:rPr lang="en-US" sz="1800" b="1" dirty="0">
                <a:latin typeface="Courier New" panose="02070309020205020404" pitchFamily="49" charset="0"/>
              </a:rPr>
              <a:t>=0.74168 </a:t>
            </a:r>
            <a:r>
              <a:rPr lang="en-US" sz="1800" b="1" dirty="0" err="1">
                <a:solidFill>
                  <a:srgbClr val="FF5CFF"/>
                </a:solidFill>
                <a:latin typeface="Courier New" panose="02070309020205020404" pitchFamily="49" charset="0"/>
                <a:cs typeface="Courier New" panose="02070309020205020404" pitchFamily="49" charset="0"/>
              </a:rPr>
              <a:t>radunits</a:t>
            </a:r>
            <a:r>
              <a:rPr lang="en-US" sz="1800" b="1" dirty="0">
                <a:latin typeface="Courier New" panose="02070309020205020404" pitchFamily="49" charset="0"/>
              </a:rPr>
              <a:t>=cm</a:t>
            </a:r>
          </a:p>
          <a:p>
            <a:pPr marL="0" indent="0" algn="l">
              <a:spcBef>
                <a:spcPts val="0"/>
              </a:spcBef>
              <a:buNone/>
            </a:pPr>
            <a:endParaRPr lang="en-US" sz="1800" b="1" dirty="0">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Neutral Conductor</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wiredata</a:t>
            </a:r>
            <a:r>
              <a:rPr lang="en-US" sz="1800" b="1" dirty="0">
                <a:latin typeface="Courier New" panose="02070309020205020404" pitchFamily="49" charset="0"/>
              </a:rPr>
              <a:t>.1/0AL </a:t>
            </a:r>
            <a:r>
              <a:rPr lang="en-US" sz="1800" b="1" dirty="0" err="1">
                <a:solidFill>
                  <a:srgbClr val="FF5CFF"/>
                </a:solidFill>
                <a:latin typeface="Courier New" panose="02070309020205020404" pitchFamily="49" charset="0"/>
                <a:cs typeface="Courier New" panose="02070309020205020404" pitchFamily="49" charset="0"/>
              </a:rPr>
              <a:t>Rac</a:t>
            </a:r>
            <a:r>
              <a:rPr lang="en-US" sz="1800" b="1" dirty="0">
                <a:latin typeface="Courier New" panose="02070309020205020404" pitchFamily="49" charset="0"/>
              </a:rPr>
              <a:t>=0.54463 </a:t>
            </a:r>
            <a:r>
              <a:rPr lang="en-US" sz="1800" b="1" dirty="0" err="1">
                <a:solidFill>
                  <a:srgbClr val="FF5CFF"/>
                </a:solidFill>
                <a:latin typeface="Courier New" panose="02070309020205020404" pitchFamily="49" charset="0"/>
                <a:cs typeface="Courier New" panose="02070309020205020404" pitchFamily="49" charset="0"/>
              </a:rPr>
              <a:t>Runits</a:t>
            </a:r>
            <a:r>
              <a:rPr lang="en-US" sz="1800" b="1" dirty="0">
                <a:latin typeface="Courier New" panose="02070309020205020404" pitchFamily="49" charset="0"/>
              </a:rPr>
              <a:t>=km </a:t>
            </a:r>
            <a:r>
              <a:rPr lang="en-US" sz="1800" b="1" dirty="0" err="1">
                <a:solidFill>
                  <a:srgbClr val="FF5CFF"/>
                </a:solidFill>
                <a:latin typeface="Courier New" panose="02070309020205020404" pitchFamily="49" charset="0"/>
                <a:cs typeface="Courier New" panose="02070309020205020404" pitchFamily="49" charset="0"/>
              </a:rPr>
              <a:t>GMRac</a:t>
            </a:r>
            <a:r>
              <a:rPr lang="en-US" sz="1800" b="1" dirty="0">
                <a:latin typeface="Courier New" panose="02070309020205020404" pitchFamily="49" charset="0"/>
              </a:rPr>
              <a:t>=0.33833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err="1">
                <a:solidFill>
                  <a:srgbClr val="FF5CFF"/>
                </a:solidFill>
                <a:latin typeface="Courier New" panose="02070309020205020404" pitchFamily="49" charset="0"/>
                <a:cs typeface="Courier New" panose="02070309020205020404" pitchFamily="49" charset="0"/>
              </a:rPr>
              <a:t>GMRunits</a:t>
            </a:r>
            <a:r>
              <a:rPr lang="en-US" sz="1800" b="1" dirty="0">
                <a:latin typeface="Courier New" panose="02070309020205020404" pitchFamily="49" charset="0"/>
              </a:rPr>
              <a:t>=cm </a:t>
            </a:r>
            <a:r>
              <a:rPr lang="en-US" sz="1800" b="1" dirty="0">
                <a:solidFill>
                  <a:srgbClr val="FF5CFF"/>
                </a:solidFill>
                <a:latin typeface="Courier New" panose="02070309020205020404" pitchFamily="49" charset="0"/>
                <a:cs typeface="Courier New" panose="02070309020205020404" pitchFamily="49" charset="0"/>
              </a:rPr>
              <a:t>diam</a:t>
            </a:r>
            <a:r>
              <a:rPr lang="en-US" sz="1800" b="1" dirty="0">
                <a:latin typeface="Courier New" panose="02070309020205020404" pitchFamily="49" charset="0"/>
              </a:rPr>
              <a:t>=0.93472 </a:t>
            </a:r>
            <a:r>
              <a:rPr lang="en-US" sz="1800" b="1" dirty="0" err="1">
                <a:solidFill>
                  <a:srgbClr val="FF5CFF"/>
                </a:solidFill>
                <a:latin typeface="Courier New" panose="02070309020205020404" pitchFamily="49" charset="0"/>
                <a:cs typeface="Courier New" panose="02070309020205020404" pitchFamily="49" charset="0"/>
              </a:rPr>
              <a:t>radunits</a:t>
            </a:r>
            <a:r>
              <a:rPr lang="en-US" sz="1800" b="1" dirty="0">
                <a:latin typeface="Courier New" panose="02070309020205020404" pitchFamily="49" charset="0"/>
              </a:rPr>
              <a:t>=cm</a:t>
            </a:r>
          </a:p>
          <a:p>
            <a:pPr algn="l">
              <a:spcBef>
                <a:spcPts val="0"/>
              </a:spcBef>
            </a:pPr>
            <a:endParaRPr lang="en-US" sz="1800" b="1" dirty="0">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Cross arm pole geometry details</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linespacing</a:t>
            </a:r>
            <a:r>
              <a:rPr lang="en-US" sz="1800" b="1" dirty="0">
                <a:latin typeface="Courier New" panose="02070309020205020404" pitchFamily="49" charset="0"/>
              </a:rPr>
              <a:t>.4KV_3PH_3CH </a:t>
            </a:r>
            <a:r>
              <a:rPr lang="en-US" sz="1800" b="1" dirty="0" err="1">
                <a:solidFill>
                  <a:srgbClr val="FF5CFF"/>
                </a:solidFill>
                <a:latin typeface="Courier New" panose="02070309020205020404" pitchFamily="49" charset="0"/>
                <a:cs typeface="Courier New" panose="02070309020205020404" pitchFamily="49" charset="0"/>
              </a:rPr>
              <a:t>nconds</a:t>
            </a:r>
            <a:r>
              <a:rPr lang="en-US" sz="1800" b="1" dirty="0">
                <a:latin typeface="Courier New" panose="02070309020205020404" pitchFamily="49" charset="0"/>
              </a:rPr>
              <a:t>=4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x</a:t>
            </a:r>
            <a:r>
              <a:rPr lang="en-US" sz="1800" b="1" dirty="0">
                <a:latin typeface="Courier New" panose="02070309020205020404" pitchFamily="49" charset="0"/>
              </a:rPr>
              <a:t>=[-1.1176 0.4572 1.1176 0.10160] </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h</a:t>
            </a:r>
            <a:r>
              <a:rPr lang="en-US" sz="1800" b="1" dirty="0">
                <a:latin typeface="Courier New" panose="02070309020205020404" pitchFamily="49" charset="0"/>
              </a:rPr>
              <a:t>=[12.1920 12.192 12.192 10.5664] </a:t>
            </a:r>
            <a:r>
              <a:rPr lang="en-US" sz="1800" b="1" dirty="0">
                <a:solidFill>
                  <a:srgbClr val="FF5CFF"/>
                </a:solidFill>
                <a:latin typeface="Courier New" panose="02070309020205020404" pitchFamily="49" charset="0"/>
                <a:cs typeface="Courier New" panose="02070309020205020404" pitchFamily="49" charset="0"/>
              </a:rPr>
              <a:t>units</a:t>
            </a:r>
            <a:r>
              <a:rPr lang="en-US" sz="1800" b="1" dirty="0">
                <a:latin typeface="Courier New" panose="02070309020205020404" pitchFamily="49" charset="0"/>
              </a:rPr>
              <a:t>=</a:t>
            </a:r>
            <a:r>
              <a:rPr lang="en-US" sz="1800" b="1" dirty="0">
                <a:solidFill>
                  <a:schemeClr val="tx1"/>
                </a:solidFill>
                <a:latin typeface="Courier New" panose="02070309020205020404" pitchFamily="49" charset="0"/>
              </a:rPr>
              <a:t>m</a:t>
            </a:r>
          </a:p>
          <a:p>
            <a:pPr algn="l">
              <a:spcBef>
                <a:spcPts val="0"/>
              </a:spcBef>
            </a:pPr>
            <a:endParaRPr lang="en-US" sz="1800" b="1" dirty="0">
              <a:solidFill>
                <a:schemeClr val="tx1"/>
              </a:solidFill>
              <a:latin typeface="Courier New" panose="02070309020205020404" pitchFamily="49" charset="0"/>
            </a:endParaRPr>
          </a:p>
          <a:p>
            <a:pPr algn="l">
              <a:spcBef>
                <a:spcPts val="0"/>
              </a:spcBef>
            </a:pPr>
            <a:r>
              <a:rPr lang="en-US" sz="1800" b="1" dirty="0">
                <a:solidFill>
                  <a:srgbClr val="008040"/>
                </a:solidFill>
                <a:latin typeface="Courier New" panose="02070309020205020404" pitchFamily="49" charset="0"/>
              </a:rPr>
              <a:t>! </a:t>
            </a:r>
            <a:r>
              <a:rPr lang="en-US" sz="1800" b="1" dirty="0">
                <a:solidFill>
                  <a:srgbClr val="008040"/>
                </a:solidFill>
                <a:latin typeface="Courier New" panose="02070309020205020404" pitchFamily="49" charset="0"/>
                <a:cs typeface="Courier New" panose="02070309020205020404" pitchFamily="49" charset="0"/>
              </a:rPr>
              <a:t>My second DSS line</a:t>
            </a:r>
            <a:br>
              <a:rPr lang="en-US" sz="1800" b="1" dirty="0">
                <a:solidFill>
                  <a:srgbClr val="008040"/>
                </a:solidFill>
                <a:latin typeface="Courier New" panose="02070309020205020404" pitchFamily="49" charset="0"/>
              </a:rPr>
            </a:br>
            <a:r>
              <a:rPr lang="en-US" sz="1800" b="1" dirty="0">
                <a:solidFill>
                  <a:srgbClr val="FF0000"/>
                </a:solidFill>
                <a:latin typeface="Courier New" panose="02070309020205020404" pitchFamily="49" charset="0"/>
              </a:rPr>
              <a:t>New</a:t>
            </a:r>
            <a:r>
              <a:rPr lang="en-US" sz="1800" b="1" dirty="0">
                <a:latin typeface="Courier New" panose="02070309020205020404" pitchFamily="49" charset="0"/>
              </a:rPr>
              <a:t> </a:t>
            </a:r>
            <a:r>
              <a:rPr lang="en-US" sz="1800" b="1" dirty="0">
                <a:solidFill>
                  <a:srgbClr val="0000FF"/>
                </a:solidFill>
                <a:latin typeface="Courier New" panose="02070309020205020404" pitchFamily="49" charset="0"/>
              </a:rPr>
              <a:t>line</a:t>
            </a:r>
            <a:r>
              <a:rPr lang="en-US" sz="1800" b="1" dirty="0">
                <a:latin typeface="Courier New" panose="02070309020205020404" pitchFamily="49" charset="0"/>
              </a:rPr>
              <a:t>.L2 </a:t>
            </a:r>
            <a:r>
              <a:rPr lang="en-US" sz="1800" b="1" dirty="0">
                <a:solidFill>
                  <a:srgbClr val="FF5CFF"/>
                </a:solidFill>
                <a:latin typeface="Courier New" panose="02070309020205020404" pitchFamily="49" charset="0"/>
                <a:cs typeface="Courier New" panose="02070309020205020404" pitchFamily="49" charset="0"/>
              </a:rPr>
              <a:t>bus1</a:t>
            </a:r>
            <a:r>
              <a:rPr lang="en-US" sz="1800" b="1" dirty="0">
                <a:latin typeface="Courier New" panose="02070309020205020404" pitchFamily="49" charset="0"/>
              </a:rPr>
              <a:t>=A </a:t>
            </a:r>
            <a:r>
              <a:rPr lang="en-US" sz="1800" b="1" dirty="0">
                <a:solidFill>
                  <a:srgbClr val="FF5CFF"/>
                </a:solidFill>
                <a:latin typeface="Courier New" panose="02070309020205020404" pitchFamily="49" charset="0"/>
                <a:cs typeface="Courier New" panose="02070309020205020404" pitchFamily="49" charset="0"/>
              </a:rPr>
              <a:t>bus2</a:t>
            </a:r>
            <a:r>
              <a:rPr lang="en-US" sz="1800" b="1" dirty="0">
                <a:latin typeface="Courier New" panose="02070309020205020404" pitchFamily="49" charset="0"/>
              </a:rPr>
              <a:t>=B </a:t>
            </a:r>
            <a:r>
              <a:rPr lang="en-US" sz="1800" b="1" dirty="0">
                <a:solidFill>
                  <a:srgbClr val="FF5CFF"/>
                </a:solidFill>
                <a:latin typeface="Courier New" panose="02070309020205020404" pitchFamily="49" charset="0"/>
                <a:cs typeface="Courier New" panose="02070309020205020404" pitchFamily="49" charset="0"/>
              </a:rPr>
              <a:t>phases</a:t>
            </a:r>
            <a:r>
              <a:rPr lang="en-US" sz="1800" b="1" dirty="0">
                <a:latin typeface="Courier New" panose="02070309020205020404" pitchFamily="49" charset="0"/>
              </a:rPr>
              <a:t>=4 </a:t>
            </a:r>
            <a:r>
              <a:rPr lang="en-US" sz="1800" b="1" dirty="0">
                <a:solidFill>
                  <a:srgbClr val="FF5CFF"/>
                </a:solidFill>
                <a:latin typeface="Courier New" panose="02070309020205020404" pitchFamily="49" charset="0"/>
                <a:cs typeface="Courier New" panose="02070309020205020404" pitchFamily="49" charset="0"/>
              </a:rPr>
              <a:t>spacing</a:t>
            </a:r>
            <a:r>
              <a:rPr lang="en-US" sz="1800" b="1" dirty="0">
                <a:latin typeface="Courier New" panose="02070309020205020404" pitchFamily="49" charset="0"/>
              </a:rPr>
              <a:t>=4KV_3PH_3CH</a:t>
            </a:r>
            <a:br>
              <a:rPr lang="en-US" sz="1800" b="1" dirty="0">
                <a:latin typeface="Courier New" panose="02070309020205020404" pitchFamily="49" charset="0"/>
              </a:rPr>
            </a:br>
            <a:r>
              <a:rPr lang="en-US" sz="1800" b="1" dirty="0">
                <a:solidFill>
                  <a:srgbClr val="FF0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wires</a:t>
            </a:r>
            <a:r>
              <a:rPr lang="en-US" sz="1800" b="1" dirty="0">
                <a:latin typeface="Courier New" panose="02070309020205020404" pitchFamily="49" charset="0"/>
              </a:rPr>
              <a:t>=[“2AWG AL” “2AWG AL” “2AWG AL” 1/0AL] </a:t>
            </a:r>
            <a:r>
              <a:rPr lang="en-US" sz="1800" b="1" dirty="0">
                <a:solidFill>
                  <a:srgbClr val="FF5CFF"/>
                </a:solidFill>
                <a:latin typeface="Courier New" panose="02070309020205020404" pitchFamily="49" charset="0"/>
                <a:cs typeface="Courier New" panose="02070309020205020404" pitchFamily="49" charset="0"/>
              </a:rPr>
              <a:t>length</a:t>
            </a:r>
            <a:r>
              <a:rPr lang="en-US" sz="1800" b="1" dirty="0">
                <a:latin typeface="Courier New" panose="02070309020205020404" pitchFamily="49" charset="0"/>
              </a:rPr>
              <a:t>=1</a:t>
            </a:r>
          </a:p>
          <a:p>
            <a:pPr algn="l">
              <a:spcBef>
                <a:spcPts val="0"/>
              </a:spcBef>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5CFF"/>
                </a:solidFill>
                <a:latin typeface="Courier New" panose="02070309020205020404" pitchFamily="49" charset="0"/>
                <a:cs typeface="Courier New" panose="02070309020205020404" pitchFamily="49" charset="0"/>
              </a:rPr>
              <a:t>units</a:t>
            </a:r>
            <a:r>
              <a:rPr lang="en-US" sz="1800" b="1" dirty="0">
                <a:latin typeface="Courier New" panose="02070309020205020404" pitchFamily="49" charset="0"/>
              </a:rPr>
              <a:t>=km</a:t>
            </a:r>
            <a:endParaRPr lang="en-US" sz="1800" b="1" dirty="0">
              <a:solidFill>
                <a:schemeClr val="tx1"/>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0F8BA271-552F-4965-9690-3511076B0F16}"/>
              </a:ext>
            </a:extLst>
          </p:cNvPr>
          <p:cNvSpPr/>
          <p:nvPr/>
        </p:nvSpPr>
        <p:spPr bwMode="auto">
          <a:xfrm>
            <a:off x="3902863" y="810203"/>
            <a:ext cx="153351" cy="5425626"/>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17" name="Content Placeholder 9" descr="Diagram, schematic&#10;&#10;Description automatically generated">
            <a:extLst>
              <a:ext uri="{FF2B5EF4-FFF2-40B4-BE49-F238E27FC236}">
                <a16:creationId xmlns:a16="http://schemas.microsoft.com/office/drawing/2014/main" id="{CECD74D6-33A0-4228-B879-293DF851C9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11" y="2411248"/>
            <a:ext cx="3575020" cy="4094907"/>
          </a:xfrm>
          <a:prstGeom prst="rect">
            <a:avLst/>
          </a:prstGeom>
        </p:spPr>
      </p:pic>
      <p:cxnSp>
        <p:nvCxnSpPr>
          <p:cNvPr id="18" name="Connector: Curved 17">
            <a:extLst>
              <a:ext uri="{FF2B5EF4-FFF2-40B4-BE49-F238E27FC236}">
                <a16:creationId xmlns:a16="http://schemas.microsoft.com/office/drawing/2014/main" id="{111829BA-3F9F-4E20-8244-023214CBE9D7}"/>
              </a:ext>
            </a:extLst>
          </p:cNvPr>
          <p:cNvCxnSpPr>
            <a:cxnSpLocks/>
          </p:cNvCxnSpPr>
          <p:nvPr/>
        </p:nvCxnSpPr>
        <p:spPr bwMode="auto">
          <a:xfrm rot="10800000">
            <a:off x="1471061" y="5666527"/>
            <a:ext cx="556642" cy="47461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77A661CC-3A2C-482F-A64D-D0BE1FE9B946}"/>
              </a:ext>
            </a:extLst>
          </p:cNvPr>
          <p:cNvSpPr txBox="1"/>
          <p:nvPr/>
        </p:nvSpPr>
        <p:spPr>
          <a:xfrm>
            <a:off x="1086179" y="5397958"/>
            <a:ext cx="716863" cy="246221"/>
          </a:xfrm>
          <a:prstGeom prst="rect">
            <a:avLst/>
          </a:prstGeom>
          <a:noFill/>
        </p:spPr>
        <p:txBody>
          <a:bodyPr wrap="none" rtlCol="0">
            <a:spAutoFit/>
          </a:bodyPr>
          <a:lstStyle/>
          <a:p>
            <a:pPr algn="l">
              <a:spcBef>
                <a:spcPts val="0"/>
              </a:spcBef>
            </a:pPr>
            <a:r>
              <a:rPr lang="en-US" sz="1000" dirty="0">
                <a:solidFill>
                  <a:schemeClr val="tx1"/>
                </a:solidFill>
                <a:latin typeface="Arial" panose="020B0604020202020204" pitchFamily="34" charset="0"/>
                <a:cs typeface="Arial" panose="020B0604020202020204" pitchFamily="34" charset="0"/>
              </a:rPr>
              <a:t>Ref. (0,0)</a:t>
            </a:r>
          </a:p>
        </p:txBody>
      </p:sp>
      <p:sp>
        <p:nvSpPr>
          <p:cNvPr id="20" name="Rectangle: Rounded Corners 19">
            <a:extLst>
              <a:ext uri="{FF2B5EF4-FFF2-40B4-BE49-F238E27FC236}">
                <a16:creationId xmlns:a16="http://schemas.microsoft.com/office/drawing/2014/main" id="{C04AF899-D2E4-494E-A630-F20CB786F62C}"/>
              </a:ext>
            </a:extLst>
          </p:cNvPr>
          <p:cNvSpPr/>
          <p:nvPr/>
        </p:nvSpPr>
        <p:spPr bwMode="auto">
          <a:xfrm>
            <a:off x="290511" y="1068511"/>
            <a:ext cx="3474720" cy="1030487"/>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1" name="TextBox 20">
            <a:extLst>
              <a:ext uri="{FF2B5EF4-FFF2-40B4-BE49-F238E27FC236}">
                <a16:creationId xmlns:a16="http://schemas.microsoft.com/office/drawing/2014/main" id="{1D952B57-DAB1-4A8B-9B42-A7008F8F3B81}"/>
              </a:ext>
            </a:extLst>
          </p:cNvPr>
          <p:cNvSpPr txBox="1"/>
          <p:nvPr/>
        </p:nvSpPr>
        <p:spPr>
          <a:xfrm>
            <a:off x="412432" y="1083336"/>
            <a:ext cx="3271520" cy="1015663"/>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 or if you know the conductor and geometry details...</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22" name="Rectangle: Rounded Corners 21">
            <a:extLst>
              <a:ext uri="{FF2B5EF4-FFF2-40B4-BE49-F238E27FC236}">
                <a16:creationId xmlns:a16="http://schemas.microsoft.com/office/drawing/2014/main" id="{FC555D10-63BB-4CF8-B873-EFF4EFA5CB8B}"/>
              </a:ext>
            </a:extLst>
          </p:cNvPr>
          <p:cNvSpPr/>
          <p:nvPr/>
        </p:nvSpPr>
        <p:spPr bwMode="auto">
          <a:xfrm>
            <a:off x="5992894" y="1501775"/>
            <a:ext cx="1061956" cy="304800"/>
          </a:xfrm>
          <a:prstGeom prst="roundRect">
            <a:avLst>
              <a:gd name="adj" fmla="val 8490"/>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3" name="Rectangle: Rounded Corners 22">
            <a:extLst>
              <a:ext uri="{FF2B5EF4-FFF2-40B4-BE49-F238E27FC236}">
                <a16:creationId xmlns:a16="http://schemas.microsoft.com/office/drawing/2014/main" id="{60BC6324-8F6E-4E6D-BDAB-AFD2539DBE6A}"/>
              </a:ext>
            </a:extLst>
          </p:cNvPr>
          <p:cNvSpPr/>
          <p:nvPr/>
        </p:nvSpPr>
        <p:spPr bwMode="auto">
          <a:xfrm>
            <a:off x="5861958" y="2591214"/>
            <a:ext cx="787889" cy="304800"/>
          </a:xfrm>
          <a:prstGeom prst="roundRect">
            <a:avLst>
              <a:gd name="adj" fmla="val 8490"/>
            </a:avLst>
          </a:prstGeom>
          <a:solidFill>
            <a:schemeClr val="accent3">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4" name="Rectangle: Rounded Corners 23">
            <a:extLst>
              <a:ext uri="{FF2B5EF4-FFF2-40B4-BE49-F238E27FC236}">
                <a16:creationId xmlns:a16="http://schemas.microsoft.com/office/drawing/2014/main" id="{0DB6A51C-4538-4BF5-BCA6-58661252D4B2}"/>
              </a:ext>
            </a:extLst>
          </p:cNvPr>
          <p:cNvSpPr/>
          <p:nvPr/>
        </p:nvSpPr>
        <p:spPr bwMode="auto">
          <a:xfrm>
            <a:off x="6329581" y="3682972"/>
            <a:ext cx="1534611" cy="304800"/>
          </a:xfrm>
          <a:prstGeom prst="roundRect">
            <a:avLst>
              <a:gd name="adj" fmla="val 8490"/>
            </a:avLst>
          </a:prstGeom>
          <a:solidFill>
            <a:srgbClr val="FF0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5" name="Rectangle: Rounded Corners 24">
            <a:extLst>
              <a:ext uri="{FF2B5EF4-FFF2-40B4-BE49-F238E27FC236}">
                <a16:creationId xmlns:a16="http://schemas.microsoft.com/office/drawing/2014/main" id="{AAD1F0CD-D23A-46DE-80C2-6FBC3EB74269}"/>
              </a:ext>
            </a:extLst>
          </p:cNvPr>
          <p:cNvSpPr/>
          <p:nvPr/>
        </p:nvSpPr>
        <p:spPr bwMode="auto">
          <a:xfrm>
            <a:off x="10008828" y="5054918"/>
            <a:ext cx="1581192" cy="304800"/>
          </a:xfrm>
          <a:prstGeom prst="roundRect">
            <a:avLst>
              <a:gd name="adj" fmla="val 8490"/>
            </a:avLst>
          </a:prstGeom>
          <a:solidFill>
            <a:srgbClr val="FF0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 name="Rectangle: Rounded Corners 27">
            <a:extLst>
              <a:ext uri="{FF2B5EF4-FFF2-40B4-BE49-F238E27FC236}">
                <a16:creationId xmlns:a16="http://schemas.microsoft.com/office/drawing/2014/main" id="{E64064F4-2A8F-4D99-A78A-7B0225D93110}"/>
              </a:ext>
            </a:extLst>
          </p:cNvPr>
          <p:cNvSpPr/>
          <p:nvPr/>
        </p:nvSpPr>
        <p:spPr bwMode="auto">
          <a:xfrm>
            <a:off x="5340144" y="5327903"/>
            <a:ext cx="4009411" cy="304800"/>
          </a:xfrm>
          <a:prstGeom prst="roundRect">
            <a:avLst>
              <a:gd name="adj" fmla="val 8490"/>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9" name="Rectangle: Rounded Corners 28">
            <a:extLst>
              <a:ext uri="{FF2B5EF4-FFF2-40B4-BE49-F238E27FC236}">
                <a16:creationId xmlns:a16="http://schemas.microsoft.com/office/drawing/2014/main" id="{304126C2-711E-4B3B-96EB-FBB0EA7CDA7F}"/>
              </a:ext>
            </a:extLst>
          </p:cNvPr>
          <p:cNvSpPr/>
          <p:nvPr/>
        </p:nvSpPr>
        <p:spPr bwMode="auto">
          <a:xfrm>
            <a:off x="9393622" y="5327903"/>
            <a:ext cx="787889" cy="304800"/>
          </a:xfrm>
          <a:prstGeom prst="roundRect">
            <a:avLst>
              <a:gd name="adj" fmla="val 8490"/>
            </a:avLst>
          </a:prstGeom>
          <a:solidFill>
            <a:schemeClr val="accent3">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6" name="Arc 35">
            <a:extLst>
              <a:ext uri="{FF2B5EF4-FFF2-40B4-BE49-F238E27FC236}">
                <a16:creationId xmlns:a16="http://schemas.microsoft.com/office/drawing/2014/main" id="{D809FD64-9177-4A44-814C-1752ECCCCD71}"/>
              </a:ext>
            </a:extLst>
          </p:cNvPr>
          <p:cNvSpPr/>
          <p:nvPr/>
        </p:nvSpPr>
        <p:spPr bwMode="auto">
          <a:xfrm rot="9840937">
            <a:off x="5142421" y="1707379"/>
            <a:ext cx="2095135" cy="3787817"/>
          </a:xfrm>
          <a:prstGeom prst="arc">
            <a:avLst>
              <a:gd name="adj1" fmla="val 17340582"/>
              <a:gd name="adj2" fmla="val 5864371"/>
            </a:avLst>
          </a:prstGeom>
          <a:noFill/>
          <a:ln w="19050" cap="flat" cmpd="sng" algn="ctr">
            <a:solidFill>
              <a:schemeClr val="tx2">
                <a:lumMod val="75000"/>
              </a:schemeClr>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
        <p:nvSpPr>
          <p:cNvPr id="37" name="Arc 36">
            <a:extLst>
              <a:ext uri="{FF2B5EF4-FFF2-40B4-BE49-F238E27FC236}">
                <a16:creationId xmlns:a16="http://schemas.microsoft.com/office/drawing/2014/main" id="{37136EBF-CB65-4EBA-BF81-6D83532A54D4}"/>
              </a:ext>
            </a:extLst>
          </p:cNvPr>
          <p:cNvSpPr/>
          <p:nvPr/>
        </p:nvSpPr>
        <p:spPr bwMode="auto">
          <a:xfrm rot="18658170">
            <a:off x="6942961" y="2250996"/>
            <a:ext cx="1857960" cy="4096796"/>
          </a:xfrm>
          <a:prstGeom prst="arc">
            <a:avLst>
              <a:gd name="adj1" fmla="val 16824586"/>
              <a:gd name="adj2" fmla="val 4728269"/>
            </a:avLst>
          </a:prstGeom>
          <a:noFill/>
          <a:ln w="19050" cap="flat" cmpd="sng" algn="ctr">
            <a:solidFill>
              <a:schemeClr val="accent3"/>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
        <p:nvSpPr>
          <p:cNvPr id="38" name="Arc 37">
            <a:extLst>
              <a:ext uri="{FF2B5EF4-FFF2-40B4-BE49-F238E27FC236}">
                <a16:creationId xmlns:a16="http://schemas.microsoft.com/office/drawing/2014/main" id="{8181F145-CF56-4B73-ADA4-8782B3885D70}"/>
              </a:ext>
            </a:extLst>
          </p:cNvPr>
          <p:cNvSpPr/>
          <p:nvPr/>
        </p:nvSpPr>
        <p:spPr bwMode="auto">
          <a:xfrm rot="17589300">
            <a:off x="8279141" y="2902400"/>
            <a:ext cx="1140781" cy="3580234"/>
          </a:xfrm>
          <a:prstGeom prst="arc">
            <a:avLst>
              <a:gd name="adj1" fmla="val 17340582"/>
              <a:gd name="adj2" fmla="val 4728269"/>
            </a:avLst>
          </a:prstGeom>
          <a:noFill/>
          <a:ln w="19050" cap="flat" cmpd="sng" algn="ctr">
            <a:solidFill>
              <a:srgbClr val="FF0000"/>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Tree>
    <p:extLst>
      <p:ext uri="{BB962C8B-B14F-4D97-AF65-F5344CB8AC3E}">
        <p14:creationId xmlns:p14="http://schemas.microsoft.com/office/powerpoint/2010/main" val="3067851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76141451-1411-4D76-8424-B3626EFA600D}"/>
              </a:ext>
            </a:extLst>
          </p:cNvPr>
          <p:cNvSpPr/>
          <p:nvPr/>
        </p:nvSpPr>
        <p:spPr bwMode="auto">
          <a:xfrm>
            <a:off x="0" y="881123"/>
            <a:ext cx="12192000" cy="3003550"/>
          </a:xfrm>
          <a:prstGeom prst="roundRect">
            <a:avLst>
              <a:gd name="adj" fmla="val 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C0C0C855-CB04-4163-B711-82ABFD0E76CE}"/>
              </a:ext>
            </a:extLst>
          </p:cNvPr>
          <p:cNvSpPr/>
          <p:nvPr/>
        </p:nvSpPr>
        <p:spPr bwMode="auto">
          <a:xfrm>
            <a:off x="1524000" y="1303020"/>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9" name="Rectangle 8">
            <a:extLst>
              <a:ext uri="{FF2B5EF4-FFF2-40B4-BE49-F238E27FC236}">
                <a16:creationId xmlns:a16="http://schemas.microsoft.com/office/drawing/2014/main" id="{972E47D6-D9E4-4A49-A1F5-A44207C479CD}"/>
              </a:ext>
            </a:extLst>
          </p:cNvPr>
          <p:cNvSpPr/>
          <p:nvPr/>
        </p:nvSpPr>
        <p:spPr bwMode="auto">
          <a:xfrm>
            <a:off x="1524000" y="1911699"/>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 name="Rectangle 9">
            <a:extLst>
              <a:ext uri="{FF2B5EF4-FFF2-40B4-BE49-F238E27FC236}">
                <a16:creationId xmlns:a16="http://schemas.microsoft.com/office/drawing/2014/main" id="{EEEA2144-C163-4849-AC92-E8EFFD12A12A}"/>
              </a:ext>
            </a:extLst>
          </p:cNvPr>
          <p:cNvSpPr/>
          <p:nvPr/>
        </p:nvSpPr>
        <p:spPr bwMode="auto">
          <a:xfrm>
            <a:off x="1508760" y="2520378"/>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Rectangle 10">
            <a:extLst>
              <a:ext uri="{FF2B5EF4-FFF2-40B4-BE49-F238E27FC236}">
                <a16:creationId xmlns:a16="http://schemas.microsoft.com/office/drawing/2014/main" id="{7669F138-6A3B-4396-B892-C6479961F421}"/>
              </a:ext>
            </a:extLst>
          </p:cNvPr>
          <p:cNvSpPr/>
          <p:nvPr/>
        </p:nvSpPr>
        <p:spPr bwMode="auto">
          <a:xfrm>
            <a:off x="1508760" y="3156393"/>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a:extLst>
              <a:ext uri="{FF2B5EF4-FFF2-40B4-BE49-F238E27FC236}">
                <a16:creationId xmlns:a16="http://schemas.microsoft.com/office/drawing/2014/main" id="{4164B70C-C966-422F-ABFB-1514484A4B40}"/>
              </a:ext>
            </a:extLst>
          </p:cNvPr>
          <p:cNvSpPr>
            <a:spLocks noGrp="1"/>
          </p:cNvSpPr>
          <p:nvPr>
            <p:ph type="title"/>
          </p:nvPr>
        </p:nvSpPr>
        <p:spPr/>
        <p:txBody>
          <a:bodyPr/>
          <a:lstStyle/>
          <a:p>
            <a:r>
              <a:rPr lang="en-US" dirty="0"/>
              <a:t>Summary: Commands and Scripting Characters</a:t>
            </a:r>
          </a:p>
        </p:txBody>
      </p:sp>
      <p:sp>
        <p:nvSpPr>
          <p:cNvPr id="4" name="TextBox 3">
            <a:extLst>
              <a:ext uri="{FF2B5EF4-FFF2-40B4-BE49-F238E27FC236}">
                <a16:creationId xmlns:a16="http://schemas.microsoft.com/office/drawing/2014/main" id="{084FA5A3-B920-464D-B2FB-A82A01CE4F1E}"/>
              </a:ext>
            </a:extLst>
          </p:cNvPr>
          <p:cNvSpPr txBox="1"/>
          <p:nvPr/>
        </p:nvSpPr>
        <p:spPr>
          <a:xfrm>
            <a:off x="902710" y="1246628"/>
            <a:ext cx="3040899" cy="2554545"/>
          </a:xfrm>
          <a:prstGeom prst="rect">
            <a:avLst/>
          </a:prstGeom>
          <a:noFill/>
        </p:spPr>
        <p:txBody>
          <a:bodyPr wrap="square" rtlCol="0">
            <a:spAutoFit/>
          </a:bodyPr>
          <a:lstStyle/>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a:t>
            </a:r>
            <a:r>
              <a:rPr lang="en-US" sz="2000" b="1" dirty="0">
                <a:solidFill>
                  <a:schemeClr val="tx1"/>
                </a:solidFill>
                <a:latin typeface="Arial" panose="020B0604020202020204" pitchFamily="34" charset="0"/>
                <a:cs typeface="Arial" panose="020B0604020202020204" pitchFamily="34" charset="0"/>
              </a:rPr>
              <a:t> </a:t>
            </a:r>
          </a:p>
          <a:p>
            <a:pPr algn="r">
              <a:spcBef>
                <a:spcPts val="0"/>
              </a:spcBef>
            </a:pPr>
            <a:r>
              <a:rPr lang="en-US" sz="2000" b="1" dirty="0">
                <a:solidFill>
                  <a:schemeClr val="tx1"/>
                </a:solidFill>
                <a:latin typeface="Courier New" panose="02070309020205020404" pitchFamily="49" charset="0"/>
                <a:cs typeface="Courier New" panose="02070309020205020404" pitchFamily="49" charset="0"/>
              </a:rPr>
              <a:t>[] () {} “” ‘’</a:t>
            </a:r>
          </a:p>
          <a:p>
            <a:pPr algn="r">
              <a:spcBef>
                <a:spcPts val="0"/>
              </a:spcBef>
            </a:pPr>
            <a:r>
              <a:rPr lang="en-US" sz="2000" b="1" dirty="0">
                <a:solidFill>
                  <a:schemeClr val="tx1"/>
                </a:solidFill>
                <a:latin typeface="Courier New" panose="02070309020205020404" pitchFamily="49" charset="0"/>
                <a:cs typeface="Courier New" panose="02070309020205020404" pitchFamily="49" charset="0"/>
              </a:rPr>
              <a:t>|</a:t>
            </a:r>
          </a:p>
          <a:p>
            <a:pPr algn="r">
              <a:spcBef>
                <a:spcPts val="0"/>
              </a:spcBef>
            </a:pPr>
            <a:r>
              <a:rPr lang="en-US" sz="2000" b="1" dirty="0">
                <a:solidFill>
                  <a:schemeClr val="tx1"/>
                </a:solidFill>
                <a:latin typeface="Courier New" panose="02070309020205020404" pitchFamily="49" charset="0"/>
                <a:cs typeface="Courier New" panose="02070309020205020404" pitchFamily="49" charset="0"/>
              </a:rPr>
              <a:t>, </a:t>
            </a:r>
            <a:r>
              <a:rPr lang="en-US" sz="2000" b="1" dirty="0">
                <a:solidFill>
                  <a:schemeClr val="bg1">
                    <a:lumMod val="75000"/>
                  </a:schemeClr>
                </a:solidFill>
                <a:latin typeface="Courier New" panose="02070309020205020404" pitchFamily="49" charset="0"/>
                <a:cs typeface="Courier New" panose="02070309020205020404" pitchFamily="49" charset="0"/>
              </a:rPr>
              <a:t>space tab</a:t>
            </a:r>
          </a:p>
          <a:p>
            <a:pPr algn="r">
              <a:spcBef>
                <a:spcPts val="0"/>
              </a:spcBef>
            </a:pPr>
            <a:r>
              <a:rPr lang="en-US" sz="2000" b="1" dirty="0">
                <a:solidFill>
                  <a:schemeClr val="tx1"/>
                </a:solidFill>
                <a:latin typeface="Courier New" panose="02070309020205020404" pitchFamily="49" charset="0"/>
                <a:cs typeface="Courier New" panose="02070309020205020404" pitchFamily="49" charset="0"/>
              </a:rPr>
              <a:t>.</a:t>
            </a:r>
          </a:p>
          <a:p>
            <a:pPr algn="r">
              <a:spcBef>
                <a:spcPts val="0"/>
              </a:spcBef>
            </a:pPr>
            <a:r>
              <a:rPr lang="en-US" sz="2000" b="1" dirty="0">
                <a:latin typeface="Courier New" panose="02070309020205020404" pitchFamily="49" charset="0"/>
              </a:rPr>
              <a:t>=</a:t>
            </a:r>
            <a:endParaRPr lang="en-US" sz="2000" b="1" dirty="0">
              <a:solidFill>
                <a:schemeClr val="tx1"/>
              </a:solidFill>
              <a:latin typeface="Courier New" panose="02070309020205020404" pitchFamily="49" charset="0"/>
              <a:cs typeface="Courier New" panose="02070309020205020404" pitchFamily="49" charset="0"/>
            </a:endParaRPr>
          </a:p>
          <a:p>
            <a:pPr algn="r">
              <a:spcBef>
                <a:spcPts val="0"/>
              </a:spcBef>
            </a:pPr>
            <a:r>
              <a:rPr lang="en-US" sz="2000" b="1" dirty="0">
                <a:solidFill>
                  <a:srgbClr val="008040"/>
                </a:solidFill>
                <a:latin typeface="Courier New" panose="02070309020205020404" pitchFamily="49" charset="0"/>
              </a:rPr>
              <a:t>! // </a:t>
            </a:r>
          </a:p>
          <a:p>
            <a:pPr algn="r">
              <a:spcBef>
                <a:spcPts val="0"/>
              </a:spcBef>
            </a:pPr>
            <a:r>
              <a:rPr lang="en-US" sz="2000" b="1" dirty="0">
                <a:solidFill>
                  <a:srgbClr val="008040"/>
                </a:solidFill>
                <a:latin typeface="Courier New" panose="02070309020205020404" pitchFamily="49" charset="0"/>
              </a:rPr>
              <a:t>/*…*/</a:t>
            </a:r>
            <a:endParaRPr lang="en-US" sz="2000" b="1" dirty="0">
              <a:solidFill>
                <a:srgbClr val="FF3046"/>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597F32D-83A5-453F-9FDD-B0777C3A4476}"/>
              </a:ext>
            </a:extLst>
          </p:cNvPr>
          <p:cNvSpPr txBox="1"/>
          <p:nvPr/>
        </p:nvSpPr>
        <p:spPr>
          <a:xfrm>
            <a:off x="4115059" y="1246628"/>
            <a:ext cx="7345680" cy="2554545"/>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Line continuation</a:t>
            </a:r>
          </a:p>
          <a:p>
            <a:pPr algn="l">
              <a:spcBef>
                <a:spcPts val="0"/>
              </a:spcBef>
            </a:pPr>
            <a:r>
              <a:rPr lang="en-US" sz="2000" dirty="0">
                <a:solidFill>
                  <a:schemeClr val="tx1"/>
                </a:solidFill>
                <a:latin typeface="Arial" panose="020B0604020202020204" pitchFamily="34" charset="0"/>
                <a:cs typeface="Arial" panose="020B0604020202020204" pitchFamily="34" charset="0"/>
              </a:rPr>
              <a:t>Arrays, Matrices, Strings, Math Expressions</a:t>
            </a:r>
          </a:p>
          <a:p>
            <a:pPr algn="l">
              <a:spcBef>
                <a:spcPts val="0"/>
              </a:spcBef>
            </a:pPr>
            <a:r>
              <a:rPr lang="en-US" sz="2000" dirty="0">
                <a:solidFill>
                  <a:schemeClr val="tx1"/>
                </a:solidFill>
                <a:latin typeface="Arial" panose="020B0604020202020204" pitchFamily="34" charset="0"/>
                <a:cs typeface="Arial" panose="020B0604020202020204" pitchFamily="34" charset="0"/>
              </a:rPr>
              <a:t>Row delimiter in matrices</a:t>
            </a:r>
          </a:p>
          <a:p>
            <a:pPr algn="l">
              <a:spcBef>
                <a:spcPts val="0"/>
              </a:spcBef>
            </a:pPr>
            <a:r>
              <a:rPr lang="en-US" sz="2000" dirty="0">
                <a:solidFill>
                  <a:schemeClr val="tx1"/>
                </a:solidFill>
                <a:latin typeface="Arial" panose="020B0604020202020204" pitchFamily="34" charset="0"/>
                <a:cs typeface="Arial" panose="020B0604020202020204" pitchFamily="34" charset="0"/>
              </a:rPr>
              <a:t>Delimiter command parameters and array/matrix entries </a:t>
            </a:r>
          </a:p>
          <a:p>
            <a:pPr algn="l">
              <a:spcBef>
                <a:spcPts val="0"/>
              </a:spcBef>
            </a:pPr>
            <a:r>
              <a:rPr lang="en-US" sz="2000" dirty="0">
                <a:solidFill>
                  <a:schemeClr val="tx1"/>
                </a:solidFill>
                <a:latin typeface="Arial" panose="020B0604020202020204" pitchFamily="34" charset="0"/>
                <a:cs typeface="Arial" panose="020B0604020202020204" pitchFamily="34" charset="0"/>
              </a:rPr>
              <a:t>Delimiter class-object, bus-node</a:t>
            </a:r>
          </a:p>
          <a:p>
            <a:pPr algn="l">
              <a:spcBef>
                <a:spcPts val="0"/>
              </a:spcBef>
            </a:pPr>
            <a:r>
              <a:rPr lang="en-US" sz="2000" dirty="0">
                <a:solidFill>
                  <a:schemeClr val="tx1"/>
                </a:solidFill>
                <a:latin typeface="Arial" panose="020B0604020202020204" pitchFamily="34" charset="0"/>
                <a:cs typeface="Arial" panose="020B0604020202020204" pitchFamily="34" charset="0"/>
              </a:rPr>
              <a:t>Delimiter parameter tag and parameter value</a:t>
            </a:r>
          </a:p>
          <a:p>
            <a:pPr algn="l">
              <a:spcBef>
                <a:spcPts val="0"/>
              </a:spcBef>
            </a:pPr>
            <a:r>
              <a:rPr lang="en-US" sz="2000" dirty="0">
                <a:solidFill>
                  <a:schemeClr val="tx1"/>
                </a:solidFill>
                <a:latin typeface="Arial" panose="020B0604020202020204" pitchFamily="34" charset="0"/>
                <a:cs typeface="Arial" panose="020B0604020202020204" pitchFamily="34" charset="0"/>
              </a:rPr>
              <a:t>In line comments</a:t>
            </a:r>
          </a:p>
          <a:p>
            <a:pPr algn="l">
              <a:spcBef>
                <a:spcPts val="0"/>
              </a:spcBef>
            </a:pPr>
            <a:r>
              <a:rPr lang="en-US" sz="2000" dirty="0">
                <a:solidFill>
                  <a:schemeClr val="tx1"/>
                </a:solidFill>
                <a:latin typeface="Arial" panose="020B0604020202020204" pitchFamily="34" charset="0"/>
                <a:cs typeface="Arial" panose="020B0604020202020204" pitchFamily="34" charset="0"/>
              </a:rPr>
              <a:t>Block comments</a:t>
            </a:r>
          </a:p>
        </p:txBody>
      </p:sp>
      <p:sp>
        <p:nvSpPr>
          <p:cNvPr id="13" name="TextBox 12">
            <a:extLst>
              <a:ext uri="{FF2B5EF4-FFF2-40B4-BE49-F238E27FC236}">
                <a16:creationId xmlns:a16="http://schemas.microsoft.com/office/drawing/2014/main" id="{46764A1F-036D-4BBE-933E-335C1E6F01F3}"/>
              </a:ext>
            </a:extLst>
          </p:cNvPr>
          <p:cNvSpPr txBox="1"/>
          <p:nvPr/>
        </p:nvSpPr>
        <p:spPr>
          <a:xfrm>
            <a:off x="1508759" y="902910"/>
            <a:ext cx="2434849" cy="400110"/>
          </a:xfrm>
          <a:prstGeom prst="rect">
            <a:avLst/>
          </a:prstGeom>
          <a:noFill/>
        </p:spPr>
        <p:txBody>
          <a:bodyPr wrap="square" rtlCol="0">
            <a:spAutoFit/>
          </a:bodyPr>
          <a:lstStyle/>
          <a:p>
            <a:pPr algn="r">
              <a:spcBef>
                <a:spcPts val="0"/>
              </a:spcBef>
            </a:pPr>
            <a:r>
              <a:rPr lang="en-US" sz="2000" b="1" dirty="0">
                <a:solidFill>
                  <a:schemeClr val="tx2"/>
                </a:solidFill>
                <a:latin typeface="Courier New" panose="02070309020205020404" pitchFamily="49" charset="0"/>
                <a:cs typeface="Courier New" panose="02070309020205020404" pitchFamily="49" charset="0"/>
              </a:rPr>
              <a:t>Character</a:t>
            </a:r>
          </a:p>
        </p:txBody>
      </p:sp>
      <p:sp>
        <p:nvSpPr>
          <p:cNvPr id="14" name="TextBox 13">
            <a:extLst>
              <a:ext uri="{FF2B5EF4-FFF2-40B4-BE49-F238E27FC236}">
                <a16:creationId xmlns:a16="http://schemas.microsoft.com/office/drawing/2014/main" id="{1A613889-D1BD-4B91-B27E-97683BF6FFCC}"/>
              </a:ext>
            </a:extLst>
          </p:cNvPr>
          <p:cNvSpPr txBox="1"/>
          <p:nvPr/>
        </p:nvSpPr>
        <p:spPr>
          <a:xfrm>
            <a:off x="4115058" y="902910"/>
            <a:ext cx="6709152" cy="400110"/>
          </a:xfrm>
          <a:prstGeom prst="rect">
            <a:avLst/>
          </a:prstGeom>
          <a:noFill/>
        </p:spPr>
        <p:txBody>
          <a:bodyPr wrap="square" rtlCol="0">
            <a:spAutoFit/>
          </a:bodyPr>
          <a:lstStyle/>
          <a:p>
            <a:pPr algn="l">
              <a:spcBef>
                <a:spcPts val="0"/>
              </a:spcBef>
            </a:pPr>
            <a:r>
              <a:rPr lang="en-US" sz="2000" dirty="0">
                <a:solidFill>
                  <a:schemeClr val="tx2"/>
                </a:solidFill>
                <a:latin typeface="Arial" panose="020B0604020202020204" pitchFamily="34" charset="0"/>
                <a:cs typeface="Arial" panose="020B0604020202020204" pitchFamily="34" charset="0"/>
              </a:rPr>
              <a:t>Description</a:t>
            </a:r>
          </a:p>
        </p:txBody>
      </p:sp>
      <p:sp>
        <p:nvSpPr>
          <p:cNvPr id="15" name="Rectangle 14">
            <a:extLst>
              <a:ext uri="{FF2B5EF4-FFF2-40B4-BE49-F238E27FC236}">
                <a16:creationId xmlns:a16="http://schemas.microsoft.com/office/drawing/2014/main" id="{B9E7BB1A-EC0C-498D-9552-2DEFFEF7AD6B}"/>
              </a:ext>
            </a:extLst>
          </p:cNvPr>
          <p:cNvSpPr/>
          <p:nvPr/>
        </p:nvSpPr>
        <p:spPr bwMode="auto">
          <a:xfrm>
            <a:off x="1524000" y="4351277"/>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6" name="Rectangle 15">
            <a:extLst>
              <a:ext uri="{FF2B5EF4-FFF2-40B4-BE49-F238E27FC236}">
                <a16:creationId xmlns:a16="http://schemas.microsoft.com/office/drawing/2014/main" id="{AA7DDA29-498B-4B9B-9BA0-6085947D6C00}"/>
              </a:ext>
            </a:extLst>
          </p:cNvPr>
          <p:cNvSpPr/>
          <p:nvPr/>
        </p:nvSpPr>
        <p:spPr bwMode="auto">
          <a:xfrm>
            <a:off x="1524000" y="4959956"/>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7" name="Rectangle 16">
            <a:extLst>
              <a:ext uri="{FF2B5EF4-FFF2-40B4-BE49-F238E27FC236}">
                <a16:creationId xmlns:a16="http://schemas.microsoft.com/office/drawing/2014/main" id="{46FCC775-1D8D-4912-8863-9C4F685A545D}"/>
              </a:ext>
            </a:extLst>
          </p:cNvPr>
          <p:cNvSpPr/>
          <p:nvPr/>
        </p:nvSpPr>
        <p:spPr bwMode="auto">
          <a:xfrm>
            <a:off x="1508760" y="5568635"/>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8" name="Rectangle 17">
            <a:extLst>
              <a:ext uri="{FF2B5EF4-FFF2-40B4-BE49-F238E27FC236}">
                <a16:creationId xmlns:a16="http://schemas.microsoft.com/office/drawing/2014/main" id="{2BDD1479-9EDA-4D97-97DE-FCB49581D31C}"/>
              </a:ext>
            </a:extLst>
          </p:cNvPr>
          <p:cNvSpPr/>
          <p:nvPr/>
        </p:nvSpPr>
        <p:spPr bwMode="auto">
          <a:xfrm>
            <a:off x="1508760" y="6204650"/>
            <a:ext cx="9144000" cy="270510"/>
          </a:xfrm>
          <a:prstGeom prst="rect">
            <a:avLst/>
          </a:prstGeom>
          <a:solidFill>
            <a:schemeClr val="bg2">
              <a:alpha val="23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9" name="TextBox 18">
            <a:extLst>
              <a:ext uri="{FF2B5EF4-FFF2-40B4-BE49-F238E27FC236}">
                <a16:creationId xmlns:a16="http://schemas.microsoft.com/office/drawing/2014/main" id="{F82BD9D8-A270-4526-9C98-0F9E2D54FE07}"/>
              </a:ext>
            </a:extLst>
          </p:cNvPr>
          <p:cNvSpPr txBox="1"/>
          <p:nvPr/>
        </p:nvSpPr>
        <p:spPr>
          <a:xfrm>
            <a:off x="902710" y="4294885"/>
            <a:ext cx="3040899" cy="2246769"/>
          </a:xfrm>
          <a:prstGeom prst="rect">
            <a:avLst/>
          </a:prstGeom>
          <a:noFill/>
        </p:spPr>
        <p:txBody>
          <a:bodyPr wrap="square" rtlCol="0">
            <a:spAutoFit/>
          </a:bodyPr>
          <a:lstStyle/>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New</a:t>
            </a:r>
            <a:r>
              <a:rPr lang="en-US" sz="2000" b="1" dirty="0">
                <a:solidFill>
                  <a:schemeClr val="tx1"/>
                </a:solidFill>
                <a:latin typeface="Arial" panose="020B0604020202020204" pitchFamily="34" charset="0"/>
                <a:cs typeface="Arial" panose="020B0604020202020204" pitchFamily="34" charset="0"/>
              </a:rPr>
              <a:t> </a:t>
            </a:r>
          </a:p>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Edit</a:t>
            </a:r>
          </a:p>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Set</a:t>
            </a:r>
          </a:p>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Solve</a:t>
            </a:r>
          </a:p>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Show</a:t>
            </a:r>
          </a:p>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Export</a:t>
            </a:r>
          </a:p>
          <a:p>
            <a:pPr algn="r">
              <a:spcBef>
                <a:spcPts val="0"/>
              </a:spcBef>
            </a:pPr>
            <a:r>
              <a:rPr lang="en-US" sz="2000" b="1" dirty="0">
                <a:solidFill>
                  <a:srgbClr val="FF3046"/>
                </a:solidFill>
                <a:latin typeface="Courier New" panose="02070309020205020404" pitchFamily="49" charset="0"/>
                <a:cs typeface="Courier New" panose="02070309020205020404" pitchFamily="49" charset="0"/>
              </a:rPr>
              <a:t>Plot</a:t>
            </a:r>
          </a:p>
        </p:txBody>
      </p:sp>
      <p:sp>
        <p:nvSpPr>
          <p:cNvPr id="20" name="TextBox 19">
            <a:extLst>
              <a:ext uri="{FF2B5EF4-FFF2-40B4-BE49-F238E27FC236}">
                <a16:creationId xmlns:a16="http://schemas.microsoft.com/office/drawing/2014/main" id="{D5CC581B-D370-43D9-A224-74E47B1B4084}"/>
              </a:ext>
            </a:extLst>
          </p:cNvPr>
          <p:cNvSpPr txBox="1"/>
          <p:nvPr/>
        </p:nvSpPr>
        <p:spPr>
          <a:xfrm>
            <a:off x="4115059" y="4294885"/>
            <a:ext cx="7345680" cy="2246769"/>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Create new DSS elements</a:t>
            </a:r>
          </a:p>
          <a:p>
            <a:pPr algn="l">
              <a:spcBef>
                <a:spcPts val="0"/>
              </a:spcBef>
            </a:pPr>
            <a:r>
              <a:rPr lang="en-US" sz="2000" dirty="0">
                <a:solidFill>
                  <a:schemeClr val="tx1"/>
                </a:solidFill>
                <a:latin typeface="Arial" panose="020B0604020202020204" pitchFamily="34" charset="0"/>
                <a:cs typeface="Arial" panose="020B0604020202020204" pitchFamily="34" charset="0"/>
              </a:rPr>
              <a:t>Edit existing DSS elements</a:t>
            </a:r>
          </a:p>
          <a:p>
            <a:pPr algn="l">
              <a:spcBef>
                <a:spcPts val="0"/>
              </a:spcBef>
            </a:pPr>
            <a:r>
              <a:rPr lang="en-US" sz="2000" dirty="0">
                <a:solidFill>
                  <a:schemeClr val="tx1"/>
                </a:solidFill>
                <a:latin typeface="Arial" panose="020B0604020202020204" pitchFamily="34" charset="0"/>
                <a:cs typeface="Arial" panose="020B0604020202020204" pitchFamily="34" charset="0"/>
              </a:rPr>
              <a:t>Define solution modes and options</a:t>
            </a:r>
          </a:p>
          <a:p>
            <a:pPr algn="l">
              <a:spcBef>
                <a:spcPts val="0"/>
              </a:spcBef>
            </a:pPr>
            <a:r>
              <a:rPr lang="en-US" sz="2000" dirty="0">
                <a:solidFill>
                  <a:schemeClr val="tx1"/>
                </a:solidFill>
                <a:latin typeface="Arial" panose="020B0604020202020204" pitchFamily="34" charset="0"/>
                <a:cs typeface="Arial" panose="020B0604020202020204" pitchFamily="34" charset="0"/>
              </a:rPr>
              <a:t>Perform current solution mode</a:t>
            </a:r>
          </a:p>
          <a:p>
            <a:pPr algn="l">
              <a:spcBef>
                <a:spcPts val="0"/>
              </a:spcBef>
            </a:pPr>
            <a:r>
              <a:rPr lang="en-US" sz="2000" dirty="0">
                <a:solidFill>
                  <a:schemeClr val="tx1"/>
                </a:solidFill>
                <a:latin typeface="Arial" panose="020B0604020202020204" pitchFamily="34" charset="0"/>
                <a:cs typeface="Arial" panose="020B0604020202020204" pitchFamily="34" charset="0"/>
              </a:rPr>
              <a:t>Write selected results to text files</a:t>
            </a:r>
          </a:p>
          <a:p>
            <a:pPr algn="l">
              <a:spcBef>
                <a:spcPts val="0"/>
              </a:spcBef>
            </a:pPr>
            <a:r>
              <a:rPr lang="en-US" sz="2000" dirty="0">
                <a:solidFill>
                  <a:schemeClr val="tx1"/>
                </a:solidFill>
                <a:latin typeface="Arial" panose="020B0604020202020204" pitchFamily="34" charset="0"/>
                <a:cs typeface="Arial" panose="020B0604020202020204" pitchFamily="34" charset="0"/>
              </a:rPr>
              <a:t>Export solution variables in CSV or XML format</a:t>
            </a:r>
          </a:p>
          <a:p>
            <a:pPr algn="l">
              <a:spcBef>
                <a:spcPts val="0"/>
              </a:spcBef>
            </a:pPr>
            <a:r>
              <a:rPr lang="en-US" sz="2000" dirty="0">
                <a:solidFill>
                  <a:schemeClr val="tx1"/>
                </a:solidFill>
                <a:latin typeface="Arial" panose="020B0604020202020204" pitchFamily="34" charset="0"/>
                <a:cs typeface="Arial" panose="020B0604020202020204" pitchFamily="34" charset="0"/>
              </a:rPr>
              <a:t>Plots results with built-in plotting features</a:t>
            </a:r>
          </a:p>
        </p:txBody>
      </p:sp>
      <p:sp>
        <p:nvSpPr>
          <p:cNvPr id="21" name="TextBox 20">
            <a:extLst>
              <a:ext uri="{FF2B5EF4-FFF2-40B4-BE49-F238E27FC236}">
                <a16:creationId xmlns:a16="http://schemas.microsoft.com/office/drawing/2014/main" id="{B0F4A36A-0539-484F-AC3E-DF3F9D029151}"/>
              </a:ext>
            </a:extLst>
          </p:cNvPr>
          <p:cNvSpPr txBox="1"/>
          <p:nvPr/>
        </p:nvSpPr>
        <p:spPr>
          <a:xfrm>
            <a:off x="1508759" y="3951167"/>
            <a:ext cx="2434849" cy="400110"/>
          </a:xfrm>
          <a:prstGeom prst="rect">
            <a:avLst/>
          </a:prstGeom>
          <a:noFill/>
        </p:spPr>
        <p:txBody>
          <a:bodyPr wrap="square" rtlCol="0">
            <a:spAutoFit/>
          </a:bodyPr>
          <a:lstStyle/>
          <a:p>
            <a:pPr algn="r">
              <a:spcBef>
                <a:spcPts val="0"/>
              </a:spcBef>
            </a:pPr>
            <a:r>
              <a:rPr lang="en-US" sz="2000" b="1" dirty="0">
                <a:solidFill>
                  <a:schemeClr val="tx2"/>
                </a:solidFill>
                <a:latin typeface="Courier New" panose="02070309020205020404" pitchFamily="49" charset="0"/>
                <a:cs typeface="Courier New" panose="02070309020205020404" pitchFamily="49" charset="0"/>
              </a:rPr>
              <a:t>Command</a:t>
            </a:r>
          </a:p>
        </p:txBody>
      </p:sp>
      <p:sp>
        <p:nvSpPr>
          <p:cNvPr id="22" name="TextBox 21">
            <a:extLst>
              <a:ext uri="{FF2B5EF4-FFF2-40B4-BE49-F238E27FC236}">
                <a16:creationId xmlns:a16="http://schemas.microsoft.com/office/drawing/2014/main" id="{671FE87C-B057-4527-8277-ED6F693E65E2}"/>
              </a:ext>
            </a:extLst>
          </p:cNvPr>
          <p:cNvSpPr txBox="1"/>
          <p:nvPr/>
        </p:nvSpPr>
        <p:spPr>
          <a:xfrm>
            <a:off x="4115058" y="3951167"/>
            <a:ext cx="6709152" cy="400110"/>
          </a:xfrm>
          <a:prstGeom prst="rect">
            <a:avLst/>
          </a:prstGeom>
          <a:noFill/>
        </p:spPr>
        <p:txBody>
          <a:bodyPr wrap="square" rtlCol="0">
            <a:spAutoFit/>
          </a:bodyPr>
          <a:lstStyle/>
          <a:p>
            <a:pPr algn="l">
              <a:spcBef>
                <a:spcPts val="0"/>
              </a:spcBef>
            </a:pPr>
            <a:r>
              <a:rPr lang="en-US" sz="2000" dirty="0">
                <a:solidFill>
                  <a:schemeClr val="tx2"/>
                </a:solidFill>
                <a:latin typeface="Arial" panose="020B0604020202020204" pitchFamily="34" charset="0"/>
                <a:cs typeface="Arial" panose="020B0604020202020204" pitchFamily="34" charset="0"/>
              </a:rPr>
              <a:t>Description</a:t>
            </a:r>
          </a:p>
        </p:txBody>
      </p:sp>
      <p:sp>
        <p:nvSpPr>
          <p:cNvPr id="24" name="Rectangle 23">
            <a:extLst>
              <a:ext uri="{FF2B5EF4-FFF2-40B4-BE49-F238E27FC236}">
                <a16:creationId xmlns:a16="http://schemas.microsoft.com/office/drawing/2014/main" id="{F90E9E5D-337F-4C79-A8C0-250D1B7137FC}"/>
              </a:ext>
            </a:extLst>
          </p:cNvPr>
          <p:cNvSpPr/>
          <p:nvPr/>
        </p:nvSpPr>
        <p:spPr>
          <a:xfrm rot="16200000">
            <a:off x="-841149" y="2394023"/>
            <a:ext cx="2234226" cy="523220"/>
          </a:xfrm>
          <a:prstGeom prst="rect">
            <a:avLst/>
          </a:prstGeom>
        </p:spPr>
        <p:txBody>
          <a:bodyPr wrap="square">
            <a:spAutoFit/>
          </a:bodyPr>
          <a:lstStyle/>
          <a:p>
            <a:pPr algn="l"/>
            <a:r>
              <a:rPr lang="en-US" sz="2800" b="1" dirty="0">
                <a:solidFill>
                  <a:schemeClr val="tx1">
                    <a:lumMod val="50000"/>
                    <a:lumOff val="50000"/>
                  </a:schemeClr>
                </a:solidFill>
              </a:rPr>
              <a:t>Scripting</a:t>
            </a:r>
          </a:p>
        </p:txBody>
      </p:sp>
      <p:sp>
        <p:nvSpPr>
          <p:cNvPr id="25" name="Rectangle 24">
            <a:extLst>
              <a:ext uri="{FF2B5EF4-FFF2-40B4-BE49-F238E27FC236}">
                <a16:creationId xmlns:a16="http://schemas.microsoft.com/office/drawing/2014/main" id="{6661ADB5-AAE5-4F90-8B39-2CBDE963CAD0}"/>
              </a:ext>
            </a:extLst>
          </p:cNvPr>
          <p:cNvSpPr/>
          <p:nvPr/>
        </p:nvSpPr>
        <p:spPr>
          <a:xfrm rot="16200000">
            <a:off x="-648185" y="4904186"/>
            <a:ext cx="2234226" cy="954107"/>
          </a:xfrm>
          <a:prstGeom prst="rect">
            <a:avLst/>
          </a:prstGeom>
        </p:spPr>
        <p:txBody>
          <a:bodyPr wrap="square">
            <a:spAutoFit/>
          </a:bodyPr>
          <a:lstStyle/>
          <a:p>
            <a:pPr algn="l"/>
            <a:r>
              <a:rPr lang="en-US" sz="2800" b="1" dirty="0">
                <a:solidFill>
                  <a:schemeClr val="tx1">
                    <a:lumMod val="50000"/>
                    <a:lumOff val="50000"/>
                  </a:schemeClr>
                </a:solidFill>
              </a:rPr>
              <a:t>Commands</a:t>
            </a:r>
            <a:br>
              <a:rPr lang="en-US" sz="2800" b="1" dirty="0">
                <a:solidFill>
                  <a:schemeClr val="tx1">
                    <a:lumMod val="50000"/>
                    <a:lumOff val="50000"/>
                  </a:schemeClr>
                </a:solidFill>
              </a:rPr>
            </a:br>
            <a:r>
              <a:rPr lang="en-US" sz="2800" dirty="0">
                <a:solidFill>
                  <a:schemeClr val="tx1">
                    <a:lumMod val="50000"/>
                    <a:lumOff val="50000"/>
                  </a:schemeClr>
                </a:solidFill>
              </a:rPr>
              <a:t>(common)</a:t>
            </a:r>
          </a:p>
        </p:txBody>
      </p:sp>
    </p:spTree>
    <p:extLst>
      <p:ext uri="{BB962C8B-B14F-4D97-AF65-F5344CB8AC3E}">
        <p14:creationId xmlns:p14="http://schemas.microsoft.com/office/powerpoint/2010/main" val="2648071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0F68F8-20A1-4939-8BFF-50F0BEC9277F}"/>
              </a:ext>
            </a:extLst>
          </p:cNvPr>
          <p:cNvSpPr/>
          <p:nvPr/>
        </p:nvSpPr>
        <p:spPr>
          <a:xfrm>
            <a:off x="6566708" y="711793"/>
            <a:ext cx="5625292" cy="5632311"/>
          </a:xfrm>
          <a:prstGeom prst="rect">
            <a:avLst/>
          </a:prstGeom>
        </p:spPr>
        <p:txBody>
          <a:bodyPr wrap="square">
            <a:spAutoFit/>
          </a:bodyPr>
          <a:lstStyle/>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Master file for 8500-Node IEEE Test Feeder Case</a:t>
            </a: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Balanced Load Case</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Clear</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DefaultBaseFrequency</a:t>
            </a:r>
            <a:r>
              <a:rPr lang="en-US" sz="1200" b="1" dirty="0">
                <a:latin typeface="Courier New" panose="02070309020205020404" pitchFamily="49" charset="0"/>
                <a:cs typeface="Courier New" panose="02070309020205020404" pitchFamily="49" charset="0"/>
              </a:rPr>
              <a:t>=60</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Circuit</a:t>
            </a:r>
            <a:r>
              <a:rPr lang="en-US" sz="1200" b="1" dirty="0">
                <a:latin typeface="Courier New" panose="02070309020205020404" pitchFamily="49" charset="0"/>
                <a:cs typeface="Courier New" panose="02070309020205020404" pitchFamily="49" charset="0"/>
              </a:rPr>
              <a:t>.IEEE8500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Make the source stiff with small impedance</a:t>
            </a:r>
          </a:p>
          <a:p>
            <a:pPr algn="l">
              <a:spcBef>
                <a:spcPts val="0"/>
              </a:spcBef>
            </a:pPr>
            <a:r>
              <a:rPr lang="pt-BR" sz="1200" b="1" dirty="0">
                <a:solidFill>
                  <a:srgbClr val="FF0000"/>
                </a:solidFill>
                <a:latin typeface="Courier New" panose="02070309020205020404" pitchFamily="49" charset="0"/>
                <a:cs typeface="Courier New" panose="02070309020205020404" pitchFamily="49" charset="0"/>
              </a:rPr>
              <a:t>~</a:t>
            </a:r>
            <a:r>
              <a:rPr lang="pt-BR" sz="1200" b="1" dirty="0">
                <a:latin typeface="Courier New" panose="02070309020205020404" pitchFamily="49" charset="0"/>
                <a:cs typeface="Courier New" panose="02070309020205020404" pitchFamily="49" charset="0"/>
              </a:rPr>
              <a:t> </a:t>
            </a:r>
            <a:r>
              <a:rPr lang="pt-BR" sz="1200" b="1" dirty="0">
                <a:solidFill>
                  <a:srgbClr val="FF00FF"/>
                </a:solidFill>
                <a:latin typeface="Courier New" panose="02070309020205020404" pitchFamily="49" charset="0"/>
                <a:cs typeface="Courier New" panose="02070309020205020404" pitchFamily="49" charset="0"/>
              </a:rPr>
              <a:t>pu</a:t>
            </a:r>
            <a:r>
              <a:rPr lang="pt-BR" sz="1200" b="1" dirty="0">
                <a:latin typeface="Courier New" panose="02070309020205020404" pitchFamily="49" charset="0"/>
                <a:cs typeface="Courier New" panose="02070309020205020404" pitchFamily="49" charset="0"/>
              </a:rPr>
              <a:t>=1.05  </a:t>
            </a:r>
            <a:r>
              <a:rPr lang="pt-BR" sz="1200" b="1" dirty="0">
                <a:solidFill>
                  <a:srgbClr val="FF00FF"/>
                </a:solidFill>
                <a:latin typeface="Courier New" panose="02070309020205020404" pitchFamily="49" charset="0"/>
                <a:cs typeface="Courier New" panose="02070309020205020404" pitchFamily="49" charset="0"/>
              </a:rPr>
              <a:t>r1</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x1</a:t>
            </a:r>
            <a:r>
              <a:rPr lang="pt-BR" sz="1200" b="1" dirty="0">
                <a:latin typeface="Courier New" panose="02070309020205020404" pitchFamily="49" charset="0"/>
                <a:cs typeface="Courier New" panose="02070309020205020404" pitchFamily="49" charset="0"/>
              </a:rPr>
              <a:t>=0.001  </a:t>
            </a:r>
            <a:r>
              <a:rPr lang="pt-BR" sz="1200" b="1" dirty="0">
                <a:solidFill>
                  <a:srgbClr val="FF00FF"/>
                </a:solidFill>
                <a:latin typeface="Courier New" panose="02070309020205020404" pitchFamily="49" charset="0"/>
                <a:cs typeface="Courier New" panose="02070309020205020404" pitchFamily="49" charset="0"/>
              </a:rPr>
              <a:t>r0</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x0</a:t>
            </a:r>
            <a:r>
              <a:rPr lang="pt-BR" sz="1200" b="1" dirty="0">
                <a:latin typeface="Courier New" panose="02070309020205020404" pitchFamily="49" charset="0"/>
                <a:cs typeface="Courier New" panose="02070309020205020404" pitchFamily="49" charset="0"/>
              </a:rPr>
              <a:t>=0.001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LineCodes2.DSS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Triplex_Linecodes.dss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Transformers.dss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//Redirect  </a:t>
            </a:r>
            <a:r>
              <a:rPr lang="en-US" sz="1200" b="1" dirty="0" err="1">
                <a:solidFill>
                  <a:srgbClr val="008040"/>
                </a:solidFill>
                <a:latin typeface="Courier New" panose="02070309020205020404" pitchFamily="49" charset="0"/>
                <a:cs typeface="Courier New" panose="02070309020205020404" pitchFamily="49" charset="0"/>
              </a:rPr>
              <a:t>LoadXfmrs.dss</a:t>
            </a:r>
            <a:r>
              <a:rPr lang="en-US" sz="1200" b="1" dirty="0">
                <a:solidFill>
                  <a:srgbClr val="008040"/>
                </a:solidFill>
                <a:latin typeface="Courier New" panose="02070309020205020404" pitchFamily="49" charset="0"/>
                <a:cs typeface="Courier New" panose="02070309020205020404" pitchFamily="49" charset="0"/>
              </a:rPr>
              <a:t>    ! Load Transformers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LoadXfmrCodes.dss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Referencing </a:t>
            </a:r>
            <a:r>
              <a:rPr lang="en-US" sz="1200" b="1" dirty="0" err="1">
                <a:solidFill>
                  <a:srgbClr val="008040"/>
                </a:solidFill>
                <a:latin typeface="Courier New" panose="02070309020205020404" pitchFamily="49" charset="0"/>
                <a:cs typeface="Courier New" panose="02070309020205020404" pitchFamily="49" charset="0"/>
              </a:rPr>
              <a:t>XfmrCodes</a:t>
            </a:r>
            <a:endParaRPr lang="en-US" sz="12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Balanced Loads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Capacitors.dss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CapControls.DSS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Regulators.dss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Let DSS estimate the voltage bases</a:t>
            </a:r>
          </a:p>
          <a:p>
            <a:pPr algn="l">
              <a:spcBef>
                <a:spcPts val="0"/>
              </a:spcBef>
            </a:pPr>
            <a:r>
              <a:rPr lang="da-DK" sz="1200" b="1" dirty="0">
                <a:solidFill>
                  <a:srgbClr val="FF0000"/>
                </a:solidFill>
                <a:latin typeface="Courier New" panose="02070309020205020404" pitchFamily="49" charset="0"/>
                <a:cs typeface="Courier New" panose="02070309020205020404" pitchFamily="49" charset="0"/>
              </a:rPr>
              <a:t>Set</a:t>
            </a:r>
            <a:r>
              <a:rPr lang="da-DK" sz="1200" b="1" dirty="0">
                <a:latin typeface="Courier New" panose="02070309020205020404" pitchFamily="49" charset="0"/>
                <a:cs typeface="Courier New" panose="02070309020205020404" pitchFamily="49" charset="0"/>
              </a:rPr>
              <a:t> </a:t>
            </a:r>
            <a:r>
              <a:rPr lang="da-DK" sz="1200" b="1" dirty="0">
                <a:solidFill>
                  <a:srgbClr val="FF00FF"/>
                </a:solidFill>
                <a:latin typeface="Courier New" panose="02070309020205020404" pitchFamily="49" charset="0"/>
                <a:cs typeface="Courier New" panose="02070309020205020404" pitchFamily="49" charset="0"/>
              </a:rPr>
              <a:t>voltagebases</a:t>
            </a:r>
            <a:r>
              <a:rPr lang="da-DK" sz="1200" b="1" dirty="0">
                <a:latin typeface="Courier New" panose="02070309020205020404" pitchFamily="49" charset="0"/>
                <a:cs typeface="Courier New" panose="02070309020205020404" pitchFamily="49" charset="0"/>
              </a:rPr>
              <a:t>=[115, 12.47,  0.48, 0.208]</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Calcvoltagebases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This also establishes the bus list</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Load in bus coordinates now that bus list is established</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err="1">
                <a:latin typeface="Courier New" panose="02070309020205020404" pitchFamily="49" charset="0"/>
                <a:cs typeface="Courier New" panose="02070309020205020404" pitchFamily="49" charset="0"/>
              </a:rPr>
              <a:t>.dss</a:t>
            </a:r>
            <a:endParaRPr lang="en-US" sz="12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84C8E37E-A3DA-47BC-954F-3138EDE557AD}"/>
              </a:ext>
            </a:extLst>
          </p:cNvPr>
          <p:cNvSpPr>
            <a:spLocks noGrp="1"/>
          </p:cNvSpPr>
          <p:nvPr>
            <p:ph type="title"/>
          </p:nvPr>
        </p:nvSpPr>
        <p:spPr/>
        <p:txBody>
          <a:bodyPr/>
          <a:lstStyle/>
          <a:p>
            <a:r>
              <a:rPr lang="en-US" dirty="0"/>
              <a:t>Large Circuits – Script structure</a:t>
            </a:r>
          </a:p>
        </p:txBody>
      </p:sp>
      <p:sp>
        <p:nvSpPr>
          <p:cNvPr id="4" name="Rectangle 3">
            <a:extLst>
              <a:ext uri="{FF2B5EF4-FFF2-40B4-BE49-F238E27FC236}">
                <a16:creationId xmlns:a16="http://schemas.microsoft.com/office/drawing/2014/main" id="{A6482200-F373-4D44-98F2-154CAD7BBC2F}"/>
              </a:ext>
            </a:extLst>
          </p:cNvPr>
          <p:cNvSpPr/>
          <p:nvPr/>
        </p:nvSpPr>
        <p:spPr bwMode="auto">
          <a:xfrm>
            <a:off x="6413357" y="711792"/>
            <a:ext cx="153351"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Rounded Corners 4">
            <a:extLst>
              <a:ext uri="{FF2B5EF4-FFF2-40B4-BE49-F238E27FC236}">
                <a16:creationId xmlns:a16="http://schemas.microsoft.com/office/drawing/2014/main" id="{42C78C50-14F9-4FFB-BE9E-DF712F55D395}"/>
              </a:ext>
            </a:extLst>
          </p:cNvPr>
          <p:cNvSpPr/>
          <p:nvPr/>
        </p:nvSpPr>
        <p:spPr bwMode="auto">
          <a:xfrm>
            <a:off x="1207595" y="2397760"/>
            <a:ext cx="1777049" cy="477520"/>
          </a:xfrm>
          <a:prstGeom prst="roundRect">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Master File</a:t>
            </a:r>
          </a:p>
        </p:txBody>
      </p:sp>
      <p:sp>
        <p:nvSpPr>
          <p:cNvPr id="6" name="Rectangle: Rounded Corners 5">
            <a:extLst>
              <a:ext uri="{FF2B5EF4-FFF2-40B4-BE49-F238E27FC236}">
                <a16:creationId xmlns:a16="http://schemas.microsoft.com/office/drawing/2014/main" id="{8500645F-A766-4A6A-A4E4-AE82AC472B73}"/>
              </a:ext>
            </a:extLst>
          </p:cNvPr>
          <p:cNvSpPr/>
          <p:nvPr/>
        </p:nvSpPr>
        <p:spPr bwMode="auto">
          <a:xfrm>
            <a:off x="2010957" y="3091067"/>
            <a:ext cx="3912323" cy="477520"/>
          </a:xfrm>
          <a:prstGeom prst="roundRect">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Equipment and support templates</a:t>
            </a:r>
          </a:p>
        </p:txBody>
      </p:sp>
      <p:sp>
        <p:nvSpPr>
          <p:cNvPr id="7" name="Rectangle: Rounded Corners 6">
            <a:extLst>
              <a:ext uri="{FF2B5EF4-FFF2-40B4-BE49-F238E27FC236}">
                <a16:creationId xmlns:a16="http://schemas.microsoft.com/office/drawing/2014/main" id="{C3D266B2-C42B-4CC1-A37D-BEBA00E7C696}"/>
              </a:ext>
            </a:extLst>
          </p:cNvPr>
          <p:cNvSpPr/>
          <p:nvPr/>
        </p:nvSpPr>
        <p:spPr bwMode="auto">
          <a:xfrm>
            <a:off x="2010958" y="3853384"/>
            <a:ext cx="3912322" cy="860856"/>
          </a:xfrm>
          <a:prstGeom prst="roundRect">
            <a:avLst>
              <a:gd name="adj" fmla="val 11946"/>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Circuit Elements, Control Elements, Monitoring definitions</a:t>
            </a:r>
          </a:p>
        </p:txBody>
      </p:sp>
      <p:sp>
        <p:nvSpPr>
          <p:cNvPr id="8" name="Rectangle: Rounded Corners 7">
            <a:extLst>
              <a:ext uri="{FF2B5EF4-FFF2-40B4-BE49-F238E27FC236}">
                <a16:creationId xmlns:a16="http://schemas.microsoft.com/office/drawing/2014/main" id="{4D9A3960-C1E0-48C5-9727-8F717524A134}"/>
              </a:ext>
            </a:extLst>
          </p:cNvPr>
          <p:cNvSpPr/>
          <p:nvPr/>
        </p:nvSpPr>
        <p:spPr bwMode="auto">
          <a:xfrm>
            <a:off x="233908" y="1635443"/>
            <a:ext cx="1777049" cy="477520"/>
          </a:xfrm>
          <a:prstGeom prst="roundRect">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Run Script</a:t>
            </a:r>
          </a:p>
        </p:txBody>
      </p:sp>
      <p:sp>
        <p:nvSpPr>
          <p:cNvPr id="9" name="Rectangle: Rounded Corners 8">
            <a:extLst>
              <a:ext uri="{FF2B5EF4-FFF2-40B4-BE49-F238E27FC236}">
                <a16:creationId xmlns:a16="http://schemas.microsoft.com/office/drawing/2014/main" id="{A70DF0BC-7976-4184-8B27-EB17FA901EB6}"/>
              </a:ext>
            </a:extLst>
          </p:cNvPr>
          <p:cNvSpPr/>
          <p:nvPr/>
        </p:nvSpPr>
        <p:spPr bwMode="auto">
          <a:xfrm>
            <a:off x="609600" y="5740028"/>
            <a:ext cx="5669280" cy="60407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400" dirty="0">
                <a:solidFill>
                  <a:schemeClr val="tx1"/>
                </a:solidFill>
                <a:latin typeface="Arial" panose="020B0604020202020204" pitchFamily="34" charset="0"/>
                <a:cs typeface="Arial" panose="020B0604020202020204" pitchFamily="34" charset="0"/>
              </a:rPr>
              <a:t>This structure </a:t>
            </a:r>
            <a:r>
              <a:rPr lang="en-US" sz="1400" u="sng" dirty="0">
                <a:solidFill>
                  <a:schemeClr val="tx1"/>
                </a:solidFill>
                <a:latin typeface="Arial" panose="020B0604020202020204" pitchFamily="34" charset="0"/>
                <a:cs typeface="Arial" panose="020B0604020202020204" pitchFamily="34" charset="0"/>
              </a:rPr>
              <a:t>is not required but it helps</a:t>
            </a:r>
            <a:r>
              <a:rPr lang="en-US" sz="1400" dirty="0">
                <a:solidFill>
                  <a:schemeClr val="tx1"/>
                </a:solidFill>
                <a:latin typeface="Arial" panose="020B0604020202020204" pitchFamily="34" charset="0"/>
                <a:cs typeface="Arial" panose="020B0604020202020204" pitchFamily="34" charset="0"/>
              </a:rPr>
              <a:t> to explore and organize your model. A single script can host an entire model. </a:t>
            </a:r>
          </a:p>
        </p:txBody>
      </p:sp>
      <p:pic>
        <p:nvPicPr>
          <p:cNvPr id="10" name="Graphic 9" descr="Warning">
            <a:extLst>
              <a:ext uri="{FF2B5EF4-FFF2-40B4-BE49-F238E27FC236}">
                <a16:creationId xmlns:a16="http://schemas.microsoft.com/office/drawing/2014/main" id="{74150EB9-17B0-44DB-B77E-5CB0172CE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958" y="5740028"/>
            <a:ext cx="774223" cy="774223"/>
          </a:xfrm>
          <a:prstGeom prst="rect">
            <a:avLst/>
          </a:prstGeom>
        </p:spPr>
      </p:pic>
      <p:cxnSp>
        <p:nvCxnSpPr>
          <p:cNvPr id="19" name="Connector: Elbow 18">
            <a:extLst>
              <a:ext uri="{FF2B5EF4-FFF2-40B4-BE49-F238E27FC236}">
                <a16:creationId xmlns:a16="http://schemas.microsoft.com/office/drawing/2014/main" id="{EAF82B04-9069-4B46-8038-EE4CCAF647D7}"/>
              </a:ext>
            </a:extLst>
          </p:cNvPr>
          <p:cNvCxnSpPr>
            <a:cxnSpLocks/>
            <a:endCxn id="5" idx="1"/>
          </p:cNvCxnSpPr>
          <p:nvPr/>
        </p:nvCxnSpPr>
        <p:spPr bwMode="auto">
          <a:xfrm rot="16200000" flipH="1">
            <a:off x="838606" y="2267531"/>
            <a:ext cx="535872" cy="20210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1" name="Connector: Elbow 20">
            <a:extLst>
              <a:ext uri="{FF2B5EF4-FFF2-40B4-BE49-F238E27FC236}">
                <a16:creationId xmlns:a16="http://schemas.microsoft.com/office/drawing/2014/main" id="{C4F42270-A8B4-4F18-AA8D-BDC0A57C6341}"/>
              </a:ext>
            </a:extLst>
          </p:cNvPr>
          <p:cNvCxnSpPr>
            <a:cxnSpLocks/>
            <a:endCxn id="6" idx="1"/>
          </p:cNvCxnSpPr>
          <p:nvPr/>
        </p:nvCxnSpPr>
        <p:spPr bwMode="auto">
          <a:xfrm rot="16200000" flipH="1">
            <a:off x="1681545" y="3000415"/>
            <a:ext cx="454548" cy="204275"/>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3" name="Connector: Elbow 22">
            <a:extLst>
              <a:ext uri="{FF2B5EF4-FFF2-40B4-BE49-F238E27FC236}">
                <a16:creationId xmlns:a16="http://schemas.microsoft.com/office/drawing/2014/main" id="{B22FDA98-5E6C-4BEC-9B06-8AB8ACADCE7E}"/>
              </a:ext>
            </a:extLst>
          </p:cNvPr>
          <p:cNvCxnSpPr>
            <a:cxnSpLocks/>
            <a:endCxn id="7" idx="1"/>
          </p:cNvCxnSpPr>
          <p:nvPr/>
        </p:nvCxnSpPr>
        <p:spPr bwMode="auto">
          <a:xfrm rot="16200000" flipH="1">
            <a:off x="1431829" y="3704682"/>
            <a:ext cx="953983" cy="20427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63876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482200-F373-4D44-98F2-154CAD7BBC2F}"/>
              </a:ext>
            </a:extLst>
          </p:cNvPr>
          <p:cNvSpPr/>
          <p:nvPr/>
        </p:nvSpPr>
        <p:spPr bwMode="auto">
          <a:xfrm>
            <a:off x="6413357" y="711792"/>
            <a:ext cx="153351"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3" name="Rectangle: Rounded Corners 32">
            <a:extLst>
              <a:ext uri="{FF2B5EF4-FFF2-40B4-BE49-F238E27FC236}">
                <a16:creationId xmlns:a16="http://schemas.microsoft.com/office/drawing/2014/main" id="{92930167-0C5A-47F8-A309-2451E1C0022A}"/>
              </a:ext>
            </a:extLst>
          </p:cNvPr>
          <p:cNvSpPr/>
          <p:nvPr/>
        </p:nvSpPr>
        <p:spPr bwMode="auto">
          <a:xfrm>
            <a:off x="6522720" y="1290638"/>
            <a:ext cx="810259" cy="202247"/>
          </a:xfrm>
          <a:prstGeom prst="roundRect">
            <a:avLst>
              <a:gd name="adj" fmla="val 8490"/>
            </a:avLst>
          </a:prstGeom>
          <a:solidFill>
            <a:schemeClr val="bg1">
              <a:lumMod val="75000"/>
              <a:alpha val="7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080F68F8-20A1-4939-8BFF-50F0BEC9277F}"/>
              </a:ext>
            </a:extLst>
          </p:cNvPr>
          <p:cNvSpPr/>
          <p:nvPr/>
        </p:nvSpPr>
        <p:spPr>
          <a:xfrm>
            <a:off x="6566708" y="711793"/>
            <a:ext cx="5625292" cy="5632311"/>
          </a:xfrm>
          <a:prstGeom prst="rect">
            <a:avLst/>
          </a:prstGeom>
        </p:spPr>
        <p:txBody>
          <a:bodyPr wrap="square">
            <a:spAutoFit/>
          </a:bodyPr>
          <a:lstStyle/>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Master file for 8500-Node IEEE Test Feeder Case</a:t>
            </a: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Balanced Load Case</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Clear</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DefaultBaseFrequency</a:t>
            </a:r>
            <a:r>
              <a:rPr lang="en-US" sz="1200" b="1" dirty="0">
                <a:latin typeface="Courier New" panose="02070309020205020404" pitchFamily="49" charset="0"/>
                <a:cs typeface="Courier New" panose="02070309020205020404" pitchFamily="49" charset="0"/>
              </a:rPr>
              <a:t>=60</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Circuit</a:t>
            </a:r>
            <a:r>
              <a:rPr lang="en-US" sz="1200" b="1" dirty="0">
                <a:latin typeface="Courier New" panose="02070309020205020404" pitchFamily="49" charset="0"/>
                <a:cs typeface="Courier New" panose="02070309020205020404" pitchFamily="49" charset="0"/>
              </a:rPr>
              <a:t>.IEEE8500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Make the source stiff with small impedance</a:t>
            </a:r>
          </a:p>
          <a:p>
            <a:pPr algn="l">
              <a:spcBef>
                <a:spcPts val="0"/>
              </a:spcBef>
            </a:pPr>
            <a:r>
              <a:rPr lang="pt-BR" sz="1200" b="1" dirty="0">
                <a:solidFill>
                  <a:srgbClr val="FF0000"/>
                </a:solidFill>
                <a:latin typeface="Courier New" panose="02070309020205020404" pitchFamily="49" charset="0"/>
                <a:cs typeface="Courier New" panose="02070309020205020404" pitchFamily="49" charset="0"/>
              </a:rPr>
              <a:t>~</a:t>
            </a:r>
            <a:r>
              <a:rPr lang="pt-BR" sz="1200" b="1" dirty="0">
                <a:latin typeface="Courier New" panose="02070309020205020404" pitchFamily="49" charset="0"/>
                <a:cs typeface="Courier New" panose="02070309020205020404" pitchFamily="49" charset="0"/>
              </a:rPr>
              <a:t> </a:t>
            </a:r>
            <a:r>
              <a:rPr lang="pt-BR" sz="1200" b="1" dirty="0">
                <a:solidFill>
                  <a:srgbClr val="FF00FF"/>
                </a:solidFill>
                <a:latin typeface="Courier New" panose="02070309020205020404" pitchFamily="49" charset="0"/>
                <a:cs typeface="Courier New" panose="02070309020205020404" pitchFamily="49" charset="0"/>
              </a:rPr>
              <a:t>pu</a:t>
            </a:r>
            <a:r>
              <a:rPr lang="pt-BR" sz="1200" b="1" dirty="0">
                <a:latin typeface="Courier New" panose="02070309020205020404" pitchFamily="49" charset="0"/>
                <a:cs typeface="Courier New" panose="02070309020205020404" pitchFamily="49" charset="0"/>
              </a:rPr>
              <a:t>=1.05  </a:t>
            </a:r>
            <a:r>
              <a:rPr lang="pt-BR" sz="1200" b="1" dirty="0">
                <a:solidFill>
                  <a:srgbClr val="FF00FF"/>
                </a:solidFill>
                <a:latin typeface="Courier New" panose="02070309020205020404" pitchFamily="49" charset="0"/>
                <a:cs typeface="Courier New" panose="02070309020205020404" pitchFamily="49" charset="0"/>
              </a:rPr>
              <a:t>r1</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x1</a:t>
            </a:r>
            <a:r>
              <a:rPr lang="pt-BR" sz="1200" b="1" dirty="0">
                <a:latin typeface="Courier New" panose="02070309020205020404" pitchFamily="49" charset="0"/>
                <a:cs typeface="Courier New" panose="02070309020205020404" pitchFamily="49" charset="0"/>
              </a:rPr>
              <a:t>=0.001  </a:t>
            </a:r>
            <a:r>
              <a:rPr lang="pt-BR" sz="1200" b="1" dirty="0">
                <a:solidFill>
                  <a:srgbClr val="FF00FF"/>
                </a:solidFill>
                <a:latin typeface="Courier New" panose="02070309020205020404" pitchFamily="49" charset="0"/>
                <a:cs typeface="Courier New" panose="02070309020205020404" pitchFamily="49" charset="0"/>
              </a:rPr>
              <a:t>r0</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x0</a:t>
            </a:r>
            <a:r>
              <a:rPr lang="pt-BR" sz="1200" b="1" dirty="0">
                <a:latin typeface="Courier New" panose="02070309020205020404" pitchFamily="49" charset="0"/>
                <a:cs typeface="Courier New" panose="02070309020205020404" pitchFamily="49" charset="0"/>
              </a:rPr>
              <a:t>=0.001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LineCodes2.DSS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Triplex_Linecodes.dss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Transformers.dss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//Redirect  </a:t>
            </a:r>
            <a:r>
              <a:rPr lang="en-US" sz="1200" b="1" dirty="0" err="1">
                <a:solidFill>
                  <a:srgbClr val="008040"/>
                </a:solidFill>
                <a:latin typeface="Courier New" panose="02070309020205020404" pitchFamily="49" charset="0"/>
                <a:cs typeface="Courier New" panose="02070309020205020404" pitchFamily="49" charset="0"/>
              </a:rPr>
              <a:t>LoadXfmrs.dss</a:t>
            </a:r>
            <a:r>
              <a:rPr lang="en-US" sz="1200" b="1" dirty="0">
                <a:solidFill>
                  <a:srgbClr val="008040"/>
                </a:solidFill>
                <a:latin typeface="Courier New" panose="02070309020205020404" pitchFamily="49" charset="0"/>
                <a:cs typeface="Courier New" panose="02070309020205020404" pitchFamily="49" charset="0"/>
              </a:rPr>
              <a:t>    ! Load Transformers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LoadXfmrCodes.dss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Referencing </a:t>
            </a:r>
            <a:r>
              <a:rPr lang="en-US" sz="1200" b="1" dirty="0" err="1">
                <a:solidFill>
                  <a:srgbClr val="008040"/>
                </a:solidFill>
                <a:latin typeface="Courier New" panose="02070309020205020404" pitchFamily="49" charset="0"/>
                <a:cs typeface="Courier New" panose="02070309020205020404" pitchFamily="49" charset="0"/>
              </a:rPr>
              <a:t>XfmrCodes</a:t>
            </a:r>
            <a:endParaRPr lang="en-US" sz="12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Balanced Loads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Capacitors.dss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CapControls.DSS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Regulators.dss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Let DSS estimate the voltage bases</a:t>
            </a:r>
          </a:p>
          <a:p>
            <a:pPr algn="l">
              <a:spcBef>
                <a:spcPts val="0"/>
              </a:spcBef>
            </a:pPr>
            <a:r>
              <a:rPr lang="da-DK" sz="1200" b="1" dirty="0">
                <a:solidFill>
                  <a:srgbClr val="FF0000"/>
                </a:solidFill>
                <a:latin typeface="Courier New" panose="02070309020205020404" pitchFamily="49" charset="0"/>
                <a:cs typeface="Courier New" panose="02070309020205020404" pitchFamily="49" charset="0"/>
              </a:rPr>
              <a:t>Set</a:t>
            </a:r>
            <a:r>
              <a:rPr lang="da-DK" sz="1200" b="1" dirty="0">
                <a:latin typeface="Courier New" panose="02070309020205020404" pitchFamily="49" charset="0"/>
                <a:cs typeface="Courier New" panose="02070309020205020404" pitchFamily="49" charset="0"/>
              </a:rPr>
              <a:t> </a:t>
            </a:r>
            <a:r>
              <a:rPr lang="da-DK" sz="1200" b="1" dirty="0">
                <a:solidFill>
                  <a:srgbClr val="FF00FF"/>
                </a:solidFill>
                <a:latin typeface="Courier New" panose="02070309020205020404" pitchFamily="49" charset="0"/>
                <a:cs typeface="Courier New" panose="02070309020205020404" pitchFamily="49" charset="0"/>
              </a:rPr>
              <a:t>voltagebases</a:t>
            </a:r>
            <a:r>
              <a:rPr lang="da-DK" sz="1200" b="1" dirty="0">
                <a:latin typeface="Courier New" panose="02070309020205020404" pitchFamily="49" charset="0"/>
                <a:cs typeface="Courier New" panose="02070309020205020404" pitchFamily="49" charset="0"/>
              </a:rPr>
              <a:t>=[115, 12.47,  0.48, 0.208]</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Calcvoltagebases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This also establishes the bus list</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Load in bus coordinates now that bus list is established</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err="1">
                <a:latin typeface="Courier New" panose="02070309020205020404" pitchFamily="49" charset="0"/>
                <a:cs typeface="Courier New" panose="02070309020205020404" pitchFamily="49" charset="0"/>
              </a:rPr>
              <a:t>.dss</a:t>
            </a:r>
            <a:endParaRPr lang="en-US" sz="1200" b="1"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8A0AF792-23EC-40B3-A8DE-4FC6AC88B057}"/>
              </a:ext>
            </a:extLst>
          </p:cNvPr>
          <p:cNvSpPr/>
          <p:nvPr/>
        </p:nvSpPr>
        <p:spPr bwMode="auto">
          <a:xfrm>
            <a:off x="6566706" y="711791"/>
            <a:ext cx="5625293" cy="5632311"/>
          </a:xfrm>
          <a:prstGeom prst="rect">
            <a:avLst/>
          </a:prstGeom>
          <a:solidFill>
            <a:schemeClr val="tx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4C8E37E-A3DA-47BC-954F-3138EDE557AD}"/>
              </a:ext>
            </a:extLst>
          </p:cNvPr>
          <p:cNvSpPr>
            <a:spLocks noGrp="1"/>
          </p:cNvSpPr>
          <p:nvPr>
            <p:ph type="title"/>
          </p:nvPr>
        </p:nvSpPr>
        <p:spPr/>
        <p:txBody>
          <a:bodyPr/>
          <a:lstStyle/>
          <a:p>
            <a:r>
              <a:rPr lang="en-US" dirty="0"/>
              <a:t>Large Circuits – Script structure</a:t>
            </a:r>
          </a:p>
        </p:txBody>
      </p:sp>
      <p:sp>
        <p:nvSpPr>
          <p:cNvPr id="5" name="Rectangle: Rounded Corners 4">
            <a:extLst>
              <a:ext uri="{FF2B5EF4-FFF2-40B4-BE49-F238E27FC236}">
                <a16:creationId xmlns:a16="http://schemas.microsoft.com/office/drawing/2014/main" id="{42C78C50-14F9-4FFB-BE9E-DF712F55D395}"/>
              </a:ext>
            </a:extLst>
          </p:cNvPr>
          <p:cNvSpPr/>
          <p:nvPr/>
        </p:nvSpPr>
        <p:spPr bwMode="auto">
          <a:xfrm>
            <a:off x="1207595" y="2397760"/>
            <a:ext cx="1777049" cy="477520"/>
          </a:xfrm>
          <a:prstGeom prst="roundRect">
            <a:avLst/>
          </a:prstGeom>
          <a:solidFill>
            <a:schemeClr val="tx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Master File</a:t>
            </a:r>
          </a:p>
        </p:txBody>
      </p:sp>
      <p:sp>
        <p:nvSpPr>
          <p:cNvPr id="6" name="Rectangle: Rounded Corners 5">
            <a:extLst>
              <a:ext uri="{FF2B5EF4-FFF2-40B4-BE49-F238E27FC236}">
                <a16:creationId xmlns:a16="http://schemas.microsoft.com/office/drawing/2014/main" id="{8500645F-A766-4A6A-A4E4-AE82AC472B73}"/>
              </a:ext>
            </a:extLst>
          </p:cNvPr>
          <p:cNvSpPr/>
          <p:nvPr/>
        </p:nvSpPr>
        <p:spPr bwMode="auto">
          <a:xfrm>
            <a:off x="2010957" y="3091067"/>
            <a:ext cx="3912323" cy="477520"/>
          </a:xfrm>
          <a:prstGeom prst="roundRect">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Equipment and support templates</a:t>
            </a:r>
          </a:p>
        </p:txBody>
      </p:sp>
      <p:sp>
        <p:nvSpPr>
          <p:cNvPr id="7" name="Rectangle: Rounded Corners 6">
            <a:extLst>
              <a:ext uri="{FF2B5EF4-FFF2-40B4-BE49-F238E27FC236}">
                <a16:creationId xmlns:a16="http://schemas.microsoft.com/office/drawing/2014/main" id="{C3D266B2-C42B-4CC1-A37D-BEBA00E7C696}"/>
              </a:ext>
            </a:extLst>
          </p:cNvPr>
          <p:cNvSpPr/>
          <p:nvPr/>
        </p:nvSpPr>
        <p:spPr bwMode="auto">
          <a:xfrm>
            <a:off x="2010958" y="3853384"/>
            <a:ext cx="3912322" cy="860856"/>
          </a:xfrm>
          <a:prstGeom prst="roundRect">
            <a:avLst>
              <a:gd name="adj" fmla="val 11946"/>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Circuit Elements, Control Elements, Monitoring definitions</a:t>
            </a:r>
          </a:p>
        </p:txBody>
      </p:sp>
      <p:sp>
        <p:nvSpPr>
          <p:cNvPr id="8" name="Rectangle: Rounded Corners 7">
            <a:extLst>
              <a:ext uri="{FF2B5EF4-FFF2-40B4-BE49-F238E27FC236}">
                <a16:creationId xmlns:a16="http://schemas.microsoft.com/office/drawing/2014/main" id="{4D9A3960-C1E0-48C5-9727-8F717524A134}"/>
              </a:ext>
            </a:extLst>
          </p:cNvPr>
          <p:cNvSpPr/>
          <p:nvPr/>
        </p:nvSpPr>
        <p:spPr bwMode="auto">
          <a:xfrm>
            <a:off x="233908" y="1635443"/>
            <a:ext cx="1777049" cy="477520"/>
          </a:xfrm>
          <a:prstGeom prst="roundRect">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Run Script</a:t>
            </a:r>
          </a:p>
        </p:txBody>
      </p:sp>
      <p:sp>
        <p:nvSpPr>
          <p:cNvPr id="9" name="Rectangle: Rounded Corners 8">
            <a:extLst>
              <a:ext uri="{FF2B5EF4-FFF2-40B4-BE49-F238E27FC236}">
                <a16:creationId xmlns:a16="http://schemas.microsoft.com/office/drawing/2014/main" id="{A70DF0BC-7976-4184-8B27-EB17FA901EB6}"/>
              </a:ext>
            </a:extLst>
          </p:cNvPr>
          <p:cNvSpPr/>
          <p:nvPr/>
        </p:nvSpPr>
        <p:spPr bwMode="auto">
          <a:xfrm>
            <a:off x="609600" y="5740028"/>
            <a:ext cx="5669280" cy="60407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400" dirty="0">
                <a:solidFill>
                  <a:schemeClr val="tx1"/>
                </a:solidFill>
                <a:latin typeface="Arial" panose="020B0604020202020204" pitchFamily="34" charset="0"/>
                <a:cs typeface="Arial" panose="020B0604020202020204" pitchFamily="34" charset="0"/>
              </a:rPr>
              <a:t>This structure </a:t>
            </a:r>
            <a:r>
              <a:rPr lang="en-US" sz="1400" u="sng" dirty="0">
                <a:solidFill>
                  <a:schemeClr val="tx1"/>
                </a:solidFill>
                <a:latin typeface="Arial" panose="020B0604020202020204" pitchFamily="34" charset="0"/>
                <a:cs typeface="Arial" panose="020B0604020202020204" pitchFamily="34" charset="0"/>
              </a:rPr>
              <a:t>is not required but it helps</a:t>
            </a:r>
            <a:r>
              <a:rPr lang="en-US" sz="1400" dirty="0">
                <a:solidFill>
                  <a:schemeClr val="tx1"/>
                </a:solidFill>
                <a:latin typeface="Arial" panose="020B0604020202020204" pitchFamily="34" charset="0"/>
                <a:cs typeface="Arial" panose="020B0604020202020204" pitchFamily="34" charset="0"/>
              </a:rPr>
              <a:t> to explore and organize your model. A single script can host an entire model. </a:t>
            </a:r>
          </a:p>
        </p:txBody>
      </p:sp>
      <p:pic>
        <p:nvPicPr>
          <p:cNvPr id="10" name="Graphic 9" descr="Warning">
            <a:extLst>
              <a:ext uri="{FF2B5EF4-FFF2-40B4-BE49-F238E27FC236}">
                <a16:creationId xmlns:a16="http://schemas.microsoft.com/office/drawing/2014/main" id="{74150EB9-17B0-44DB-B77E-5CB0172CE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958" y="5740028"/>
            <a:ext cx="774223" cy="774223"/>
          </a:xfrm>
          <a:prstGeom prst="rect">
            <a:avLst/>
          </a:prstGeom>
        </p:spPr>
      </p:pic>
      <p:sp>
        <p:nvSpPr>
          <p:cNvPr id="12" name="Rectangle 11">
            <a:extLst>
              <a:ext uri="{FF2B5EF4-FFF2-40B4-BE49-F238E27FC236}">
                <a16:creationId xmlns:a16="http://schemas.microsoft.com/office/drawing/2014/main" id="{E54B75DB-F5A7-48F3-AED4-59BABC86A0EA}"/>
              </a:ext>
            </a:extLst>
          </p:cNvPr>
          <p:cNvSpPr/>
          <p:nvPr/>
        </p:nvSpPr>
        <p:spPr bwMode="auto">
          <a:xfrm>
            <a:off x="2984644" y="2523082"/>
            <a:ext cx="3582061" cy="202247"/>
          </a:xfrm>
          <a:prstGeom prst="rect">
            <a:avLst/>
          </a:prstGeom>
          <a:solidFill>
            <a:schemeClr val="tx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B04D02B2-8A0E-420B-AF45-BAC9686A2662}"/>
              </a:ext>
            </a:extLst>
          </p:cNvPr>
          <p:cNvSpPr/>
          <p:nvPr/>
        </p:nvSpPr>
        <p:spPr bwMode="auto">
          <a:xfrm>
            <a:off x="2448560" y="757164"/>
            <a:ext cx="3474720" cy="938155"/>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4" name="TextBox 13">
            <a:extLst>
              <a:ext uri="{FF2B5EF4-FFF2-40B4-BE49-F238E27FC236}">
                <a16:creationId xmlns:a16="http://schemas.microsoft.com/office/drawing/2014/main" id="{400C0947-7EA3-4A4E-8570-354922EE5BF8}"/>
              </a:ext>
            </a:extLst>
          </p:cNvPr>
          <p:cNvSpPr txBox="1"/>
          <p:nvPr/>
        </p:nvSpPr>
        <p:spPr>
          <a:xfrm>
            <a:off x="2570481" y="771989"/>
            <a:ext cx="3271520" cy="923330"/>
          </a:xfrm>
          <a:prstGeom prst="rect">
            <a:avLst/>
          </a:prstGeom>
          <a:noFill/>
        </p:spPr>
        <p:txBody>
          <a:bodyPr wrap="square" rtlCol="0">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Contains a command</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a:t>
            </a:r>
            <a:r>
              <a:rPr lang="en-US" sz="1800" b="1" dirty="0">
                <a:solidFill>
                  <a:srgbClr val="FF0000"/>
                </a:solidFill>
                <a:latin typeface="Courier New" panose="02070309020205020404" pitchFamily="49" charset="0"/>
                <a:cs typeface="Courier New" panose="02070309020205020404" pitchFamily="49" charset="0"/>
              </a:rPr>
              <a:t>Compile </a:t>
            </a:r>
            <a:r>
              <a:rPr lang="en-US" sz="1800" b="1" dirty="0" err="1">
                <a:solidFill>
                  <a:schemeClr val="tx1"/>
                </a:solidFill>
                <a:latin typeface="Courier New" panose="02070309020205020404" pitchFamily="49" charset="0"/>
                <a:cs typeface="Courier New" panose="02070309020205020404" pitchFamily="49" charset="0"/>
              </a:rPr>
              <a:t>master.dss</a:t>
            </a:r>
            <a:r>
              <a:rPr lang="en-US" sz="1800" b="1"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and result commands</a:t>
            </a:r>
            <a:endParaRPr lang="en-US" sz="1800" b="1" dirty="0">
              <a:solidFill>
                <a:srgbClr val="008040"/>
              </a:solidFill>
              <a:latin typeface="Courier New" panose="02070309020205020404" pitchFamily="49" charset="0"/>
              <a:cs typeface="Courier New" panose="02070309020205020404" pitchFamily="49" charset="0"/>
            </a:endParaRPr>
          </a:p>
        </p:txBody>
      </p:sp>
      <p:cxnSp>
        <p:nvCxnSpPr>
          <p:cNvPr id="15" name="Straight Arrow Connector 14">
            <a:extLst>
              <a:ext uri="{FF2B5EF4-FFF2-40B4-BE49-F238E27FC236}">
                <a16:creationId xmlns:a16="http://schemas.microsoft.com/office/drawing/2014/main" id="{259A40D9-9868-409A-ADAF-EBBFFB106CFC}"/>
              </a:ext>
            </a:extLst>
          </p:cNvPr>
          <p:cNvCxnSpPr>
            <a:cxnSpLocks/>
            <a:stCxn id="8" idx="3"/>
            <a:endCxn id="13" idx="1"/>
          </p:cNvCxnSpPr>
          <p:nvPr/>
        </p:nvCxnSpPr>
        <p:spPr bwMode="auto">
          <a:xfrm flipV="1">
            <a:off x="2010957" y="1226242"/>
            <a:ext cx="437603" cy="6479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EAF82B04-9069-4B46-8038-EE4CCAF647D7}"/>
              </a:ext>
            </a:extLst>
          </p:cNvPr>
          <p:cNvCxnSpPr>
            <a:cxnSpLocks/>
            <a:endCxn id="5" idx="1"/>
          </p:cNvCxnSpPr>
          <p:nvPr/>
        </p:nvCxnSpPr>
        <p:spPr bwMode="auto">
          <a:xfrm rot="16200000" flipH="1">
            <a:off x="838606" y="2267531"/>
            <a:ext cx="535872" cy="20210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1" name="Connector: Elbow 20">
            <a:extLst>
              <a:ext uri="{FF2B5EF4-FFF2-40B4-BE49-F238E27FC236}">
                <a16:creationId xmlns:a16="http://schemas.microsoft.com/office/drawing/2014/main" id="{C4F42270-A8B4-4F18-AA8D-BDC0A57C6341}"/>
              </a:ext>
            </a:extLst>
          </p:cNvPr>
          <p:cNvCxnSpPr>
            <a:cxnSpLocks/>
            <a:endCxn id="6" idx="1"/>
          </p:cNvCxnSpPr>
          <p:nvPr/>
        </p:nvCxnSpPr>
        <p:spPr bwMode="auto">
          <a:xfrm rot="16200000" flipH="1">
            <a:off x="1681545" y="3000415"/>
            <a:ext cx="454548" cy="204275"/>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3" name="Connector: Elbow 22">
            <a:extLst>
              <a:ext uri="{FF2B5EF4-FFF2-40B4-BE49-F238E27FC236}">
                <a16:creationId xmlns:a16="http://schemas.microsoft.com/office/drawing/2014/main" id="{B22FDA98-5E6C-4BEC-9B06-8AB8ACADCE7E}"/>
              </a:ext>
            </a:extLst>
          </p:cNvPr>
          <p:cNvCxnSpPr>
            <a:cxnSpLocks/>
            <a:endCxn id="7" idx="1"/>
          </p:cNvCxnSpPr>
          <p:nvPr/>
        </p:nvCxnSpPr>
        <p:spPr bwMode="auto">
          <a:xfrm rot="16200000" flipH="1">
            <a:off x="1431829" y="3704682"/>
            <a:ext cx="953983" cy="20427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31" name="Rectangle: Rounded Corners 30">
            <a:extLst>
              <a:ext uri="{FF2B5EF4-FFF2-40B4-BE49-F238E27FC236}">
                <a16:creationId xmlns:a16="http://schemas.microsoft.com/office/drawing/2014/main" id="{766C7195-6000-42A6-804D-140A3E3F0706}"/>
              </a:ext>
            </a:extLst>
          </p:cNvPr>
          <p:cNvSpPr/>
          <p:nvPr/>
        </p:nvSpPr>
        <p:spPr bwMode="auto">
          <a:xfrm>
            <a:off x="2959049" y="1832554"/>
            <a:ext cx="3319831" cy="477520"/>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2" name="Rectangle 31">
            <a:extLst>
              <a:ext uri="{FF2B5EF4-FFF2-40B4-BE49-F238E27FC236}">
                <a16:creationId xmlns:a16="http://schemas.microsoft.com/office/drawing/2014/main" id="{8FAD85C1-4696-47BD-AD0C-15B218EEC703}"/>
              </a:ext>
            </a:extLst>
          </p:cNvPr>
          <p:cNvSpPr/>
          <p:nvPr/>
        </p:nvSpPr>
        <p:spPr>
          <a:xfrm>
            <a:off x="2984645" y="1900341"/>
            <a:ext cx="3294235" cy="369332"/>
          </a:xfrm>
          <a:prstGeom prst="rect">
            <a:avLst/>
          </a:prstGeom>
        </p:spPr>
        <p:txBody>
          <a:bodyPr wrap="square">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Contains a </a:t>
            </a:r>
            <a:r>
              <a:rPr lang="en-US" sz="1800" b="1" dirty="0">
                <a:solidFill>
                  <a:srgbClr val="FF0000"/>
                </a:solidFill>
                <a:latin typeface="Courier New" panose="02070309020205020404" pitchFamily="49" charset="0"/>
                <a:cs typeface="Courier New" panose="02070309020205020404" pitchFamily="49" charset="0"/>
              </a:rPr>
              <a:t>Clear</a:t>
            </a:r>
            <a:r>
              <a:rPr lang="en-US" sz="1800" b="1" dirty="0">
                <a:solidFill>
                  <a:srgbClr val="FF0000"/>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command!</a:t>
            </a:r>
            <a:endParaRPr lang="en-US" sz="1800" b="1" dirty="0">
              <a:solidFill>
                <a:srgbClr val="008040"/>
              </a:solidFill>
              <a:latin typeface="Courier New" panose="02070309020205020404" pitchFamily="49" charset="0"/>
              <a:cs typeface="Courier New" panose="02070309020205020404" pitchFamily="49" charset="0"/>
            </a:endParaRPr>
          </a:p>
        </p:txBody>
      </p:sp>
      <p:cxnSp>
        <p:nvCxnSpPr>
          <p:cNvPr id="34" name="Straight Arrow Connector 33">
            <a:extLst>
              <a:ext uri="{FF2B5EF4-FFF2-40B4-BE49-F238E27FC236}">
                <a16:creationId xmlns:a16="http://schemas.microsoft.com/office/drawing/2014/main" id="{1223C088-E8AA-4AF6-A70D-A2DACCFE594F}"/>
              </a:ext>
            </a:extLst>
          </p:cNvPr>
          <p:cNvCxnSpPr>
            <a:cxnSpLocks/>
            <a:stCxn id="32" idx="3"/>
          </p:cNvCxnSpPr>
          <p:nvPr/>
        </p:nvCxnSpPr>
        <p:spPr bwMode="auto">
          <a:xfrm flipV="1">
            <a:off x="6278880" y="1381125"/>
            <a:ext cx="243840" cy="7038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05243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482200-F373-4D44-98F2-154CAD7BBC2F}"/>
              </a:ext>
            </a:extLst>
          </p:cNvPr>
          <p:cNvSpPr/>
          <p:nvPr/>
        </p:nvSpPr>
        <p:spPr bwMode="auto">
          <a:xfrm>
            <a:off x="6413357" y="711792"/>
            <a:ext cx="153351"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4" name="Rectangle: Rounded Corners 33">
            <a:extLst>
              <a:ext uri="{FF2B5EF4-FFF2-40B4-BE49-F238E27FC236}">
                <a16:creationId xmlns:a16="http://schemas.microsoft.com/office/drawing/2014/main" id="{A4679F57-AA84-4F6A-A52A-43342C5FF496}"/>
              </a:ext>
            </a:extLst>
          </p:cNvPr>
          <p:cNvSpPr/>
          <p:nvPr/>
        </p:nvSpPr>
        <p:spPr bwMode="auto">
          <a:xfrm>
            <a:off x="6522720" y="2757488"/>
            <a:ext cx="944880" cy="202247"/>
          </a:xfrm>
          <a:prstGeom prst="roundRect">
            <a:avLst>
              <a:gd name="adj" fmla="val 8490"/>
            </a:avLst>
          </a:prstGeom>
          <a:solidFill>
            <a:schemeClr val="bg1">
              <a:lumMod val="75000"/>
              <a:alpha val="7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1" name="Rectangle: Rounded Corners 30">
            <a:extLst>
              <a:ext uri="{FF2B5EF4-FFF2-40B4-BE49-F238E27FC236}">
                <a16:creationId xmlns:a16="http://schemas.microsoft.com/office/drawing/2014/main" id="{D952B34B-18A0-453B-B8CD-4C85CD7F5EFC}"/>
              </a:ext>
            </a:extLst>
          </p:cNvPr>
          <p:cNvSpPr/>
          <p:nvPr/>
        </p:nvSpPr>
        <p:spPr bwMode="auto">
          <a:xfrm>
            <a:off x="6522720" y="1766226"/>
            <a:ext cx="4446385" cy="899708"/>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080F68F8-20A1-4939-8BFF-50F0BEC9277F}"/>
              </a:ext>
            </a:extLst>
          </p:cNvPr>
          <p:cNvSpPr/>
          <p:nvPr/>
        </p:nvSpPr>
        <p:spPr>
          <a:xfrm>
            <a:off x="6566708" y="711793"/>
            <a:ext cx="5625292" cy="5632311"/>
          </a:xfrm>
          <a:prstGeom prst="rect">
            <a:avLst/>
          </a:prstGeom>
        </p:spPr>
        <p:txBody>
          <a:bodyPr wrap="square">
            <a:spAutoFit/>
          </a:bodyPr>
          <a:lstStyle/>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Master file for 8500-Node IEEE Test Feeder Case</a:t>
            </a: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Balanced Load Case</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Clear</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DefaultBaseFrequency</a:t>
            </a:r>
            <a:r>
              <a:rPr lang="en-US" sz="1200" b="1" dirty="0">
                <a:latin typeface="Courier New" panose="02070309020205020404" pitchFamily="49" charset="0"/>
                <a:cs typeface="Courier New" panose="02070309020205020404" pitchFamily="49" charset="0"/>
              </a:rPr>
              <a:t>=60</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Circuit</a:t>
            </a:r>
            <a:r>
              <a:rPr lang="en-US" sz="1200" b="1" dirty="0">
                <a:latin typeface="Courier New" panose="02070309020205020404" pitchFamily="49" charset="0"/>
                <a:cs typeface="Courier New" panose="02070309020205020404" pitchFamily="49" charset="0"/>
              </a:rPr>
              <a:t>.IEEE8500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Make the source stiff with small impedance</a:t>
            </a:r>
          </a:p>
          <a:p>
            <a:pPr algn="l">
              <a:spcBef>
                <a:spcPts val="0"/>
              </a:spcBef>
            </a:pPr>
            <a:r>
              <a:rPr lang="pt-BR" sz="1200" b="1" dirty="0">
                <a:solidFill>
                  <a:srgbClr val="FF0000"/>
                </a:solidFill>
                <a:latin typeface="Courier New" panose="02070309020205020404" pitchFamily="49" charset="0"/>
                <a:cs typeface="Courier New" panose="02070309020205020404" pitchFamily="49" charset="0"/>
              </a:rPr>
              <a:t>~</a:t>
            </a:r>
            <a:r>
              <a:rPr lang="pt-BR" sz="1200" b="1" dirty="0">
                <a:latin typeface="Courier New" panose="02070309020205020404" pitchFamily="49" charset="0"/>
                <a:cs typeface="Courier New" panose="02070309020205020404" pitchFamily="49" charset="0"/>
              </a:rPr>
              <a:t> </a:t>
            </a:r>
            <a:r>
              <a:rPr lang="pt-BR" sz="1200" b="1" dirty="0">
                <a:solidFill>
                  <a:srgbClr val="FF00FF"/>
                </a:solidFill>
                <a:latin typeface="Courier New" panose="02070309020205020404" pitchFamily="49" charset="0"/>
                <a:cs typeface="Courier New" panose="02070309020205020404" pitchFamily="49" charset="0"/>
              </a:rPr>
              <a:t>pu</a:t>
            </a:r>
            <a:r>
              <a:rPr lang="pt-BR" sz="1200" b="1" dirty="0">
                <a:latin typeface="Courier New" panose="02070309020205020404" pitchFamily="49" charset="0"/>
                <a:cs typeface="Courier New" panose="02070309020205020404" pitchFamily="49" charset="0"/>
              </a:rPr>
              <a:t>=1.05  </a:t>
            </a:r>
            <a:r>
              <a:rPr lang="pt-BR" sz="1200" b="1" dirty="0">
                <a:solidFill>
                  <a:srgbClr val="FF00FF"/>
                </a:solidFill>
                <a:latin typeface="Courier New" panose="02070309020205020404" pitchFamily="49" charset="0"/>
                <a:cs typeface="Courier New" panose="02070309020205020404" pitchFamily="49" charset="0"/>
              </a:rPr>
              <a:t>r1</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x1</a:t>
            </a:r>
            <a:r>
              <a:rPr lang="pt-BR" sz="1200" b="1" dirty="0">
                <a:latin typeface="Courier New" panose="02070309020205020404" pitchFamily="49" charset="0"/>
                <a:cs typeface="Courier New" panose="02070309020205020404" pitchFamily="49" charset="0"/>
              </a:rPr>
              <a:t>=0.001  </a:t>
            </a:r>
            <a:r>
              <a:rPr lang="pt-BR" sz="1200" b="1" dirty="0">
                <a:solidFill>
                  <a:srgbClr val="FF00FF"/>
                </a:solidFill>
                <a:latin typeface="Courier New" panose="02070309020205020404" pitchFamily="49" charset="0"/>
                <a:cs typeface="Courier New" panose="02070309020205020404" pitchFamily="49" charset="0"/>
              </a:rPr>
              <a:t>r0</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x0</a:t>
            </a:r>
            <a:r>
              <a:rPr lang="pt-BR" sz="1200" b="1" dirty="0">
                <a:latin typeface="Courier New" panose="02070309020205020404" pitchFamily="49" charset="0"/>
                <a:cs typeface="Courier New" panose="02070309020205020404" pitchFamily="49" charset="0"/>
              </a:rPr>
              <a:t>=0.001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LineCodes2.DSS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Triplex_Linecodes.dss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Transformers.dss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//Redirect  </a:t>
            </a:r>
            <a:r>
              <a:rPr lang="en-US" sz="1200" b="1" dirty="0" err="1">
                <a:solidFill>
                  <a:srgbClr val="008040"/>
                </a:solidFill>
                <a:latin typeface="Courier New" panose="02070309020205020404" pitchFamily="49" charset="0"/>
                <a:cs typeface="Courier New" panose="02070309020205020404" pitchFamily="49" charset="0"/>
              </a:rPr>
              <a:t>LoadXfmrs.dss</a:t>
            </a:r>
            <a:r>
              <a:rPr lang="en-US" sz="1200" b="1" dirty="0">
                <a:solidFill>
                  <a:srgbClr val="008040"/>
                </a:solidFill>
                <a:latin typeface="Courier New" panose="02070309020205020404" pitchFamily="49" charset="0"/>
                <a:cs typeface="Courier New" panose="02070309020205020404" pitchFamily="49" charset="0"/>
              </a:rPr>
              <a:t>    ! Load Transformers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LoadXfmrCodes.dss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Referencing </a:t>
            </a:r>
            <a:r>
              <a:rPr lang="en-US" sz="1200" b="1" dirty="0" err="1">
                <a:solidFill>
                  <a:srgbClr val="008040"/>
                </a:solidFill>
                <a:latin typeface="Courier New" panose="02070309020205020404" pitchFamily="49" charset="0"/>
                <a:cs typeface="Courier New" panose="02070309020205020404" pitchFamily="49" charset="0"/>
              </a:rPr>
              <a:t>XfmrCodes</a:t>
            </a:r>
            <a:endParaRPr lang="en-US" sz="12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Balanced Loads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Capacitors.dss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CapControls.DSS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Regulators.dss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Let DSS estimate the voltage bases</a:t>
            </a:r>
          </a:p>
          <a:p>
            <a:pPr algn="l">
              <a:spcBef>
                <a:spcPts val="0"/>
              </a:spcBef>
            </a:pPr>
            <a:r>
              <a:rPr lang="da-DK" sz="1200" b="1" dirty="0">
                <a:solidFill>
                  <a:srgbClr val="FF0000"/>
                </a:solidFill>
                <a:latin typeface="Courier New" panose="02070309020205020404" pitchFamily="49" charset="0"/>
                <a:cs typeface="Courier New" panose="02070309020205020404" pitchFamily="49" charset="0"/>
              </a:rPr>
              <a:t>Set</a:t>
            </a:r>
            <a:r>
              <a:rPr lang="da-DK" sz="1200" b="1" dirty="0">
                <a:latin typeface="Courier New" panose="02070309020205020404" pitchFamily="49" charset="0"/>
                <a:cs typeface="Courier New" panose="02070309020205020404" pitchFamily="49" charset="0"/>
              </a:rPr>
              <a:t> </a:t>
            </a:r>
            <a:r>
              <a:rPr lang="da-DK" sz="1200" b="1" dirty="0">
                <a:solidFill>
                  <a:srgbClr val="FF00FF"/>
                </a:solidFill>
                <a:latin typeface="Courier New" panose="02070309020205020404" pitchFamily="49" charset="0"/>
                <a:cs typeface="Courier New" panose="02070309020205020404" pitchFamily="49" charset="0"/>
              </a:rPr>
              <a:t>voltagebases</a:t>
            </a:r>
            <a:r>
              <a:rPr lang="da-DK" sz="1200" b="1" dirty="0">
                <a:latin typeface="Courier New" panose="02070309020205020404" pitchFamily="49" charset="0"/>
                <a:cs typeface="Courier New" panose="02070309020205020404" pitchFamily="49" charset="0"/>
              </a:rPr>
              <a:t>=[115, 12.47,  0.48, 0.208]</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Calcvoltagebases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This also establishes the bus list</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Load in bus coordinates now that bus list is established</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err="1">
                <a:latin typeface="Courier New" panose="02070309020205020404" pitchFamily="49" charset="0"/>
                <a:cs typeface="Courier New" panose="02070309020205020404" pitchFamily="49" charset="0"/>
              </a:rPr>
              <a:t>.dss</a:t>
            </a:r>
            <a:endParaRPr lang="en-US" sz="12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84C8E37E-A3DA-47BC-954F-3138EDE557AD}"/>
              </a:ext>
            </a:extLst>
          </p:cNvPr>
          <p:cNvSpPr>
            <a:spLocks noGrp="1"/>
          </p:cNvSpPr>
          <p:nvPr>
            <p:ph type="title"/>
          </p:nvPr>
        </p:nvSpPr>
        <p:spPr/>
        <p:txBody>
          <a:bodyPr/>
          <a:lstStyle/>
          <a:p>
            <a:r>
              <a:rPr lang="en-US" dirty="0"/>
              <a:t>Large Circuits – Script structure</a:t>
            </a:r>
          </a:p>
        </p:txBody>
      </p:sp>
      <p:sp>
        <p:nvSpPr>
          <p:cNvPr id="5" name="Rectangle: Rounded Corners 4">
            <a:extLst>
              <a:ext uri="{FF2B5EF4-FFF2-40B4-BE49-F238E27FC236}">
                <a16:creationId xmlns:a16="http://schemas.microsoft.com/office/drawing/2014/main" id="{42C78C50-14F9-4FFB-BE9E-DF712F55D395}"/>
              </a:ext>
            </a:extLst>
          </p:cNvPr>
          <p:cNvSpPr/>
          <p:nvPr/>
        </p:nvSpPr>
        <p:spPr bwMode="auto">
          <a:xfrm>
            <a:off x="1207595" y="2397760"/>
            <a:ext cx="1777049" cy="477520"/>
          </a:xfrm>
          <a:prstGeom prst="roundRect">
            <a:avLst/>
          </a:prstGeom>
          <a:solidFill>
            <a:schemeClr val="tx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Master File</a:t>
            </a:r>
          </a:p>
        </p:txBody>
      </p:sp>
      <p:sp>
        <p:nvSpPr>
          <p:cNvPr id="6" name="Rectangle: Rounded Corners 5">
            <a:extLst>
              <a:ext uri="{FF2B5EF4-FFF2-40B4-BE49-F238E27FC236}">
                <a16:creationId xmlns:a16="http://schemas.microsoft.com/office/drawing/2014/main" id="{8500645F-A766-4A6A-A4E4-AE82AC472B73}"/>
              </a:ext>
            </a:extLst>
          </p:cNvPr>
          <p:cNvSpPr/>
          <p:nvPr/>
        </p:nvSpPr>
        <p:spPr bwMode="auto">
          <a:xfrm>
            <a:off x="2010957" y="3091067"/>
            <a:ext cx="3912323" cy="477519"/>
          </a:xfrm>
          <a:prstGeom prst="round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Equipment and support templates</a:t>
            </a:r>
          </a:p>
        </p:txBody>
      </p:sp>
      <p:sp>
        <p:nvSpPr>
          <p:cNvPr id="7" name="Rectangle: Rounded Corners 6">
            <a:extLst>
              <a:ext uri="{FF2B5EF4-FFF2-40B4-BE49-F238E27FC236}">
                <a16:creationId xmlns:a16="http://schemas.microsoft.com/office/drawing/2014/main" id="{C3D266B2-C42B-4CC1-A37D-BEBA00E7C696}"/>
              </a:ext>
            </a:extLst>
          </p:cNvPr>
          <p:cNvSpPr/>
          <p:nvPr/>
        </p:nvSpPr>
        <p:spPr bwMode="auto">
          <a:xfrm>
            <a:off x="2010958" y="3853384"/>
            <a:ext cx="3912322" cy="860856"/>
          </a:xfrm>
          <a:prstGeom prst="roundRect">
            <a:avLst>
              <a:gd name="adj" fmla="val 11946"/>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Circuit Elements, Control Elements, Monitoring definitions</a:t>
            </a:r>
          </a:p>
        </p:txBody>
      </p:sp>
      <p:sp>
        <p:nvSpPr>
          <p:cNvPr id="8" name="Rectangle: Rounded Corners 7">
            <a:extLst>
              <a:ext uri="{FF2B5EF4-FFF2-40B4-BE49-F238E27FC236}">
                <a16:creationId xmlns:a16="http://schemas.microsoft.com/office/drawing/2014/main" id="{4D9A3960-C1E0-48C5-9727-8F717524A134}"/>
              </a:ext>
            </a:extLst>
          </p:cNvPr>
          <p:cNvSpPr/>
          <p:nvPr/>
        </p:nvSpPr>
        <p:spPr bwMode="auto">
          <a:xfrm>
            <a:off x="233908" y="1635443"/>
            <a:ext cx="1777049" cy="477520"/>
          </a:xfrm>
          <a:prstGeom prst="roundRect">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Run Script</a:t>
            </a:r>
          </a:p>
        </p:txBody>
      </p:sp>
      <p:sp>
        <p:nvSpPr>
          <p:cNvPr id="9" name="Rectangle: Rounded Corners 8">
            <a:extLst>
              <a:ext uri="{FF2B5EF4-FFF2-40B4-BE49-F238E27FC236}">
                <a16:creationId xmlns:a16="http://schemas.microsoft.com/office/drawing/2014/main" id="{A70DF0BC-7976-4184-8B27-EB17FA901EB6}"/>
              </a:ext>
            </a:extLst>
          </p:cNvPr>
          <p:cNvSpPr/>
          <p:nvPr/>
        </p:nvSpPr>
        <p:spPr bwMode="auto">
          <a:xfrm>
            <a:off x="609600" y="5740028"/>
            <a:ext cx="5669280" cy="60407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400" dirty="0">
                <a:solidFill>
                  <a:schemeClr val="tx1"/>
                </a:solidFill>
                <a:latin typeface="Arial" panose="020B0604020202020204" pitchFamily="34" charset="0"/>
                <a:cs typeface="Arial" panose="020B0604020202020204" pitchFamily="34" charset="0"/>
              </a:rPr>
              <a:t>This structure </a:t>
            </a:r>
            <a:r>
              <a:rPr lang="en-US" sz="1400" u="sng" dirty="0">
                <a:solidFill>
                  <a:schemeClr val="tx1"/>
                </a:solidFill>
                <a:latin typeface="Arial" panose="020B0604020202020204" pitchFamily="34" charset="0"/>
                <a:cs typeface="Arial" panose="020B0604020202020204" pitchFamily="34" charset="0"/>
              </a:rPr>
              <a:t>is not required but it helps</a:t>
            </a:r>
            <a:r>
              <a:rPr lang="en-US" sz="1400" dirty="0">
                <a:solidFill>
                  <a:schemeClr val="tx1"/>
                </a:solidFill>
                <a:latin typeface="Arial" panose="020B0604020202020204" pitchFamily="34" charset="0"/>
                <a:cs typeface="Arial" panose="020B0604020202020204" pitchFamily="34" charset="0"/>
              </a:rPr>
              <a:t> to explore and organize your model. A single script can host an entire model. </a:t>
            </a:r>
          </a:p>
        </p:txBody>
      </p:sp>
      <p:pic>
        <p:nvPicPr>
          <p:cNvPr id="10" name="Graphic 9" descr="Warning">
            <a:extLst>
              <a:ext uri="{FF2B5EF4-FFF2-40B4-BE49-F238E27FC236}">
                <a16:creationId xmlns:a16="http://schemas.microsoft.com/office/drawing/2014/main" id="{74150EB9-17B0-44DB-B77E-5CB0172CE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958" y="5740028"/>
            <a:ext cx="774223" cy="774223"/>
          </a:xfrm>
          <a:prstGeom prst="rect">
            <a:avLst/>
          </a:prstGeom>
        </p:spPr>
      </p:pic>
      <p:cxnSp>
        <p:nvCxnSpPr>
          <p:cNvPr id="19" name="Connector: Elbow 18">
            <a:extLst>
              <a:ext uri="{FF2B5EF4-FFF2-40B4-BE49-F238E27FC236}">
                <a16:creationId xmlns:a16="http://schemas.microsoft.com/office/drawing/2014/main" id="{EAF82B04-9069-4B46-8038-EE4CCAF647D7}"/>
              </a:ext>
            </a:extLst>
          </p:cNvPr>
          <p:cNvCxnSpPr>
            <a:cxnSpLocks/>
            <a:endCxn id="5" idx="1"/>
          </p:cNvCxnSpPr>
          <p:nvPr/>
        </p:nvCxnSpPr>
        <p:spPr bwMode="auto">
          <a:xfrm rot="16200000" flipH="1">
            <a:off x="838606" y="2267531"/>
            <a:ext cx="535872" cy="20210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1" name="Connector: Elbow 20">
            <a:extLst>
              <a:ext uri="{FF2B5EF4-FFF2-40B4-BE49-F238E27FC236}">
                <a16:creationId xmlns:a16="http://schemas.microsoft.com/office/drawing/2014/main" id="{C4F42270-A8B4-4F18-AA8D-BDC0A57C6341}"/>
              </a:ext>
            </a:extLst>
          </p:cNvPr>
          <p:cNvCxnSpPr>
            <a:cxnSpLocks/>
            <a:endCxn id="6" idx="1"/>
          </p:cNvCxnSpPr>
          <p:nvPr/>
        </p:nvCxnSpPr>
        <p:spPr bwMode="auto">
          <a:xfrm rot="16200000" flipH="1">
            <a:off x="1681545" y="3000415"/>
            <a:ext cx="454548" cy="20427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3" name="Connector: Elbow 22">
            <a:extLst>
              <a:ext uri="{FF2B5EF4-FFF2-40B4-BE49-F238E27FC236}">
                <a16:creationId xmlns:a16="http://schemas.microsoft.com/office/drawing/2014/main" id="{B22FDA98-5E6C-4BEC-9B06-8AB8ACADCE7E}"/>
              </a:ext>
            </a:extLst>
          </p:cNvPr>
          <p:cNvCxnSpPr>
            <a:cxnSpLocks/>
            <a:endCxn id="7" idx="1"/>
          </p:cNvCxnSpPr>
          <p:nvPr/>
        </p:nvCxnSpPr>
        <p:spPr bwMode="auto">
          <a:xfrm rot="16200000" flipH="1">
            <a:off x="1431829" y="3704682"/>
            <a:ext cx="953983" cy="20427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5" name="Rectangle 14">
            <a:extLst>
              <a:ext uri="{FF2B5EF4-FFF2-40B4-BE49-F238E27FC236}">
                <a16:creationId xmlns:a16="http://schemas.microsoft.com/office/drawing/2014/main" id="{86363431-80D3-4D7C-B8EB-8945322C1444}"/>
              </a:ext>
            </a:extLst>
          </p:cNvPr>
          <p:cNvSpPr/>
          <p:nvPr/>
        </p:nvSpPr>
        <p:spPr bwMode="auto">
          <a:xfrm>
            <a:off x="6566706" y="2730387"/>
            <a:ext cx="5625293" cy="510653"/>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D81902E-98F5-4751-A504-D52B76E87EA9}"/>
              </a:ext>
            </a:extLst>
          </p:cNvPr>
          <p:cNvSpPr/>
          <p:nvPr/>
        </p:nvSpPr>
        <p:spPr bwMode="auto">
          <a:xfrm>
            <a:off x="6127556" y="2893016"/>
            <a:ext cx="439149" cy="202247"/>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EF248F7-3316-475A-91BE-5D84376A96B5}"/>
              </a:ext>
            </a:extLst>
          </p:cNvPr>
          <p:cNvSpPr/>
          <p:nvPr/>
        </p:nvSpPr>
        <p:spPr bwMode="auto">
          <a:xfrm rot="5400000">
            <a:off x="6162931" y="3059885"/>
            <a:ext cx="131489" cy="202247"/>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5B7E41B-F1F8-49B6-AA67-51D266185022}"/>
              </a:ext>
            </a:extLst>
          </p:cNvPr>
          <p:cNvSpPr/>
          <p:nvPr/>
        </p:nvSpPr>
        <p:spPr bwMode="auto">
          <a:xfrm>
            <a:off x="5923280" y="3226753"/>
            <a:ext cx="406521" cy="202247"/>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261A22D-D351-40ED-B711-CA9B7870C2FF}"/>
              </a:ext>
            </a:extLst>
          </p:cNvPr>
          <p:cNvSpPr/>
          <p:nvPr/>
        </p:nvSpPr>
        <p:spPr bwMode="auto">
          <a:xfrm>
            <a:off x="6566706" y="3322329"/>
            <a:ext cx="5625293" cy="1751851"/>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EAF2A7E3-A089-4420-92D0-E730EDE86AFE}"/>
              </a:ext>
            </a:extLst>
          </p:cNvPr>
          <p:cNvSpPr/>
          <p:nvPr/>
        </p:nvSpPr>
        <p:spPr bwMode="auto">
          <a:xfrm>
            <a:off x="6329801" y="4093183"/>
            <a:ext cx="236904" cy="202247"/>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18D921C9-CCF2-4CAC-8F31-3A2B4245901B}"/>
              </a:ext>
            </a:extLst>
          </p:cNvPr>
          <p:cNvSpPr/>
          <p:nvPr/>
        </p:nvSpPr>
        <p:spPr bwMode="auto">
          <a:xfrm>
            <a:off x="5922265" y="4178256"/>
            <a:ext cx="203261" cy="202247"/>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F93781-9BFE-48B2-97AF-ED2AA4470A8F}"/>
              </a:ext>
            </a:extLst>
          </p:cNvPr>
          <p:cNvSpPr/>
          <p:nvPr/>
        </p:nvSpPr>
        <p:spPr bwMode="auto">
          <a:xfrm rot="16200000">
            <a:off x="6084005" y="4134703"/>
            <a:ext cx="287317" cy="204275"/>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8" name="Rectangle: Rounded Corners 27">
            <a:extLst>
              <a:ext uri="{FF2B5EF4-FFF2-40B4-BE49-F238E27FC236}">
                <a16:creationId xmlns:a16="http://schemas.microsoft.com/office/drawing/2014/main" id="{099ECFCA-4C39-4BB5-A160-5F54D8DB5E06}"/>
              </a:ext>
            </a:extLst>
          </p:cNvPr>
          <p:cNvSpPr/>
          <p:nvPr/>
        </p:nvSpPr>
        <p:spPr bwMode="auto">
          <a:xfrm>
            <a:off x="2448560" y="757164"/>
            <a:ext cx="3474720" cy="661156"/>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9" name="TextBox 28">
            <a:extLst>
              <a:ext uri="{FF2B5EF4-FFF2-40B4-BE49-F238E27FC236}">
                <a16:creationId xmlns:a16="http://schemas.microsoft.com/office/drawing/2014/main" id="{4D7BAEE0-3A34-406E-A081-19F4D9BF2ABF}"/>
              </a:ext>
            </a:extLst>
          </p:cNvPr>
          <p:cNvSpPr txBox="1"/>
          <p:nvPr/>
        </p:nvSpPr>
        <p:spPr>
          <a:xfrm>
            <a:off x="2570481" y="771989"/>
            <a:ext cx="3271520" cy="646331"/>
          </a:xfrm>
          <a:prstGeom prst="rect">
            <a:avLst/>
          </a:prstGeom>
          <a:noFill/>
        </p:spPr>
        <p:txBody>
          <a:bodyPr wrap="square" rtlCol="0">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Main circuit source</a:t>
            </a:r>
            <a:br>
              <a:rPr lang="en-US" sz="1800" dirty="0">
                <a:solidFill>
                  <a:schemeClr val="tx1"/>
                </a:solidFill>
                <a:latin typeface="Arial" panose="020B0604020202020204" pitchFamily="34" charset="0"/>
                <a:cs typeface="Arial" panose="020B0604020202020204" pitchFamily="34" charset="0"/>
              </a:rPr>
            </a:br>
            <a:r>
              <a:rPr lang="en-US" sz="1800" b="1" dirty="0">
                <a:solidFill>
                  <a:srgbClr val="FF0000"/>
                </a:solidFill>
                <a:latin typeface="Courier New" panose="02070309020205020404" pitchFamily="49" charset="0"/>
                <a:cs typeface="Courier New" panose="02070309020205020404" pitchFamily="49" charset="0"/>
              </a:rPr>
              <a:t>New </a:t>
            </a:r>
            <a:r>
              <a:rPr lang="en-US" sz="1800" b="1" dirty="0" err="1">
                <a:solidFill>
                  <a:srgbClr val="0000FF"/>
                </a:solidFill>
                <a:latin typeface="Courier New" panose="02070309020205020404" pitchFamily="49" charset="0"/>
                <a:cs typeface="Courier New" panose="02070309020205020404" pitchFamily="49" charset="0"/>
              </a:rPr>
              <a:t>Circuit</a:t>
            </a:r>
            <a:r>
              <a:rPr lang="en-US" sz="1800" b="1" dirty="0" err="1">
                <a:solidFill>
                  <a:schemeClr val="tx1"/>
                </a:solidFill>
                <a:latin typeface="Courier New" panose="02070309020205020404" pitchFamily="49" charset="0"/>
                <a:cs typeface="Courier New" panose="02070309020205020404" pitchFamily="49" charset="0"/>
              </a:rPr>
              <a:t>.name_circ</a:t>
            </a:r>
            <a:endParaRPr lang="en-US" sz="1800" b="1" dirty="0">
              <a:solidFill>
                <a:schemeClr val="tx1"/>
              </a:solidFill>
              <a:latin typeface="Courier New" panose="02070309020205020404" pitchFamily="49" charset="0"/>
              <a:cs typeface="Courier New" panose="02070309020205020404" pitchFamily="49" charset="0"/>
            </a:endParaRPr>
          </a:p>
        </p:txBody>
      </p:sp>
      <p:cxnSp>
        <p:nvCxnSpPr>
          <p:cNvPr id="30" name="Straight Arrow Connector 29">
            <a:extLst>
              <a:ext uri="{FF2B5EF4-FFF2-40B4-BE49-F238E27FC236}">
                <a16:creationId xmlns:a16="http://schemas.microsoft.com/office/drawing/2014/main" id="{F105D0BE-3BA6-42A5-9009-5CAD51C89813}"/>
              </a:ext>
            </a:extLst>
          </p:cNvPr>
          <p:cNvCxnSpPr>
            <a:cxnSpLocks/>
            <a:stCxn id="28" idx="3"/>
          </p:cNvCxnSpPr>
          <p:nvPr/>
        </p:nvCxnSpPr>
        <p:spPr bwMode="auto">
          <a:xfrm>
            <a:off x="5923280" y="1087742"/>
            <a:ext cx="643426" cy="1149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Rectangle: Rounded Corners 31">
            <a:extLst>
              <a:ext uri="{FF2B5EF4-FFF2-40B4-BE49-F238E27FC236}">
                <a16:creationId xmlns:a16="http://schemas.microsoft.com/office/drawing/2014/main" id="{D1F40AB3-BA27-491B-9CF6-9BF5EE39D4ED}"/>
              </a:ext>
            </a:extLst>
          </p:cNvPr>
          <p:cNvSpPr/>
          <p:nvPr/>
        </p:nvSpPr>
        <p:spPr bwMode="auto">
          <a:xfrm>
            <a:off x="3137995" y="1912939"/>
            <a:ext cx="2987531" cy="646331"/>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3" name="Rectangle 32">
            <a:extLst>
              <a:ext uri="{FF2B5EF4-FFF2-40B4-BE49-F238E27FC236}">
                <a16:creationId xmlns:a16="http://schemas.microsoft.com/office/drawing/2014/main" id="{F79DE939-DD5D-4318-B142-E912CEB263AF}"/>
              </a:ext>
            </a:extLst>
          </p:cNvPr>
          <p:cNvSpPr/>
          <p:nvPr/>
        </p:nvSpPr>
        <p:spPr>
          <a:xfrm>
            <a:off x="3137995" y="1900341"/>
            <a:ext cx="3140885" cy="646331"/>
          </a:xfrm>
          <a:prstGeom prst="rect">
            <a:avLst/>
          </a:prstGeom>
        </p:spPr>
        <p:txBody>
          <a:bodyPr wrap="square">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Use </a:t>
            </a:r>
            <a:r>
              <a:rPr lang="en-US" sz="1800" b="1" dirty="0">
                <a:solidFill>
                  <a:srgbClr val="FF0000"/>
                </a:solidFill>
                <a:latin typeface="Courier New" panose="02070309020205020404" pitchFamily="49" charset="0"/>
                <a:cs typeface="Courier New" panose="02070309020205020404" pitchFamily="49" charset="0"/>
              </a:rPr>
              <a:t>Redirect</a:t>
            </a:r>
            <a:r>
              <a:rPr lang="en-US" sz="1800" b="1" dirty="0">
                <a:solidFill>
                  <a:srgbClr val="FF0000"/>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commands to point to other *.dss files</a:t>
            </a:r>
            <a:endParaRPr lang="en-US" sz="1800" b="1" dirty="0">
              <a:solidFill>
                <a:srgbClr val="008040"/>
              </a:solidFill>
              <a:latin typeface="Courier New" panose="02070309020205020404" pitchFamily="49" charset="0"/>
              <a:cs typeface="Courier New" panose="02070309020205020404" pitchFamily="49" charset="0"/>
            </a:endParaRPr>
          </a:p>
        </p:txBody>
      </p:sp>
      <p:cxnSp>
        <p:nvCxnSpPr>
          <p:cNvPr id="35" name="Straight Arrow Connector 34">
            <a:extLst>
              <a:ext uri="{FF2B5EF4-FFF2-40B4-BE49-F238E27FC236}">
                <a16:creationId xmlns:a16="http://schemas.microsoft.com/office/drawing/2014/main" id="{A40D68C8-7FA8-48AD-92C3-CA750192C1B2}"/>
              </a:ext>
            </a:extLst>
          </p:cNvPr>
          <p:cNvCxnSpPr>
            <a:cxnSpLocks/>
            <a:stCxn id="32" idx="3"/>
            <a:endCxn id="34" idx="1"/>
          </p:cNvCxnSpPr>
          <p:nvPr/>
        </p:nvCxnSpPr>
        <p:spPr bwMode="auto">
          <a:xfrm>
            <a:off x="6125526" y="2236105"/>
            <a:ext cx="397194" cy="6225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64121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482200-F373-4D44-98F2-154CAD7BBC2F}"/>
              </a:ext>
            </a:extLst>
          </p:cNvPr>
          <p:cNvSpPr/>
          <p:nvPr/>
        </p:nvSpPr>
        <p:spPr bwMode="auto">
          <a:xfrm>
            <a:off x="6413357" y="711792"/>
            <a:ext cx="153351" cy="5632311"/>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2" name="Rectangle 21">
            <a:extLst>
              <a:ext uri="{FF2B5EF4-FFF2-40B4-BE49-F238E27FC236}">
                <a16:creationId xmlns:a16="http://schemas.microsoft.com/office/drawing/2014/main" id="{EAF2A7E3-A089-4420-92D0-E730EDE86AFE}"/>
              </a:ext>
            </a:extLst>
          </p:cNvPr>
          <p:cNvSpPr/>
          <p:nvPr/>
        </p:nvSpPr>
        <p:spPr bwMode="auto">
          <a:xfrm>
            <a:off x="6329801" y="4093183"/>
            <a:ext cx="236904" cy="202247"/>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D3C13C2-9869-49DB-ABF3-E3423F5C64A8}"/>
              </a:ext>
            </a:extLst>
          </p:cNvPr>
          <p:cNvSpPr/>
          <p:nvPr/>
        </p:nvSpPr>
        <p:spPr bwMode="auto">
          <a:xfrm>
            <a:off x="6127556" y="2893016"/>
            <a:ext cx="439149" cy="202247"/>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521C98E7-3D54-4523-9EB0-E239ED2BD29E}"/>
              </a:ext>
            </a:extLst>
          </p:cNvPr>
          <p:cNvSpPr/>
          <p:nvPr/>
        </p:nvSpPr>
        <p:spPr bwMode="auto">
          <a:xfrm rot="5400000">
            <a:off x="6162931" y="3059885"/>
            <a:ext cx="131489" cy="202247"/>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76FECB8E-2231-460E-92A2-8A69D5939ADE}"/>
              </a:ext>
            </a:extLst>
          </p:cNvPr>
          <p:cNvSpPr/>
          <p:nvPr/>
        </p:nvSpPr>
        <p:spPr bwMode="auto">
          <a:xfrm>
            <a:off x="5923280" y="3226753"/>
            <a:ext cx="406521" cy="202247"/>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31" name="Rectangle: Rounded Corners 30">
            <a:extLst>
              <a:ext uri="{FF2B5EF4-FFF2-40B4-BE49-F238E27FC236}">
                <a16:creationId xmlns:a16="http://schemas.microsoft.com/office/drawing/2014/main" id="{D952B34B-18A0-453B-B8CD-4C85CD7F5EFC}"/>
              </a:ext>
            </a:extLst>
          </p:cNvPr>
          <p:cNvSpPr/>
          <p:nvPr/>
        </p:nvSpPr>
        <p:spPr bwMode="auto">
          <a:xfrm>
            <a:off x="6522720" y="1766226"/>
            <a:ext cx="4446385" cy="899708"/>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080F68F8-20A1-4939-8BFF-50F0BEC9277F}"/>
              </a:ext>
            </a:extLst>
          </p:cNvPr>
          <p:cNvSpPr/>
          <p:nvPr/>
        </p:nvSpPr>
        <p:spPr>
          <a:xfrm>
            <a:off x="6566708" y="711793"/>
            <a:ext cx="5625292" cy="5632311"/>
          </a:xfrm>
          <a:prstGeom prst="rect">
            <a:avLst/>
          </a:prstGeom>
        </p:spPr>
        <p:txBody>
          <a:bodyPr wrap="square">
            <a:spAutoFit/>
          </a:bodyPr>
          <a:lstStyle/>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Master file for 8500-Node IEEE Test Feeder Case</a:t>
            </a: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Balanced Load Case</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Clear</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DefaultBaseFrequency</a:t>
            </a:r>
            <a:r>
              <a:rPr lang="en-US" sz="1200" b="1" dirty="0">
                <a:latin typeface="Courier New" panose="02070309020205020404" pitchFamily="49" charset="0"/>
                <a:cs typeface="Courier New" panose="02070309020205020404" pitchFamily="49" charset="0"/>
              </a:rPr>
              <a:t>=60</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Circuit</a:t>
            </a:r>
            <a:r>
              <a:rPr lang="en-US" sz="1200" b="1" dirty="0">
                <a:latin typeface="Courier New" panose="02070309020205020404" pitchFamily="49" charset="0"/>
                <a:cs typeface="Courier New" panose="02070309020205020404" pitchFamily="49" charset="0"/>
              </a:rPr>
              <a:t>.IEEE8500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Make the source stiff with small impedance</a:t>
            </a:r>
          </a:p>
          <a:p>
            <a:pPr algn="l">
              <a:spcBef>
                <a:spcPts val="0"/>
              </a:spcBef>
            </a:pPr>
            <a:r>
              <a:rPr lang="pt-BR" sz="1200" b="1" dirty="0">
                <a:solidFill>
                  <a:srgbClr val="FF0000"/>
                </a:solidFill>
                <a:latin typeface="Courier New" panose="02070309020205020404" pitchFamily="49" charset="0"/>
                <a:cs typeface="Courier New" panose="02070309020205020404" pitchFamily="49" charset="0"/>
              </a:rPr>
              <a:t>~</a:t>
            </a:r>
            <a:r>
              <a:rPr lang="pt-BR" sz="1200" b="1" dirty="0">
                <a:latin typeface="Courier New" panose="02070309020205020404" pitchFamily="49" charset="0"/>
                <a:cs typeface="Courier New" panose="02070309020205020404" pitchFamily="49" charset="0"/>
              </a:rPr>
              <a:t> </a:t>
            </a:r>
            <a:r>
              <a:rPr lang="pt-BR" sz="1200" b="1" dirty="0">
                <a:solidFill>
                  <a:srgbClr val="FF00FF"/>
                </a:solidFill>
                <a:latin typeface="Courier New" panose="02070309020205020404" pitchFamily="49" charset="0"/>
                <a:cs typeface="Courier New" panose="02070309020205020404" pitchFamily="49" charset="0"/>
              </a:rPr>
              <a:t>pu</a:t>
            </a:r>
            <a:r>
              <a:rPr lang="pt-BR" sz="1200" b="1" dirty="0">
                <a:latin typeface="Courier New" panose="02070309020205020404" pitchFamily="49" charset="0"/>
                <a:cs typeface="Courier New" panose="02070309020205020404" pitchFamily="49" charset="0"/>
              </a:rPr>
              <a:t>=1.05  </a:t>
            </a:r>
            <a:r>
              <a:rPr lang="pt-BR" sz="1200" b="1" dirty="0">
                <a:solidFill>
                  <a:srgbClr val="FF00FF"/>
                </a:solidFill>
                <a:latin typeface="Courier New" panose="02070309020205020404" pitchFamily="49" charset="0"/>
                <a:cs typeface="Courier New" panose="02070309020205020404" pitchFamily="49" charset="0"/>
              </a:rPr>
              <a:t>r1</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x1</a:t>
            </a:r>
            <a:r>
              <a:rPr lang="pt-BR" sz="1200" b="1" dirty="0">
                <a:latin typeface="Courier New" panose="02070309020205020404" pitchFamily="49" charset="0"/>
                <a:cs typeface="Courier New" panose="02070309020205020404" pitchFamily="49" charset="0"/>
              </a:rPr>
              <a:t>=0.001  </a:t>
            </a:r>
            <a:r>
              <a:rPr lang="pt-BR" sz="1200" b="1" dirty="0">
                <a:solidFill>
                  <a:srgbClr val="FF00FF"/>
                </a:solidFill>
                <a:latin typeface="Courier New" panose="02070309020205020404" pitchFamily="49" charset="0"/>
                <a:cs typeface="Courier New" panose="02070309020205020404" pitchFamily="49" charset="0"/>
              </a:rPr>
              <a:t>r0</a:t>
            </a:r>
            <a:r>
              <a:rPr lang="pt-BR" sz="1200" b="1" dirty="0">
                <a:latin typeface="Courier New" panose="02070309020205020404" pitchFamily="49" charset="0"/>
                <a:cs typeface="Courier New" panose="02070309020205020404" pitchFamily="49" charset="0"/>
              </a:rPr>
              <a:t>=0  </a:t>
            </a:r>
            <a:r>
              <a:rPr lang="pt-BR" sz="1200" b="1" dirty="0">
                <a:solidFill>
                  <a:srgbClr val="FF00FF"/>
                </a:solidFill>
                <a:latin typeface="Courier New" panose="02070309020205020404" pitchFamily="49" charset="0"/>
                <a:cs typeface="Courier New" panose="02070309020205020404" pitchFamily="49" charset="0"/>
              </a:rPr>
              <a:t>x0</a:t>
            </a:r>
            <a:r>
              <a:rPr lang="pt-BR" sz="1200" b="1" dirty="0">
                <a:latin typeface="Courier New" panose="02070309020205020404" pitchFamily="49" charset="0"/>
                <a:cs typeface="Courier New" panose="02070309020205020404" pitchFamily="49" charset="0"/>
              </a:rPr>
              <a:t>=0.001  </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LineCodes2.DSS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Triplex_Linecodes.dss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Transformers.dss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//Redirect  </a:t>
            </a:r>
            <a:r>
              <a:rPr lang="en-US" sz="1200" b="1" dirty="0" err="1">
                <a:solidFill>
                  <a:srgbClr val="008040"/>
                </a:solidFill>
                <a:latin typeface="Courier New" panose="02070309020205020404" pitchFamily="49" charset="0"/>
                <a:cs typeface="Courier New" panose="02070309020205020404" pitchFamily="49" charset="0"/>
              </a:rPr>
              <a:t>LoadXfmrs.dss</a:t>
            </a:r>
            <a:r>
              <a:rPr lang="en-US" sz="1200" b="1" dirty="0">
                <a:solidFill>
                  <a:srgbClr val="008040"/>
                </a:solidFill>
                <a:latin typeface="Courier New" panose="02070309020205020404" pitchFamily="49" charset="0"/>
                <a:cs typeface="Courier New" panose="02070309020205020404" pitchFamily="49" charset="0"/>
              </a:rPr>
              <a:t>    ! Load Transformers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LoadXfmrCodes.dss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Referencing </a:t>
            </a:r>
            <a:r>
              <a:rPr lang="en-US" sz="1200" b="1" dirty="0" err="1">
                <a:solidFill>
                  <a:srgbClr val="008040"/>
                </a:solidFill>
                <a:latin typeface="Courier New" panose="02070309020205020404" pitchFamily="49" charset="0"/>
                <a:cs typeface="Courier New" panose="02070309020205020404" pitchFamily="49" charset="0"/>
              </a:rPr>
              <a:t>XfmrCodes</a:t>
            </a:r>
            <a:endParaRPr lang="en-US" sz="12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Balanced Loads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Capacitors.dss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CapControls.DSS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Regulators.dss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Let DSS estimate the voltage bases</a:t>
            </a:r>
          </a:p>
          <a:p>
            <a:pPr algn="l">
              <a:spcBef>
                <a:spcPts val="0"/>
              </a:spcBef>
            </a:pPr>
            <a:r>
              <a:rPr lang="da-DK" sz="1200" b="1" dirty="0">
                <a:solidFill>
                  <a:srgbClr val="FF0000"/>
                </a:solidFill>
                <a:latin typeface="Courier New" panose="02070309020205020404" pitchFamily="49" charset="0"/>
                <a:cs typeface="Courier New" panose="02070309020205020404" pitchFamily="49" charset="0"/>
              </a:rPr>
              <a:t>Set</a:t>
            </a:r>
            <a:r>
              <a:rPr lang="da-DK" sz="1200" b="1" dirty="0">
                <a:latin typeface="Courier New" panose="02070309020205020404" pitchFamily="49" charset="0"/>
                <a:cs typeface="Courier New" panose="02070309020205020404" pitchFamily="49" charset="0"/>
              </a:rPr>
              <a:t> </a:t>
            </a:r>
            <a:r>
              <a:rPr lang="da-DK" sz="1200" b="1" dirty="0">
                <a:solidFill>
                  <a:srgbClr val="FF00FF"/>
                </a:solidFill>
                <a:latin typeface="Courier New" panose="02070309020205020404" pitchFamily="49" charset="0"/>
                <a:cs typeface="Courier New" panose="02070309020205020404" pitchFamily="49" charset="0"/>
              </a:rPr>
              <a:t>voltagebases</a:t>
            </a:r>
            <a:r>
              <a:rPr lang="da-DK" sz="1200" b="1" dirty="0">
                <a:latin typeface="Courier New" panose="02070309020205020404" pitchFamily="49" charset="0"/>
                <a:cs typeface="Courier New" panose="02070309020205020404" pitchFamily="49" charset="0"/>
              </a:rPr>
              <a:t>=[115, 12.47,  0.48, 0.208]</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Calcvoltagebases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This also establishes the bus list</a:t>
            </a: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 Load in bus coordinates now that bus list is established</a:t>
            </a:r>
          </a:p>
          <a:p>
            <a:pPr algn="l">
              <a:spcBef>
                <a:spcPts val="0"/>
              </a:spcBef>
            </a:pP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Buscoords</a:t>
            </a:r>
            <a:r>
              <a:rPr lang="en-US" sz="1200" b="1" dirty="0" err="1">
                <a:latin typeface="Courier New" panose="02070309020205020404" pitchFamily="49" charset="0"/>
                <a:cs typeface="Courier New" panose="02070309020205020404" pitchFamily="49" charset="0"/>
              </a:rPr>
              <a:t>.dss</a:t>
            </a:r>
            <a:endParaRPr lang="en-US" sz="12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84C8E37E-A3DA-47BC-954F-3138EDE557AD}"/>
              </a:ext>
            </a:extLst>
          </p:cNvPr>
          <p:cNvSpPr>
            <a:spLocks noGrp="1"/>
          </p:cNvSpPr>
          <p:nvPr>
            <p:ph type="title"/>
          </p:nvPr>
        </p:nvSpPr>
        <p:spPr/>
        <p:txBody>
          <a:bodyPr/>
          <a:lstStyle/>
          <a:p>
            <a:r>
              <a:rPr lang="en-US" dirty="0"/>
              <a:t>Large Circuits – Script structure</a:t>
            </a:r>
          </a:p>
        </p:txBody>
      </p:sp>
      <p:sp>
        <p:nvSpPr>
          <p:cNvPr id="5" name="Rectangle: Rounded Corners 4">
            <a:extLst>
              <a:ext uri="{FF2B5EF4-FFF2-40B4-BE49-F238E27FC236}">
                <a16:creationId xmlns:a16="http://schemas.microsoft.com/office/drawing/2014/main" id="{42C78C50-14F9-4FFB-BE9E-DF712F55D395}"/>
              </a:ext>
            </a:extLst>
          </p:cNvPr>
          <p:cNvSpPr/>
          <p:nvPr/>
        </p:nvSpPr>
        <p:spPr bwMode="auto">
          <a:xfrm>
            <a:off x="1207595" y="2397760"/>
            <a:ext cx="1777049" cy="477520"/>
          </a:xfrm>
          <a:prstGeom prst="roundRect">
            <a:avLst/>
          </a:prstGeom>
          <a:solidFill>
            <a:schemeClr val="tx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Master File</a:t>
            </a:r>
          </a:p>
        </p:txBody>
      </p:sp>
      <p:sp>
        <p:nvSpPr>
          <p:cNvPr id="6" name="Rectangle: Rounded Corners 5">
            <a:extLst>
              <a:ext uri="{FF2B5EF4-FFF2-40B4-BE49-F238E27FC236}">
                <a16:creationId xmlns:a16="http://schemas.microsoft.com/office/drawing/2014/main" id="{8500645F-A766-4A6A-A4E4-AE82AC472B73}"/>
              </a:ext>
            </a:extLst>
          </p:cNvPr>
          <p:cNvSpPr/>
          <p:nvPr/>
        </p:nvSpPr>
        <p:spPr bwMode="auto">
          <a:xfrm>
            <a:off x="2010957" y="3091067"/>
            <a:ext cx="3912323" cy="477520"/>
          </a:xfrm>
          <a:prstGeom prst="round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Equipment and support templates</a:t>
            </a:r>
          </a:p>
        </p:txBody>
      </p:sp>
      <p:sp>
        <p:nvSpPr>
          <p:cNvPr id="7" name="Rectangle: Rounded Corners 6">
            <a:extLst>
              <a:ext uri="{FF2B5EF4-FFF2-40B4-BE49-F238E27FC236}">
                <a16:creationId xmlns:a16="http://schemas.microsoft.com/office/drawing/2014/main" id="{C3D266B2-C42B-4CC1-A37D-BEBA00E7C696}"/>
              </a:ext>
            </a:extLst>
          </p:cNvPr>
          <p:cNvSpPr/>
          <p:nvPr/>
        </p:nvSpPr>
        <p:spPr bwMode="auto">
          <a:xfrm>
            <a:off x="2010958" y="3853384"/>
            <a:ext cx="3912322" cy="860856"/>
          </a:xfrm>
          <a:prstGeom prst="roundRect">
            <a:avLst>
              <a:gd name="adj" fmla="val 11946"/>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Circuit Elements, Control Elements, Monitoring definitions</a:t>
            </a:r>
          </a:p>
        </p:txBody>
      </p:sp>
      <p:sp>
        <p:nvSpPr>
          <p:cNvPr id="8" name="Rectangle: Rounded Corners 7">
            <a:extLst>
              <a:ext uri="{FF2B5EF4-FFF2-40B4-BE49-F238E27FC236}">
                <a16:creationId xmlns:a16="http://schemas.microsoft.com/office/drawing/2014/main" id="{4D9A3960-C1E0-48C5-9727-8F717524A134}"/>
              </a:ext>
            </a:extLst>
          </p:cNvPr>
          <p:cNvSpPr/>
          <p:nvPr/>
        </p:nvSpPr>
        <p:spPr bwMode="auto">
          <a:xfrm>
            <a:off x="233908" y="1635443"/>
            <a:ext cx="1777049" cy="477520"/>
          </a:xfrm>
          <a:prstGeom prst="roundRect">
            <a:avLst/>
          </a:prstGeom>
          <a:solidFill>
            <a:schemeClr val="bg2">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Run Script</a:t>
            </a:r>
          </a:p>
        </p:txBody>
      </p:sp>
      <p:sp>
        <p:nvSpPr>
          <p:cNvPr id="9" name="Rectangle: Rounded Corners 8">
            <a:extLst>
              <a:ext uri="{FF2B5EF4-FFF2-40B4-BE49-F238E27FC236}">
                <a16:creationId xmlns:a16="http://schemas.microsoft.com/office/drawing/2014/main" id="{A70DF0BC-7976-4184-8B27-EB17FA901EB6}"/>
              </a:ext>
            </a:extLst>
          </p:cNvPr>
          <p:cNvSpPr/>
          <p:nvPr/>
        </p:nvSpPr>
        <p:spPr bwMode="auto">
          <a:xfrm>
            <a:off x="609600" y="5740028"/>
            <a:ext cx="5669280" cy="60407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400" dirty="0">
                <a:solidFill>
                  <a:schemeClr val="tx1"/>
                </a:solidFill>
                <a:latin typeface="Arial" panose="020B0604020202020204" pitchFamily="34" charset="0"/>
                <a:cs typeface="Arial" panose="020B0604020202020204" pitchFamily="34" charset="0"/>
              </a:rPr>
              <a:t>This structure </a:t>
            </a:r>
            <a:r>
              <a:rPr lang="en-US" sz="1400" u="sng" dirty="0">
                <a:solidFill>
                  <a:schemeClr val="tx1"/>
                </a:solidFill>
                <a:latin typeface="Arial" panose="020B0604020202020204" pitchFamily="34" charset="0"/>
                <a:cs typeface="Arial" panose="020B0604020202020204" pitchFamily="34" charset="0"/>
              </a:rPr>
              <a:t>is not required but it helps</a:t>
            </a:r>
            <a:r>
              <a:rPr lang="en-US" sz="1400" dirty="0">
                <a:solidFill>
                  <a:schemeClr val="tx1"/>
                </a:solidFill>
                <a:latin typeface="Arial" panose="020B0604020202020204" pitchFamily="34" charset="0"/>
                <a:cs typeface="Arial" panose="020B0604020202020204" pitchFamily="34" charset="0"/>
              </a:rPr>
              <a:t> to explore and organize your model. A single script can host an entire model. </a:t>
            </a:r>
          </a:p>
        </p:txBody>
      </p:sp>
      <p:pic>
        <p:nvPicPr>
          <p:cNvPr id="10" name="Graphic 9" descr="Warning">
            <a:extLst>
              <a:ext uri="{FF2B5EF4-FFF2-40B4-BE49-F238E27FC236}">
                <a16:creationId xmlns:a16="http://schemas.microsoft.com/office/drawing/2014/main" id="{74150EB9-17B0-44DB-B77E-5CB0172CE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958" y="5740028"/>
            <a:ext cx="774223" cy="774223"/>
          </a:xfrm>
          <a:prstGeom prst="rect">
            <a:avLst/>
          </a:prstGeom>
        </p:spPr>
      </p:pic>
      <p:cxnSp>
        <p:nvCxnSpPr>
          <p:cNvPr id="19" name="Connector: Elbow 18">
            <a:extLst>
              <a:ext uri="{FF2B5EF4-FFF2-40B4-BE49-F238E27FC236}">
                <a16:creationId xmlns:a16="http://schemas.microsoft.com/office/drawing/2014/main" id="{EAF82B04-9069-4B46-8038-EE4CCAF647D7}"/>
              </a:ext>
            </a:extLst>
          </p:cNvPr>
          <p:cNvCxnSpPr>
            <a:cxnSpLocks/>
            <a:endCxn id="5" idx="1"/>
          </p:cNvCxnSpPr>
          <p:nvPr/>
        </p:nvCxnSpPr>
        <p:spPr bwMode="auto">
          <a:xfrm rot="16200000" flipH="1">
            <a:off x="838606" y="2267531"/>
            <a:ext cx="535872" cy="20210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1" name="Connector: Elbow 20">
            <a:extLst>
              <a:ext uri="{FF2B5EF4-FFF2-40B4-BE49-F238E27FC236}">
                <a16:creationId xmlns:a16="http://schemas.microsoft.com/office/drawing/2014/main" id="{C4F42270-A8B4-4F18-AA8D-BDC0A57C6341}"/>
              </a:ext>
            </a:extLst>
          </p:cNvPr>
          <p:cNvCxnSpPr>
            <a:cxnSpLocks/>
            <a:endCxn id="6" idx="1"/>
          </p:cNvCxnSpPr>
          <p:nvPr/>
        </p:nvCxnSpPr>
        <p:spPr bwMode="auto">
          <a:xfrm rot="16200000" flipH="1">
            <a:off x="1681545" y="3000415"/>
            <a:ext cx="454548" cy="204275"/>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3" name="Connector: Elbow 22">
            <a:extLst>
              <a:ext uri="{FF2B5EF4-FFF2-40B4-BE49-F238E27FC236}">
                <a16:creationId xmlns:a16="http://schemas.microsoft.com/office/drawing/2014/main" id="{B22FDA98-5E6C-4BEC-9B06-8AB8ACADCE7E}"/>
              </a:ext>
            </a:extLst>
          </p:cNvPr>
          <p:cNvCxnSpPr>
            <a:cxnSpLocks/>
            <a:endCxn id="7" idx="1"/>
          </p:cNvCxnSpPr>
          <p:nvPr/>
        </p:nvCxnSpPr>
        <p:spPr bwMode="auto">
          <a:xfrm rot="16200000" flipH="1">
            <a:off x="1431829" y="3704682"/>
            <a:ext cx="953983" cy="20427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26" name="Rectangle 25">
            <a:extLst>
              <a:ext uri="{FF2B5EF4-FFF2-40B4-BE49-F238E27FC236}">
                <a16:creationId xmlns:a16="http://schemas.microsoft.com/office/drawing/2014/main" id="{18D921C9-CCF2-4CAC-8F31-3A2B4245901B}"/>
              </a:ext>
            </a:extLst>
          </p:cNvPr>
          <p:cNvSpPr/>
          <p:nvPr/>
        </p:nvSpPr>
        <p:spPr bwMode="auto">
          <a:xfrm>
            <a:off x="5922265" y="4178256"/>
            <a:ext cx="203261" cy="202247"/>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F93781-9BFE-48B2-97AF-ED2AA4470A8F}"/>
              </a:ext>
            </a:extLst>
          </p:cNvPr>
          <p:cNvSpPr/>
          <p:nvPr/>
        </p:nvSpPr>
        <p:spPr bwMode="auto">
          <a:xfrm rot="16200000">
            <a:off x="6084005" y="4134703"/>
            <a:ext cx="287317" cy="204275"/>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28" name="Rectangle: Rounded Corners 27">
            <a:extLst>
              <a:ext uri="{FF2B5EF4-FFF2-40B4-BE49-F238E27FC236}">
                <a16:creationId xmlns:a16="http://schemas.microsoft.com/office/drawing/2014/main" id="{099ECFCA-4C39-4BB5-A160-5F54D8DB5E06}"/>
              </a:ext>
            </a:extLst>
          </p:cNvPr>
          <p:cNvSpPr/>
          <p:nvPr/>
        </p:nvSpPr>
        <p:spPr bwMode="auto">
          <a:xfrm>
            <a:off x="2448560" y="757164"/>
            <a:ext cx="3474720" cy="661156"/>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9" name="TextBox 28">
            <a:extLst>
              <a:ext uri="{FF2B5EF4-FFF2-40B4-BE49-F238E27FC236}">
                <a16:creationId xmlns:a16="http://schemas.microsoft.com/office/drawing/2014/main" id="{4D7BAEE0-3A34-406E-A081-19F4D9BF2ABF}"/>
              </a:ext>
            </a:extLst>
          </p:cNvPr>
          <p:cNvSpPr txBox="1"/>
          <p:nvPr/>
        </p:nvSpPr>
        <p:spPr>
          <a:xfrm>
            <a:off x="2570481" y="771989"/>
            <a:ext cx="3271520" cy="646331"/>
          </a:xfrm>
          <a:prstGeom prst="rect">
            <a:avLst/>
          </a:prstGeom>
          <a:noFill/>
        </p:spPr>
        <p:txBody>
          <a:bodyPr wrap="square" rtlCol="0">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Main circuit source</a:t>
            </a:r>
            <a:br>
              <a:rPr lang="en-US" sz="1800" dirty="0">
                <a:solidFill>
                  <a:schemeClr val="tx1"/>
                </a:solidFill>
                <a:latin typeface="Arial" panose="020B0604020202020204" pitchFamily="34" charset="0"/>
                <a:cs typeface="Arial" panose="020B0604020202020204" pitchFamily="34" charset="0"/>
              </a:rPr>
            </a:br>
            <a:r>
              <a:rPr lang="en-US" sz="1800" b="1" dirty="0">
                <a:solidFill>
                  <a:srgbClr val="FF0000"/>
                </a:solidFill>
                <a:latin typeface="Courier New" panose="02070309020205020404" pitchFamily="49" charset="0"/>
                <a:cs typeface="Courier New" panose="02070309020205020404" pitchFamily="49" charset="0"/>
              </a:rPr>
              <a:t>New </a:t>
            </a:r>
            <a:r>
              <a:rPr lang="en-US" sz="1800" b="1" dirty="0" err="1">
                <a:solidFill>
                  <a:srgbClr val="0000FF"/>
                </a:solidFill>
                <a:latin typeface="Courier New" panose="02070309020205020404" pitchFamily="49" charset="0"/>
                <a:cs typeface="Courier New" panose="02070309020205020404" pitchFamily="49" charset="0"/>
              </a:rPr>
              <a:t>Circuit</a:t>
            </a:r>
            <a:r>
              <a:rPr lang="en-US" sz="1800" b="1" dirty="0" err="1">
                <a:solidFill>
                  <a:schemeClr val="tx1"/>
                </a:solidFill>
                <a:latin typeface="Courier New" panose="02070309020205020404" pitchFamily="49" charset="0"/>
                <a:cs typeface="Courier New" panose="02070309020205020404" pitchFamily="49" charset="0"/>
              </a:rPr>
              <a:t>.name_circ</a:t>
            </a:r>
            <a:endParaRPr lang="en-US" sz="1800" b="1" dirty="0">
              <a:solidFill>
                <a:schemeClr val="tx1"/>
              </a:solidFill>
              <a:latin typeface="Courier New" panose="02070309020205020404" pitchFamily="49" charset="0"/>
              <a:cs typeface="Courier New" panose="02070309020205020404" pitchFamily="49" charset="0"/>
            </a:endParaRPr>
          </a:p>
        </p:txBody>
      </p:sp>
      <p:cxnSp>
        <p:nvCxnSpPr>
          <p:cNvPr id="30" name="Straight Arrow Connector 29">
            <a:extLst>
              <a:ext uri="{FF2B5EF4-FFF2-40B4-BE49-F238E27FC236}">
                <a16:creationId xmlns:a16="http://schemas.microsoft.com/office/drawing/2014/main" id="{F105D0BE-3BA6-42A5-9009-5CAD51C89813}"/>
              </a:ext>
            </a:extLst>
          </p:cNvPr>
          <p:cNvCxnSpPr>
            <a:cxnSpLocks/>
            <a:stCxn id="28" idx="3"/>
          </p:cNvCxnSpPr>
          <p:nvPr/>
        </p:nvCxnSpPr>
        <p:spPr bwMode="auto">
          <a:xfrm>
            <a:off x="5923280" y="1087742"/>
            <a:ext cx="643426" cy="1149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Rectangle: Rounded Corners 31">
            <a:extLst>
              <a:ext uri="{FF2B5EF4-FFF2-40B4-BE49-F238E27FC236}">
                <a16:creationId xmlns:a16="http://schemas.microsoft.com/office/drawing/2014/main" id="{D1F40AB3-BA27-491B-9CF6-9BF5EE39D4ED}"/>
              </a:ext>
            </a:extLst>
          </p:cNvPr>
          <p:cNvSpPr/>
          <p:nvPr/>
        </p:nvSpPr>
        <p:spPr bwMode="auto">
          <a:xfrm>
            <a:off x="3137995" y="1912939"/>
            <a:ext cx="2987531" cy="646331"/>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3" name="Rectangle 32">
            <a:extLst>
              <a:ext uri="{FF2B5EF4-FFF2-40B4-BE49-F238E27FC236}">
                <a16:creationId xmlns:a16="http://schemas.microsoft.com/office/drawing/2014/main" id="{F79DE939-DD5D-4318-B142-E912CEB263AF}"/>
              </a:ext>
            </a:extLst>
          </p:cNvPr>
          <p:cNvSpPr/>
          <p:nvPr/>
        </p:nvSpPr>
        <p:spPr>
          <a:xfrm>
            <a:off x="3137995" y="1900341"/>
            <a:ext cx="3140885" cy="646331"/>
          </a:xfrm>
          <a:prstGeom prst="rect">
            <a:avLst/>
          </a:prstGeom>
        </p:spPr>
        <p:txBody>
          <a:bodyPr wrap="square">
            <a:spAutoFit/>
          </a:bodyPr>
          <a:lstStyle/>
          <a:p>
            <a:pPr algn="l">
              <a:spcBef>
                <a:spcPts val="0"/>
              </a:spcBef>
            </a:pPr>
            <a:r>
              <a:rPr lang="en-US" sz="1800" dirty="0">
                <a:solidFill>
                  <a:schemeClr val="tx1"/>
                </a:solidFill>
                <a:latin typeface="Arial" panose="020B0604020202020204" pitchFamily="34" charset="0"/>
                <a:cs typeface="Arial" panose="020B0604020202020204" pitchFamily="34" charset="0"/>
              </a:rPr>
              <a:t>Use </a:t>
            </a:r>
            <a:r>
              <a:rPr lang="en-US" sz="1800" b="1" dirty="0">
                <a:solidFill>
                  <a:srgbClr val="FF0000"/>
                </a:solidFill>
                <a:latin typeface="Courier New" panose="02070309020205020404" pitchFamily="49" charset="0"/>
                <a:cs typeface="Courier New" panose="02070309020205020404" pitchFamily="49" charset="0"/>
              </a:rPr>
              <a:t>Redirect</a:t>
            </a:r>
            <a:r>
              <a:rPr lang="en-US" sz="1800" b="1" dirty="0">
                <a:solidFill>
                  <a:srgbClr val="FF0000"/>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commands to point to other *.dss files</a:t>
            </a:r>
            <a:endParaRPr lang="en-US" sz="1800" b="1" dirty="0">
              <a:solidFill>
                <a:srgbClr val="008040"/>
              </a:solidFill>
              <a:latin typeface="Courier New" panose="02070309020205020404" pitchFamily="49" charset="0"/>
              <a:cs typeface="Courier New" panose="02070309020205020404" pitchFamily="49" charset="0"/>
            </a:endParaRPr>
          </a:p>
        </p:txBody>
      </p:sp>
      <p:cxnSp>
        <p:nvCxnSpPr>
          <p:cNvPr id="35" name="Straight Arrow Connector 34">
            <a:extLst>
              <a:ext uri="{FF2B5EF4-FFF2-40B4-BE49-F238E27FC236}">
                <a16:creationId xmlns:a16="http://schemas.microsoft.com/office/drawing/2014/main" id="{A40D68C8-7FA8-48AD-92C3-CA750192C1B2}"/>
              </a:ext>
            </a:extLst>
          </p:cNvPr>
          <p:cNvCxnSpPr>
            <a:cxnSpLocks/>
            <a:stCxn id="32" idx="3"/>
          </p:cNvCxnSpPr>
          <p:nvPr/>
        </p:nvCxnSpPr>
        <p:spPr bwMode="auto">
          <a:xfrm>
            <a:off x="6125526" y="2236105"/>
            <a:ext cx="397194" cy="6225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Rectangle 35">
            <a:extLst>
              <a:ext uri="{FF2B5EF4-FFF2-40B4-BE49-F238E27FC236}">
                <a16:creationId xmlns:a16="http://schemas.microsoft.com/office/drawing/2014/main" id="{4A5AE5F3-07EF-46D3-94B8-5A4069DC48D7}"/>
              </a:ext>
            </a:extLst>
          </p:cNvPr>
          <p:cNvSpPr/>
          <p:nvPr/>
        </p:nvSpPr>
        <p:spPr bwMode="auto">
          <a:xfrm>
            <a:off x="0" y="711790"/>
            <a:ext cx="12192000" cy="5825851"/>
          </a:xfrm>
          <a:prstGeom prst="rect">
            <a:avLst/>
          </a:prstGeom>
          <a:solidFill>
            <a:schemeClr val="bg1">
              <a:alpha val="91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8" name="Rectangle 37">
            <a:extLst>
              <a:ext uri="{FF2B5EF4-FFF2-40B4-BE49-F238E27FC236}">
                <a16:creationId xmlns:a16="http://schemas.microsoft.com/office/drawing/2014/main" id="{19F86097-691F-4B90-A270-4E3E5F84F8C0}"/>
              </a:ext>
            </a:extLst>
          </p:cNvPr>
          <p:cNvSpPr/>
          <p:nvPr/>
        </p:nvSpPr>
        <p:spPr bwMode="auto">
          <a:xfrm>
            <a:off x="6566706" y="2730388"/>
            <a:ext cx="5625293" cy="202248"/>
          </a:xfrm>
          <a:prstGeom prst="rect">
            <a:avLst/>
          </a:prstGeom>
          <a:solidFill>
            <a:srgbClr val="FF0000">
              <a:alpha val="14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5D6BC8D5-C80A-4FC0-9818-C37A33E82915}"/>
              </a:ext>
            </a:extLst>
          </p:cNvPr>
          <p:cNvSpPr/>
          <p:nvPr/>
        </p:nvSpPr>
        <p:spPr bwMode="auto">
          <a:xfrm>
            <a:off x="6566706" y="3322330"/>
            <a:ext cx="5625293" cy="195748"/>
          </a:xfrm>
          <a:prstGeom prst="rect">
            <a:avLst/>
          </a:prstGeom>
          <a:solidFill>
            <a:schemeClr val="accent1">
              <a:alpha val="14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pPr>
            <a:endParaRPr lang="en-US" sz="1800" dirty="0">
              <a:solidFill>
                <a:schemeClr val="tx1"/>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1E1FCC37-CAEA-444C-B031-66A28E27642C}"/>
              </a:ext>
            </a:extLst>
          </p:cNvPr>
          <p:cNvSpPr/>
          <p:nvPr/>
        </p:nvSpPr>
        <p:spPr>
          <a:xfrm>
            <a:off x="6566708" y="2723470"/>
            <a:ext cx="5625292" cy="2308324"/>
          </a:xfrm>
          <a:prstGeom prst="rect">
            <a:avLst/>
          </a:prstGeom>
        </p:spPr>
        <p:txBody>
          <a:bodyPr wrap="square">
            <a:spAutoFit/>
          </a:bodyPr>
          <a:lstStyle/>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LineCodes2.dss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Triplex_Linecodes.dss</a:t>
            </a:r>
            <a:endParaRPr lang="en-US" sz="1200" b="1" dirty="0">
              <a:latin typeface="Courier New" panose="02070309020205020404" pitchFamily="49" charset="0"/>
              <a:cs typeface="Courier New" panose="02070309020205020404" pitchFamily="49" charset="0"/>
            </a:endParaRPr>
          </a:p>
          <a:p>
            <a:pPr algn="l">
              <a:spcBef>
                <a:spcPts val="0"/>
              </a:spcBef>
            </a:pP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Transformers.dss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008040"/>
                </a:solidFill>
                <a:latin typeface="Courier New" panose="02070309020205020404" pitchFamily="49" charset="0"/>
                <a:cs typeface="Courier New" panose="02070309020205020404" pitchFamily="49" charset="0"/>
              </a:rPr>
              <a:t>//Redirect  </a:t>
            </a:r>
            <a:r>
              <a:rPr lang="en-US" sz="1200" b="1" dirty="0" err="1">
                <a:solidFill>
                  <a:srgbClr val="008040"/>
                </a:solidFill>
                <a:latin typeface="Courier New" panose="02070309020205020404" pitchFamily="49" charset="0"/>
                <a:cs typeface="Courier New" panose="02070309020205020404" pitchFamily="49" charset="0"/>
              </a:rPr>
              <a:t>LoadXfmrs.dss</a:t>
            </a:r>
            <a:r>
              <a:rPr lang="en-US" sz="1200" b="1" dirty="0">
                <a:solidFill>
                  <a:srgbClr val="008040"/>
                </a:solidFill>
                <a:latin typeface="Courier New" panose="02070309020205020404" pitchFamily="49" charset="0"/>
                <a:cs typeface="Courier New" panose="02070309020205020404" pitchFamily="49" charset="0"/>
              </a:rPr>
              <a:t>    ! Load Transformers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LoadXfmrCodes.dss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Referencing </a:t>
            </a:r>
            <a:r>
              <a:rPr lang="en-US" sz="1200" b="1" dirty="0" err="1">
                <a:solidFill>
                  <a:srgbClr val="008040"/>
                </a:solidFill>
                <a:latin typeface="Courier New" panose="02070309020205020404" pitchFamily="49" charset="0"/>
                <a:cs typeface="Courier New" panose="02070309020205020404" pitchFamily="49" charset="0"/>
              </a:rPr>
              <a:t>XfmrCodes</a:t>
            </a:r>
            <a:endParaRPr lang="en-US" sz="1200" b="1" dirty="0">
              <a:solidFill>
                <a:srgbClr val="008040"/>
              </a:solidFill>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Triplex_Lines.DSS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Loads.dss</a:t>
            </a:r>
            <a:r>
              <a:rPr lang="en-US" sz="1200" b="1" dirty="0">
                <a:latin typeface="Courier New" panose="02070309020205020404" pitchFamily="49" charset="0"/>
                <a:cs typeface="Courier New" panose="02070309020205020404" pitchFamily="49" charset="0"/>
              </a:rPr>
              <a:t>     </a:t>
            </a:r>
            <a:r>
              <a:rPr lang="en-US" sz="1200" b="1" dirty="0">
                <a:solidFill>
                  <a:srgbClr val="008040"/>
                </a:solidFill>
                <a:latin typeface="Courier New" panose="02070309020205020404" pitchFamily="49" charset="0"/>
                <a:cs typeface="Courier New" panose="02070309020205020404" pitchFamily="49" charset="0"/>
              </a:rPr>
              <a:t>! Balanced Loads</a:t>
            </a: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Capacitors.dss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CapControls.DSS</a:t>
            </a:r>
            <a:endParaRPr lang="en-US" sz="1200" b="1" dirty="0">
              <a:latin typeface="Courier New" panose="02070309020205020404" pitchFamily="49" charset="0"/>
              <a:cs typeface="Courier New" panose="02070309020205020404" pitchFamily="49" charset="0"/>
            </a:endParaRPr>
          </a:p>
          <a:p>
            <a:pPr algn="l">
              <a:spcBef>
                <a:spcPts val="0"/>
              </a:spcBef>
            </a:pPr>
            <a:r>
              <a:rPr lang="en-US" sz="1200" b="1" dirty="0">
                <a:solidFill>
                  <a:srgbClr val="FF0000"/>
                </a:solidFill>
                <a:latin typeface="Courier New" panose="02070309020205020404" pitchFamily="49" charset="0"/>
                <a:cs typeface="Courier New" panose="02070309020205020404" pitchFamily="49" charset="0"/>
              </a:rPr>
              <a:t>Redirect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Regulators.dss</a:t>
            </a:r>
            <a:endParaRPr lang="en-US" sz="1200" b="1" dirty="0">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DC724384-C5EB-44A6-9835-8387F6A0B6A6}"/>
              </a:ext>
            </a:extLst>
          </p:cNvPr>
          <p:cNvSpPr/>
          <p:nvPr/>
        </p:nvSpPr>
        <p:spPr bwMode="auto">
          <a:xfrm>
            <a:off x="609601" y="1087742"/>
            <a:ext cx="5669280" cy="2139007"/>
          </a:xfrm>
          <a:prstGeom prst="roundRect">
            <a:avLst>
              <a:gd name="adj" fmla="val 6217"/>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4" name="Rectangle: Rounded Corners 43">
            <a:extLst>
              <a:ext uri="{FF2B5EF4-FFF2-40B4-BE49-F238E27FC236}">
                <a16:creationId xmlns:a16="http://schemas.microsoft.com/office/drawing/2014/main" id="{873F1E13-ECDD-4871-874E-EC74D46C35D7}"/>
              </a:ext>
            </a:extLst>
          </p:cNvPr>
          <p:cNvSpPr/>
          <p:nvPr/>
        </p:nvSpPr>
        <p:spPr bwMode="auto">
          <a:xfrm>
            <a:off x="609601" y="3353245"/>
            <a:ext cx="5665520" cy="2820492"/>
          </a:xfrm>
          <a:prstGeom prst="roundRect">
            <a:avLst>
              <a:gd name="adj" fmla="val 5054"/>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Rectangle 10">
            <a:extLst>
              <a:ext uri="{FF2B5EF4-FFF2-40B4-BE49-F238E27FC236}">
                <a16:creationId xmlns:a16="http://schemas.microsoft.com/office/drawing/2014/main" id="{9197E543-BC4E-435E-A61D-EF21B67452DE}"/>
              </a:ext>
            </a:extLst>
          </p:cNvPr>
          <p:cNvSpPr/>
          <p:nvPr/>
        </p:nvSpPr>
        <p:spPr>
          <a:xfrm>
            <a:off x="880696" y="1202454"/>
            <a:ext cx="5477980" cy="4832092"/>
          </a:xfrm>
          <a:prstGeom prst="rect">
            <a:avLst/>
          </a:prstGeom>
        </p:spPr>
        <p:txBody>
          <a:bodyPr wrap="square">
            <a:spAutoFit/>
          </a:bodyPr>
          <a:lstStyle/>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Linecode</a:t>
            </a:r>
            <a:r>
              <a:rPr lang="en-US" sz="1400" b="1" dirty="0">
                <a:latin typeface="Courier New" panose="02070309020205020404" pitchFamily="49" charset="0"/>
                <a:cs typeface="Courier New" panose="02070309020205020404" pitchFamily="49" charset="0"/>
              </a:rPr>
              <a:t>.1ph-x4_acsrx4_acsr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Linecode</a:t>
            </a:r>
            <a:r>
              <a:rPr lang="en-US" sz="1400" b="1" dirty="0">
                <a:latin typeface="Courier New" panose="02070309020205020404" pitchFamily="49" charset="0"/>
                <a:cs typeface="Courier New" panose="02070309020205020404" pitchFamily="49" charset="0"/>
              </a:rPr>
              <a:t>.1ph-xx4_acsr4_acsr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Linecode</a:t>
            </a:r>
            <a:r>
              <a:rPr lang="en-US" sz="1400" b="1" dirty="0">
                <a:latin typeface="Courier New" panose="02070309020205020404" pitchFamily="49" charset="0"/>
                <a:cs typeface="Courier New" panose="02070309020205020404" pitchFamily="49" charset="0"/>
              </a:rPr>
              <a:t>.1ph-x2_acsrx2_acsr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Linecode</a:t>
            </a:r>
            <a:r>
              <a:rPr lang="en-US" sz="1400" b="1" dirty="0">
                <a:latin typeface="Courier New" panose="02070309020205020404" pitchFamily="49" charset="0"/>
                <a:cs typeface="Courier New" panose="02070309020205020404" pitchFamily="49" charset="0"/>
              </a:rPr>
              <a:t>.1ph-x4_acsrx4_wpal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Linecode</a:t>
            </a:r>
            <a:r>
              <a:rPr lang="en-US" sz="1400" b="1" dirty="0">
                <a:latin typeface="Courier New" panose="02070309020205020404" pitchFamily="49" charset="0"/>
                <a:cs typeface="Courier New" panose="02070309020205020404" pitchFamily="49" charset="0"/>
              </a:rPr>
              <a:t>.3ph_h-4_acsr4_acsr4_acsr4_acsr ...</a:t>
            </a:r>
          </a:p>
          <a:p>
            <a:pPr algn="l"/>
            <a:r>
              <a:rPr lang="en-US" sz="1400" b="1" dirty="0">
                <a:latin typeface="Courier New" panose="02070309020205020404" pitchFamily="49" charset="0"/>
                <a:cs typeface="Courier New" panose="02070309020205020404" pitchFamily="49" charset="0"/>
              </a:rPr>
              <a:t>...</a:t>
            </a:r>
          </a:p>
          <a:p>
            <a:pPr algn="l"/>
            <a:endParaRPr lang="en-US" sz="1400" b="1" dirty="0">
              <a:latin typeface="Courier New" panose="02070309020205020404" pitchFamily="49" charset="0"/>
              <a:cs typeface="Courier New" panose="02070309020205020404" pitchFamily="49" charset="0"/>
            </a:endParaRP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Line</a:t>
            </a:r>
            <a:r>
              <a:rPr lang="en-US" sz="1400" b="1" dirty="0" err="1">
                <a:latin typeface="Courier New" panose="02070309020205020404" pitchFamily="49" charset="0"/>
                <a:cs typeface="Courier New" panose="02070309020205020404" pitchFamily="49" charset="0"/>
              </a:rPr>
              <a:t>.HVMV_Sub_connector</a:t>
            </a:r>
            <a:r>
              <a:rPr lang="en-US" sz="1400" b="1" dirty="0">
                <a:latin typeface="Courier New" panose="02070309020205020404" pitchFamily="49" charset="0"/>
                <a:cs typeface="Courier New" panose="02070309020205020404" pitchFamily="49" charset="0"/>
              </a:rPr>
              <a:t>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a:t>
            </a:r>
            <a:r>
              <a:rPr lang="en-US" sz="1400" b="1" dirty="0">
                <a:latin typeface="Courier New" panose="02070309020205020404" pitchFamily="49" charset="0"/>
                <a:cs typeface="Courier New" panose="02070309020205020404" pitchFamily="49" charset="0"/>
              </a:rPr>
              <a:t>.LN5502549-1 ...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a:t>
            </a:r>
            <a:r>
              <a:rPr lang="en-US" sz="1400" b="1" dirty="0">
                <a:latin typeface="Courier New" panose="02070309020205020404" pitchFamily="49" charset="0"/>
                <a:cs typeface="Courier New" panose="02070309020205020404" pitchFamily="49" charset="0"/>
              </a:rPr>
              <a:t>.LN6259988-1 ...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a:t>
            </a:r>
            <a:r>
              <a:rPr lang="en-US" sz="1400" b="1" dirty="0">
                <a:latin typeface="Courier New" panose="02070309020205020404" pitchFamily="49" charset="0"/>
                <a:cs typeface="Courier New" panose="02070309020205020404" pitchFamily="49" charset="0"/>
              </a:rPr>
              <a:t>.LN6077796-1 ...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a:t>
            </a:r>
            <a:r>
              <a:rPr lang="en-US" sz="1400" b="1" dirty="0">
                <a:latin typeface="Courier New" panose="02070309020205020404" pitchFamily="49" charset="0"/>
                <a:cs typeface="Courier New" panose="02070309020205020404" pitchFamily="49" charset="0"/>
              </a:rPr>
              <a:t>.LN5835135-2 ...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a:t>
            </a:r>
            <a:r>
              <a:rPr lang="en-US" sz="1400" b="1" dirty="0">
                <a:latin typeface="Courier New" panose="02070309020205020404" pitchFamily="49" charset="0"/>
                <a:cs typeface="Courier New" panose="02070309020205020404" pitchFamily="49" charset="0"/>
              </a:rPr>
              <a:t>.LN5896826-1 ...     </a:t>
            </a:r>
          </a:p>
          <a:p>
            <a:pPr algn="l"/>
            <a:r>
              <a:rPr lang="en-US" sz="1400" b="1" dirty="0">
                <a:solidFill>
                  <a:srgbClr val="FF0000"/>
                </a:solidFill>
                <a:latin typeface="Courier New" panose="02070309020205020404" pitchFamily="49" charset="0"/>
                <a:cs typeface="Courier New" panose="02070309020205020404" pitchFamily="49" charset="0"/>
              </a:rPr>
              <a:t>New</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Line</a:t>
            </a:r>
            <a:r>
              <a:rPr lang="en-US" sz="1400" b="1" dirty="0">
                <a:latin typeface="Courier New" panose="02070309020205020404" pitchFamily="49" charset="0"/>
                <a:cs typeface="Courier New" panose="02070309020205020404" pitchFamily="49" charset="0"/>
              </a:rPr>
              <a:t>.LN5714038-1 ...</a:t>
            </a:r>
          </a:p>
          <a:p>
            <a:pPr algn="l"/>
            <a:r>
              <a:rPr lang="en-US" sz="1400" b="1" dirty="0">
                <a:latin typeface="Courier New" panose="02070309020205020404" pitchFamily="49" charset="0"/>
                <a:cs typeface="Courier New" panose="02070309020205020404" pitchFamily="49" charset="0"/>
              </a:rPr>
              <a:t>...</a:t>
            </a:r>
          </a:p>
        </p:txBody>
      </p:sp>
      <p:sp>
        <p:nvSpPr>
          <p:cNvPr id="45" name="Rectangle 44">
            <a:extLst>
              <a:ext uri="{FF2B5EF4-FFF2-40B4-BE49-F238E27FC236}">
                <a16:creationId xmlns:a16="http://schemas.microsoft.com/office/drawing/2014/main" id="{0D9AEF07-FE3E-437E-B1E1-50CE0AAAE4FD}"/>
              </a:ext>
            </a:extLst>
          </p:cNvPr>
          <p:cNvSpPr/>
          <p:nvPr/>
        </p:nvSpPr>
        <p:spPr bwMode="auto">
          <a:xfrm>
            <a:off x="733850" y="1183640"/>
            <a:ext cx="153351" cy="1953260"/>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6" name="Rectangle 45">
            <a:extLst>
              <a:ext uri="{FF2B5EF4-FFF2-40B4-BE49-F238E27FC236}">
                <a16:creationId xmlns:a16="http://schemas.microsoft.com/office/drawing/2014/main" id="{1073F405-CDA3-4295-9759-37A22C3A12DC}"/>
              </a:ext>
            </a:extLst>
          </p:cNvPr>
          <p:cNvSpPr/>
          <p:nvPr/>
        </p:nvSpPr>
        <p:spPr bwMode="auto">
          <a:xfrm>
            <a:off x="735768" y="3443060"/>
            <a:ext cx="153351" cy="2561500"/>
          </a:xfrm>
          <a:prstGeom prst="rect">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3" name="Rectangle 12">
            <a:extLst>
              <a:ext uri="{FF2B5EF4-FFF2-40B4-BE49-F238E27FC236}">
                <a16:creationId xmlns:a16="http://schemas.microsoft.com/office/drawing/2014/main" id="{755757FF-11AC-421F-8A63-1F2AC89623AF}"/>
              </a:ext>
            </a:extLst>
          </p:cNvPr>
          <p:cNvSpPr/>
          <p:nvPr/>
        </p:nvSpPr>
        <p:spPr>
          <a:xfrm>
            <a:off x="4391637" y="2894494"/>
            <a:ext cx="1912703" cy="338554"/>
          </a:xfrm>
          <a:prstGeom prst="rect">
            <a:avLst/>
          </a:prstGeom>
        </p:spPr>
        <p:txBody>
          <a:bodyPr wrap="none">
            <a:spAutoFit/>
          </a:bodyPr>
          <a:lstStyle/>
          <a:p>
            <a:pPr algn="l">
              <a:spcBef>
                <a:spcPts val="0"/>
              </a:spcBef>
            </a:pPr>
            <a:r>
              <a:rPr lang="en-US" b="1" dirty="0">
                <a:latin typeface="Courier New" panose="02070309020205020404" pitchFamily="49" charset="0"/>
                <a:cs typeface="Courier New" panose="02070309020205020404" pitchFamily="49" charset="0"/>
              </a:rPr>
              <a:t>LineCodes2.dss</a:t>
            </a:r>
          </a:p>
        </p:txBody>
      </p:sp>
      <p:sp>
        <p:nvSpPr>
          <p:cNvPr id="14" name="Rectangle 13">
            <a:extLst>
              <a:ext uri="{FF2B5EF4-FFF2-40B4-BE49-F238E27FC236}">
                <a16:creationId xmlns:a16="http://schemas.microsoft.com/office/drawing/2014/main" id="{B3D9C478-FE31-4E4E-B69F-3542A7BD8BD9}"/>
              </a:ext>
            </a:extLst>
          </p:cNvPr>
          <p:cNvSpPr/>
          <p:nvPr/>
        </p:nvSpPr>
        <p:spPr>
          <a:xfrm>
            <a:off x="5006914" y="5823621"/>
            <a:ext cx="1295547" cy="338554"/>
          </a:xfrm>
          <a:prstGeom prst="rect">
            <a:avLst/>
          </a:prstGeom>
        </p:spPr>
        <p:txBody>
          <a:bodyPr wrap="none">
            <a:spAutoFit/>
          </a:bodyPr>
          <a:lstStyle/>
          <a:p>
            <a:pPr algn="l">
              <a:spcBef>
                <a:spcPts val="0"/>
              </a:spcBef>
            </a:pPr>
            <a:r>
              <a:rPr lang="en-US" b="1" dirty="0" err="1">
                <a:latin typeface="Courier New" panose="02070309020205020404" pitchFamily="49" charset="0"/>
                <a:cs typeface="Courier New" panose="02070309020205020404" pitchFamily="49" charset="0"/>
              </a:rPr>
              <a:t>Lines.dss</a:t>
            </a:r>
            <a:endParaRPr lang="en-US" b="1" dirty="0">
              <a:latin typeface="Courier New" panose="02070309020205020404" pitchFamily="49" charset="0"/>
              <a:cs typeface="Courier New" panose="02070309020205020404" pitchFamily="49" charset="0"/>
            </a:endParaRPr>
          </a:p>
        </p:txBody>
      </p:sp>
      <p:cxnSp>
        <p:nvCxnSpPr>
          <p:cNvPr id="47" name="Straight Arrow Connector 46">
            <a:extLst>
              <a:ext uri="{FF2B5EF4-FFF2-40B4-BE49-F238E27FC236}">
                <a16:creationId xmlns:a16="http://schemas.microsoft.com/office/drawing/2014/main" id="{A2C3730C-AB6B-4026-93C3-F7B440DEE781}"/>
              </a:ext>
            </a:extLst>
          </p:cNvPr>
          <p:cNvCxnSpPr>
            <a:cxnSpLocks/>
            <a:stCxn id="38" idx="1"/>
            <a:endCxn id="12" idx="3"/>
          </p:cNvCxnSpPr>
          <p:nvPr/>
        </p:nvCxnSpPr>
        <p:spPr bwMode="auto">
          <a:xfrm flipH="1" flipV="1">
            <a:off x="6278881" y="2157246"/>
            <a:ext cx="287825" cy="6742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5C5EDD2D-0B58-400D-9A5F-627B9DAA8798}"/>
              </a:ext>
            </a:extLst>
          </p:cNvPr>
          <p:cNvCxnSpPr>
            <a:cxnSpLocks/>
            <a:stCxn id="39" idx="1"/>
            <a:endCxn id="44" idx="3"/>
          </p:cNvCxnSpPr>
          <p:nvPr/>
        </p:nvCxnSpPr>
        <p:spPr bwMode="auto">
          <a:xfrm flipH="1">
            <a:off x="6275121" y="3420204"/>
            <a:ext cx="291585" cy="13432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52331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F029-F1A0-4A3A-9951-42BDDBCB2DF2}"/>
              </a:ext>
            </a:extLst>
          </p:cNvPr>
          <p:cNvSpPr>
            <a:spLocks noGrp="1"/>
          </p:cNvSpPr>
          <p:nvPr>
            <p:ph type="title"/>
          </p:nvPr>
        </p:nvSpPr>
        <p:spPr/>
        <p:txBody>
          <a:bodyPr/>
          <a:lstStyle/>
          <a:p>
            <a:r>
              <a:rPr lang="en-US" dirty="0"/>
              <a:t>OpenDSS interface</a:t>
            </a:r>
          </a:p>
        </p:txBody>
      </p:sp>
      <p:pic>
        <p:nvPicPr>
          <p:cNvPr id="5" name="Picture 4">
            <a:extLst>
              <a:ext uri="{FF2B5EF4-FFF2-40B4-BE49-F238E27FC236}">
                <a16:creationId xmlns:a16="http://schemas.microsoft.com/office/drawing/2014/main" id="{8E016B5A-39C3-45D9-8B54-A3C3725753F6}"/>
              </a:ext>
            </a:extLst>
          </p:cNvPr>
          <p:cNvPicPr>
            <a:picLocks noChangeAspect="1"/>
          </p:cNvPicPr>
          <p:nvPr/>
        </p:nvPicPr>
        <p:blipFill>
          <a:blip r:embed="rId2"/>
          <a:stretch>
            <a:fillRect/>
          </a:stretch>
        </p:blipFill>
        <p:spPr>
          <a:xfrm>
            <a:off x="1917450" y="1147763"/>
            <a:ext cx="8357100" cy="4816157"/>
          </a:xfrm>
          <a:prstGeom prst="rect">
            <a:avLst/>
          </a:prstGeom>
        </p:spPr>
      </p:pic>
    </p:spTree>
    <p:extLst>
      <p:ext uri="{BB962C8B-B14F-4D97-AF65-F5344CB8AC3E}">
        <p14:creationId xmlns:p14="http://schemas.microsoft.com/office/powerpoint/2010/main" val="1989512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F029-F1A0-4A3A-9951-42BDDBCB2DF2}"/>
              </a:ext>
            </a:extLst>
          </p:cNvPr>
          <p:cNvSpPr>
            <a:spLocks noGrp="1"/>
          </p:cNvSpPr>
          <p:nvPr>
            <p:ph type="title"/>
          </p:nvPr>
        </p:nvSpPr>
        <p:spPr/>
        <p:txBody>
          <a:bodyPr/>
          <a:lstStyle/>
          <a:p>
            <a:r>
              <a:rPr lang="en-US" dirty="0"/>
              <a:t>OpenDSS interface</a:t>
            </a:r>
          </a:p>
        </p:txBody>
      </p:sp>
      <p:pic>
        <p:nvPicPr>
          <p:cNvPr id="3" name="Picture 2">
            <a:extLst>
              <a:ext uri="{FF2B5EF4-FFF2-40B4-BE49-F238E27FC236}">
                <a16:creationId xmlns:a16="http://schemas.microsoft.com/office/drawing/2014/main" id="{DD0B7939-0495-4245-A833-63F964835B61}"/>
              </a:ext>
            </a:extLst>
          </p:cNvPr>
          <p:cNvPicPr>
            <a:picLocks noChangeAspect="1"/>
          </p:cNvPicPr>
          <p:nvPr/>
        </p:nvPicPr>
        <p:blipFill>
          <a:blip r:embed="rId2"/>
          <a:stretch>
            <a:fillRect/>
          </a:stretch>
        </p:blipFill>
        <p:spPr>
          <a:xfrm>
            <a:off x="1917450" y="1147763"/>
            <a:ext cx="8357100" cy="4816157"/>
          </a:xfrm>
          <a:prstGeom prst="rect">
            <a:avLst/>
          </a:prstGeom>
        </p:spPr>
      </p:pic>
      <p:sp>
        <p:nvSpPr>
          <p:cNvPr id="4" name="Rectangle: Rounded Corners 3">
            <a:extLst>
              <a:ext uri="{FF2B5EF4-FFF2-40B4-BE49-F238E27FC236}">
                <a16:creationId xmlns:a16="http://schemas.microsoft.com/office/drawing/2014/main" id="{9D99D7B5-4FFA-45E0-9904-4E62A2FACC2E}"/>
              </a:ext>
            </a:extLst>
          </p:cNvPr>
          <p:cNvSpPr/>
          <p:nvPr/>
        </p:nvSpPr>
        <p:spPr bwMode="auto">
          <a:xfrm>
            <a:off x="1942850" y="1909382"/>
            <a:ext cx="1351451" cy="3849623"/>
          </a:xfrm>
          <a:prstGeom prst="roundRect">
            <a:avLst>
              <a:gd name="adj" fmla="val 4865"/>
            </a:avLst>
          </a:prstGeom>
          <a:solidFill>
            <a:schemeClr val="bg1">
              <a:lumMod val="6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Rounded Corners 4">
            <a:extLst>
              <a:ext uri="{FF2B5EF4-FFF2-40B4-BE49-F238E27FC236}">
                <a16:creationId xmlns:a16="http://schemas.microsoft.com/office/drawing/2014/main" id="{9E7164B2-90B8-47A8-9844-0F3453803074}"/>
              </a:ext>
            </a:extLst>
          </p:cNvPr>
          <p:cNvSpPr/>
          <p:nvPr/>
        </p:nvSpPr>
        <p:spPr bwMode="auto">
          <a:xfrm>
            <a:off x="3357103" y="1909382"/>
            <a:ext cx="6854644" cy="3464945"/>
          </a:xfrm>
          <a:prstGeom prst="roundRect">
            <a:avLst>
              <a:gd name="adj" fmla="val 1353"/>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Rectangle: Rounded Corners 5">
            <a:extLst>
              <a:ext uri="{FF2B5EF4-FFF2-40B4-BE49-F238E27FC236}">
                <a16:creationId xmlns:a16="http://schemas.microsoft.com/office/drawing/2014/main" id="{71D04DA6-C406-4C7C-98B6-94593A8F36F3}"/>
              </a:ext>
            </a:extLst>
          </p:cNvPr>
          <p:cNvSpPr/>
          <p:nvPr/>
        </p:nvSpPr>
        <p:spPr bwMode="auto">
          <a:xfrm>
            <a:off x="3307876" y="1493748"/>
            <a:ext cx="4454921" cy="219125"/>
          </a:xfrm>
          <a:prstGeom prst="roundRect">
            <a:avLst>
              <a:gd name="adj" fmla="val 36463"/>
            </a:avLst>
          </a:prstGeom>
          <a:solidFill>
            <a:schemeClr val="accent3">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Rounded Corners 6">
            <a:extLst>
              <a:ext uri="{FF2B5EF4-FFF2-40B4-BE49-F238E27FC236}">
                <a16:creationId xmlns:a16="http://schemas.microsoft.com/office/drawing/2014/main" id="{5C28B30B-8A25-4B51-BF89-BF59F73397DE}"/>
              </a:ext>
            </a:extLst>
          </p:cNvPr>
          <p:cNvSpPr/>
          <p:nvPr/>
        </p:nvSpPr>
        <p:spPr bwMode="auto">
          <a:xfrm>
            <a:off x="8318026" y="1500439"/>
            <a:ext cx="259898" cy="219125"/>
          </a:xfrm>
          <a:prstGeom prst="roundRect">
            <a:avLst>
              <a:gd name="adj" fmla="val 24760"/>
            </a:avLst>
          </a:prstGeom>
          <a:solidFill>
            <a:srgbClr val="FF0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 name="Rectangle: Rounded Corners 9">
            <a:extLst>
              <a:ext uri="{FF2B5EF4-FFF2-40B4-BE49-F238E27FC236}">
                <a16:creationId xmlns:a16="http://schemas.microsoft.com/office/drawing/2014/main" id="{3E24724E-3949-4D5E-9A22-4E2EBE5F3F7B}"/>
              </a:ext>
            </a:extLst>
          </p:cNvPr>
          <p:cNvSpPr/>
          <p:nvPr/>
        </p:nvSpPr>
        <p:spPr bwMode="auto">
          <a:xfrm>
            <a:off x="125262" y="6084732"/>
            <a:ext cx="3722837" cy="443510"/>
          </a:xfrm>
          <a:prstGeom prst="roundRect">
            <a:avLst>
              <a:gd name="adj" fmla="val 8490"/>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1" name="TextBox 10">
            <a:extLst>
              <a:ext uri="{FF2B5EF4-FFF2-40B4-BE49-F238E27FC236}">
                <a16:creationId xmlns:a16="http://schemas.microsoft.com/office/drawing/2014/main" id="{169E973A-FF32-4E0F-803D-157545D4963E}"/>
              </a:ext>
            </a:extLst>
          </p:cNvPr>
          <p:cNvSpPr txBox="1"/>
          <p:nvPr/>
        </p:nvSpPr>
        <p:spPr>
          <a:xfrm>
            <a:off x="247183" y="6128131"/>
            <a:ext cx="347472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Solution / Results summaries</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04D0C6CA-0B1C-4E7C-B8D3-26C75B2BD120}"/>
              </a:ext>
            </a:extLst>
          </p:cNvPr>
          <p:cNvSpPr/>
          <p:nvPr/>
        </p:nvSpPr>
        <p:spPr bwMode="auto">
          <a:xfrm>
            <a:off x="8318026" y="6084732"/>
            <a:ext cx="3722837" cy="443510"/>
          </a:xfrm>
          <a:prstGeom prst="roundRect">
            <a:avLst>
              <a:gd name="adj" fmla="val 8490"/>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dirty="0">
              <a:solidFill>
                <a:schemeClr val="tx1"/>
              </a:solidFill>
              <a:latin typeface="+mn-lt"/>
            </a:endParaRPr>
          </a:p>
        </p:txBody>
      </p:sp>
      <p:sp>
        <p:nvSpPr>
          <p:cNvPr id="13" name="TextBox 12">
            <a:extLst>
              <a:ext uri="{FF2B5EF4-FFF2-40B4-BE49-F238E27FC236}">
                <a16:creationId xmlns:a16="http://schemas.microsoft.com/office/drawing/2014/main" id="{F26E003A-2031-495E-9F3D-55C74367F979}"/>
              </a:ext>
            </a:extLst>
          </p:cNvPr>
          <p:cNvSpPr txBox="1"/>
          <p:nvPr/>
        </p:nvSpPr>
        <p:spPr>
          <a:xfrm>
            <a:off x="8439947" y="6128131"/>
            <a:ext cx="347472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DSS script editor / navigator</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4" name="Rectangle: Rounded Corners 13">
            <a:extLst>
              <a:ext uri="{FF2B5EF4-FFF2-40B4-BE49-F238E27FC236}">
                <a16:creationId xmlns:a16="http://schemas.microsoft.com/office/drawing/2014/main" id="{70F702EA-EE87-4ACE-ABF8-8B580DD83271}"/>
              </a:ext>
            </a:extLst>
          </p:cNvPr>
          <p:cNvSpPr/>
          <p:nvPr/>
        </p:nvSpPr>
        <p:spPr bwMode="auto">
          <a:xfrm>
            <a:off x="4646693" y="470574"/>
            <a:ext cx="2776694" cy="443510"/>
          </a:xfrm>
          <a:prstGeom prst="roundRect">
            <a:avLst>
              <a:gd name="adj" fmla="val 8490"/>
            </a:avLst>
          </a:prstGeom>
          <a:solidFill>
            <a:schemeClr val="accent3">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TextBox 14">
            <a:extLst>
              <a:ext uri="{FF2B5EF4-FFF2-40B4-BE49-F238E27FC236}">
                <a16:creationId xmlns:a16="http://schemas.microsoft.com/office/drawing/2014/main" id="{0A3932D9-8F48-4872-8F6F-89BFC7CF017E}"/>
              </a:ext>
            </a:extLst>
          </p:cNvPr>
          <p:cNvSpPr txBox="1"/>
          <p:nvPr/>
        </p:nvSpPr>
        <p:spPr>
          <a:xfrm>
            <a:off x="4707653" y="513973"/>
            <a:ext cx="2654773"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DSS Element toolbar</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6" name="Rectangle: Rounded Corners 15">
            <a:extLst>
              <a:ext uri="{FF2B5EF4-FFF2-40B4-BE49-F238E27FC236}">
                <a16:creationId xmlns:a16="http://schemas.microsoft.com/office/drawing/2014/main" id="{3F1D1109-447B-4B4C-839A-0BE25D9D5E76}"/>
              </a:ext>
            </a:extLst>
          </p:cNvPr>
          <p:cNvSpPr/>
          <p:nvPr/>
        </p:nvSpPr>
        <p:spPr bwMode="auto">
          <a:xfrm>
            <a:off x="8318026" y="460800"/>
            <a:ext cx="3722837" cy="443510"/>
          </a:xfrm>
          <a:prstGeom prst="roundRect">
            <a:avLst>
              <a:gd name="adj" fmla="val 8490"/>
            </a:avLst>
          </a:prstGeom>
          <a:solidFill>
            <a:srgbClr val="FF0000">
              <a:alpha val="35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7" name="TextBox 16">
            <a:extLst>
              <a:ext uri="{FF2B5EF4-FFF2-40B4-BE49-F238E27FC236}">
                <a16:creationId xmlns:a16="http://schemas.microsoft.com/office/drawing/2014/main" id="{20487504-B620-471D-9328-0E2DF79F30ED}"/>
              </a:ext>
            </a:extLst>
          </p:cNvPr>
          <p:cNvSpPr txBox="1"/>
          <p:nvPr/>
        </p:nvSpPr>
        <p:spPr>
          <a:xfrm>
            <a:off x="8361681" y="504199"/>
            <a:ext cx="3677920" cy="400110"/>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Command and Properties help</a:t>
            </a:r>
            <a:endParaRPr lang="en-US" sz="2000" b="1" dirty="0">
              <a:solidFill>
                <a:srgbClr val="008040"/>
              </a:solidFill>
              <a:latin typeface="Courier New" panose="02070309020205020404" pitchFamily="49" charset="0"/>
              <a:cs typeface="Courier New" panose="02070309020205020404" pitchFamily="49" charset="0"/>
            </a:endParaRPr>
          </a:p>
        </p:txBody>
      </p:sp>
      <p:sp>
        <p:nvSpPr>
          <p:cNvPr id="18" name="Arc 17">
            <a:extLst>
              <a:ext uri="{FF2B5EF4-FFF2-40B4-BE49-F238E27FC236}">
                <a16:creationId xmlns:a16="http://schemas.microsoft.com/office/drawing/2014/main" id="{92D00847-C8A1-4935-B69C-C1ED4E48FA67}"/>
              </a:ext>
            </a:extLst>
          </p:cNvPr>
          <p:cNvSpPr/>
          <p:nvPr/>
        </p:nvSpPr>
        <p:spPr bwMode="auto">
          <a:xfrm rot="7330836">
            <a:off x="6484762" y="3479444"/>
            <a:ext cx="1960553" cy="3326232"/>
          </a:xfrm>
          <a:prstGeom prst="arc">
            <a:avLst>
              <a:gd name="adj1" fmla="val 17595548"/>
              <a:gd name="adj2" fmla="val 2766350"/>
            </a:avLst>
          </a:prstGeom>
          <a:noFill/>
          <a:ln w="19050" cap="flat" cmpd="sng" algn="ctr">
            <a:solidFill>
              <a:schemeClr val="tx2">
                <a:lumMod val="75000"/>
              </a:schemeClr>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
        <p:nvSpPr>
          <p:cNvPr id="19" name="Arc 18">
            <a:extLst>
              <a:ext uri="{FF2B5EF4-FFF2-40B4-BE49-F238E27FC236}">
                <a16:creationId xmlns:a16="http://schemas.microsoft.com/office/drawing/2014/main" id="{7111B2E7-8879-4175-8722-5FC95AE4322C}"/>
              </a:ext>
            </a:extLst>
          </p:cNvPr>
          <p:cNvSpPr/>
          <p:nvPr/>
        </p:nvSpPr>
        <p:spPr bwMode="auto">
          <a:xfrm rot="13903713">
            <a:off x="1316447" y="3970791"/>
            <a:ext cx="1960553" cy="3326232"/>
          </a:xfrm>
          <a:prstGeom prst="arc">
            <a:avLst>
              <a:gd name="adj1" fmla="val 17595548"/>
              <a:gd name="adj2" fmla="val 875779"/>
            </a:avLst>
          </a:prstGeom>
          <a:noFill/>
          <a:ln w="19050" cap="flat" cmpd="sng" algn="ctr">
            <a:solidFill>
              <a:schemeClr val="bg2"/>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
        <p:nvSpPr>
          <p:cNvPr id="20" name="Arc 19">
            <a:extLst>
              <a:ext uri="{FF2B5EF4-FFF2-40B4-BE49-F238E27FC236}">
                <a16:creationId xmlns:a16="http://schemas.microsoft.com/office/drawing/2014/main" id="{6B48FCD4-D3DF-4F44-BA4B-3678FBADDD1F}"/>
              </a:ext>
            </a:extLst>
          </p:cNvPr>
          <p:cNvSpPr/>
          <p:nvPr/>
        </p:nvSpPr>
        <p:spPr bwMode="auto">
          <a:xfrm rot="15085617">
            <a:off x="4044491" y="116013"/>
            <a:ext cx="1593198" cy="2457090"/>
          </a:xfrm>
          <a:prstGeom prst="arc">
            <a:avLst>
              <a:gd name="adj1" fmla="val 16996230"/>
              <a:gd name="adj2" fmla="val 165270"/>
            </a:avLst>
          </a:prstGeom>
          <a:noFill/>
          <a:ln w="19050" cap="flat" cmpd="sng" algn="ctr">
            <a:solidFill>
              <a:schemeClr val="accent3"/>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
        <p:nvSpPr>
          <p:cNvPr id="21" name="Arc 20">
            <a:extLst>
              <a:ext uri="{FF2B5EF4-FFF2-40B4-BE49-F238E27FC236}">
                <a16:creationId xmlns:a16="http://schemas.microsoft.com/office/drawing/2014/main" id="{3A7C242E-79C3-4E9E-A80B-40F5DCA2AA31}"/>
              </a:ext>
            </a:extLst>
          </p:cNvPr>
          <p:cNvSpPr/>
          <p:nvPr/>
        </p:nvSpPr>
        <p:spPr bwMode="auto">
          <a:xfrm rot="3605280">
            <a:off x="7983988" y="-1223436"/>
            <a:ext cx="1960553" cy="3326232"/>
          </a:xfrm>
          <a:prstGeom prst="arc">
            <a:avLst>
              <a:gd name="adj1" fmla="val 19607342"/>
              <a:gd name="adj2" fmla="val 2766350"/>
            </a:avLst>
          </a:prstGeom>
          <a:noFill/>
          <a:ln w="19050" cap="flat" cmpd="sng" algn="ctr">
            <a:solidFill>
              <a:srgbClr val="FF0000"/>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spTree>
    <p:extLst>
      <p:ext uri="{BB962C8B-B14F-4D97-AF65-F5344CB8AC3E}">
        <p14:creationId xmlns:p14="http://schemas.microsoft.com/office/powerpoint/2010/main" val="1576163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35C022-3565-4D24-97A0-CEFCD99B41FF}"/>
              </a:ext>
            </a:extLst>
          </p:cNvPr>
          <p:cNvPicPr>
            <a:picLocks noChangeAspect="1"/>
          </p:cNvPicPr>
          <p:nvPr/>
        </p:nvPicPr>
        <p:blipFill>
          <a:blip r:embed="rId2"/>
          <a:stretch>
            <a:fillRect/>
          </a:stretch>
        </p:blipFill>
        <p:spPr>
          <a:xfrm>
            <a:off x="222946" y="914082"/>
            <a:ext cx="5242562" cy="5470810"/>
          </a:xfrm>
          <a:prstGeom prst="rect">
            <a:avLst/>
          </a:prstGeom>
        </p:spPr>
      </p:pic>
      <p:sp>
        <p:nvSpPr>
          <p:cNvPr id="2" name="Title 1">
            <a:extLst>
              <a:ext uri="{FF2B5EF4-FFF2-40B4-BE49-F238E27FC236}">
                <a16:creationId xmlns:a16="http://schemas.microsoft.com/office/drawing/2014/main" id="{4164B70C-C966-422F-ABFB-1514484A4B40}"/>
              </a:ext>
            </a:extLst>
          </p:cNvPr>
          <p:cNvSpPr>
            <a:spLocks noGrp="1"/>
          </p:cNvSpPr>
          <p:nvPr>
            <p:ph type="title"/>
          </p:nvPr>
        </p:nvSpPr>
        <p:spPr/>
        <p:txBody>
          <a:bodyPr/>
          <a:lstStyle/>
          <a:p>
            <a:r>
              <a:rPr lang="en-US" dirty="0"/>
              <a:t>DSS Scripts in Text editor</a:t>
            </a:r>
          </a:p>
        </p:txBody>
      </p:sp>
      <p:sp>
        <p:nvSpPr>
          <p:cNvPr id="26" name="Rectangle: Rounded Corners 25">
            <a:extLst>
              <a:ext uri="{FF2B5EF4-FFF2-40B4-BE49-F238E27FC236}">
                <a16:creationId xmlns:a16="http://schemas.microsoft.com/office/drawing/2014/main" id="{F86B891D-E452-4324-9F5A-9ABC60410043}"/>
              </a:ext>
            </a:extLst>
          </p:cNvPr>
          <p:cNvSpPr/>
          <p:nvPr/>
        </p:nvSpPr>
        <p:spPr bwMode="auto">
          <a:xfrm>
            <a:off x="5871704" y="1978954"/>
            <a:ext cx="5981145" cy="833437"/>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7" name="TextBox 26">
            <a:extLst>
              <a:ext uri="{FF2B5EF4-FFF2-40B4-BE49-F238E27FC236}">
                <a16:creationId xmlns:a16="http://schemas.microsoft.com/office/drawing/2014/main" id="{D6C33352-09F6-432B-825A-7ECDE3549057}"/>
              </a:ext>
            </a:extLst>
          </p:cNvPr>
          <p:cNvSpPr txBox="1"/>
          <p:nvPr/>
        </p:nvSpPr>
        <p:spPr>
          <a:xfrm>
            <a:off x="5957429" y="2013595"/>
            <a:ext cx="5981145" cy="707886"/>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Use a text editor like </a:t>
            </a:r>
            <a:r>
              <a:rPr lang="en-US" sz="2000" b="1" dirty="0">
                <a:solidFill>
                  <a:schemeClr val="tx1"/>
                </a:solidFill>
                <a:latin typeface="Arial" panose="020B0604020202020204" pitchFamily="34" charset="0"/>
                <a:cs typeface="Arial" panose="020B0604020202020204" pitchFamily="34" charset="0"/>
              </a:rPr>
              <a:t>Notepad++ </a:t>
            </a:r>
            <a:r>
              <a:rPr lang="en-US" sz="2000" dirty="0">
                <a:solidFill>
                  <a:schemeClr val="tx1"/>
                </a:solidFill>
                <a:latin typeface="Arial" panose="020B0604020202020204" pitchFamily="34" charset="0"/>
                <a:cs typeface="Arial" panose="020B0604020202020204" pitchFamily="34" charset="0"/>
              </a:rPr>
              <a:t>or </a:t>
            </a:r>
            <a:r>
              <a:rPr lang="en-US" sz="2000" b="1" dirty="0" err="1">
                <a:solidFill>
                  <a:schemeClr val="tx1"/>
                </a:solidFill>
                <a:latin typeface="Arial" panose="020B0604020202020204" pitchFamily="34" charset="0"/>
                <a:cs typeface="Arial" panose="020B0604020202020204" pitchFamily="34" charset="0"/>
              </a:rPr>
              <a:t>EditPlus</a:t>
            </a:r>
            <a:r>
              <a:rPr lang="en-US" sz="2000" dirty="0">
                <a:solidFill>
                  <a:schemeClr val="tx1"/>
                </a:solidFill>
                <a:latin typeface="Arial" panose="020B0604020202020204" pitchFamily="34" charset="0"/>
                <a:cs typeface="Arial" panose="020B0604020202020204" pitchFamily="34" charset="0"/>
              </a:rPr>
              <a:t> to </a:t>
            </a:r>
            <a:r>
              <a:rPr lang="en-US" sz="2000" u="sng" dirty="0">
                <a:solidFill>
                  <a:schemeClr val="tx1"/>
                </a:solidFill>
                <a:latin typeface="Arial" panose="020B0604020202020204" pitchFamily="34" charset="0"/>
                <a:cs typeface="Arial" panose="020B0604020202020204" pitchFamily="34" charset="0"/>
              </a:rPr>
              <a:t>better visualize your OpenDSS scripts</a:t>
            </a:r>
            <a:endParaRPr lang="en-US" sz="2000" b="1" u="sng" dirty="0">
              <a:solidFill>
                <a:srgbClr val="008040"/>
              </a:solidFill>
              <a:latin typeface="Courier New" panose="02070309020205020404" pitchFamily="49" charset="0"/>
              <a:cs typeface="Courier New" panose="02070309020205020404" pitchFamily="49" charset="0"/>
            </a:endParaRPr>
          </a:p>
        </p:txBody>
      </p:sp>
      <p:sp>
        <p:nvSpPr>
          <p:cNvPr id="28" name="Rectangle: Rounded Corners 27">
            <a:extLst>
              <a:ext uri="{FF2B5EF4-FFF2-40B4-BE49-F238E27FC236}">
                <a16:creationId xmlns:a16="http://schemas.microsoft.com/office/drawing/2014/main" id="{A5536981-0D91-473E-B242-518C479588AF}"/>
              </a:ext>
            </a:extLst>
          </p:cNvPr>
          <p:cNvSpPr/>
          <p:nvPr/>
        </p:nvSpPr>
        <p:spPr bwMode="auto">
          <a:xfrm>
            <a:off x="6573880" y="3956855"/>
            <a:ext cx="4593096" cy="833437"/>
          </a:xfrm>
          <a:prstGeom prst="roundRect">
            <a:avLst>
              <a:gd name="adj" fmla="val 15399"/>
            </a:avLst>
          </a:prstGeom>
          <a:solidFill>
            <a:schemeClr val="bg1">
              <a:lumMod val="75000"/>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9" name="TextBox 28">
            <a:extLst>
              <a:ext uri="{FF2B5EF4-FFF2-40B4-BE49-F238E27FC236}">
                <a16:creationId xmlns:a16="http://schemas.microsoft.com/office/drawing/2014/main" id="{2F91A403-E6C5-4000-A0A5-A8EF5436F6B1}"/>
              </a:ext>
            </a:extLst>
          </p:cNvPr>
          <p:cNvSpPr txBox="1"/>
          <p:nvPr/>
        </p:nvSpPr>
        <p:spPr>
          <a:xfrm>
            <a:off x="6659605" y="3991496"/>
            <a:ext cx="4338508" cy="707886"/>
          </a:xfrm>
          <a:prstGeom prst="rect">
            <a:avLst/>
          </a:prstGeom>
          <a:noFill/>
        </p:spPr>
        <p:txBody>
          <a:bodyPr wrap="square" rtlCol="0">
            <a:spAutoFit/>
          </a:bodyPr>
          <a:lstStyle/>
          <a:p>
            <a:pPr algn="l">
              <a:spcBef>
                <a:spcPts val="0"/>
              </a:spcBef>
            </a:pPr>
            <a:r>
              <a:rPr lang="en-US" sz="2000" dirty="0">
                <a:solidFill>
                  <a:schemeClr val="tx1"/>
                </a:solidFill>
                <a:latin typeface="Arial" panose="020B0604020202020204" pitchFamily="34" charset="0"/>
                <a:cs typeface="Arial" panose="020B0604020202020204" pitchFamily="34" charset="0"/>
              </a:rPr>
              <a:t>Import the syntax file from this folder </a:t>
            </a:r>
            <a:r>
              <a:rPr lang="en-US" sz="2000" u="sng" dirty="0">
                <a:solidFill>
                  <a:schemeClr val="tx1"/>
                </a:solidFill>
                <a:latin typeface="Arial" panose="020B0604020202020204" pitchFamily="34" charset="0"/>
                <a:cs typeface="Arial" panose="020B0604020202020204" pitchFamily="34" charset="0"/>
              </a:rPr>
              <a:t>OpenDSS/Examples/</a:t>
            </a:r>
            <a:r>
              <a:rPr lang="en-US" sz="2000" u="sng" dirty="0" err="1">
                <a:solidFill>
                  <a:schemeClr val="tx1"/>
                </a:solidFill>
                <a:latin typeface="Arial" panose="020B0604020202020204" pitchFamily="34" charset="0"/>
                <a:cs typeface="Arial" panose="020B0604020202020204" pitchFamily="34" charset="0"/>
              </a:rPr>
              <a:t>SyntaxFiles</a:t>
            </a:r>
            <a:r>
              <a:rPr lang="en-US" sz="2000" dirty="0">
                <a:solidFill>
                  <a:schemeClr val="tx1"/>
                </a:solidFill>
                <a:latin typeface="Arial" panose="020B0604020202020204" pitchFamily="34" charset="0"/>
                <a:cs typeface="Arial" panose="020B0604020202020204" pitchFamily="34" charset="0"/>
              </a:rPr>
              <a:t> </a:t>
            </a:r>
            <a:endParaRPr lang="en-US" sz="2000" b="1" u="sng" dirty="0">
              <a:solidFill>
                <a:srgbClr val="008040"/>
              </a:solidFill>
              <a:latin typeface="Courier New" panose="02070309020205020404" pitchFamily="49" charset="0"/>
              <a:cs typeface="Courier New" panose="02070309020205020404" pitchFamily="49" charset="0"/>
            </a:endParaRPr>
          </a:p>
        </p:txBody>
      </p:sp>
      <p:sp>
        <p:nvSpPr>
          <p:cNvPr id="30" name="Rectangle: Rounded Corners 29">
            <a:extLst>
              <a:ext uri="{FF2B5EF4-FFF2-40B4-BE49-F238E27FC236}">
                <a16:creationId xmlns:a16="http://schemas.microsoft.com/office/drawing/2014/main" id="{7BE34021-B2CB-4E59-9DAD-9C26AEBCBA0E}"/>
              </a:ext>
            </a:extLst>
          </p:cNvPr>
          <p:cNvSpPr/>
          <p:nvPr/>
        </p:nvSpPr>
        <p:spPr bwMode="auto">
          <a:xfrm>
            <a:off x="3788174" y="5354296"/>
            <a:ext cx="1789666" cy="304800"/>
          </a:xfrm>
          <a:prstGeom prst="roundRect">
            <a:avLst>
              <a:gd name="adj" fmla="val 8490"/>
            </a:avLst>
          </a:prstGeom>
          <a:solidFill>
            <a:schemeClr val="tx2">
              <a:alpha val="3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1" name="Arc 30">
            <a:extLst>
              <a:ext uri="{FF2B5EF4-FFF2-40B4-BE49-F238E27FC236}">
                <a16:creationId xmlns:a16="http://schemas.microsoft.com/office/drawing/2014/main" id="{B842E8CB-4889-43F7-8B70-33113BBC598E}"/>
              </a:ext>
            </a:extLst>
          </p:cNvPr>
          <p:cNvSpPr/>
          <p:nvPr/>
        </p:nvSpPr>
        <p:spPr bwMode="auto">
          <a:xfrm rot="4088429">
            <a:off x="5981625" y="3141816"/>
            <a:ext cx="1960553" cy="3326232"/>
          </a:xfrm>
          <a:prstGeom prst="arc">
            <a:avLst>
              <a:gd name="adj1" fmla="val 17595548"/>
              <a:gd name="adj2" fmla="val 4765378"/>
            </a:avLst>
          </a:prstGeom>
          <a:noFill/>
          <a:ln w="19050" cap="flat" cmpd="sng" algn="ctr">
            <a:solidFill>
              <a:schemeClr val="tx2">
                <a:lumMod val="75000"/>
              </a:schemeClr>
            </a:solidFill>
            <a:prstDash val="solid"/>
            <a:round/>
            <a:headEnd type="triangle" w="med" len="med"/>
            <a:tailEnd type="triangl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endParaRPr lang="en-US" sz="1800">
              <a:solidFill>
                <a:schemeClr val="bg1">
                  <a:lumMod val="50000"/>
                </a:schemeClr>
              </a:solidFill>
              <a:latin typeface="+mn-lt"/>
            </a:endParaRPr>
          </a:p>
        </p:txBody>
      </p:sp>
      <p:cxnSp>
        <p:nvCxnSpPr>
          <p:cNvPr id="32" name="Straight Arrow Connector 31">
            <a:extLst>
              <a:ext uri="{FF2B5EF4-FFF2-40B4-BE49-F238E27FC236}">
                <a16:creationId xmlns:a16="http://schemas.microsoft.com/office/drawing/2014/main" id="{1CFFF2A4-3F4E-4FFD-9CD6-016BE177B58E}"/>
              </a:ext>
            </a:extLst>
          </p:cNvPr>
          <p:cNvCxnSpPr/>
          <p:nvPr/>
        </p:nvCxnSpPr>
        <p:spPr bwMode="auto">
          <a:xfrm>
            <a:off x="8862276" y="2812391"/>
            <a:ext cx="0" cy="1053554"/>
          </a:xfrm>
          <a:prstGeom prst="straightConnector1">
            <a:avLst/>
          </a:prstGeom>
          <a:noFill/>
          <a:ln w="19050" cap="flat" cmpd="sng" algn="ctr">
            <a:solidFill>
              <a:schemeClr val="tx2">
                <a:lumMod val="75000"/>
              </a:schemeClr>
            </a:solidFill>
            <a:prstDash val="solid"/>
            <a:round/>
            <a:headEnd type="none" w="med" len="med"/>
            <a:tailEnd type="triangle" w="med" len="med"/>
          </a:ln>
          <a:effectLst/>
        </p:spPr>
      </p:cxnSp>
      <p:sp>
        <p:nvSpPr>
          <p:cNvPr id="33" name="Rectangle: Rounded Corners 32">
            <a:extLst>
              <a:ext uri="{FF2B5EF4-FFF2-40B4-BE49-F238E27FC236}">
                <a16:creationId xmlns:a16="http://schemas.microsoft.com/office/drawing/2014/main" id="{2DFD5DA6-CC1E-497F-8EEA-DB43A76ACE56}"/>
              </a:ext>
            </a:extLst>
          </p:cNvPr>
          <p:cNvSpPr/>
          <p:nvPr/>
        </p:nvSpPr>
        <p:spPr bwMode="auto">
          <a:xfrm>
            <a:off x="8779147" y="5670508"/>
            <a:ext cx="3258244" cy="774223"/>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pPr>
            <a:r>
              <a:rPr lang="en-US" sz="1800" dirty="0">
                <a:solidFill>
                  <a:schemeClr val="tx1"/>
                </a:solidFill>
                <a:latin typeface="Arial" panose="020B0604020202020204" pitchFamily="34" charset="0"/>
                <a:cs typeface="Arial" panose="020B0604020202020204" pitchFamily="34" charset="0"/>
              </a:rPr>
              <a:t>A restart of the text editor might be required</a:t>
            </a:r>
          </a:p>
        </p:txBody>
      </p:sp>
      <p:pic>
        <p:nvPicPr>
          <p:cNvPr id="35" name="Graphic 34" descr="Warning">
            <a:extLst>
              <a:ext uri="{FF2B5EF4-FFF2-40B4-BE49-F238E27FC236}">
                <a16:creationId xmlns:a16="http://schemas.microsoft.com/office/drawing/2014/main" id="{40E43640-551F-43EC-A205-8D77F246FB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3522" y="5840656"/>
            <a:ext cx="774223" cy="774223"/>
          </a:xfrm>
          <a:prstGeom prst="rect">
            <a:avLst/>
          </a:prstGeom>
        </p:spPr>
      </p:pic>
    </p:spTree>
    <p:extLst>
      <p:ext uri="{BB962C8B-B14F-4D97-AF65-F5344CB8AC3E}">
        <p14:creationId xmlns:p14="http://schemas.microsoft.com/office/powerpoint/2010/main" val="2637654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D3E55A-D172-4A51-9B19-505FBA3F78E2}"/>
              </a:ext>
            </a:extLst>
          </p:cNvPr>
          <p:cNvSpPr>
            <a:spLocks noGrp="1"/>
          </p:cNvSpPr>
          <p:nvPr>
            <p:ph type="ctrTitle" sz="quarter"/>
          </p:nvPr>
        </p:nvSpPr>
        <p:spPr/>
        <p:txBody>
          <a:bodyPr/>
          <a:lstStyle/>
          <a:p>
            <a:r>
              <a:rPr lang="en-US" dirty="0"/>
              <a:t>Live Demo</a:t>
            </a:r>
          </a:p>
        </p:txBody>
      </p:sp>
    </p:spTree>
    <p:extLst>
      <p:ext uri="{BB962C8B-B14F-4D97-AF65-F5344CB8AC3E}">
        <p14:creationId xmlns:p14="http://schemas.microsoft.com/office/powerpoint/2010/main" val="39434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9DB80D-86F6-49A2-9C72-62B5BB1E8E14}"/>
              </a:ext>
            </a:extLst>
          </p:cNvPr>
          <p:cNvPicPr>
            <a:picLocks noChangeAspect="1"/>
          </p:cNvPicPr>
          <p:nvPr/>
        </p:nvPicPr>
        <p:blipFill rotWithShape="1">
          <a:blip r:embed="rId2"/>
          <a:srcRect b="13043"/>
          <a:stretch/>
        </p:blipFill>
        <p:spPr>
          <a:xfrm>
            <a:off x="1542655" y="2149115"/>
            <a:ext cx="9106689" cy="4373605"/>
          </a:xfrm>
          <a:prstGeom prst="rect">
            <a:avLst/>
          </a:prstGeom>
        </p:spPr>
      </p:pic>
      <p:sp>
        <p:nvSpPr>
          <p:cNvPr id="2" name="Title 1"/>
          <p:cNvSpPr>
            <a:spLocks noGrp="1"/>
          </p:cNvSpPr>
          <p:nvPr>
            <p:ph type="title"/>
          </p:nvPr>
        </p:nvSpPr>
        <p:spPr/>
        <p:txBody>
          <a:bodyPr/>
          <a:lstStyle/>
          <a:p>
            <a:r>
              <a:rPr lang="en-US" dirty="0"/>
              <a:t>OpenDSS in EPRI.com</a:t>
            </a:r>
          </a:p>
        </p:txBody>
      </p:sp>
      <p:sp>
        <p:nvSpPr>
          <p:cNvPr id="6" name="Rectangle: Rounded Corners 5">
            <a:extLst>
              <a:ext uri="{FF2B5EF4-FFF2-40B4-BE49-F238E27FC236}">
                <a16:creationId xmlns:a16="http://schemas.microsoft.com/office/drawing/2014/main" id="{F23A4A0C-B832-4845-A54D-CD72C48651F3}"/>
              </a:ext>
            </a:extLst>
          </p:cNvPr>
          <p:cNvSpPr/>
          <p:nvPr/>
        </p:nvSpPr>
        <p:spPr bwMode="auto">
          <a:xfrm>
            <a:off x="1635842" y="3322320"/>
            <a:ext cx="2989006" cy="2946400"/>
          </a:xfrm>
          <a:prstGeom prst="roundRect">
            <a:avLst>
              <a:gd name="adj" fmla="val 3751"/>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0F081964-3930-4F80-8A8C-F6CA8572341E}"/>
              </a:ext>
            </a:extLst>
          </p:cNvPr>
          <p:cNvSpPr/>
          <p:nvPr/>
        </p:nvSpPr>
        <p:spPr>
          <a:xfrm>
            <a:off x="428999" y="1078224"/>
            <a:ext cx="5667001" cy="784830"/>
          </a:xfrm>
          <a:prstGeom prst="rect">
            <a:avLst/>
          </a:prstGeom>
        </p:spPr>
        <p:txBody>
          <a:bodyPr wrap="none">
            <a:spAutoFit/>
          </a:bodyPr>
          <a:lstStyle/>
          <a:p>
            <a:pPr algn="just"/>
            <a:r>
              <a:rPr lang="en-US" sz="1800" dirty="0"/>
              <a:t>Plenty of resources to start with at EPRI.com</a:t>
            </a:r>
          </a:p>
          <a:p>
            <a:pPr algn="l"/>
            <a:r>
              <a:rPr lang="en-US" sz="1800" dirty="0">
                <a:hlinkClick r:id="rId3"/>
              </a:rPr>
              <a:t>https://www.epri.com/pages/sa/opendss?lang=en-US</a:t>
            </a:r>
            <a:r>
              <a:rPr lang="en-US" sz="1800" dirty="0"/>
              <a:t> </a:t>
            </a:r>
          </a:p>
        </p:txBody>
      </p:sp>
      <p:cxnSp>
        <p:nvCxnSpPr>
          <p:cNvPr id="9" name="Straight Arrow Connector 8">
            <a:extLst>
              <a:ext uri="{FF2B5EF4-FFF2-40B4-BE49-F238E27FC236}">
                <a16:creationId xmlns:a16="http://schemas.microsoft.com/office/drawing/2014/main" id="{D39DD244-CB83-4042-AC8E-8AD608067BDD}"/>
              </a:ext>
            </a:extLst>
          </p:cNvPr>
          <p:cNvCxnSpPr>
            <a:cxnSpLocks/>
            <a:stCxn id="6" idx="0"/>
            <a:endCxn id="7" idx="2"/>
          </p:cNvCxnSpPr>
          <p:nvPr/>
        </p:nvCxnSpPr>
        <p:spPr bwMode="auto">
          <a:xfrm flipV="1">
            <a:off x="3130345" y="1863054"/>
            <a:ext cx="132155" cy="1459266"/>
          </a:xfrm>
          <a:prstGeom prst="straightConnector1">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7057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D3E55A-D172-4A51-9B19-505FBA3F78E2}"/>
              </a:ext>
            </a:extLst>
          </p:cNvPr>
          <p:cNvSpPr>
            <a:spLocks noGrp="1"/>
          </p:cNvSpPr>
          <p:nvPr>
            <p:ph type="ctrTitle" sz="quarter"/>
          </p:nvPr>
        </p:nvSpPr>
        <p:spPr/>
        <p:txBody>
          <a:bodyPr/>
          <a:lstStyle/>
          <a:p>
            <a:r>
              <a:rPr lang="en-US" dirty="0"/>
              <a:t>Questions ??</a:t>
            </a:r>
          </a:p>
        </p:txBody>
      </p:sp>
    </p:spTree>
    <p:extLst>
      <p:ext uri="{BB962C8B-B14F-4D97-AF65-F5344CB8AC3E}">
        <p14:creationId xmlns:p14="http://schemas.microsoft.com/office/powerpoint/2010/main" val="2244854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52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OpenDSS in SourceForge.net</a:t>
            </a:r>
          </a:p>
        </p:txBody>
      </p:sp>
      <p:pic>
        <p:nvPicPr>
          <p:cNvPr id="5" name="Picture 4">
            <a:extLst>
              <a:ext uri="{FF2B5EF4-FFF2-40B4-BE49-F238E27FC236}">
                <a16:creationId xmlns:a16="http://schemas.microsoft.com/office/drawing/2014/main" id="{C27DA086-B737-4CCD-A485-75EE23DF3E4A}"/>
              </a:ext>
            </a:extLst>
          </p:cNvPr>
          <p:cNvPicPr>
            <a:picLocks noChangeAspect="1"/>
          </p:cNvPicPr>
          <p:nvPr/>
        </p:nvPicPr>
        <p:blipFill rotWithShape="1">
          <a:blip r:embed="rId2"/>
          <a:srcRect r="-48" b="21261"/>
          <a:stretch/>
        </p:blipFill>
        <p:spPr>
          <a:xfrm>
            <a:off x="1529194" y="2337057"/>
            <a:ext cx="9133611" cy="4269483"/>
          </a:xfrm>
          <a:prstGeom prst="rect">
            <a:avLst/>
          </a:prstGeom>
        </p:spPr>
      </p:pic>
      <p:sp>
        <p:nvSpPr>
          <p:cNvPr id="6" name="Rectangle: Rounded Corners 5">
            <a:extLst>
              <a:ext uri="{FF2B5EF4-FFF2-40B4-BE49-F238E27FC236}">
                <a16:creationId xmlns:a16="http://schemas.microsoft.com/office/drawing/2014/main" id="{F23A4A0C-B832-4845-A54D-CD72C48651F3}"/>
              </a:ext>
            </a:extLst>
          </p:cNvPr>
          <p:cNvSpPr/>
          <p:nvPr/>
        </p:nvSpPr>
        <p:spPr bwMode="auto">
          <a:xfrm>
            <a:off x="1635842" y="4252206"/>
            <a:ext cx="2989006" cy="616974"/>
          </a:xfrm>
          <a:prstGeom prst="roundRect">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0F081964-3930-4F80-8A8C-F6CA8572341E}"/>
              </a:ext>
            </a:extLst>
          </p:cNvPr>
          <p:cNvSpPr/>
          <p:nvPr/>
        </p:nvSpPr>
        <p:spPr>
          <a:xfrm>
            <a:off x="454727" y="1078224"/>
            <a:ext cx="5203348" cy="784830"/>
          </a:xfrm>
          <a:prstGeom prst="rect">
            <a:avLst/>
          </a:prstGeom>
        </p:spPr>
        <p:txBody>
          <a:bodyPr wrap="none">
            <a:spAutoFit/>
          </a:bodyPr>
          <a:lstStyle/>
          <a:p>
            <a:pPr algn="just"/>
            <a:r>
              <a:rPr lang="en-US" sz="1800" dirty="0"/>
              <a:t>You can get the latest </a:t>
            </a:r>
            <a:r>
              <a:rPr lang="en-US" sz="1800" u="sng" dirty="0"/>
              <a:t>installer</a:t>
            </a:r>
            <a:r>
              <a:rPr lang="en-US" sz="1800" dirty="0"/>
              <a:t> of OpenDSS from </a:t>
            </a:r>
          </a:p>
          <a:p>
            <a:pPr algn="l"/>
            <a:r>
              <a:rPr lang="en-US" sz="1800" dirty="0">
                <a:hlinkClick r:id="rId3"/>
              </a:rPr>
              <a:t>https://sourceforge.net/projects/electricdss/files/</a:t>
            </a:r>
            <a:r>
              <a:rPr lang="en-US" sz="1800" dirty="0"/>
              <a:t> </a:t>
            </a:r>
          </a:p>
        </p:txBody>
      </p:sp>
      <p:cxnSp>
        <p:nvCxnSpPr>
          <p:cNvPr id="9" name="Straight Arrow Connector 8">
            <a:extLst>
              <a:ext uri="{FF2B5EF4-FFF2-40B4-BE49-F238E27FC236}">
                <a16:creationId xmlns:a16="http://schemas.microsoft.com/office/drawing/2014/main" id="{D39DD244-CB83-4042-AC8E-8AD608067BDD}"/>
              </a:ext>
            </a:extLst>
          </p:cNvPr>
          <p:cNvCxnSpPr>
            <a:cxnSpLocks/>
            <a:stCxn id="6" idx="0"/>
            <a:endCxn id="7" idx="2"/>
          </p:cNvCxnSpPr>
          <p:nvPr/>
        </p:nvCxnSpPr>
        <p:spPr bwMode="auto">
          <a:xfrm flipH="1" flipV="1">
            <a:off x="3056401" y="1863054"/>
            <a:ext cx="73944" cy="2389152"/>
          </a:xfrm>
          <a:prstGeom prst="straightConnector1">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8663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OpenDSS in SourceForge.net</a:t>
            </a:r>
          </a:p>
        </p:txBody>
      </p:sp>
      <p:pic>
        <p:nvPicPr>
          <p:cNvPr id="5" name="Picture 4">
            <a:extLst>
              <a:ext uri="{FF2B5EF4-FFF2-40B4-BE49-F238E27FC236}">
                <a16:creationId xmlns:a16="http://schemas.microsoft.com/office/drawing/2014/main" id="{C27DA086-B737-4CCD-A485-75EE23DF3E4A}"/>
              </a:ext>
            </a:extLst>
          </p:cNvPr>
          <p:cNvPicPr>
            <a:picLocks noChangeAspect="1"/>
          </p:cNvPicPr>
          <p:nvPr/>
        </p:nvPicPr>
        <p:blipFill rotWithShape="1">
          <a:blip r:embed="rId2"/>
          <a:srcRect r="-48" b="21261"/>
          <a:stretch/>
        </p:blipFill>
        <p:spPr>
          <a:xfrm>
            <a:off x="1529194" y="2337057"/>
            <a:ext cx="9133611" cy="4269483"/>
          </a:xfrm>
          <a:prstGeom prst="rect">
            <a:avLst/>
          </a:prstGeom>
        </p:spPr>
      </p:pic>
      <p:sp>
        <p:nvSpPr>
          <p:cNvPr id="6" name="Rectangle: Rounded Corners 5">
            <a:extLst>
              <a:ext uri="{FF2B5EF4-FFF2-40B4-BE49-F238E27FC236}">
                <a16:creationId xmlns:a16="http://schemas.microsoft.com/office/drawing/2014/main" id="{F23A4A0C-B832-4845-A54D-CD72C48651F3}"/>
              </a:ext>
            </a:extLst>
          </p:cNvPr>
          <p:cNvSpPr/>
          <p:nvPr/>
        </p:nvSpPr>
        <p:spPr bwMode="auto">
          <a:xfrm>
            <a:off x="7659330" y="3638182"/>
            <a:ext cx="2186908" cy="616974"/>
          </a:xfrm>
          <a:prstGeom prst="roundRect">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0F081964-3930-4F80-8A8C-F6CA8572341E}"/>
              </a:ext>
            </a:extLst>
          </p:cNvPr>
          <p:cNvSpPr/>
          <p:nvPr/>
        </p:nvSpPr>
        <p:spPr>
          <a:xfrm>
            <a:off x="579104" y="1078224"/>
            <a:ext cx="11033790" cy="369332"/>
          </a:xfrm>
          <a:prstGeom prst="rect">
            <a:avLst/>
          </a:prstGeom>
        </p:spPr>
        <p:txBody>
          <a:bodyPr wrap="none">
            <a:spAutoFit/>
          </a:bodyPr>
          <a:lstStyle/>
          <a:p>
            <a:pPr algn="just"/>
            <a:r>
              <a:rPr lang="en-US" sz="1800" dirty="0"/>
              <a:t>The </a:t>
            </a:r>
            <a:r>
              <a:rPr lang="en-US" sz="1800" i="1" dirty="0"/>
              <a:t>News </a:t>
            </a:r>
            <a:r>
              <a:rPr lang="en-US" sz="1800" dirty="0"/>
              <a:t>and forums in the </a:t>
            </a:r>
            <a:r>
              <a:rPr lang="en-US" sz="1800" i="1" dirty="0"/>
              <a:t>Discussion </a:t>
            </a:r>
            <a:r>
              <a:rPr lang="en-US" sz="1800" dirty="0"/>
              <a:t>tab are one of the best resources to </a:t>
            </a:r>
            <a:r>
              <a:rPr lang="en-US" sz="1800" u="sng" dirty="0"/>
              <a:t>get your questions answered </a:t>
            </a:r>
          </a:p>
        </p:txBody>
      </p:sp>
      <p:cxnSp>
        <p:nvCxnSpPr>
          <p:cNvPr id="9" name="Straight Arrow Connector 8">
            <a:extLst>
              <a:ext uri="{FF2B5EF4-FFF2-40B4-BE49-F238E27FC236}">
                <a16:creationId xmlns:a16="http://schemas.microsoft.com/office/drawing/2014/main" id="{D39DD244-CB83-4042-AC8E-8AD608067BDD}"/>
              </a:ext>
            </a:extLst>
          </p:cNvPr>
          <p:cNvCxnSpPr>
            <a:cxnSpLocks/>
            <a:stCxn id="6" idx="0"/>
            <a:endCxn id="7" idx="2"/>
          </p:cNvCxnSpPr>
          <p:nvPr/>
        </p:nvCxnSpPr>
        <p:spPr bwMode="auto">
          <a:xfrm flipH="1" flipV="1">
            <a:off x="6095999" y="1447556"/>
            <a:ext cx="2656785" cy="2190626"/>
          </a:xfrm>
          <a:prstGeom prst="straightConnector1">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pic>
        <p:nvPicPr>
          <p:cNvPr id="4" name="Picture 3">
            <a:extLst>
              <a:ext uri="{FF2B5EF4-FFF2-40B4-BE49-F238E27FC236}">
                <a16:creationId xmlns:a16="http://schemas.microsoft.com/office/drawing/2014/main" id="{79235861-0909-4E13-936D-48EB68D21AEB}"/>
              </a:ext>
            </a:extLst>
          </p:cNvPr>
          <p:cNvPicPr>
            <a:picLocks noChangeAspect="1"/>
          </p:cNvPicPr>
          <p:nvPr/>
        </p:nvPicPr>
        <p:blipFill rotWithShape="1">
          <a:blip r:embed="rId3"/>
          <a:srcRect l="1932"/>
          <a:stretch/>
        </p:blipFill>
        <p:spPr>
          <a:xfrm>
            <a:off x="365760" y="3532989"/>
            <a:ext cx="7049844" cy="2911161"/>
          </a:xfrm>
          <a:prstGeom prst="rect">
            <a:avLst/>
          </a:prstGeom>
          <a:ln>
            <a:solidFill>
              <a:schemeClr val="tx1"/>
            </a:solidFill>
          </a:ln>
          <a:effectLst>
            <a:outerShdw blurRad="50800" dist="38100" dir="2700000" algn="tl" rotWithShape="0">
              <a:prstClr val="black">
                <a:alpha val="40000"/>
              </a:prstClr>
            </a:outerShdw>
          </a:effectLst>
        </p:spPr>
      </p:pic>
      <p:sp>
        <p:nvSpPr>
          <p:cNvPr id="10" name="Rectangle: Rounded Corners 9">
            <a:extLst>
              <a:ext uri="{FF2B5EF4-FFF2-40B4-BE49-F238E27FC236}">
                <a16:creationId xmlns:a16="http://schemas.microsoft.com/office/drawing/2014/main" id="{F23A42F0-4814-42AC-82DF-6A88A7562D02}"/>
              </a:ext>
            </a:extLst>
          </p:cNvPr>
          <p:cNvSpPr/>
          <p:nvPr/>
        </p:nvSpPr>
        <p:spPr bwMode="auto">
          <a:xfrm>
            <a:off x="400002" y="3667677"/>
            <a:ext cx="1477959" cy="2620051"/>
          </a:xfrm>
          <a:prstGeom prst="roundRect">
            <a:avLst>
              <a:gd name="adj" fmla="val 9349"/>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1" name="Straight Arrow Connector 10">
            <a:extLst>
              <a:ext uri="{FF2B5EF4-FFF2-40B4-BE49-F238E27FC236}">
                <a16:creationId xmlns:a16="http://schemas.microsoft.com/office/drawing/2014/main" id="{969982B9-3BA0-41E5-8006-27D7C3F3C455}"/>
              </a:ext>
            </a:extLst>
          </p:cNvPr>
          <p:cNvCxnSpPr>
            <a:cxnSpLocks/>
            <a:stCxn id="10" idx="0"/>
          </p:cNvCxnSpPr>
          <p:nvPr/>
        </p:nvCxnSpPr>
        <p:spPr bwMode="auto">
          <a:xfrm flipV="1">
            <a:off x="1138982" y="1447556"/>
            <a:ext cx="4449018" cy="2220121"/>
          </a:xfrm>
          <a:prstGeom prst="straightConnector1">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1288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OpenDSS in SourceForge.net</a:t>
            </a:r>
          </a:p>
        </p:txBody>
      </p:sp>
      <p:pic>
        <p:nvPicPr>
          <p:cNvPr id="5" name="Picture 4">
            <a:extLst>
              <a:ext uri="{FF2B5EF4-FFF2-40B4-BE49-F238E27FC236}">
                <a16:creationId xmlns:a16="http://schemas.microsoft.com/office/drawing/2014/main" id="{C27DA086-B737-4CCD-A485-75EE23DF3E4A}"/>
              </a:ext>
            </a:extLst>
          </p:cNvPr>
          <p:cNvPicPr>
            <a:picLocks noChangeAspect="1"/>
          </p:cNvPicPr>
          <p:nvPr/>
        </p:nvPicPr>
        <p:blipFill rotWithShape="1">
          <a:blip r:embed="rId2"/>
          <a:srcRect r="-48" b="21261"/>
          <a:stretch/>
        </p:blipFill>
        <p:spPr>
          <a:xfrm>
            <a:off x="1529194" y="2337057"/>
            <a:ext cx="9133611" cy="4269483"/>
          </a:xfrm>
          <a:prstGeom prst="rect">
            <a:avLst/>
          </a:prstGeom>
        </p:spPr>
      </p:pic>
      <p:sp>
        <p:nvSpPr>
          <p:cNvPr id="6" name="Rectangle: Rounded Corners 5">
            <a:extLst>
              <a:ext uri="{FF2B5EF4-FFF2-40B4-BE49-F238E27FC236}">
                <a16:creationId xmlns:a16="http://schemas.microsoft.com/office/drawing/2014/main" id="{F23A4A0C-B832-4845-A54D-CD72C48651F3}"/>
              </a:ext>
            </a:extLst>
          </p:cNvPr>
          <p:cNvSpPr/>
          <p:nvPr/>
        </p:nvSpPr>
        <p:spPr bwMode="auto">
          <a:xfrm>
            <a:off x="9635554" y="3628350"/>
            <a:ext cx="1046915" cy="616974"/>
          </a:xfrm>
          <a:prstGeom prst="roundRect">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9" name="Straight Arrow Connector 8">
            <a:extLst>
              <a:ext uri="{FF2B5EF4-FFF2-40B4-BE49-F238E27FC236}">
                <a16:creationId xmlns:a16="http://schemas.microsoft.com/office/drawing/2014/main" id="{D39DD244-CB83-4042-AC8E-8AD608067BDD}"/>
              </a:ext>
            </a:extLst>
          </p:cNvPr>
          <p:cNvCxnSpPr>
            <a:cxnSpLocks/>
            <a:stCxn id="6" idx="0"/>
          </p:cNvCxnSpPr>
          <p:nvPr/>
        </p:nvCxnSpPr>
        <p:spPr bwMode="auto">
          <a:xfrm flipH="1" flipV="1">
            <a:off x="9379974" y="1455174"/>
            <a:ext cx="779038" cy="2173176"/>
          </a:xfrm>
          <a:prstGeom prst="straightConnector1">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pic>
        <p:nvPicPr>
          <p:cNvPr id="8" name="Picture 7">
            <a:extLst>
              <a:ext uri="{FF2B5EF4-FFF2-40B4-BE49-F238E27FC236}">
                <a16:creationId xmlns:a16="http://schemas.microsoft.com/office/drawing/2014/main" id="{F7B914F3-5F9C-4512-A42D-582538D8A016}"/>
              </a:ext>
            </a:extLst>
          </p:cNvPr>
          <p:cNvPicPr>
            <a:picLocks noChangeAspect="1"/>
          </p:cNvPicPr>
          <p:nvPr/>
        </p:nvPicPr>
        <p:blipFill rotWithShape="1">
          <a:blip r:embed="rId3"/>
          <a:srcRect r="7559" b="3804"/>
          <a:stretch/>
        </p:blipFill>
        <p:spPr>
          <a:xfrm>
            <a:off x="365760" y="3530532"/>
            <a:ext cx="8552098" cy="2910325"/>
          </a:xfrm>
          <a:prstGeom prst="rect">
            <a:avLst/>
          </a:prstGeom>
          <a:ln>
            <a:solidFill>
              <a:schemeClr val="tx1"/>
            </a:solidFill>
          </a:ln>
          <a:effectLst>
            <a:outerShdw blurRad="50800" dist="38100" dir="2700000" algn="tl" rotWithShape="0">
              <a:prstClr val="black">
                <a:alpha val="40000"/>
              </a:prstClr>
            </a:outerShdw>
          </a:effectLst>
        </p:spPr>
      </p:pic>
      <p:sp>
        <p:nvSpPr>
          <p:cNvPr id="10" name="Rectangle: Rounded Corners 9">
            <a:extLst>
              <a:ext uri="{FF2B5EF4-FFF2-40B4-BE49-F238E27FC236}">
                <a16:creationId xmlns:a16="http://schemas.microsoft.com/office/drawing/2014/main" id="{F23A42F0-4814-42AC-82DF-6A88A7562D02}"/>
              </a:ext>
            </a:extLst>
          </p:cNvPr>
          <p:cNvSpPr/>
          <p:nvPr/>
        </p:nvSpPr>
        <p:spPr bwMode="auto">
          <a:xfrm>
            <a:off x="4031144" y="4392559"/>
            <a:ext cx="2791460" cy="360681"/>
          </a:xfrm>
          <a:prstGeom prst="roundRect">
            <a:avLst>
              <a:gd name="adj" fmla="val 9349"/>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1" name="Straight Arrow Connector 10">
            <a:extLst>
              <a:ext uri="{FF2B5EF4-FFF2-40B4-BE49-F238E27FC236}">
                <a16:creationId xmlns:a16="http://schemas.microsoft.com/office/drawing/2014/main" id="{969982B9-3BA0-41E5-8006-27D7C3F3C455}"/>
              </a:ext>
            </a:extLst>
          </p:cNvPr>
          <p:cNvCxnSpPr>
            <a:cxnSpLocks/>
            <a:stCxn id="10" idx="0"/>
          </p:cNvCxnSpPr>
          <p:nvPr/>
        </p:nvCxnSpPr>
        <p:spPr bwMode="auto">
          <a:xfrm flipV="1">
            <a:off x="5426874" y="1863054"/>
            <a:ext cx="465926" cy="2529505"/>
          </a:xfrm>
          <a:prstGeom prst="straightConnector1">
            <a:avLst/>
          </a:prstGeom>
          <a:ln w="28575">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28" name="Rectangle 27">
            <a:extLst>
              <a:ext uri="{FF2B5EF4-FFF2-40B4-BE49-F238E27FC236}">
                <a16:creationId xmlns:a16="http://schemas.microsoft.com/office/drawing/2014/main" id="{CE082618-7143-404C-84DA-ABE933695B3D}"/>
              </a:ext>
            </a:extLst>
          </p:cNvPr>
          <p:cNvSpPr/>
          <p:nvPr/>
        </p:nvSpPr>
        <p:spPr>
          <a:xfrm>
            <a:off x="1170834" y="1078224"/>
            <a:ext cx="10614829" cy="784830"/>
          </a:xfrm>
          <a:prstGeom prst="rect">
            <a:avLst/>
          </a:prstGeom>
        </p:spPr>
        <p:txBody>
          <a:bodyPr wrap="none">
            <a:spAutoFit/>
          </a:bodyPr>
          <a:lstStyle/>
          <a:p>
            <a:pPr algn="r"/>
            <a:r>
              <a:rPr lang="en-US" sz="1800" dirty="0"/>
              <a:t>In the </a:t>
            </a:r>
            <a:r>
              <a:rPr lang="en-US" sz="1800" i="1" dirty="0"/>
              <a:t>Code </a:t>
            </a:r>
            <a:r>
              <a:rPr lang="en-US" sz="1800" dirty="0"/>
              <a:t>tab you can get the </a:t>
            </a:r>
            <a:r>
              <a:rPr lang="en-US" sz="1800" u="sng" dirty="0"/>
              <a:t>URL of the main repository</a:t>
            </a:r>
            <a:r>
              <a:rPr lang="en-US" sz="1800" dirty="0"/>
              <a:t> or download a </a:t>
            </a:r>
            <a:r>
              <a:rPr lang="en-US" sz="1800" u="sng" dirty="0"/>
              <a:t>snapshot of the source code</a:t>
            </a:r>
          </a:p>
          <a:p>
            <a:r>
              <a:rPr lang="en-US" altLang="en-US" sz="1800" dirty="0">
                <a:latin typeface="Arial" panose="020B0604020202020204" pitchFamily="34" charset="0"/>
                <a:cs typeface="Arial" panose="020B0604020202020204" pitchFamily="34" charset="0"/>
                <a:hlinkClick r:id="rId4"/>
              </a:rPr>
              <a:t>https://svn.code.sf.net/p/electricdss/code/trunk</a:t>
            </a:r>
            <a:endParaRPr lang="en-US" sz="1800" dirty="0"/>
          </a:p>
        </p:txBody>
      </p:sp>
    </p:spTree>
    <p:extLst>
      <p:ext uri="{BB962C8B-B14F-4D97-AF65-F5344CB8AC3E}">
        <p14:creationId xmlns:p14="http://schemas.microsoft.com/office/powerpoint/2010/main" val="118261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altLang="en-US" dirty="0"/>
              <a:t>Accessing the Source Code Repository with TortoiseSVN</a:t>
            </a:r>
          </a:p>
        </p:txBody>
      </p:sp>
      <p:sp>
        <p:nvSpPr>
          <p:cNvPr id="47107" name="Rectangle 3"/>
          <p:cNvSpPr>
            <a:spLocks noGrp="1" noChangeArrowheads="1"/>
          </p:cNvSpPr>
          <p:nvPr>
            <p:ph type="body" idx="1"/>
          </p:nvPr>
        </p:nvSpPr>
        <p:spPr>
          <a:xfrm>
            <a:off x="365760" y="1005840"/>
            <a:ext cx="6585646" cy="5394960"/>
          </a:xfrm>
        </p:spPr>
        <p:txBody>
          <a:bodyPr>
            <a:normAutofit/>
          </a:bodyPr>
          <a:lstStyle/>
          <a:p>
            <a:pPr>
              <a:lnSpc>
                <a:spcPct val="85000"/>
              </a:lnSpc>
            </a:pPr>
            <a:r>
              <a:rPr lang="en-US" altLang="en-US" sz="2000" dirty="0">
                <a:latin typeface="Arial" panose="020B0604020202020204" pitchFamily="34" charset="0"/>
                <a:cs typeface="Arial" panose="020B0604020202020204" pitchFamily="34" charset="0"/>
              </a:rPr>
              <a:t>Install a </a:t>
            </a:r>
            <a:r>
              <a:rPr lang="en-US" altLang="en-US" sz="2000" b="1" dirty="0">
                <a:latin typeface="Arial" panose="020B0604020202020204" pitchFamily="34" charset="0"/>
                <a:cs typeface="Arial" panose="020B0604020202020204" pitchFamily="34" charset="0"/>
              </a:rPr>
              <a:t>TortoiseSVN</a:t>
            </a:r>
            <a:r>
              <a:rPr lang="en-US" altLang="en-US" sz="2000" dirty="0">
                <a:latin typeface="Arial" panose="020B0604020202020204" pitchFamily="34" charset="0"/>
                <a:cs typeface="Arial" panose="020B0604020202020204" pitchFamily="34" charset="0"/>
              </a:rPr>
              <a:t> client from </a:t>
            </a:r>
            <a:r>
              <a:rPr lang="en-US" altLang="en-US" sz="2000" u="sng" dirty="0">
                <a:latin typeface="Arial" panose="020B0604020202020204" pitchFamily="34" charset="0"/>
                <a:cs typeface="Arial" panose="020B0604020202020204" pitchFamily="34" charset="0"/>
                <a:hlinkClick r:id="rId3"/>
              </a:rPr>
              <a:t>https://tortoisesvn.net/downloads.html</a:t>
            </a:r>
            <a:r>
              <a:rPr lang="en-US" altLang="en-US" sz="2000" u="sng" dirty="0">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a:p>
            <a:pPr eaLnBrk="1" hangingPunct="1">
              <a:lnSpc>
                <a:spcPct val="85000"/>
              </a:lnSpc>
            </a:pPr>
            <a:endParaRPr lang="en-US" altLang="en-US" sz="2000" dirty="0">
              <a:latin typeface="Arial" panose="020B0604020202020204" pitchFamily="34" charset="0"/>
              <a:cs typeface="Arial" panose="020B0604020202020204" pitchFamily="34" charset="0"/>
            </a:endParaRPr>
          </a:p>
          <a:p>
            <a:pPr eaLnBrk="1" hangingPunct="1">
              <a:lnSpc>
                <a:spcPct val="85000"/>
              </a:lnSpc>
            </a:pPr>
            <a:r>
              <a:rPr lang="en-US" altLang="en-US" sz="2000" dirty="0">
                <a:latin typeface="Arial" panose="020B0604020202020204" pitchFamily="34" charset="0"/>
                <a:cs typeface="Arial" panose="020B0604020202020204" pitchFamily="34" charset="0"/>
              </a:rPr>
              <a:t>Grab the OpenDSS files from SourceForge:</a:t>
            </a:r>
          </a:p>
          <a:p>
            <a:pPr eaLnBrk="1" hangingPunct="1">
              <a:lnSpc>
                <a:spcPct val="85000"/>
              </a:lnSpc>
            </a:pPr>
            <a:endParaRPr lang="en-US" altLang="en-US" sz="2000" dirty="0">
              <a:latin typeface="Arial" panose="020B0604020202020204" pitchFamily="34" charset="0"/>
              <a:cs typeface="Arial" panose="020B0604020202020204" pitchFamily="34"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Create a clean directory such as </a:t>
            </a:r>
            <a:r>
              <a:rPr lang="en-US" altLang="en-US" sz="2000" b="1" dirty="0">
                <a:solidFill>
                  <a:srgbClr val="003296"/>
                </a:solidFill>
                <a:latin typeface="Courier New" panose="02070309020205020404" pitchFamily="49" charset="0"/>
                <a:cs typeface="Courier New" panose="02070309020205020404" pitchFamily="49" charset="0"/>
              </a:rPr>
              <a:t>C:\OpenDSS</a:t>
            </a:r>
            <a:br>
              <a:rPr lang="en-US" altLang="en-US" sz="2000" b="1" dirty="0">
                <a:solidFill>
                  <a:srgbClr val="003296"/>
                </a:solidFill>
                <a:latin typeface="Courier New" panose="02070309020205020404" pitchFamily="49" charset="0"/>
                <a:cs typeface="Courier New" panose="02070309020205020404" pitchFamily="49" charset="0"/>
              </a:rPr>
            </a:br>
            <a:endParaRPr lang="en-US" altLang="en-US" sz="2000" b="1" dirty="0">
              <a:solidFill>
                <a:srgbClr val="003296"/>
              </a:solidFill>
              <a:latin typeface="Courier New" panose="02070309020205020404" pitchFamily="49" charset="0"/>
              <a:cs typeface="Courier New" panose="02070309020205020404" pitchFamily="49"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Right-click on it and choose </a:t>
            </a:r>
            <a:r>
              <a:rPr lang="en-US" altLang="en-US" sz="2000" i="1" u="sng" dirty="0">
                <a:latin typeface="Arial" panose="020B0604020202020204" pitchFamily="34" charset="0"/>
                <a:cs typeface="Arial" panose="020B0604020202020204" pitchFamily="34" charset="0"/>
              </a:rPr>
              <a:t>SVN Checkout…</a:t>
            </a:r>
            <a:br>
              <a:rPr lang="en-US" altLang="en-US" sz="2000" i="1" u="sng"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from the menu</a:t>
            </a:r>
            <a:br>
              <a:rPr lang="en-US" altLang="en-US" sz="2000" dirty="0">
                <a:latin typeface="Arial" panose="020B0604020202020204" pitchFamily="34" charset="0"/>
                <a:cs typeface="Arial" panose="020B0604020202020204" pitchFamily="34" charset="0"/>
              </a:rPr>
            </a:br>
            <a:endParaRPr lang="en-US" altLang="en-US" sz="2000" dirty="0">
              <a:latin typeface="Arial" panose="020B0604020202020204" pitchFamily="34" charset="0"/>
              <a:cs typeface="Arial" panose="020B0604020202020204" pitchFamily="34"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The repository URL is </a:t>
            </a:r>
            <a:r>
              <a:rPr lang="en-US" altLang="en-US" sz="2000" dirty="0">
                <a:latin typeface="Arial" panose="020B0604020202020204" pitchFamily="34" charset="0"/>
                <a:cs typeface="Arial" panose="020B0604020202020204" pitchFamily="34" charset="0"/>
                <a:hlinkClick r:id="rId4"/>
              </a:rPr>
              <a:t>https://svn.code.sf.net/p/electricdss/code/trunk</a:t>
            </a:r>
            <a:r>
              <a:rPr lang="en-US" altLang="en-US" sz="2000" dirty="0">
                <a:latin typeface="Arial" panose="020B0604020202020204" pitchFamily="34" charset="0"/>
                <a:cs typeface="Arial" panose="020B0604020202020204" pitchFamily="34" charset="0"/>
              </a:rPr>
              <a:t> </a:t>
            </a:r>
          </a:p>
          <a:p>
            <a:pPr lvl="2" eaLnBrk="1" hangingPunct="1">
              <a:lnSpc>
                <a:spcPct val="85000"/>
              </a:lnSpc>
              <a:buFontTx/>
              <a:buNone/>
            </a:pPr>
            <a:endParaRPr lang="en-US" altLang="en-US" sz="2000" dirty="0">
              <a:latin typeface="Arial" panose="020B0604020202020204" pitchFamily="34" charset="0"/>
              <a:cs typeface="Arial" panose="020B0604020202020204" pitchFamily="34" charset="0"/>
            </a:endParaRPr>
          </a:p>
          <a:p>
            <a:pPr marL="0" lvl="2" indent="0">
              <a:lnSpc>
                <a:spcPct val="85000"/>
              </a:lnSpc>
              <a:buNone/>
            </a:pPr>
            <a:r>
              <a:rPr lang="en-US" altLang="en-US" sz="2000" dirty="0">
                <a:latin typeface="Arial" panose="020B0604020202020204" pitchFamily="34" charset="0"/>
                <a:cs typeface="Arial" panose="020B0604020202020204" pitchFamily="34" charset="0"/>
              </a:rPr>
              <a:t>Thereafter, to update a folder or file, right-click on the folder or file and select </a:t>
            </a:r>
            <a:r>
              <a:rPr lang="en-US" altLang="en-US" sz="2000" b="1" dirty="0">
                <a:latin typeface="Arial" panose="020B0604020202020204" pitchFamily="34" charset="0"/>
                <a:cs typeface="Arial" panose="020B0604020202020204" pitchFamily="34" charset="0"/>
              </a:rPr>
              <a:t>SVN Update</a:t>
            </a:r>
            <a:endParaRPr lang="en-US" altLang="en-US" sz="2000" dirty="0"/>
          </a:p>
        </p:txBody>
      </p:sp>
      <p:pic>
        <p:nvPicPr>
          <p:cNvPr id="2" name="Picture 1">
            <a:extLst>
              <a:ext uri="{FF2B5EF4-FFF2-40B4-BE49-F238E27FC236}">
                <a16:creationId xmlns:a16="http://schemas.microsoft.com/office/drawing/2014/main" id="{17CC60A6-DEFA-467A-B7D9-680CDDE27ABA}"/>
              </a:ext>
            </a:extLst>
          </p:cNvPr>
          <p:cNvPicPr>
            <a:picLocks noChangeAspect="1"/>
          </p:cNvPicPr>
          <p:nvPr/>
        </p:nvPicPr>
        <p:blipFill>
          <a:blip r:embed="rId5"/>
          <a:stretch>
            <a:fillRect/>
          </a:stretch>
        </p:blipFill>
        <p:spPr>
          <a:xfrm>
            <a:off x="8358842" y="831386"/>
            <a:ext cx="3436918" cy="5105842"/>
          </a:xfrm>
          <a:prstGeom prst="rect">
            <a:avLst/>
          </a:prstGeom>
          <a:ln>
            <a:solidFill>
              <a:schemeClr val="tx1"/>
            </a:solidFill>
          </a:ln>
        </p:spPr>
      </p:pic>
      <p:sp>
        <p:nvSpPr>
          <p:cNvPr id="3" name="Rectangle: Rounded Corners 2">
            <a:extLst>
              <a:ext uri="{FF2B5EF4-FFF2-40B4-BE49-F238E27FC236}">
                <a16:creationId xmlns:a16="http://schemas.microsoft.com/office/drawing/2014/main" id="{BF039A55-9789-4E5F-B55E-00591DD8314D}"/>
              </a:ext>
            </a:extLst>
          </p:cNvPr>
          <p:cNvSpPr/>
          <p:nvPr/>
        </p:nvSpPr>
        <p:spPr bwMode="auto">
          <a:xfrm>
            <a:off x="658761" y="2550160"/>
            <a:ext cx="5801033" cy="1300480"/>
          </a:xfrm>
          <a:prstGeom prst="roundRect">
            <a:avLst>
              <a:gd name="adj" fmla="val 5723"/>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5" name="Straight Arrow Connector 4">
            <a:extLst>
              <a:ext uri="{FF2B5EF4-FFF2-40B4-BE49-F238E27FC236}">
                <a16:creationId xmlns:a16="http://schemas.microsoft.com/office/drawing/2014/main" id="{760921DB-162C-4582-B622-A2C3E8337F2A}"/>
              </a:ext>
            </a:extLst>
          </p:cNvPr>
          <p:cNvCxnSpPr>
            <a:cxnSpLocks/>
            <a:stCxn id="3" idx="3"/>
            <a:endCxn id="12" idx="1"/>
          </p:cNvCxnSpPr>
          <p:nvPr/>
        </p:nvCxnSpPr>
        <p:spPr bwMode="auto">
          <a:xfrm flipV="1">
            <a:off x="6459794" y="1183176"/>
            <a:ext cx="1899048" cy="2017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Rectangle: Rounded Corners 8">
            <a:extLst>
              <a:ext uri="{FF2B5EF4-FFF2-40B4-BE49-F238E27FC236}">
                <a16:creationId xmlns:a16="http://schemas.microsoft.com/office/drawing/2014/main" id="{4EA19E2D-FB16-49FA-89F8-EA6E3C28C89A}"/>
              </a:ext>
            </a:extLst>
          </p:cNvPr>
          <p:cNvSpPr/>
          <p:nvPr/>
        </p:nvSpPr>
        <p:spPr bwMode="auto">
          <a:xfrm>
            <a:off x="9242788" y="2775223"/>
            <a:ext cx="2255520" cy="279486"/>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0" name="Straight Arrow Connector 9">
            <a:extLst>
              <a:ext uri="{FF2B5EF4-FFF2-40B4-BE49-F238E27FC236}">
                <a16:creationId xmlns:a16="http://schemas.microsoft.com/office/drawing/2014/main" id="{45581D6A-EE01-4E21-BD9D-FB88EC6C3521}"/>
              </a:ext>
            </a:extLst>
          </p:cNvPr>
          <p:cNvCxnSpPr>
            <a:cxnSpLocks/>
            <a:stCxn id="12" idx="3"/>
            <a:endCxn id="9" idx="0"/>
          </p:cNvCxnSpPr>
          <p:nvPr/>
        </p:nvCxnSpPr>
        <p:spPr bwMode="auto">
          <a:xfrm>
            <a:off x="9330049" y="1183176"/>
            <a:ext cx="1040499" cy="15920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ectangle: Rounded Corners 11">
            <a:extLst>
              <a:ext uri="{FF2B5EF4-FFF2-40B4-BE49-F238E27FC236}">
                <a16:creationId xmlns:a16="http://schemas.microsoft.com/office/drawing/2014/main" id="{6B805B26-8428-4260-95D0-3C9F0E11A2A3}"/>
              </a:ext>
            </a:extLst>
          </p:cNvPr>
          <p:cNvSpPr/>
          <p:nvPr/>
        </p:nvSpPr>
        <p:spPr bwMode="auto">
          <a:xfrm>
            <a:off x="8358842" y="1004105"/>
            <a:ext cx="971207" cy="358141"/>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82544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altLang="en-US" dirty="0"/>
              <a:t>Accessing the Source Code Repository with TortoiseSVN</a:t>
            </a:r>
          </a:p>
        </p:txBody>
      </p:sp>
      <p:sp>
        <p:nvSpPr>
          <p:cNvPr id="47107" name="Rectangle 3"/>
          <p:cNvSpPr>
            <a:spLocks noGrp="1" noChangeArrowheads="1"/>
          </p:cNvSpPr>
          <p:nvPr>
            <p:ph type="body" idx="1"/>
          </p:nvPr>
        </p:nvSpPr>
        <p:spPr>
          <a:xfrm>
            <a:off x="365760" y="1005840"/>
            <a:ext cx="6585646" cy="5394960"/>
          </a:xfrm>
        </p:spPr>
        <p:txBody>
          <a:bodyPr>
            <a:normAutofit/>
          </a:bodyPr>
          <a:lstStyle/>
          <a:p>
            <a:pPr>
              <a:lnSpc>
                <a:spcPct val="85000"/>
              </a:lnSpc>
            </a:pPr>
            <a:r>
              <a:rPr lang="en-US" altLang="en-US" sz="2000" dirty="0">
                <a:latin typeface="Arial" panose="020B0604020202020204" pitchFamily="34" charset="0"/>
                <a:cs typeface="Arial" panose="020B0604020202020204" pitchFamily="34" charset="0"/>
              </a:rPr>
              <a:t>Install a </a:t>
            </a:r>
            <a:r>
              <a:rPr lang="en-US" altLang="en-US" sz="2000" b="1" dirty="0">
                <a:latin typeface="Arial" panose="020B0604020202020204" pitchFamily="34" charset="0"/>
                <a:cs typeface="Arial" panose="020B0604020202020204" pitchFamily="34" charset="0"/>
              </a:rPr>
              <a:t>TortoiseSVN</a:t>
            </a:r>
            <a:r>
              <a:rPr lang="en-US" altLang="en-US" sz="2000" dirty="0">
                <a:latin typeface="Arial" panose="020B0604020202020204" pitchFamily="34" charset="0"/>
                <a:cs typeface="Arial" panose="020B0604020202020204" pitchFamily="34" charset="0"/>
              </a:rPr>
              <a:t> client from </a:t>
            </a:r>
            <a:r>
              <a:rPr lang="en-US" altLang="en-US" sz="2000" u="sng" dirty="0">
                <a:latin typeface="Arial" panose="020B0604020202020204" pitchFamily="34" charset="0"/>
                <a:cs typeface="Arial" panose="020B0604020202020204" pitchFamily="34" charset="0"/>
                <a:hlinkClick r:id="rId3"/>
              </a:rPr>
              <a:t>https://tortoisesvn.net/downloads.html</a:t>
            </a:r>
            <a:r>
              <a:rPr lang="en-US" altLang="en-US" sz="2000" u="sng" dirty="0">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a:p>
            <a:pPr eaLnBrk="1" hangingPunct="1">
              <a:lnSpc>
                <a:spcPct val="85000"/>
              </a:lnSpc>
            </a:pPr>
            <a:endParaRPr lang="en-US" altLang="en-US" sz="2000" dirty="0">
              <a:latin typeface="Arial" panose="020B0604020202020204" pitchFamily="34" charset="0"/>
              <a:cs typeface="Arial" panose="020B0604020202020204" pitchFamily="34" charset="0"/>
            </a:endParaRPr>
          </a:p>
          <a:p>
            <a:pPr eaLnBrk="1" hangingPunct="1">
              <a:lnSpc>
                <a:spcPct val="85000"/>
              </a:lnSpc>
            </a:pPr>
            <a:r>
              <a:rPr lang="en-US" altLang="en-US" sz="2000" dirty="0">
                <a:latin typeface="Arial" panose="020B0604020202020204" pitchFamily="34" charset="0"/>
                <a:cs typeface="Arial" panose="020B0604020202020204" pitchFamily="34" charset="0"/>
              </a:rPr>
              <a:t>Grab the OpenDSS files from SourceForge:</a:t>
            </a:r>
          </a:p>
          <a:p>
            <a:pPr eaLnBrk="1" hangingPunct="1">
              <a:lnSpc>
                <a:spcPct val="85000"/>
              </a:lnSpc>
            </a:pPr>
            <a:endParaRPr lang="en-US" altLang="en-US" sz="2000" dirty="0">
              <a:latin typeface="Arial" panose="020B0604020202020204" pitchFamily="34" charset="0"/>
              <a:cs typeface="Arial" panose="020B0604020202020204" pitchFamily="34"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Create a clean directory such as </a:t>
            </a:r>
            <a:r>
              <a:rPr lang="en-US" altLang="en-US" sz="2000" b="1" dirty="0">
                <a:solidFill>
                  <a:srgbClr val="003296"/>
                </a:solidFill>
                <a:latin typeface="Courier New" panose="02070309020205020404" pitchFamily="49" charset="0"/>
                <a:cs typeface="Courier New" panose="02070309020205020404" pitchFamily="49" charset="0"/>
              </a:rPr>
              <a:t>C:\OpenDSS</a:t>
            </a:r>
            <a:br>
              <a:rPr lang="en-US" altLang="en-US" sz="2000" b="1" dirty="0">
                <a:solidFill>
                  <a:srgbClr val="003296"/>
                </a:solidFill>
                <a:latin typeface="Courier New" panose="02070309020205020404" pitchFamily="49" charset="0"/>
                <a:cs typeface="Courier New" panose="02070309020205020404" pitchFamily="49" charset="0"/>
              </a:rPr>
            </a:br>
            <a:endParaRPr lang="en-US" altLang="en-US" sz="2000" b="1" dirty="0">
              <a:solidFill>
                <a:srgbClr val="003296"/>
              </a:solidFill>
              <a:latin typeface="Courier New" panose="02070309020205020404" pitchFamily="49" charset="0"/>
              <a:cs typeface="Courier New" panose="02070309020205020404" pitchFamily="49"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Right-click on it and choose </a:t>
            </a:r>
            <a:r>
              <a:rPr lang="en-US" altLang="en-US" sz="2000" i="1" u="sng" dirty="0">
                <a:latin typeface="Arial" panose="020B0604020202020204" pitchFamily="34" charset="0"/>
                <a:cs typeface="Arial" panose="020B0604020202020204" pitchFamily="34" charset="0"/>
              </a:rPr>
              <a:t>SVN Checkout…</a:t>
            </a:r>
            <a:br>
              <a:rPr lang="en-US" altLang="en-US" sz="2000" i="1" u="sng"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from the menu</a:t>
            </a:r>
            <a:br>
              <a:rPr lang="en-US" altLang="en-US" sz="2000" dirty="0">
                <a:latin typeface="Arial" panose="020B0604020202020204" pitchFamily="34" charset="0"/>
                <a:cs typeface="Arial" panose="020B0604020202020204" pitchFamily="34" charset="0"/>
              </a:rPr>
            </a:br>
            <a:endParaRPr lang="en-US" altLang="en-US" sz="2000" dirty="0">
              <a:latin typeface="Arial" panose="020B0604020202020204" pitchFamily="34" charset="0"/>
              <a:cs typeface="Arial" panose="020B0604020202020204" pitchFamily="34" charset="0"/>
            </a:endParaRPr>
          </a:p>
          <a:p>
            <a:pPr marL="630238" lvl="1" indent="-342900">
              <a:lnSpc>
                <a:spcPct val="85000"/>
              </a:lnSpc>
              <a:buFont typeface="+mj-lt"/>
              <a:buAutoNum type="arabicPeriod"/>
            </a:pPr>
            <a:r>
              <a:rPr lang="en-US" altLang="en-US" sz="2000" dirty="0">
                <a:latin typeface="Arial" panose="020B0604020202020204" pitchFamily="34" charset="0"/>
                <a:cs typeface="Arial" panose="020B0604020202020204" pitchFamily="34" charset="0"/>
              </a:rPr>
              <a:t>The repository URL is </a:t>
            </a:r>
            <a:r>
              <a:rPr lang="en-US" altLang="en-US" sz="2000" dirty="0">
                <a:latin typeface="Arial" panose="020B0604020202020204" pitchFamily="34" charset="0"/>
                <a:cs typeface="Arial" panose="020B0604020202020204" pitchFamily="34" charset="0"/>
                <a:hlinkClick r:id="rId4"/>
              </a:rPr>
              <a:t>https://svn.code.sf.net/p/electricdss/code/trunk</a:t>
            </a:r>
            <a:r>
              <a:rPr lang="en-US" altLang="en-US" sz="2000" dirty="0">
                <a:latin typeface="Arial" panose="020B0604020202020204" pitchFamily="34" charset="0"/>
                <a:cs typeface="Arial" panose="020B0604020202020204" pitchFamily="34" charset="0"/>
              </a:rPr>
              <a:t> </a:t>
            </a:r>
          </a:p>
          <a:p>
            <a:pPr lvl="2" eaLnBrk="1" hangingPunct="1">
              <a:lnSpc>
                <a:spcPct val="85000"/>
              </a:lnSpc>
              <a:buFontTx/>
              <a:buNone/>
            </a:pPr>
            <a:endParaRPr lang="en-US" altLang="en-US" sz="2000" dirty="0">
              <a:latin typeface="Arial" panose="020B0604020202020204" pitchFamily="34" charset="0"/>
              <a:cs typeface="Arial" panose="020B0604020202020204" pitchFamily="34" charset="0"/>
            </a:endParaRPr>
          </a:p>
          <a:p>
            <a:pPr marL="0" lvl="2" indent="0">
              <a:lnSpc>
                <a:spcPct val="85000"/>
              </a:lnSpc>
              <a:buNone/>
            </a:pPr>
            <a:r>
              <a:rPr lang="en-US" altLang="en-US" sz="2000" dirty="0">
                <a:latin typeface="Arial" panose="020B0604020202020204" pitchFamily="34" charset="0"/>
                <a:cs typeface="Arial" panose="020B0604020202020204" pitchFamily="34" charset="0"/>
              </a:rPr>
              <a:t>Thereafter, to update a folder or file, right-click on the folder or file and select </a:t>
            </a:r>
            <a:r>
              <a:rPr lang="en-US" altLang="en-US" sz="2000" b="1" dirty="0">
                <a:latin typeface="Arial" panose="020B0604020202020204" pitchFamily="34" charset="0"/>
                <a:cs typeface="Arial" panose="020B0604020202020204" pitchFamily="34" charset="0"/>
              </a:rPr>
              <a:t>SVN Update</a:t>
            </a:r>
            <a:endParaRPr lang="en-US" altLang="en-US" sz="2000" dirty="0"/>
          </a:p>
        </p:txBody>
      </p:sp>
      <p:pic>
        <p:nvPicPr>
          <p:cNvPr id="2" name="Picture 1">
            <a:extLst>
              <a:ext uri="{FF2B5EF4-FFF2-40B4-BE49-F238E27FC236}">
                <a16:creationId xmlns:a16="http://schemas.microsoft.com/office/drawing/2014/main" id="{17CC60A6-DEFA-467A-B7D9-680CDDE27ABA}"/>
              </a:ext>
            </a:extLst>
          </p:cNvPr>
          <p:cNvPicPr>
            <a:picLocks noChangeAspect="1"/>
          </p:cNvPicPr>
          <p:nvPr/>
        </p:nvPicPr>
        <p:blipFill>
          <a:blip r:embed="rId5"/>
          <a:stretch>
            <a:fillRect/>
          </a:stretch>
        </p:blipFill>
        <p:spPr>
          <a:xfrm>
            <a:off x="8358842" y="831386"/>
            <a:ext cx="3436918" cy="5105842"/>
          </a:xfrm>
          <a:prstGeom prst="rect">
            <a:avLst/>
          </a:prstGeom>
          <a:ln>
            <a:solidFill>
              <a:schemeClr val="tx1"/>
            </a:solidFill>
          </a:ln>
        </p:spPr>
      </p:pic>
      <p:sp>
        <p:nvSpPr>
          <p:cNvPr id="3" name="Rectangle: Rounded Corners 2">
            <a:extLst>
              <a:ext uri="{FF2B5EF4-FFF2-40B4-BE49-F238E27FC236}">
                <a16:creationId xmlns:a16="http://schemas.microsoft.com/office/drawing/2014/main" id="{BF039A55-9789-4E5F-B55E-00591DD8314D}"/>
              </a:ext>
            </a:extLst>
          </p:cNvPr>
          <p:cNvSpPr/>
          <p:nvPr/>
        </p:nvSpPr>
        <p:spPr bwMode="auto">
          <a:xfrm>
            <a:off x="658761" y="4023360"/>
            <a:ext cx="5801033" cy="690880"/>
          </a:xfrm>
          <a:prstGeom prst="roundRect">
            <a:avLst>
              <a:gd name="adj" fmla="val 5723"/>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4EA19E2D-FB16-49FA-89F8-EA6E3C28C89A}"/>
              </a:ext>
            </a:extLst>
          </p:cNvPr>
          <p:cNvSpPr/>
          <p:nvPr/>
        </p:nvSpPr>
        <p:spPr bwMode="auto">
          <a:xfrm>
            <a:off x="9242788" y="2775223"/>
            <a:ext cx="2255520" cy="279486"/>
          </a:xfrm>
          <a:prstGeom prst="roundRect">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10" name="Straight Arrow Connector 9">
            <a:extLst>
              <a:ext uri="{FF2B5EF4-FFF2-40B4-BE49-F238E27FC236}">
                <a16:creationId xmlns:a16="http://schemas.microsoft.com/office/drawing/2014/main" id="{45581D6A-EE01-4E21-BD9D-FB88EC6C3521}"/>
              </a:ext>
            </a:extLst>
          </p:cNvPr>
          <p:cNvCxnSpPr>
            <a:cxnSpLocks/>
            <a:stCxn id="3" idx="3"/>
            <a:endCxn id="24" idx="1"/>
          </p:cNvCxnSpPr>
          <p:nvPr/>
        </p:nvCxnSpPr>
        <p:spPr bwMode="auto">
          <a:xfrm flipV="1">
            <a:off x="6459794" y="3920322"/>
            <a:ext cx="372675" cy="4484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20" name="Picture 19">
            <a:extLst>
              <a:ext uri="{FF2B5EF4-FFF2-40B4-BE49-F238E27FC236}">
                <a16:creationId xmlns:a16="http://schemas.microsoft.com/office/drawing/2014/main" id="{DB936A7F-C2B9-4211-9CCF-10058BF5DB79}"/>
              </a:ext>
            </a:extLst>
          </p:cNvPr>
          <p:cNvPicPr>
            <a:picLocks noChangeAspect="1"/>
          </p:cNvPicPr>
          <p:nvPr/>
        </p:nvPicPr>
        <p:blipFill>
          <a:blip r:embed="rId6"/>
          <a:stretch>
            <a:fillRect/>
          </a:stretch>
        </p:blipFill>
        <p:spPr>
          <a:xfrm>
            <a:off x="6951406" y="3146466"/>
            <a:ext cx="3664668" cy="3174026"/>
          </a:xfrm>
          <a:prstGeom prst="rect">
            <a:avLst/>
          </a:prstGeom>
          <a:effectLst>
            <a:outerShdw blurRad="50800" dist="38100" dir="2700000" algn="tl" rotWithShape="0">
              <a:prstClr val="black">
                <a:alpha val="40000"/>
              </a:prstClr>
            </a:outerShdw>
          </a:effectLst>
        </p:spPr>
      </p:pic>
      <p:sp>
        <p:nvSpPr>
          <p:cNvPr id="24" name="Rectangle: Rounded Corners 23">
            <a:extLst>
              <a:ext uri="{FF2B5EF4-FFF2-40B4-BE49-F238E27FC236}">
                <a16:creationId xmlns:a16="http://schemas.microsoft.com/office/drawing/2014/main" id="{BF358CBF-9D95-434A-A933-DB2C0DEE92AA}"/>
              </a:ext>
            </a:extLst>
          </p:cNvPr>
          <p:cNvSpPr/>
          <p:nvPr/>
        </p:nvSpPr>
        <p:spPr bwMode="auto">
          <a:xfrm>
            <a:off x="6832469" y="3470679"/>
            <a:ext cx="3913239" cy="899285"/>
          </a:xfrm>
          <a:prstGeom prst="roundRect">
            <a:avLst>
              <a:gd name="adj" fmla="val 6499"/>
            </a:avLst>
          </a:prstGeom>
          <a:noFill/>
          <a:ln w="1905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cxnSp>
        <p:nvCxnSpPr>
          <p:cNvPr id="25" name="Straight Arrow Connector 24">
            <a:extLst>
              <a:ext uri="{FF2B5EF4-FFF2-40B4-BE49-F238E27FC236}">
                <a16:creationId xmlns:a16="http://schemas.microsoft.com/office/drawing/2014/main" id="{D04165F1-1161-4784-829A-9A8058CF761B}"/>
              </a:ext>
            </a:extLst>
          </p:cNvPr>
          <p:cNvCxnSpPr>
            <a:cxnSpLocks/>
            <a:stCxn id="9" idx="2"/>
            <a:endCxn id="24" idx="0"/>
          </p:cNvCxnSpPr>
          <p:nvPr/>
        </p:nvCxnSpPr>
        <p:spPr bwMode="auto">
          <a:xfrm flipH="1">
            <a:off x="8789089" y="3054709"/>
            <a:ext cx="1581459" cy="4159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39421216"/>
      </p:ext>
    </p:extLst>
  </p:cSld>
  <p:clrMapOvr>
    <a:masterClrMapping/>
  </p:clrMapOvr>
</p:sld>
</file>

<file path=ppt/theme/theme1.xml><?xml version="1.0" encoding="utf-8"?>
<a:theme xmlns:a="http://schemas.openxmlformats.org/drawingml/2006/main" name="2021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 PowerPoint Widescreen Template_3.2" id="{12105928-A469-8244-BB4B-0F21A447BE97}" vid="{458CC5B5-CDB8-9649-98C4-5FEBD730F6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21A8B-3986-40B6-95DF-B5A721DA9604}">
  <ds:schemaRefs>
    <ds:schemaRef ds:uri="9d4eb815-23ed-48d9-b0c1-2b9ce0016f4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2021 PowerPoint Widescreen Template_3.2</Template>
  <TotalTime>2966</TotalTime>
  <Words>3408</Words>
  <Application>Microsoft Office PowerPoint</Application>
  <PresentationFormat>Widescreen</PresentationFormat>
  <Paragraphs>548</Paragraphs>
  <Slides>41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Century Gothic</vt:lpstr>
      <vt:lpstr>Courier New</vt:lpstr>
      <vt:lpstr>Wingdings</vt:lpstr>
      <vt:lpstr>2021 PowerPoint theme</vt:lpstr>
      <vt:lpstr>OpenDSS Training Workshop</vt:lpstr>
      <vt:lpstr>Instructor</vt:lpstr>
      <vt:lpstr>Installation and Startup</vt:lpstr>
      <vt:lpstr>OpenDSS in EPRI.com</vt:lpstr>
      <vt:lpstr>OpenDSS in SourceForge.net</vt:lpstr>
      <vt:lpstr>OpenDSS in SourceForge.net</vt:lpstr>
      <vt:lpstr>OpenDSS in SourceForge.net</vt:lpstr>
      <vt:lpstr>Accessing the Source Code Repository with TortoiseSVN</vt:lpstr>
      <vt:lpstr>Accessing the Source Code Repository with TortoiseSVN</vt:lpstr>
      <vt:lpstr>Accessing the Source Code Repository with TortoiseSVN</vt:lpstr>
      <vt:lpstr>OpenDSS Files in Installation folder</vt:lpstr>
      <vt:lpstr>COM Server Registration </vt:lpstr>
      <vt:lpstr>COM Server Registration </vt:lpstr>
      <vt:lpstr>Scripting Basics and Examples</vt:lpstr>
      <vt:lpstr>OpenDSS Buses and Nodes</vt:lpstr>
      <vt:lpstr>OpenDSS Terminals</vt:lpstr>
      <vt:lpstr>Power Delivery (PDE) &amp; Power Conversion (PCE) Elements</vt:lpstr>
      <vt:lpstr>Example: Solidly Grounded Transformer</vt:lpstr>
      <vt:lpstr>Example: Solidly Grounded Transformer</vt:lpstr>
      <vt:lpstr>Example: Solidly Grounded Transformer</vt:lpstr>
      <vt:lpstr>Example: Solidly Grounded Transformer</vt:lpstr>
      <vt:lpstr>Example: Solidly Grounded Transformer</vt:lpstr>
      <vt:lpstr>Example: Solidly Grounded Transformer</vt:lpstr>
      <vt:lpstr>Example: Solidly Grounded Transformer</vt:lpstr>
      <vt:lpstr>Example: Ungrounded Transformer</vt:lpstr>
      <vt:lpstr>Example: Grounding Impedance</vt:lpstr>
      <vt:lpstr>Example: Distribution Line Segment</vt:lpstr>
      <vt:lpstr>Example: Distribution Line Segment</vt:lpstr>
      <vt:lpstr>Example: Distribution Line Segment</vt:lpstr>
      <vt:lpstr>Example: Distribution Line Segment</vt:lpstr>
      <vt:lpstr>Summary: Commands and Scripting Characters</vt:lpstr>
      <vt:lpstr>Large Circuits – Script structure</vt:lpstr>
      <vt:lpstr>Large Circuits – Script structure</vt:lpstr>
      <vt:lpstr>Large Circuits – Script structure</vt:lpstr>
      <vt:lpstr>Large Circuits – Script structure</vt:lpstr>
      <vt:lpstr>OpenDSS interface</vt:lpstr>
      <vt:lpstr>OpenDSS interface</vt:lpstr>
      <vt:lpstr>DSS Scripts in Text editor</vt:lpstr>
      <vt:lpstr>Live Demo</vt:lpstr>
      <vt:lpstr>Questions ??</vt:lpstr>
      <vt:lpstr>PowerPoint Presentation</vt:lpstr>
    </vt:vector>
  </TitlesOfParts>
  <Manager/>
  <Company>Electric Power Research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OpenDSS Training Workshop</dc:title>
  <dc:subject>Version 3.2</dc:subject>
  <dc:creator>Ovalle, Andres</dc:creator>
  <cp:keywords/>
  <dc:description>© 2021 Electric Power Research Institute, Inc. All rights reserved.</dc:description>
  <cp:lastModifiedBy>Ovalle, Andres</cp:lastModifiedBy>
  <cp:revision>90</cp:revision>
  <cp:lastPrinted>2014-11-24T20:31:07Z</cp:lastPrinted>
  <dcterms:created xsi:type="dcterms:W3CDTF">2021-08-23T17:32:09Z</dcterms:created>
  <dcterms:modified xsi:type="dcterms:W3CDTF">2021-08-29T18:12:52Z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