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4"/>
  </p:sldMasterIdLst>
  <p:notesMasterIdLst>
    <p:notesMasterId r:id="rId33"/>
  </p:notesMasterIdLst>
  <p:handoutMasterIdLst>
    <p:handoutMasterId r:id="rId34"/>
  </p:handoutMasterIdLst>
  <p:sldIdLst>
    <p:sldId id="267" r:id="rId5"/>
    <p:sldId id="344" r:id="rId6"/>
    <p:sldId id="1341" r:id="rId7"/>
    <p:sldId id="345" r:id="rId8"/>
    <p:sldId id="1336" r:id="rId9"/>
    <p:sldId id="1337" r:id="rId10"/>
    <p:sldId id="1338" r:id="rId11"/>
    <p:sldId id="1339" r:id="rId12"/>
    <p:sldId id="1340" r:id="rId13"/>
    <p:sldId id="346" r:id="rId14"/>
    <p:sldId id="368" r:id="rId15"/>
    <p:sldId id="369" r:id="rId16"/>
    <p:sldId id="350" r:id="rId17"/>
    <p:sldId id="351" r:id="rId18"/>
    <p:sldId id="352" r:id="rId19"/>
    <p:sldId id="353" r:id="rId20"/>
    <p:sldId id="354" r:id="rId21"/>
    <p:sldId id="370" r:id="rId22"/>
    <p:sldId id="371" r:id="rId23"/>
    <p:sldId id="359" r:id="rId24"/>
    <p:sldId id="360" r:id="rId25"/>
    <p:sldId id="361" r:id="rId26"/>
    <p:sldId id="362" r:id="rId27"/>
    <p:sldId id="363" r:id="rId28"/>
    <p:sldId id="944" r:id="rId29"/>
    <p:sldId id="1069" r:id="rId30"/>
    <p:sldId id="365" r:id="rId31"/>
    <p:sldId id="2012" r:id="rId32"/>
  </p:sldIdLst>
  <p:sldSz cx="12192000" cy="6858000"/>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vers, Christine" initials="RC" lastIdx="10" clrIdx="0">
    <p:extLst>
      <p:ext uri="{19B8F6BF-5375-455C-9EA6-DF929625EA0E}">
        <p15:presenceInfo xmlns:p15="http://schemas.microsoft.com/office/powerpoint/2012/main" userId="S::crivers@epri.com::80e8de17-408a-4ed1-a111-481bf9cfdf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C9F1FF"/>
    <a:srgbClr val="003296"/>
    <a:srgbClr val="0B9E9A"/>
    <a:srgbClr val="33CCCC"/>
    <a:srgbClr val="239592"/>
    <a:srgbClr val="233E92"/>
    <a:srgbClr val="97BFE6"/>
    <a:srgbClr val="223E92"/>
    <a:srgbClr val="0336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4" autoAdjust="0"/>
    <p:restoredTop sz="85801" autoAdjust="0"/>
  </p:normalViewPr>
  <p:slideViewPr>
    <p:cSldViewPr snapToGrid="0">
      <p:cViewPr varScale="1">
        <p:scale>
          <a:sx n="99" d="100"/>
          <a:sy n="99" d="100"/>
        </p:scale>
        <p:origin x="91" y="77"/>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7" d="100"/>
          <a:sy n="117" d="100"/>
        </p:scale>
        <p:origin x="385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8/30/2021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8/30/2021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9A169-D4CF-41FE-BAA9-CC40B64F0FDF}" type="slidenum">
              <a:rPr lang="en-US" altLang="en-US"/>
              <a:pPr/>
              <a:t>22</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165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1526-9FE3-470C-9616-6CC086EB5750}" type="slidenum">
              <a:rPr lang="en-US" altLang="en-US"/>
              <a:pPr/>
              <a:t>23</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9328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207C1-9F14-4F17-8EC8-F2337C8BC3BE}" type="slidenum">
              <a:rPr lang="en-US" altLang="en-US"/>
              <a:pPr/>
              <a:t>24</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1883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2317-A45F-4004-BA84-AF6E357A0B20}" type="slidenum">
              <a:rPr lang="en-US" altLang="en-US"/>
              <a:pPr/>
              <a:t>27</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477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4</a:t>
            </a:fld>
            <a:endParaRPr lang="en-US" altLang="en-US" sz="1200">
              <a:solidFill>
                <a:schemeClr val="tx1"/>
              </a:solidFill>
            </a:endParaRPr>
          </a:p>
        </p:txBody>
      </p:sp>
    </p:spTree>
    <p:extLst>
      <p:ext uri="{BB962C8B-B14F-4D97-AF65-F5344CB8AC3E}">
        <p14:creationId xmlns:p14="http://schemas.microsoft.com/office/powerpoint/2010/main" val="62519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10</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22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12</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368300" y="733425"/>
            <a:ext cx="612298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26120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9EC2C-9524-4AC3-8C3D-9CD7CCFC3331}" type="slidenum">
              <a:rPr lang="en-US" altLang="en-US"/>
              <a:pPr/>
              <a:t>14</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415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D6E5-03DC-4E3E-905E-2F55C0263368}" type="slidenum">
              <a:rPr lang="en-US" altLang="en-US"/>
              <a:pPr/>
              <a:t>17</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410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63111-4575-4B7B-9BF8-7097EF20A733}" type="slidenum">
              <a:rPr lang="en-US" altLang="en-US"/>
              <a:pPr/>
              <a:t>18</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1018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34A2-CE92-4F75-9B21-17B7D08C569F}" type="slidenum">
              <a:rPr lang="en-US" altLang="en-US"/>
              <a:pPr/>
              <a:t>19</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9866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7BB9B-DF97-43D0-84EB-E2C6AE8C0777}" type="slidenum">
              <a:rPr lang="en-US" altLang="en-US"/>
              <a:pPr/>
              <a:t>21</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33600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31EDFE55-CD97-4806-B97B-A9091661CD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708"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9" name="Rectangle 8"/>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8"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3915F8B0-B666-42D5-9101-41C9E224E801}"/>
              </a:ext>
            </a:extLst>
          </p:cNvPr>
          <p:cNvGrpSpPr/>
          <p:nvPr userDrawn="1"/>
        </p:nvGrpSpPr>
        <p:grpSpPr>
          <a:xfrm>
            <a:off x="338624" y="6181725"/>
            <a:ext cx="4435668" cy="542465"/>
            <a:chOff x="338624" y="6181725"/>
            <a:chExt cx="4435668" cy="542465"/>
          </a:xfrm>
        </p:grpSpPr>
        <p:sp>
          <p:nvSpPr>
            <p:cNvPr id="26" name="Text Box 47">
              <a:extLst>
                <a:ext uri="{FF2B5EF4-FFF2-40B4-BE49-F238E27FC236}">
                  <a16:creationId xmlns:a16="http://schemas.microsoft.com/office/drawing/2014/main" id="{8E8588FC-1D76-47C5-B595-0F9502D2BC62}"/>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7" name="TextBox 26">
              <a:hlinkClick r:id="rId3"/>
              <a:extLst>
                <a:ext uri="{FF2B5EF4-FFF2-40B4-BE49-F238E27FC236}">
                  <a16:creationId xmlns:a16="http://schemas.microsoft.com/office/drawing/2014/main" id="{B555F5C0-13E9-4F31-AC9E-6AA423B9AA45}"/>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23518BE5-5103-47F0-BFFA-88320B777BD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F99B0C38-6987-4402-AC71-C1BDE714DE3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0" name="Picture 29">
              <a:hlinkClick r:id="rId6"/>
              <a:extLst>
                <a:ext uri="{FF2B5EF4-FFF2-40B4-BE49-F238E27FC236}">
                  <a16:creationId xmlns:a16="http://schemas.microsoft.com/office/drawing/2014/main" id="{5B7BD5C0-06C6-4AB3-BC4D-383CBA3FC50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1" name="Picture 30">
              <a:hlinkClick r:id="rId8"/>
              <a:extLst>
                <a:ext uri="{FF2B5EF4-FFF2-40B4-BE49-F238E27FC236}">
                  <a16:creationId xmlns:a16="http://schemas.microsoft.com/office/drawing/2014/main" id="{D6A42936-581D-4AE8-8C5D-114B70E95E1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136752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365760" y="182563"/>
            <a:ext cx="114300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189580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1871114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9681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352079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4592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0409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lumns with BG">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0042550C-BC90-495D-8E34-A8B34AE030E6}"/>
              </a:ext>
            </a:extLst>
          </p:cNvPr>
          <p:cNvSpPr/>
          <p:nvPr userDrawn="1"/>
        </p:nvSpPr>
        <p:spPr bwMode="auto">
          <a:xfrm>
            <a:off x="5019040" y="102458"/>
            <a:ext cx="4119296" cy="6389782"/>
          </a:xfrm>
          <a:prstGeom prst="parallelogram">
            <a:avLst>
              <a:gd name="adj" fmla="val 48367"/>
            </a:avLst>
          </a:prstGeom>
          <a:solidFill>
            <a:schemeClr val="accent1">
              <a:lumMod val="20000"/>
              <a:lumOff val="8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6" name="Rectangle 5">
            <a:extLst>
              <a:ext uri="{FF2B5EF4-FFF2-40B4-BE49-F238E27FC236}">
                <a16:creationId xmlns:a16="http://schemas.microsoft.com/office/drawing/2014/main" id="{B0ADDE39-D9ED-4DF4-B1E5-C884C95AC52C}"/>
              </a:ext>
            </a:extLst>
          </p:cNvPr>
          <p:cNvSpPr/>
          <p:nvPr userDrawn="1"/>
        </p:nvSpPr>
        <p:spPr bwMode="auto">
          <a:xfrm>
            <a:off x="7000240" y="102458"/>
            <a:ext cx="5191760" cy="6389782"/>
          </a:xfrm>
          <a:prstGeom prst="rect">
            <a:avLst/>
          </a:prstGeom>
          <a:solidFill>
            <a:srgbClr val="C9F1FF"/>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452805"/>
            <a:ext cx="4653280" cy="4500713"/>
          </a:xfrm>
          <a:prstGeom prst="rect">
            <a:avLst/>
          </a:prstGeo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8952" y="1452805"/>
            <a:ext cx="4653280" cy="4500713"/>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2781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BLUE">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8E78E50C-C1F1-41A4-AB40-A03CD12EB182}"/>
              </a:ext>
            </a:extLst>
          </p:cNvPr>
          <p:cNvPicPr>
            <a:picLocks noChangeAspect="1"/>
          </p:cNvPicPr>
          <p:nvPr userDrawn="1"/>
        </p:nvPicPr>
        <p:blipFill>
          <a:blip r:embed="rId2">
            <a:alphaModFix amt="85000"/>
            <a:extLst>
              <a:ext uri="{28A0092B-C50C-407E-A947-70E740481C1C}">
                <a14:useLocalDpi xmlns:a14="http://schemas.microsoft.com/office/drawing/2010/main" val="0"/>
              </a:ext>
            </a:extLst>
          </a:blip>
          <a:stretch>
            <a:fillRect/>
          </a:stretch>
        </p:blipFill>
        <p:spPr>
          <a:xfrm>
            <a:off x="0" y="86420"/>
            <a:ext cx="12192000" cy="6420999"/>
          </a:xfrm>
          <a:prstGeom prst="rect">
            <a:avLst/>
          </a:prstGeom>
        </p:spPr>
      </p:pic>
      <p:sp>
        <p:nvSpPr>
          <p:cNvPr id="2" name="Title 1"/>
          <p:cNvSpPr>
            <a:spLocks noGrp="1"/>
          </p:cNvSpPr>
          <p:nvPr>
            <p:ph type="title"/>
          </p:nvPr>
        </p:nvSpPr>
        <p:spPr>
          <a:xfrm>
            <a:off x="365760" y="182563"/>
            <a:ext cx="11430000" cy="731520"/>
          </a:xfrm>
        </p:spPr>
        <p:txBody>
          <a:bodyPr>
            <a:noAutofit/>
          </a:bodyPr>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21290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BLU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8537389-C2C8-4A98-A053-6A4CEDC3D263}"/>
              </a:ext>
            </a:extLst>
          </p:cNvPr>
          <p:cNvPicPr>
            <a:picLocks noChangeAspect="1"/>
          </p:cNvPicPr>
          <p:nvPr userDrawn="1"/>
        </p:nvPicPr>
        <p:blipFill>
          <a:blip r:embed="rId2">
            <a:alphaModFix amt="85000"/>
            <a:extLst>
              <a:ext uri="{28A0092B-C50C-407E-A947-70E740481C1C}">
                <a14:useLocalDpi xmlns:a14="http://schemas.microsoft.com/office/drawing/2010/main" val="0"/>
              </a:ext>
            </a:extLst>
          </a:blip>
          <a:stretch>
            <a:fillRect/>
          </a:stretch>
        </p:blipFill>
        <p:spPr>
          <a:xfrm>
            <a:off x="0" y="86420"/>
            <a:ext cx="12192000" cy="6420999"/>
          </a:xfrm>
          <a:prstGeom prst="rect">
            <a:avLst/>
          </a:prstGeom>
        </p:spPr>
      </p:pic>
      <p:sp>
        <p:nvSpPr>
          <p:cNvPr id="2" name="Title 1"/>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9672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01B213-0E7A-407F-8B15-06AFF53336B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5692"/>
            <a:ext cx="12188952" cy="6419393"/>
          </a:xfrm>
          <a:prstGeom prst="rect">
            <a:avLst/>
          </a:prstGeom>
        </p:spPr>
      </p:pic>
      <p:sp>
        <p:nvSpPr>
          <p:cNvPr id="15" name="Rectangle 35"/>
          <p:cNvSpPr>
            <a:spLocks noGrp="1" noChangeArrowheads="1"/>
          </p:cNvSpPr>
          <p:nvPr>
            <p:ph type="ctrTitle" sz="quarter" hasCustomPrompt="1"/>
          </p:nvPr>
        </p:nvSpPr>
        <p:spPr>
          <a:xfrm>
            <a:off x="4688" y="2712785"/>
            <a:ext cx="12196689" cy="1626781"/>
          </a:xfrm>
          <a:ln>
            <a:noFill/>
          </a:ln>
        </p:spPr>
        <p:txBody>
          <a:bodyPr anchor="ctr">
            <a:normAutofit/>
          </a:bodyPr>
          <a:lstStyle>
            <a:lvl1pPr algn="ctr">
              <a:spcAft>
                <a:spcPts val="600"/>
              </a:spcAft>
              <a:defRPr sz="3600">
                <a:solidFill>
                  <a:schemeClr val="bg1"/>
                </a:solidFill>
              </a:defRPr>
            </a:lvl1pPr>
          </a:lstStyle>
          <a:p>
            <a:r>
              <a:rPr lang="en-US" dirty="0"/>
              <a:t>CLICK TO EDIT SECTION TITLE STYLE</a:t>
            </a:r>
          </a:p>
        </p:txBody>
      </p:sp>
    </p:spTree>
    <p:extLst>
      <p:ext uri="{BB962C8B-B14F-4D97-AF65-F5344CB8AC3E}">
        <p14:creationId xmlns:p14="http://schemas.microsoft.com/office/powerpoint/2010/main" val="387038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UC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5B08956C-18D0-412B-95E3-E5C100C5EE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7" name="Group 26">
            <a:extLst>
              <a:ext uri="{FF2B5EF4-FFF2-40B4-BE49-F238E27FC236}">
                <a16:creationId xmlns:a16="http://schemas.microsoft.com/office/drawing/2014/main" id="{05ED8085-ABA4-48ED-A519-0831B00D8554}"/>
              </a:ext>
            </a:extLst>
          </p:cNvPr>
          <p:cNvGrpSpPr/>
          <p:nvPr userDrawn="1"/>
        </p:nvGrpSpPr>
        <p:grpSpPr>
          <a:xfrm>
            <a:off x="338624" y="6181725"/>
            <a:ext cx="4435668" cy="542465"/>
            <a:chOff x="338624" y="6181725"/>
            <a:chExt cx="4435668" cy="542465"/>
          </a:xfrm>
        </p:grpSpPr>
        <p:sp>
          <p:nvSpPr>
            <p:cNvPr id="28" name="Text Box 47">
              <a:extLst>
                <a:ext uri="{FF2B5EF4-FFF2-40B4-BE49-F238E27FC236}">
                  <a16:creationId xmlns:a16="http://schemas.microsoft.com/office/drawing/2014/main" id="{F4F39EAF-D093-4E70-B2D6-880ADC60D8A1}"/>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9" name="TextBox 28">
              <a:hlinkClick r:id="rId3"/>
              <a:extLst>
                <a:ext uri="{FF2B5EF4-FFF2-40B4-BE49-F238E27FC236}">
                  <a16:creationId xmlns:a16="http://schemas.microsoft.com/office/drawing/2014/main" id="{70A982AF-08B3-4ACE-B2CD-2630BF146A3C}"/>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CF511B19-8779-4ED6-BFF5-0D994F5C5A6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AFE65F2A-EA10-45F6-AC3E-CEEF60A74DC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0DE3DCEC-148B-448A-9E2A-45B1BBF5BCF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EFB9741B-B64E-4FCE-8F82-2A995BEB50A5}"/>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080677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F31C54-28E4-451E-87C9-3AAB9056C6A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5693"/>
            <a:ext cx="12188952" cy="6419393"/>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bg1"/>
                </a:solidFill>
                <a:latin typeface="+mj-lt"/>
              </a:rPr>
              <a:t>Together…Shaping the Future of Energy</a:t>
            </a:r>
            <a:r>
              <a:rPr lang="en-US" sz="2800" b="0" spc="150" baseline="0" dirty="0">
                <a:solidFill>
                  <a:schemeClr val="bg1"/>
                </a:solidFill>
                <a:latin typeface="+mn-lt"/>
              </a:rPr>
              <a:t>™</a:t>
            </a:r>
          </a:p>
        </p:txBody>
      </p:sp>
    </p:spTree>
    <p:extLst>
      <p:ext uri="{BB962C8B-B14F-4D97-AF65-F5344CB8AC3E}">
        <p14:creationId xmlns:p14="http://schemas.microsoft.com/office/powerpoint/2010/main" val="187744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amp;SES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E4C31F06-3E89-4DC2-BB45-7EE9A7B32C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F6A2914A-AAC4-4409-9DC2-C181488DA4B3}"/>
              </a:ext>
            </a:extLst>
          </p:cNvPr>
          <p:cNvGrpSpPr/>
          <p:nvPr userDrawn="1"/>
        </p:nvGrpSpPr>
        <p:grpSpPr>
          <a:xfrm>
            <a:off x="338624" y="6181725"/>
            <a:ext cx="4435668" cy="542465"/>
            <a:chOff x="338624" y="6181725"/>
            <a:chExt cx="4435668" cy="542465"/>
          </a:xfrm>
        </p:grpSpPr>
        <p:sp>
          <p:nvSpPr>
            <p:cNvPr id="29" name="Text Box 47">
              <a:extLst>
                <a:ext uri="{FF2B5EF4-FFF2-40B4-BE49-F238E27FC236}">
                  <a16:creationId xmlns:a16="http://schemas.microsoft.com/office/drawing/2014/main" id="{2AD0D039-F165-4672-8A4D-636C8A4722C6}"/>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33" name="TextBox 32">
              <a:hlinkClick r:id="rId3"/>
              <a:extLst>
                <a:ext uri="{FF2B5EF4-FFF2-40B4-BE49-F238E27FC236}">
                  <a16:creationId xmlns:a16="http://schemas.microsoft.com/office/drawing/2014/main" id="{21A3DC88-FB53-4B30-8657-1F27078A853D}"/>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5" name="Straight Connector 34">
              <a:extLst>
                <a:ext uri="{FF2B5EF4-FFF2-40B4-BE49-F238E27FC236}">
                  <a16:creationId xmlns:a16="http://schemas.microsoft.com/office/drawing/2014/main" id="{36D96DFB-D8B4-401B-BD76-D4FAB2779AC3}"/>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6" name="Picture 35">
              <a:hlinkClick r:id="rId4"/>
              <a:extLst>
                <a:ext uri="{FF2B5EF4-FFF2-40B4-BE49-F238E27FC236}">
                  <a16:creationId xmlns:a16="http://schemas.microsoft.com/office/drawing/2014/main" id="{6146E3C0-C099-4B35-AB14-7B6C4FAFEED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7" name="Picture 36">
              <a:hlinkClick r:id="rId6"/>
              <a:extLst>
                <a:ext uri="{FF2B5EF4-FFF2-40B4-BE49-F238E27FC236}">
                  <a16:creationId xmlns:a16="http://schemas.microsoft.com/office/drawing/2014/main" id="{0F94D77D-2453-4542-AFC0-11CA186E812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8" name="Picture 37">
              <a:hlinkClick r:id="rId8"/>
              <a:extLst>
                <a:ext uri="{FF2B5EF4-FFF2-40B4-BE49-F238E27FC236}">
                  <a16:creationId xmlns:a16="http://schemas.microsoft.com/office/drawing/2014/main" id="{87C10504-8C10-4A69-A247-764C0BB9FCB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00691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 Title Slide">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E7F156AC-AC73-4A21-8467-792B128628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3" name="Group 22">
            <a:extLst>
              <a:ext uri="{FF2B5EF4-FFF2-40B4-BE49-F238E27FC236}">
                <a16:creationId xmlns:a16="http://schemas.microsoft.com/office/drawing/2014/main" id="{55DC62A5-1095-42CE-AB5A-BD29C0D13141}"/>
              </a:ext>
            </a:extLst>
          </p:cNvPr>
          <p:cNvGrpSpPr/>
          <p:nvPr userDrawn="1"/>
        </p:nvGrpSpPr>
        <p:grpSpPr>
          <a:xfrm>
            <a:off x="338624" y="6181725"/>
            <a:ext cx="4435668" cy="542465"/>
            <a:chOff x="338624" y="6181725"/>
            <a:chExt cx="4435668" cy="542465"/>
          </a:xfrm>
        </p:grpSpPr>
        <p:sp>
          <p:nvSpPr>
            <p:cNvPr id="25" name="Text Box 47">
              <a:extLst>
                <a:ext uri="{FF2B5EF4-FFF2-40B4-BE49-F238E27FC236}">
                  <a16:creationId xmlns:a16="http://schemas.microsoft.com/office/drawing/2014/main" id="{4EC5A6E3-655F-4AB9-A7A8-7A9AEBB90628}"/>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9" name="TextBox 28">
              <a:hlinkClick r:id="rId3"/>
              <a:extLst>
                <a:ext uri="{FF2B5EF4-FFF2-40B4-BE49-F238E27FC236}">
                  <a16:creationId xmlns:a16="http://schemas.microsoft.com/office/drawing/2014/main" id="{7FA55AB5-8BF7-460F-A30D-2A37692BE320}"/>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86F0D2FF-7C62-45DB-97AF-E1FB43BCA51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BB2176D2-CCA7-46B6-88D4-4AA41D992D1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49AE2524-F34D-4267-9E9F-139BFEEA011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6E26CD04-ED04-44D5-BFD2-E52A16C4B47B}"/>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35002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G&amp;LCR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7F213DCC-F107-4B27-8EAA-FA2368E322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F6A2914A-AAC4-4409-9DC2-C181488DA4B3}"/>
              </a:ext>
            </a:extLst>
          </p:cNvPr>
          <p:cNvGrpSpPr/>
          <p:nvPr userDrawn="1"/>
        </p:nvGrpSpPr>
        <p:grpSpPr>
          <a:xfrm>
            <a:off x="338624" y="6181725"/>
            <a:ext cx="4435668" cy="542465"/>
            <a:chOff x="338624" y="6181725"/>
            <a:chExt cx="4435668" cy="542465"/>
          </a:xfrm>
        </p:grpSpPr>
        <p:sp>
          <p:nvSpPr>
            <p:cNvPr id="29" name="Text Box 47">
              <a:extLst>
                <a:ext uri="{FF2B5EF4-FFF2-40B4-BE49-F238E27FC236}">
                  <a16:creationId xmlns:a16="http://schemas.microsoft.com/office/drawing/2014/main" id="{2AD0D039-F165-4672-8A4D-636C8A4722C6}"/>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33" name="TextBox 32">
              <a:hlinkClick r:id="rId3"/>
              <a:extLst>
                <a:ext uri="{FF2B5EF4-FFF2-40B4-BE49-F238E27FC236}">
                  <a16:creationId xmlns:a16="http://schemas.microsoft.com/office/drawing/2014/main" id="{21A3DC88-FB53-4B30-8657-1F27078A853D}"/>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5" name="Straight Connector 34">
              <a:extLst>
                <a:ext uri="{FF2B5EF4-FFF2-40B4-BE49-F238E27FC236}">
                  <a16:creationId xmlns:a16="http://schemas.microsoft.com/office/drawing/2014/main" id="{36D96DFB-D8B4-401B-BD76-D4FAB2779AC3}"/>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6" name="Picture 35">
              <a:hlinkClick r:id="rId4"/>
              <a:extLst>
                <a:ext uri="{FF2B5EF4-FFF2-40B4-BE49-F238E27FC236}">
                  <a16:creationId xmlns:a16="http://schemas.microsoft.com/office/drawing/2014/main" id="{6146E3C0-C099-4B35-AB14-7B6C4FAFEED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7" name="Picture 36">
              <a:hlinkClick r:id="rId6"/>
              <a:extLst>
                <a:ext uri="{FF2B5EF4-FFF2-40B4-BE49-F238E27FC236}">
                  <a16:creationId xmlns:a16="http://schemas.microsoft.com/office/drawing/2014/main" id="{0F94D77D-2453-4542-AFC0-11CA186E812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8" name="Picture 37">
              <a:hlinkClick r:id="rId8"/>
              <a:extLst>
                <a:ext uri="{FF2B5EF4-FFF2-40B4-BE49-F238E27FC236}">
                  <a16:creationId xmlns:a16="http://schemas.microsoft.com/office/drawing/2014/main" id="{87C10504-8C10-4A69-A247-764C0BB9FCB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16257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IG&amp;ES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34370DE5-6E93-4496-B10C-FF6027E31F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2"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24" name="Rectangle 23"/>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0"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7" name="Group 26">
            <a:extLst>
              <a:ext uri="{FF2B5EF4-FFF2-40B4-BE49-F238E27FC236}">
                <a16:creationId xmlns:a16="http://schemas.microsoft.com/office/drawing/2014/main" id="{C593561F-CAB2-4517-A6C1-CC6CDE085269}"/>
              </a:ext>
            </a:extLst>
          </p:cNvPr>
          <p:cNvGrpSpPr/>
          <p:nvPr userDrawn="1"/>
        </p:nvGrpSpPr>
        <p:grpSpPr>
          <a:xfrm>
            <a:off x="338624" y="6181725"/>
            <a:ext cx="4435668" cy="542465"/>
            <a:chOff x="338624" y="6181725"/>
            <a:chExt cx="4435668" cy="542465"/>
          </a:xfrm>
        </p:grpSpPr>
        <p:sp>
          <p:nvSpPr>
            <p:cNvPr id="28" name="Text Box 47">
              <a:extLst>
                <a:ext uri="{FF2B5EF4-FFF2-40B4-BE49-F238E27FC236}">
                  <a16:creationId xmlns:a16="http://schemas.microsoft.com/office/drawing/2014/main" id="{C6098697-978C-497A-8844-B897E3851A4D}"/>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9" name="TextBox 28">
              <a:hlinkClick r:id="rId3"/>
              <a:extLst>
                <a:ext uri="{FF2B5EF4-FFF2-40B4-BE49-F238E27FC236}">
                  <a16:creationId xmlns:a16="http://schemas.microsoft.com/office/drawing/2014/main" id="{2B0D3F73-8CAD-40AE-843F-C23EDECF168A}"/>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1" name="Straight Connector 30">
              <a:extLst>
                <a:ext uri="{FF2B5EF4-FFF2-40B4-BE49-F238E27FC236}">
                  <a16:creationId xmlns:a16="http://schemas.microsoft.com/office/drawing/2014/main" id="{EFE81FBE-9D64-4C06-BAB1-FFAF2AB5C92F}"/>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2" name="Picture 31">
              <a:hlinkClick r:id="rId4"/>
              <a:extLst>
                <a:ext uri="{FF2B5EF4-FFF2-40B4-BE49-F238E27FC236}">
                  <a16:creationId xmlns:a16="http://schemas.microsoft.com/office/drawing/2014/main" id="{D6AAD40B-2BE4-4A23-AF70-2E6A765EE51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3" name="Picture 32">
              <a:hlinkClick r:id="rId6"/>
              <a:extLst>
                <a:ext uri="{FF2B5EF4-FFF2-40B4-BE49-F238E27FC236}">
                  <a16:creationId xmlns:a16="http://schemas.microsoft.com/office/drawing/2014/main" id="{D26E2C2D-63AC-4672-9CFD-12890EB11B7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4" name="Picture 33">
              <a:hlinkClick r:id="rId8"/>
              <a:extLst>
                <a:ext uri="{FF2B5EF4-FFF2-40B4-BE49-F238E27FC236}">
                  <a16:creationId xmlns:a16="http://schemas.microsoft.com/office/drawing/2014/main" id="{718FAA29-2E23-4896-BC6D-970DF44FCE9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53284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amp;DI Title Slide">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0E5DD1C6-53CB-422F-B275-DBDFBD9428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3" name="Group 22">
            <a:extLst>
              <a:ext uri="{FF2B5EF4-FFF2-40B4-BE49-F238E27FC236}">
                <a16:creationId xmlns:a16="http://schemas.microsoft.com/office/drawing/2014/main" id="{30CA6871-F43E-43AE-A2AE-E46146D6A565}"/>
              </a:ext>
            </a:extLst>
          </p:cNvPr>
          <p:cNvGrpSpPr/>
          <p:nvPr userDrawn="1"/>
        </p:nvGrpSpPr>
        <p:grpSpPr>
          <a:xfrm>
            <a:off x="338624" y="6181725"/>
            <a:ext cx="4435668" cy="542465"/>
            <a:chOff x="338624" y="6181725"/>
            <a:chExt cx="4435668" cy="542465"/>
          </a:xfrm>
        </p:grpSpPr>
        <p:sp>
          <p:nvSpPr>
            <p:cNvPr id="25" name="Text Box 47">
              <a:extLst>
                <a:ext uri="{FF2B5EF4-FFF2-40B4-BE49-F238E27FC236}">
                  <a16:creationId xmlns:a16="http://schemas.microsoft.com/office/drawing/2014/main" id="{456EFF95-D289-468B-A39F-1C223CCA085B}"/>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9" name="TextBox 28">
              <a:hlinkClick r:id="rId3"/>
              <a:extLst>
                <a:ext uri="{FF2B5EF4-FFF2-40B4-BE49-F238E27FC236}">
                  <a16:creationId xmlns:a16="http://schemas.microsoft.com/office/drawing/2014/main" id="{12A1A365-06F2-4B20-9224-7C3EAC6A4286}"/>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9959B6B3-B9E1-4933-8BDC-3B3FDC236B79}"/>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CD2CCB58-DA3B-462C-80B9-C58BBFFCC7C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AE810849-F144-4E7E-93DE-EAF2E08368A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2BEBC2F3-83E5-4482-B054-9DFE809B14D7}"/>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15487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402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48463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365125" y="5943600"/>
            <a:ext cx="11430000" cy="548640"/>
          </a:xfrm>
          <a:solidFill>
            <a:srgbClr val="0040C0"/>
          </a:solidFill>
        </p:spPr>
        <p:txBody>
          <a:bodyPr anchor="ctr">
            <a:normAutofit/>
          </a:bodyPr>
          <a:lstStyle>
            <a:lvl1pPr marL="0" indent="0" algn="ctr">
              <a:spcAft>
                <a:spcPts val="0"/>
              </a:spcAft>
              <a:buNone/>
              <a:defRPr sz="28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392517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www.epri.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21">
            <a:extLst>
              <a:ext uri="{FF2B5EF4-FFF2-40B4-BE49-F238E27FC236}">
                <a16:creationId xmlns:a16="http://schemas.microsoft.com/office/drawing/2014/main" id="{5DF57B04-D6F9-4D53-867D-F4768956F1F6}"/>
              </a:ext>
            </a:extLst>
          </p:cNvPr>
          <p:cNvSpPr/>
          <p:nvPr userDrawn="1"/>
        </p:nvSpPr>
        <p:spPr>
          <a:xfrm>
            <a:off x="0" y="6602042"/>
            <a:ext cx="10972800" cy="18415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26" name="Rectangle 2"/>
          <p:cNvSpPr>
            <a:spLocks noGrp="1" noChangeArrowheads="1"/>
          </p:cNvSpPr>
          <p:nvPr>
            <p:ph type="title"/>
          </p:nvPr>
        </p:nvSpPr>
        <p:spPr bwMode="auto">
          <a:xfrm>
            <a:off x="365760" y="182563"/>
            <a:ext cx="1146048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65760" y="1005840"/>
            <a:ext cx="1146048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Box 47"/>
          <p:cNvSpPr txBox="1">
            <a:spLocks noChangeArrowheads="1"/>
          </p:cNvSpPr>
          <p:nvPr/>
        </p:nvSpPr>
        <p:spPr bwMode="auto">
          <a:xfrm>
            <a:off x="4656903"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13" name="TextBox 12">
            <a:hlinkClick r:id="rId22"/>
          </p:cNvPr>
          <p:cNvSpPr txBox="1"/>
          <p:nvPr/>
        </p:nvSpPr>
        <p:spPr>
          <a:xfrm>
            <a:off x="1892567"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sp>
        <p:nvSpPr>
          <p:cNvPr id="1060" name="Text Box 36"/>
          <p:cNvSpPr txBox="1">
            <a:spLocks noChangeArrowheads="1"/>
          </p:cNvSpPr>
          <p:nvPr/>
        </p:nvSpPr>
        <p:spPr bwMode="auto">
          <a:xfrm>
            <a:off x="81280" y="6586395"/>
            <a:ext cx="810684"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tx1">
                    <a:lumMod val="50000"/>
                    <a:lumOff val="50000"/>
                  </a:schemeClr>
                </a:solidFill>
              </a:rPr>
              <a:pPr algn="l">
                <a:spcBef>
                  <a:spcPts val="0"/>
                </a:spcBef>
              </a:pPr>
              <a:t>‹#›</a:t>
            </a:fld>
            <a:endParaRPr lang="en-US" sz="800" dirty="0">
              <a:solidFill>
                <a:schemeClr val="tx1">
                  <a:lumMod val="50000"/>
                  <a:lumOff val="50000"/>
                </a:schemeClr>
              </a:solidFill>
            </a:endParaRPr>
          </a:p>
        </p:txBody>
      </p:sp>
      <p:sp>
        <p:nvSpPr>
          <p:cNvPr id="11" name="Rectangle 10"/>
          <p:cNvSpPr/>
          <p:nvPr/>
        </p:nvSpPr>
        <p:spPr bwMode="auto">
          <a:xfrm rot="5400000" flipH="1">
            <a:off x="6044268" y="-6044268"/>
            <a:ext cx="103465" cy="12192001"/>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pic>
        <p:nvPicPr>
          <p:cNvPr id="4" name="Graphic 3">
            <a:extLst>
              <a:ext uri="{FF2B5EF4-FFF2-40B4-BE49-F238E27FC236}">
                <a16:creationId xmlns:a16="http://schemas.microsoft.com/office/drawing/2014/main" id="{3AD1C04C-FF14-E24F-BEA1-4C27E3938429}"/>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098212" y="6611186"/>
            <a:ext cx="895411" cy="173736"/>
          </a:xfrm>
          <a:prstGeom prst="rect">
            <a:avLst/>
          </a:prstGeom>
        </p:spPr>
      </p:pic>
    </p:spTree>
    <p:extLst>
      <p:ext uri="{BB962C8B-B14F-4D97-AF65-F5344CB8AC3E}">
        <p14:creationId xmlns:p14="http://schemas.microsoft.com/office/powerpoint/2010/main" val="30918655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17"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8" r:id="rId16"/>
    <p:sldLayoutId id="2147483719" r:id="rId17"/>
    <p:sldLayoutId id="2147483720" r:id="rId18"/>
    <p:sldLayoutId id="2147483715" r:id="rId19"/>
    <p:sldLayoutId id="2147483716" r:id="rId20"/>
  </p:sldLayoutIdLst>
  <p:txStyles>
    <p:titleStyle>
      <a:lvl1pPr algn="l" rtl="0" eaLnBrk="1" fontAlgn="base" hangingPunct="1">
        <a:lnSpc>
          <a:spcPct val="100000"/>
        </a:lnSpc>
        <a:spcBef>
          <a:spcPct val="0"/>
        </a:spcBef>
        <a:spcAft>
          <a:spcPct val="0"/>
        </a:spcAft>
        <a:defRPr sz="3200" b="1">
          <a:solidFill>
            <a:schemeClr val="tx1"/>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231775" indent="-23177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3200">
          <a:solidFill>
            <a:schemeClr val="tx1"/>
          </a:solidFill>
          <a:latin typeface="+mn-lt"/>
          <a:ea typeface="+mn-ea"/>
          <a:cs typeface="+mn-cs"/>
        </a:defRPr>
      </a:lvl1pPr>
      <a:lvl2pPr marL="566738" indent="-279400"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2pPr>
      <a:lvl3pPr marL="855663" indent="-223838"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3pPr>
      <a:lvl4pPr marL="1262063" indent="-288925"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4pPr>
      <a:lvl5pPr marL="1538288" indent="-22542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August 30, 2021</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a:bodyPr>
          <a:lstStyle/>
          <a:p>
            <a:r>
              <a:rPr lang="en-US" dirty="0"/>
              <a:t>Distribution System Basics</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p:txBody>
          <a:bodyPr/>
          <a:lstStyle/>
          <a:p>
            <a:r>
              <a:rPr lang="en-US" altLang="en-US" dirty="0"/>
              <a:t>The Typical North American Distribution System is a</a:t>
            </a:r>
            <a:br>
              <a:rPr lang="en-US" altLang="en-US" dirty="0"/>
            </a:br>
            <a:r>
              <a:rPr lang="en-US" altLang="en-US" dirty="0"/>
              <a:t> 4-wire multi-grounded neutral system</a:t>
            </a:r>
          </a:p>
        </p:txBody>
      </p:sp>
      <p:sp>
        <p:nvSpPr>
          <p:cNvPr id="1030" name="Text Box 6"/>
          <p:cNvSpPr txBox="1">
            <a:spLocks noChangeArrowheads="1"/>
          </p:cNvSpPr>
          <p:nvPr/>
        </p:nvSpPr>
        <p:spPr bwMode="auto">
          <a:xfrm>
            <a:off x="2009775" y="5381625"/>
            <a:ext cx="8370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000" b="1" dirty="0" err="1">
                <a:solidFill>
                  <a:schemeClr val="tx1"/>
                </a:solidFill>
              </a:rPr>
              <a:t>Unigrounded</a:t>
            </a:r>
            <a:r>
              <a:rPr lang="en-US" altLang="en-US" sz="2000" b="1" dirty="0">
                <a:solidFill>
                  <a:schemeClr val="tx1"/>
                </a:solidFill>
              </a:rPr>
              <a:t>/Delta 3-wire also common on the West Coast</a:t>
            </a:r>
          </a:p>
        </p:txBody>
      </p:sp>
      <p:grpSp>
        <p:nvGrpSpPr>
          <p:cNvPr id="9" name="Group 15">
            <a:extLst>
              <a:ext uri="{FF2B5EF4-FFF2-40B4-BE49-F238E27FC236}">
                <a16:creationId xmlns:a16="http://schemas.microsoft.com/office/drawing/2014/main" id="{DCAC637C-37AC-4016-87BF-410541281227}"/>
              </a:ext>
            </a:extLst>
          </p:cNvPr>
          <p:cNvGrpSpPr>
            <a:grpSpLocks noChangeAspect="1"/>
          </p:cNvGrpSpPr>
          <p:nvPr/>
        </p:nvGrpSpPr>
        <p:grpSpPr bwMode="auto">
          <a:xfrm>
            <a:off x="2920366" y="1823949"/>
            <a:ext cx="6549707" cy="3210103"/>
            <a:chOff x="-514" y="0"/>
            <a:chExt cx="9810" cy="4807"/>
          </a:xfrm>
        </p:grpSpPr>
        <p:sp>
          <p:nvSpPr>
            <p:cNvPr id="10" name="AutoShape 290">
              <a:extLst>
                <a:ext uri="{FF2B5EF4-FFF2-40B4-BE49-F238E27FC236}">
                  <a16:creationId xmlns:a16="http://schemas.microsoft.com/office/drawing/2014/main" id="{13EC5178-5F71-40EF-B8CF-F9E8505C6552}"/>
                </a:ext>
              </a:extLst>
            </p:cNvPr>
            <p:cNvSpPr>
              <a:spLocks noChangeAspect="1" noChangeArrowheads="1" noTextEdit="1"/>
            </p:cNvSpPr>
            <p:nvPr/>
          </p:nvSpPr>
          <p:spPr bwMode="auto">
            <a:xfrm>
              <a:off x="0" y="0"/>
              <a:ext cx="9296" cy="48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 name="Text Box 289">
              <a:extLst>
                <a:ext uri="{FF2B5EF4-FFF2-40B4-BE49-F238E27FC236}">
                  <a16:creationId xmlns:a16="http://schemas.microsoft.com/office/drawing/2014/main" id="{A22208DB-A1F3-4318-8918-F5F2B19F272D}"/>
                </a:ext>
              </a:extLst>
            </p:cNvPr>
            <p:cNvSpPr txBox="1">
              <a:spLocks noChangeArrowheads="1"/>
            </p:cNvSpPr>
            <p:nvPr/>
          </p:nvSpPr>
          <p:spPr bwMode="auto">
            <a:xfrm>
              <a:off x="-514" y="1740"/>
              <a:ext cx="2059"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r>
                <a:rPr lang="en-US" altLang="en-US" sz="1100" b="1" dirty="0">
                  <a:ea typeface="Calibri" panose="020F0502020204030204" pitchFamily="34" charset="0"/>
                  <a:cs typeface="Arial" panose="020B0604020202020204" pitchFamily="34" charset="0"/>
                </a:rPr>
                <a:t>SUBSTATION</a:t>
              </a:r>
              <a:endParaRPr lang="en-US" altLang="en-US" sz="1350" dirty="0"/>
            </a:p>
          </p:txBody>
        </p:sp>
        <p:grpSp>
          <p:nvGrpSpPr>
            <p:cNvPr id="12" name="Group 88">
              <a:extLst>
                <a:ext uri="{FF2B5EF4-FFF2-40B4-BE49-F238E27FC236}">
                  <a16:creationId xmlns:a16="http://schemas.microsoft.com/office/drawing/2014/main" id="{7CC18517-73F6-4968-8891-07E5DC0CEC4D}"/>
                </a:ext>
              </a:extLst>
            </p:cNvPr>
            <p:cNvGrpSpPr>
              <a:grpSpLocks/>
            </p:cNvGrpSpPr>
            <p:nvPr/>
          </p:nvGrpSpPr>
          <p:grpSpPr bwMode="auto">
            <a:xfrm>
              <a:off x="21" y="74"/>
              <a:ext cx="9159" cy="4733"/>
              <a:chOff x="21" y="74"/>
              <a:chExt cx="9159" cy="4733"/>
            </a:xfrm>
          </p:grpSpPr>
          <p:sp>
            <p:nvSpPr>
              <p:cNvPr id="85" name="Rectangle 288">
                <a:extLst>
                  <a:ext uri="{FF2B5EF4-FFF2-40B4-BE49-F238E27FC236}">
                    <a16:creationId xmlns:a16="http://schemas.microsoft.com/office/drawing/2014/main" id="{553AFF0E-8FA4-47CC-993D-7C85F6CB999B}"/>
                  </a:ext>
                </a:extLst>
              </p:cNvPr>
              <p:cNvSpPr>
                <a:spLocks noChangeArrowheads="1"/>
              </p:cNvSpPr>
              <p:nvPr/>
            </p:nvSpPr>
            <p:spPr bwMode="auto">
              <a:xfrm>
                <a:off x="6819" y="2624"/>
                <a:ext cx="1300" cy="218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6" name="Rectangle 287">
                <a:extLst>
                  <a:ext uri="{FF2B5EF4-FFF2-40B4-BE49-F238E27FC236}">
                    <a16:creationId xmlns:a16="http://schemas.microsoft.com/office/drawing/2014/main" id="{3CF660DD-0DD2-4DB4-B734-BAE6A8DFF2C5}"/>
                  </a:ext>
                </a:extLst>
              </p:cNvPr>
              <p:cNvSpPr>
                <a:spLocks noChangeArrowheads="1"/>
              </p:cNvSpPr>
              <p:nvPr/>
            </p:nvSpPr>
            <p:spPr bwMode="auto">
              <a:xfrm>
                <a:off x="416" y="74"/>
                <a:ext cx="2779" cy="1505"/>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87" name="Line 286">
                <a:extLst>
                  <a:ext uri="{FF2B5EF4-FFF2-40B4-BE49-F238E27FC236}">
                    <a16:creationId xmlns:a16="http://schemas.microsoft.com/office/drawing/2014/main" id="{098C7AF3-C41C-432A-B661-21587C457881}"/>
                  </a:ext>
                </a:extLst>
              </p:cNvPr>
              <p:cNvSpPr>
                <a:spLocks noChangeShapeType="1"/>
              </p:cNvSpPr>
              <p:nvPr/>
            </p:nvSpPr>
            <p:spPr bwMode="auto">
              <a:xfrm>
                <a:off x="3004" y="828"/>
                <a:ext cx="6030" cy="1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8" name="Line 285">
                <a:extLst>
                  <a:ext uri="{FF2B5EF4-FFF2-40B4-BE49-F238E27FC236}">
                    <a16:creationId xmlns:a16="http://schemas.microsoft.com/office/drawing/2014/main" id="{D04E4799-5FA4-4970-A1F9-96C9FBB432B6}"/>
                  </a:ext>
                </a:extLst>
              </p:cNvPr>
              <p:cNvSpPr>
                <a:spLocks noChangeShapeType="1"/>
              </p:cNvSpPr>
              <p:nvPr/>
            </p:nvSpPr>
            <p:spPr bwMode="auto">
              <a:xfrm>
                <a:off x="1959" y="1432"/>
                <a:ext cx="7075"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9" name="Freeform 284">
                <a:extLst>
                  <a:ext uri="{FF2B5EF4-FFF2-40B4-BE49-F238E27FC236}">
                    <a16:creationId xmlns:a16="http://schemas.microsoft.com/office/drawing/2014/main" id="{F2B46CB0-13A2-471A-A469-F6350100E70A}"/>
                  </a:ext>
                </a:extLst>
              </p:cNvPr>
              <p:cNvSpPr>
                <a:spLocks/>
              </p:cNvSpPr>
              <p:nvPr/>
            </p:nvSpPr>
            <p:spPr bwMode="auto">
              <a:xfrm>
                <a:off x="1805" y="845"/>
                <a:ext cx="7247" cy="1321"/>
              </a:xfrm>
              <a:custGeom>
                <a:avLst/>
                <a:gdLst>
                  <a:gd name="T0" fmla="*/ 513 w 7247"/>
                  <a:gd name="T1" fmla="*/ 0 h 1321"/>
                  <a:gd name="T2" fmla="*/ 0 w 7247"/>
                  <a:gd name="T3" fmla="*/ 0 h 1321"/>
                  <a:gd name="T4" fmla="*/ 0 w 7247"/>
                  <a:gd name="T5" fmla="*/ 1321 h 1321"/>
                  <a:gd name="T6" fmla="*/ 7247 w 7247"/>
                  <a:gd name="T7" fmla="*/ 1321 h 1321"/>
                </a:gdLst>
                <a:ahLst/>
                <a:cxnLst>
                  <a:cxn ang="0">
                    <a:pos x="T0" y="T1"/>
                  </a:cxn>
                  <a:cxn ang="0">
                    <a:pos x="T2" y="T3"/>
                  </a:cxn>
                  <a:cxn ang="0">
                    <a:pos x="T4" y="T5"/>
                  </a:cxn>
                  <a:cxn ang="0">
                    <a:pos x="T6" y="T7"/>
                  </a:cxn>
                </a:cxnLst>
                <a:rect l="0" t="0" r="r" b="b"/>
                <a:pathLst>
                  <a:path w="7247" h="1321">
                    <a:moveTo>
                      <a:pt x="513" y="0"/>
                    </a:moveTo>
                    <a:lnTo>
                      <a:pt x="0" y="0"/>
                    </a:lnTo>
                    <a:lnTo>
                      <a:pt x="0" y="1321"/>
                    </a:lnTo>
                    <a:lnTo>
                      <a:pt x="7247" y="1321"/>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0" name="Line 283">
                <a:extLst>
                  <a:ext uri="{FF2B5EF4-FFF2-40B4-BE49-F238E27FC236}">
                    <a16:creationId xmlns:a16="http://schemas.microsoft.com/office/drawing/2014/main" id="{228AD89C-D157-40F4-B260-25D1B38D0896}"/>
                  </a:ext>
                </a:extLst>
              </p:cNvPr>
              <p:cNvSpPr>
                <a:spLocks noChangeShapeType="1"/>
              </p:cNvSpPr>
              <p:nvPr/>
            </p:nvSpPr>
            <p:spPr bwMode="auto">
              <a:xfrm>
                <a:off x="1756"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1" name="Line 282">
                <a:extLst>
                  <a:ext uri="{FF2B5EF4-FFF2-40B4-BE49-F238E27FC236}">
                    <a16:creationId xmlns:a16="http://schemas.microsoft.com/office/drawing/2014/main" id="{7A030F2F-4490-4D8D-AFBB-D9AFD49A2045}"/>
                  </a:ext>
                </a:extLst>
              </p:cNvPr>
              <p:cNvSpPr>
                <a:spLocks noChangeShapeType="1"/>
              </p:cNvSpPr>
              <p:nvPr/>
            </p:nvSpPr>
            <p:spPr bwMode="auto">
              <a:xfrm>
                <a:off x="1708" y="232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2" name="Line 281">
                <a:extLst>
                  <a:ext uri="{FF2B5EF4-FFF2-40B4-BE49-F238E27FC236}">
                    <a16:creationId xmlns:a16="http://schemas.microsoft.com/office/drawing/2014/main" id="{ACC67D32-A9DE-41BD-AB82-28A54B0A9B14}"/>
                  </a:ext>
                </a:extLst>
              </p:cNvPr>
              <p:cNvSpPr>
                <a:spLocks noChangeShapeType="1"/>
              </p:cNvSpPr>
              <p:nvPr/>
            </p:nvSpPr>
            <p:spPr bwMode="auto">
              <a:xfrm>
                <a:off x="1659" y="2278"/>
                <a:ext cx="29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3" name="Line 280">
                <a:extLst>
                  <a:ext uri="{FF2B5EF4-FFF2-40B4-BE49-F238E27FC236}">
                    <a16:creationId xmlns:a16="http://schemas.microsoft.com/office/drawing/2014/main" id="{BEF224B6-5309-4995-8A4F-2F2A190E814E}"/>
                  </a:ext>
                </a:extLst>
              </p:cNvPr>
              <p:cNvSpPr>
                <a:spLocks noChangeShapeType="1"/>
              </p:cNvSpPr>
              <p:nvPr/>
            </p:nvSpPr>
            <p:spPr bwMode="auto">
              <a:xfrm>
                <a:off x="1805"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4" name="Line 279">
                <a:extLst>
                  <a:ext uri="{FF2B5EF4-FFF2-40B4-BE49-F238E27FC236}">
                    <a16:creationId xmlns:a16="http://schemas.microsoft.com/office/drawing/2014/main" id="{50954616-74CF-4016-84E7-0C5A97211FD1}"/>
                  </a:ext>
                </a:extLst>
              </p:cNvPr>
              <p:cNvSpPr>
                <a:spLocks noChangeShapeType="1"/>
              </p:cNvSpPr>
              <p:nvPr/>
            </p:nvSpPr>
            <p:spPr bwMode="auto">
              <a:xfrm>
                <a:off x="3148"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5" name="Line 278">
                <a:extLst>
                  <a:ext uri="{FF2B5EF4-FFF2-40B4-BE49-F238E27FC236}">
                    <a16:creationId xmlns:a16="http://schemas.microsoft.com/office/drawing/2014/main" id="{F733EF3B-7062-4EE6-B7BC-6CD226997039}"/>
                  </a:ext>
                </a:extLst>
              </p:cNvPr>
              <p:cNvSpPr>
                <a:spLocks noChangeShapeType="1"/>
              </p:cNvSpPr>
              <p:nvPr/>
            </p:nvSpPr>
            <p:spPr bwMode="auto">
              <a:xfrm>
                <a:off x="3099" y="232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6" name="Line 277">
                <a:extLst>
                  <a:ext uri="{FF2B5EF4-FFF2-40B4-BE49-F238E27FC236}">
                    <a16:creationId xmlns:a16="http://schemas.microsoft.com/office/drawing/2014/main" id="{2952F944-1A4F-4DEB-A851-D99E0F2E06D4}"/>
                  </a:ext>
                </a:extLst>
              </p:cNvPr>
              <p:cNvSpPr>
                <a:spLocks noChangeShapeType="1"/>
              </p:cNvSpPr>
              <p:nvPr/>
            </p:nvSpPr>
            <p:spPr bwMode="auto">
              <a:xfrm>
                <a:off x="3050" y="2278"/>
                <a:ext cx="29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7" name="Line 276">
                <a:extLst>
                  <a:ext uri="{FF2B5EF4-FFF2-40B4-BE49-F238E27FC236}">
                    <a16:creationId xmlns:a16="http://schemas.microsoft.com/office/drawing/2014/main" id="{97AF5F79-0109-425B-819E-9BBCE1B54EB6}"/>
                  </a:ext>
                </a:extLst>
              </p:cNvPr>
              <p:cNvSpPr>
                <a:spLocks noChangeShapeType="1"/>
              </p:cNvSpPr>
              <p:nvPr/>
            </p:nvSpPr>
            <p:spPr bwMode="auto">
              <a:xfrm>
                <a:off x="3197"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8" name="Line 275">
                <a:extLst>
                  <a:ext uri="{FF2B5EF4-FFF2-40B4-BE49-F238E27FC236}">
                    <a16:creationId xmlns:a16="http://schemas.microsoft.com/office/drawing/2014/main" id="{686E363D-D15B-460B-A614-485EE003FCDB}"/>
                  </a:ext>
                </a:extLst>
              </p:cNvPr>
              <p:cNvSpPr>
                <a:spLocks noChangeShapeType="1"/>
              </p:cNvSpPr>
              <p:nvPr/>
            </p:nvSpPr>
            <p:spPr bwMode="auto">
              <a:xfrm>
                <a:off x="4301"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9" name="Line 274">
                <a:extLst>
                  <a:ext uri="{FF2B5EF4-FFF2-40B4-BE49-F238E27FC236}">
                    <a16:creationId xmlns:a16="http://schemas.microsoft.com/office/drawing/2014/main" id="{CEB18A25-7D33-4BA4-BFF6-15AF48B19B39}"/>
                  </a:ext>
                </a:extLst>
              </p:cNvPr>
              <p:cNvSpPr>
                <a:spLocks noChangeShapeType="1"/>
              </p:cNvSpPr>
              <p:nvPr/>
            </p:nvSpPr>
            <p:spPr bwMode="auto">
              <a:xfrm>
                <a:off x="4253" y="233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0" name="Line 273">
                <a:extLst>
                  <a:ext uri="{FF2B5EF4-FFF2-40B4-BE49-F238E27FC236}">
                    <a16:creationId xmlns:a16="http://schemas.microsoft.com/office/drawing/2014/main" id="{D4EF24AA-835D-4F78-823E-BB4E3F44ECA9}"/>
                  </a:ext>
                </a:extLst>
              </p:cNvPr>
              <p:cNvSpPr>
                <a:spLocks noChangeShapeType="1"/>
              </p:cNvSpPr>
              <p:nvPr/>
            </p:nvSpPr>
            <p:spPr bwMode="auto">
              <a:xfrm>
                <a:off x="4204"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1" name="Line 272">
                <a:extLst>
                  <a:ext uri="{FF2B5EF4-FFF2-40B4-BE49-F238E27FC236}">
                    <a16:creationId xmlns:a16="http://schemas.microsoft.com/office/drawing/2014/main" id="{469AF084-9333-478F-8F16-11D36E670D5E}"/>
                  </a:ext>
                </a:extLst>
              </p:cNvPr>
              <p:cNvSpPr>
                <a:spLocks noChangeShapeType="1"/>
              </p:cNvSpPr>
              <p:nvPr/>
            </p:nvSpPr>
            <p:spPr bwMode="auto">
              <a:xfrm>
                <a:off x="4350"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2" name="Line 271">
                <a:extLst>
                  <a:ext uri="{FF2B5EF4-FFF2-40B4-BE49-F238E27FC236}">
                    <a16:creationId xmlns:a16="http://schemas.microsoft.com/office/drawing/2014/main" id="{C0EE13C7-EBE2-4DA8-8617-74744D51BD40}"/>
                  </a:ext>
                </a:extLst>
              </p:cNvPr>
              <p:cNvSpPr>
                <a:spLocks noChangeShapeType="1"/>
              </p:cNvSpPr>
              <p:nvPr/>
            </p:nvSpPr>
            <p:spPr bwMode="auto">
              <a:xfrm>
                <a:off x="5472"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3" name="Line 270">
                <a:extLst>
                  <a:ext uri="{FF2B5EF4-FFF2-40B4-BE49-F238E27FC236}">
                    <a16:creationId xmlns:a16="http://schemas.microsoft.com/office/drawing/2014/main" id="{255B2445-B23B-4D12-AF4C-92030A5EB3AF}"/>
                  </a:ext>
                </a:extLst>
              </p:cNvPr>
              <p:cNvSpPr>
                <a:spLocks noChangeShapeType="1"/>
              </p:cNvSpPr>
              <p:nvPr/>
            </p:nvSpPr>
            <p:spPr bwMode="auto">
              <a:xfrm>
                <a:off x="5423"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4" name="Line 269">
                <a:extLst>
                  <a:ext uri="{FF2B5EF4-FFF2-40B4-BE49-F238E27FC236}">
                    <a16:creationId xmlns:a16="http://schemas.microsoft.com/office/drawing/2014/main" id="{0352755F-8DCA-4834-AD97-822EDB3CDE49}"/>
                  </a:ext>
                </a:extLst>
              </p:cNvPr>
              <p:cNvSpPr>
                <a:spLocks noChangeShapeType="1"/>
              </p:cNvSpPr>
              <p:nvPr/>
            </p:nvSpPr>
            <p:spPr bwMode="auto">
              <a:xfrm>
                <a:off x="5375"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5" name="Line 268">
                <a:extLst>
                  <a:ext uri="{FF2B5EF4-FFF2-40B4-BE49-F238E27FC236}">
                    <a16:creationId xmlns:a16="http://schemas.microsoft.com/office/drawing/2014/main" id="{CE4810F1-0B9E-4CC9-BA87-5AF3E431DF08}"/>
                  </a:ext>
                </a:extLst>
              </p:cNvPr>
              <p:cNvSpPr>
                <a:spLocks noChangeShapeType="1"/>
              </p:cNvSpPr>
              <p:nvPr/>
            </p:nvSpPr>
            <p:spPr bwMode="auto">
              <a:xfrm>
                <a:off x="5521"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6" name="Line 267">
                <a:extLst>
                  <a:ext uri="{FF2B5EF4-FFF2-40B4-BE49-F238E27FC236}">
                    <a16:creationId xmlns:a16="http://schemas.microsoft.com/office/drawing/2014/main" id="{E17AF39F-BA4A-4EFA-8C81-437F82BB73B8}"/>
                  </a:ext>
                </a:extLst>
              </p:cNvPr>
              <p:cNvSpPr>
                <a:spLocks noChangeShapeType="1"/>
              </p:cNvSpPr>
              <p:nvPr/>
            </p:nvSpPr>
            <p:spPr bwMode="auto">
              <a:xfrm>
                <a:off x="6643"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7" name="Line 266">
                <a:extLst>
                  <a:ext uri="{FF2B5EF4-FFF2-40B4-BE49-F238E27FC236}">
                    <a16:creationId xmlns:a16="http://schemas.microsoft.com/office/drawing/2014/main" id="{34FD0D83-0318-4CDA-AC5A-A93B384A16CD}"/>
                  </a:ext>
                </a:extLst>
              </p:cNvPr>
              <p:cNvSpPr>
                <a:spLocks noChangeShapeType="1"/>
              </p:cNvSpPr>
              <p:nvPr/>
            </p:nvSpPr>
            <p:spPr bwMode="auto">
              <a:xfrm>
                <a:off x="6594"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8" name="Line 265">
                <a:extLst>
                  <a:ext uri="{FF2B5EF4-FFF2-40B4-BE49-F238E27FC236}">
                    <a16:creationId xmlns:a16="http://schemas.microsoft.com/office/drawing/2014/main" id="{E6D793A9-27FC-4C5F-BD31-15A60F12982E}"/>
                  </a:ext>
                </a:extLst>
              </p:cNvPr>
              <p:cNvSpPr>
                <a:spLocks noChangeShapeType="1"/>
              </p:cNvSpPr>
              <p:nvPr/>
            </p:nvSpPr>
            <p:spPr bwMode="auto">
              <a:xfrm>
                <a:off x="6546"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9" name="Line 264">
                <a:extLst>
                  <a:ext uri="{FF2B5EF4-FFF2-40B4-BE49-F238E27FC236}">
                    <a16:creationId xmlns:a16="http://schemas.microsoft.com/office/drawing/2014/main" id="{F77570F7-E62E-44A8-9520-013BE7E45F37}"/>
                  </a:ext>
                </a:extLst>
              </p:cNvPr>
              <p:cNvSpPr>
                <a:spLocks noChangeShapeType="1"/>
              </p:cNvSpPr>
              <p:nvPr/>
            </p:nvSpPr>
            <p:spPr bwMode="auto">
              <a:xfrm>
                <a:off x="6692"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0" name="Line 263">
                <a:extLst>
                  <a:ext uri="{FF2B5EF4-FFF2-40B4-BE49-F238E27FC236}">
                    <a16:creationId xmlns:a16="http://schemas.microsoft.com/office/drawing/2014/main" id="{06F44B94-188D-4872-82CD-9AF351BA4508}"/>
                  </a:ext>
                </a:extLst>
              </p:cNvPr>
              <p:cNvSpPr>
                <a:spLocks noChangeShapeType="1"/>
              </p:cNvSpPr>
              <p:nvPr/>
            </p:nvSpPr>
            <p:spPr bwMode="auto">
              <a:xfrm>
                <a:off x="7814"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1" name="Line 262">
                <a:extLst>
                  <a:ext uri="{FF2B5EF4-FFF2-40B4-BE49-F238E27FC236}">
                    <a16:creationId xmlns:a16="http://schemas.microsoft.com/office/drawing/2014/main" id="{4A838810-2C8A-4920-9765-5760F7FA0781}"/>
                  </a:ext>
                </a:extLst>
              </p:cNvPr>
              <p:cNvSpPr>
                <a:spLocks noChangeShapeType="1"/>
              </p:cNvSpPr>
              <p:nvPr/>
            </p:nvSpPr>
            <p:spPr bwMode="auto">
              <a:xfrm>
                <a:off x="7765" y="232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2" name="Line 261">
                <a:extLst>
                  <a:ext uri="{FF2B5EF4-FFF2-40B4-BE49-F238E27FC236}">
                    <a16:creationId xmlns:a16="http://schemas.microsoft.com/office/drawing/2014/main" id="{89B3C92F-DAD2-4CB6-8098-7974163CC404}"/>
                  </a:ext>
                </a:extLst>
              </p:cNvPr>
              <p:cNvSpPr>
                <a:spLocks noChangeShapeType="1"/>
              </p:cNvSpPr>
              <p:nvPr/>
            </p:nvSpPr>
            <p:spPr bwMode="auto">
              <a:xfrm>
                <a:off x="7717" y="2278"/>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3" name="Line 260">
                <a:extLst>
                  <a:ext uri="{FF2B5EF4-FFF2-40B4-BE49-F238E27FC236}">
                    <a16:creationId xmlns:a16="http://schemas.microsoft.com/office/drawing/2014/main" id="{B5DC8FF9-3CC3-41DC-B764-DCEDEA5B5685}"/>
                  </a:ext>
                </a:extLst>
              </p:cNvPr>
              <p:cNvSpPr>
                <a:spLocks noChangeShapeType="1"/>
              </p:cNvSpPr>
              <p:nvPr/>
            </p:nvSpPr>
            <p:spPr bwMode="auto">
              <a:xfrm>
                <a:off x="7863"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4" name="Line 259">
                <a:extLst>
                  <a:ext uri="{FF2B5EF4-FFF2-40B4-BE49-F238E27FC236}">
                    <a16:creationId xmlns:a16="http://schemas.microsoft.com/office/drawing/2014/main" id="{9E9C6901-E5D9-4374-A64E-C6C479DA1089}"/>
                  </a:ext>
                </a:extLst>
              </p:cNvPr>
              <p:cNvSpPr>
                <a:spLocks noChangeShapeType="1"/>
              </p:cNvSpPr>
              <p:nvPr/>
            </p:nvSpPr>
            <p:spPr bwMode="auto">
              <a:xfrm>
                <a:off x="8985"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5" name="Line 258">
                <a:extLst>
                  <a:ext uri="{FF2B5EF4-FFF2-40B4-BE49-F238E27FC236}">
                    <a16:creationId xmlns:a16="http://schemas.microsoft.com/office/drawing/2014/main" id="{1BD5F3A1-3C5E-4DC8-B5AE-BB20EA711099}"/>
                  </a:ext>
                </a:extLst>
              </p:cNvPr>
              <p:cNvSpPr>
                <a:spLocks noChangeShapeType="1"/>
              </p:cNvSpPr>
              <p:nvPr/>
            </p:nvSpPr>
            <p:spPr bwMode="auto">
              <a:xfrm>
                <a:off x="8936"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6" name="Line 257">
                <a:extLst>
                  <a:ext uri="{FF2B5EF4-FFF2-40B4-BE49-F238E27FC236}">
                    <a16:creationId xmlns:a16="http://schemas.microsoft.com/office/drawing/2014/main" id="{4BF472FF-E7D8-4B34-991A-FF272D885C6D}"/>
                  </a:ext>
                </a:extLst>
              </p:cNvPr>
              <p:cNvSpPr>
                <a:spLocks noChangeShapeType="1"/>
              </p:cNvSpPr>
              <p:nvPr/>
            </p:nvSpPr>
            <p:spPr bwMode="auto">
              <a:xfrm>
                <a:off x="8888"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7" name="Line 256">
                <a:extLst>
                  <a:ext uri="{FF2B5EF4-FFF2-40B4-BE49-F238E27FC236}">
                    <a16:creationId xmlns:a16="http://schemas.microsoft.com/office/drawing/2014/main" id="{E1CE22CA-982F-4B8A-A9AA-528F21731AC0}"/>
                  </a:ext>
                </a:extLst>
              </p:cNvPr>
              <p:cNvSpPr>
                <a:spLocks noChangeShapeType="1"/>
              </p:cNvSpPr>
              <p:nvPr/>
            </p:nvSpPr>
            <p:spPr bwMode="auto">
              <a:xfrm>
                <a:off x="9034"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8" name="Line 255">
                <a:extLst>
                  <a:ext uri="{FF2B5EF4-FFF2-40B4-BE49-F238E27FC236}">
                    <a16:creationId xmlns:a16="http://schemas.microsoft.com/office/drawing/2014/main" id="{DDE5989E-E505-43D4-840E-CDC5BC623591}"/>
                  </a:ext>
                </a:extLst>
              </p:cNvPr>
              <p:cNvSpPr>
                <a:spLocks noChangeShapeType="1"/>
              </p:cNvSpPr>
              <p:nvPr/>
            </p:nvSpPr>
            <p:spPr bwMode="auto">
              <a:xfrm flipV="1">
                <a:off x="4383" y="1579"/>
                <a:ext cx="1" cy="45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9" name="Line 254">
                <a:extLst>
                  <a:ext uri="{FF2B5EF4-FFF2-40B4-BE49-F238E27FC236}">
                    <a16:creationId xmlns:a16="http://schemas.microsoft.com/office/drawing/2014/main" id="{EDC01581-1A4F-4ED4-A360-31EE456119ED}"/>
                  </a:ext>
                </a:extLst>
              </p:cNvPr>
              <p:cNvSpPr>
                <a:spLocks noChangeShapeType="1"/>
              </p:cNvSpPr>
              <p:nvPr/>
            </p:nvSpPr>
            <p:spPr bwMode="auto">
              <a:xfrm flipV="1">
                <a:off x="4413" y="1579"/>
                <a:ext cx="1" cy="45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0" name="Freeform 253">
                <a:extLst>
                  <a:ext uri="{FF2B5EF4-FFF2-40B4-BE49-F238E27FC236}">
                    <a16:creationId xmlns:a16="http://schemas.microsoft.com/office/drawing/2014/main" id="{EB2F2AE8-FB59-4C69-9D0B-5EBCB761BB36}"/>
                  </a:ext>
                </a:extLst>
              </p:cNvPr>
              <p:cNvSpPr>
                <a:spLocks/>
              </p:cNvSpPr>
              <p:nvPr/>
            </p:nvSpPr>
            <p:spPr bwMode="auto">
              <a:xfrm>
                <a:off x="4455" y="1579"/>
                <a:ext cx="170" cy="456"/>
              </a:xfrm>
              <a:custGeom>
                <a:avLst/>
                <a:gdLst>
                  <a:gd name="T0" fmla="*/ 170 w 170"/>
                  <a:gd name="T1" fmla="*/ 0 h 456"/>
                  <a:gd name="T2" fmla="*/ 57 w 170"/>
                  <a:gd name="T3" fmla="*/ 0 h 456"/>
                  <a:gd name="T4" fmla="*/ 40 w 170"/>
                  <a:gd name="T5" fmla="*/ 2 h 456"/>
                  <a:gd name="T6" fmla="*/ 24 w 170"/>
                  <a:gd name="T7" fmla="*/ 10 h 456"/>
                  <a:gd name="T8" fmla="*/ 10 w 170"/>
                  <a:gd name="T9" fmla="*/ 23 h 456"/>
                  <a:gd name="T10" fmla="*/ 2 w 170"/>
                  <a:gd name="T11" fmla="*/ 39 h 456"/>
                  <a:gd name="T12" fmla="*/ 0 w 170"/>
                  <a:gd name="T13" fmla="*/ 57 h 456"/>
                  <a:gd name="T14" fmla="*/ 2 w 170"/>
                  <a:gd name="T15" fmla="*/ 74 h 456"/>
                  <a:gd name="T16" fmla="*/ 10 w 170"/>
                  <a:gd name="T17" fmla="*/ 90 h 456"/>
                  <a:gd name="T18" fmla="*/ 24 w 170"/>
                  <a:gd name="T19" fmla="*/ 102 h 456"/>
                  <a:gd name="T20" fmla="*/ 40 w 170"/>
                  <a:gd name="T21" fmla="*/ 112 h 456"/>
                  <a:gd name="T22" fmla="*/ 57 w 170"/>
                  <a:gd name="T23" fmla="*/ 113 h 456"/>
                  <a:gd name="T24" fmla="*/ 40 w 170"/>
                  <a:gd name="T25" fmla="*/ 115 h 456"/>
                  <a:gd name="T26" fmla="*/ 24 w 170"/>
                  <a:gd name="T27" fmla="*/ 125 h 456"/>
                  <a:gd name="T28" fmla="*/ 10 w 170"/>
                  <a:gd name="T29" fmla="*/ 137 h 456"/>
                  <a:gd name="T30" fmla="*/ 2 w 170"/>
                  <a:gd name="T31" fmla="*/ 153 h 456"/>
                  <a:gd name="T32" fmla="*/ 0 w 170"/>
                  <a:gd name="T33" fmla="*/ 170 h 456"/>
                  <a:gd name="T34" fmla="*/ 2 w 170"/>
                  <a:gd name="T35" fmla="*/ 188 h 456"/>
                  <a:gd name="T36" fmla="*/ 10 w 170"/>
                  <a:gd name="T37" fmla="*/ 203 h 456"/>
                  <a:gd name="T38" fmla="*/ 24 w 170"/>
                  <a:gd name="T39" fmla="*/ 217 h 456"/>
                  <a:gd name="T40" fmla="*/ 40 w 170"/>
                  <a:gd name="T41" fmla="*/ 225 h 456"/>
                  <a:gd name="T42" fmla="*/ 57 w 170"/>
                  <a:gd name="T43" fmla="*/ 227 h 456"/>
                  <a:gd name="T44" fmla="*/ 40 w 170"/>
                  <a:gd name="T45" fmla="*/ 231 h 456"/>
                  <a:gd name="T46" fmla="*/ 24 w 170"/>
                  <a:gd name="T47" fmla="*/ 239 h 456"/>
                  <a:gd name="T48" fmla="*/ 10 w 170"/>
                  <a:gd name="T49" fmla="*/ 250 h 456"/>
                  <a:gd name="T50" fmla="*/ 2 w 170"/>
                  <a:gd name="T51" fmla="*/ 266 h 456"/>
                  <a:gd name="T52" fmla="*/ 0 w 170"/>
                  <a:gd name="T53" fmla="*/ 284 h 456"/>
                  <a:gd name="T54" fmla="*/ 2 w 170"/>
                  <a:gd name="T55" fmla="*/ 301 h 456"/>
                  <a:gd name="T56" fmla="*/ 10 w 170"/>
                  <a:gd name="T57" fmla="*/ 319 h 456"/>
                  <a:gd name="T58" fmla="*/ 24 w 170"/>
                  <a:gd name="T59" fmla="*/ 331 h 456"/>
                  <a:gd name="T60" fmla="*/ 40 w 170"/>
                  <a:gd name="T61" fmla="*/ 338 h 456"/>
                  <a:gd name="T62" fmla="*/ 57 w 170"/>
                  <a:gd name="T63" fmla="*/ 342 h 456"/>
                  <a:gd name="T64" fmla="*/ 40 w 170"/>
                  <a:gd name="T65" fmla="*/ 344 h 456"/>
                  <a:gd name="T66" fmla="*/ 24 w 170"/>
                  <a:gd name="T67" fmla="*/ 352 h 456"/>
                  <a:gd name="T68" fmla="*/ 10 w 170"/>
                  <a:gd name="T69" fmla="*/ 366 h 456"/>
                  <a:gd name="T70" fmla="*/ 2 w 170"/>
                  <a:gd name="T71" fmla="*/ 382 h 456"/>
                  <a:gd name="T72" fmla="*/ 0 w 170"/>
                  <a:gd name="T73" fmla="*/ 399 h 456"/>
                  <a:gd name="T74" fmla="*/ 2 w 170"/>
                  <a:gd name="T75" fmla="*/ 417 h 456"/>
                  <a:gd name="T76" fmla="*/ 10 w 170"/>
                  <a:gd name="T77" fmla="*/ 432 h 456"/>
                  <a:gd name="T78" fmla="*/ 24 w 170"/>
                  <a:gd name="T79" fmla="*/ 444 h 456"/>
                  <a:gd name="T80" fmla="*/ 40 w 170"/>
                  <a:gd name="T81" fmla="*/ 454 h 456"/>
                  <a:gd name="T82" fmla="*/ 57 w 170"/>
                  <a:gd name="T83" fmla="*/ 456 h 456"/>
                  <a:gd name="T84" fmla="*/ 170 w 170"/>
                  <a:gd name="T85"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 h="456">
                    <a:moveTo>
                      <a:pt x="170" y="0"/>
                    </a:moveTo>
                    <a:lnTo>
                      <a:pt x="57" y="0"/>
                    </a:lnTo>
                    <a:lnTo>
                      <a:pt x="40" y="2"/>
                    </a:lnTo>
                    <a:lnTo>
                      <a:pt x="24" y="10"/>
                    </a:lnTo>
                    <a:lnTo>
                      <a:pt x="10" y="23"/>
                    </a:lnTo>
                    <a:lnTo>
                      <a:pt x="2" y="39"/>
                    </a:lnTo>
                    <a:lnTo>
                      <a:pt x="0" y="57"/>
                    </a:lnTo>
                    <a:lnTo>
                      <a:pt x="2" y="74"/>
                    </a:lnTo>
                    <a:lnTo>
                      <a:pt x="10" y="90"/>
                    </a:lnTo>
                    <a:lnTo>
                      <a:pt x="24" y="102"/>
                    </a:lnTo>
                    <a:lnTo>
                      <a:pt x="40" y="112"/>
                    </a:lnTo>
                    <a:lnTo>
                      <a:pt x="57" y="113"/>
                    </a:lnTo>
                    <a:lnTo>
                      <a:pt x="40" y="115"/>
                    </a:lnTo>
                    <a:lnTo>
                      <a:pt x="24" y="125"/>
                    </a:lnTo>
                    <a:lnTo>
                      <a:pt x="10" y="137"/>
                    </a:lnTo>
                    <a:lnTo>
                      <a:pt x="2" y="153"/>
                    </a:lnTo>
                    <a:lnTo>
                      <a:pt x="0" y="170"/>
                    </a:lnTo>
                    <a:lnTo>
                      <a:pt x="2" y="188"/>
                    </a:lnTo>
                    <a:lnTo>
                      <a:pt x="10" y="203"/>
                    </a:lnTo>
                    <a:lnTo>
                      <a:pt x="24" y="217"/>
                    </a:lnTo>
                    <a:lnTo>
                      <a:pt x="40" y="225"/>
                    </a:lnTo>
                    <a:lnTo>
                      <a:pt x="57" y="227"/>
                    </a:lnTo>
                    <a:lnTo>
                      <a:pt x="40" y="231"/>
                    </a:lnTo>
                    <a:lnTo>
                      <a:pt x="24" y="239"/>
                    </a:lnTo>
                    <a:lnTo>
                      <a:pt x="10" y="250"/>
                    </a:lnTo>
                    <a:lnTo>
                      <a:pt x="2" y="266"/>
                    </a:lnTo>
                    <a:lnTo>
                      <a:pt x="0" y="284"/>
                    </a:lnTo>
                    <a:lnTo>
                      <a:pt x="2" y="301"/>
                    </a:lnTo>
                    <a:lnTo>
                      <a:pt x="10" y="319"/>
                    </a:lnTo>
                    <a:lnTo>
                      <a:pt x="24" y="331"/>
                    </a:lnTo>
                    <a:lnTo>
                      <a:pt x="40" y="338"/>
                    </a:lnTo>
                    <a:lnTo>
                      <a:pt x="57" y="342"/>
                    </a:lnTo>
                    <a:lnTo>
                      <a:pt x="40" y="344"/>
                    </a:lnTo>
                    <a:lnTo>
                      <a:pt x="24" y="352"/>
                    </a:lnTo>
                    <a:lnTo>
                      <a:pt x="10" y="366"/>
                    </a:lnTo>
                    <a:lnTo>
                      <a:pt x="2" y="382"/>
                    </a:lnTo>
                    <a:lnTo>
                      <a:pt x="0" y="399"/>
                    </a:lnTo>
                    <a:lnTo>
                      <a:pt x="2" y="417"/>
                    </a:lnTo>
                    <a:lnTo>
                      <a:pt x="10" y="432"/>
                    </a:lnTo>
                    <a:lnTo>
                      <a:pt x="24" y="444"/>
                    </a:lnTo>
                    <a:lnTo>
                      <a:pt x="40" y="454"/>
                    </a:lnTo>
                    <a:lnTo>
                      <a:pt x="57" y="456"/>
                    </a:lnTo>
                    <a:lnTo>
                      <a:pt x="170" y="45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1" name="Freeform 252">
                <a:extLst>
                  <a:ext uri="{FF2B5EF4-FFF2-40B4-BE49-F238E27FC236}">
                    <a16:creationId xmlns:a16="http://schemas.microsoft.com/office/drawing/2014/main" id="{263B9CE1-4295-49D6-BE4C-2BB048F3B716}"/>
                  </a:ext>
                </a:extLst>
              </p:cNvPr>
              <p:cNvSpPr>
                <a:spLocks/>
              </p:cNvSpPr>
              <p:nvPr/>
            </p:nvSpPr>
            <p:spPr bwMode="auto">
              <a:xfrm>
                <a:off x="4171" y="1579"/>
                <a:ext cx="169" cy="456"/>
              </a:xfrm>
              <a:custGeom>
                <a:avLst/>
                <a:gdLst>
                  <a:gd name="T0" fmla="*/ 0 w 169"/>
                  <a:gd name="T1" fmla="*/ 0 h 456"/>
                  <a:gd name="T2" fmla="*/ 113 w 169"/>
                  <a:gd name="T3" fmla="*/ 0 h 456"/>
                  <a:gd name="T4" fmla="*/ 130 w 169"/>
                  <a:gd name="T5" fmla="*/ 2 h 456"/>
                  <a:gd name="T6" fmla="*/ 146 w 169"/>
                  <a:gd name="T7" fmla="*/ 10 h 456"/>
                  <a:gd name="T8" fmla="*/ 160 w 169"/>
                  <a:gd name="T9" fmla="*/ 23 h 456"/>
                  <a:gd name="T10" fmla="*/ 167 w 169"/>
                  <a:gd name="T11" fmla="*/ 39 h 456"/>
                  <a:gd name="T12" fmla="*/ 169 w 169"/>
                  <a:gd name="T13" fmla="*/ 57 h 456"/>
                  <a:gd name="T14" fmla="*/ 167 w 169"/>
                  <a:gd name="T15" fmla="*/ 74 h 456"/>
                  <a:gd name="T16" fmla="*/ 160 w 169"/>
                  <a:gd name="T17" fmla="*/ 90 h 456"/>
                  <a:gd name="T18" fmla="*/ 146 w 169"/>
                  <a:gd name="T19" fmla="*/ 102 h 456"/>
                  <a:gd name="T20" fmla="*/ 130 w 169"/>
                  <a:gd name="T21" fmla="*/ 112 h 456"/>
                  <a:gd name="T22" fmla="*/ 113 w 169"/>
                  <a:gd name="T23" fmla="*/ 113 h 456"/>
                  <a:gd name="T24" fmla="*/ 130 w 169"/>
                  <a:gd name="T25" fmla="*/ 115 h 456"/>
                  <a:gd name="T26" fmla="*/ 146 w 169"/>
                  <a:gd name="T27" fmla="*/ 125 h 456"/>
                  <a:gd name="T28" fmla="*/ 160 w 169"/>
                  <a:gd name="T29" fmla="*/ 137 h 456"/>
                  <a:gd name="T30" fmla="*/ 167 w 169"/>
                  <a:gd name="T31" fmla="*/ 153 h 456"/>
                  <a:gd name="T32" fmla="*/ 169 w 169"/>
                  <a:gd name="T33" fmla="*/ 170 h 456"/>
                  <a:gd name="T34" fmla="*/ 167 w 169"/>
                  <a:gd name="T35" fmla="*/ 188 h 456"/>
                  <a:gd name="T36" fmla="*/ 160 w 169"/>
                  <a:gd name="T37" fmla="*/ 203 h 456"/>
                  <a:gd name="T38" fmla="*/ 146 w 169"/>
                  <a:gd name="T39" fmla="*/ 217 h 456"/>
                  <a:gd name="T40" fmla="*/ 130 w 169"/>
                  <a:gd name="T41" fmla="*/ 225 h 456"/>
                  <a:gd name="T42" fmla="*/ 113 w 169"/>
                  <a:gd name="T43" fmla="*/ 227 h 456"/>
                  <a:gd name="T44" fmla="*/ 130 w 169"/>
                  <a:gd name="T45" fmla="*/ 231 h 456"/>
                  <a:gd name="T46" fmla="*/ 146 w 169"/>
                  <a:gd name="T47" fmla="*/ 239 h 456"/>
                  <a:gd name="T48" fmla="*/ 160 w 169"/>
                  <a:gd name="T49" fmla="*/ 250 h 456"/>
                  <a:gd name="T50" fmla="*/ 167 w 169"/>
                  <a:gd name="T51" fmla="*/ 266 h 456"/>
                  <a:gd name="T52" fmla="*/ 169 w 169"/>
                  <a:gd name="T53" fmla="*/ 284 h 456"/>
                  <a:gd name="T54" fmla="*/ 167 w 169"/>
                  <a:gd name="T55" fmla="*/ 301 h 456"/>
                  <a:gd name="T56" fmla="*/ 160 w 169"/>
                  <a:gd name="T57" fmla="*/ 319 h 456"/>
                  <a:gd name="T58" fmla="*/ 146 w 169"/>
                  <a:gd name="T59" fmla="*/ 331 h 456"/>
                  <a:gd name="T60" fmla="*/ 130 w 169"/>
                  <a:gd name="T61" fmla="*/ 338 h 456"/>
                  <a:gd name="T62" fmla="*/ 113 w 169"/>
                  <a:gd name="T63" fmla="*/ 342 h 456"/>
                  <a:gd name="T64" fmla="*/ 130 w 169"/>
                  <a:gd name="T65" fmla="*/ 344 h 456"/>
                  <a:gd name="T66" fmla="*/ 146 w 169"/>
                  <a:gd name="T67" fmla="*/ 352 h 456"/>
                  <a:gd name="T68" fmla="*/ 160 w 169"/>
                  <a:gd name="T69" fmla="*/ 366 h 456"/>
                  <a:gd name="T70" fmla="*/ 167 w 169"/>
                  <a:gd name="T71" fmla="*/ 382 h 456"/>
                  <a:gd name="T72" fmla="*/ 169 w 169"/>
                  <a:gd name="T73" fmla="*/ 399 h 456"/>
                  <a:gd name="T74" fmla="*/ 167 w 169"/>
                  <a:gd name="T75" fmla="*/ 417 h 456"/>
                  <a:gd name="T76" fmla="*/ 160 w 169"/>
                  <a:gd name="T77" fmla="*/ 432 h 456"/>
                  <a:gd name="T78" fmla="*/ 146 w 169"/>
                  <a:gd name="T79" fmla="*/ 444 h 456"/>
                  <a:gd name="T80" fmla="*/ 130 w 169"/>
                  <a:gd name="T81" fmla="*/ 454 h 456"/>
                  <a:gd name="T82" fmla="*/ 113 w 169"/>
                  <a:gd name="T83" fmla="*/ 456 h 456"/>
                  <a:gd name="T84" fmla="*/ 0 w 169"/>
                  <a:gd name="T85"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456">
                    <a:moveTo>
                      <a:pt x="0" y="0"/>
                    </a:moveTo>
                    <a:lnTo>
                      <a:pt x="113" y="0"/>
                    </a:lnTo>
                    <a:lnTo>
                      <a:pt x="130" y="2"/>
                    </a:lnTo>
                    <a:lnTo>
                      <a:pt x="146" y="10"/>
                    </a:lnTo>
                    <a:lnTo>
                      <a:pt x="160" y="23"/>
                    </a:lnTo>
                    <a:lnTo>
                      <a:pt x="167" y="39"/>
                    </a:lnTo>
                    <a:lnTo>
                      <a:pt x="169" y="57"/>
                    </a:lnTo>
                    <a:lnTo>
                      <a:pt x="167" y="74"/>
                    </a:lnTo>
                    <a:lnTo>
                      <a:pt x="160" y="90"/>
                    </a:lnTo>
                    <a:lnTo>
                      <a:pt x="146" y="102"/>
                    </a:lnTo>
                    <a:lnTo>
                      <a:pt x="130" y="112"/>
                    </a:lnTo>
                    <a:lnTo>
                      <a:pt x="113" y="113"/>
                    </a:lnTo>
                    <a:lnTo>
                      <a:pt x="130" y="115"/>
                    </a:lnTo>
                    <a:lnTo>
                      <a:pt x="146" y="125"/>
                    </a:lnTo>
                    <a:lnTo>
                      <a:pt x="160" y="137"/>
                    </a:lnTo>
                    <a:lnTo>
                      <a:pt x="167" y="153"/>
                    </a:lnTo>
                    <a:lnTo>
                      <a:pt x="169" y="170"/>
                    </a:lnTo>
                    <a:lnTo>
                      <a:pt x="167" y="188"/>
                    </a:lnTo>
                    <a:lnTo>
                      <a:pt x="160" y="203"/>
                    </a:lnTo>
                    <a:lnTo>
                      <a:pt x="146" y="217"/>
                    </a:lnTo>
                    <a:lnTo>
                      <a:pt x="130" y="225"/>
                    </a:lnTo>
                    <a:lnTo>
                      <a:pt x="113" y="227"/>
                    </a:lnTo>
                    <a:lnTo>
                      <a:pt x="130" y="231"/>
                    </a:lnTo>
                    <a:lnTo>
                      <a:pt x="146" y="239"/>
                    </a:lnTo>
                    <a:lnTo>
                      <a:pt x="160" y="250"/>
                    </a:lnTo>
                    <a:lnTo>
                      <a:pt x="167" y="266"/>
                    </a:lnTo>
                    <a:lnTo>
                      <a:pt x="169" y="284"/>
                    </a:lnTo>
                    <a:lnTo>
                      <a:pt x="167" y="301"/>
                    </a:lnTo>
                    <a:lnTo>
                      <a:pt x="160" y="319"/>
                    </a:lnTo>
                    <a:lnTo>
                      <a:pt x="146" y="331"/>
                    </a:lnTo>
                    <a:lnTo>
                      <a:pt x="130" y="338"/>
                    </a:lnTo>
                    <a:lnTo>
                      <a:pt x="113" y="342"/>
                    </a:lnTo>
                    <a:lnTo>
                      <a:pt x="130" y="344"/>
                    </a:lnTo>
                    <a:lnTo>
                      <a:pt x="146" y="352"/>
                    </a:lnTo>
                    <a:lnTo>
                      <a:pt x="160" y="366"/>
                    </a:lnTo>
                    <a:lnTo>
                      <a:pt x="167" y="382"/>
                    </a:lnTo>
                    <a:lnTo>
                      <a:pt x="169" y="399"/>
                    </a:lnTo>
                    <a:lnTo>
                      <a:pt x="167" y="417"/>
                    </a:lnTo>
                    <a:lnTo>
                      <a:pt x="160" y="432"/>
                    </a:lnTo>
                    <a:lnTo>
                      <a:pt x="146" y="444"/>
                    </a:lnTo>
                    <a:lnTo>
                      <a:pt x="130" y="454"/>
                    </a:lnTo>
                    <a:lnTo>
                      <a:pt x="113" y="456"/>
                    </a:lnTo>
                    <a:lnTo>
                      <a:pt x="0" y="45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2" name="Line 251">
                <a:extLst>
                  <a:ext uri="{FF2B5EF4-FFF2-40B4-BE49-F238E27FC236}">
                    <a16:creationId xmlns:a16="http://schemas.microsoft.com/office/drawing/2014/main" id="{66B46B0D-DA82-4137-BFAF-FEFD5118F78B}"/>
                  </a:ext>
                </a:extLst>
              </p:cNvPr>
              <p:cNvSpPr>
                <a:spLocks noChangeShapeType="1"/>
              </p:cNvSpPr>
              <p:nvPr/>
            </p:nvSpPr>
            <p:spPr bwMode="auto">
              <a:xfrm flipH="1" flipV="1">
                <a:off x="4167" y="1422"/>
                <a:ext cx="4" cy="15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3" name="Line 250">
                <a:extLst>
                  <a:ext uri="{FF2B5EF4-FFF2-40B4-BE49-F238E27FC236}">
                    <a16:creationId xmlns:a16="http://schemas.microsoft.com/office/drawing/2014/main" id="{BF77B879-84CF-46D3-84B9-95A62FF7B031}"/>
                  </a:ext>
                </a:extLst>
              </p:cNvPr>
              <p:cNvSpPr>
                <a:spLocks noChangeShapeType="1"/>
              </p:cNvSpPr>
              <p:nvPr/>
            </p:nvSpPr>
            <p:spPr bwMode="auto">
              <a:xfrm flipH="1">
                <a:off x="4167" y="2035"/>
                <a:ext cx="4" cy="13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4" name="Rectangle 249">
                <a:extLst>
                  <a:ext uri="{FF2B5EF4-FFF2-40B4-BE49-F238E27FC236}">
                    <a16:creationId xmlns:a16="http://schemas.microsoft.com/office/drawing/2014/main" id="{A08322D1-C024-4593-9960-27F7E6B55556}"/>
                  </a:ext>
                </a:extLst>
              </p:cNvPr>
              <p:cNvSpPr>
                <a:spLocks noChangeArrowheads="1"/>
              </p:cNvSpPr>
              <p:nvPr/>
            </p:nvSpPr>
            <p:spPr bwMode="auto">
              <a:xfrm>
                <a:off x="5045" y="1698"/>
                <a:ext cx="310" cy="302"/>
              </a:xfrm>
              <a:prstGeom prst="rect">
                <a:avLst/>
              </a:prstGeom>
              <a:solidFill>
                <a:srgbClr val="DBDBDB"/>
              </a:solidFill>
              <a:ln w="20">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25" name="Line 248">
                <a:extLst>
                  <a:ext uri="{FF2B5EF4-FFF2-40B4-BE49-F238E27FC236}">
                    <a16:creationId xmlns:a16="http://schemas.microsoft.com/office/drawing/2014/main" id="{3DA7629B-FDD8-4511-AEBD-F2444D55E9FA}"/>
                  </a:ext>
                </a:extLst>
              </p:cNvPr>
              <p:cNvSpPr>
                <a:spLocks noChangeShapeType="1"/>
              </p:cNvSpPr>
              <p:nvPr/>
            </p:nvSpPr>
            <p:spPr bwMode="auto">
              <a:xfrm>
                <a:off x="4512" y="1806"/>
                <a:ext cx="529" cy="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6" name="Freeform 247">
                <a:extLst>
                  <a:ext uri="{FF2B5EF4-FFF2-40B4-BE49-F238E27FC236}">
                    <a16:creationId xmlns:a16="http://schemas.microsoft.com/office/drawing/2014/main" id="{900AB84D-9A83-4E51-A770-6FAEA54D86AE}"/>
                  </a:ext>
                </a:extLst>
              </p:cNvPr>
              <p:cNvSpPr>
                <a:spLocks/>
              </p:cNvSpPr>
              <p:nvPr/>
            </p:nvSpPr>
            <p:spPr bwMode="auto">
              <a:xfrm>
                <a:off x="4623" y="1579"/>
                <a:ext cx="422" cy="182"/>
              </a:xfrm>
              <a:custGeom>
                <a:avLst/>
                <a:gdLst>
                  <a:gd name="T0" fmla="*/ 2 w 422"/>
                  <a:gd name="T1" fmla="*/ 0 h 182"/>
                  <a:gd name="T2" fmla="*/ 0 w 422"/>
                  <a:gd name="T3" fmla="*/ 182 h 182"/>
                  <a:gd name="T4" fmla="*/ 422 w 422"/>
                  <a:gd name="T5" fmla="*/ 182 h 182"/>
                </a:gdLst>
                <a:ahLst/>
                <a:cxnLst>
                  <a:cxn ang="0">
                    <a:pos x="T0" y="T1"/>
                  </a:cxn>
                  <a:cxn ang="0">
                    <a:pos x="T2" y="T3"/>
                  </a:cxn>
                  <a:cxn ang="0">
                    <a:pos x="T4" y="T5"/>
                  </a:cxn>
                </a:cxnLst>
                <a:rect l="0" t="0" r="r" b="b"/>
                <a:pathLst>
                  <a:path w="422" h="182">
                    <a:moveTo>
                      <a:pt x="2" y="0"/>
                    </a:moveTo>
                    <a:lnTo>
                      <a:pt x="0" y="182"/>
                    </a:lnTo>
                    <a:lnTo>
                      <a:pt x="422" y="182"/>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7" name="Freeform 246">
                <a:extLst>
                  <a:ext uri="{FF2B5EF4-FFF2-40B4-BE49-F238E27FC236}">
                    <a16:creationId xmlns:a16="http://schemas.microsoft.com/office/drawing/2014/main" id="{D64C4222-C23D-4FA9-ADF6-BAAE5B4F14AC}"/>
                  </a:ext>
                </a:extLst>
              </p:cNvPr>
              <p:cNvSpPr>
                <a:spLocks/>
              </p:cNvSpPr>
              <p:nvPr/>
            </p:nvSpPr>
            <p:spPr bwMode="auto">
              <a:xfrm>
                <a:off x="4623" y="1845"/>
                <a:ext cx="422" cy="190"/>
              </a:xfrm>
              <a:custGeom>
                <a:avLst/>
                <a:gdLst>
                  <a:gd name="T0" fmla="*/ 2 w 422"/>
                  <a:gd name="T1" fmla="*/ 190 h 190"/>
                  <a:gd name="T2" fmla="*/ 0 w 422"/>
                  <a:gd name="T3" fmla="*/ 0 h 190"/>
                  <a:gd name="T4" fmla="*/ 422 w 422"/>
                  <a:gd name="T5" fmla="*/ 0 h 190"/>
                </a:gdLst>
                <a:ahLst/>
                <a:cxnLst>
                  <a:cxn ang="0">
                    <a:pos x="T0" y="T1"/>
                  </a:cxn>
                  <a:cxn ang="0">
                    <a:pos x="T2" y="T3"/>
                  </a:cxn>
                  <a:cxn ang="0">
                    <a:pos x="T4" y="T5"/>
                  </a:cxn>
                </a:cxnLst>
                <a:rect l="0" t="0" r="r" b="b"/>
                <a:pathLst>
                  <a:path w="422" h="190">
                    <a:moveTo>
                      <a:pt x="2" y="190"/>
                    </a:moveTo>
                    <a:lnTo>
                      <a:pt x="0" y="0"/>
                    </a:lnTo>
                    <a:lnTo>
                      <a:pt x="422" y="0"/>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8" name="Freeform 245">
                <a:extLst>
                  <a:ext uri="{FF2B5EF4-FFF2-40B4-BE49-F238E27FC236}">
                    <a16:creationId xmlns:a16="http://schemas.microsoft.com/office/drawing/2014/main" id="{FA8AC923-1AB9-4074-B4B8-636FDD7A333A}"/>
                  </a:ext>
                </a:extLst>
              </p:cNvPr>
              <p:cNvSpPr>
                <a:spLocks/>
              </p:cNvSpPr>
              <p:nvPr/>
            </p:nvSpPr>
            <p:spPr bwMode="auto">
              <a:xfrm>
                <a:off x="4998" y="1538"/>
                <a:ext cx="408" cy="215"/>
              </a:xfrm>
              <a:custGeom>
                <a:avLst/>
                <a:gdLst>
                  <a:gd name="T0" fmla="*/ 0 w 408"/>
                  <a:gd name="T1" fmla="*/ 196 h 215"/>
                  <a:gd name="T2" fmla="*/ 187 w 408"/>
                  <a:gd name="T3" fmla="*/ 0 h 215"/>
                  <a:gd name="T4" fmla="*/ 408 w 408"/>
                  <a:gd name="T5" fmla="*/ 215 h 215"/>
                </a:gdLst>
                <a:ahLst/>
                <a:cxnLst>
                  <a:cxn ang="0">
                    <a:pos x="T0" y="T1"/>
                  </a:cxn>
                  <a:cxn ang="0">
                    <a:pos x="T2" y="T3"/>
                  </a:cxn>
                  <a:cxn ang="0">
                    <a:pos x="T4" y="T5"/>
                  </a:cxn>
                </a:cxnLst>
                <a:rect l="0" t="0" r="r" b="b"/>
                <a:pathLst>
                  <a:path w="408" h="215">
                    <a:moveTo>
                      <a:pt x="0" y="196"/>
                    </a:moveTo>
                    <a:lnTo>
                      <a:pt x="187" y="0"/>
                    </a:lnTo>
                    <a:lnTo>
                      <a:pt x="408" y="215"/>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9" name="Line 244">
                <a:extLst>
                  <a:ext uri="{FF2B5EF4-FFF2-40B4-BE49-F238E27FC236}">
                    <a16:creationId xmlns:a16="http://schemas.microsoft.com/office/drawing/2014/main" id="{D85FEBF9-B713-4739-93E5-961DEBA31E77}"/>
                  </a:ext>
                </a:extLst>
              </p:cNvPr>
              <p:cNvSpPr>
                <a:spLocks noChangeShapeType="1"/>
              </p:cNvSpPr>
              <p:nvPr/>
            </p:nvSpPr>
            <p:spPr bwMode="auto">
              <a:xfrm flipV="1">
                <a:off x="6107" y="1800"/>
                <a:ext cx="1" cy="213"/>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0" name="Line 243">
                <a:extLst>
                  <a:ext uri="{FF2B5EF4-FFF2-40B4-BE49-F238E27FC236}">
                    <a16:creationId xmlns:a16="http://schemas.microsoft.com/office/drawing/2014/main" id="{3243C9EA-A030-4C8D-8694-C1FE5A101872}"/>
                  </a:ext>
                </a:extLst>
              </p:cNvPr>
              <p:cNvSpPr>
                <a:spLocks noChangeShapeType="1"/>
              </p:cNvSpPr>
              <p:nvPr/>
            </p:nvSpPr>
            <p:spPr bwMode="auto">
              <a:xfrm flipV="1">
                <a:off x="6107" y="1587"/>
                <a:ext cx="1" cy="17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1" name="Freeform 242">
                <a:extLst>
                  <a:ext uri="{FF2B5EF4-FFF2-40B4-BE49-F238E27FC236}">
                    <a16:creationId xmlns:a16="http://schemas.microsoft.com/office/drawing/2014/main" id="{A543D8FB-4596-4C9C-80BE-D1AE80ABEB24}"/>
                  </a:ext>
                </a:extLst>
              </p:cNvPr>
              <p:cNvSpPr>
                <a:spLocks/>
              </p:cNvSpPr>
              <p:nvPr/>
            </p:nvSpPr>
            <p:spPr bwMode="auto">
              <a:xfrm>
                <a:off x="6032" y="1800"/>
                <a:ext cx="147" cy="37"/>
              </a:xfrm>
              <a:custGeom>
                <a:avLst/>
                <a:gdLst>
                  <a:gd name="T0" fmla="*/ 0 w 147"/>
                  <a:gd name="T1" fmla="*/ 37 h 37"/>
                  <a:gd name="T2" fmla="*/ 4 w 147"/>
                  <a:gd name="T3" fmla="*/ 26 h 37"/>
                  <a:gd name="T4" fmla="*/ 14 w 147"/>
                  <a:gd name="T5" fmla="*/ 16 h 37"/>
                  <a:gd name="T6" fmla="*/ 32 w 147"/>
                  <a:gd name="T7" fmla="*/ 8 h 37"/>
                  <a:gd name="T8" fmla="*/ 51 w 147"/>
                  <a:gd name="T9" fmla="*/ 2 h 37"/>
                  <a:gd name="T10" fmla="*/ 75 w 147"/>
                  <a:gd name="T11" fmla="*/ 0 h 37"/>
                  <a:gd name="T12" fmla="*/ 96 w 147"/>
                  <a:gd name="T13" fmla="*/ 2 h 37"/>
                  <a:gd name="T14" fmla="*/ 117 w 147"/>
                  <a:gd name="T15" fmla="*/ 8 h 37"/>
                  <a:gd name="T16" fmla="*/ 133 w 147"/>
                  <a:gd name="T17" fmla="*/ 16 h 37"/>
                  <a:gd name="T18" fmla="*/ 143 w 147"/>
                  <a:gd name="T19" fmla="*/ 26 h 37"/>
                  <a:gd name="T20" fmla="*/ 147 w 147"/>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37">
                    <a:moveTo>
                      <a:pt x="0" y="37"/>
                    </a:moveTo>
                    <a:lnTo>
                      <a:pt x="4" y="26"/>
                    </a:lnTo>
                    <a:lnTo>
                      <a:pt x="14" y="16"/>
                    </a:lnTo>
                    <a:lnTo>
                      <a:pt x="32" y="8"/>
                    </a:lnTo>
                    <a:lnTo>
                      <a:pt x="51" y="2"/>
                    </a:lnTo>
                    <a:lnTo>
                      <a:pt x="75" y="0"/>
                    </a:lnTo>
                    <a:lnTo>
                      <a:pt x="96" y="2"/>
                    </a:lnTo>
                    <a:lnTo>
                      <a:pt x="117" y="8"/>
                    </a:lnTo>
                    <a:lnTo>
                      <a:pt x="133" y="16"/>
                    </a:lnTo>
                    <a:lnTo>
                      <a:pt x="143" y="26"/>
                    </a:lnTo>
                    <a:lnTo>
                      <a:pt x="147" y="37"/>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2" name="Line 241">
                <a:extLst>
                  <a:ext uri="{FF2B5EF4-FFF2-40B4-BE49-F238E27FC236}">
                    <a16:creationId xmlns:a16="http://schemas.microsoft.com/office/drawing/2014/main" id="{DF279D41-1D5C-4461-9CC2-7B3DFE3528A7}"/>
                  </a:ext>
                </a:extLst>
              </p:cNvPr>
              <p:cNvSpPr>
                <a:spLocks noChangeShapeType="1"/>
              </p:cNvSpPr>
              <p:nvPr/>
            </p:nvSpPr>
            <p:spPr bwMode="auto">
              <a:xfrm>
                <a:off x="6032" y="1765"/>
                <a:ext cx="147"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3" name="Line 240">
                <a:extLst>
                  <a:ext uri="{FF2B5EF4-FFF2-40B4-BE49-F238E27FC236}">
                    <a16:creationId xmlns:a16="http://schemas.microsoft.com/office/drawing/2014/main" id="{8CC8438A-113F-4D17-BAFF-4F2187D8F4EA}"/>
                  </a:ext>
                </a:extLst>
              </p:cNvPr>
              <p:cNvSpPr>
                <a:spLocks noChangeShapeType="1"/>
              </p:cNvSpPr>
              <p:nvPr/>
            </p:nvSpPr>
            <p:spPr bwMode="auto">
              <a:xfrm flipV="1">
                <a:off x="6311" y="1802"/>
                <a:ext cx="2" cy="21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4" name="Line 239">
                <a:extLst>
                  <a:ext uri="{FF2B5EF4-FFF2-40B4-BE49-F238E27FC236}">
                    <a16:creationId xmlns:a16="http://schemas.microsoft.com/office/drawing/2014/main" id="{C4018BAE-B614-4659-9DA2-F4C32E831862}"/>
                  </a:ext>
                </a:extLst>
              </p:cNvPr>
              <p:cNvSpPr>
                <a:spLocks noChangeShapeType="1"/>
              </p:cNvSpPr>
              <p:nvPr/>
            </p:nvSpPr>
            <p:spPr bwMode="auto">
              <a:xfrm flipV="1">
                <a:off x="6313" y="1587"/>
                <a:ext cx="2" cy="180"/>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5" name="Freeform 238">
                <a:extLst>
                  <a:ext uri="{FF2B5EF4-FFF2-40B4-BE49-F238E27FC236}">
                    <a16:creationId xmlns:a16="http://schemas.microsoft.com/office/drawing/2014/main" id="{472A4D29-2AE7-4601-872D-DD9FA3FA8288}"/>
                  </a:ext>
                </a:extLst>
              </p:cNvPr>
              <p:cNvSpPr>
                <a:spLocks/>
              </p:cNvSpPr>
              <p:nvPr/>
            </p:nvSpPr>
            <p:spPr bwMode="auto">
              <a:xfrm>
                <a:off x="6241" y="1802"/>
                <a:ext cx="147" cy="39"/>
              </a:xfrm>
              <a:custGeom>
                <a:avLst/>
                <a:gdLst>
                  <a:gd name="T0" fmla="*/ 0 w 147"/>
                  <a:gd name="T1" fmla="*/ 37 h 39"/>
                  <a:gd name="T2" fmla="*/ 2 w 147"/>
                  <a:gd name="T3" fmla="*/ 25 h 39"/>
                  <a:gd name="T4" fmla="*/ 14 w 147"/>
                  <a:gd name="T5" fmla="*/ 16 h 39"/>
                  <a:gd name="T6" fmla="*/ 29 w 147"/>
                  <a:gd name="T7" fmla="*/ 8 h 39"/>
                  <a:gd name="T8" fmla="*/ 51 w 147"/>
                  <a:gd name="T9" fmla="*/ 2 h 39"/>
                  <a:gd name="T10" fmla="*/ 72 w 147"/>
                  <a:gd name="T11" fmla="*/ 0 h 39"/>
                  <a:gd name="T12" fmla="*/ 96 w 147"/>
                  <a:gd name="T13" fmla="*/ 4 h 39"/>
                  <a:gd name="T14" fmla="*/ 115 w 147"/>
                  <a:gd name="T15" fmla="*/ 8 h 39"/>
                  <a:gd name="T16" fmla="*/ 131 w 147"/>
                  <a:gd name="T17" fmla="*/ 18 h 39"/>
                  <a:gd name="T18" fmla="*/ 143 w 147"/>
                  <a:gd name="T19" fmla="*/ 27 h 39"/>
                  <a:gd name="T20" fmla="*/ 147 w 147"/>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39">
                    <a:moveTo>
                      <a:pt x="0" y="37"/>
                    </a:moveTo>
                    <a:lnTo>
                      <a:pt x="2" y="25"/>
                    </a:lnTo>
                    <a:lnTo>
                      <a:pt x="14" y="16"/>
                    </a:lnTo>
                    <a:lnTo>
                      <a:pt x="29" y="8"/>
                    </a:lnTo>
                    <a:lnTo>
                      <a:pt x="51" y="2"/>
                    </a:lnTo>
                    <a:lnTo>
                      <a:pt x="72" y="0"/>
                    </a:lnTo>
                    <a:lnTo>
                      <a:pt x="96" y="4"/>
                    </a:lnTo>
                    <a:lnTo>
                      <a:pt x="115" y="8"/>
                    </a:lnTo>
                    <a:lnTo>
                      <a:pt x="131" y="18"/>
                    </a:lnTo>
                    <a:lnTo>
                      <a:pt x="143" y="27"/>
                    </a:lnTo>
                    <a:lnTo>
                      <a:pt x="147" y="39"/>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6" name="Line 237">
                <a:extLst>
                  <a:ext uri="{FF2B5EF4-FFF2-40B4-BE49-F238E27FC236}">
                    <a16:creationId xmlns:a16="http://schemas.microsoft.com/office/drawing/2014/main" id="{D8B7106D-33DB-4E63-8C00-949C310161F1}"/>
                  </a:ext>
                </a:extLst>
              </p:cNvPr>
              <p:cNvSpPr>
                <a:spLocks noChangeShapeType="1"/>
              </p:cNvSpPr>
              <p:nvPr/>
            </p:nvSpPr>
            <p:spPr bwMode="auto">
              <a:xfrm>
                <a:off x="6241" y="1765"/>
                <a:ext cx="147" cy="2"/>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7" name="Line 236">
                <a:extLst>
                  <a:ext uri="{FF2B5EF4-FFF2-40B4-BE49-F238E27FC236}">
                    <a16:creationId xmlns:a16="http://schemas.microsoft.com/office/drawing/2014/main" id="{578E877B-E76E-45AB-B924-225A5264561A}"/>
                  </a:ext>
                </a:extLst>
              </p:cNvPr>
              <p:cNvSpPr>
                <a:spLocks noChangeShapeType="1"/>
              </p:cNvSpPr>
              <p:nvPr/>
            </p:nvSpPr>
            <p:spPr bwMode="auto">
              <a:xfrm flipV="1">
                <a:off x="6505" y="1802"/>
                <a:ext cx="1" cy="213"/>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8" name="Line 235">
                <a:extLst>
                  <a:ext uri="{FF2B5EF4-FFF2-40B4-BE49-F238E27FC236}">
                    <a16:creationId xmlns:a16="http://schemas.microsoft.com/office/drawing/2014/main" id="{71B8A51A-9823-44A3-A642-DF1F89064FB5}"/>
                  </a:ext>
                </a:extLst>
              </p:cNvPr>
              <p:cNvSpPr>
                <a:spLocks noChangeShapeType="1"/>
              </p:cNvSpPr>
              <p:nvPr/>
            </p:nvSpPr>
            <p:spPr bwMode="auto">
              <a:xfrm flipV="1">
                <a:off x="6505" y="1587"/>
                <a:ext cx="1" cy="17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9" name="Freeform 234">
                <a:extLst>
                  <a:ext uri="{FF2B5EF4-FFF2-40B4-BE49-F238E27FC236}">
                    <a16:creationId xmlns:a16="http://schemas.microsoft.com/office/drawing/2014/main" id="{DA5BC61E-20EB-4196-A9E1-A1D456CC8533}"/>
                  </a:ext>
                </a:extLst>
              </p:cNvPr>
              <p:cNvSpPr>
                <a:spLocks/>
              </p:cNvSpPr>
              <p:nvPr/>
            </p:nvSpPr>
            <p:spPr bwMode="auto">
              <a:xfrm>
                <a:off x="6431" y="1802"/>
                <a:ext cx="146" cy="35"/>
              </a:xfrm>
              <a:custGeom>
                <a:avLst/>
                <a:gdLst>
                  <a:gd name="T0" fmla="*/ 0 w 146"/>
                  <a:gd name="T1" fmla="*/ 35 h 35"/>
                  <a:gd name="T2" fmla="*/ 3 w 146"/>
                  <a:gd name="T3" fmla="*/ 25 h 35"/>
                  <a:gd name="T4" fmla="*/ 13 w 146"/>
                  <a:gd name="T5" fmla="*/ 14 h 35"/>
                  <a:gd name="T6" fmla="*/ 29 w 146"/>
                  <a:gd name="T7" fmla="*/ 6 h 35"/>
                  <a:gd name="T8" fmla="*/ 50 w 146"/>
                  <a:gd name="T9" fmla="*/ 2 h 35"/>
                  <a:gd name="T10" fmla="*/ 74 w 146"/>
                  <a:gd name="T11" fmla="*/ 0 h 35"/>
                  <a:gd name="T12" fmla="*/ 95 w 146"/>
                  <a:gd name="T13" fmla="*/ 2 h 35"/>
                  <a:gd name="T14" fmla="*/ 117 w 146"/>
                  <a:gd name="T15" fmla="*/ 6 h 35"/>
                  <a:gd name="T16" fmla="*/ 132 w 146"/>
                  <a:gd name="T17" fmla="*/ 14 h 35"/>
                  <a:gd name="T18" fmla="*/ 142 w 146"/>
                  <a:gd name="T19" fmla="*/ 25 h 35"/>
                  <a:gd name="T20" fmla="*/ 146 w 146"/>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35">
                    <a:moveTo>
                      <a:pt x="0" y="35"/>
                    </a:moveTo>
                    <a:lnTo>
                      <a:pt x="3" y="25"/>
                    </a:lnTo>
                    <a:lnTo>
                      <a:pt x="13" y="14"/>
                    </a:lnTo>
                    <a:lnTo>
                      <a:pt x="29" y="6"/>
                    </a:lnTo>
                    <a:lnTo>
                      <a:pt x="50" y="2"/>
                    </a:lnTo>
                    <a:lnTo>
                      <a:pt x="74" y="0"/>
                    </a:lnTo>
                    <a:lnTo>
                      <a:pt x="95" y="2"/>
                    </a:lnTo>
                    <a:lnTo>
                      <a:pt x="117" y="6"/>
                    </a:lnTo>
                    <a:lnTo>
                      <a:pt x="132" y="14"/>
                    </a:lnTo>
                    <a:lnTo>
                      <a:pt x="142" y="25"/>
                    </a:lnTo>
                    <a:lnTo>
                      <a:pt x="146" y="35"/>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0" name="Line 233">
                <a:extLst>
                  <a:ext uri="{FF2B5EF4-FFF2-40B4-BE49-F238E27FC236}">
                    <a16:creationId xmlns:a16="http://schemas.microsoft.com/office/drawing/2014/main" id="{48C6ADBE-663B-4E75-95DF-C71A12DD83B6}"/>
                  </a:ext>
                </a:extLst>
              </p:cNvPr>
              <p:cNvSpPr>
                <a:spLocks noChangeShapeType="1"/>
              </p:cNvSpPr>
              <p:nvPr/>
            </p:nvSpPr>
            <p:spPr bwMode="auto">
              <a:xfrm>
                <a:off x="6431" y="1765"/>
                <a:ext cx="146"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1" name="Line 232">
                <a:extLst>
                  <a:ext uri="{FF2B5EF4-FFF2-40B4-BE49-F238E27FC236}">
                    <a16:creationId xmlns:a16="http://schemas.microsoft.com/office/drawing/2014/main" id="{B375A1FA-EF71-4A21-9FB5-9423B7C6993C}"/>
                  </a:ext>
                </a:extLst>
              </p:cNvPr>
              <p:cNvSpPr>
                <a:spLocks noChangeShapeType="1"/>
              </p:cNvSpPr>
              <p:nvPr/>
            </p:nvSpPr>
            <p:spPr bwMode="auto">
              <a:xfrm flipV="1">
                <a:off x="6107" y="1440"/>
                <a:ext cx="1" cy="14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2" name="Line 231">
                <a:extLst>
                  <a:ext uri="{FF2B5EF4-FFF2-40B4-BE49-F238E27FC236}">
                    <a16:creationId xmlns:a16="http://schemas.microsoft.com/office/drawing/2014/main" id="{1616F013-4B4C-4C55-8D24-BE85112D2044}"/>
                  </a:ext>
                </a:extLst>
              </p:cNvPr>
              <p:cNvSpPr>
                <a:spLocks noChangeShapeType="1"/>
              </p:cNvSpPr>
              <p:nvPr/>
            </p:nvSpPr>
            <p:spPr bwMode="auto">
              <a:xfrm flipV="1">
                <a:off x="6315" y="845"/>
                <a:ext cx="1" cy="74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3" name="Line 230">
                <a:extLst>
                  <a:ext uri="{FF2B5EF4-FFF2-40B4-BE49-F238E27FC236}">
                    <a16:creationId xmlns:a16="http://schemas.microsoft.com/office/drawing/2014/main" id="{77817991-3ED9-49B2-A9B6-D5F9B74028F9}"/>
                  </a:ext>
                </a:extLst>
              </p:cNvPr>
              <p:cNvSpPr>
                <a:spLocks noChangeShapeType="1"/>
              </p:cNvSpPr>
              <p:nvPr/>
            </p:nvSpPr>
            <p:spPr bwMode="auto">
              <a:xfrm flipV="1">
                <a:off x="6505" y="233"/>
                <a:ext cx="1" cy="135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4" name="Rectangle 229">
                <a:extLst>
                  <a:ext uri="{FF2B5EF4-FFF2-40B4-BE49-F238E27FC236}">
                    <a16:creationId xmlns:a16="http://schemas.microsoft.com/office/drawing/2014/main" id="{52264091-E36D-4FF3-9DEA-8CC001933DE5}"/>
                  </a:ext>
                </a:extLst>
              </p:cNvPr>
              <p:cNvSpPr>
                <a:spLocks noChangeArrowheads="1"/>
              </p:cNvSpPr>
              <p:nvPr/>
            </p:nvSpPr>
            <p:spPr bwMode="auto">
              <a:xfrm>
                <a:off x="7211" y="1526"/>
                <a:ext cx="613" cy="52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5" name="Line 228">
                <a:extLst>
                  <a:ext uri="{FF2B5EF4-FFF2-40B4-BE49-F238E27FC236}">
                    <a16:creationId xmlns:a16="http://schemas.microsoft.com/office/drawing/2014/main" id="{4CA212B7-0C7F-4F54-AB3A-3BBAE3DDD176}"/>
                  </a:ext>
                </a:extLst>
              </p:cNvPr>
              <p:cNvSpPr>
                <a:spLocks noChangeShapeType="1"/>
              </p:cNvSpPr>
              <p:nvPr/>
            </p:nvSpPr>
            <p:spPr bwMode="auto">
              <a:xfrm flipH="1">
                <a:off x="7553" y="1781"/>
                <a:ext cx="156" cy="1"/>
              </a:xfrm>
              <a:prstGeom prst="line">
                <a:avLst/>
              </a:prstGeom>
              <a:noFill/>
              <a:ln w="12">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6" name="Line 227">
                <a:extLst>
                  <a:ext uri="{FF2B5EF4-FFF2-40B4-BE49-F238E27FC236}">
                    <a16:creationId xmlns:a16="http://schemas.microsoft.com/office/drawing/2014/main" id="{BD0410FE-F41B-48E4-9D00-C707CCCBFE18}"/>
                  </a:ext>
                </a:extLst>
              </p:cNvPr>
              <p:cNvSpPr>
                <a:spLocks noChangeShapeType="1"/>
              </p:cNvSpPr>
              <p:nvPr/>
            </p:nvSpPr>
            <p:spPr bwMode="auto">
              <a:xfrm flipH="1">
                <a:off x="7317" y="1781"/>
                <a:ext cx="138" cy="1"/>
              </a:xfrm>
              <a:prstGeom prst="line">
                <a:avLst/>
              </a:prstGeom>
              <a:noFill/>
              <a:ln w="12">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7" name="Freeform 226">
                <a:extLst>
                  <a:ext uri="{FF2B5EF4-FFF2-40B4-BE49-F238E27FC236}">
                    <a16:creationId xmlns:a16="http://schemas.microsoft.com/office/drawing/2014/main" id="{59CF6AAF-1FF6-4A55-87A8-F49534AC1C98}"/>
                  </a:ext>
                </a:extLst>
              </p:cNvPr>
              <p:cNvSpPr>
                <a:spLocks/>
              </p:cNvSpPr>
              <p:nvPr/>
            </p:nvSpPr>
            <p:spPr bwMode="auto">
              <a:xfrm>
                <a:off x="7455" y="1624"/>
                <a:ext cx="39" cy="313"/>
              </a:xfrm>
              <a:custGeom>
                <a:avLst/>
                <a:gdLst>
                  <a:gd name="T0" fmla="*/ 0 w 39"/>
                  <a:gd name="T1" fmla="*/ 313 h 313"/>
                  <a:gd name="T2" fmla="*/ 14 w 39"/>
                  <a:gd name="T3" fmla="*/ 309 h 313"/>
                  <a:gd name="T4" fmla="*/ 27 w 39"/>
                  <a:gd name="T5" fmla="*/ 301 h 313"/>
                  <a:gd name="T6" fmla="*/ 35 w 39"/>
                  <a:gd name="T7" fmla="*/ 290 h 313"/>
                  <a:gd name="T8" fmla="*/ 39 w 39"/>
                  <a:gd name="T9" fmla="*/ 274 h 313"/>
                  <a:gd name="T10" fmla="*/ 35 w 39"/>
                  <a:gd name="T11" fmla="*/ 258 h 313"/>
                  <a:gd name="T12" fmla="*/ 27 w 39"/>
                  <a:gd name="T13" fmla="*/ 247 h 313"/>
                  <a:gd name="T14" fmla="*/ 14 w 39"/>
                  <a:gd name="T15" fmla="*/ 237 h 313"/>
                  <a:gd name="T16" fmla="*/ 0 w 39"/>
                  <a:gd name="T17" fmla="*/ 235 h 313"/>
                  <a:gd name="T18" fmla="*/ 14 w 39"/>
                  <a:gd name="T19" fmla="*/ 231 h 313"/>
                  <a:gd name="T20" fmla="*/ 27 w 39"/>
                  <a:gd name="T21" fmla="*/ 223 h 313"/>
                  <a:gd name="T22" fmla="*/ 35 w 39"/>
                  <a:gd name="T23" fmla="*/ 209 h 313"/>
                  <a:gd name="T24" fmla="*/ 39 w 39"/>
                  <a:gd name="T25" fmla="*/ 196 h 313"/>
                  <a:gd name="T26" fmla="*/ 35 w 39"/>
                  <a:gd name="T27" fmla="*/ 180 h 313"/>
                  <a:gd name="T28" fmla="*/ 27 w 39"/>
                  <a:gd name="T29" fmla="*/ 168 h 313"/>
                  <a:gd name="T30" fmla="*/ 14 w 39"/>
                  <a:gd name="T31" fmla="*/ 158 h 313"/>
                  <a:gd name="T32" fmla="*/ 0 w 39"/>
                  <a:gd name="T33" fmla="*/ 157 h 313"/>
                  <a:gd name="T34" fmla="*/ 14 w 39"/>
                  <a:gd name="T35" fmla="*/ 153 h 313"/>
                  <a:gd name="T36" fmla="*/ 27 w 39"/>
                  <a:gd name="T37" fmla="*/ 145 h 313"/>
                  <a:gd name="T38" fmla="*/ 35 w 39"/>
                  <a:gd name="T39" fmla="*/ 131 h 313"/>
                  <a:gd name="T40" fmla="*/ 39 w 39"/>
                  <a:gd name="T41" fmla="*/ 117 h 313"/>
                  <a:gd name="T42" fmla="*/ 35 w 39"/>
                  <a:gd name="T43" fmla="*/ 102 h 313"/>
                  <a:gd name="T44" fmla="*/ 27 w 39"/>
                  <a:gd name="T45" fmla="*/ 90 h 313"/>
                  <a:gd name="T46" fmla="*/ 14 w 39"/>
                  <a:gd name="T47" fmla="*/ 80 h 313"/>
                  <a:gd name="T48" fmla="*/ 0 w 39"/>
                  <a:gd name="T49" fmla="*/ 78 h 313"/>
                  <a:gd name="T50" fmla="*/ 14 w 39"/>
                  <a:gd name="T51" fmla="*/ 74 h 313"/>
                  <a:gd name="T52" fmla="*/ 27 w 39"/>
                  <a:gd name="T53" fmla="*/ 67 h 313"/>
                  <a:gd name="T54" fmla="*/ 35 w 39"/>
                  <a:gd name="T55" fmla="*/ 53 h 313"/>
                  <a:gd name="T56" fmla="*/ 39 w 39"/>
                  <a:gd name="T57" fmla="*/ 39 h 313"/>
                  <a:gd name="T58" fmla="*/ 35 w 39"/>
                  <a:gd name="T59" fmla="*/ 23 h 313"/>
                  <a:gd name="T60" fmla="*/ 27 w 39"/>
                  <a:gd name="T61" fmla="*/ 10 h 313"/>
                  <a:gd name="T62" fmla="*/ 14 w 39"/>
                  <a:gd name="T63" fmla="*/ 2 h 313"/>
                  <a:gd name="T64" fmla="*/ 0 w 39"/>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13">
                    <a:moveTo>
                      <a:pt x="0" y="313"/>
                    </a:moveTo>
                    <a:lnTo>
                      <a:pt x="14" y="309"/>
                    </a:lnTo>
                    <a:lnTo>
                      <a:pt x="27" y="301"/>
                    </a:lnTo>
                    <a:lnTo>
                      <a:pt x="35" y="290"/>
                    </a:lnTo>
                    <a:lnTo>
                      <a:pt x="39" y="274"/>
                    </a:lnTo>
                    <a:lnTo>
                      <a:pt x="35" y="258"/>
                    </a:lnTo>
                    <a:lnTo>
                      <a:pt x="27" y="247"/>
                    </a:lnTo>
                    <a:lnTo>
                      <a:pt x="14" y="237"/>
                    </a:lnTo>
                    <a:lnTo>
                      <a:pt x="0" y="235"/>
                    </a:lnTo>
                    <a:lnTo>
                      <a:pt x="14" y="231"/>
                    </a:lnTo>
                    <a:lnTo>
                      <a:pt x="27" y="223"/>
                    </a:lnTo>
                    <a:lnTo>
                      <a:pt x="35" y="209"/>
                    </a:lnTo>
                    <a:lnTo>
                      <a:pt x="39" y="196"/>
                    </a:lnTo>
                    <a:lnTo>
                      <a:pt x="35" y="180"/>
                    </a:lnTo>
                    <a:lnTo>
                      <a:pt x="27" y="168"/>
                    </a:lnTo>
                    <a:lnTo>
                      <a:pt x="14" y="158"/>
                    </a:lnTo>
                    <a:lnTo>
                      <a:pt x="0" y="157"/>
                    </a:lnTo>
                    <a:lnTo>
                      <a:pt x="14" y="153"/>
                    </a:lnTo>
                    <a:lnTo>
                      <a:pt x="27" y="145"/>
                    </a:lnTo>
                    <a:lnTo>
                      <a:pt x="35" y="131"/>
                    </a:lnTo>
                    <a:lnTo>
                      <a:pt x="39" y="117"/>
                    </a:lnTo>
                    <a:lnTo>
                      <a:pt x="35" y="102"/>
                    </a:lnTo>
                    <a:lnTo>
                      <a:pt x="27" y="90"/>
                    </a:lnTo>
                    <a:lnTo>
                      <a:pt x="14" y="80"/>
                    </a:lnTo>
                    <a:lnTo>
                      <a:pt x="0" y="78"/>
                    </a:lnTo>
                    <a:lnTo>
                      <a:pt x="14" y="74"/>
                    </a:lnTo>
                    <a:lnTo>
                      <a:pt x="27" y="67"/>
                    </a:lnTo>
                    <a:lnTo>
                      <a:pt x="35" y="53"/>
                    </a:lnTo>
                    <a:lnTo>
                      <a:pt x="39" y="39"/>
                    </a:lnTo>
                    <a:lnTo>
                      <a:pt x="35" y="23"/>
                    </a:lnTo>
                    <a:lnTo>
                      <a:pt x="27" y="10"/>
                    </a:lnTo>
                    <a:lnTo>
                      <a:pt x="14" y="2"/>
                    </a:lnTo>
                    <a:lnTo>
                      <a:pt x="0" y="0"/>
                    </a:lnTo>
                  </a:path>
                </a:pathLst>
              </a:custGeom>
              <a:noFill/>
              <a:ln w="1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8" name="Freeform 225">
                <a:extLst>
                  <a:ext uri="{FF2B5EF4-FFF2-40B4-BE49-F238E27FC236}">
                    <a16:creationId xmlns:a16="http://schemas.microsoft.com/office/drawing/2014/main" id="{45A88E22-F5C4-4EEC-A5BD-B4CA6B0BB1D3}"/>
                  </a:ext>
                </a:extLst>
              </p:cNvPr>
              <p:cNvSpPr>
                <a:spLocks/>
              </p:cNvSpPr>
              <p:nvPr/>
            </p:nvSpPr>
            <p:spPr bwMode="auto">
              <a:xfrm>
                <a:off x="7533" y="1624"/>
                <a:ext cx="39" cy="313"/>
              </a:xfrm>
              <a:custGeom>
                <a:avLst/>
                <a:gdLst>
                  <a:gd name="T0" fmla="*/ 39 w 39"/>
                  <a:gd name="T1" fmla="*/ 313 h 313"/>
                  <a:gd name="T2" fmla="*/ 24 w 39"/>
                  <a:gd name="T3" fmla="*/ 309 h 313"/>
                  <a:gd name="T4" fmla="*/ 12 w 39"/>
                  <a:gd name="T5" fmla="*/ 301 h 313"/>
                  <a:gd name="T6" fmla="*/ 2 w 39"/>
                  <a:gd name="T7" fmla="*/ 290 h 313"/>
                  <a:gd name="T8" fmla="*/ 0 w 39"/>
                  <a:gd name="T9" fmla="*/ 274 h 313"/>
                  <a:gd name="T10" fmla="*/ 2 w 39"/>
                  <a:gd name="T11" fmla="*/ 258 h 313"/>
                  <a:gd name="T12" fmla="*/ 12 w 39"/>
                  <a:gd name="T13" fmla="*/ 247 h 313"/>
                  <a:gd name="T14" fmla="*/ 24 w 39"/>
                  <a:gd name="T15" fmla="*/ 237 h 313"/>
                  <a:gd name="T16" fmla="*/ 39 w 39"/>
                  <a:gd name="T17" fmla="*/ 235 h 313"/>
                  <a:gd name="T18" fmla="*/ 24 w 39"/>
                  <a:gd name="T19" fmla="*/ 231 h 313"/>
                  <a:gd name="T20" fmla="*/ 12 w 39"/>
                  <a:gd name="T21" fmla="*/ 223 h 313"/>
                  <a:gd name="T22" fmla="*/ 2 w 39"/>
                  <a:gd name="T23" fmla="*/ 209 h 313"/>
                  <a:gd name="T24" fmla="*/ 0 w 39"/>
                  <a:gd name="T25" fmla="*/ 196 h 313"/>
                  <a:gd name="T26" fmla="*/ 2 w 39"/>
                  <a:gd name="T27" fmla="*/ 180 h 313"/>
                  <a:gd name="T28" fmla="*/ 12 w 39"/>
                  <a:gd name="T29" fmla="*/ 168 h 313"/>
                  <a:gd name="T30" fmla="*/ 24 w 39"/>
                  <a:gd name="T31" fmla="*/ 158 h 313"/>
                  <a:gd name="T32" fmla="*/ 39 w 39"/>
                  <a:gd name="T33" fmla="*/ 157 h 313"/>
                  <a:gd name="T34" fmla="*/ 24 w 39"/>
                  <a:gd name="T35" fmla="*/ 153 h 313"/>
                  <a:gd name="T36" fmla="*/ 12 w 39"/>
                  <a:gd name="T37" fmla="*/ 145 h 313"/>
                  <a:gd name="T38" fmla="*/ 2 w 39"/>
                  <a:gd name="T39" fmla="*/ 131 h 313"/>
                  <a:gd name="T40" fmla="*/ 0 w 39"/>
                  <a:gd name="T41" fmla="*/ 117 h 313"/>
                  <a:gd name="T42" fmla="*/ 2 w 39"/>
                  <a:gd name="T43" fmla="*/ 102 h 313"/>
                  <a:gd name="T44" fmla="*/ 12 w 39"/>
                  <a:gd name="T45" fmla="*/ 90 h 313"/>
                  <a:gd name="T46" fmla="*/ 24 w 39"/>
                  <a:gd name="T47" fmla="*/ 80 h 313"/>
                  <a:gd name="T48" fmla="*/ 39 w 39"/>
                  <a:gd name="T49" fmla="*/ 78 h 313"/>
                  <a:gd name="T50" fmla="*/ 24 w 39"/>
                  <a:gd name="T51" fmla="*/ 74 h 313"/>
                  <a:gd name="T52" fmla="*/ 12 w 39"/>
                  <a:gd name="T53" fmla="*/ 67 h 313"/>
                  <a:gd name="T54" fmla="*/ 2 w 39"/>
                  <a:gd name="T55" fmla="*/ 53 h 313"/>
                  <a:gd name="T56" fmla="*/ 0 w 39"/>
                  <a:gd name="T57" fmla="*/ 39 h 313"/>
                  <a:gd name="T58" fmla="*/ 2 w 39"/>
                  <a:gd name="T59" fmla="*/ 23 h 313"/>
                  <a:gd name="T60" fmla="*/ 12 w 39"/>
                  <a:gd name="T61" fmla="*/ 10 h 313"/>
                  <a:gd name="T62" fmla="*/ 24 w 39"/>
                  <a:gd name="T63" fmla="*/ 2 h 313"/>
                  <a:gd name="T64" fmla="*/ 39 w 39"/>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13">
                    <a:moveTo>
                      <a:pt x="39" y="313"/>
                    </a:moveTo>
                    <a:lnTo>
                      <a:pt x="24" y="309"/>
                    </a:lnTo>
                    <a:lnTo>
                      <a:pt x="12" y="301"/>
                    </a:lnTo>
                    <a:lnTo>
                      <a:pt x="2" y="290"/>
                    </a:lnTo>
                    <a:lnTo>
                      <a:pt x="0" y="274"/>
                    </a:lnTo>
                    <a:lnTo>
                      <a:pt x="2" y="258"/>
                    </a:lnTo>
                    <a:lnTo>
                      <a:pt x="12" y="247"/>
                    </a:lnTo>
                    <a:lnTo>
                      <a:pt x="24" y="237"/>
                    </a:lnTo>
                    <a:lnTo>
                      <a:pt x="39" y="235"/>
                    </a:lnTo>
                    <a:lnTo>
                      <a:pt x="24" y="231"/>
                    </a:lnTo>
                    <a:lnTo>
                      <a:pt x="12" y="223"/>
                    </a:lnTo>
                    <a:lnTo>
                      <a:pt x="2" y="209"/>
                    </a:lnTo>
                    <a:lnTo>
                      <a:pt x="0" y="196"/>
                    </a:lnTo>
                    <a:lnTo>
                      <a:pt x="2" y="180"/>
                    </a:lnTo>
                    <a:lnTo>
                      <a:pt x="12" y="168"/>
                    </a:lnTo>
                    <a:lnTo>
                      <a:pt x="24" y="158"/>
                    </a:lnTo>
                    <a:lnTo>
                      <a:pt x="39" y="157"/>
                    </a:lnTo>
                    <a:lnTo>
                      <a:pt x="24" y="153"/>
                    </a:lnTo>
                    <a:lnTo>
                      <a:pt x="12" y="145"/>
                    </a:lnTo>
                    <a:lnTo>
                      <a:pt x="2" y="131"/>
                    </a:lnTo>
                    <a:lnTo>
                      <a:pt x="0" y="117"/>
                    </a:lnTo>
                    <a:lnTo>
                      <a:pt x="2" y="102"/>
                    </a:lnTo>
                    <a:lnTo>
                      <a:pt x="12" y="90"/>
                    </a:lnTo>
                    <a:lnTo>
                      <a:pt x="24" y="80"/>
                    </a:lnTo>
                    <a:lnTo>
                      <a:pt x="39" y="78"/>
                    </a:lnTo>
                    <a:lnTo>
                      <a:pt x="24" y="74"/>
                    </a:lnTo>
                    <a:lnTo>
                      <a:pt x="12" y="67"/>
                    </a:lnTo>
                    <a:lnTo>
                      <a:pt x="2" y="53"/>
                    </a:lnTo>
                    <a:lnTo>
                      <a:pt x="0" y="39"/>
                    </a:lnTo>
                    <a:lnTo>
                      <a:pt x="2" y="23"/>
                    </a:lnTo>
                    <a:lnTo>
                      <a:pt x="12" y="10"/>
                    </a:lnTo>
                    <a:lnTo>
                      <a:pt x="24" y="2"/>
                    </a:lnTo>
                    <a:lnTo>
                      <a:pt x="39" y="0"/>
                    </a:lnTo>
                  </a:path>
                </a:pathLst>
              </a:custGeom>
              <a:noFill/>
              <a:ln w="1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9" name="Rectangle 224">
                <a:extLst>
                  <a:ext uri="{FF2B5EF4-FFF2-40B4-BE49-F238E27FC236}">
                    <a16:creationId xmlns:a16="http://schemas.microsoft.com/office/drawing/2014/main" id="{F65A2EFC-20D3-40FB-A2CA-27CDBFF6D554}"/>
                  </a:ext>
                </a:extLst>
              </p:cNvPr>
              <p:cNvSpPr>
                <a:spLocks noChangeArrowheads="1"/>
              </p:cNvSpPr>
              <p:nvPr/>
            </p:nvSpPr>
            <p:spPr bwMode="auto">
              <a:xfrm>
                <a:off x="8277" y="1771"/>
                <a:ext cx="704" cy="207"/>
              </a:xfrm>
              <a:prstGeom prst="rect">
                <a:avLst/>
              </a:prstGeom>
              <a:solidFill>
                <a:srgbClr val="E6E6E6"/>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0" name="Rectangle 223">
                <a:extLst>
                  <a:ext uri="{FF2B5EF4-FFF2-40B4-BE49-F238E27FC236}">
                    <a16:creationId xmlns:a16="http://schemas.microsoft.com/office/drawing/2014/main" id="{9DFD94DC-F564-487C-9CE4-5E6DEDF37202}"/>
                  </a:ext>
                </a:extLst>
              </p:cNvPr>
              <p:cNvSpPr>
                <a:spLocks noChangeArrowheads="1"/>
              </p:cNvSpPr>
              <p:nvPr/>
            </p:nvSpPr>
            <p:spPr bwMode="auto">
              <a:xfrm>
                <a:off x="8456" y="1661"/>
                <a:ext cx="28" cy="100"/>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1" name="Rectangle 222">
                <a:extLst>
                  <a:ext uri="{FF2B5EF4-FFF2-40B4-BE49-F238E27FC236}">
                    <a16:creationId xmlns:a16="http://schemas.microsoft.com/office/drawing/2014/main" id="{55D22DBB-D28A-42B0-8504-F231C95A9BDA}"/>
                  </a:ext>
                </a:extLst>
              </p:cNvPr>
              <p:cNvSpPr>
                <a:spLocks noChangeArrowheads="1"/>
              </p:cNvSpPr>
              <p:nvPr/>
            </p:nvSpPr>
            <p:spPr bwMode="auto">
              <a:xfrm>
                <a:off x="8622" y="1522"/>
                <a:ext cx="27" cy="249"/>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2" name="Rectangle 221">
                <a:extLst>
                  <a:ext uri="{FF2B5EF4-FFF2-40B4-BE49-F238E27FC236}">
                    <a16:creationId xmlns:a16="http://schemas.microsoft.com/office/drawing/2014/main" id="{668DD7B2-02D6-4FA0-898A-20D608B6EB3E}"/>
                  </a:ext>
                </a:extLst>
              </p:cNvPr>
              <p:cNvSpPr>
                <a:spLocks noChangeArrowheads="1"/>
              </p:cNvSpPr>
              <p:nvPr/>
            </p:nvSpPr>
            <p:spPr bwMode="auto">
              <a:xfrm>
                <a:off x="8759" y="1614"/>
                <a:ext cx="27" cy="157"/>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3" name="Rectangle 220">
                <a:extLst>
                  <a:ext uri="{FF2B5EF4-FFF2-40B4-BE49-F238E27FC236}">
                    <a16:creationId xmlns:a16="http://schemas.microsoft.com/office/drawing/2014/main" id="{6F73E26E-1D00-4EF5-A8DC-44442F92223D}"/>
                  </a:ext>
                </a:extLst>
              </p:cNvPr>
              <p:cNvSpPr>
                <a:spLocks noChangeArrowheads="1"/>
              </p:cNvSpPr>
              <p:nvPr/>
            </p:nvSpPr>
            <p:spPr bwMode="auto">
              <a:xfrm>
                <a:off x="8548" y="1679"/>
                <a:ext cx="37" cy="82"/>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4" name="Rectangle 219">
                <a:extLst>
                  <a:ext uri="{FF2B5EF4-FFF2-40B4-BE49-F238E27FC236}">
                    <a16:creationId xmlns:a16="http://schemas.microsoft.com/office/drawing/2014/main" id="{2E95096E-9136-4882-809E-5CF859E59934}"/>
                  </a:ext>
                </a:extLst>
              </p:cNvPr>
              <p:cNvSpPr>
                <a:spLocks noChangeArrowheads="1"/>
              </p:cNvSpPr>
              <p:nvPr/>
            </p:nvSpPr>
            <p:spPr bwMode="auto">
              <a:xfrm>
                <a:off x="8692" y="1518"/>
                <a:ext cx="28" cy="247"/>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5" name="Freeform 218">
                <a:extLst>
                  <a:ext uri="{FF2B5EF4-FFF2-40B4-BE49-F238E27FC236}">
                    <a16:creationId xmlns:a16="http://schemas.microsoft.com/office/drawing/2014/main" id="{C34D0141-F547-4806-8042-5BB747FE40F3}"/>
                  </a:ext>
                </a:extLst>
              </p:cNvPr>
              <p:cNvSpPr>
                <a:spLocks/>
              </p:cNvSpPr>
              <p:nvPr/>
            </p:nvSpPr>
            <p:spPr bwMode="auto">
              <a:xfrm>
                <a:off x="6774" y="1422"/>
                <a:ext cx="439" cy="458"/>
              </a:xfrm>
              <a:custGeom>
                <a:avLst/>
                <a:gdLst>
                  <a:gd name="T0" fmla="*/ 0 w 439"/>
                  <a:gd name="T1" fmla="*/ 0 h 458"/>
                  <a:gd name="T2" fmla="*/ 0 w 439"/>
                  <a:gd name="T3" fmla="*/ 458 h 458"/>
                  <a:gd name="T4" fmla="*/ 439 w 439"/>
                  <a:gd name="T5" fmla="*/ 458 h 458"/>
                </a:gdLst>
                <a:ahLst/>
                <a:cxnLst>
                  <a:cxn ang="0">
                    <a:pos x="T0" y="T1"/>
                  </a:cxn>
                  <a:cxn ang="0">
                    <a:pos x="T2" y="T3"/>
                  </a:cxn>
                  <a:cxn ang="0">
                    <a:pos x="T4" y="T5"/>
                  </a:cxn>
                </a:cxnLst>
                <a:rect l="0" t="0" r="r" b="b"/>
                <a:pathLst>
                  <a:path w="439" h="458">
                    <a:moveTo>
                      <a:pt x="0" y="0"/>
                    </a:moveTo>
                    <a:lnTo>
                      <a:pt x="0" y="458"/>
                    </a:lnTo>
                    <a:lnTo>
                      <a:pt x="439" y="458"/>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6" name="Freeform 217">
                <a:extLst>
                  <a:ext uri="{FF2B5EF4-FFF2-40B4-BE49-F238E27FC236}">
                    <a16:creationId xmlns:a16="http://schemas.microsoft.com/office/drawing/2014/main" id="{D925FD2F-0A9F-43EC-A842-FED421D2CC4D}"/>
                  </a:ext>
                </a:extLst>
              </p:cNvPr>
              <p:cNvSpPr>
                <a:spLocks/>
              </p:cNvSpPr>
              <p:nvPr/>
            </p:nvSpPr>
            <p:spPr bwMode="auto">
              <a:xfrm>
                <a:off x="6901" y="835"/>
                <a:ext cx="312" cy="996"/>
              </a:xfrm>
              <a:custGeom>
                <a:avLst/>
                <a:gdLst>
                  <a:gd name="T0" fmla="*/ 0 w 312"/>
                  <a:gd name="T1" fmla="*/ 0 h 996"/>
                  <a:gd name="T2" fmla="*/ 0 w 312"/>
                  <a:gd name="T3" fmla="*/ 996 h 996"/>
                  <a:gd name="T4" fmla="*/ 312 w 312"/>
                  <a:gd name="T5" fmla="*/ 996 h 996"/>
                </a:gdLst>
                <a:ahLst/>
                <a:cxnLst>
                  <a:cxn ang="0">
                    <a:pos x="T0" y="T1"/>
                  </a:cxn>
                  <a:cxn ang="0">
                    <a:pos x="T2" y="T3"/>
                  </a:cxn>
                  <a:cxn ang="0">
                    <a:pos x="T4" y="T5"/>
                  </a:cxn>
                </a:cxnLst>
                <a:rect l="0" t="0" r="r" b="b"/>
                <a:pathLst>
                  <a:path w="312" h="996">
                    <a:moveTo>
                      <a:pt x="0" y="0"/>
                    </a:moveTo>
                    <a:lnTo>
                      <a:pt x="0" y="996"/>
                    </a:lnTo>
                    <a:lnTo>
                      <a:pt x="312" y="99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BF91E8AA-9FB4-4946-B7CF-D60590A97BA3}"/>
                  </a:ext>
                </a:extLst>
              </p:cNvPr>
              <p:cNvSpPr>
                <a:spLocks/>
              </p:cNvSpPr>
              <p:nvPr/>
            </p:nvSpPr>
            <p:spPr bwMode="auto">
              <a:xfrm>
                <a:off x="7024" y="266"/>
                <a:ext cx="187" cy="1505"/>
              </a:xfrm>
              <a:custGeom>
                <a:avLst/>
                <a:gdLst>
                  <a:gd name="T0" fmla="*/ 0 w 187"/>
                  <a:gd name="T1" fmla="*/ 0 h 1505"/>
                  <a:gd name="T2" fmla="*/ 0 w 187"/>
                  <a:gd name="T3" fmla="*/ 1505 h 1505"/>
                  <a:gd name="T4" fmla="*/ 187 w 187"/>
                  <a:gd name="T5" fmla="*/ 1505 h 1505"/>
                </a:gdLst>
                <a:ahLst/>
                <a:cxnLst>
                  <a:cxn ang="0">
                    <a:pos x="T0" y="T1"/>
                  </a:cxn>
                  <a:cxn ang="0">
                    <a:pos x="T2" y="T3"/>
                  </a:cxn>
                  <a:cxn ang="0">
                    <a:pos x="T4" y="T5"/>
                  </a:cxn>
                </a:cxnLst>
                <a:rect l="0" t="0" r="r" b="b"/>
                <a:pathLst>
                  <a:path w="187" h="1505">
                    <a:moveTo>
                      <a:pt x="0" y="0"/>
                    </a:moveTo>
                    <a:lnTo>
                      <a:pt x="0" y="1505"/>
                    </a:lnTo>
                    <a:lnTo>
                      <a:pt x="187" y="1505"/>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8" name="Line 215">
                <a:extLst>
                  <a:ext uri="{FF2B5EF4-FFF2-40B4-BE49-F238E27FC236}">
                    <a16:creationId xmlns:a16="http://schemas.microsoft.com/office/drawing/2014/main" id="{6D25EB20-B2F2-4DEE-A845-6CFCC3479A61}"/>
                  </a:ext>
                </a:extLst>
              </p:cNvPr>
              <p:cNvSpPr>
                <a:spLocks noChangeShapeType="1"/>
              </p:cNvSpPr>
              <p:nvPr/>
            </p:nvSpPr>
            <p:spPr bwMode="auto">
              <a:xfrm flipH="1">
                <a:off x="719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9" name="Line 214">
                <a:extLst>
                  <a:ext uri="{FF2B5EF4-FFF2-40B4-BE49-F238E27FC236}">
                    <a16:creationId xmlns:a16="http://schemas.microsoft.com/office/drawing/2014/main" id="{69606275-9794-47B9-8359-CBA04D39FE77}"/>
                  </a:ext>
                </a:extLst>
              </p:cNvPr>
              <p:cNvSpPr>
                <a:spLocks noChangeShapeType="1"/>
              </p:cNvSpPr>
              <p:nvPr/>
            </p:nvSpPr>
            <p:spPr bwMode="auto">
              <a:xfrm flipH="1">
                <a:off x="717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0" name="Line 213">
                <a:extLst>
                  <a:ext uri="{FF2B5EF4-FFF2-40B4-BE49-F238E27FC236}">
                    <a16:creationId xmlns:a16="http://schemas.microsoft.com/office/drawing/2014/main" id="{E536DFF9-CC7B-43A0-8D7A-C48F17961BA9}"/>
                  </a:ext>
                </a:extLst>
              </p:cNvPr>
              <p:cNvSpPr>
                <a:spLocks noChangeShapeType="1"/>
              </p:cNvSpPr>
              <p:nvPr/>
            </p:nvSpPr>
            <p:spPr bwMode="auto">
              <a:xfrm flipH="1">
                <a:off x="7153"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1" name="Line 212">
                <a:extLst>
                  <a:ext uri="{FF2B5EF4-FFF2-40B4-BE49-F238E27FC236}">
                    <a16:creationId xmlns:a16="http://schemas.microsoft.com/office/drawing/2014/main" id="{AE6A9279-2F39-4CAB-B1CF-31E10D5E463B}"/>
                  </a:ext>
                </a:extLst>
              </p:cNvPr>
              <p:cNvSpPr>
                <a:spLocks noChangeShapeType="1"/>
              </p:cNvSpPr>
              <p:nvPr/>
            </p:nvSpPr>
            <p:spPr bwMode="auto">
              <a:xfrm flipH="1">
                <a:off x="712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2" name="Line 211">
                <a:extLst>
                  <a:ext uri="{FF2B5EF4-FFF2-40B4-BE49-F238E27FC236}">
                    <a16:creationId xmlns:a16="http://schemas.microsoft.com/office/drawing/2014/main" id="{04410583-FC1F-417C-8383-D75E4A2FBEE4}"/>
                  </a:ext>
                </a:extLst>
              </p:cNvPr>
              <p:cNvSpPr>
                <a:spLocks noChangeShapeType="1"/>
              </p:cNvSpPr>
              <p:nvPr/>
            </p:nvSpPr>
            <p:spPr bwMode="auto">
              <a:xfrm flipH="1">
                <a:off x="710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3" name="Freeform 210">
                <a:extLst>
                  <a:ext uri="{FF2B5EF4-FFF2-40B4-BE49-F238E27FC236}">
                    <a16:creationId xmlns:a16="http://schemas.microsoft.com/office/drawing/2014/main" id="{E0727226-96D7-461D-AB46-8E098039CBBC}"/>
                  </a:ext>
                </a:extLst>
              </p:cNvPr>
              <p:cNvSpPr>
                <a:spLocks/>
              </p:cNvSpPr>
              <p:nvPr/>
            </p:nvSpPr>
            <p:spPr bwMode="auto">
              <a:xfrm>
                <a:off x="7084" y="1955"/>
                <a:ext cx="2" cy="2"/>
              </a:xfrm>
              <a:custGeom>
                <a:avLst/>
                <a:gdLst>
                  <a:gd name="T0" fmla="*/ 1 w 1"/>
                  <a:gd name="T1" fmla="*/ 0 h 1"/>
                  <a:gd name="T2" fmla="*/ 0 w 1"/>
                  <a:gd name="T3" fmla="*/ 0 h 1"/>
                  <a:gd name="T4" fmla="*/ 0 w 1"/>
                  <a:gd name="T5" fmla="*/ 1 h 1"/>
                </a:gdLst>
                <a:ahLst/>
                <a:cxnLst>
                  <a:cxn ang="0">
                    <a:pos x="T0" y="T1"/>
                  </a:cxn>
                  <a:cxn ang="0">
                    <a:pos x="T2" y="T3"/>
                  </a:cxn>
                  <a:cxn ang="0">
                    <a:pos x="T4" y="T5"/>
                  </a:cxn>
                </a:cxnLst>
                <a:rect l="0" t="0" r="r" b="b"/>
                <a:pathLst>
                  <a:path w="1" h="1">
                    <a:moveTo>
                      <a:pt x="1" y="0"/>
                    </a:moveTo>
                    <a:lnTo>
                      <a:pt x="0" y="0"/>
                    </a:lnTo>
                    <a:lnTo>
                      <a:pt x="0" y="1"/>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4" name="Line 209">
                <a:extLst>
                  <a:ext uri="{FF2B5EF4-FFF2-40B4-BE49-F238E27FC236}">
                    <a16:creationId xmlns:a16="http://schemas.microsoft.com/office/drawing/2014/main" id="{FDCB63CF-3481-4CFF-AC68-B41D8D790956}"/>
                  </a:ext>
                </a:extLst>
              </p:cNvPr>
              <p:cNvSpPr>
                <a:spLocks noChangeShapeType="1"/>
              </p:cNvSpPr>
              <p:nvPr/>
            </p:nvSpPr>
            <p:spPr bwMode="auto">
              <a:xfrm>
                <a:off x="7084" y="197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5" name="Line 208">
                <a:extLst>
                  <a:ext uri="{FF2B5EF4-FFF2-40B4-BE49-F238E27FC236}">
                    <a16:creationId xmlns:a16="http://schemas.microsoft.com/office/drawing/2014/main" id="{AA73B019-A162-4EFC-9E1D-8C44C38D701D}"/>
                  </a:ext>
                </a:extLst>
              </p:cNvPr>
              <p:cNvSpPr>
                <a:spLocks noChangeShapeType="1"/>
              </p:cNvSpPr>
              <p:nvPr/>
            </p:nvSpPr>
            <p:spPr bwMode="auto">
              <a:xfrm>
                <a:off x="7084" y="2000"/>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6" name="Line 207">
                <a:extLst>
                  <a:ext uri="{FF2B5EF4-FFF2-40B4-BE49-F238E27FC236}">
                    <a16:creationId xmlns:a16="http://schemas.microsoft.com/office/drawing/2014/main" id="{2E08960D-188A-4900-9873-2AC9C02DA6EC}"/>
                  </a:ext>
                </a:extLst>
              </p:cNvPr>
              <p:cNvSpPr>
                <a:spLocks noChangeShapeType="1"/>
              </p:cNvSpPr>
              <p:nvPr/>
            </p:nvSpPr>
            <p:spPr bwMode="auto">
              <a:xfrm>
                <a:off x="7084" y="2023"/>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7" name="Line 206">
                <a:extLst>
                  <a:ext uri="{FF2B5EF4-FFF2-40B4-BE49-F238E27FC236}">
                    <a16:creationId xmlns:a16="http://schemas.microsoft.com/office/drawing/2014/main" id="{632A3621-C532-47C8-85C8-5FCC66219D18}"/>
                  </a:ext>
                </a:extLst>
              </p:cNvPr>
              <p:cNvSpPr>
                <a:spLocks noChangeShapeType="1"/>
              </p:cNvSpPr>
              <p:nvPr/>
            </p:nvSpPr>
            <p:spPr bwMode="auto">
              <a:xfrm>
                <a:off x="7084" y="2047"/>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8" name="Line 205">
                <a:extLst>
                  <a:ext uri="{FF2B5EF4-FFF2-40B4-BE49-F238E27FC236}">
                    <a16:creationId xmlns:a16="http://schemas.microsoft.com/office/drawing/2014/main" id="{9FD88E77-09D0-41D9-AC39-D848FDB8D075}"/>
                  </a:ext>
                </a:extLst>
              </p:cNvPr>
              <p:cNvSpPr>
                <a:spLocks noChangeShapeType="1"/>
              </p:cNvSpPr>
              <p:nvPr/>
            </p:nvSpPr>
            <p:spPr bwMode="auto">
              <a:xfrm>
                <a:off x="7084" y="2070"/>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9" name="Line 204">
                <a:extLst>
                  <a:ext uri="{FF2B5EF4-FFF2-40B4-BE49-F238E27FC236}">
                    <a16:creationId xmlns:a16="http://schemas.microsoft.com/office/drawing/2014/main" id="{139BAC16-984E-4400-9FF5-F589C8B55895}"/>
                  </a:ext>
                </a:extLst>
              </p:cNvPr>
              <p:cNvSpPr>
                <a:spLocks noChangeShapeType="1"/>
              </p:cNvSpPr>
              <p:nvPr/>
            </p:nvSpPr>
            <p:spPr bwMode="auto">
              <a:xfrm>
                <a:off x="7084" y="2094"/>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0" name="Line 203">
                <a:extLst>
                  <a:ext uri="{FF2B5EF4-FFF2-40B4-BE49-F238E27FC236}">
                    <a16:creationId xmlns:a16="http://schemas.microsoft.com/office/drawing/2014/main" id="{FB973ED3-D01E-42BE-98F5-86EF5A235C26}"/>
                  </a:ext>
                </a:extLst>
              </p:cNvPr>
              <p:cNvSpPr>
                <a:spLocks noChangeShapeType="1"/>
              </p:cNvSpPr>
              <p:nvPr/>
            </p:nvSpPr>
            <p:spPr bwMode="auto">
              <a:xfrm>
                <a:off x="7084" y="2117"/>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1" name="Line 202">
                <a:extLst>
                  <a:ext uri="{FF2B5EF4-FFF2-40B4-BE49-F238E27FC236}">
                    <a16:creationId xmlns:a16="http://schemas.microsoft.com/office/drawing/2014/main" id="{5396671C-D9A6-4217-81BA-9E7A46C4B3EF}"/>
                  </a:ext>
                </a:extLst>
              </p:cNvPr>
              <p:cNvSpPr>
                <a:spLocks noChangeShapeType="1"/>
              </p:cNvSpPr>
              <p:nvPr/>
            </p:nvSpPr>
            <p:spPr bwMode="auto">
              <a:xfrm>
                <a:off x="7084" y="2141"/>
                <a:ext cx="1" cy="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2" name="Line 201">
                <a:extLst>
                  <a:ext uri="{FF2B5EF4-FFF2-40B4-BE49-F238E27FC236}">
                    <a16:creationId xmlns:a16="http://schemas.microsoft.com/office/drawing/2014/main" id="{1A149D4C-6443-401B-8726-0AF88439F325}"/>
                  </a:ext>
                </a:extLst>
              </p:cNvPr>
              <p:cNvSpPr>
                <a:spLocks noChangeShapeType="1"/>
              </p:cNvSpPr>
              <p:nvPr/>
            </p:nvSpPr>
            <p:spPr bwMode="auto">
              <a:xfrm>
                <a:off x="7084" y="2164"/>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3" name="Line 200">
                <a:extLst>
                  <a:ext uri="{FF2B5EF4-FFF2-40B4-BE49-F238E27FC236}">
                    <a16:creationId xmlns:a16="http://schemas.microsoft.com/office/drawing/2014/main" id="{0AB3B78B-03B8-4CB3-8AAD-344945FEE857}"/>
                  </a:ext>
                </a:extLst>
              </p:cNvPr>
              <p:cNvSpPr>
                <a:spLocks noChangeShapeType="1"/>
              </p:cNvSpPr>
              <p:nvPr/>
            </p:nvSpPr>
            <p:spPr bwMode="auto">
              <a:xfrm>
                <a:off x="782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4" name="Line 199">
                <a:extLst>
                  <a:ext uri="{FF2B5EF4-FFF2-40B4-BE49-F238E27FC236}">
                    <a16:creationId xmlns:a16="http://schemas.microsoft.com/office/drawing/2014/main" id="{54B1031B-8DE1-4E17-8663-161DF79AA73B}"/>
                  </a:ext>
                </a:extLst>
              </p:cNvPr>
              <p:cNvSpPr>
                <a:spLocks noChangeShapeType="1"/>
              </p:cNvSpPr>
              <p:nvPr/>
            </p:nvSpPr>
            <p:spPr bwMode="auto">
              <a:xfrm>
                <a:off x="784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5" name="Line 198">
                <a:extLst>
                  <a:ext uri="{FF2B5EF4-FFF2-40B4-BE49-F238E27FC236}">
                    <a16:creationId xmlns:a16="http://schemas.microsoft.com/office/drawing/2014/main" id="{96AB338D-50BC-44EC-AF2A-F1AD7014ACB5}"/>
                  </a:ext>
                </a:extLst>
              </p:cNvPr>
              <p:cNvSpPr>
                <a:spLocks noChangeShapeType="1"/>
              </p:cNvSpPr>
              <p:nvPr/>
            </p:nvSpPr>
            <p:spPr bwMode="auto">
              <a:xfrm>
                <a:off x="786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6" name="Line 197">
                <a:extLst>
                  <a:ext uri="{FF2B5EF4-FFF2-40B4-BE49-F238E27FC236}">
                    <a16:creationId xmlns:a16="http://schemas.microsoft.com/office/drawing/2014/main" id="{A9CF902E-9E59-4529-90CA-AFF9755A158B}"/>
                  </a:ext>
                </a:extLst>
              </p:cNvPr>
              <p:cNvSpPr>
                <a:spLocks noChangeShapeType="1"/>
              </p:cNvSpPr>
              <p:nvPr/>
            </p:nvSpPr>
            <p:spPr bwMode="auto">
              <a:xfrm>
                <a:off x="789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7" name="Line 196">
                <a:extLst>
                  <a:ext uri="{FF2B5EF4-FFF2-40B4-BE49-F238E27FC236}">
                    <a16:creationId xmlns:a16="http://schemas.microsoft.com/office/drawing/2014/main" id="{6E91D86C-7055-495E-B07E-10AF1D8A63DF}"/>
                  </a:ext>
                </a:extLst>
              </p:cNvPr>
              <p:cNvSpPr>
                <a:spLocks noChangeShapeType="1"/>
              </p:cNvSpPr>
              <p:nvPr/>
            </p:nvSpPr>
            <p:spPr bwMode="auto">
              <a:xfrm>
                <a:off x="791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8" name="Line 195">
                <a:extLst>
                  <a:ext uri="{FF2B5EF4-FFF2-40B4-BE49-F238E27FC236}">
                    <a16:creationId xmlns:a16="http://schemas.microsoft.com/office/drawing/2014/main" id="{B1D6E83E-D9E6-4F4B-9988-421D54C99E81}"/>
                  </a:ext>
                </a:extLst>
              </p:cNvPr>
              <p:cNvSpPr>
                <a:spLocks noChangeShapeType="1"/>
              </p:cNvSpPr>
              <p:nvPr/>
            </p:nvSpPr>
            <p:spPr bwMode="auto">
              <a:xfrm>
                <a:off x="793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9" name="Line 194">
                <a:extLst>
                  <a:ext uri="{FF2B5EF4-FFF2-40B4-BE49-F238E27FC236}">
                    <a16:creationId xmlns:a16="http://schemas.microsoft.com/office/drawing/2014/main" id="{BA218E14-163D-4988-8722-E55FC647F034}"/>
                  </a:ext>
                </a:extLst>
              </p:cNvPr>
              <p:cNvSpPr>
                <a:spLocks noChangeShapeType="1"/>
              </p:cNvSpPr>
              <p:nvPr/>
            </p:nvSpPr>
            <p:spPr bwMode="auto">
              <a:xfrm>
                <a:off x="7963" y="1955"/>
                <a:ext cx="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0" name="Line 193">
                <a:extLst>
                  <a:ext uri="{FF2B5EF4-FFF2-40B4-BE49-F238E27FC236}">
                    <a16:creationId xmlns:a16="http://schemas.microsoft.com/office/drawing/2014/main" id="{6851A95D-6620-4E54-B5CB-6450F0D984E7}"/>
                  </a:ext>
                </a:extLst>
              </p:cNvPr>
              <p:cNvSpPr>
                <a:spLocks noChangeShapeType="1"/>
              </p:cNvSpPr>
              <p:nvPr/>
            </p:nvSpPr>
            <p:spPr bwMode="auto">
              <a:xfrm>
                <a:off x="7972" y="1968"/>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1" name="Line 192">
                <a:extLst>
                  <a:ext uri="{FF2B5EF4-FFF2-40B4-BE49-F238E27FC236}">
                    <a16:creationId xmlns:a16="http://schemas.microsoft.com/office/drawing/2014/main" id="{1A481E5A-0620-4DCA-968A-B141AD769512}"/>
                  </a:ext>
                </a:extLst>
              </p:cNvPr>
              <p:cNvSpPr>
                <a:spLocks noChangeShapeType="1"/>
              </p:cNvSpPr>
              <p:nvPr/>
            </p:nvSpPr>
            <p:spPr bwMode="auto">
              <a:xfrm>
                <a:off x="7972" y="1992"/>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2" name="Line 191">
                <a:extLst>
                  <a:ext uri="{FF2B5EF4-FFF2-40B4-BE49-F238E27FC236}">
                    <a16:creationId xmlns:a16="http://schemas.microsoft.com/office/drawing/2014/main" id="{2642ABD3-7FAB-4BF4-8BC0-3726385124AE}"/>
                  </a:ext>
                </a:extLst>
              </p:cNvPr>
              <p:cNvSpPr>
                <a:spLocks noChangeShapeType="1"/>
              </p:cNvSpPr>
              <p:nvPr/>
            </p:nvSpPr>
            <p:spPr bwMode="auto">
              <a:xfrm>
                <a:off x="7972" y="2015"/>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3" name="Line 190">
                <a:extLst>
                  <a:ext uri="{FF2B5EF4-FFF2-40B4-BE49-F238E27FC236}">
                    <a16:creationId xmlns:a16="http://schemas.microsoft.com/office/drawing/2014/main" id="{33AF96DF-B48E-4AEE-8920-C72A1D391D51}"/>
                  </a:ext>
                </a:extLst>
              </p:cNvPr>
              <p:cNvSpPr>
                <a:spLocks noChangeShapeType="1"/>
              </p:cNvSpPr>
              <p:nvPr/>
            </p:nvSpPr>
            <p:spPr bwMode="auto">
              <a:xfrm>
                <a:off x="7972" y="2039"/>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4" name="Line 189">
                <a:extLst>
                  <a:ext uri="{FF2B5EF4-FFF2-40B4-BE49-F238E27FC236}">
                    <a16:creationId xmlns:a16="http://schemas.microsoft.com/office/drawing/2014/main" id="{AC46078A-BB40-4FDA-AACD-7EF434100F65}"/>
                  </a:ext>
                </a:extLst>
              </p:cNvPr>
              <p:cNvSpPr>
                <a:spLocks noChangeShapeType="1"/>
              </p:cNvSpPr>
              <p:nvPr/>
            </p:nvSpPr>
            <p:spPr bwMode="auto">
              <a:xfrm>
                <a:off x="7972" y="2062"/>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5" name="Line 188">
                <a:extLst>
                  <a:ext uri="{FF2B5EF4-FFF2-40B4-BE49-F238E27FC236}">
                    <a16:creationId xmlns:a16="http://schemas.microsoft.com/office/drawing/2014/main" id="{B584FA39-C08C-4064-817D-645202FF57B8}"/>
                  </a:ext>
                </a:extLst>
              </p:cNvPr>
              <p:cNvSpPr>
                <a:spLocks noChangeShapeType="1"/>
              </p:cNvSpPr>
              <p:nvPr/>
            </p:nvSpPr>
            <p:spPr bwMode="auto">
              <a:xfrm>
                <a:off x="7972" y="208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6" name="Line 187">
                <a:extLst>
                  <a:ext uri="{FF2B5EF4-FFF2-40B4-BE49-F238E27FC236}">
                    <a16:creationId xmlns:a16="http://schemas.microsoft.com/office/drawing/2014/main" id="{85A5A3DB-E906-41AF-A295-F2326E5B8D2D}"/>
                  </a:ext>
                </a:extLst>
              </p:cNvPr>
              <p:cNvSpPr>
                <a:spLocks noChangeShapeType="1"/>
              </p:cNvSpPr>
              <p:nvPr/>
            </p:nvSpPr>
            <p:spPr bwMode="auto">
              <a:xfrm>
                <a:off x="7972" y="2109"/>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7" name="Line 186">
                <a:extLst>
                  <a:ext uri="{FF2B5EF4-FFF2-40B4-BE49-F238E27FC236}">
                    <a16:creationId xmlns:a16="http://schemas.microsoft.com/office/drawing/2014/main" id="{0A2D82FB-793A-48D5-91C8-76668D80CEE1}"/>
                  </a:ext>
                </a:extLst>
              </p:cNvPr>
              <p:cNvSpPr>
                <a:spLocks noChangeShapeType="1"/>
              </p:cNvSpPr>
              <p:nvPr/>
            </p:nvSpPr>
            <p:spPr bwMode="auto">
              <a:xfrm>
                <a:off x="7972" y="2133"/>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8" name="Line 185">
                <a:extLst>
                  <a:ext uri="{FF2B5EF4-FFF2-40B4-BE49-F238E27FC236}">
                    <a16:creationId xmlns:a16="http://schemas.microsoft.com/office/drawing/2014/main" id="{8F3B3400-4E27-4732-870B-429F5B885159}"/>
                  </a:ext>
                </a:extLst>
              </p:cNvPr>
              <p:cNvSpPr>
                <a:spLocks noChangeShapeType="1"/>
              </p:cNvSpPr>
              <p:nvPr/>
            </p:nvSpPr>
            <p:spPr bwMode="auto">
              <a:xfrm>
                <a:off x="7972" y="215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9" name="Line 184">
                <a:extLst>
                  <a:ext uri="{FF2B5EF4-FFF2-40B4-BE49-F238E27FC236}">
                    <a16:creationId xmlns:a16="http://schemas.microsoft.com/office/drawing/2014/main" id="{A09ECB9B-F0E9-4860-9843-F5256EDC52AC}"/>
                  </a:ext>
                </a:extLst>
              </p:cNvPr>
              <p:cNvSpPr>
                <a:spLocks noChangeShapeType="1"/>
              </p:cNvSpPr>
              <p:nvPr/>
            </p:nvSpPr>
            <p:spPr bwMode="auto">
              <a:xfrm>
                <a:off x="7822" y="1853"/>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0" name="Line 183">
                <a:extLst>
                  <a:ext uri="{FF2B5EF4-FFF2-40B4-BE49-F238E27FC236}">
                    <a16:creationId xmlns:a16="http://schemas.microsoft.com/office/drawing/2014/main" id="{AC6F149E-03FC-4C09-84EF-CB502918A943}"/>
                  </a:ext>
                </a:extLst>
              </p:cNvPr>
              <p:cNvSpPr>
                <a:spLocks noChangeShapeType="1"/>
              </p:cNvSpPr>
              <p:nvPr/>
            </p:nvSpPr>
            <p:spPr bwMode="auto">
              <a:xfrm>
                <a:off x="7822" y="1816"/>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1" name="Line 182">
                <a:extLst>
                  <a:ext uri="{FF2B5EF4-FFF2-40B4-BE49-F238E27FC236}">
                    <a16:creationId xmlns:a16="http://schemas.microsoft.com/office/drawing/2014/main" id="{5BD2D2E9-4140-4AA2-B9FF-5875F903BAD7}"/>
                  </a:ext>
                </a:extLst>
              </p:cNvPr>
              <p:cNvSpPr>
                <a:spLocks noChangeShapeType="1"/>
              </p:cNvSpPr>
              <p:nvPr/>
            </p:nvSpPr>
            <p:spPr bwMode="auto">
              <a:xfrm>
                <a:off x="7826" y="1900"/>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2" name="Line 181">
                <a:extLst>
                  <a:ext uri="{FF2B5EF4-FFF2-40B4-BE49-F238E27FC236}">
                    <a16:creationId xmlns:a16="http://schemas.microsoft.com/office/drawing/2014/main" id="{D5ADBAE9-7B49-488C-9009-5FCA5E773842}"/>
                  </a:ext>
                </a:extLst>
              </p:cNvPr>
              <p:cNvSpPr>
                <a:spLocks noChangeShapeType="1"/>
              </p:cNvSpPr>
              <p:nvPr/>
            </p:nvSpPr>
            <p:spPr bwMode="auto">
              <a:xfrm>
                <a:off x="7968"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3" name="Line 180">
                <a:extLst>
                  <a:ext uri="{FF2B5EF4-FFF2-40B4-BE49-F238E27FC236}">
                    <a16:creationId xmlns:a16="http://schemas.microsoft.com/office/drawing/2014/main" id="{B19C764B-E4F0-4681-94AF-82477E0FFC60}"/>
                  </a:ext>
                </a:extLst>
              </p:cNvPr>
              <p:cNvSpPr>
                <a:spLocks noChangeShapeType="1"/>
              </p:cNvSpPr>
              <p:nvPr/>
            </p:nvSpPr>
            <p:spPr bwMode="auto">
              <a:xfrm>
                <a:off x="799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4" name="Line 179">
                <a:extLst>
                  <a:ext uri="{FF2B5EF4-FFF2-40B4-BE49-F238E27FC236}">
                    <a16:creationId xmlns:a16="http://schemas.microsoft.com/office/drawing/2014/main" id="{6A9B1136-45D1-4B57-8C19-91BC458E412C}"/>
                  </a:ext>
                </a:extLst>
              </p:cNvPr>
              <p:cNvSpPr>
                <a:spLocks noChangeShapeType="1"/>
              </p:cNvSpPr>
              <p:nvPr/>
            </p:nvSpPr>
            <p:spPr bwMode="auto">
              <a:xfrm>
                <a:off x="801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5" name="Line 178">
                <a:extLst>
                  <a:ext uri="{FF2B5EF4-FFF2-40B4-BE49-F238E27FC236}">
                    <a16:creationId xmlns:a16="http://schemas.microsoft.com/office/drawing/2014/main" id="{13CF91CE-B619-4E3F-9BE1-CA6388975A6A}"/>
                  </a:ext>
                </a:extLst>
              </p:cNvPr>
              <p:cNvSpPr>
                <a:spLocks noChangeShapeType="1"/>
              </p:cNvSpPr>
              <p:nvPr/>
            </p:nvSpPr>
            <p:spPr bwMode="auto">
              <a:xfrm>
                <a:off x="803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6" name="Line 177">
                <a:extLst>
                  <a:ext uri="{FF2B5EF4-FFF2-40B4-BE49-F238E27FC236}">
                    <a16:creationId xmlns:a16="http://schemas.microsoft.com/office/drawing/2014/main" id="{B8A38B45-741C-4BBE-863E-AB8AC3D8F5F1}"/>
                  </a:ext>
                </a:extLst>
              </p:cNvPr>
              <p:cNvSpPr>
                <a:spLocks noChangeShapeType="1"/>
              </p:cNvSpPr>
              <p:nvPr/>
            </p:nvSpPr>
            <p:spPr bwMode="auto">
              <a:xfrm>
                <a:off x="806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7" name="Line 176">
                <a:extLst>
                  <a:ext uri="{FF2B5EF4-FFF2-40B4-BE49-F238E27FC236}">
                    <a16:creationId xmlns:a16="http://schemas.microsoft.com/office/drawing/2014/main" id="{23249932-7DE0-4773-8336-FD9A5A4ECF62}"/>
                  </a:ext>
                </a:extLst>
              </p:cNvPr>
              <p:cNvSpPr>
                <a:spLocks noChangeShapeType="1"/>
              </p:cNvSpPr>
              <p:nvPr/>
            </p:nvSpPr>
            <p:spPr bwMode="auto">
              <a:xfrm>
                <a:off x="808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8" name="Line 175">
                <a:extLst>
                  <a:ext uri="{FF2B5EF4-FFF2-40B4-BE49-F238E27FC236}">
                    <a16:creationId xmlns:a16="http://schemas.microsoft.com/office/drawing/2014/main" id="{57D4A327-FF8D-4CDF-ACCB-A5372924CED7}"/>
                  </a:ext>
                </a:extLst>
              </p:cNvPr>
              <p:cNvSpPr>
                <a:spLocks noChangeShapeType="1"/>
              </p:cNvSpPr>
              <p:nvPr/>
            </p:nvSpPr>
            <p:spPr bwMode="auto">
              <a:xfrm>
                <a:off x="810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9" name="Line 174">
                <a:extLst>
                  <a:ext uri="{FF2B5EF4-FFF2-40B4-BE49-F238E27FC236}">
                    <a16:creationId xmlns:a16="http://schemas.microsoft.com/office/drawing/2014/main" id="{479F75A5-644D-4421-96B5-C1E8D3CD7351}"/>
                  </a:ext>
                </a:extLst>
              </p:cNvPr>
              <p:cNvSpPr>
                <a:spLocks noChangeShapeType="1"/>
              </p:cNvSpPr>
              <p:nvPr/>
            </p:nvSpPr>
            <p:spPr bwMode="auto">
              <a:xfrm>
                <a:off x="813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0" name="Line 173">
                <a:extLst>
                  <a:ext uri="{FF2B5EF4-FFF2-40B4-BE49-F238E27FC236}">
                    <a16:creationId xmlns:a16="http://schemas.microsoft.com/office/drawing/2014/main" id="{2F74317E-0E5B-4B71-8982-FBFA0A1172A5}"/>
                  </a:ext>
                </a:extLst>
              </p:cNvPr>
              <p:cNvSpPr>
                <a:spLocks noChangeShapeType="1"/>
              </p:cNvSpPr>
              <p:nvPr/>
            </p:nvSpPr>
            <p:spPr bwMode="auto">
              <a:xfrm>
                <a:off x="815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1" name="Line 172">
                <a:extLst>
                  <a:ext uri="{FF2B5EF4-FFF2-40B4-BE49-F238E27FC236}">
                    <a16:creationId xmlns:a16="http://schemas.microsoft.com/office/drawing/2014/main" id="{D1525819-BFC4-4A06-A734-1B8136DE9436}"/>
                  </a:ext>
                </a:extLst>
              </p:cNvPr>
              <p:cNvSpPr>
                <a:spLocks noChangeShapeType="1"/>
              </p:cNvSpPr>
              <p:nvPr/>
            </p:nvSpPr>
            <p:spPr bwMode="auto">
              <a:xfrm>
                <a:off x="817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2" name="Line 171">
                <a:extLst>
                  <a:ext uri="{FF2B5EF4-FFF2-40B4-BE49-F238E27FC236}">
                    <a16:creationId xmlns:a16="http://schemas.microsoft.com/office/drawing/2014/main" id="{4EDF7C04-2691-4C17-9184-8CFF6660B1BB}"/>
                  </a:ext>
                </a:extLst>
              </p:cNvPr>
              <p:cNvSpPr>
                <a:spLocks noChangeShapeType="1"/>
              </p:cNvSpPr>
              <p:nvPr/>
            </p:nvSpPr>
            <p:spPr bwMode="auto">
              <a:xfrm>
                <a:off x="8203" y="1955"/>
                <a:ext cx="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3" name="Line 170">
                <a:extLst>
                  <a:ext uri="{FF2B5EF4-FFF2-40B4-BE49-F238E27FC236}">
                    <a16:creationId xmlns:a16="http://schemas.microsoft.com/office/drawing/2014/main" id="{AB35493D-7E5E-4F7E-A7BE-9E7DDFE79704}"/>
                  </a:ext>
                </a:extLst>
              </p:cNvPr>
              <p:cNvSpPr>
                <a:spLocks noChangeShapeType="1"/>
              </p:cNvSpPr>
              <p:nvPr/>
            </p:nvSpPr>
            <p:spPr bwMode="auto">
              <a:xfrm>
                <a:off x="822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4" name="Line 169">
                <a:extLst>
                  <a:ext uri="{FF2B5EF4-FFF2-40B4-BE49-F238E27FC236}">
                    <a16:creationId xmlns:a16="http://schemas.microsoft.com/office/drawing/2014/main" id="{C5EF3B32-F9E7-4E44-B0AE-77CCB1A95380}"/>
                  </a:ext>
                </a:extLst>
              </p:cNvPr>
              <p:cNvSpPr>
                <a:spLocks noChangeShapeType="1"/>
              </p:cNvSpPr>
              <p:nvPr/>
            </p:nvSpPr>
            <p:spPr bwMode="auto">
              <a:xfrm>
                <a:off x="824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5" name="Line 168">
                <a:extLst>
                  <a:ext uri="{FF2B5EF4-FFF2-40B4-BE49-F238E27FC236}">
                    <a16:creationId xmlns:a16="http://schemas.microsoft.com/office/drawing/2014/main" id="{BE822D16-85F3-4BD1-BB6A-CEB032B6CD09}"/>
                  </a:ext>
                </a:extLst>
              </p:cNvPr>
              <p:cNvSpPr>
                <a:spLocks noChangeShapeType="1"/>
              </p:cNvSpPr>
              <p:nvPr/>
            </p:nvSpPr>
            <p:spPr bwMode="auto">
              <a:xfrm>
                <a:off x="8273" y="1955"/>
                <a:ext cx="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6" name="Freeform 167">
                <a:extLst>
                  <a:ext uri="{FF2B5EF4-FFF2-40B4-BE49-F238E27FC236}">
                    <a16:creationId xmlns:a16="http://schemas.microsoft.com/office/drawing/2014/main" id="{EF4078D5-7939-4F5A-BFFA-5F332EB509D7}"/>
                  </a:ext>
                </a:extLst>
              </p:cNvPr>
              <p:cNvSpPr>
                <a:spLocks/>
              </p:cNvSpPr>
              <p:nvPr/>
            </p:nvSpPr>
            <p:spPr bwMode="auto">
              <a:xfrm>
                <a:off x="2270" y="808"/>
                <a:ext cx="70" cy="72"/>
              </a:xfrm>
              <a:custGeom>
                <a:avLst/>
                <a:gdLst>
                  <a:gd name="T0" fmla="*/ 0 w 70"/>
                  <a:gd name="T1" fmla="*/ 37 h 72"/>
                  <a:gd name="T2" fmla="*/ 4 w 70"/>
                  <a:gd name="T3" fmla="*/ 20 h 72"/>
                  <a:gd name="T4" fmla="*/ 13 w 70"/>
                  <a:gd name="T5" fmla="*/ 8 h 72"/>
                  <a:gd name="T6" fmla="*/ 27 w 70"/>
                  <a:gd name="T7" fmla="*/ 0 h 72"/>
                  <a:gd name="T8" fmla="*/ 43 w 70"/>
                  <a:gd name="T9" fmla="*/ 0 h 72"/>
                  <a:gd name="T10" fmla="*/ 58 w 70"/>
                  <a:gd name="T11" fmla="*/ 8 h 72"/>
                  <a:gd name="T12" fmla="*/ 68 w 70"/>
                  <a:gd name="T13" fmla="*/ 20 h 72"/>
                  <a:gd name="T14" fmla="*/ 70 w 70"/>
                  <a:gd name="T15" fmla="*/ 37 h 72"/>
                  <a:gd name="T16" fmla="*/ 68 w 70"/>
                  <a:gd name="T17" fmla="*/ 53 h 72"/>
                  <a:gd name="T18" fmla="*/ 58 w 70"/>
                  <a:gd name="T19" fmla="*/ 65 h 72"/>
                  <a:gd name="T20" fmla="*/ 43 w 70"/>
                  <a:gd name="T21" fmla="*/ 72 h 72"/>
                  <a:gd name="T22" fmla="*/ 27 w 70"/>
                  <a:gd name="T23" fmla="*/ 72 h 72"/>
                  <a:gd name="T24" fmla="*/ 13 w 70"/>
                  <a:gd name="T25" fmla="*/ 65 h 72"/>
                  <a:gd name="T26" fmla="*/ 4 w 70"/>
                  <a:gd name="T27" fmla="*/ 53 h 72"/>
                  <a:gd name="T28" fmla="*/ 0 w 70"/>
                  <a:gd name="T29"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72">
                    <a:moveTo>
                      <a:pt x="0" y="37"/>
                    </a:moveTo>
                    <a:lnTo>
                      <a:pt x="4" y="20"/>
                    </a:lnTo>
                    <a:lnTo>
                      <a:pt x="13" y="8"/>
                    </a:lnTo>
                    <a:lnTo>
                      <a:pt x="27" y="0"/>
                    </a:lnTo>
                    <a:lnTo>
                      <a:pt x="43" y="0"/>
                    </a:lnTo>
                    <a:lnTo>
                      <a:pt x="58" y="8"/>
                    </a:lnTo>
                    <a:lnTo>
                      <a:pt x="68" y="20"/>
                    </a:lnTo>
                    <a:lnTo>
                      <a:pt x="70" y="37"/>
                    </a:lnTo>
                    <a:lnTo>
                      <a:pt x="68" y="53"/>
                    </a:lnTo>
                    <a:lnTo>
                      <a:pt x="58" y="65"/>
                    </a:lnTo>
                    <a:lnTo>
                      <a:pt x="43" y="72"/>
                    </a:lnTo>
                    <a:lnTo>
                      <a:pt x="27" y="72"/>
                    </a:lnTo>
                    <a:lnTo>
                      <a:pt x="13" y="65"/>
                    </a:lnTo>
                    <a:lnTo>
                      <a:pt x="4" y="53"/>
                    </a:lnTo>
                    <a:lnTo>
                      <a:pt x="0" y="37"/>
                    </a:lnTo>
                    <a:close/>
                  </a:path>
                </a:pathLst>
              </a:custGeom>
              <a:solidFill>
                <a:srgbClr val="000000"/>
              </a:solidFill>
              <a:ln w="4">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207" name="Line 166">
                <a:extLst>
                  <a:ext uri="{FF2B5EF4-FFF2-40B4-BE49-F238E27FC236}">
                    <a16:creationId xmlns:a16="http://schemas.microsoft.com/office/drawing/2014/main" id="{C51EAD0C-3AAC-441E-B5B6-F9521EC7FDBB}"/>
                  </a:ext>
                </a:extLst>
              </p:cNvPr>
              <p:cNvSpPr>
                <a:spLocks noChangeShapeType="1"/>
              </p:cNvSpPr>
              <p:nvPr/>
            </p:nvSpPr>
            <p:spPr bwMode="auto">
              <a:xfrm>
                <a:off x="1349" y="927"/>
                <a:ext cx="74"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8" name="Line 165">
                <a:extLst>
                  <a:ext uri="{FF2B5EF4-FFF2-40B4-BE49-F238E27FC236}">
                    <a16:creationId xmlns:a16="http://schemas.microsoft.com/office/drawing/2014/main" id="{EDBE12E1-E472-40C7-BD77-AE489DDF5F45}"/>
                  </a:ext>
                </a:extLst>
              </p:cNvPr>
              <p:cNvSpPr>
                <a:spLocks noChangeShapeType="1"/>
              </p:cNvSpPr>
              <p:nvPr/>
            </p:nvSpPr>
            <p:spPr bwMode="auto">
              <a:xfrm>
                <a:off x="984" y="293"/>
                <a:ext cx="72"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9" name="Freeform 164">
                <a:extLst>
                  <a:ext uri="{FF2B5EF4-FFF2-40B4-BE49-F238E27FC236}">
                    <a16:creationId xmlns:a16="http://schemas.microsoft.com/office/drawing/2014/main" id="{08977079-C3F0-4213-BC94-E50E875F4649}"/>
                  </a:ext>
                </a:extLst>
              </p:cNvPr>
              <p:cNvSpPr>
                <a:spLocks/>
              </p:cNvSpPr>
              <p:nvPr/>
            </p:nvSpPr>
            <p:spPr bwMode="auto">
              <a:xfrm>
                <a:off x="1056" y="411"/>
                <a:ext cx="330" cy="516"/>
              </a:xfrm>
              <a:custGeom>
                <a:avLst/>
                <a:gdLst>
                  <a:gd name="T0" fmla="*/ 0 w 330"/>
                  <a:gd name="T1" fmla="*/ 10 h 516"/>
                  <a:gd name="T2" fmla="*/ 21 w 330"/>
                  <a:gd name="T3" fmla="*/ 2 h 516"/>
                  <a:gd name="T4" fmla="*/ 45 w 330"/>
                  <a:gd name="T5" fmla="*/ 0 h 516"/>
                  <a:gd name="T6" fmla="*/ 66 w 330"/>
                  <a:gd name="T7" fmla="*/ 6 h 516"/>
                  <a:gd name="T8" fmla="*/ 86 w 330"/>
                  <a:gd name="T9" fmla="*/ 18 h 516"/>
                  <a:gd name="T10" fmla="*/ 99 w 330"/>
                  <a:gd name="T11" fmla="*/ 35 h 516"/>
                  <a:gd name="T12" fmla="*/ 109 w 330"/>
                  <a:gd name="T13" fmla="*/ 57 h 516"/>
                  <a:gd name="T14" fmla="*/ 109 w 330"/>
                  <a:gd name="T15" fmla="*/ 80 h 516"/>
                  <a:gd name="T16" fmla="*/ 103 w 330"/>
                  <a:gd name="T17" fmla="*/ 102 h 516"/>
                  <a:gd name="T18" fmla="*/ 92 w 330"/>
                  <a:gd name="T19" fmla="*/ 121 h 516"/>
                  <a:gd name="T20" fmla="*/ 74 w 330"/>
                  <a:gd name="T21" fmla="*/ 137 h 516"/>
                  <a:gd name="T22" fmla="*/ 95 w 330"/>
                  <a:gd name="T23" fmla="*/ 127 h 516"/>
                  <a:gd name="T24" fmla="*/ 117 w 330"/>
                  <a:gd name="T25" fmla="*/ 127 h 516"/>
                  <a:gd name="T26" fmla="*/ 140 w 330"/>
                  <a:gd name="T27" fmla="*/ 133 h 516"/>
                  <a:gd name="T28" fmla="*/ 158 w 330"/>
                  <a:gd name="T29" fmla="*/ 145 h 516"/>
                  <a:gd name="T30" fmla="*/ 174 w 330"/>
                  <a:gd name="T31" fmla="*/ 162 h 516"/>
                  <a:gd name="T32" fmla="*/ 181 w 330"/>
                  <a:gd name="T33" fmla="*/ 184 h 516"/>
                  <a:gd name="T34" fmla="*/ 183 w 330"/>
                  <a:gd name="T35" fmla="*/ 207 h 516"/>
                  <a:gd name="T36" fmla="*/ 177 w 330"/>
                  <a:gd name="T37" fmla="*/ 229 h 516"/>
                  <a:gd name="T38" fmla="*/ 164 w 330"/>
                  <a:gd name="T39" fmla="*/ 248 h 516"/>
                  <a:gd name="T40" fmla="*/ 146 w 330"/>
                  <a:gd name="T41" fmla="*/ 264 h 516"/>
                  <a:gd name="T42" fmla="*/ 168 w 330"/>
                  <a:gd name="T43" fmla="*/ 254 h 516"/>
                  <a:gd name="T44" fmla="*/ 191 w 330"/>
                  <a:gd name="T45" fmla="*/ 254 h 516"/>
                  <a:gd name="T46" fmla="*/ 213 w 330"/>
                  <a:gd name="T47" fmla="*/ 260 h 516"/>
                  <a:gd name="T48" fmla="*/ 232 w 330"/>
                  <a:gd name="T49" fmla="*/ 272 h 516"/>
                  <a:gd name="T50" fmla="*/ 246 w 330"/>
                  <a:gd name="T51" fmla="*/ 289 h 516"/>
                  <a:gd name="T52" fmla="*/ 254 w 330"/>
                  <a:gd name="T53" fmla="*/ 311 h 516"/>
                  <a:gd name="T54" fmla="*/ 255 w 330"/>
                  <a:gd name="T55" fmla="*/ 334 h 516"/>
                  <a:gd name="T56" fmla="*/ 250 w 330"/>
                  <a:gd name="T57" fmla="*/ 356 h 516"/>
                  <a:gd name="T58" fmla="*/ 238 w 330"/>
                  <a:gd name="T59" fmla="*/ 376 h 516"/>
                  <a:gd name="T60" fmla="*/ 220 w 330"/>
                  <a:gd name="T61" fmla="*/ 389 h 516"/>
                  <a:gd name="T62" fmla="*/ 242 w 330"/>
                  <a:gd name="T63" fmla="*/ 381 h 516"/>
                  <a:gd name="T64" fmla="*/ 263 w 330"/>
                  <a:gd name="T65" fmla="*/ 381 h 516"/>
                  <a:gd name="T66" fmla="*/ 287 w 330"/>
                  <a:gd name="T67" fmla="*/ 387 h 516"/>
                  <a:gd name="T68" fmla="*/ 304 w 330"/>
                  <a:gd name="T69" fmla="*/ 399 h 516"/>
                  <a:gd name="T70" fmla="*/ 320 w 330"/>
                  <a:gd name="T71" fmla="*/ 417 h 516"/>
                  <a:gd name="T72" fmla="*/ 328 w 330"/>
                  <a:gd name="T73" fmla="*/ 438 h 516"/>
                  <a:gd name="T74" fmla="*/ 330 w 330"/>
                  <a:gd name="T75" fmla="*/ 462 h 516"/>
                  <a:gd name="T76" fmla="*/ 324 w 330"/>
                  <a:gd name="T77" fmla="*/ 483 h 516"/>
                  <a:gd name="T78" fmla="*/ 310 w 330"/>
                  <a:gd name="T79" fmla="*/ 503 h 516"/>
                  <a:gd name="T80" fmla="*/ 293 w 330"/>
                  <a:gd name="T81"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516">
                    <a:moveTo>
                      <a:pt x="0" y="10"/>
                    </a:moveTo>
                    <a:lnTo>
                      <a:pt x="21" y="2"/>
                    </a:lnTo>
                    <a:lnTo>
                      <a:pt x="45" y="0"/>
                    </a:lnTo>
                    <a:lnTo>
                      <a:pt x="66" y="6"/>
                    </a:lnTo>
                    <a:lnTo>
                      <a:pt x="86" y="18"/>
                    </a:lnTo>
                    <a:lnTo>
                      <a:pt x="99" y="35"/>
                    </a:lnTo>
                    <a:lnTo>
                      <a:pt x="109" y="57"/>
                    </a:lnTo>
                    <a:lnTo>
                      <a:pt x="109" y="80"/>
                    </a:lnTo>
                    <a:lnTo>
                      <a:pt x="103" y="102"/>
                    </a:lnTo>
                    <a:lnTo>
                      <a:pt x="92" y="121"/>
                    </a:lnTo>
                    <a:lnTo>
                      <a:pt x="74" y="137"/>
                    </a:lnTo>
                    <a:lnTo>
                      <a:pt x="95" y="127"/>
                    </a:lnTo>
                    <a:lnTo>
                      <a:pt x="117" y="127"/>
                    </a:lnTo>
                    <a:lnTo>
                      <a:pt x="140" y="133"/>
                    </a:lnTo>
                    <a:lnTo>
                      <a:pt x="158" y="145"/>
                    </a:lnTo>
                    <a:lnTo>
                      <a:pt x="174" y="162"/>
                    </a:lnTo>
                    <a:lnTo>
                      <a:pt x="181" y="184"/>
                    </a:lnTo>
                    <a:lnTo>
                      <a:pt x="183" y="207"/>
                    </a:lnTo>
                    <a:lnTo>
                      <a:pt x="177" y="229"/>
                    </a:lnTo>
                    <a:lnTo>
                      <a:pt x="164" y="248"/>
                    </a:lnTo>
                    <a:lnTo>
                      <a:pt x="146" y="264"/>
                    </a:lnTo>
                    <a:lnTo>
                      <a:pt x="168" y="254"/>
                    </a:lnTo>
                    <a:lnTo>
                      <a:pt x="191" y="254"/>
                    </a:lnTo>
                    <a:lnTo>
                      <a:pt x="213" y="260"/>
                    </a:lnTo>
                    <a:lnTo>
                      <a:pt x="232" y="272"/>
                    </a:lnTo>
                    <a:lnTo>
                      <a:pt x="246" y="289"/>
                    </a:lnTo>
                    <a:lnTo>
                      <a:pt x="254" y="311"/>
                    </a:lnTo>
                    <a:lnTo>
                      <a:pt x="255" y="334"/>
                    </a:lnTo>
                    <a:lnTo>
                      <a:pt x="250" y="356"/>
                    </a:lnTo>
                    <a:lnTo>
                      <a:pt x="238" y="376"/>
                    </a:lnTo>
                    <a:lnTo>
                      <a:pt x="220" y="389"/>
                    </a:lnTo>
                    <a:lnTo>
                      <a:pt x="242" y="381"/>
                    </a:lnTo>
                    <a:lnTo>
                      <a:pt x="263" y="381"/>
                    </a:lnTo>
                    <a:lnTo>
                      <a:pt x="287" y="387"/>
                    </a:lnTo>
                    <a:lnTo>
                      <a:pt x="304" y="399"/>
                    </a:lnTo>
                    <a:lnTo>
                      <a:pt x="320" y="417"/>
                    </a:lnTo>
                    <a:lnTo>
                      <a:pt x="328" y="438"/>
                    </a:lnTo>
                    <a:lnTo>
                      <a:pt x="330" y="462"/>
                    </a:lnTo>
                    <a:lnTo>
                      <a:pt x="324" y="483"/>
                    </a:lnTo>
                    <a:lnTo>
                      <a:pt x="310" y="503"/>
                    </a:lnTo>
                    <a:lnTo>
                      <a:pt x="293" y="516"/>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0" name="Line 163">
                <a:extLst>
                  <a:ext uri="{FF2B5EF4-FFF2-40B4-BE49-F238E27FC236}">
                    <a16:creationId xmlns:a16="http://schemas.microsoft.com/office/drawing/2014/main" id="{7C3F8093-4775-4D04-A5FC-E3B4FDBE7CA3}"/>
                  </a:ext>
                </a:extLst>
              </p:cNvPr>
              <p:cNvSpPr>
                <a:spLocks noChangeShapeType="1"/>
              </p:cNvSpPr>
              <p:nvPr/>
            </p:nvSpPr>
            <p:spPr bwMode="auto">
              <a:xfrm flipH="1">
                <a:off x="544" y="1055"/>
                <a:ext cx="147"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1" name="Line 162">
                <a:extLst>
                  <a:ext uri="{FF2B5EF4-FFF2-40B4-BE49-F238E27FC236}">
                    <a16:creationId xmlns:a16="http://schemas.microsoft.com/office/drawing/2014/main" id="{CF47EEB0-1F15-4F91-B585-F596E58220FA}"/>
                  </a:ext>
                </a:extLst>
              </p:cNvPr>
              <p:cNvSpPr>
                <a:spLocks noChangeShapeType="1"/>
              </p:cNvSpPr>
              <p:nvPr/>
            </p:nvSpPr>
            <p:spPr bwMode="auto">
              <a:xfrm flipH="1">
                <a:off x="1274" y="1055"/>
                <a:ext cx="149"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2" name="Freeform 161">
                <a:extLst>
                  <a:ext uri="{FF2B5EF4-FFF2-40B4-BE49-F238E27FC236}">
                    <a16:creationId xmlns:a16="http://schemas.microsoft.com/office/drawing/2014/main" id="{D26DD970-7A26-41CE-BFCE-26A41480246B}"/>
                  </a:ext>
                </a:extLst>
              </p:cNvPr>
              <p:cNvSpPr>
                <a:spLocks/>
              </p:cNvSpPr>
              <p:nvPr/>
            </p:nvSpPr>
            <p:spPr bwMode="auto">
              <a:xfrm>
                <a:off x="691" y="1055"/>
                <a:ext cx="583" cy="74"/>
              </a:xfrm>
              <a:custGeom>
                <a:avLst/>
                <a:gdLst>
                  <a:gd name="T0" fmla="*/ 583 w 583"/>
                  <a:gd name="T1" fmla="*/ 0 h 74"/>
                  <a:gd name="T2" fmla="*/ 581 w 583"/>
                  <a:gd name="T3" fmla="*/ 23 h 74"/>
                  <a:gd name="T4" fmla="*/ 570 w 583"/>
                  <a:gd name="T5" fmla="*/ 43 h 74"/>
                  <a:gd name="T6" fmla="*/ 554 w 583"/>
                  <a:gd name="T7" fmla="*/ 60 h 74"/>
                  <a:gd name="T8" fmla="*/ 535 w 583"/>
                  <a:gd name="T9" fmla="*/ 70 h 74"/>
                  <a:gd name="T10" fmla="*/ 511 w 583"/>
                  <a:gd name="T11" fmla="*/ 74 h 74"/>
                  <a:gd name="T12" fmla="*/ 488 w 583"/>
                  <a:gd name="T13" fmla="*/ 70 h 74"/>
                  <a:gd name="T14" fmla="*/ 468 w 583"/>
                  <a:gd name="T15" fmla="*/ 60 h 74"/>
                  <a:gd name="T16" fmla="*/ 453 w 583"/>
                  <a:gd name="T17" fmla="*/ 43 h 74"/>
                  <a:gd name="T18" fmla="*/ 441 w 583"/>
                  <a:gd name="T19" fmla="*/ 23 h 74"/>
                  <a:gd name="T20" fmla="*/ 439 w 583"/>
                  <a:gd name="T21" fmla="*/ 0 h 74"/>
                  <a:gd name="T22" fmla="*/ 435 w 583"/>
                  <a:gd name="T23" fmla="*/ 23 h 74"/>
                  <a:gd name="T24" fmla="*/ 423 w 583"/>
                  <a:gd name="T25" fmla="*/ 43 h 74"/>
                  <a:gd name="T26" fmla="*/ 408 w 583"/>
                  <a:gd name="T27" fmla="*/ 60 h 74"/>
                  <a:gd name="T28" fmla="*/ 388 w 583"/>
                  <a:gd name="T29" fmla="*/ 70 h 74"/>
                  <a:gd name="T30" fmla="*/ 365 w 583"/>
                  <a:gd name="T31" fmla="*/ 74 h 74"/>
                  <a:gd name="T32" fmla="*/ 341 w 583"/>
                  <a:gd name="T33" fmla="*/ 70 h 74"/>
                  <a:gd name="T34" fmla="*/ 322 w 583"/>
                  <a:gd name="T35" fmla="*/ 60 h 74"/>
                  <a:gd name="T36" fmla="*/ 306 w 583"/>
                  <a:gd name="T37" fmla="*/ 43 h 74"/>
                  <a:gd name="T38" fmla="*/ 295 w 583"/>
                  <a:gd name="T39" fmla="*/ 23 h 74"/>
                  <a:gd name="T40" fmla="*/ 293 w 583"/>
                  <a:gd name="T41" fmla="*/ 0 h 74"/>
                  <a:gd name="T42" fmla="*/ 289 w 583"/>
                  <a:gd name="T43" fmla="*/ 23 h 74"/>
                  <a:gd name="T44" fmla="*/ 277 w 583"/>
                  <a:gd name="T45" fmla="*/ 43 h 74"/>
                  <a:gd name="T46" fmla="*/ 261 w 583"/>
                  <a:gd name="T47" fmla="*/ 60 h 74"/>
                  <a:gd name="T48" fmla="*/ 242 w 583"/>
                  <a:gd name="T49" fmla="*/ 70 h 74"/>
                  <a:gd name="T50" fmla="*/ 218 w 583"/>
                  <a:gd name="T51" fmla="*/ 74 h 74"/>
                  <a:gd name="T52" fmla="*/ 197 w 583"/>
                  <a:gd name="T53" fmla="*/ 70 h 74"/>
                  <a:gd name="T54" fmla="*/ 176 w 583"/>
                  <a:gd name="T55" fmla="*/ 60 h 74"/>
                  <a:gd name="T56" fmla="*/ 160 w 583"/>
                  <a:gd name="T57" fmla="*/ 43 h 74"/>
                  <a:gd name="T58" fmla="*/ 148 w 583"/>
                  <a:gd name="T59" fmla="*/ 23 h 74"/>
                  <a:gd name="T60" fmla="*/ 146 w 583"/>
                  <a:gd name="T61" fmla="*/ 0 h 74"/>
                  <a:gd name="T62" fmla="*/ 142 w 583"/>
                  <a:gd name="T63" fmla="*/ 23 h 74"/>
                  <a:gd name="T64" fmla="*/ 131 w 583"/>
                  <a:gd name="T65" fmla="*/ 43 h 74"/>
                  <a:gd name="T66" fmla="*/ 115 w 583"/>
                  <a:gd name="T67" fmla="*/ 60 h 74"/>
                  <a:gd name="T68" fmla="*/ 95 w 583"/>
                  <a:gd name="T69" fmla="*/ 70 h 74"/>
                  <a:gd name="T70" fmla="*/ 72 w 583"/>
                  <a:gd name="T71" fmla="*/ 74 h 74"/>
                  <a:gd name="T72" fmla="*/ 51 w 583"/>
                  <a:gd name="T73" fmla="*/ 70 h 74"/>
                  <a:gd name="T74" fmla="*/ 29 w 583"/>
                  <a:gd name="T75" fmla="*/ 60 h 74"/>
                  <a:gd name="T76" fmla="*/ 14 w 583"/>
                  <a:gd name="T77" fmla="*/ 43 h 74"/>
                  <a:gd name="T78" fmla="*/ 2 w 583"/>
                  <a:gd name="T79" fmla="*/ 23 h 74"/>
                  <a:gd name="T80" fmla="*/ 0 w 583"/>
                  <a:gd name="T8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3" h="74">
                    <a:moveTo>
                      <a:pt x="583" y="0"/>
                    </a:moveTo>
                    <a:lnTo>
                      <a:pt x="581" y="23"/>
                    </a:lnTo>
                    <a:lnTo>
                      <a:pt x="570" y="43"/>
                    </a:lnTo>
                    <a:lnTo>
                      <a:pt x="554" y="60"/>
                    </a:lnTo>
                    <a:lnTo>
                      <a:pt x="535" y="70"/>
                    </a:lnTo>
                    <a:lnTo>
                      <a:pt x="511" y="74"/>
                    </a:lnTo>
                    <a:lnTo>
                      <a:pt x="488" y="70"/>
                    </a:lnTo>
                    <a:lnTo>
                      <a:pt x="468" y="60"/>
                    </a:lnTo>
                    <a:lnTo>
                      <a:pt x="453" y="43"/>
                    </a:lnTo>
                    <a:lnTo>
                      <a:pt x="441" y="23"/>
                    </a:lnTo>
                    <a:lnTo>
                      <a:pt x="439" y="0"/>
                    </a:lnTo>
                    <a:lnTo>
                      <a:pt x="435" y="23"/>
                    </a:lnTo>
                    <a:lnTo>
                      <a:pt x="423" y="43"/>
                    </a:lnTo>
                    <a:lnTo>
                      <a:pt x="408" y="60"/>
                    </a:lnTo>
                    <a:lnTo>
                      <a:pt x="388" y="70"/>
                    </a:lnTo>
                    <a:lnTo>
                      <a:pt x="365" y="74"/>
                    </a:lnTo>
                    <a:lnTo>
                      <a:pt x="341" y="70"/>
                    </a:lnTo>
                    <a:lnTo>
                      <a:pt x="322" y="60"/>
                    </a:lnTo>
                    <a:lnTo>
                      <a:pt x="306" y="43"/>
                    </a:lnTo>
                    <a:lnTo>
                      <a:pt x="295" y="23"/>
                    </a:lnTo>
                    <a:lnTo>
                      <a:pt x="293" y="0"/>
                    </a:lnTo>
                    <a:lnTo>
                      <a:pt x="289" y="23"/>
                    </a:lnTo>
                    <a:lnTo>
                      <a:pt x="277" y="43"/>
                    </a:lnTo>
                    <a:lnTo>
                      <a:pt x="261" y="60"/>
                    </a:lnTo>
                    <a:lnTo>
                      <a:pt x="242" y="70"/>
                    </a:lnTo>
                    <a:lnTo>
                      <a:pt x="218" y="74"/>
                    </a:lnTo>
                    <a:lnTo>
                      <a:pt x="197" y="70"/>
                    </a:lnTo>
                    <a:lnTo>
                      <a:pt x="176" y="60"/>
                    </a:lnTo>
                    <a:lnTo>
                      <a:pt x="160" y="43"/>
                    </a:lnTo>
                    <a:lnTo>
                      <a:pt x="148" y="23"/>
                    </a:lnTo>
                    <a:lnTo>
                      <a:pt x="146" y="0"/>
                    </a:lnTo>
                    <a:lnTo>
                      <a:pt x="142" y="23"/>
                    </a:lnTo>
                    <a:lnTo>
                      <a:pt x="131" y="43"/>
                    </a:lnTo>
                    <a:lnTo>
                      <a:pt x="115" y="60"/>
                    </a:lnTo>
                    <a:lnTo>
                      <a:pt x="95" y="70"/>
                    </a:lnTo>
                    <a:lnTo>
                      <a:pt x="72" y="74"/>
                    </a:lnTo>
                    <a:lnTo>
                      <a:pt x="51" y="70"/>
                    </a:lnTo>
                    <a:lnTo>
                      <a:pt x="29" y="60"/>
                    </a:lnTo>
                    <a:lnTo>
                      <a:pt x="14" y="43"/>
                    </a:lnTo>
                    <a:lnTo>
                      <a:pt x="2" y="23"/>
                    </a:lnTo>
                    <a:lnTo>
                      <a:pt x="0" y="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3" name="Line 160">
                <a:extLst>
                  <a:ext uri="{FF2B5EF4-FFF2-40B4-BE49-F238E27FC236}">
                    <a16:creationId xmlns:a16="http://schemas.microsoft.com/office/drawing/2014/main" id="{C807BAE6-5984-48E7-878E-EE12B2FCC4F6}"/>
                  </a:ext>
                </a:extLst>
              </p:cNvPr>
              <p:cNvSpPr>
                <a:spLocks noChangeShapeType="1"/>
              </p:cNvSpPr>
              <p:nvPr/>
            </p:nvSpPr>
            <p:spPr bwMode="auto">
              <a:xfrm flipV="1">
                <a:off x="909" y="293"/>
                <a:ext cx="75"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4" name="Line 159">
                <a:extLst>
                  <a:ext uri="{FF2B5EF4-FFF2-40B4-BE49-F238E27FC236}">
                    <a16:creationId xmlns:a16="http://schemas.microsoft.com/office/drawing/2014/main" id="{8EEB63F8-377D-45F0-A2B7-88D75DAC3684}"/>
                  </a:ext>
                </a:extLst>
              </p:cNvPr>
              <p:cNvSpPr>
                <a:spLocks noChangeShapeType="1"/>
              </p:cNvSpPr>
              <p:nvPr/>
            </p:nvSpPr>
            <p:spPr bwMode="auto">
              <a:xfrm flipV="1">
                <a:off x="544" y="927"/>
                <a:ext cx="73"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5" name="Freeform 158">
                <a:extLst>
                  <a:ext uri="{FF2B5EF4-FFF2-40B4-BE49-F238E27FC236}">
                    <a16:creationId xmlns:a16="http://schemas.microsoft.com/office/drawing/2014/main" id="{C0DD0811-13A1-4CEC-B348-560073DB3091}"/>
                  </a:ext>
                </a:extLst>
              </p:cNvPr>
              <p:cNvSpPr>
                <a:spLocks/>
              </p:cNvSpPr>
              <p:nvPr/>
            </p:nvSpPr>
            <p:spPr bwMode="auto">
              <a:xfrm>
                <a:off x="582" y="411"/>
                <a:ext cx="327" cy="516"/>
              </a:xfrm>
              <a:custGeom>
                <a:avLst/>
                <a:gdLst>
                  <a:gd name="T0" fmla="*/ 35 w 327"/>
                  <a:gd name="T1" fmla="*/ 516 h 516"/>
                  <a:gd name="T2" fmla="*/ 17 w 327"/>
                  <a:gd name="T3" fmla="*/ 503 h 516"/>
                  <a:gd name="T4" fmla="*/ 5 w 327"/>
                  <a:gd name="T5" fmla="*/ 483 h 516"/>
                  <a:gd name="T6" fmla="*/ 0 w 327"/>
                  <a:gd name="T7" fmla="*/ 462 h 516"/>
                  <a:gd name="T8" fmla="*/ 0 w 327"/>
                  <a:gd name="T9" fmla="*/ 438 h 516"/>
                  <a:gd name="T10" fmla="*/ 7 w 327"/>
                  <a:gd name="T11" fmla="*/ 417 h 516"/>
                  <a:gd name="T12" fmla="*/ 23 w 327"/>
                  <a:gd name="T13" fmla="*/ 399 h 516"/>
                  <a:gd name="T14" fmla="*/ 43 w 327"/>
                  <a:gd name="T15" fmla="*/ 387 h 516"/>
                  <a:gd name="T16" fmla="*/ 64 w 327"/>
                  <a:gd name="T17" fmla="*/ 381 h 516"/>
                  <a:gd name="T18" fmla="*/ 87 w 327"/>
                  <a:gd name="T19" fmla="*/ 381 h 516"/>
                  <a:gd name="T20" fmla="*/ 109 w 327"/>
                  <a:gd name="T21" fmla="*/ 389 h 516"/>
                  <a:gd name="T22" fmla="*/ 89 w 327"/>
                  <a:gd name="T23" fmla="*/ 376 h 516"/>
                  <a:gd name="T24" fmla="*/ 78 w 327"/>
                  <a:gd name="T25" fmla="*/ 356 h 516"/>
                  <a:gd name="T26" fmla="*/ 72 w 327"/>
                  <a:gd name="T27" fmla="*/ 334 h 516"/>
                  <a:gd name="T28" fmla="*/ 74 w 327"/>
                  <a:gd name="T29" fmla="*/ 311 h 516"/>
                  <a:gd name="T30" fmla="*/ 82 w 327"/>
                  <a:gd name="T31" fmla="*/ 289 h 516"/>
                  <a:gd name="T32" fmla="*/ 95 w 327"/>
                  <a:gd name="T33" fmla="*/ 272 h 516"/>
                  <a:gd name="T34" fmla="*/ 115 w 327"/>
                  <a:gd name="T35" fmla="*/ 260 h 516"/>
                  <a:gd name="T36" fmla="*/ 136 w 327"/>
                  <a:gd name="T37" fmla="*/ 254 h 516"/>
                  <a:gd name="T38" fmla="*/ 160 w 327"/>
                  <a:gd name="T39" fmla="*/ 254 h 516"/>
                  <a:gd name="T40" fmla="*/ 181 w 327"/>
                  <a:gd name="T41" fmla="*/ 264 h 516"/>
                  <a:gd name="T42" fmla="*/ 164 w 327"/>
                  <a:gd name="T43" fmla="*/ 248 h 516"/>
                  <a:gd name="T44" fmla="*/ 152 w 327"/>
                  <a:gd name="T45" fmla="*/ 229 h 516"/>
                  <a:gd name="T46" fmla="*/ 146 w 327"/>
                  <a:gd name="T47" fmla="*/ 207 h 516"/>
                  <a:gd name="T48" fmla="*/ 146 w 327"/>
                  <a:gd name="T49" fmla="*/ 184 h 516"/>
                  <a:gd name="T50" fmla="*/ 154 w 327"/>
                  <a:gd name="T51" fmla="*/ 162 h 516"/>
                  <a:gd name="T52" fmla="*/ 169 w 327"/>
                  <a:gd name="T53" fmla="*/ 145 h 516"/>
                  <a:gd name="T54" fmla="*/ 189 w 327"/>
                  <a:gd name="T55" fmla="*/ 133 h 516"/>
                  <a:gd name="T56" fmla="*/ 210 w 327"/>
                  <a:gd name="T57" fmla="*/ 127 h 516"/>
                  <a:gd name="T58" fmla="*/ 234 w 327"/>
                  <a:gd name="T59" fmla="*/ 127 h 516"/>
                  <a:gd name="T60" fmla="*/ 255 w 327"/>
                  <a:gd name="T61" fmla="*/ 137 h 516"/>
                  <a:gd name="T62" fmla="*/ 236 w 327"/>
                  <a:gd name="T63" fmla="*/ 121 h 516"/>
                  <a:gd name="T64" fmla="*/ 224 w 327"/>
                  <a:gd name="T65" fmla="*/ 102 h 516"/>
                  <a:gd name="T66" fmla="*/ 218 w 327"/>
                  <a:gd name="T67" fmla="*/ 80 h 516"/>
                  <a:gd name="T68" fmla="*/ 220 w 327"/>
                  <a:gd name="T69" fmla="*/ 57 h 516"/>
                  <a:gd name="T70" fmla="*/ 228 w 327"/>
                  <a:gd name="T71" fmla="*/ 35 h 516"/>
                  <a:gd name="T72" fmla="*/ 242 w 327"/>
                  <a:gd name="T73" fmla="*/ 18 h 516"/>
                  <a:gd name="T74" fmla="*/ 261 w 327"/>
                  <a:gd name="T75" fmla="*/ 6 h 516"/>
                  <a:gd name="T76" fmla="*/ 283 w 327"/>
                  <a:gd name="T77" fmla="*/ 0 h 516"/>
                  <a:gd name="T78" fmla="*/ 306 w 327"/>
                  <a:gd name="T79" fmla="*/ 2 h 516"/>
                  <a:gd name="T80" fmla="*/ 327 w 327"/>
                  <a:gd name="T81" fmla="*/ 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516">
                    <a:moveTo>
                      <a:pt x="35" y="516"/>
                    </a:moveTo>
                    <a:lnTo>
                      <a:pt x="17" y="503"/>
                    </a:lnTo>
                    <a:lnTo>
                      <a:pt x="5" y="483"/>
                    </a:lnTo>
                    <a:lnTo>
                      <a:pt x="0" y="462"/>
                    </a:lnTo>
                    <a:lnTo>
                      <a:pt x="0" y="438"/>
                    </a:lnTo>
                    <a:lnTo>
                      <a:pt x="7" y="417"/>
                    </a:lnTo>
                    <a:lnTo>
                      <a:pt x="23" y="399"/>
                    </a:lnTo>
                    <a:lnTo>
                      <a:pt x="43" y="387"/>
                    </a:lnTo>
                    <a:lnTo>
                      <a:pt x="64" y="381"/>
                    </a:lnTo>
                    <a:lnTo>
                      <a:pt x="87" y="381"/>
                    </a:lnTo>
                    <a:lnTo>
                      <a:pt x="109" y="389"/>
                    </a:lnTo>
                    <a:lnTo>
                      <a:pt x="89" y="376"/>
                    </a:lnTo>
                    <a:lnTo>
                      <a:pt x="78" y="356"/>
                    </a:lnTo>
                    <a:lnTo>
                      <a:pt x="72" y="334"/>
                    </a:lnTo>
                    <a:lnTo>
                      <a:pt x="74" y="311"/>
                    </a:lnTo>
                    <a:lnTo>
                      <a:pt x="82" y="289"/>
                    </a:lnTo>
                    <a:lnTo>
                      <a:pt x="95" y="272"/>
                    </a:lnTo>
                    <a:lnTo>
                      <a:pt x="115" y="260"/>
                    </a:lnTo>
                    <a:lnTo>
                      <a:pt x="136" y="254"/>
                    </a:lnTo>
                    <a:lnTo>
                      <a:pt x="160" y="254"/>
                    </a:lnTo>
                    <a:lnTo>
                      <a:pt x="181" y="264"/>
                    </a:lnTo>
                    <a:lnTo>
                      <a:pt x="164" y="248"/>
                    </a:lnTo>
                    <a:lnTo>
                      <a:pt x="152" y="229"/>
                    </a:lnTo>
                    <a:lnTo>
                      <a:pt x="146" y="207"/>
                    </a:lnTo>
                    <a:lnTo>
                      <a:pt x="146" y="184"/>
                    </a:lnTo>
                    <a:lnTo>
                      <a:pt x="154" y="162"/>
                    </a:lnTo>
                    <a:lnTo>
                      <a:pt x="169" y="145"/>
                    </a:lnTo>
                    <a:lnTo>
                      <a:pt x="189" y="133"/>
                    </a:lnTo>
                    <a:lnTo>
                      <a:pt x="210" y="127"/>
                    </a:lnTo>
                    <a:lnTo>
                      <a:pt x="234" y="127"/>
                    </a:lnTo>
                    <a:lnTo>
                      <a:pt x="255" y="137"/>
                    </a:lnTo>
                    <a:lnTo>
                      <a:pt x="236" y="121"/>
                    </a:lnTo>
                    <a:lnTo>
                      <a:pt x="224" y="102"/>
                    </a:lnTo>
                    <a:lnTo>
                      <a:pt x="218" y="80"/>
                    </a:lnTo>
                    <a:lnTo>
                      <a:pt x="220" y="57"/>
                    </a:lnTo>
                    <a:lnTo>
                      <a:pt x="228" y="35"/>
                    </a:lnTo>
                    <a:lnTo>
                      <a:pt x="242" y="18"/>
                    </a:lnTo>
                    <a:lnTo>
                      <a:pt x="261" y="6"/>
                    </a:lnTo>
                    <a:lnTo>
                      <a:pt x="283" y="0"/>
                    </a:lnTo>
                    <a:lnTo>
                      <a:pt x="306" y="2"/>
                    </a:lnTo>
                    <a:lnTo>
                      <a:pt x="327" y="1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6" name="Line 157">
                <a:extLst>
                  <a:ext uri="{FF2B5EF4-FFF2-40B4-BE49-F238E27FC236}">
                    <a16:creationId xmlns:a16="http://schemas.microsoft.com/office/drawing/2014/main" id="{6EB2EFD9-DCCC-47C7-AC33-7572174DAE96}"/>
                  </a:ext>
                </a:extLst>
              </p:cNvPr>
              <p:cNvSpPr>
                <a:spLocks noChangeShapeType="1"/>
              </p:cNvSpPr>
              <p:nvPr/>
            </p:nvSpPr>
            <p:spPr bwMode="auto">
              <a:xfrm flipH="1">
                <a:off x="2309" y="828"/>
                <a:ext cx="54"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7" name="Line 156">
                <a:extLst>
                  <a:ext uri="{FF2B5EF4-FFF2-40B4-BE49-F238E27FC236}">
                    <a16:creationId xmlns:a16="http://schemas.microsoft.com/office/drawing/2014/main" id="{B4AD62DE-8FA7-47D1-B621-2CFC41CB3A43}"/>
                  </a:ext>
                </a:extLst>
              </p:cNvPr>
              <p:cNvSpPr>
                <a:spLocks noChangeShapeType="1"/>
              </p:cNvSpPr>
              <p:nvPr/>
            </p:nvSpPr>
            <p:spPr bwMode="auto">
              <a:xfrm flipH="1">
                <a:off x="2949" y="828"/>
                <a:ext cx="55"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8" name="Freeform 155">
                <a:extLst>
                  <a:ext uri="{FF2B5EF4-FFF2-40B4-BE49-F238E27FC236}">
                    <a16:creationId xmlns:a16="http://schemas.microsoft.com/office/drawing/2014/main" id="{64CB3F95-2552-4836-A420-A178A5311E0F}"/>
                  </a:ext>
                </a:extLst>
              </p:cNvPr>
              <p:cNvSpPr>
                <a:spLocks/>
              </p:cNvSpPr>
              <p:nvPr/>
            </p:nvSpPr>
            <p:spPr bwMode="auto">
              <a:xfrm>
                <a:off x="2363" y="828"/>
                <a:ext cx="586" cy="74"/>
              </a:xfrm>
              <a:custGeom>
                <a:avLst/>
                <a:gdLst>
                  <a:gd name="T0" fmla="*/ 586 w 586"/>
                  <a:gd name="T1" fmla="*/ 0 h 74"/>
                  <a:gd name="T2" fmla="*/ 582 w 586"/>
                  <a:gd name="T3" fmla="*/ 23 h 74"/>
                  <a:gd name="T4" fmla="*/ 572 w 586"/>
                  <a:gd name="T5" fmla="*/ 45 h 74"/>
                  <a:gd name="T6" fmla="*/ 555 w 586"/>
                  <a:gd name="T7" fmla="*/ 60 h 74"/>
                  <a:gd name="T8" fmla="*/ 535 w 586"/>
                  <a:gd name="T9" fmla="*/ 70 h 74"/>
                  <a:gd name="T10" fmla="*/ 512 w 586"/>
                  <a:gd name="T11" fmla="*/ 74 h 74"/>
                  <a:gd name="T12" fmla="*/ 490 w 586"/>
                  <a:gd name="T13" fmla="*/ 70 h 74"/>
                  <a:gd name="T14" fmla="*/ 469 w 586"/>
                  <a:gd name="T15" fmla="*/ 60 h 74"/>
                  <a:gd name="T16" fmla="*/ 453 w 586"/>
                  <a:gd name="T17" fmla="*/ 45 h 74"/>
                  <a:gd name="T18" fmla="*/ 443 w 586"/>
                  <a:gd name="T19" fmla="*/ 23 h 74"/>
                  <a:gd name="T20" fmla="*/ 439 w 586"/>
                  <a:gd name="T21" fmla="*/ 0 h 74"/>
                  <a:gd name="T22" fmla="*/ 436 w 586"/>
                  <a:gd name="T23" fmla="*/ 23 h 74"/>
                  <a:gd name="T24" fmla="*/ 426 w 586"/>
                  <a:gd name="T25" fmla="*/ 45 h 74"/>
                  <a:gd name="T26" fmla="*/ 410 w 586"/>
                  <a:gd name="T27" fmla="*/ 60 h 74"/>
                  <a:gd name="T28" fmla="*/ 389 w 586"/>
                  <a:gd name="T29" fmla="*/ 70 h 74"/>
                  <a:gd name="T30" fmla="*/ 365 w 586"/>
                  <a:gd name="T31" fmla="*/ 74 h 74"/>
                  <a:gd name="T32" fmla="*/ 344 w 586"/>
                  <a:gd name="T33" fmla="*/ 70 h 74"/>
                  <a:gd name="T34" fmla="*/ 322 w 586"/>
                  <a:gd name="T35" fmla="*/ 60 h 74"/>
                  <a:gd name="T36" fmla="*/ 307 w 586"/>
                  <a:gd name="T37" fmla="*/ 45 h 74"/>
                  <a:gd name="T38" fmla="*/ 297 w 586"/>
                  <a:gd name="T39" fmla="*/ 23 h 74"/>
                  <a:gd name="T40" fmla="*/ 293 w 586"/>
                  <a:gd name="T41" fmla="*/ 0 h 74"/>
                  <a:gd name="T42" fmla="*/ 289 w 586"/>
                  <a:gd name="T43" fmla="*/ 23 h 74"/>
                  <a:gd name="T44" fmla="*/ 279 w 586"/>
                  <a:gd name="T45" fmla="*/ 45 h 74"/>
                  <a:gd name="T46" fmla="*/ 264 w 586"/>
                  <a:gd name="T47" fmla="*/ 60 h 74"/>
                  <a:gd name="T48" fmla="*/ 242 w 586"/>
                  <a:gd name="T49" fmla="*/ 70 h 74"/>
                  <a:gd name="T50" fmla="*/ 221 w 586"/>
                  <a:gd name="T51" fmla="*/ 74 h 74"/>
                  <a:gd name="T52" fmla="*/ 197 w 586"/>
                  <a:gd name="T53" fmla="*/ 70 h 74"/>
                  <a:gd name="T54" fmla="*/ 176 w 586"/>
                  <a:gd name="T55" fmla="*/ 60 h 74"/>
                  <a:gd name="T56" fmla="*/ 160 w 586"/>
                  <a:gd name="T57" fmla="*/ 45 h 74"/>
                  <a:gd name="T58" fmla="*/ 151 w 586"/>
                  <a:gd name="T59" fmla="*/ 23 h 74"/>
                  <a:gd name="T60" fmla="*/ 147 w 586"/>
                  <a:gd name="T61" fmla="*/ 0 h 74"/>
                  <a:gd name="T62" fmla="*/ 143 w 586"/>
                  <a:gd name="T63" fmla="*/ 23 h 74"/>
                  <a:gd name="T64" fmla="*/ 133 w 586"/>
                  <a:gd name="T65" fmla="*/ 45 h 74"/>
                  <a:gd name="T66" fmla="*/ 117 w 586"/>
                  <a:gd name="T67" fmla="*/ 60 h 74"/>
                  <a:gd name="T68" fmla="*/ 96 w 586"/>
                  <a:gd name="T69" fmla="*/ 70 h 74"/>
                  <a:gd name="T70" fmla="*/ 75 w 586"/>
                  <a:gd name="T71" fmla="*/ 74 h 74"/>
                  <a:gd name="T72" fmla="*/ 51 w 586"/>
                  <a:gd name="T73" fmla="*/ 70 h 74"/>
                  <a:gd name="T74" fmla="*/ 32 w 586"/>
                  <a:gd name="T75" fmla="*/ 60 h 74"/>
                  <a:gd name="T76" fmla="*/ 14 w 586"/>
                  <a:gd name="T77" fmla="*/ 45 h 74"/>
                  <a:gd name="T78" fmla="*/ 4 w 586"/>
                  <a:gd name="T79" fmla="*/ 23 h 74"/>
                  <a:gd name="T80" fmla="*/ 0 w 586"/>
                  <a:gd name="T8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6" h="74">
                    <a:moveTo>
                      <a:pt x="586" y="0"/>
                    </a:moveTo>
                    <a:lnTo>
                      <a:pt x="582" y="23"/>
                    </a:lnTo>
                    <a:lnTo>
                      <a:pt x="572" y="45"/>
                    </a:lnTo>
                    <a:lnTo>
                      <a:pt x="555" y="60"/>
                    </a:lnTo>
                    <a:lnTo>
                      <a:pt x="535" y="70"/>
                    </a:lnTo>
                    <a:lnTo>
                      <a:pt x="512" y="74"/>
                    </a:lnTo>
                    <a:lnTo>
                      <a:pt x="490" y="70"/>
                    </a:lnTo>
                    <a:lnTo>
                      <a:pt x="469" y="60"/>
                    </a:lnTo>
                    <a:lnTo>
                      <a:pt x="453" y="45"/>
                    </a:lnTo>
                    <a:lnTo>
                      <a:pt x="443" y="23"/>
                    </a:lnTo>
                    <a:lnTo>
                      <a:pt x="439" y="0"/>
                    </a:lnTo>
                    <a:lnTo>
                      <a:pt x="436" y="23"/>
                    </a:lnTo>
                    <a:lnTo>
                      <a:pt x="426" y="45"/>
                    </a:lnTo>
                    <a:lnTo>
                      <a:pt x="410" y="60"/>
                    </a:lnTo>
                    <a:lnTo>
                      <a:pt x="389" y="70"/>
                    </a:lnTo>
                    <a:lnTo>
                      <a:pt x="365" y="74"/>
                    </a:lnTo>
                    <a:lnTo>
                      <a:pt x="344" y="70"/>
                    </a:lnTo>
                    <a:lnTo>
                      <a:pt x="322" y="60"/>
                    </a:lnTo>
                    <a:lnTo>
                      <a:pt x="307" y="45"/>
                    </a:lnTo>
                    <a:lnTo>
                      <a:pt x="297" y="23"/>
                    </a:lnTo>
                    <a:lnTo>
                      <a:pt x="293" y="0"/>
                    </a:lnTo>
                    <a:lnTo>
                      <a:pt x="289" y="23"/>
                    </a:lnTo>
                    <a:lnTo>
                      <a:pt x="279" y="45"/>
                    </a:lnTo>
                    <a:lnTo>
                      <a:pt x="264" y="60"/>
                    </a:lnTo>
                    <a:lnTo>
                      <a:pt x="242" y="70"/>
                    </a:lnTo>
                    <a:lnTo>
                      <a:pt x="221" y="74"/>
                    </a:lnTo>
                    <a:lnTo>
                      <a:pt x="197" y="70"/>
                    </a:lnTo>
                    <a:lnTo>
                      <a:pt x="176" y="60"/>
                    </a:lnTo>
                    <a:lnTo>
                      <a:pt x="160" y="45"/>
                    </a:lnTo>
                    <a:lnTo>
                      <a:pt x="151" y="23"/>
                    </a:lnTo>
                    <a:lnTo>
                      <a:pt x="147" y="0"/>
                    </a:lnTo>
                    <a:lnTo>
                      <a:pt x="143" y="23"/>
                    </a:lnTo>
                    <a:lnTo>
                      <a:pt x="133" y="45"/>
                    </a:lnTo>
                    <a:lnTo>
                      <a:pt x="117" y="60"/>
                    </a:lnTo>
                    <a:lnTo>
                      <a:pt x="96" y="70"/>
                    </a:lnTo>
                    <a:lnTo>
                      <a:pt x="75" y="74"/>
                    </a:lnTo>
                    <a:lnTo>
                      <a:pt x="51" y="70"/>
                    </a:lnTo>
                    <a:lnTo>
                      <a:pt x="32" y="60"/>
                    </a:lnTo>
                    <a:lnTo>
                      <a:pt x="14" y="45"/>
                    </a:lnTo>
                    <a:lnTo>
                      <a:pt x="4" y="23"/>
                    </a:lnTo>
                    <a:lnTo>
                      <a:pt x="0" y="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9" name="Line 154">
                <a:extLst>
                  <a:ext uri="{FF2B5EF4-FFF2-40B4-BE49-F238E27FC236}">
                    <a16:creationId xmlns:a16="http://schemas.microsoft.com/office/drawing/2014/main" id="{7B9CA9E3-9DBC-427C-B1B8-A3BCC7EA5534}"/>
                  </a:ext>
                </a:extLst>
              </p:cNvPr>
              <p:cNvSpPr>
                <a:spLocks noChangeShapeType="1"/>
              </p:cNvSpPr>
              <p:nvPr/>
            </p:nvSpPr>
            <p:spPr bwMode="auto">
              <a:xfrm flipV="1">
                <a:off x="2279" y="828"/>
                <a:ext cx="30" cy="49"/>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0" name="Line 153">
                <a:extLst>
                  <a:ext uri="{FF2B5EF4-FFF2-40B4-BE49-F238E27FC236}">
                    <a16:creationId xmlns:a16="http://schemas.microsoft.com/office/drawing/2014/main" id="{002DE49F-2106-46CE-A024-789054076A05}"/>
                  </a:ext>
                </a:extLst>
              </p:cNvPr>
              <p:cNvSpPr>
                <a:spLocks noChangeShapeType="1"/>
              </p:cNvSpPr>
              <p:nvPr/>
            </p:nvSpPr>
            <p:spPr bwMode="auto">
              <a:xfrm flipV="1">
                <a:off x="1959" y="1385"/>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1" name="Freeform 152">
                <a:extLst>
                  <a:ext uri="{FF2B5EF4-FFF2-40B4-BE49-F238E27FC236}">
                    <a16:creationId xmlns:a16="http://schemas.microsoft.com/office/drawing/2014/main" id="{52DF2EF1-99EE-4DFF-AEA3-67DE92972279}"/>
                  </a:ext>
                </a:extLst>
              </p:cNvPr>
              <p:cNvSpPr>
                <a:spLocks/>
              </p:cNvSpPr>
              <p:nvPr/>
            </p:nvSpPr>
            <p:spPr bwMode="auto">
              <a:xfrm>
                <a:off x="1952" y="867"/>
                <a:ext cx="327" cy="518"/>
              </a:xfrm>
              <a:custGeom>
                <a:avLst/>
                <a:gdLst>
                  <a:gd name="T0" fmla="*/ 37 w 327"/>
                  <a:gd name="T1" fmla="*/ 518 h 518"/>
                  <a:gd name="T2" fmla="*/ 17 w 327"/>
                  <a:gd name="T3" fmla="*/ 503 h 518"/>
                  <a:gd name="T4" fmla="*/ 5 w 327"/>
                  <a:gd name="T5" fmla="*/ 485 h 518"/>
                  <a:gd name="T6" fmla="*/ 0 w 327"/>
                  <a:gd name="T7" fmla="*/ 462 h 518"/>
                  <a:gd name="T8" fmla="*/ 2 w 327"/>
                  <a:gd name="T9" fmla="*/ 440 h 518"/>
                  <a:gd name="T10" fmla="*/ 9 w 327"/>
                  <a:gd name="T11" fmla="*/ 419 h 518"/>
                  <a:gd name="T12" fmla="*/ 23 w 327"/>
                  <a:gd name="T13" fmla="*/ 399 h 518"/>
                  <a:gd name="T14" fmla="*/ 43 w 327"/>
                  <a:gd name="T15" fmla="*/ 387 h 518"/>
                  <a:gd name="T16" fmla="*/ 64 w 327"/>
                  <a:gd name="T17" fmla="*/ 381 h 518"/>
                  <a:gd name="T18" fmla="*/ 87 w 327"/>
                  <a:gd name="T19" fmla="*/ 383 h 518"/>
                  <a:gd name="T20" fmla="*/ 109 w 327"/>
                  <a:gd name="T21" fmla="*/ 391 h 518"/>
                  <a:gd name="T22" fmla="*/ 91 w 327"/>
                  <a:gd name="T23" fmla="*/ 375 h 518"/>
                  <a:gd name="T24" fmla="*/ 78 w 327"/>
                  <a:gd name="T25" fmla="*/ 358 h 518"/>
                  <a:gd name="T26" fmla="*/ 72 w 327"/>
                  <a:gd name="T27" fmla="*/ 334 h 518"/>
                  <a:gd name="T28" fmla="*/ 74 w 327"/>
                  <a:gd name="T29" fmla="*/ 313 h 518"/>
                  <a:gd name="T30" fmla="*/ 82 w 327"/>
                  <a:gd name="T31" fmla="*/ 291 h 518"/>
                  <a:gd name="T32" fmla="*/ 97 w 327"/>
                  <a:gd name="T33" fmla="*/ 274 h 518"/>
                  <a:gd name="T34" fmla="*/ 115 w 327"/>
                  <a:gd name="T35" fmla="*/ 260 h 518"/>
                  <a:gd name="T36" fmla="*/ 138 w 327"/>
                  <a:gd name="T37" fmla="*/ 254 h 518"/>
                  <a:gd name="T38" fmla="*/ 162 w 327"/>
                  <a:gd name="T39" fmla="*/ 256 h 518"/>
                  <a:gd name="T40" fmla="*/ 181 w 327"/>
                  <a:gd name="T41" fmla="*/ 264 h 518"/>
                  <a:gd name="T42" fmla="*/ 164 w 327"/>
                  <a:gd name="T43" fmla="*/ 250 h 518"/>
                  <a:gd name="T44" fmla="*/ 152 w 327"/>
                  <a:gd name="T45" fmla="*/ 231 h 518"/>
                  <a:gd name="T46" fmla="*/ 146 w 327"/>
                  <a:gd name="T47" fmla="*/ 207 h 518"/>
                  <a:gd name="T48" fmla="*/ 148 w 327"/>
                  <a:gd name="T49" fmla="*/ 186 h 518"/>
                  <a:gd name="T50" fmla="*/ 156 w 327"/>
                  <a:gd name="T51" fmla="*/ 164 h 518"/>
                  <a:gd name="T52" fmla="*/ 169 w 327"/>
                  <a:gd name="T53" fmla="*/ 147 h 518"/>
                  <a:gd name="T54" fmla="*/ 189 w 327"/>
                  <a:gd name="T55" fmla="*/ 133 h 518"/>
                  <a:gd name="T56" fmla="*/ 210 w 327"/>
                  <a:gd name="T57" fmla="*/ 127 h 518"/>
                  <a:gd name="T58" fmla="*/ 234 w 327"/>
                  <a:gd name="T59" fmla="*/ 129 h 518"/>
                  <a:gd name="T60" fmla="*/ 255 w 327"/>
                  <a:gd name="T61" fmla="*/ 137 h 518"/>
                  <a:gd name="T62" fmla="*/ 238 w 327"/>
                  <a:gd name="T63" fmla="*/ 123 h 518"/>
                  <a:gd name="T64" fmla="*/ 224 w 327"/>
                  <a:gd name="T65" fmla="*/ 103 h 518"/>
                  <a:gd name="T66" fmla="*/ 218 w 327"/>
                  <a:gd name="T67" fmla="*/ 80 h 518"/>
                  <a:gd name="T68" fmla="*/ 220 w 327"/>
                  <a:gd name="T69" fmla="*/ 58 h 518"/>
                  <a:gd name="T70" fmla="*/ 228 w 327"/>
                  <a:gd name="T71" fmla="*/ 37 h 518"/>
                  <a:gd name="T72" fmla="*/ 244 w 327"/>
                  <a:gd name="T73" fmla="*/ 19 h 518"/>
                  <a:gd name="T74" fmla="*/ 261 w 327"/>
                  <a:gd name="T75" fmla="*/ 6 h 518"/>
                  <a:gd name="T76" fmla="*/ 285 w 327"/>
                  <a:gd name="T77" fmla="*/ 0 h 518"/>
                  <a:gd name="T78" fmla="*/ 306 w 327"/>
                  <a:gd name="T79" fmla="*/ 2 h 518"/>
                  <a:gd name="T80" fmla="*/ 327 w 327"/>
                  <a:gd name="T81" fmla="*/ 1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518">
                    <a:moveTo>
                      <a:pt x="37" y="518"/>
                    </a:moveTo>
                    <a:lnTo>
                      <a:pt x="17" y="503"/>
                    </a:lnTo>
                    <a:lnTo>
                      <a:pt x="5" y="485"/>
                    </a:lnTo>
                    <a:lnTo>
                      <a:pt x="0" y="462"/>
                    </a:lnTo>
                    <a:lnTo>
                      <a:pt x="2" y="440"/>
                    </a:lnTo>
                    <a:lnTo>
                      <a:pt x="9" y="419"/>
                    </a:lnTo>
                    <a:lnTo>
                      <a:pt x="23" y="399"/>
                    </a:lnTo>
                    <a:lnTo>
                      <a:pt x="43" y="387"/>
                    </a:lnTo>
                    <a:lnTo>
                      <a:pt x="64" y="381"/>
                    </a:lnTo>
                    <a:lnTo>
                      <a:pt x="87" y="383"/>
                    </a:lnTo>
                    <a:lnTo>
                      <a:pt x="109" y="391"/>
                    </a:lnTo>
                    <a:lnTo>
                      <a:pt x="91" y="375"/>
                    </a:lnTo>
                    <a:lnTo>
                      <a:pt x="78" y="358"/>
                    </a:lnTo>
                    <a:lnTo>
                      <a:pt x="72" y="334"/>
                    </a:lnTo>
                    <a:lnTo>
                      <a:pt x="74" y="313"/>
                    </a:lnTo>
                    <a:lnTo>
                      <a:pt x="82" y="291"/>
                    </a:lnTo>
                    <a:lnTo>
                      <a:pt x="97" y="274"/>
                    </a:lnTo>
                    <a:lnTo>
                      <a:pt x="115" y="260"/>
                    </a:lnTo>
                    <a:lnTo>
                      <a:pt x="138" y="254"/>
                    </a:lnTo>
                    <a:lnTo>
                      <a:pt x="162" y="256"/>
                    </a:lnTo>
                    <a:lnTo>
                      <a:pt x="181" y="264"/>
                    </a:lnTo>
                    <a:lnTo>
                      <a:pt x="164" y="250"/>
                    </a:lnTo>
                    <a:lnTo>
                      <a:pt x="152" y="231"/>
                    </a:lnTo>
                    <a:lnTo>
                      <a:pt x="146" y="207"/>
                    </a:lnTo>
                    <a:lnTo>
                      <a:pt x="148" y="186"/>
                    </a:lnTo>
                    <a:lnTo>
                      <a:pt x="156" y="164"/>
                    </a:lnTo>
                    <a:lnTo>
                      <a:pt x="169" y="147"/>
                    </a:lnTo>
                    <a:lnTo>
                      <a:pt x="189" y="133"/>
                    </a:lnTo>
                    <a:lnTo>
                      <a:pt x="210" y="127"/>
                    </a:lnTo>
                    <a:lnTo>
                      <a:pt x="234" y="129"/>
                    </a:lnTo>
                    <a:lnTo>
                      <a:pt x="255" y="137"/>
                    </a:lnTo>
                    <a:lnTo>
                      <a:pt x="238" y="123"/>
                    </a:lnTo>
                    <a:lnTo>
                      <a:pt x="224" y="103"/>
                    </a:lnTo>
                    <a:lnTo>
                      <a:pt x="218" y="80"/>
                    </a:lnTo>
                    <a:lnTo>
                      <a:pt x="220" y="58"/>
                    </a:lnTo>
                    <a:lnTo>
                      <a:pt x="228" y="37"/>
                    </a:lnTo>
                    <a:lnTo>
                      <a:pt x="244" y="19"/>
                    </a:lnTo>
                    <a:lnTo>
                      <a:pt x="261" y="6"/>
                    </a:lnTo>
                    <a:lnTo>
                      <a:pt x="285" y="0"/>
                    </a:lnTo>
                    <a:lnTo>
                      <a:pt x="306" y="2"/>
                    </a:lnTo>
                    <a:lnTo>
                      <a:pt x="327" y="1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2" name="Line 151">
                <a:extLst>
                  <a:ext uri="{FF2B5EF4-FFF2-40B4-BE49-F238E27FC236}">
                    <a16:creationId xmlns:a16="http://schemas.microsoft.com/office/drawing/2014/main" id="{748347EB-96BF-4B17-A07E-8AF9051F947B}"/>
                  </a:ext>
                </a:extLst>
              </p:cNvPr>
              <p:cNvSpPr>
                <a:spLocks noChangeShapeType="1"/>
              </p:cNvSpPr>
              <p:nvPr/>
            </p:nvSpPr>
            <p:spPr bwMode="auto">
              <a:xfrm>
                <a:off x="2279" y="781"/>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3" name="Line 150">
                <a:extLst>
                  <a:ext uri="{FF2B5EF4-FFF2-40B4-BE49-F238E27FC236}">
                    <a16:creationId xmlns:a16="http://schemas.microsoft.com/office/drawing/2014/main" id="{39CC0F35-4A41-4EE8-805A-5C11FEBB00AD}"/>
                  </a:ext>
                </a:extLst>
              </p:cNvPr>
              <p:cNvSpPr>
                <a:spLocks noChangeShapeType="1"/>
              </p:cNvSpPr>
              <p:nvPr/>
            </p:nvSpPr>
            <p:spPr bwMode="auto">
              <a:xfrm>
                <a:off x="1959" y="225"/>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4" name="Freeform 149">
                <a:extLst>
                  <a:ext uri="{FF2B5EF4-FFF2-40B4-BE49-F238E27FC236}">
                    <a16:creationId xmlns:a16="http://schemas.microsoft.com/office/drawing/2014/main" id="{48ED9B70-2AB5-45B0-B9B9-757688F9B721}"/>
                  </a:ext>
                </a:extLst>
              </p:cNvPr>
              <p:cNvSpPr>
                <a:spLocks/>
              </p:cNvSpPr>
              <p:nvPr/>
            </p:nvSpPr>
            <p:spPr bwMode="auto">
              <a:xfrm>
                <a:off x="1989" y="262"/>
                <a:ext cx="328" cy="519"/>
              </a:xfrm>
              <a:custGeom>
                <a:avLst/>
                <a:gdLst>
                  <a:gd name="T0" fmla="*/ 0 w 328"/>
                  <a:gd name="T1" fmla="*/ 10 h 519"/>
                  <a:gd name="T2" fmla="*/ 19 w 328"/>
                  <a:gd name="T3" fmla="*/ 2 h 519"/>
                  <a:gd name="T4" fmla="*/ 43 w 328"/>
                  <a:gd name="T5" fmla="*/ 0 h 519"/>
                  <a:gd name="T6" fmla="*/ 66 w 328"/>
                  <a:gd name="T7" fmla="*/ 6 h 519"/>
                  <a:gd name="T8" fmla="*/ 84 w 328"/>
                  <a:gd name="T9" fmla="*/ 20 h 519"/>
                  <a:gd name="T10" fmla="*/ 99 w 328"/>
                  <a:gd name="T11" fmla="*/ 37 h 519"/>
                  <a:gd name="T12" fmla="*/ 107 w 328"/>
                  <a:gd name="T13" fmla="*/ 59 h 519"/>
                  <a:gd name="T14" fmla="*/ 109 w 328"/>
                  <a:gd name="T15" fmla="*/ 82 h 519"/>
                  <a:gd name="T16" fmla="*/ 103 w 328"/>
                  <a:gd name="T17" fmla="*/ 104 h 519"/>
                  <a:gd name="T18" fmla="*/ 89 w 328"/>
                  <a:gd name="T19" fmla="*/ 123 h 519"/>
                  <a:gd name="T20" fmla="*/ 72 w 328"/>
                  <a:gd name="T21" fmla="*/ 137 h 519"/>
                  <a:gd name="T22" fmla="*/ 93 w 328"/>
                  <a:gd name="T23" fmla="*/ 129 h 519"/>
                  <a:gd name="T24" fmla="*/ 117 w 328"/>
                  <a:gd name="T25" fmla="*/ 127 h 519"/>
                  <a:gd name="T26" fmla="*/ 138 w 328"/>
                  <a:gd name="T27" fmla="*/ 133 h 519"/>
                  <a:gd name="T28" fmla="*/ 158 w 328"/>
                  <a:gd name="T29" fmla="*/ 147 h 519"/>
                  <a:gd name="T30" fmla="*/ 171 w 328"/>
                  <a:gd name="T31" fmla="*/ 165 h 519"/>
                  <a:gd name="T32" fmla="*/ 179 w 328"/>
                  <a:gd name="T33" fmla="*/ 186 h 519"/>
                  <a:gd name="T34" fmla="*/ 181 w 328"/>
                  <a:gd name="T35" fmla="*/ 208 h 519"/>
                  <a:gd name="T36" fmla="*/ 175 w 328"/>
                  <a:gd name="T37" fmla="*/ 231 h 519"/>
                  <a:gd name="T38" fmla="*/ 164 w 328"/>
                  <a:gd name="T39" fmla="*/ 251 h 519"/>
                  <a:gd name="T40" fmla="*/ 144 w 328"/>
                  <a:gd name="T41" fmla="*/ 264 h 519"/>
                  <a:gd name="T42" fmla="*/ 166 w 328"/>
                  <a:gd name="T43" fmla="*/ 257 h 519"/>
                  <a:gd name="T44" fmla="*/ 189 w 328"/>
                  <a:gd name="T45" fmla="*/ 255 h 519"/>
                  <a:gd name="T46" fmla="*/ 210 w 328"/>
                  <a:gd name="T47" fmla="*/ 260 h 519"/>
                  <a:gd name="T48" fmla="*/ 230 w 328"/>
                  <a:gd name="T49" fmla="*/ 274 h 519"/>
                  <a:gd name="T50" fmla="*/ 246 w 328"/>
                  <a:gd name="T51" fmla="*/ 292 h 519"/>
                  <a:gd name="T52" fmla="*/ 253 w 328"/>
                  <a:gd name="T53" fmla="*/ 313 h 519"/>
                  <a:gd name="T54" fmla="*/ 255 w 328"/>
                  <a:gd name="T55" fmla="*/ 335 h 519"/>
                  <a:gd name="T56" fmla="*/ 248 w 328"/>
                  <a:gd name="T57" fmla="*/ 358 h 519"/>
                  <a:gd name="T58" fmla="*/ 236 w 328"/>
                  <a:gd name="T59" fmla="*/ 378 h 519"/>
                  <a:gd name="T60" fmla="*/ 218 w 328"/>
                  <a:gd name="T61" fmla="*/ 392 h 519"/>
                  <a:gd name="T62" fmla="*/ 240 w 328"/>
                  <a:gd name="T63" fmla="*/ 384 h 519"/>
                  <a:gd name="T64" fmla="*/ 263 w 328"/>
                  <a:gd name="T65" fmla="*/ 382 h 519"/>
                  <a:gd name="T66" fmla="*/ 285 w 328"/>
                  <a:gd name="T67" fmla="*/ 388 h 519"/>
                  <a:gd name="T68" fmla="*/ 304 w 328"/>
                  <a:gd name="T69" fmla="*/ 401 h 519"/>
                  <a:gd name="T70" fmla="*/ 318 w 328"/>
                  <a:gd name="T71" fmla="*/ 419 h 519"/>
                  <a:gd name="T72" fmla="*/ 326 w 328"/>
                  <a:gd name="T73" fmla="*/ 440 h 519"/>
                  <a:gd name="T74" fmla="*/ 328 w 328"/>
                  <a:gd name="T75" fmla="*/ 462 h 519"/>
                  <a:gd name="T76" fmla="*/ 322 w 328"/>
                  <a:gd name="T77" fmla="*/ 485 h 519"/>
                  <a:gd name="T78" fmla="*/ 310 w 328"/>
                  <a:gd name="T79" fmla="*/ 503 h 519"/>
                  <a:gd name="T80" fmla="*/ 290 w 328"/>
                  <a:gd name="T81"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519">
                    <a:moveTo>
                      <a:pt x="0" y="10"/>
                    </a:moveTo>
                    <a:lnTo>
                      <a:pt x="19" y="2"/>
                    </a:lnTo>
                    <a:lnTo>
                      <a:pt x="43" y="0"/>
                    </a:lnTo>
                    <a:lnTo>
                      <a:pt x="66" y="6"/>
                    </a:lnTo>
                    <a:lnTo>
                      <a:pt x="84" y="20"/>
                    </a:lnTo>
                    <a:lnTo>
                      <a:pt x="99" y="37"/>
                    </a:lnTo>
                    <a:lnTo>
                      <a:pt x="107" y="59"/>
                    </a:lnTo>
                    <a:lnTo>
                      <a:pt x="109" y="82"/>
                    </a:lnTo>
                    <a:lnTo>
                      <a:pt x="103" y="104"/>
                    </a:lnTo>
                    <a:lnTo>
                      <a:pt x="89" y="123"/>
                    </a:lnTo>
                    <a:lnTo>
                      <a:pt x="72" y="137"/>
                    </a:lnTo>
                    <a:lnTo>
                      <a:pt x="93" y="129"/>
                    </a:lnTo>
                    <a:lnTo>
                      <a:pt x="117" y="127"/>
                    </a:lnTo>
                    <a:lnTo>
                      <a:pt x="138" y="133"/>
                    </a:lnTo>
                    <a:lnTo>
                      <a:pt x="158" y="147"/>
                    </a:lnTo>
                    <a:lnTo>
                      <a:pt x="171" y="165"/>
                    </a:lnTo>
                    <a:lnTo>
                      <a:pt x="179" y="186"/>
                    </a:lnTo>
                    <a:lnTo>
                      <a:pt x="181" y="208"/>
                    </a:lnTo>
                    <a:lnTo>
                      <a:pt x="175" y="231"/>
                    </a:lnTo>
                    <a:lnTo>
                      <a:pt x="164" y="251"/>
                    </a:lnTo>
                    <a:lnTo>
                      <a:pt x="144" y="264"/>
                    </a:lnTo>
                    <a:lnTo>
                      <a:pt x="166" y="257"/>
                    </a:lnTo>
                    <a:lnTo>
                      <a:pt x="189" y="255"/>
                    </a:lnTo>
                    <a:lnTo>
                      <a:pt x="210" y="260"/>
                    </a:lnTo>
                    <a:lnTo>
                      <a:pt x="230" y="274"/>
                    </a:lnTo>
                    <a:lnTo>
                      <a:pt x="246" y="292"/>
                    </a:lnTo>
                    <a:lnTo>
                      <a:pt x="253" y="313"/>
                    </a:lnTo>
                    <a:lnTo>
                      <a:pt x="255" y="335"/>
                    </a:lnTo>
                    <a:lnTo>
                      <a:pt x="248" y="358"/>
                    </a:lnTo>
                    <a:lnTo>
                      <a:pt x="236" y="378"/>
                    </a:lnTo>
                    <a:lnTo>
                      <a:pt x="218" y="392"/>
                    </a:lnTo>
                    <a:lnTo>
                      <a:pt x="240" y="384"/>
                    </a:lnTo>
                    <a:lnTo>
                      <a:pt x="263" y="382"/>
                    </a:lnTo>
                    <a:lnTo>
                      <a:pt x="285" y="388"/>
                    </a:lnTo>
                    <a:lnTo>
                      <a:pt x="304" y="401"/>
                    </a:lnTo>
                    <a:lnTo>
                      <a:pt x="318" y="419"/>
                    </a:lnTo>
                    <a:lnTo>
                      <a:pt x="326" y="440"/>
                    </a:lnTo>
                    <a:lnTo>
                      <a:pt x="328" y="462"/>
                    </a:lnTo>
                    <a:lnTo>
                      <a:pt x="322" y="485"/>
                    </a:lnTo>
                    <a:lnTo>
                      <a:pt x="310" y="503"/>
                    </a:lnTo>
                    <a:lnTo>
                      <a:pt x="290" y="519"/>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5" name="Line 148">
                <a:extLst>
                  <a:ext uri="{FF2B5EF4-FFF2-40B4-BE49-F238E27FC236}">
                    <a16:creationId xmlns:a16="http://schemas.microsoft.com/office/drawing/2014/main" id="{A9AC1A0F-C15E-4B0B-A285-01F15BACE703}"/>
                  </a:ext>
                </a:extLst>
              </p:cNvPr>
              <p:cNvSpPr>
                <a:spLocks noChangeShapeType="1"/>
              </p:cNvSpPr>
              <p:nvPr/>
            </p:nvSpPr>
            <p:spPr bwMode="auto">
              <a:xfrm>
                <a:off x="1959" y="225"/>
                <a:ext cx="7093" cy="6"/>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6" name="Line 147">
                <a:extLst>
                  <a:ext uri="{FF2B5EF4-FFF2-40B4-BE49-F238E27FC236}">
                    <a16:creationId xmlns:a16="http://schemas.microsoft.com/office/drawing/2014/main" id="{14C5B612-906C-4129-88F6-77BA5A23AD13}"/>
                  </a:ext>
                </a:extLst>
              </p:cNvPr>
              <p:cNvSpPr>
                <a:spLocks noChangeShapeType="1"/>
              </p:cNvSpPr>
              <p:nvPr/>
            </p:nvSpPr>
            <p:spPr bwMode="auto">
              <a:xfrm flipH="1">
                <a:off x="166" y="293"/>
                <a:ext cx="81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7" name="Line 146">
                <a:extLst>
                  <a:ext uri="{FF2B5EF4-FFF2-40B4-BE49-F238E27FC236}">
                    <a16:creationId xmlns:a16="http://schemas.microsoft.com/office/drawing/2014/main" id="{14F7F74F-A8A9-4031-AF31-89C53411873A}"/>
                  </a:ext>
                </a:extLst>
              </p:cNvPr>
              <p:cNvSpPr>
                <a:spLocks noChangeShapeType="1"/>
              </p:cNvSpPr>
              <p:nvPr/>
            </p:nvSpPr>
            <p:spPr bwMode="auto">
              <a:xfrm flipH="1">
                <a:off x="96" y="1055"/>
                <a:ext cx="44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8" name="Freeform 145">
                <a:extLst>
                  <a:ext uri="{FF2B5EF4-FFF2-40B4-BE49-F238E27FC236}">
                    <a16:creationId xmlns:a16="http://schemas.microsoft.com/office/drawing/2014/main" id="{6E7C6C9F-B275-47A6-A344-E558B7F5AD4F}"/>
                  </a:ext>
                </a:extLst>
              </p:cNvPr>
              <p:cNvSpPr>
                <a:spLocks/>
              </p:cNvSpPr>
              <p:nvPr/>
            </p:nvSpPr>
            <p:spPr bwMode="auto">
              <a:xfrm>
                <a:off x="21" y="1055"/>
                <a:ext cx="1402" cy="358"/>
              </a:xfrm>
              <a:custGeom>
                <a:avLst/>
                <a:gdLst>
                  <a:gd name="T0" fmla="*/ 1402 w 1402"/>
                  <a:gd name="T1" fmla="*/ 0 h 358"/>
                  <a:gd name="T2" fmla="*/ 1402 w 1402"/>
                  <a:gd name="T3" fmla="*/ 358 h 358"/>
                  <a:gd name="T4" fmla="*/ 0 w 1402"/>
                  <a:gd name="T5" fmla="*/ 358 h 358"/>
                </a:gdLst>
                <a:ahLst/>
                <a:cxnLst>
                  <a:cxn ang="0">
                    <a:pos x="T0" y="T1"/>
                  </a:cxn>
                  <a:cxn ang="0">
                    <a:pos x="T2" y="T3"/>
                  </a:cxn>
                  <a:cxn ang="0">
                    <a:pos x="T4" y="T5"/>
                  </a:cxn>
                </a:cxnLst>
                <a:rect l="0" t="0" r="r" b="b"/>
                <a:pathLst>
                  <a:path w="1402" h="358">
                    <a:moveTo>
                      <a:pt x="1402" y="0"/>
                    </a:moveTo>
                    <a:lnTo>
                      <a:pt x="1402" y="358"/>
                    </a:lnTo>
                    <a:lnTo>
                      <a:pt x="0" y="358"/>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9" name="Line 144">
                <a:extLst>
                  <a:ext uri="{FF2B5EF4-FFF2-40B4-BE49-F238E27FC236}">
                    <a16:creationId xmlns:a16="http://schemas.microsoft.com/office/drawing/2014/main" id="{492B3233-F847-4830-85B0-1CC104E3AC25}"/>
                  </a:ext>
                </a:extLst>
              </p:cNvPr>
              <p:cNvSpPr>
                <a:spLocks noChangeShapeType="1"/>
              </p:cNvSpPr>
              <p:nvPr/>
            </p:nvSpPr>
            <p:spPr bwMode="auto">
              <a:xfrm>
                <a:off x="7034" y="3471"/>
                <a:ext cx="36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0" name="Line 143">
                <a:extLst>
                  <a:ext uri="{FF2B5EF4-FFF2-40B4-BE49-F238E27FC236}">
                    <a16:creationId xmlns:a16="http://schemas.microsoft.com/office/drawing/2014/main" id="{7C23A037-30D8-47F1-8466-6154685949A0}"/>
                  </a:ext>
                </a:extLst>
              </p:cNvPr>
              <p:cNvSpPr>
                <a:spLocks noChangeShapeType="1"/>
              </p:cNvSpPr>
              <p:nvPr/>
            </p:nvSpPr>
            <p:spPr bwMode="auto">
              <a:xfrm flipH="1">
                <a:off x="7034" y="3148"/>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1" name="Line 142">
                <a:extLst>
                  <a:ext uri="{FF2B5EF4-FFF2-40B4-BE49-F238E27FC236}">
                    <a16:creationId xmlns:a16="http://schemas.microsoft.com/office/drawing/2014/main" id="{5803925F-CE3E-4F37-8A1D-E7CA33E4DD57}"/>
                  </a:ext>
                </a:extLst>
              </p:cNvPr>
              <p:cNvSpPr>
                <a:spLocks noChangeShapeType="1"/>
              </p:cNvSpPr>
              <p:nvPr/>
            </p:nvSpPr>
            <p:spPr bwMode="auto">
              <a:xfrm flipH="1" flipV="1">
                <a:off x="7217" y="3152"/>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2" name="Line 141">
                <a:extLst>
                  <a:ext uri="{FF2B5EF4-FFF2-40B4-BE49-F238E27FC236}">
                    <a16:creationId xmlns:a16="http://schemas.microsoft.com/office/drawing/2014/main" id="{401F695F-999F-44B5-95D3-B527D09603E6}"/>
                  </a:ext>
                </a:extLst>
              </p:cNvPr>
              <p:cNvSpPr>
                <a:spLocks noChangeShapeType="1"/>
              </p:cNvSpPr>
              <p:nvPr/>
            </p:nvSpPr>
            <p:spPr bwMode="auto">
              <a:xfrm>
                <a:off x="7030" y="4078"/>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3" name="Line 140">
                <a:extLst>
                  <a:ext uri="{FF2B5EF4-FFF2-40B4-BE49-F238E27FC236}">
                    <a16:creationId xmlns:a16="http://schemas.microsoft.com/office/drawing/2014/main" id="{8DF8C138-9CC1-4B9E-ABCA-7D142BBD6654}"/>
                  </a:ext>
                </a:extLst>
              </p:cNvPr>
              <p:cNvSpPr>
                <a:spLocks noChangeShapeType="1"/>
              </p:cNvSpPr>
              <p:nvPr/>
            </p:nvSpPr>
            <p:spPr bwMode="auto">
              <a:xfrm flipH="1">
                <a:off x="7030" y="3757"/>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4" name="Line 139">
                <a:extLst>
                  <a:ext uri="{FF2B5EF4-FFF2-40B4-BE49-F238E27FC236}">
                    <a16:creationId xmlns:a16="http://schemas.microsoft.com/office/drawing/2014/main" id="{32C8C21D-7CE0-41F3-AE53-A78BA8409926}"/>
                  </a:ext>
                </a:extLst>
              </p:cNvPr>
              <p:cNvSpPr>
                <a:spLocks noChangeShapeType="1"/>
              </p:cNvSpPr>
              <p:nvPr/>
            </p:nvSpPr>
            <p:spPr bwMode="auto">
              <a:xfrm flipH="1" flipV="1">
                <a:off x="7213" y="3759"/>
                <a:ext cx="184"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5" name="Line 138">
                <a:extLst>
                  <a:ext uri="{FF2B5EF4-FFF2-40B4-BE49-F238E27FC236}">
                    <a16:creationId xmlns:a16="http://schemas.microsoft.com/office/drawing/2014/main" id="{BC483600-365F-4383-A607-33BA1DB7BF2F}"/>
                  </a:ext>
                </a:extLst>
              </p:cNvPr>
              <p:cNvSpPr>
                <a:spLocks noChangeShapeType="1"/>
              </p:cNvSpPr>
              <p:nvPr/>
            </p:nvSpPr>
            <p:spPr bwMode="auto">
              <a:xfrm>
                <a:off x="7535" y="4089"/>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6" name="Line 137">
                <a:extLst>
                  <a:ext uri="{FF2B5EF4-FFF2-40B4-BE49-F238E27FC236}">
                    <a16:creationId xmlns:a16="http://schemas.microsoft.com/office/drawing/2014/main" id="{C774362B-D465-4FB6-933E-03A5BC10EBFD}"/>
                  </a:ext>
                </a:extLst>
              </p:cNvPr>
              <p:cNvSpPr>
                <a:spLocks noChangeShapeType="1"/>
              </p:cNvSpPr>
              <p:nvPr/>
            </p:nvSpPr>
            <p:spPr bwMode="auto">
              <a:xfrm flipH="1">
                <a:off x="7535" y="3767"/>
                <a:ext cx="184" cy="31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7" name="Line 136">
                <a:extLst>
                  <a:ext uri="{FF2B5EF4-FFF2-40B4-BE49-F238E27FC236}">
                    <a16:creationId xmlns:a16="http://schemas.microsoft.com/office/drawing/2014/main" id="{8C15399B-7A72-42F3-B851-48EC4F015EC5}"/>
                  </a:ext>
                </a:extLst>
              </p:cNvPr>
              <p:cNvSpPr>
                <a:spLocks noChangeShapeType="1"/>
              </p:cNvSpPr>
              <p:nvPr/>
            </p:nvSpPr>
            <p:spPr bwMode="auto">
              <a:xfrm flipH="1" flipV="1">
                <a:off x="7719" y="3770"/>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8" name="Line 135">
                <a:extLst>
                  <a:ext uri="{FF2B5EF4-FFF2-40B4-BE49-F238E27FC236}">
                    <a16:creationId xmlns:a16="http://schemas.microsoft.com/office/drawing/2014/main" id="{B65C7B15-771F-47B2-8CEA-B12547A7B4DE}"/>
                  </a:ext>
                </a:extLst>
              </p:cNvPr>
              <p:cNvSpPr>
                <a:spLocks noChangeShapeType="1"/>
              </p:cNvSpPr>
              <p:nvPr/>
            </p:nvSpPr>
            <p:spPr bwMode="auto">
              <a:xfrm>
                <a:off x="7221" y="4397"/>
                <a:ext cx="1" cy="18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9" name="Line 134">
                <a:extLst>
                  <a:ext uri="{FF2B5EF4-FFF2-40B4-BE49-F238E27FC236}">
                    <a16:creationId xmlns:a16="http://schemas.microsoft.com/office/drawing/2014/main" id="{BB0D760A-4CF4-4839-93A2-709A66973984}"/>
                  </a:ext>
                </a:extLst>
              </p:cNvPr>
              <p:cNvSpPr>
                <a:spLocks noChangeShapeType="1"/>
              </p:cNvSpPr>
              <p:nvPr/>
            </p:nvSpPr>
            <p:spPr bwMode="auto">
              <a:xfrm flipV="1">
                <a:off x="7221" y="4303"/>
                <a:ext cx="158" cy="9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0" name="Line 133">
                <a:extLst>
                  <a:ext uri="{FF2B5EF4-FFF2-40B4-BE49-F238E27FC236}">
                    <a16:creationId xmlns:a16="http://schemas.microsoft.com/office/drawing/2014/main" id="{5BB14B98-15B2-49D8-8A9E-D67F7627334F}"/>
                  </a:ext>
                </a:extLst>
              </p:cNvPr>
              <p:cNvSpPr>
                <a:spLocks noChangeShapeType="1"/>
              </p:cNvSpPr>
              <p:nvPr/>
            </p:nvSpPr>
            <p:spPr bwMode="auto">
              <a:xfrm flipH="1" flipV="1">
                <a:off x="7061" y="4303"/>
                <a:ext cx="160" cy="9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1" name="Line 132">
                <a:extLst>
                  <a:ext uri="{FF2B5EF4-FFF2-40B4-BE49-F238E27FC236}">
                    <a16:creationId xmlns:a16="http://schemas.microsoft.com/office/drawing/2014/main" id="{FAB485B9-A8F7-4DDC-BB7B-2D3D7F1714BB}"/>
                  </a:ext>
                </a:extLst>
              </p:cNvPr>
              <p:cNvSpPr>
                <a:spLocks noChangeShapeType="1"/>
              </p:cNvSpPr>
              <p:nvPr/>
            </p:nvSpPr>
            <p:spPr bwMode="auto">
              <a:xfrm>
                <a:off x="7535" y="4596"/>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2" name="Line 131">
                <a:extLst>
                  <a:ext uri="{FF2B5EF4-FFF2-40B4-BE49-F238E27FC236}">
                    <a16:creationId xmlns:a16="http://schemas.microsoft.com/office/drawing/2014/main" id="{4D4E2E74-BF94-41FF-BB99-EB0EC6338F3C}"/>
                  </a:ext>
                </a:extLst>
              </p:cNvPr>
              <p:cNvSpPr>
                <a:spLocks noChangeShapeType="1"/>
              </p:cNvSpPr>
              <p:nvPr/>
            </p:nvSpPr>
            <p:spPr bwMode="auto">
              <a:xfrm flipH="1">
                <a:off x="7535" y="4273"/>
                <a:ext cx="184"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3" name="Line 130">
                <a:extLst>
                  <a:ext uri="{FF2B5EF4-FFF2-40B4-BE49-F238E27FC236}">
                    <a16:creationId xmlns:a16="http://schemas.microsoft.com/office/drawing/2014/main" id="{563235CF-B1B0-4BCD-B2C3-A17C1198BA67}"/>
                  </a:ext>
                </a:extLst>
              </p:cNvPr>
              <p:cNvSpPr>
                <a:spLocks noChangeShapeType="1"/>
              </p:cNvSpPr>
              <p:nvPr/>
            </p:nvSpPr>
            <p:spPr bwMode="auto">
              <a:xfrm flipH="1" flipV="1">
                <a:off x="7719" y="4277"/>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4" name="Line 129">
                <a:extLst>
                  <a:ext uri="{FF2B5EF4-FFF2-40B4-BE49-F238E27FC236}">
                    <a16:creationId xmlns:a16="http://schemas.microsoft.com/office/drawing/2014/main" id="{5B7FA6DD-06F4-460D-A667-28C8D762F962}"/>
                  </a:ext>
                </a:extLst>
              </p:cNvPr>
              <p:cNvSpPr>
                <a:spLocks noChangeShapeType="1"/>
              </p:cNvSpPr>
              <p:nvPr/>
            </p:nvSpPr>
            <p:spPr bwMode="auto">
              <a:xfrm>
                <a:off x="7721" y="3264"/>
                <a:ext cx="1" cy="18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5" name="Line 128">
                <a:extLst>
                  <a:ext uri="{FF2B5EF4-FFF2-40B4-BE49-F238E27FC236}">
                    <a16:creationId xmlns:a16="http://schemas.microsoft.com/office/drawing/2014/main" id="{2AFB1F19-66F6-4C50-8B1F-1356292E79EC}"/>
                  </a:ext>
                </a:extLst>
              </p:cNvPr>
              <p:cNvSpPr>
                <a:spLocks noChangeShapeType="1"/>
              </p:cNvSpPr>
              <p:nvPr/>
            </p:nvSpPr>
            <p:spPr bwMode="auto">
              <a:xfrm flipV="1">
                <a:off x="7721" y="3174"/>
                <a:ext cx="160" cy="90"/>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6" name="Line 127">
                <a:extLst>
                  <a:ext uri="{FF2B5EF4-FFF2-40B4-BE49-F238E27FC236}">
                    <a16:creationId xmlns:a16="http://schemas.microsoft.com/office/drawing/2014/main" id="{40B73751-1F71-46FA-AF08-4EFAF5A7EFA0}"/>
                  </a:ext>
                </a:extLst>
              </p:cNvPr>
              <p:cNvSpPr>
                <a:spLocks noChangeShapeType="1"/>
              </p:cNvSpPr>
              <p:nvPr/>
            </p:nvSpPr>
            <p:spPr bwMode="auto">
              <a:xfrm flipH="1" flipV="1">
                <a:off x="7562" y="3174"/>
                <a:ext cx="159" cy="90"/>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7" name="Line 126">
                <a:extLst>
                  <a:ext uri="{FF2B5EF4-FFF2-40B4-BE49-F238E27FC236}">
                    <a16:creationId xmlns:a16="http://schemas.microsoft.com/office/drawing/2014/main" id="{222DD500-F019-4F3D-B7C8-B05498BCCB36}"/>
                  </a:ext>
                </a:extLst>
              </p:cNvPr>
              <p:cNvSpPr>
                <a:spLocks noChangeShapeType="1"/>
              </p:cNvSpPr>
              <p:nvPr/>
            </p:nvSpPr>
            <p:spPr bwMode="auto">
              <a:xfrm>
                <a:off x="7709" y="3268"/>
                <a:ext cx="172"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8" name="Line 125">
                <a:extLst>
                  <a:ext uri="{FF2B5EF4-FFF2-40B4-BE49-F238E27FC236}">
                    <a16:creationId xmlns:a16="http://schemas.microsoft.com/office/drawing/2014/main" id="{EA5DB453-21AB-4663-AEB0-9F4BCAFF54CA}"/>
                  </a:ext>
                </a:extLst>
              </p:cNvPr>
              <p:cNvSpPr>
                <a:spLocks noChangeShapeType="1"/>
              </p:cNvSpPr>
              <p:nvPr/>
            </p:nvSpPr>
            <p:spPr bwMode="auto">
              <a:xfrm>
                <a:off x="7863" y="3518"/>
                <a:ext cx="3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9" name="Line 124">
                <a:extLst>
                  <a:ext uri="{FF2B5EF4-FFF2-40B4-BE49-F238E27FC236}">
                    <a16:creationId xmlns:a16="http://schemas.microsoft.com/office/drawing/2014/main" id="{EB00206B-7FD4-4C95-B5C3-C6CA840BFBEB}"/>
                  </a:ext>
                </a:extLst>
              </p:cNvPr>
              <p:cNvSpPr>
                <a:spLocks noChangeShapeType="1"/>
              </p:cNvSpPr>
              <p:nvPr/>
            </p:nvSpPr>
            <p:spPr bwMode="auto">
              <a:xfrm>
                <a:off x="7845" y="3500"/>
                <a:ext cx="7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0" name="Line 123">
                <a:extLst>
                  <a:ext uri="{FF2B5EF4-FFF2-40B4-BE49-F238E27FC236}">
                    <a16:creationId xmlns:a16="http://schemas.microsoft.com/office/drawing/2014/main" id="{BBB0D691-B82F-47D1-9E10-DB64060776FD}"/>
                  </a:ext>
                </a:extLst>
              </p:cNvPr>
              <p:cNvSpPr>
                <a:spLocks noChangeShapeType="1"/>
              </p:cNvSpPr>
              <p:nvPr/>
            </p:nvSpPr>
            <p:spPr bwMode="auto">
              <a:xfrm>
                <a:off x="7828" y="3481"/>
                <a:ext cx="10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1" name="Line 122">
                <a:extLst>
                  <a:ext uri="{FF2B5EF4-FFF2-40B4-BE49-F238E27FC236}">
                    <a16:creationId xmlns:a16="http://schemas.microsoft.com/office/drawing/2014/main" id="{45383A0A-60BD-4296-9BEA-5FF3FE5A6CEF}"/>
                  </a:ext>
                </a:extLst>
              </p:cNvPr>
              <p:cNvSpPr>
                <a:spLocks noChangeShapeType="1"/>
              </p:cNvSpPr>
              <p:nvPr/>
            </p:nvSpPr>
            <p:spPr bwMode="auto">
              <a:xfrm>
                <a:off x="7881" y="3342"/>
                <a:ext cx="1" cy="13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2" name="Line 121">
                <a:extLst>
                  <a:ext uri="{FF2B5EF4-FFF2-40B4-BE49-F238E27FC236}">
                    <a16:creationId xmlns:a16="http://schemas.microsoft.com/office/drawing/2014/main" id="{DF32D5B8-4841-482A-B51C-511117FB37C6}"/>
                  </a:ext>
                </a:extLst>
              </p:cNvPr>
              <p:cNvSpPr>
                <a:spLocks noChangeShapeType="1"/>
              </p:cNvSpPr>
              <p:nvPr/>
            </p:nvSpPr>
            <p:spPr bwMode="auto">
              <a:xfrm>
                <a:off x="7233" y="2802"/>
                <a:ext cx="2" cy="18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3" name="Line 120">
                <a:extLst>
                  <a:ext uri="{FF2B5EF4-FFF2-40B4-BE49-F238E27FC236}">
                    <a16:creationId xmlns:a16="http://schemas.microsoft.com/office/drawing/2014/main" id="{BC3C857A-B976-4F15-86BE-2CD7C5F7E086}"/>
                  </a:ext>
                </a:extLst>
              </p:cNvPr>
              <p:cNvSpPr>
                <a:spLocks noChangeShapeType="1"/>
              </p:cNvSpPr>
              <p:nvPr/>
            </p:nvSpPr>
            <p:spPr bwMode="auto">
              <a:xfrm flipV="1">
                <a:off x="7233" y="2710"/>
                <a:ext cx="162"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4" name="Line 119">
                <a:extLst>
                  <a:ext uri="{FF2B5EF4-FFF2-40B4-BE49-F238E27FC236}">
                    <a16:creationId xmlns:a16="http://schemas.microsoft.com/office/drawing/2014/main" id="{4E1098BD-B88A-42F8-B29F-9AEA3C52B3A7}"/>
                  </a:ext>
                </a:extLst>
              </p:cNvPr>
              <p:cNvSpPr>
                <a:spLocks noChangeShapeType="1"/>
              </p:cNvSpPr>
              <p:nvPr/>
            </p:nvSpPr>
            <p:spPr bwMode="auto">
              <a:xfrm flipH="1" flipV="1">
                <a:off x="7075" y="2710"/>
                <a:ext cx="158"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5" name="Line 118">
                <a:extLst>
                  <a:ext uri="{FF2B5EF4-FFF2-40B4-BE49-F238E27FC236}">
                    <a16:creationId xmlns:a16="http://schemas.microsoft.com/office/drawing/2014/main" id="{EC2FFE08-FE6F-42C0-880A-F17569523DB2}"/>
                  </a:ext>
                </a:extLst>
              </p:cNvPr>
              <p:cNvSpPr>
                <a:spLocks noChangeShapeType="1"/>
              </p:cNvSpPr>
              <p:nvPr/>
            </p:nvSpPr>
            <p:spPr bwMode="auto">
              <a:xfrm>
                <a:off x="7221" y="2804"/>
                <a:ext cx="174"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6" name="Line 117">
                <a:extLst>
                  <a:ext uri="{FF2B5EF4-FFF2-40B4-BE49-F238E27FC236}">
                    <a16:creationId xmlns:a16="http://schemas.microsoft.com/office/drawing/2014/main" id="{ECE73D31-4708-44D7-BBDE-8B55C05D59AC}"/>
                  </a:ext>
                </a:extLst>
              </p:cNvPr>
              <p:cNvSpPr>
                <a:spLocks noChangeShapeType="1"/>
              </p:cNvSpPr>
              <p:nvPr/>
            </p:nvSpPr>
            <p:spPr bwMode="auto">
              <a:xfrm>
                <a:off x="7375" y="3054"/>
                <a:ext cx="3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7" name="Line 116">
                <a:extLst>
                  <a:ext uri="{FF2B5EF4-FFF2-40B4-BE49-F238E27FC236}">
                    <a16:creationId xmlns:a16="http://schemas.microsoft.com/office/drawing/2014/main" id="{1FD6F384-3430-43CC-B872-2945716785AF}"/>
                  </a:ext>
                </a:extLst>
              </p:cNvPr>
              <p:cNvSpPr>
                <a:spLocks noChangeShapeType="1"/>
              </p:cNvSpPr>
              <p:nvPr/>
            </p:nvSpPr>
            <p:spPr bwMode="auto">
              <a:xfrm>
                <a:off x="7358" y="3037"/>
                <a:ext cx="7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8" name="Line 115">
                <a:extLst>
                  <a:ext uri="{FF2B5EF4-FFF2-40B4-BE49-F238E27FC236}">
                    <a16:creationId xmlns:a16="http://schemas.microsoft.com/office/drawing/2014/main" id="{B482D8AD-90DB-4E3E-9A8C-823DC328D472}"/>
                  </a:ext>
                </a:extLst>
              </p:cNvPr>
              <p:cNvSpPr>
                <a:spLocks noChangeShapeType="1"/>
              </p:cNvSpPr>
              <p:nvPr/>
            </p:nvSpPr>
            <p:spPr bwMode="auto">
              <a:xfrm>
                <a:off x="7340" y="3019"/>
                <a:ext cx="10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9" name="Line 114">
                <a:extLst>
                  <a:ext uri="{FF2B5EF4-FFF2-40B4-BE49-F238E27FC236}">
                    <a16:creationId xmlns:a16="http://schemas.microsoft.com/office/drawing/2014/main" id="{4C4F0B9A-BFBC-42F2-B232-7623AC2E5EF2}"/>
                  </a:ext>
                </a:extLst>
              </p:cNvPr>
              <p:cNvSpPr>
                <a:spLocks noChangeShapeType="1"/>
              </p:cNvSpPr>
              <p:nvPr/>
            </p:nvSpPr>
            <p:spPr bwMode="auto">
              <a:xfrm>
                <a:off x="7395" y="2878"/>
                <a:ext cx="1" cy="14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0" name="Line 113">
                <a:extLst>
                  <a:ext uri="{FF2B5EF4-FFF2-40B4-BE49-F238E27FC236}">
                    <a16:creationId xmlns:a16="http://schemas.microsoft.com/office/drawing/2014/main" id="{1E591288-5F6B-438E-8873-A979FCF2F668}"/>
                  </a:ext>
                </a:extLst>
              </p:cNvPr>
              <p:cNvSpPr>
                <a:spLocks noChangeShapeType="1"/>
              </p:cNvSpPr>
              <p:nvPr/>
            </p:nvSpPr>
            <p:spPr bwMode="auto">
              <a:xfrm>
                <a:off x="7773" y="2839"/>
                <a:ext cx="2" cy="18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1" name="Line 112">
                <a:extLst>
                  <a:ext uri="{FF2B5EF4-FFF2-40B4-BE49-F238E27FC236}">
                    <a16:creationId xmlns:a16="http://schemas.microsoft.com/office/drawing/2014/main" id="{8821F736-9853-4AFE-9F6E-DDFD0ADCCFFD}"/>
                  </a:ext>
                </a:extLst>
              </p:cNvPr>
              <p:cNvSpPr>
                <a:spLocks noChangeShapeType="1"/>
              </p:cNvSpPr>
              <p:nvPr/>
            </p:nvSpPr>
            <p:spPr bwMode="auto">
              <a:xfrm flipV="1">
                <a:off x="7773" y="2747"/>
                <a:ext cx="160"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2" name="Line 111">
                <a:extLst>
                  <a:ext uri="{FF2B5EF4-FFF2-40B4-BE49-F238E27FC236}">
                    <a16:creationId xmlns:a16="http://schemas.microsoft.com/office/drawing/2014/main" id="{900FAD15-B4AE-4D7E-BF03-0FAC88807A51}"/>
                  </a:ext>
                </a:extLst>
              </p:cNvPr>
              <p:cNvSpPr>
                <a:spLocks noChangeShapeType="1"/>
              </p:cNvSpPr>
              <p:nvPr/>
            </p:nvSpPr>
            <p:spPr bwMode="auto">
              <a:xfrm flipH="1" flipV="1">
                <a:off x="7615" y="2747"/>
                <a:ext cx="158"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3" name="Line 110">
                <a:extLst>
                  <a:ext uri="{FF2B5EF4-FFF2-40B4-BE49-F238E27FC236}">
                    <a16:creationId xmlns:a16="http://schemas.microsoft.com/office/drawing/2014/main" id="{A1503000-1458-40A8-A332-C68E0439DDEE}"/>
                  </a:ext>
                </a:extLst>
              </p:cNvPr>
              <p:cNvSpPr>
                <a:spLocks noChangeShapeType="1"/>
              </p:cNvSpPr>
              <p:nvPr/>
            </p:nvSpPr>
            <p:spPr bwMode="auto">
              <a:xfrm>
                <a:off x="7760" y="2841"/>
                <a:ext cx="173"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4" name="Line 109">
                <a:extLst>
                  <a:ext uri="{FF2B5EF4-FFF2-40B4-BE49-F238E27FC236}">
                    <a16:creationId xmlns:a16="http://schemas.microsoft.com/office/drawing/2014/main" id="{189A6031-3742-4A23-873A-3FA09C9F27F1}"/>
                  </a:ext>
                </a:extLst>
              </p:cNvPr>
              <p:cNvSpPr>
                <a:spLocks noChangeShapeType="1"/>
              </p:cNvSpPr>
              <p:nvPr/>
            </p:nvSpPr>
            <p:spPr bwMode="auto">
              <a:xfrm>
                <a:off x="7916" y="3091"/>
                <a:ext cx="3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5" name="Line 108">
                <a:extLst>
                  <a:ext uri="{FF2B5EF4-FFF2-40B4-BE49-F238E27FC236}">
                    <a16:creationId xmlns:a16="http://schemas.microsoft.com/office/drawing/2014/main" id="{E41296BD-A657-4DC6-9A62-CBE094BB9611}"/>
                  </a:ext>
                </a:extLst>
              </p:cNvPr>
              <p:cNvSpPr>
                <a:spLocks noChangeShapeType="1"/>
              </p:cNvSpPr>
              <p:nvPr/>
            </p:nvSpPr>
            <p:spPr bwMode="auto">
              <a:xfrm>
                <a:off x="7898" y="3074"/>
                <a:ext cx="7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6" name="Line 107">
                <a:extLst>
                  <a:ext uri="{FF2B5EF4-FFF2-40B4-BE49-F238E27FC236}">
                    <a16:creationId xmlns:a16="http://schemas.microsoft.com/office/drawing/2014/main" id="{1EE74834-BE37-4A5E-A75A-7ED2556AC387}"/>
                  </a:ext>
                </a:extLst>
              </p:cNvPr>
              <p:cNvSpPr>
                <a:spLocks noChangeShapeType="1"/>
              </p:cNvSpPr>
              <p:nvPr/>
            </p:nvSpPr>
            <p:spPr bwMode="auto">
              <a:xfrm>
                <a:off x="7879" y="3056"/>
                <a:ext cx="109"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7" name="Line 106">
                <a:extLst>
                  <a:ext uri="{FF2B5EF4-FFF2-40B4-BE49-F238E27FC236}">
                    <a16:creationId xmlns:a16="http://schemas.microsoft.com/office/drawing/2014/main" id="{6014902D-E3A8-47C2-ABE2-8A9E07881752}"/>
                  </a:ext>
                </a:extLst>
              </p:cNvPr>
              <p:cNvSpPr>
                <a:spLocks noChangeShapeType="1"/>
              </p:cNvSpPr>
              <p:nvPr/>
            </p:nvSpPr>
            <p:spPr bwMode="auto">
              <a:xfrm>
                <a:off x="7933" y="2915"/>
                <a:ext cx="1" cy="14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8" name="Line 105">
                <a:extLst>
                  <a:ext uri="{FF2B5EF4-FFF2-40B4-BE49-F238E27FC236}">
                    <a16:creationId xmlns:a16="http://schemas.microsoft.com/office/drawing/2014/main" id="{DF0A0E07-678E-43FD-9276-93E0B2A2D536}"/>
                  </a:ext>
                </a:extLst>
              </p:cNvPr>
              <p:cNvSpPr>
                <a:spLocks noChangeShapeType="1"/>
              </p:cNvSpPr>
              <p:nvPr/>
            </p:nvSpPr>
            <p:spPr bwMode="auto">
              <a:xfrm>
                <a:off x="6107" y="2013"/>
                <a:ext cx="398" cy="2"/>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9" name="Line 104">
                <a:extLst>
                  <a:ext uri="{FF2B5EF4-FFF2-40B4-BE49-F238E27FC236}">
                    <a16:creationId xmlns:a16="http://schemas.microsoft.com/office/drawing/2014/main" id="{D1309417-FC36-406D-9BB0-9F4A35880061}"/>
                  </a:ext>
                </a:extLst>
              </p:cNvPr>
              <p:cNvSpPr>
                <a:spLocks noChangeShapeType="1"/>
              </p:cNvSpPr>
              <p:nvPr/>
            </p:nvSpPr>
            <p:spPr bwMode="auto">
              <a:xfrm>
                <a:off x="6311" y="2019"/>
                <a:ext cx="1" cy="15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0" name="Line 103">
                <a:extLst>
                  <a:ext uri="{FF2B5EF4-FFF2-40B4-BE49-F238E27FC236}">
                    <a16:creationId xmlns:a16="http://schemas.microsoft.com/office/drawing/2014/main" id="{26209294-D105-4380-B48D-1F13B2987333}"/>
                  </a:ext>
                </a:extLst>
              </p:cNvPr>
              <p:cNvSpPr>
                <a:spLocks noChangeShapeType="1"/>
              </p:cNvSpPr>
              <p:nvPr/>
            </p:nvSpPr>
            <p:spPr bwMode="auto">
              <a:xfrm>
                <a:off x="7826" y="206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1" name="Line 102">
                <a:extLst>
                  <a:ext uri="{FF2B5EF4-FFF2-40B4-BE49-F238E27FC236}">
                    <a16:creationId xmlns:a16="http://schemas.microsoft.com/office/drawing/2014/main" id="{CF2330D6-F989-493D-A6AD-C86295DC187A}"/>
                  </a:ext>
                </a:extLst>
              </p:cNvPr>
              <p:cNvSpPr>
                <a:spLocks noChangeShapeType="1"/>
              </p:cNvSpPr>
              <p:nvPr/>
            </p:nvSpPr>
            <p:spPr bwMode="auto">
              <a:xfrm>
                <a:off x="7834" y="207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2" name="Line 101">
                <a:extLst>
                  <a:ext uri="{FF2B5EF4-FFF2-40B4-BE49-F238E27FC236}">
                    <a16:creationId xmlns:a16="http://schemas.microsoft.com/office/drawing/2014/main" id="{28368FD1-083A-45D6-8264-5A63AC296E9F}"/>
                  </a:ext>
                </a:extLst>
              </p:cNvPr>
              <p:cNvSpPr>
                <a:spLocks noChangeShapeType="1"/>
              </p:cNvSpPr>
              <p:nvPr/>
            </p:nvSpPr>
            <p:spPr bwMode="auto">
              <a:xfrm>
                <a:off x="7842" y="2090"/>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3" name="Line 100">
                <a:extLst>
                  <a:ext uri="{FF2B5EF4-FFF2-40B4-BE49-F238E27FC236}">
                    <a16:creationId xmlns:a16="http://schemas.microsoft.com/office/drawing/2014/main" id="{F630C3A6-3DAE-4B31-9750-A4DBCA8BBD06}"/>
                  </a:ext>
                </a:extLst>
              </p:cNvPr>
              <p:cNvSpPr>
                <a:spLocks noChangeShapeType="1"/>
              </p:cNvSpPr>
              <p:nvPr/>
            </p:nvSpPr>
            <p:spPr bwMode="auto">
              <a:xfrm>
                <a:off x="7849" y="210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4" name="Line 99">
                <a:extLst>
                  <a:ext uri="{FF2B5EF4-FFF2-40B4-BE49-F238E27FC236}">
                    <a16:creationId xmlns:a16="http://schemas.microsoft.com/office/drawing/2014/main" id="{3D5F3926-E02C-4EE7-B9E6-377006DB18C5}"/>
                  </a:ext>
                </a:extLst>
              </p:cNvPr>
              <p:cNvSpPr>
                <a:spLocks noChangeShapeType="1"/>
              </p:cNvSpPr>
              <p:nvPr/>
            </p:nvSpPr>
            <p:spPr bwMode="auto">
              <a:xfrm>
                <a:off x="7857" y="2121"/>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5" name="Line 98">
                <a:extLst>
                  <a:ext uri="{FF2B5EF4-FFF2-40B4-BE49-F238E27FC236}">
                    <a16:creationId xmlns:a16="http://schemas.microsoft.com/office/drawing/2014/main" id="{06C6A6EC-A3AE-4A67-B760-864FD41FB076}"/>
                  </a:ext>
                </a:extLst>
              </p:cNvPr>
              <p:cNvSpPr>
                <a:spLocks noChangeShapeType="1"/>
              </p:cNvSpPr>
              <p:nvPr/>
            </p:nvSpPr>
            <p:spPr bwMode="auto">
              <a:xfrm>
                <a:off x="7865" y="213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6" name="Line 97">
                <a:extLst>
                  <a:ext uri="{FF2B5EF4-FFF2-40B4-BE49-F238E27FC236}">
                    <a16:creationId xmlns:a16="http://schemas.microsoft.com/office/drawing/2014/main" id="{F3150045-6DC5-43B4-BFFA-ECDA407516B3}"/>
                  </a:ext>
                </a:extLst>
              </p:cNvPr>
              <p:cNvSpPr>
                <a:spLocks noChangeShapeType="1"/>
              </p:cNvSpPr>
              <p:nvPr/>
            </p:nvSpPr>
            <p:spPr bwMode="auto">
              <a:xfrm>
                <a:off x="7873" y="215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7" name="Line 96">
                <a:extLst>
                  <a:ext uri="{FF2B5EF4-FFF2-40B4-BE49-F238E27FC236}">
                    <a16:creationId xmlns:a16="http://schemas.microsoft.com/office/drawing/2014/main" id="{4D554D3A-0DBE-4342-84ED-1C2DF6DB7AD5}"/>
                  </a:ext>
                </a:extLst>
              </p:cNvPr>
              <p:cNvSpPr>
                <a:spLocks noChangeShapeType="1"/>
              </p:cNvSpPr>
              <p:nvPr/>
            </p:nvSpPr>
            <p:spPr bwMode="auto">
              <a:xfrm>
                <a:off x="7881" y="2166"/>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8" name="Line 95">
                <a:extLst>
                  <a:ext uri="{FF2B5EF4-FFF2-40B4-BE49-F238E27FC236}">
                    <a16:creationId xmlns:a16="http://schemas.microsoft.com/office/drawing/2014/main" id="{61525F89-F36D-4F3B-8DAD-AFA5CA620AC9}"/>
                  </a:ext>
                </a:extLst>
              </p:cNvPr>
              <p:cNvSpPr>
                <a:spLocks noChangeShapeType="1"/>
              </p:cNvSpPr>
              <p:nvPr/>
            </p:nvSpPr>
            <p:spPr bwMode="auto">
              <a:xfrm>
                <a:off x="7888" y="2182"/>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9" name="Line 94">
                <a:extLst>
                  <a:ext uri="{FF2B5EF4-FFF2-40B4-BE49-F238E27FC236}">
                    <a16:creationId xmlns:a16="http://schemas.microsoft.com/office/drawing/2014/main" id="{329DC547-9F47-4D47-A552-7FA8140DDEE7}"/>
                  </a:ext>
                </a:extLst>
              </p:cNvPr>
              <p:cNvSpPr>
                <a:spLocks noChangeShapeType="1"/>
              </p:cNvSpPr>
              <p:nvPr/>
            </p:nvSpPr>
            <p:spPr bwMode="auto">
              <a:xfrm>
                <a:off x="7896" y="219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0" name="Line 93">
                <a:extLst>
                  <a:ext uri="{FF2B5EF4-FFF2-40B4-BE49-F238E27FC236}">
                    <a16:creationId xmlns:a16="http://schemas.microsoft.com/office/drawing/2014/main" id="{70079F0B-2896-4613-908F-D24FCC77B1FD}"/>
                  </a:ext>
                </a:extLst>
              </p:cNvPr>
              <p:cNvSpPr>
                <a:spLocks noChangeShapeType="1"/>
              </p:cNvSpPr>
              <p:nvPr/>
            </p:nvSpPr>
            <p:spPr bwMode="auto">
              <a:xfrm>
                <a:off x="7904" y="2211"/>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1" name="Line 92">
                <a:extLst>
                  <a:ext uri="{FF2B5EF4-FFF2-40B4-BE49-F238E27FC236}">
                    <a16:creationId xmlns:a16="http://schemas.microsoft.com/office/drawing/2014/main" id="{F198B624-65A2-4329-B37F-4E8DA5453E62}"/>
                  </a:ext>
                </a:extLst>
              </p:cNvPr>
              <p:cNvSpPr>
                <a:spLocks noChangeShapeType="1"/>
              </p:cNvSpPr>
              <p:nvPr/>
            </p:nvSpPr>
            <p:spPr bwMode="auto">
              <a:xfrm>
                <a:off x="7912" y="2227"/>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2" name="Line 91">
                <a:extLst>
                  <a:ext uri="{FF2B5EF4-FFF2-40B4-BE49-F238E27FC236}">
                    <a16:creationId xmlns:a16="http://schemas.microsoft.com/office/drawing/2014/main" id="{1DF29D5A-B1B2-452A-996D-5C7D54179172}"/>
                  </a:ext>
                </a:extLst>
              </p:cNvPr>
              <p:cNvSpPr>
                <a:spLocks noChangeShapeType="1"/>
              </p:cNvSpPr>
              <p:nvPr/>
            </p:nvSpPr>
            <p:spPr bwMode="auto">
              <a:xfrm>
                <a:off x="7920" y="2242"/>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3" name="Line 90">
                <a:extLst>
                  <a:ext uri="{FF2B5EF4-FFF2-40B4-BE49-F238E27FC236}">
                    <a16:creationId xmlns:a16="http://schemas.microsoft.com/office/drawing/2014/main" id="{A5FC17D5-EF89-4626-93FD-9E3A6A159A1E}"/>
                  </a:ext>
                </a:extLst>
              </p:cNvPr>
              <p:cNvSpPr>
                <a:spLocks noChangeShapeType="1"/>
              </p:cNvSpPr>
              <p:nvPr/>
            </p:nvSpPr>
            <p:spPr bwMode="auto">
              <a:xfrm>
                <a:off x="7927" y="2256"/>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4" name="Line 89">
                <a:extLst>
                  <a:ext uri="{FF2B5EF4-FFF2-40B4-BE49-F238E27FC236}">
                    <a16:creationId xmlns:a16="http://schemas.microsoft.com/office/drawing/2014/main" id="{0C514B0B-C9A0-4965-A53E-C14C646CC911}"/>
                  </a:ext>
                </a:extLst>
              </p:cNvPr>
              <p:cNvSpPr>
                <a:spLocks noChangeShapeType="1"/>
              </p:cNvSpPr>
              <p:nvPr/>
            </p:nvSpPr>
            <p:spPr bwMode="auto">
              <a:xfrm>
                <a:off x="7935" y="2272"/>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13" name="Line 87">
              <a:extLst>
                <a:ext uri="{FF2B5EF4-FFF2-40B4-BE49-F238E27FC236}">
                  <a16:creationId xmlns:a16="http://schemas.microsoft.com/office/drawing/2014/main" id="{DEC9E526-57AA-46E0-8B1C-99A0B43AEAD1}"/>
                </a:ext>
              </a:extLst>
            </p:cNvPr>
            <p:cNvSpPr>
              <a:spLocks noChangeShapeType="1"/>
            </p:cNvSpPr>
            <p:nvPr/>
          </p:nvSpPr>
          <p:spPr bwMode="auto">
            <a:xfrm>
              <a:off x="7943" y="2287"/>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 name="Line 86">
              <a:extLst>
                <a:ext uri="{FF2B5EF4-FFF2-40B4-BE49-F238E27FC236}">
                  <a16:creationId xmlns:a16="http://schemas.microsoft.com/office/drawing/2014/main" id="{AE133968-901E-404A-BF72-136DFEEA5B1C}"/>
                </a:ext>
              </a:extLst>
            </p:cNvPr>
            <p:cNvSpPr>
              <a:spLocks noChangeShapeType="1"/>
            </p:cNvSpPr>
            <p:nvPr/>
          </p:nvSpPr>
          <p:spPr bwMode="auto">
            <a:xfrm>
              <a:off x="7951" y="230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 name="Line 85">
              <a:extLst>
                <a:ext uri="{FF2B5EF4-FFF2-40B4-BE49-F238E27FC236}">
                  <a16:creationId xmlns:a16="http://schemas.microsoft.com/office/drawing/2014/main" id="{3F1885B2-8FEA-43C7-845D-632DD1F86EC1}"/>
                </a:ext>
              </a:extLst>
            </p:cNvPr>
            <p:cNvSpPr>
              <a:spLocks noChangeShapeType="1"/>
            </p:cNvSpPr>
            <p:nvPr/>
          </p:nvSpPr>
          <p:spPr bwMode="auto">
            <a:xfrm>
              <a:off x="7959" y="2317"/>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 name="Line 84">
              <a:extLst>
                <a:ext uri="{FF2B5EF4-FFF2-40B4-BE49-F238E27FC236}">
                  <a16:creationId xmlns:a16="http://schemas.microsoft.com/office/drawing/2014/main" id="{EFBA58E7-FA67-473B-B8F3-B542D31D6A6A}"/>
                </a:ext>
              </a:extLst>
            </p:cNvPr>
            <p:cNvSpPr>
              <a:spLocks noChangeShapeType="1"/>
            </p:cNvSpPr>
            <p:nvPr/>
          </p:nvSpPr>
          <p:spPr bwMode="auto">
            <a:xfrm>
              <a:off x="7966" y="233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 name="Line 83">
              <a:extLst>
                <a:ext uri="{FF2B5EF4-FFF2-40B4-BE49-F238E27FC236}">
                  <a16:creationId xmlns:a16="http://schemas.microsoft.com/office/drawing/2014/main" id="{F3B5E3A8-0DCD-4629-9BB9-AAC252F3271B}"/>
                </a:ext>
              </a:extLst>
            </p:cNvPr>
            <p:cNvSpPr>
              <a:spLocks noChangeShapeType="1"/>
            </p:cNvSpPr>
            <p:nvPr/>
          </p:nvSpPr>
          <p:spPr bwMode="auto">
            <a:xfrm>
              <a:off x="7974" y="2348"/>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 name="Line 82">
              <a:extLst>
                <a:ext uri="{FF2B5EF4-FFF2-40B4-BE49-F238E27FC236}">
                  <a16:creationId xmlns:a16="http://schemas.microsoft.com/office/drawing/2014/main" id="{91C79D60-39F5-4469-A509-89F62A83B083}"/>
                </a:ext>
              </a:extLst>
            </p:cNvPr>
            <p:cNvSpPr>
              <a:spLocks noChangeShapeType="1"/>
            </p:cNvSpPr>
            <p:nvPr/>
          </p:nvSpPr>
          <p:spPr bwMode="auto">
            <a:xfrm>
              <a:off x="7982" y="2364"/>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 name="Line 81">
              <a:extLst>
                <a:ext uri="{FF2B5EF4-FFF2-40B4-BE49-F238E27FC236}">
                  <a16:creationId xmlns:a16="http://schemas.microsoft.com/office/drawing/2014/main" id="{29568901-4689-4B7F-8AFB-07EBB0DFDC04}"/>
                </a:ext>
              </a:extLst>
            </p:cNvPr>
            <p:cNvSpPr>
              <a:spLocks noChangeShapeType="1"/>
            </p:cNvSpPr>
            <p:nvPr/>
          </p:nvSpPr>
          <p:spPr bwMode="auto">
            <a:xfrm>
              <a:off x="7990" y="2377"/>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 name="Line 80">
              <a:extLst>
                <a:ext uri="{FF2B5EF4-FFF2-40B4-BE49-F238E27FC236}">
                  <a16:creationId xmlns:a16="http://schemas.microsoft.com/office/drawing/2014/main" id="{518E932D-2497-4379-8BEA-AC86CE6F97AA}"/>
                </a:ext>
              </a:extLst>
            </p:cNvPr>
            <p:cNvSpPr>
              <a:spLocks noChangeShapeType="1"/>
            </p:cNvSpPr>
            <p:nvPr/>
          </p:nvSpPr>
          <p:spPr bwMode="auto">
            <a:xfrm>
              <a:off x="7998" y="2393"/>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 name="Line 79">
              <a:extLst>
                <a:ext uri="{FF2B5EF4-FFF2-40B4-BE49-F238E27FC236}">
                  <a16:creationId xmlns:a16="http://schemas.microsoft.com/office/drawing/2014/main" id="{43E66F1C-0B9F-4991-AD36-C1AA1771D28E}"/>
                </a:ext>
              </a:extLst>
            </p:cNvPr>
            <p:cNvSpPr>
              <a:spLocks noChangeShapeType="1"/>
            </p:cNvSpPr>
            <p:nvPr/>
          </p:nvSpPr>
          <p:spPr bwMode="auto">
            <a:xfrm>
              <a:off x="8005" y="2409"/>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 name="Line 78">
              <a:extLst>
                <a:ext uri="{FF2B5EF4-FFF2-40B4-BE49-F238E27FC236}">
                  <a16:creationId xmlns:a16="http://schemas.microsoft.com/office/drawing/2014/main" id="{2AB367A2-E95E-4DD8-953F-CB43D104BE68}"/>
                </a:ext>
              </a:extLst>
            </p:cNvPr>
            <p:cNvSpPr>
              <a:spLocks noChangeShapeType="1"/>
            </p:cNvSpPr>
            <p:nvPr/>
          </p:nvSpPr>
          <p:spPr bwMode="auto">
            <a:xfrm>
              <a:off x="8013" y="242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 name="Line 77">
              <a:extLst>
                <a:ext uri="{FF2B5EF4-FFF2-40B4-BE49-F238E27FC236}">
                  <a16:creationId xmlns:a16="http://schemas.microsoft.com/office/drawing/2014/main" id="{98A79DC2-41E4-4BBF-8AE0-25CDE1E913BB}"/>
                </a:ext>
              </a:extLst>
            </p:cNvPr>
            <p:cNvSpPr>
              <a:spLocks noChangeShapeType="1"/>
            </p:cNvSpPr>
            <p:nvPr/>
          </p:nvSpPr>
          <p:spPr bwMode="auto">
            <a:xfrm>
              <a:off x="8021" y="2438"/>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 name="Line 76">
              <a:extLst>
                <a:ext uri="{FF2B5EF4-FFF2-40B4-BE49-F238E27FC236}">
                  <a16:creationId xmlns:a16="http://schemas.microsoft.com/office/drawing/2014/main" id="{1D27FC23-98F9-409D-A292-4E62878426EB}"/>
                </a:ext>
              </a:extLst>
            </p:cNvPr>
            <p:cNvSpPr>
              <a:spLocks noChangeShapeType="1"/>
            </p:cNvSpPr>
            <p:nvPr/>
          </p:nvSpPr>
          <p:spPr bwMode="auto">
            <a:xfrm>
              <a:off x="8029" y="2454"/>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 name="Line 75">
              <a:extLst>
                <a:ext uri="{FF2B5EF4-FFF2-40B4-BE49-F238E27FC236}">
                  <a16:creationId xmlns:a16="http://schemas.microsoft.com/office/drawing/2014/main" id="{D1F82EAC-6640-40EA-90F5-C0C422CA22F4}"/>
                </a:ext>
              </a:extLst>
            </p:cNvPr>
            <p:cNvSpPr>
              <a:spLocks noChangeShapeType="1"/>
            </p:cNvSpPr>
            <p:nvPr/>
          </p:nvSpPr>
          <p:spPr bwMode="auto">
            <a:xfrm>
              <a:off x="8037" y="2469"/>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 name="Line 74">
              <a:extLst>
                <a:ext uri="{FF2B5EF4-FFF2-40B4-BE49-F238E27FC236}">
                  <a16:creationId xmlns:a16="http://schemas.microsoft.com/office/drawing/2014/main" id="{95228FAF-3414-411C-AF0B-D46E4FCB92F3}"/>
                </a:ext>
              </a:extLst>
            </p:cNvPr>
            <p:cNvSpPr>
              <a:spLocks noChangeShapeType="1"/>
            </p:cNvSpPr>
            <p:nvPr/>
          </p:nvSpPr>
          <p:spPr bwMode="auto">
            <a:xfrm>
              <a:off x="8044" y="2483"/>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 name="Line 73">
              <a:extLst>
                <a:ext uri="{FF2B5EF4-FFF2-40B4-BE49-F238E27FC236}">
                  <a16:creationId xmlns:a16="http://schemas.microsoft.com/office/drawing/2014/main" id="{189D8F02-124E-4ABF-9D06-DB567EDC4BA8}"/>
                </a:ext>
              </a:extLst>
            </p:cNvPr>
            <p:cNvSpPr>
              <a:spLocks noChangeShapeType="1"/>
            </p:cNvSpPr>
            <p:nvPr/>
          </p:nvSpPr>
          <p:spPr bwMode="auto">
            <a:xfrm>
              <a:off x="8052" y="2499"/>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 name="Line 72">
              <a:extLst>
                <a:ext uri="{FF2B5EF4-FFF2-40B4-BE49-F238E27FC236}">
                  <a16:creationId xmlns:a16="http://schemas.microsoft.com/office/drawing/2014/main" id="{D305666B-C226-4396-9A56-3EA985D32077}"/>
                </a:ext>
              </a:extLst>
            </p:cNvPr>
            <p:cNvSpPr>
              <a:spLocks noChangeShapeType="1"/>
            </p:cNvSpPr>
            <p:nvPr/>
          </p:nvSpPr>
          <p:spPr bwMode="auto">
            <a:xfrm>
              <a:off x="8060" y="2514"/>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9" name="Line 71">
              <a:extLst>
                <a:ext uri="{FF2B5EF4-FFF2-40B4-BE49-F238E27FC236}">
                  <a16:creationId xmlns:a16="http://schemas.microsoft.com/office/drawing/2014/main" id="{21CD7FD3-F53E-4FED-8995-B84249BBC1D0}"/>
                </a:ext>
              </a:extLst>
            </p:cNvPr>
            <p:cNvSpPr>
              <a:spLocks noChangeShapeType="1"/>
            </p:cNvSpPr>
            <p:nvPr/>
          </p:nvSpPr>
          <p:spPr bwMode="auto">
            <a:xfrm>
              <a:off x="8068" y="253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CB359E3B-31C7-4CF0-8C8B-D755D2EBC681}"/>
                </a:ext>
              </a:extLst>
            </p:cNvPr>
            <p:cNvSpPr>
              <a:spLocks noChangeShapeType="1"/>
            </p:cNvSpPr>
            <p:nvPr/>
          </p:nvSpPr>
          <p:spPr bwMode="auto">
            <a:xfrm>
              <a:off x="8076" y="2544"/>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1" name="Line 69">
              <a:extLst>
                <a:ext uri="{FF2B5EF4-FFF2-40B4-BE49-F238E27FC236}">
                  <a16:creationId xmlns:a16="http://schemas.microsoft.com/office/drawing/2014/main" id="{5F24EFCC-B1C0-40C2-8B59-D7FF68CC210D}"/>
                </a:ext>
              </a:extLst>
            </p:cNvPr>
            <p:cNvSpPr>
              <a:spLocks noChangeShapeType="1"/>
            </p:cNvSpPr>
            <p:nvPr/>
          </p:nvSpPr>
          <p:spPr bwMode="auto">
            <a:xfrm>
              <a:off x="8084" y="2559"/>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2" name="Line 68">
              <a:extLst>
                <a:ext uri="{FF2B5EF4-FFF2-40B4-BE49-F238E27FC236}">
                  <a16:creationId xmlns:a16="http://schemas.microsoft.com/office/drawing/2014/main" id="{FD6014A5-0AD3-42EA-8A6C-DBDEE131DA44}"/>
                </a:ext>
              </a:extLst>
            </p:cNvPr>
            <p:cNvSpPr>
              <a:spLocks noChangeShapeType="1"/>
            </p:cNvSpPr>
            <p:nvPr/>
          </p:nvSpPr>
          <p:spPr bwMode="auto">
            <a:xfrm>
              <a:off x="8091" y="257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3" name="Line 67">
              <a:extLst>
                <a:ext uri="{FF2B5EF4-FFF2-40B4-BE49-F238E27FC236}">
                  <a16:creationId xmlns:a16="http://schemas.microsoft.com/office/drawing/2014/main" id="{EDA40944-CE6A-4BD4-856C-90BE28594846}"/>
                </a:ext>
              </a:extLst>
            </p:cNvPr>
            <p:cNvSpPr>
              <a:spLocks noChangeShapeType="1"/>
            </p:cNvSpPr>
            <p:nvPr/>
          </p:nvSpPr>
          <p:spPr bwMode="auto">
            <a:xfrm>
              <a:off x="8099" y="2591"/>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4" name="Line 66">
              <a:extLst>
                <a:ext uri="{FF2B5EF4-FFF2-40B4-BE49-F238E27FC236}">
                  <a16:creationId xmlns:a16="http://schemas.microsoft.com/office/drawing/2014/main" id="{044AECB9-CD85-4B5B-817C-6E2A72417D6A}"/>
                </a:ext>
              </a:extLst>
            </p:cNvPr>
            <p:cNvSpPr>
              <a:spLocks noChangeShapeType="1"/>
            </p:cNvSpPr>
            <p:nvPr/>
          </p:nvSpPr>
          <p:spPr bwMode="auto">
            <a:xfrm>
              <a:off x="8107" y="2604"/>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5" name="Line 65">
              <a:extLst>
                <a:ext uri="{FF2B5EF4-FFF2-40B4-BE49-F238E27FC236}">
                  <a16:creationId xmlns:a16="http://schemas.microsoft.com/office/drawing/2014/main" id="{6864F14D-1E30-4F3C-98BC-3BC206926427}"/>
                </a:ext>
              </a:extLst>
            </p:cNvPr>
            <p:cNvSpPr>
              <a:spLocks noChangeShapeType="1"/>
            </p:cNvSpPr>
            <p:nvPr/>
          </p:nvSpPr>
          <p:spPr bwMode="auto">
            <a:xfrm>
              <a:off x="8115" y="26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6" name="Line 64">
              <a:extLst>
                <a:ext uri="{FF2B5EF4-FFF2-40B4-BE49-F238E27FC236}">
                  <a16:creationId xmlns:a16="http://schemas.microsoft.com/office/drawing/2014/main" id="{57916506-29AB-4628-9A5A-F3CE0D21C8DE}"/>
                </a:ext>
              </a:extLst>
            </p:cNvPr>
            <p:cNvSpPr>
              <a:spLocks noChangeShapeType="1"/>
            </p:cNvSpPr>
            <p:nvPr/>
          </p:nvSpPr>
          <p:spPr bwMode="auto">
            <a:xfrm>
              <a:off x="8115" y="26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7" name="Line 63">
              <a:extLst>
                <a:ext uri="{FF2B5EF4-FFF2-40B4-BE49-F238E27FC236}">
                  <a16:creationId xmlns:a16="http://schemas.microsoft.com/office/drawing/2014/main" id="{4540C7C1-2F71-43EB-AD64-AA62409019B9}"/>
                </a:ext>
              </a:extLst>
            </p:cNvPr>
            <p:cNvSpPr>
              <a:spLocks noChangeShapeType="1"/>
            </p:cNvSpPr>
            <p:nvPr/>
          </p:nvSpPr>
          <p:spPr bwMode="auto">
            <a:xfrm flipH="1">
              <a:off x="7209" y="2051"/>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8" name="Line 62">
              <a:extLst>
                <a:ext uri="{FF2B5EF4-FFF2-40B4-BE49-F238E27FC236}">
                  <a16:creationId xmlns:a16="http://schemas.microsoft.com/office/drawing/2014/main" id="{E5866016-CFD6-4767-B793-CA4258DCDA26}"/>
                </a:ext>
              </a:extLst>
            </p:cNvPr>
            <p:cNvSpPr>
              <a:spLocks noChangeShapeType="1"/>
            </p:cNvSpPr>
            <p:nvPr/>
          </p:nvSpPr>
          <p:spPr bwMode="auto">
            <a:xfrm flipH="1">
              <a:off x="7201" y="2062"/>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9" name="Line 61">
              <a:extLst>
                <a:ext uri="{FF2B5EF4-FFF2-40B4-BE49-F238E27FC236}">
                  <a16:creationId xmlns:a16="http://schemas.microsoft.com/office/drawing/2014/main" id="{FF05E0EC-C60E-42C9-99E7-1EE5901CC38D}"/>
                </a:ext>
              </a:extLst>
            </p:cNvPr>
            <p:cNvSpPr>
              <a:spLocks noChangeShapeType="1"/>
            </p:cNvSpPr>
            <p:nvPr/>
          </p:nvSpPr>
          <p:spPr bwMode="auto">
            <a:xfrm flipH="1">
              <a:off x="7194" y="2074"/>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0" name="Line 60">
              <a:extLst>
                <a:ext uri="{FF2B5EF4-FFF2-40B4-BE49-F238E27FC236}">
                  <a16:creationId xmlns:a16="http://schemas.microsoft.com/office/drawing/2014/main" id="{AB6DDEE3-0035-4200-971D-FD91803F22D7}"/>
                </a:ext>
              </a:extLst>
            </p:cNvPr>
            <p:cNvSpPr>
              <a:spLocks noChangeShapeType="1"/>
            </p:cNvSpPr>
            <p:nvPr/>
          </p:nvSpPr>
          <p:spPr bwMode="auto">
            <a:xfrm flipH="1">
              <a:off x="7186" y="208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1" name="Line 59">
              <a:extLst>
                <a:ext uri="{FF2B5EF4-FFF2-40B4-BE49-F238E27FC236}">
                  <a16:creationId xmlns:a16="http://schemas.microsoft.com/office/drawing/2014/main" id="{78911151-410C-46B1-AEB8-2AAD3E6C2076}"/>
                </a:ext>
              </a:extLst>
            </p:cNvPr>
            <p:cNvSpPr>
              <a:spLocks noChangeShapeType="1"/>
            </p:cNvSpPr>
            <p:nvPr/>
          </p:nvSpPr>
          <p:spPr bwMode="auto">
            <a:xfrm flipH="1">
              <a:off x="7176" y="2098"/>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2" name="Line 58">
              <a:extLst>
                <a:ext uri="{FF2B5EF4-FFF2-40B4-BE49-F238E27FC236}">
                  <a16:creationId xmlns:a16="http://schemas.microsoft.com/office/drawing/2014/main" id="{E0136262-5AA6-4A28-BBC6-0A58C4C15DC0}"/>
                </a:ext>
              </a:extLst>
            </p:cNvPr>
            <p:cNvSpPr>
              <a:spLocks noChangeShapeType="1"/>
            </p:cNvSpPr>
            <p:nvPr/>
          </p:nvSpPr>
          <p:spPr bwMode="auto">
            <a:xfrm flipH="1">
              <a:off x="7168" y="211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3" name="Line 57">
              <a:extLst>
                <a:ext uri="{FF2B5EF4-FFF2-40B4-BE49-F238E27FC236}">
                  <a16:creationId xmlns:a16="http://schemas.microsoft.com/office/drawing/2014/main" id="{8A7608FE-84BD-4F74-8460-4C9817816FB0}"/>
                </a:ext>
              </a:extLst>
            </p:cNvPr>
            <p:cNvSpPr>
              <a:spLocks noChangeShapeType="1"/>
            </p:cNvSpPr>
            <p:nvPr/>
          </p:nvSpPr>
          <p:spPr bwMode="auto">
            <a:xfrm flipH="1">
              <a:off x="7160" y="212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4" name="Line 56">
              <a:extLst>
                <a:ext uri="{FF2B5EF4-FFF2-40B4-BE49-F238E27FC236}">
                  <a16:creationId xmlns:a16="http://schemas.microsoft.com/office/drawing/2014/main" id="{004CD052-F04D-42BE-814B-0B22DF6EB04D}"/>
                </a:ext>
              </a:extLst>
            </p:cNvPr>
            <p:cNvSpPr>
              <a:spLocks noChangeShapeType="1"/>
            </p:cNvSpPr>
            <p:nvPr/>
          </p:nvSpPr>
          <p:spPr bwMode="auto">
            <a:xfrm flipH="1">
              <a:off x="7151" y="213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5" name="Line 55">
              <a:extLst>
                <a:ext uri="{FF2B5EF4-FFF2-40B4-BE49-F238E27FC236}">
                  <a16:creationId xmlns:a16="http://schemas.microsoft.com/office/drawing/2014/main" id="{5FC05650-AE9F-422C-9780-E4CE99737894}"/>
                </a:ext>
              </a:extLst>
            </p:cNvPr>
            <p:cNvSpPr>
              <a:spLocks noChangeShapeType="1"/>
            </p:cNvSpPr>
            <p:nvPr/>
          </p:nvSpPr>
          <p:spPr bwMode="auto">
            <a:xfrm flipH="1">
              <a:off x="7143" y="214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6" name="Line 54">
              <a:extLst>
                <a:ext uri="{FF2B5EF4-FFF2-40B4-BE49-F238E27FC236}">
                  <a16:creationId xmlns:a16="http://schemas.microsoft.com/office/drawing/2014/main" id="{4EE1A3FA-D32E-4020-9C18-253A09A436A4}"/>
                </a:ext>
              </a:extLst>
            </p:cNvPr>
            <p:cNvSpPr>
              <a:spLocks noChangeShapeType="1"/>
            </p:cNvSpPr>
            <p:nvPr/>
          </p:nvSpPr>
          <p:spPr bwMode="auto">
            <a:xfrm flipH="1">
              <a:off x="7135" y="21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7" name="Line 53">
              <a:extLst>
                <a:ext uri="{FF2B5EF4-FFF2-40B4-BE49-F238E27FC236}">
                  <a16:creationId xmlns:a16="http://schemas.microsoft.com/office/drawing/2014/main" id="{A8AC3755-8212-4820-8C9F-3A8B129AB990}"/>
                </a:ext>
              </a:extLst>
            </p:cNvPr>
            <p:cNvSpPr>
              <a:spLocks noChangeShapeType="1"/>
            </p:cNvSpPr>
            <p:nvPr/>
          </p:nvSpPr>
          <p:spPr bwMode="auto">
            <a:xfrm flipH="1">
              <a:off x="7125" y="217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8" name="Line 52">
              <a:extLst>
                <a:ext uri="{FF2B5EF4-FFF2-40B4-BE49-F238E27FC236}">
                  <a16:creationId xmlns:a16="http://schemas.microsoft.com/office/drawing/2014/main" id="{ADA96181-9519-4241-9D92-AA495A6ED00C}"/>
                </a:ext>
              </a:extLst>
            </p:cNvPr>
            <p:cNvSpPr>
              <a:spLocks noChangeShapeType="1"/>
            </p:cNvSpPr>
            <p:nvPr/>
          </p:nvSpPr>
          <p:spPr bwMode="auto">
            <a:xfrm flipH="1">
              <a:off x="7117" y="2186"/>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9" name="Line 51">
              <a:extLst>
                <a:ext uri="{FF2B5EF4-FFF2-40B4-BE49-F238E27FC236}">
                  <a16:creationId xmlns:a16="http://schemas.microsoft.com/office/drawing/2014/main" id="{136DE132-888F-47A2-BD57-2B11A5518255}"/>
                </a:ext>
              </a:extLst>
            </p:cNvPr>
            <p:cNvSpPr>
              <a:spLocks noChangeShapeType="1"/>
            </p:cNvSpPr>
            <p:nvPr/>
          </p:nvSpPr>
          <p:spPr bwMode="auto">
            <a:xfrm flipH="1">
              <a:off x="7108" y="2197"/>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0" name="Line 50">
              <a:extLst>
                <a:ext uri="{FF2B5EF4-FFF2-40B4-BE49-F238E27FC236}">
                  <a16:creationId xmlns:a16="http://schemas.microsoft.com/office/drawing/2014/main" id="{C5132847-0CE9-4E92-928C-E55D3B2591F5}"/>
                </a:ext>
              </a:extLst>
            </p:cNvPr>
            <p:cNvSpPr>
              <a:spLocks noChangeShapeType="1"/>
            </p:cNvSpPr>
            <p:nvPr/>
          </p:nvSpPr>
          <p:spPr bwMode="auto">
            <a:xfrm flipH="1">
              <a:off x="7100" y="221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1" name="Line 49">
              <a:extLst>
                <a:ext uri="{FF2B5EF4-FFF2-40B4-BE49-F238E27FC236}">
                  <a16:creationId xmlns:a16="http://schemas.microsoft.com/office/drawing/2014/main" id="{F1D58626-BD4F-4EBD-AB9A-B3CDFF872CF1}"/>
                </a:ext>
              </a:extLst>
            </p:cNvPr>
            <p:cNvSpPr>
              <a:spLocks noChangeShapeType="1"/>
            </p:cNvSpPr>
            <p:nvPr/>
          </p:nvSpPr>
          <p:spPr bwMode="auto">
            <a:xfrm flipH="1">
              <a:off x="7092" y="222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2" name="Line 48">
              <a:extLst>
                <a:ext uri="{FF2B5EF4-FFF2-40B4-BE49-F238E27FC236}">
                  <a16:creationId xmlns:a16="http://schemas.microsoft.com/office/drawing/2014/main" id="{F8D0A6B4-4AA0-4785-8E5A-1B07C8CA48FC}"/>
                </a:ext>
              </a:extLst>
            </p:cNvPr>
            <p:cNvSpPr>
              <a:spLocks noChangeShapeType="1"/>
            </p:cNvSpPr>
            <p:nvPr/>
          </p:nvSpPr>
          <p:spPr bwMode="auto">
            <a:xfrm flipH="1">
              <a:off x="7082" y="2234"/>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3" name="Line 47">
              <a:extLst>
                <a:ext uri="{FF2B5EF4-FFF2-40B4-BE49-F238E27FC236}">
                  <a16:creationId xmlns:a16="http://schemas.microsoft.com/office/drawing/2014/main" id="{6E5B5280-27C4-437B-89C0-E8BCAF4A832E}"/>
                </a:ext>
              </a:extLst>
            </p:cNvPr>
            <p:cNvSpPr>
              <a:spLocks noChangeShapeType="1"/>
            </p:cNvSpPr>
            <p:nvPr/>
          </p:nvSpPr>
          <p:spPr bwMode="auto">
            <a:xfrm flipH="1">
              <a:off x="7075" y="2248"/>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4" name="Line 46">
              <a:extLst>
                <a:ext uri="{FF2B5EF4-FFF2-40B4-BE49-F238E27FC236}">
                  <a16:creationId xmlns:a16="http://schemas.microsoft.com/office/drawing/2014/main" id="{27BA21AC-CA1E-4455-B491-0B459208DA8F}"/>
                </a:ext>
              </a:extLst>
            </p:cNvPr>
            <p:cNvSpPr>
              <a:spLocks noChangeShapeType="1"/>
            </p:cNvSpPr>
            <p:nvPr/>
          </p:nvSpPr>
          <p:spPr bwMode="auto">
            <a:xfrm flipH="1">
              <a:off x="7067" y="22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5" name="Line 45">
              <a:extLst>
                <a:ext uri="{FF2B5EF4-FFF2-40B4-BE49-F238E27FC236}">
                  <a16:creationId xmlns:a16="http://schemas.microsoft.com/office/drawing/2014/main" id="{8861DA45-C401-44D3-A98B-7A63DD780E28}"/>
                </a:ext>
              </a:extLst>
            </p:cNvPr>
            <p:cNvSpPr>
              <a:spLocks noChangeShapeType="1"/>
            </p:cNvSpPr>
            <p:nvPr/>
          </p:nvSpPr>
          <p:spPr bwMode="auto">
            <a:xfrm flipH="1">
              <a:off x="7057" y="2272"/>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6" name="Line 44">
              <a:extLst>
                <a:ext uri="{FF2B5EF4-FFF2-40B4-BE49-F238E27FC236}">
                  <a16:creationId xmlns:a16="http://schemas.microsoft.com/office/drawing/2014/main" id="{095E7376-3C27-4612-A3A0-E28D1C19F666}"/>
                </a:ext>
              </a:extLst>
            </p:cNvPr>
            <p:cNvSpPr>
              <a:spLocks noChangeShapeType="1"/>
            </p:cNvSpPr>
            <p:nvPr/>
          </p:nvSpPr>
          <p:spPr bwMode="auto">
            <a:xfrm flipH="1">
              <a:off x="7049" y="2285"/>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7" name="Line 43">
              <a:extLst>
                <a:ext uri="{FF2B5EF4-FFF2-40B4-BE49-F238E27FC236}">
                  <a16:creationId xmlns:a16="http://schemas.microsoft.com/office/drawing/2014/main" id="{DB35A21D-DAAE-413F-98BF-57C1BF04A1D6}"/>
                </a:ext>
              </a:extLst>
            </p:cNvPr>
            <p:cNvSpPr>
              <a:spLocks noChangeShapeType="1"/>
            </p:cNvSpPr>
            <p:nvPr/>
          </p:nvSpPr>
          <p:spPr bwMode="auto">
            <a:xfrm flipH="1">
              <a:off x="7041" y="229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8" name="Line 42">
              <a:extLst>
                <a:ext uri="{FF2B5EF4-FFF2-40B4-BE49-F238E27FC236}">
                  <a16:creationId xmlns:a16="http://schemas.microsoft.com/office/drawing/2014/main" id="{62C888B8-F00E-429A-AF1B-94C76473AC82}"/>
                </a:ext>
              </a:extLst>
            </p:cNvPr>
            <p:cNvSpPr>
              <a:spLocks noChangeShapeType="1"/>
            </p:cNvSpPr>
            <p:nvPr/>
          </p:nvSpPr>
          <p:spPr bwMode="auto">
            <a:xfrm flipH="1">
              <a:off x="7032" y="2309"/>
              <a:ext cx="5"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9" name="Line 41">
              <a:extLst>
                <a:ext uri="{FF2B5EF4-FFF2-40B4-BE49-F238E27FC236}">
                  <a16:creationId xmlns:a16="http://schemas.microsoft.com/office/drawing/2014/main" id="{4B8AF181-A65D-424D-8044-A584088DE1A0}"/>
                </a:ext>
              </a:extLst>
            </p:cNvPr>
            <p:cNvSpPr>
              <a:spLocks noChangeShapeType="1"/>
            </p:cNvSpPr>
            <p:nvPr/>
          </p:nvSpPr>
          <p:spPr bwMode="auto">
            <a:xfrm flipH="1">
              <a:off x="7024" y="2323"/>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0" name="Line 40">
              <a:extLst>
                <a:ext uri="{FF2B5EF4-FFF2-40B4-BE49-F238E27FC236}">
                  <a16:creationId xmlns:a16="http://schemas.microsoft.com/office/drawing/2014/main" id="{8DF5D615-2C47-4CBD-8A4E-A570ECE58D19}"/>
                </a:ext>
              </a:extLst>
            </p:cNvPr>
            <p:cNvSpPr>
              <a:spLocks noChangeShapeType="1"/>
            </p:cNvSpPr>
            <p:nvPr/>
          </p:nvSpPr>
          <p:spPr bwMode="auto">
            <a:xfrm flipH="1">
              <a:off x="7016" y="2334"/>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1" name="Line 39">
              <a:extLst>
                <a:ext uri="{FF2B5EF4-FFF2-40B4-BE49-F238E27FC236}">
                  <a16:creationId xmlns:a16="http://schemas.microsoft.com/office/drawing/2014/main" id="{2AC36F6C-60B2-46F6-8746-FB268D986D77}"/>
                </a:ext>
              </a:extLst>
            </p:cNvPr>
            <p:cNvSpPr>
              <a:spLocks noChangeShapeType="1"/>
            </p:cNvSpPr>
            <p:nvPr/>
          </p:nvSpPr>
          <p:spPr bwMode="auto">
            <a:xfrm flipH="1">
              <a:off x="7006" y="2346"/>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2" name="Line 38">
              <a:extLst>
                <a:ext uri="{FF2B5EF4-FFF2-40B4-BE49-F238E27FC236}">
                  <a16:creationId xmlns:a16="http://schemas.microsoft.com/office/drawing/2014/main" id="{50FFC90E-AE68-4919-9DC7-427EF3A34B4D}"/>
                </a:ext>
              </a:extLst>
            </p:cNvPr>
            <p:cNvSpPr>
              <a:spLocks noChangeShapeType="1"/>
            </p:cNvSpPr>
            <p:nvPr/>
          </p:nvSpPr>
          <p:spPr bwMode="auto">
            <a:xfrm flipH="1">
              <a:off x="6998" y="23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3" name="Line 37">
              <a:extLst>
                <a:ext uri="{FF2B5EF4-FFF2-40B4-BE49-F238E27FC236}">
                  <a16:creationId xmlns:a16="http://schemas.microsoft.com/office/drawing/2014/main" id="{74295FF1-4241-43A8-B501-3FAB234BB2DA}"/>
                </a:ext>
              </a:extLst>
            </p:cNvPr>
            <p:cNvSpPr>
              <a:spLocks noChangeShapeType="1"/>
            </p:cNvSpPr>
            <p:nvPr/>
          </p:nvSpPr>
          <p:spPr bwMode="auto">
            <a:xfrm flipH="1">
              <a:off x="6991" y="237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4" name="Line 36">
              <a:extLst>
                <a:ext uri="{FF2B5EF4-FFF2-40B4-BE49-F238E27FC236}">
                  <a16:creationId xmlns:a16="http://schemas.microsoft.com/office/drawing/2014/main" id="{08431736-2569-4671-9A8A-56CC7C003AEB}"/>
                </a:ext>
              </a:extLst>
            </p:cNvPr>
            <p:cNvSpPr>
              <a:spLocks noChangeShapeType="1"/>
            </p:cNvSpPr>
            <p:nvPr/>
          </p:nvSpPr>
          <p:spPr bwMode="auto">
            <a:xfrm flipH="1">
              <a:off x="6981" y="2383"/>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5" name="Line 35">
              <a:extLst>
                <a:ext uri="{FF2B5EF4-FFF2-40B4-BE49-F238E27FC236}">
                  <a16:creationId xmlns:a16="http://schemas.microsoft.com/office/drawing/2014/main" id="{8C31E097-DBFF-4BD0-8A42-6A921A0D3BB0}"/>
                </a:ext>
              </a:extLst>
            </p:cNvPr>
            <p:cNvSpPr>
              <a:spLocks noChangeShapeType="1"/>
            </p:cNvSpPr>
            <p:nvPr/>
          </p:nvSpPr>
          <p:spPr bwMode="auto">
            <a:xfrm flipH="1">
              <a:off x="6973" y="239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6" name="Line 34">
              <a:extLst>
                <a:ext uri="{FF2B5EF4-FFF2-40B4-BE49-F238E27FC236}">
                  <a16:creationId xmlns:a16="http://schemas.microsoft.com/office/drawing/2014/main" id="{4DCEA756-D605-4D6E-8F5D-113E2AAF8958}"/>
                </a:ext>
              </a:extLst>
            </p:cNvPr>
            <p:cNvSpPr>
              <a:spLocks noChangeShapeType="1"/>
            </p:cNvSpPr>
            <p:nvPr/>
          </p:nvSpPr>
          <p:spPr bwMode="auto">
            <a:xfrm flipH="1">
              <a:off x="6965" y="2409"/>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7" name="Line 33">
              <a:extLst>
                <a:ext uri="{FF2B5EF4-FFF2-40B4-BE49-F238E27FC236}">
                  <a16:creationId xmlns:a16="http://schemas.microsoft.com/office/drawing/2014/main" id="{C397941E-EE3E-4D7F-8068-E98242E3F7BA}"/>
                </a:ext>
              </a:extLst>
            </p:cNvPr>
            <p:cNvSpPr>
              <a:spLocks noChangeShapeType="1"/>
            </p:cNvSpPr>
            <p:nvPr/>
          </p:nvSpPr>
          <p:spPr bwMode="auto">
            <a:xfrm flipH="1">
              <a:off x="6955" y="24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8" name="Line 32">
              <a:extLst>
                <a:ext uri="{FF2B5EF4-FFF2-40B4-BE49-F238E27FC236}">
                  <a16:creationId xmlns:a16="http://schemas.microsoft.com/office/drawing/2014/main" id="{D415FCB3-93E6-475B-93CE-3945470ECE80}"/>
                </a:ext>
              </a:extLst>
            </p:cNvPr>
            <p:cNvSpPr>
              <a:spLocks noChangeShapeType="1"/>
            </p:cNvSpPr>
            <p:nvPr/>
          </p:nvSpPr>
          <p:spPr bwMode="auto">
            <a:xfrm flipH="1">
              <a:off x="6948" y="2434"/>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9" name="Line 31">
              <a:extLst>
                <a:ext uri="{FF2B5EF4-FFF2-40B4-BE49-F238E27FC236}">
                  <a16:creationId xmlns:a16="http://schemas.microsoft.com/office/drawing/2014/main" id="{DF792B71-DCD1-4E4B-B700-A11954429151}"/>
                </a:ext>
              </a:extLst>
            </p:cNvPr>
            <p:cNvSpPr>
              <a:spLocks noChangeShapeType="1"/>
            </p:cNvSpPr>
            <p:nvPr/>
          </p:nvSpPr>
          <p:spPr bwMode="auto">
            <a:xfrm flipH="1">
              <a:off x="6940" y="244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0" name="Line 30">
              <a:extLst>
                <a:ext uri="{FF2B5EF4-FFF2-40B4-BE49-F238E27FC236}">
                  <a16:creationId xmlns:a16="http://schemas.microsoft.com/office/drawing/2014/main" id="{3C16E103-AD6A-481C-92CF-167FAA43FC74}"/>
                </a:ext>
              </a:extLst>
            </p:cNvPr>
            <p:cNvSpPr>
              <a:spLocks noChangeShapeType="1"/>
            </p:cNvSpPr>
            <p:nvPr/>
          </p:nvSpPr>
          <p:spPr bwMode="auto">
            <a:xfrm flipH="1">
              <a:off x="6930" y="2458"/>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1" name="Line 29">
              <a:extLst>
                <a:ext uri="{FF2B5EF4-FFF2-40B4-BE49-F238E27FC236}">
                  <a16:creationId xmlns:a16="http://schemas.microsoft.com/office/drawing/2014/main" id="{E1260559-4212-47BB-8924-BFE63F34BA21}"/>
                </a:ext>
              </a:extLst>
            </p:cNvPr>
            <p:cNvSpPr>
              <a:spLocks noChangeShapeType="1"/>
            </p:cNvSpPr>
            <p:nvPr/>
          </p:nvSpPr>
          <p:spPr bwMode="auto">
            <a:xfrm flipH="1">
              <a:off x="6922" y="247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2" name="Line 28">
              <a:extLst>
                <a:ext uri="{FF2B5EF4-FFF2-40B4-BE49-F238E27FC236}">
                  <a16:creationId xmlns:a16="http://schemas.microsoft.com/office/drawing/2014/main" id="{0A59B74D-79F0-468E-BA45-2A3D33A3B10D}"/>
                </a:ext>
              </a:extLst>
            </p:cNvPr>
            <p:cNvSpPr>
              <a:spLocks noChangeShapeType="1"/>
            </p:cNvSpPr>
            <p:nvPr/>
          </p:nvSpPr>
          <p:spPr bwMode="auto">
            <a:xfrm flipH="1">
              <a:off x="6915" y="2483"/>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3" name="Line 27">
              <a:extLst>
                <a:ext uri="{FF2B5EF4-FFF2-40B4-BE49-F238E27FC236}">
                  <a16:creationId xmlns:a16="http://schemas.microsoft.com/office/drawing/2014/main" id="{E2574EEC-D1E9-40CE-92F1-10971D54EA20}"/>
                </a:ext>
              </a:extLst>
            </p:cNvPr>
            <p:cNvSpPr>
              <a:spLocks noChangeShapeType="1"/>
            </p:cNvSpPr>
            <p:nvPr/>
          </p:nvSpPr>
          <p:spPr bwMode="auto">
            <a:xfrm flipH="1">
              <a:off x="6905" y="249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4" name="Line 26">
              <a:extLst>
                <a:ext uri="{FF2B5EF4-FFF2-40B4-BE49-F238E27FC236}">
                  <a16:creationId xmlns:a16="http://schemas.microsoft.com/office/drawing/2014/main" id="{5CDCF91C-09B0-459B-AFB1-076EAB7B470F}"/>
                </a:ext>
              </a:extLst>
            </p:cNvPr>
            <p:cNvSpPr>
              <a:spLocks noChangeShapeType="1"/>
            </p:cNvSpPr>
            <p:nvPr/>
          </p:nvSpPr>
          <p:spPr bwMode="auto">
            <a:xfrm flipH="1">
              <a:off x="6897" y="250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5" name="Line 25">
              <a:extLst>
                <a:ext uri="{FF2B5EF4-FFF2-40B4-BE49-F238E27FC236}">
                  <a16:creationId xmlns:a16="http://schemas.microsoft.com/office/drawing/2014/main" id="{E2570F6B-11A3-4EE5-80A8-F9A4056D2054}"/>
                </a:ext>
              </a:extLst>
            </p:cNvPr>
            <p:cNvSpPr>
              <a:spLocks noChangeShapeType="1"/>
            </p:cNvSpPr>
            <p:nvPr/>
          </p:nvSpPr>
          <p:spPr bwMode="auto">
            <a:xfrm flipH="1">
              <a:off x="6889" y="252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6" name="Line 24">
              <a:extLst>
                <a:ext uri="{FF2B5EF4-FFF2-40B4-BE49-F238E27FC236}">
                  <a16:creationId xmlns:a16="http://schemas.microsoft.com/office/drawing/2014/main" id="{39FF9BAE-DB11-4E57-A3C1-5772B48BC214}"/>
                </a:ext>
              </a:extLst>
            </p:cNvPr>
            <p:cNvSpPr>
              <a:spLocks noChangeShapeType="1"/>
            </p:cNvSpPr>
            <p:nvPr/>
          </p:nvSpPr>
          <p:spPr bwMode="auto">
            <a:xfrm flipH="1">
              <a:off x="6879" y="253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7" name="Line 23">
              <a:extLst>
                <a:ext uri="{FF2B5EF4-FFF2-40B4-BE49-F238E27FC236}">
                  <a16:creationId xmlns:a16="http://schemas.microsoft.com/office/drawing/2014/main" id="{A7914E49-059B-4847-A65E-076A4B32DAEB}"/>
                </a:ext>
              </a:extLst>
            </p:cNvPr>
            <p:cNvSpPr>
              <a:spLocks noChangeShapeType="1"/>
            </p:cNvSpPr>
            <p:nvPr/>
          </p:nvSpPr>
          <p:spPr bwMode="auto">
            <a:xfrm flipH="1">
              <a:off x="6872" y="2546"/>
              <a:ext cx="3"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8" name="Line 22">
              <a:extLst>
                <a:ext uri="{FF2B5EF4-FFF2-40B4-BE49-F238E27FC236}">
                  <a16:creationId xmlns:a16="http://schemas.microsoft.com/office/drawing/2014/main" id="{DA4BB809-BE87-4CA1-A875-BB6170EBA038}"/>
                </a:ext>
              </a:extLst>
            </p:cNvPr>
            <p:cNvSpPr>
              <a:spLocks noChangeShapeType="1"/>
            </p:cNvSpPr>
            <p:nvPr/>
          </p:nvSpPr>
          <p:spPr bwMode="auto">
            <a:xfrm flipH="1">
              <a:off x="6864" y="255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9" name="Line 21">
              <a:extLst>
                <a:ext uri="{FF2B5EF4-FFF2-40B4-BE49-F238E27FC236}">
                  <a16:creationId xmlns:a16="http://schemas.microsoft.com/office/drawing/2014/main" id="{15F52A6B-F174-4523-B6F9-DFFE56F02B3E}"/>
                </a:ext>
              </a:extLst>
            </p:cNvPr>
            <p:cNvSpPr>
              <a:spLocks noChangeShapeType="1"/>
            </p:cNvSpPr>
            <p:nvPr/>
          </p:nvSpPr>
          <p:spPr bwMode="auto">
            <a:xfrm flipH="1">
              <a:off x="6854" y="2569"/>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0" name="Line 20">
              <a:extLst>
                <a:ext uri="{FF2B5EF4-FFF2-40B4-BE49-F238E27FC236}">
                  <a16:creationId xmlns:a16="http://schemas.microsoft.com/office/drawing/2014/main" id="{C73E7D9C-A242-4FDF-B1D2-F681EB671BA5}"/>
                </a:ext>
              </a:extLst>
            </p:cNvPr>
            <p:cNvSpPr>
              <a:spLocks noChangeShapeType="1"/>
            </p:cNvSpPr>
            <p:nvPr/>
          </p:nvSpPr>
          <p:spPr bwMode="auto">
            <a:xfrm flipH="1">
              <a:off x="6846" y="258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1" name="Line 19">
              <a:extLst>
                <a:ext uri="{FF2B5EF4-FFF2-40B4-BE49-F238E27FC236}">
                  <a16:creationId xmlns:a16="http://schemas.microsoft.com/office/drawing/2014/main" id="{0367F053-A265-4BAF-AA62-9725668B3BE8}"/>
                </a:ext>
              </a:extLst>
            </p:cNvPr>
            <p:cNvSpPr>
              <a:spLocks noChangeShapeType="1"/>
            </p:cNvSpPr>
            <p:nvPr/>
          </p:nvSpPr>
          <p:spPr bwMode="auto">
            <a:xfrm flipH="1">
              <a:off x="6836" y="2594"/>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2" name="Line 18">
              <a:extLst>
                <a:ext uri="{FF2B5EF4-FFF2-40B4-BE49-F238E27FC236}">
                  <a16:creationId xmlns:a16="http://schemas.microsoft.com/office/drawing/2014/main" id="{B408C53A-4E56-40FF-B9EC-4592F4DCAB1F}"/>
                </a:ext>
              </a:extLst>
            </p:cNvPr>
            <p:cNvSpPr>
              <a:spLocks noChangeShapeType="1"/>
            </p:cNvSpPr>
            <p:nvPr/>
          </p:nvSpPr>
          <p:spPr bwMode="auto">
            <a:xfrm flipH="1">
              <a:off x="6829" y="260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3" name="Line 17">
              <a:extLst>
                <a:ext uri="{FF2B5EF4-FFF2-40B4-BE49-F238E27FC236}">
                  <a16:creationId xmlns:a16="http://schemas.microsoft.com/office/drawing/2014/main" id="{025FC9D9-DA8E-410B-A365-40C19DC026E9}"/>
                </a:ext>
              </a:extLst>
            </p:cNvPr>
            <p:cNvSpPr>
              <a:spLocks noChangeShapeType="1"/>
            </p:cNvSpPr>
            <p:nvPr/>
          </p:nvSpPr>
          <p:spPr bwMode="auto">
            <a:xfrm flipH="1">
              <a:off x="6821" y="262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4" name="Text Box 16">
              <a:extLst>
                <a:ext uri="{FF2B5EF4-FFF2-40B4-BE49-F238E27FC236}">
                  <a16:creationId xmlns:a16="http://schemas.microsoft.com/office/drawing/2014/main" id="{B26E8859-277D-4BA7-8324-DC0D260B8DFB}"/>
                </a:ext>
              </a:extLst>
            </p:cNvPr>
            <p:cNvSpPr txBox="1">
              <a:spLocks noChangeArrowheads="1"/>
            </p:cNvSpPr>
            <p:nvPr/>
          </p:nvSpPr>
          <p:spPr bwMode="auto">
            <a:xfrm>
              <a:off x="3522" y="2947"/>
              <a:ext cx="2456" cy="9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r>
                <a:rPr lang="en-US" altLang="en-US" sz="1200" b="1">
                  <a:ea typeface="Calibri" panose="020F0502020204030204" pitchFamily="34" charset="0"/>
                  <a:cs typeface="Arial" panose="020B0604020202020204" pitchFamily="34" charset="0"/>
                </a:rPr>
                <a:t>RESIDENTIAL LOAD</a:t>
              </a:r>
              <a:endParaRPr lang="en-US" altLang="en-US" sz="1200"/>
            </a:p>
          </p:txBody>
        </p:sp>
      </p:grpSp>
      <p:sp>
        <p:nvSpPr>
          <p:cNvPr id="285" name="TextBox 284">
            <a:extLst>
              <a:ext uri="{FF2B5EF4-FFF2-40B4-BE49-F238E27FC236}">
                <a16:creationId xmlns:a16="http://schemas.microsoft.com/office/drawing/2014/main" id="{FAFC706D-CA5F-4C39-AE47-7770DCCD42F0}"/>
              </a:ext>
            </a:extLst>
          </p:cNvPr>
          <p:cNvSpPr txBox="1"/>
          <p:nvPr/>
        </p:nvSpPr>
        <p:spPr>
          <a:xfrm>
            <a:off x="2569599" y="4198143"/>
            <a:ext cx="2149538" cy="584775"/>
          </a:xfrm>
          <a:prstGeom prst="rect">
            <a:avLst/>
          </a:prstGeom>
          <a:noFill/>
        </p:spPr>
        <p:txBody>
          <a:bodyPr wrap="square" rtlCol="0">
            <a:spAutoFit/>
          </a:bodyPr>
          <a:lstStyle/>
          <a:p>
            <a:r>
              <a:rPr lang="en-US" dirty="0"/>
              <a:t>Solidly Grounded</a:t>
            </a:r>
            <a:br>
              <a:rPr lang="en-US" dirty="0"/>
            </a:br>
            <a:r>
              <a:rPr lang="en-US" dirty="0"/>
              <a:t>Neutral</a:t>
            </a:r>
          </a:p>
        </p:txBody>
      </p:sp>
      <p:cxnSp>
        <p:nvCxnSpPr>
          <p:cNvPr id="286" name="Straight Arrow Connector 285">
            <a:extLst>
              <a:ext uri="{FF2B5EF4-FFF2-40B4-BE49-F238E27FC236}">
                <a16:creationId xmlns:a16="http://schemas.microsoft.com/office/drawing/2014/main" id="{4042997F-FE88-451C-A5E9-F22F11DFBCFA}"/>
              </a:ext>
            </a:extLst>
          </p:cNvPr>
          <p:cNvCxnSpPr>
            <a:cxnSpLocks/>
          </p:cNvCxnSpPr>
          <p:nvPr/>
        </p:nvCxnSpPr>
        <p:spPr bwMode="auto">
          <a:xfrm flipV="1">
            <a:off x="3576048" y="3307795"/>
            <a:ext cx="834923" cy="72947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87" name="Text Box 5">
            <a:extLst>
              <a:ext uri="{FF2B5EF4-FFF2-40B4-BE49-F238E27FC236}">
                <a16:creationId xmlns:a16="http://schemas.microsoft.com/office/drawing/2014/main" id="{31D6541D-1CBE-4AF7-8C9E-DE5309BA45A5}"/>
              </a:ext>
            </a:extLst>
          </p:cNvPr>
          <p:cNvSpPr txBox="1">
            <a:spLocks noChangeArrowheads="1"/>
          </p:cNvSpPr>
          <p:nvPr/>
        </p:nvSpPr>
        <p:spPr bwMode="auto">
          <a:xfrm>
            <a:off x="4783327" y="1334412"/>
            <a:ext cx="54471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b="1" dirty="0">
                <a:solidFill>
                  <a:schemeClr val="tx1"/>
                </a:solidFill>
              </a:rPr>
              <a:t>Many elements are connected to the neutral</a:t>
            </a:r>
          </a:p>
        </p:txBody>
      </p:sp>
    </p:spTree>
    <p:extLst>
      <p:ext uri="{BB962C8B-B14F-4D97-AF65-F5344CB8AC3E}">
        <p14:creationId xmlns:p14="http://schemas.microsoft.com/office/powerpoint/2010/main" val="12606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North American Distribution System is Often Very Unbalanced</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9873" y="2766568"/>
            <a:ext cx="6981340" cy="2760027"/>
          </a:xfrm>
          <a:prstGeom prst="rect">
            <a:avLst/>
          </a:prstGeom>
          <a:noFill/>
          <a:ln>
            <a:noFill/>
          </a:ln>
        </p:spPr>
      </p:pic>
      <p:sp>
        <p:nvSpPr>
          <p:cNvPr id="6" name="TextBox 5"/>
          <p:cNvSpPr txBox="1"/>
          <p:nvPr/>
        </p:nvSpPr>
        <p:spPr>
          <a:xfrm>
            <a:off x="1180070" y="2324426"/>
            <a:ext cx="7492194" cy="400110"/>
          </a:xfrm>
          <a:prstGeom prst="rect">
            <a:avLst/>
          </a:prstGeom>
          <a:noFill/>
        </p:spPr>
        <p:txBody>
          <a:bodyPr wrap="square" rtlCol="0">
            <a:spAutoFit/>
          </a:bodyPr>
          <a:lstStyle/>
          <a:p>
            <a:r>
              <a:rPr lang="en-US" sz="2000" dirty="0"/>
              <a:t>But this takes more than a positive-sequence model:</a:t>
            </a:r>
          </a:p>
        </p:txBody>
      </p:sp>
      <p:sp>
        <p:nvSpPr>
          <p:cNvPr id="7" name="TextBox 6">
            <a:extLst>
              <a:ext uri="{FF2B5EF4-FFF2-40B4-BE49-F238E27FC236}">
                <a16:creationId xmlns:a16="http://schemas.microsoft.com/office/drawing/2014/main" id="{B3FDEA86-AD4E-4B43-A422-2886BF8CCB57}"/>
              </a:ext>
            </a:extLst>
          </p:cNvPr>
          <p:cNvSpPr txBox="1"/>
          <p:nvPr/>
        </p:nvSpPr>
        <p:spPr>
          <a:xfrm>
            <a:off x="1740391" y="1119791"/>
            <a:ext cx="7315200" cy="707886"/>
          </a:xfrm>
          <a:prstGeom prst="rect">
            <a:avLst/>
          </a:prstGeom>
          <a:noFill/>
        </p:spPr>
        <p:txBody>
          <a:bodyPr wrap="square" rtlCol="0">
            <a:spAutoFit/>
          </a:bodyPr>
          <a:lstStyle/>
          <a:p>
            <a:pPr algn="l"/>
            <a:r>
              <a:rPr lang="en-US" sz="2000" dirty="0"/>
              <a:t>Transmission System analysis is often performed assuming balanced 3-phase systems (Positive-Sequence model)</a:t>
            </a:r>
          </a:p>
        </p:txBody>
      </p:sp>
      <p:sp>
        <p:nvSpPr>
          <p:cNvPr id="8" name="TextBox 7">
            <a:extLst>
              <a:ext uri="{FF2B5EF4-FFF2-40B4-BE49-F238E27FC236}">
                <a16:creationId xmlns:a16="http://schemas.microsoft.com/office/drawing/2014/main" id="{C730966E-BD0C-4332-8720-0F9C0AE72701}"/>
              </a:ext>
            </a:extLst>
          </p:cNvPr>
          <p:cNvSpPr txBox="1"/>
          <p:nvPr/>
        </p:nvSpPr>
        <p:spPr>
          <a:xfrm>
            <a:off x="2596148" y="4330365"/>
            <a:ext cx="2402304" cy="461665"/>
          </a:xfrm>
          <a:prstGeom prst="rect">
            <a:avLst/>
          </a:prstGeom>
          <a:noFill/>
        </p:spPr>
        <p:txBody>
          <a:bodyPr wrap="square" rtlCol="0">
            <a:spAutoFit/>
          </a:bodyPr>
          <a:lstStyle/>
          <a:p>
            <a:r>
              <a:rPr lang="en-US" sz="2400" dirty="0"/>
              <a:t>Neutral Reactor</a:t>
            </a:r>
          </a:p>
        </p:txBody>
      </p:sp>
      <p:sp>
        <p:nvSpPr>
          <p:cNvPr id="9" name="TextBox 8">
            <a:extLst>
              <a:ext uri="{FF2B5EF4-FFF2-40B4-BE49-F238E27FC236}">
                <a16:creationId xmlns:a16="http://schemas.microsoft.com/office/drawing/2014/main" id="{39FA8C97-EDE5-4953-AD5A-2E4FB0A5AF1F}"/>
              </a:ext>
            </a:extLst>
          </p:cNvPr>
          <p:cNvSpPr txBox="1"/>
          <p:nvPr/>
        </p:nvSpPr>
        <p:spPr>
          <a:xfrm>
            <a:off x="3900817" y="4831480"/>
            <a:ext cx="2866050" cy="830997"/>
          </a:xfrm>
          <a:prstGeom prst="rect">
            <a:avLst/>
          </a:prstGeom>
          <a:noFill/>
        </p:spPr>
        <p:txBody>
          <a:bodyPr wrap="square" rtlCol="0">
            <a:spAutoFit/>
          </a:bodyPr>
          <a:lstStyle/>
          <a:p>
            <a:r>
              <a:rPr lang="en-US" sz="2400" dirty="0"/>
              <a:t>Capacitor Bank with Blown Fuse</a:t>
            </a:r>
          </a:p>
        </p:txBody>
      </p:sp>
      <p:sp>
        <p:nvSpPr>
          <p:cNvPr id="12" name="TextBox 11">
            <a:extLst>
              <a:ext uri="{FF2B5EF4-FFF2-40B4-BE49-F238E27FC236}">
                <a16:creationId xmlns:a16="http://schemas.microsoft.com/office/drawing/2014/main" id="{1E1247AD-CADE-4EE9-96E4-074822C56ECB}"/>
              </a:ext>
            </a:extLst>
          </p:cNvPr>
          <p:cNvSpPr txBox="1"/>
          <p:nvPr/>
        </p:nvSpPr>
        <p:spPr>
          <a:xfrm>
            <a:off x="7239239" y="4831480"/>
            <a:ext cx="2866050" cy="830997"/>
          </a:xfrm>
          <a:prstGeom prst="rect">
            <a:avLst/>
          </a:prstGeom>
          <a:noFill/>
        </p:spPr>
        <p:txBody>
          <a:bodyPr wrap="square" rtlCol="0">
            <a:spAutoFit/>
          </a:bodyPr>
          <a:lstStyle/>
          <a:p>
            <a:r>
              <a:rPr lang="en-US" sz="2400" dirty="0"/>
              <a:t>Both L-N and L-L Loads</a:t>
            </a:r>
          </a:p>
        </p:txBody>
      </p:sp>
      <p:sp>
        <p:nvSpPr>
          <p:cNvPr id="13" name="TextBox 12">
            <a:extLst>
              <a:ext uri="{FF2B5EF4-FFF2-40B4-BE49-F238E27FC236}">
                <a16:creationId xmlns:a16="http://schemas.microsoft.com/office/drawing/2014/main" id="{31F331B8-A2EA-49F0-A041-4056EC034D3D}"/>
              </a:ext>
            </a:extLst>
          </p:cNvPr>
          <p:cNvSpPr txBox="1"/>
          <p:nvPr/>
        </p:nvSpPr>
        <p:spPr>
          <a:xfrm>
            <a:off x="7885471" y="3873034"/>
            <a:ext cx="1929931" cy="830997"/>
          </a:xfrm>
          <a:prstGeom prst="rect">
            <a:avLst/>
          </a:prstGeom>
          <a:noFill/>
        </p:spPr>
        <p:txBody>
          <a:bodyPr wrap="square" rtlCol="0">
            <a:spAutoFit/>
          </a:bodyPr>
          <a:lstStyle/>
          <a:p>
            <a:r>
              <a:rPr lang="en-US" sz="2400" dirty="0"/>
              <a:t>Open-Delta </a:t>
            </a:r>
            <a:br>
              <a:rPr lang="en-US" sz="2400" dirty="0"/>
            </a:br>
            <a:r>
              <a:rPr lang="en-US" sz="2400" dirty="0"/>
              <a:t>Regulator</a:t>
            </a:r>
          </a:p>
        </p:txBody>
      </p:sp>
      <p:sp>
        <p:nvSpPr>
          <p:cNvPr id="2" name="Oval 1">
            <a:extLst>
              <a:ext uri="{FF2B5EF4-FFF2-40B4-BE49-F238E27FC236}">
                <a16:creationId xmlns:a16="http://schemas.microsoft.com/office/drawing/2014/main" id="{02A95D6F-490B-4E4D-A55F-A36691AF87E7}"/>
              </a:ext>
            </a:extLst>
          </p:cNvPr>
          <p:cNvSpPr/>
          <p:nvPr/>
        </p:nvSpPr>
        <p:spPr>
          <a:xfrm>
            <a:off x="7301705" y="3090892"/>
            <a:ext cx="629728" cy="9068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BD06329-6CFC-4A59-A8D8-DC0A79877B07}"/>
              </a:ext>
            </a:extLst>
          </p:cNvPr>
          <p:cNvCxnSpPr/>
          <p:nvPr/>
        </p:nvCxnSpPr>
        <p:spPr>
          <a:xfrm flipV="1">
            <a:off x="7482861" y="4095419"/>
            <a:ext cx="103517" cy="7360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3054C01-82FA-4C0E-90AA-D407B5394BCA}"/>
              </a:ext>
            </a:extLst>
          </p:cNvPr>
          <p:cNvCxnSpPr>
            <a:cxnSpLocks/>
          </p:cNvCxnSpPr>
          <p:nvPr/>
        </p:nvCxnSpPr>
        <p:spPr>
          <a:xfrm flipV="1">
            <a:off x="5791593" y="4330364"/>
            <a:ext cx="896657" cy="501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E6A772-B6D7-4898-81C9-CC847E859BB7}"/>
              </a:ext>
            </a:extLst>
          </p:cNvPr>
          <p:cNvCxnSpPr>
            <a:cxnSpLocks/>
          </p:cNvCxnSpPr>
          <p:nvPr/>
        </p:nvCxnSpPr>
        <p:spPr>
          <a:xfrm flipV="1">
            <a:off x="4738865" y="3997765"/>
            <a:ext cx="581809" cy="370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490978-72AC-473E-879F-635458BF33E5}"/>
              </a:ext>
            </a:extLst>
          </p:cNvPr>
          <p:cNvSpPr txBox="1"/>
          <p:nvPr/>
        </p:nvSpPr>
        <p:spPr>
          <a:xfrm>
            <a:off x="2059873" y="5943412"/>
            <a:ext cx="8572499" cy="461665"/>
          </a:xfrm>
          <a:prstGeom prst="rect">
            <a:avLst/>
          </a:prstGeom>
          <a:noFill/>
        </p:spPr>
        <p:txBody>
          <a:bodyPr wrap="square" rtlCol="0">
            <a:spAutoFit/>
          </a:bodyPr>
          <a:lstStyle/>
          <a:p>
            <a:r>
              <a:rPr lang="en-US" sz="2400" dirty="0" err="1"/>
              <a:t>OpenDSS</a:t>
            </a:r>
            <a:r>
              <a:rPr lang="en-US" sz="2400" dirty="0"/>
              <a:t> was designed to handle this model … and more!</a:t>
            </a:r>
          </a:p>
        </p:txBody>
      </p:sp>
    </p:spTree>
    <p:extLst>
      <p:ext uri="{BB962C8B-B14F-4D97-AF65-F5344CB8AC3E}">
        <p14:creationId xmlns:p14="http://schemas.microsoft.com/office/powerpoint/2010/main" val="191723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title"/>
          </p:nvPr>
        </p:nvSpPr>
        <p:spPr/>
        <p:txBody>
          <a:bodyPr/>
          <a:lstStyle/>
          <a:p>
            <a:r>
              <a:rPr lang="en-US" altLang="en-US" dirty="0"/>
              <a:t>The Typical European Style System</a:t>
            </a:r>
          </a:p>
        </p:txBody>
      </p:sp>
      <p:sp>
        <p:nvSpPr>
          <p:cNvPr id="2053" name="Rectangle 4"/>
          <p:cNvSpPr>
            <a:spLocks noGrp="1" noChangeArrowheads="1"/>
          </p:cNvSpPr>
          <p:nvPr>
            <p:ph type="body" idx="1"/>
          </p:nvPr>
        </p:nvSpPr>
        <p:spPr>
          <a:xfrm>
            <a:off x="2438400" y="1162458"/>
            <a:ext cx="8229600" cy="4735106"/>
          </a:xfrm>
        </p:spPr>
        <p:txBody>
          <a:bodyPr>
            <a:normAutofit/>
          </a:bodyPr>
          <a:lstStyle/>
          <a:p>
            <a:pPr lvl="1"/>
            <a:r>
              <a:rPr lang="en-US" altLang="en-US" dirty="0">
                <a:latin typeface="Arial" panose="020B0604020202020204" pitchFamily="34" charset="0"/>
                <a:cs typeface="Arial" panose="020B0604020202020204" pitchFamily="34" charset="0"/>
              </a:rPr>
              <a:t>3-wire </a:t>
            </a:r>
            <a:r>
              <a:rPr lang="en-US" altLang="en-US" u="sng" dirty="0" err="1">
                <a:latin typeface="Arial" panose="020B0604020202020204" pitchFamily="34" charset="0"/>
                <a:cs typeface="Arial" panose="020B0604020202020204" pitchFamily="34" charset="0"/>
              </a:rPr>
              <a:t>unigrounded</a:t>
            </a:r>
            <a:r>
              <a:rPr lang="en-US" altLang="en-US" dirty="0">
                <a:latin typeface="Arial" panose="020B0604020202020204" pitchFamily="34" charset="0"/>
                <a:cs typeface="Arial" panose="020B0604020202020204" pitchFamily="34" charset="0"/>
              </a:rPr>
              <a:t> primary (MV)</a:t>
            </a:r>
          </a:p>
        </p:txBody>
      </p:sp>
      <p:graphicFrame>
        <p:nvGraphicFramePr>
          <p:cNvPr id="2050" name="Object 2"/>
          <p:cNvGraphicFramePr>
            <a:graphicFrameLocks noChangeAspect="1"/>
          </p:cNvGraphicFramePr>
          <p:nvPr/>
        </p:nvGraphicFramePr>
        <p:xfrm>
          <a:off x="2659810" y="2667000"/>
          <a:ext cx="6964454" cy="3306746"/>
        </p:xfrm>
        <a:graphic>
          <a:graphicData uri="http://schemas.openxmlformats.org/presentationml/2006/ole">
            <mc:AlternateContent xmlns:mc="http://schemas.openxmlformats.org/markup-compatibility/2006">
              <mc:Choice xmlns:v="urn:schemas-microsoft-com:vml" Requires="v">
                <p:oleObj spid="_x0000_s1029"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9810" y="2667000"/>
                        <a:ext cx="6964454" cy="3306746"/>
                      </a:xfrm>
                      <a:prstGeom prst="rect">
                        <a:avLst/>
                      </a:prstGeom>
                      <a:noFill/>
                      <a:ln>
                        <a:noFill/>
                      </a:ln>
                      <a:effectLst/>
                    </p:spPr>
                  </p:pic>
                </p:oleObj>
              </mc:Fallback>
            </mc:AlternateContent>
          </a:graphicData>
        </a:graphic>
      </p:graphicFrame>
      <p:sp>
        <p:nvSpPr>
          <p:cNvPr id="2054" name="Text Box 6"/>
          <p:cNvSpPr txBox="1">
            <a:spLocks noChangeArrowheads="1"/>
          </p:cNvSpPr>
          <p:nvPr/>
        </p:nvSpPr>
        <p:spPr bwMode="auto">
          <a:xfrm>
            <a:off x="4825685" y="1689056"/>
            <a:ext cx="62541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dirty="0">
                <a:solidFill>
                  <a:schemeClr val="tx1"/>
                </a:solidFill>
                <a:cs typeface="Arial" panose="020B0604020202020204" pitchFamily="34" charset="0"/>
              </a:rPr>
              <a:t>Three-phase throughout, including secondary (LV)</a:t>
            </a:r>
          </a:p>
        </p:txBody>
      </p:sp>
      <p:sp>
        <p:nvSpPr>
          <p:cNvPr id="9" name="TextBox 8">
            <a:extLst>
              <a:ext uri="{FF2B5EF4-FFF2-40B4-BE49-F238E27FC236}">
                <a16:creationId xmlns:a16="http://schemas.microsoft.com/office/drawing/2014/main" id="{1E36D1D4-7CE5-4DA1-BA10-B082A7147AA9}"/>
              </a:ext>
            </a:extLst>
          </p:cNvPr>
          <p:cNvSpPr txBox="1"/>
          <p:nvPr/>
        </p:nvSpPr>
        <p:spPr>
          <a:xfrm>
            <a:off x="4263040" y="4135707"/>
            <a:ext cx="2402304" cy="830997"/>
          </a:xfrm>
          <a:prstGeom prst="rect">
            <a:avLst/>
          </a:prstGeom>
          <a:noFill/>
        </p:spPr>
        <p:txBody>
          <a:bodyPr wrap="square" rtlCol="0">
            <a:spAutoFit/>
          </a:bodyPr>
          <a:lstStyle/>
          <a:p>
            <a:r>
              <a:rPr lang="en-US" sz="2400" dirty="0"/>
              <a:t>Neutral Reactor (Hi-Z)</a:t>
            </a:r>
          </a:p>
        </p:txBody>
      </p:sp>
      <p:sp>
        <p:nvSpPr>
          <p:cNvPr id="10" name="TextBox 9">
            <a:extLst>
              <a:ext uri="{FF2B5EF4-FFF2-40B4-BE49-F238E27FC236}">
                <a16:creationId xmlns:a16="http://schemas.microsoft.com/office/drawing/2014/main" id="{F936D768-9548-4F56-BB5B-F547FF5EE862}"/>
              </a:ext>
            </a:extLst>
          </p:cNvPr>
          <p:cNvSpPr txBox="1"/>
          <p:nvPr/>
        </p:nvSpPr>
        <p:spPr>
          <a:xfrm>
            <a:off x="9532190" y="4179184"/>
            <a:ext cx="574788" cy="461665"/>
          </a:xfrm>
          <a:prstGeom prst="rect">
            <a:avLst/>
          </a:prstGeom>
          <a:noFill/>
        </p:spPr>
        <p:txBody>
          <a:bodyPr wrap="square" rtlCol="0">
            <a:spAutoFit/>
          </a:bodyPr>
          <a:lstStyle/>
          <a:p>
            <a:r>
              <a:rPr lang="en-US" sz="2400" dirty="0"/>
              <a:t>LV</a:t>
            </a:r>
          </a:p>
        </p:txBody>
      </p:sp>
      <p:sp>
        <p:nvSpPr>
          <p:cNvPr id="11" name="TextBox 10">
            <a:extLst>
              <a:ext uri="{FF2B5EF4-FFF2-40B4-BE49-F238E27FC236}">
                <a16:creationId xmlns:a16="http://schemas.microsoft.com/office/drawing/2014/main" id="{687B2272-5D95-4E89-9C7C-9C7CCAAF7B99}"/>
              </a:ext>
            </a:extLst>
          </p:cNvPr>
          <p:cNvSpPr txBox="1"/>
          <p:nvPr/>
        </p:nvSpPr>
        <p:spPr>
          <a:xfrm>
            <a:off x="5978412" y="2838907"/>
            <a:ext cx="928471" cy="461665"/>
          </a:xfrm>
          <a:prstGeom prst="rect">
            <a:avLst/>
          </a:prstGeom>
          <a:noFill/>
        </p:spPr>
        <p:txBody>
          <a:bodyPr wrap="square" rtlCol="0">
            <a:spAutoFit/>
          </a:bodyPr>
          <a:lstStyle/>
          <a:p>
            <a:r>
              <a:rPr lang="en-US" sz="2400" dirty="0"/>
              <a:t>MV</a:t>
            </a:r>
          </a:p>
        </p:txBody>
      </p:sp>
      <p:sp>
        <p:nvSpPr>
          <p:cNvPr id="12" name="TextBox 11">
            <a:extLst>
              <a:ext uri="{FF2B5EF4-FFF2-40B4-BE49-F238E27FC236}">
                <a16:creationId xmlns:a16="http://schemas.microsoft.com/office/drawing/2014/main" id="{411FF3D0-9AFE-487E-9A28-DEC064009068}"/>
              </a:ext>
            </a:extLst>
          </p:cNvPr>
          <p:cNvSpPr txBox="1"/>
          <p:nvPr/>
        </p:nvSpPr>
        <p:spPr>
          <a:xfrm>
            <a:off x="5550456" y="5314656"/>
            <a:ext cx="2402304" cy="1200329"/>
          </a:xfrm>
          <a:prstGeom prst="rect">
            <a:avLst/>
          </a:prstGeom>
          <a:noFill/>
        </p:spPr>
        <p:txBody>
          <a:bodyPr wrap="square" rtlCol="0">
            <a:spAutoFit/>
          </a:bodyPr>
          <a:lstStyle/>
          <a:p>
            <a:r>
              <a:rPr lang="en-US" sz="2400" dirty="0"/>
              <a:t>Dyn11 MV/LV</a:t>
            </a:r>
            <a:br>
              <a:rPr lang="en-US" sz="2400" dirty="0"/>
            </a:br>
            <a:r>
              <a:rPr lang="en-US" sz="2400" dirty="0"/>
              <a:t>Transformers Serving LV</a:t>
            </a:r>
          </a:p>
        </p:txBody>
      </p:sp>
      <p:cxnSp>
        <p:nvCxnSpPr>
          <p:cNvPr id="13" name="Straight Arrow Connector 12">
            <a:extLst>
              <a:ext uri="{FF2B5EF4-FFF2-40B4-BE49-F238E27FC236}">
                <a16:creationId xmlns:a16="http://schemas.microsoft.com/office/drawing/2014/main" id="{FD828A45-7247-4095-B973-E5911FB87436}"/>
              </a:ext>
            </a:extLst>
          </p:cNvPr>
          <p:cNvCxnSpPr>
            <a:cxnSpLocks/>
          </p:cNvCxnSpPr>
          <p:nvPr/>
        </p:nvCxnSpPr>
        <p:spPr>
          <a:xfrm flipV="1">
            <a:off x="7056104" y="4797760"/>
            <a:ext cx="896657" cy="501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9C1D0C7-791D-4533-88D0-0CA618CB7F3F}"/>
              </a:ext>
            </a:extLst>
          </p:cNvPr>
          <p:cNvSpPr txBox="1"/>
          <p:nvPr/>
        </p:nvSpPr>
        <p:spPr>
          <a:xfrm>
            <a:off x="9392882" y="4640849"/>
            <a:ext cx="1188855" cy="461665"/>
          </a:xfrm>
          <a:prstGeom prst="rect">
            <a:avLst/>
          </a:prstGeom>
          <a:noFill/>
        </p:spPr>
        <p:txBody>
          <a:bodyPr wrap="square" rtlCol="0">
            <a:spAutoFit/>
          </a:bodyPr>
          <a:lstStyle/>
          <a:p>
            <a:r>
              <a:rPr lang="en-US" sz="2400" dirty="0"/>
              <a:t>(400 V)</a:t>
            </a:r>
          </a:p>
        </p:txBody>
      </p:sp>
    </p:spTree>
    <p:extLst>
      <p:ext uri="{BB962C8B-B14F-4D97-AF65-F5344CB8AC3E}">
        <p14:creationId xmlns:p14="http://schemas.microsoft.com/office/powerpoint/2010/main" val="13361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2" y="182563"/>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319" y="44355"/>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title"/>
          </p:nvPr>
        </p:nvSpPr>
        <p:spPr>
          <a:ln/>
        </p:spPr>
        <p:txBody>
          <a:bodyPr/>
          <a:lstStyle/>
          <a:p>
            <a:r>
              <a:rPr lang="en-US" altLang="en-US" dirty="0"/>
              <a:t>Urban LV Network Systems – Another View</a:t>
            </a:r>
          </a:p>
        </p:txBody>
      </p:sp>
      <p:sp>
        <p:nvSpPr>
          <p:cNvPr id="185348" name="Rectangle 4"/>
          <p:cNvSpPr>
            <a:spLocks noChangeArrowheads="1"/>
          </p:cNvSpPr>
          <p:nvPr/>
        </p:nvSpPr>
        <p:spPr bwMode="auto">
          <a:xfrm>
            <a:off x="3810000" y="2138363"/>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0" name="Line 6"/>
          <p:cNvSpPr>
            <a:spLocks noChangeShapeType="1"/>
          </p:cNvSpPr>
          <p:nvPr/>
        </p:nvSpPr>
        <p:spPr bwMode="auto">
          <a:xfrm flipH="1">
            <a:off x="3303589" y="3061494"/>
            <a:ext cx="2381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1" name="Line 7"/>
          <p:cNvSpPr>
            <a:spLocks noChangeShapeType="1"/>
          </p:cNvSpPr>
          <p:nvPr/>
        </p:nvSpPr>
        <p:spPr bwMode="auto">
          <a:xfrm flipH="1">
            <a:off x="2949576" y="3061494"/>
            <a:ext cx="2079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2" name="Freeform 8"/>
          <p:cNvSpPr>
            <a:spLocks/>
          </p:cNvSpPr>
          <p:nvPr/>
        </p:nvSpPr>
        <p:spPr bwMode="auto">
          <a:xfrm>
            <a:off x="3157538" y="2823368"/>
            <a:ext cx="57150" cy="474662"/>
          </a:xfrm>
          <a:custGeom>
            <a:avLst/>
            <a:gdLst>
              <a:gd name="T0" fmla="*/ 0 w 36"/>
              <a:gd name="T1" fmla="*/ 299 h 299"/>
              <a:gd name="T2" fmla="*/ 16 w 36"/>
              <a:gd name="T3" fmla="*/ 295 h 299"/>
              <a:gd name="T4" fmla="*/ 28 w 36"/>
              <a:gd name="T5" fmla="*/ 285 h 299"/>
              <a:gd name="T6" fmla="*/ 36 w 36"/>
              <a:gd name="T7" fmla="*/ 269 h 299"/>
              <a:gd name="T8" fmla="*/ 36 w 36"/>
              <a:gd name="T9" fmla="*/ 253 h 299"/>
              <a:gd name="T10" fmla="*/ 28 w 36"/>
              <a:gd name="T11" fmla="*/ 237 h 299"/>
              <a:gd name="T12" fmla="*/ 16 w 36"/>
              <a:gd name="T13" fmla="*/ 227 h 299"/>
              <a:gd name="T14" fmla="*/ 0 w 36"/>
              <a:gd name="T15" fmla="*/ 223 h 299"/>
              <a:gd name="T16" fmla="*/ 16 w 36"/>
              <a:gd name="T17" fmla="*/ 219 h 299"/>
              <a:gd name="T18" fmla="*/ 28 w 36"/>
              <a:gd name="T19" fmla="*/ 209 h 299"/>
              <a:gd name="T20" fmla="*/ 36 w 36"/>
              <a:gd name="T21" fmla="*/ 196 h 299"/>
              <a:gd name="T22" fmla="*/ 36 w 36"/>
              <a:gd name="T23" fmla="*/ 178 h 299"/>
              <a:gd name="T24" fmla="*/ 28 w 36"/>
              <a:gd name="T25" fmla="*/ 164 h 299"/>
              <a:gd name="T26" fmla="*/ 16 w 36"/>
              <a:gd name="T27" fmla="*/ 154 h 299"/>
              <a:gd name="T28" fmla="*/ 0 w 36"/>
              <a:gd name="T29" fmla="*/ 150 h 299"/>
              <a:gd name="T30" fmla="*/ 16 w 36"/>
              <a:gd name="T31" fmla="*/ 146 h 299"/>
              <a:gd name="T32" fmla="*/ 28 w 36"/>
              <a:gd name="T33" fmla="*/ 136 h 299"/>
              <a:gd name="T34" fmla="*/ 36 w 36"/>
              <a:gd name="T35" fmla="*/ 120 h 299"/>
              <a:gd name="T36" fmla="*/ 36 w 36"/>
              <a:gd name="T37" fmla="*/ 104 h 299"/>
              <a:gd name="T38" fmla="*/ 28 w 36"/>
              <a:gd name="T39" fmla="*/ 88 h 299"/>
              <a:gd name="T40" fmla="*/ 16 w 36"/>
              <a:gd name="T41" fmla="*/ 78 h 299"/>
              <a:gd name="T42" fmla="*/ 0 w 36"/>
              <a:gd name="T43" fmla="*/ 74 h 299"/>
              <a:gd name="T44" fmla="*/ 16 w 36"/>
              <a:gd name="T45" fmla="*/ 70 h 299"/>
              <a:gd name="T46" fmla="*/ 28 w 36"/>
              <a:gd name="T47" fmla="*/ 60 h 299"/>
              <a:gd name="T48" fmla="*/ 36 w 36"/>
              <a:gd name="T49" fmla="*/ 46 h 299"/>
              <a:gd name="T50" fmla="*/ 36 w 36"/>
              <a:gd name="T51" fmla="*/ 28 h 299"/>
              <a:gd name="T52" fmla="*/ 28 w 36"/>
              <a:gd name="T53" fmla="*/ 14 h 299"/>
              <a:gd name="T54" fmla="*/ 16 w 36"/>
              <a:gd name="T55" fmla="*/ 4 h 299"/>
              <a:gd name="T56" fmla="*/ 0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0" y="299"/>
                </a:moveTo>
                <a:lnTo>
                  <a:pt x="16" y="295"/>
                </a:lnTo>
                <a:lnTo>
                  <a:pt x="28" y="285"/>
                </a:lnTo>
                <a:lnTo>
                  <a:pt x="36" y="269"/>
                </a:lnTo>
                <a:lnTo>
                  <a:pt x="36" y="253"/>
                </a:lnTo>
                <a:lnTo>
                  <a:pt x="28" y="237"/>
                </a:lnTo>
                <a:lnTo>
                  <a:pt x="16" y="227"/>
                </a:lnTo>
                <a:lnTo>
                  <a:pt x="0" y="223"/>
                </a:lnTo>
                <a:lnTo>
                  <a:pt x="16" y="219"/>
                </a:lnTo>
                <a:lnTo>
                  <a:pt x="28" y="209"/>
                </a:lnTo>
                <a:lnTo>
                  <a:pt x="36" y="196"/>
                </a:lnTo>
                <a:lnTo>
                  <a:pt x="36" y="178"/>
                </a:lnTo>
                <a:lnTo>
                  <a:pt x="28" y="164"/>
                </a:lnTo>
                <a:lnTo>
                  <a:pt x="16" y="154"/>
                </a:lnTo>
                <a:lnTo>
                  <a:pt x="0" y="150"/>
                </a:lnTo>
                <a:lnTo>
                  <a:pt x="16" y="146"/>
                </a:lnTo>
                <a:lnTo>
                  <a:pt x="28" y="136"/>
                </a:lnTo>
                <a:lnTo>
                  <a:pt x="36" y="120"/>
                </a:lnTo>
                <a:lnTo>
                  <a:pt x="36" y="104"/>
                </a:lnTo>
                <a:lnTo>
                  <a:pt x="28" y="88"/>
                </a:lnTo>
                <a:lnTo>
                  <a:pt x="16" y="78"/>
                </a:lnTo>
                <a:lnTo>
                  <a:pt x="0" y="74"/>
                </a:lnTo>
                <a:lnTo>
                  <a:pt x="16" y="70"/>
                </a:lnTo>
                <a:lnTo>
                  <a:pt x="28" y="60"/>
                </a:lnTo>
                <a:lnTo>
                  <a:pt x="36" y="46"/>
                </a:lnTo>
                <a:lnTo>
                  <a:pt x="36" y="28"/>
                </a:lnTo>
                <a:lnTo>
                  <a:pt x="28" y="14"/>
                </a:lnTo>
                <a:lnTo>
                  <a:pt x="16" y="4"/>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3" name="Freeform 9"/>
          <p:cNvSpPr>
            <a:spLocks/>
          </p:cNvSpPr>
          <p:nvPr/>
        </p:nvSpPr>
        <p:spPr bwMode="auto">
          <a:xfrm>
            <a:off x="3278188" y="2823368"/>
            <a:ext cx="57150" cy="474662"/>
          </a:xfrm>
          <a:custGeom>
            <a:avLst/>
            <a:gdLst>
              <a:gd name="T0" fmla="*/ 36 w 36"/>
              <a:gd name="T1" fmla="*/ 299 h 299"/>
              <a:gd name="T2" fmla="*/ 20 w 36"/>
              <a:gd name="T3" fmla="*/ 295 h 299"/>
              <a:gd name="T4" fmla="*/ 6 w 36"/>
              <a:gd name="T5" fmla="*/ 285 h 299"/>
              <a:gd name="T6" fmla="*/ 0 w 36"/>
              <a:gd name="T7" fmla="*/ 269 h 299"/>
              <a:gd name="T8" fmla="*/ 0 w 36"/>
              <a:gd name="T9" fmla="*/ 253 h 299"/>
              <a:gd name="T10" fmla="*/ 6 w 36"/>
              <a:gd name="T11" fmla="*/ 237 h 299"/>
              <a:gd name="T12" fmla="*/ 20 w 36"/>
              <a:gd name="T13" fmla="*/ 227 h 299"/>
              <a:gd name="T14" fmla="*/ 36 w 36"/>
              <a:gd name="T15" fmla="*/ 223 h 299"/>
              <a:gd name="T16" fmla="*/ 20 w 36"/>
              <a:gd name="T17" fmla="*/ 219 h 299"/>
              <a:gd name="T18" fmla="*/ 6 w 36"/>
              <a:gd name="T19" fmla="*/ 209 h 299"/>
              <a:gd name="T20" fmla="*/ 0 w 36"/>
              <a:gd name="T21" fmla="*/ 196 h 299"/>
              <a:gd name="T22" fmla="*/ 0 w 36"/>
              <a:gd name="T23" fmla="*/ 178 h 299"/>
              <a:gd name="T24" fmla="*/ 6 w 36"/>
              <a:gd name="T25" fmla="*/ 164 h 299"/>
              <a:gd name="T26" fmla="*/ 20 w 36"/>
              <a:gd name="T27" fmla="*/ 154 h 299"/>
              <a:gd name="T28" fmla="*/ 36 w 36"/>
              <a:gd name="T29" fmla="*/ 150 h 299"/>
              <a:gd name="T30" fmla="*/ 20 w 36"/>
              <a:gd name="T31" fmla="*/ 146 h 299"/>
              <a:gd name="T32" fmla="*/ 6 w 36"/>
              <a:gd name="T33" fmla="*/ 136 h 299"/>
              <a:gd name="T34" fmla="*/ 0 w 36"/>
              <a:gd name="T35" fmla="*/ 120 h 299"/>
              <a:gd name="T36" fmla="*/ 0 w 36"/>
              <a:gd name="T37" fmla="*/ 104 h 299"/>
              <a:gd name="T38" fmla="*/ 6 w 36"/>
              <a:gd name="T39" fmla="*/ 88 h 299"/>
              <a:gd name="T40" fmla="*/ 20 w 36"/>
              <a:gd name="T41" fmla="*/ 78 h 299"/>
              <a:gd name="T42" fmla="*/ 36 w 36"/>
              <a:gd name="T43" fmla="*/ 74 h 299"/>
              <a:gd name="T44" fmla="*/ 20 w 36"/>
              <a:gd name="T45" fmla="*/ 70 h 299"/>
              <a:gd name="T46" fmla="*/ 6 w 36"/>
              <a:gd name="T47" fmla="*/ 60 h 299"/>
              <a:gd name="T48" fmla="*/ 0 w 36"/>
              <a:gd name="T49" fmla="*/ 46 h 299"/>
              <a:gd name="T50" fmla="*/ 0 w 36"/>
              <a:gd name="T51" fmla="*/ 28 h 299"/>
              <a:gd name="T52" fmla="*/ 6 w 36"/>
              <a:gd name="T53" fmla="*/ 14 h 299"/>
              <a:gd name="T54" fmla="*/ 20 w 36"/>
              <a:gd name="T55" fmla="*/ 4 h 299"/>
              <a:gd name="T56" fmla="*/ 36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36" y="299"/>
                </a:moveTo>
                <a:lnTo>
                  <a:pt x="20" y="295"/>
                </a:lnTo>
                <a:lnTo>
                  <a:pt x="6" y="285"/>
                </a:lnTo>
                <a:lnTo>
                  <a:pt x="0" y="269"/>
                </a:lnTo>
                <a:lnTo>
                  <a:pt x="0" y="253"/>
                </a:lnTo>
                <a:lnTo>
                  <a:pt x="6" y="237"/>
                </a:lnTo>
                <a:lnTo>
                  <a:pt x="20" y="227"/>
                </a:lnTo>
                <a:lnTo>
                  <a:pt x="36" y="223"/>
                </a:lnTo>
                <a:lnTo>
                  <a:pt x="20" y="219"/>
                </a:lnTo>
                <a:lnTo>
                  <a:pt x="6" y="209"/>
                </a:lnTo>
                <a:lnTo>
                  <a:pt x="0" y="196"/>
                </a:lnTo>
                <a:lnTo>
                  <a:pt x="0" y="178"/>
                </a:lnTo>
                <a:lnTo>
                  <a:pt x="6" y="164"/>
                </a:lnTo>
                <a:lnTo>
                  <a:pt x="20" y="154"/>
                </a:lnTo>
                <a:lnTo>
                  <a:pt x="36" y="150"/>
                </a:lnTo>
                <a:lnTo>
                  <a:pt x="20" y="146"/>
                </a:lnTo>
                <a:lnTo>
                  <a:pt x="6" y="136"/>
                </a:lnTo>
                <a:lnTo>
                  <a:pt x="0" y="120"/>
                </a:lnTo>
                <a:lnTo>
                  <a:pt x="0" y="104"/>
                </a:lnTo>
                <a:lnTo>
                  <a:pt x="6" y="88"/>
                </a:lnTo>
                <a:lnTo>
                  <a:pt x="20" y="78"/>
                </a:lnTo>
                <a:lnTo>
                  <a:pt x="36" y="74"/>
                </a:lnTo>
                <a:lnTo>
                  <a:pt x="20" y="70"/>
                </a:lnTo>
                <a:lnTo>
                  <a:pt x="6" y="60"/>
                </a:lnTo>
                <a:lnTo>
                  <a:pt x="0" y="46"/>
                </a:lnTo>
                <a:lnTo>
                  <a:pt x="0" y="28"/>
                </a:lnTo>
                <a:lnTo>
                  <a:pt x="6" y="14"/>
                </a:lnTo>
                <a:lnTo>
                  <a:pt x="20" y="4"/>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4" name="Line 10"/>
          <p:cNvSpPr>
            <a:spLocks noChangeShapeType="1"/>
          </p:cNvSpPr>
          <p:nvPr/>
        </p:nvSpPr>
        <p:spPr bwMode="auto">
          <a:xfrm>
            <a:off x="3535364" y="1993105"/>
            <a:ext cx="1587" cy="18288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5" name="Rectangle 11"/>
          <p:cNvSpPr>
            <a:spLocks noChangeArrowheads="1"/>
          </p:cNvSpPr>
          <p:nvPr/>
        </p:nvSpPr>
        <p:spPr bwMode="auto">
          <a:xfrm>
            <a:off x="3721101" y="2053431"/>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6" name="Line 12"/>
          <p:cNvSpPr>
            <a:spLocks noChangeShapeType="1"/>
          </p:cNvSpPr>
          <p:nvPr/>
        </p:nvSpPr>
        <p:spPr bwMode="auto">
          <a:xfrm>
            <a:off x="3535364" y="2113755"/>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3832225" y="2113755"/>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3721101" y="2526506"/>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9" name="Line 15"/>
          <p:cNvSpPr>
            <a:spLocks noChangeShapeType="1"/>
          </p:cNvSpPr>
          <p:nvPr/>
        </p:nvSpPr>
        <p:spPr bwMode="auto">
          <a:xfrm>
            <a:off x="3535364" y="2586830"/>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0" name="Line 16"/>
          <p:cNvSpPr>
            <a:spLocks noChangeShapeType="1"/>
          </p:cNvSpPr>
          <p:nvPr/>
        </p:nvSpPr>
        <p:spPr bwMode="auto">
          <a:xfrm>
            <a:off x="3832225" y="2586830"/>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1" name="Rectangle 17"/>
          <p:cNvSpPr>
            <a:spLocks noChangeArrowheads="1"/>
          </p:cNvSpPr>
          <p:nvPr/>
        </p:nvSpPr>
        <p:spPr bwMode="auto">
          <a:xfrm>
            <a:off x="3721101" y="3001169"/>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2" name="Line 18"/>
          <p:cNvSpPr>
            <a:spLocks noChangeShapeType="1"/>
          </p:cNvSpPr>
          <p:nvPr/>
        </p:nvSpPr>
        <p:spPr bwMode="auto">
          <a:xfrm>
            <a:off x="3535364" y="3061494"/>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3" name="Line 19"/>
          <p:cNvSpPr>
            <a:spLocks noChangeShapeType="1"/>
          </p:cNvSpPr>
          <p:nvPr/>
        </p:nvSpPr>
        <p:spPr bwMode="auto">
          <a:xfrm>
            <a:off x="3832225" y="3061494"/>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4" name="Rectangle 20"/>
          <p:cNvSpPr>
            <a:spLocks noChangeArrowheads="1"/>
          </p:cNvSpPr>
          <p:nvPr/>
        </p:nvSpPr>
        <p:spPr bwMode="auto">
          <a:xfrm>
            <a:off x="3721101" y="3474244"/>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5" name="Line 21"/>
          <p:cNvSpPr>
            <a:spLocks noChangeShapeType="1"/>
          </p:cNvSpPr>
          <p:nvPr/>
        </p:nvSpPr>
        <p:spPr bwMode="auto">
          <a:xfrm>
            <a:off x="3535364" y="3534569"/>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6" name="Line 22"/>
          <p:cNvSpPr>
            <a:spLocks noChangeShapeType="1"/>
          </p:cNvSpPr>
          <p:nvPr/>
        </p:nvSpPr>
        <p:spPr bwMode="auto">
          <a:xfrm>
            <a:off x="3832225" y="3534569"/>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7" name="Line 23"/>
          <p:cNvSpPr>
            <a:spLocks noChangeShapeType="1"/>
          </p:cNvSpPr>
          <p:nvPr/>
        </p:nvSpPr>
        <p:spPr bwMode="auto">
          <a:xfrm>
            <a:off x="4016376" y="3534569"/>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8" name="Rectangle 24"/>
          <p:cNvSpPr>
            <a:spLocks noChangeArrowheads="1"/>
          </p:cNvSpPr>
          <p:nvPr/>
        </p:nvSpPr>
        <p:spPr bwMode="auto">
          <a:xfrm>
            <a:off x="2443948" y="2178844"/>
            <a:ext cx="105888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SUBSTATION</a:t>
            </a:r>
            <a:endParaRPr lang="en-US" altLang="en-US"/>
          </a:p>
        </p:txBody>
      </p:sp>
      <p:sp>
        <p:nvSpPr>
          <p:cNvPr id="185369" name="Line 25"/>
          <p:cNvSpPr>
            <a:spLocks noChangeShapeType="1"/>
          </p:cNvSpPr>
          <p:nvPr/>
        </p:nvSpPr>
        <p:spPr bwMode="auto">
          <a:xfrm>
            <a:off x="2949575" y="2823368"/>
            <a:ext cx="1588" cy="5318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0" name="Line 26"/>
          <p:cNvSpPr>
            <a:spLocks noChangeShapeType="1"/>
          </p:cNvSpPr>
          <p:nvPr/>
        </p:nvSpPr>
        <p:spPr bwMode="auto">
          <a:xfrm flipH="1">
            <a:off x="2401889" y="3474244"/>
            <a:ext cx="36988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1" name="Freeform 27"/>
          <p:cNvSpPr>
            <a:spLocks/>
          </p:cNvSpPr>
          <p:nvPr/>
        </p:nvSpPr>
        <p:spPr bwMode="auto">
          <a:xfrm>
            <a:off x="2354264" y="3447255"/>
            <a:ext cx="53975" cy="52388"/>
          </a:xfrm>
          <a:custGeom>
            <a:avLst/>
            <a:gdLst>
              <a:gd name="T0" fmla="*/ 34 w 34"/>
              <a:gd name="T1" fmla="*/ 33 h 33"/>
              <a:gd name="T2" fmla="*/ 0 w 34"/>
              <a:gd name="T3" fmla="*/ 17 h 33"/>
              <a:gd name="T4" fmla="*/ 34 w 34"/>
              <a:gd name="T5" fmla="*/ 0 h 33"/>
              <a:gd name="T6" fmla="*/ 34 w 34"/>
              <a:gd name="T7" fmla="*/ 33 h 33"/>
            </a:gdLst>
            <a:ahLst/>
            <a:cxnLst>
              <a:cxn ang="0">
                <a:pos x="T0" y="T1"/>
              </a:cxn>
              <a:cxn ang="0">
                <a:pos x="T2" y="T3"/>
              </a:cxn>
              <a:cxn ang="0">
                <a:pos x="T4" y="T5"/>
              </a:cxn>
              <a:cxn ang="0">
                <a:pos x="T6" y="T7"/>
              </a:cxn>
            </a:cxnLst>
            <a:rect l="0" t="0" r="r" b="b"/>
            <a:pathLst>
              <a:path w="34" h="33">
                <a:moveTo>
                  <a:pt x="34" y="33"/>
                </a:moveTo>
                <a:lnTo>
                  <a:pt x="0" y="17"/>
                </a:lnTo>
                <a:lnTo>
                  <a:pt x="34" y="0"/>
                </a:lnTo>
                <a:lnTo>
                  <a:pt x="3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2" name="Line 28"/>
          <p:cNvSpPr>
            <a:spLocks noChangeShapeType="1"/>
          </p:cNvSpPr>
          <p:nvPr/>
        </p:nvSpPr>
        <p:spPr bwMode="auto">
          <a:xfrm flipH="1">
            <a:off x="2297113" y="3061494"/>
            <a:ext cx="652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3" name="Rectangle 29"/>
          <p:cNvSpPr>
            <a:spLocks noChangeArrowheads="1"/>
          </p:cNvSpPr>
          <p:nvPr/>
        </p:nvSpPr>
        <p:spPr bwMode="auto">
          <a:xfrm>
            <a:off x="1982166" y="3540919"/>
            <a:ext cx="127759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TRANSMISSION</a:t>
            </a:r>
            <a:endParaRPr lang="en-US" altLang="en-US"/>
          </a:p>
        </p:txBody>
      </p:sp>
      <p:sp>
        <p:nvSpPr>
          <p:cNvPr id="185374" name="Rectangle 30"/>
          <p:cNvSpPr>
            <a:spLocks noChangeArrowheads="1"/>
          </p:cNvSpPr>
          <p:nvPr/>
        </p:nvSpPr>
        <p:spPr bwMode="auto">
          <a:xfrm>
            <a:off x="2285866" y="3729831"/>
            <a:ext cx="68448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dirty="0">
                <a:latin typeface="Arial" panose="020B0604020202020204" pitchFamily="34" charset="0"/>
              </a:rPr>
              <a:t>SYSTEM</a:t>
            </a:r>
            <a:endParaRPr lang="en-US" altLang="en-US" dirty="0"/>
          </a:p>
        </p:txBody>
      </p:sp>
      <p:sp>
        <p:nvSpPr>
          <p:cNvPr id="185375" name="Rectangle 31"/>
          <p:cNvSpPr>
            <a:spLocks noChangeArrowheads="1"/>
          </p:cNvSpPr>
          <p:nvPr/>
        </p:nvSpPr>
        <p:spPr bwMode="auto">
          <a:xfrm>
            <a:off x="2322986" y="4131469"/>
            <a:ext cx="154369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FEEDER BREAKER</a:t>
            </a:r>
            <a:endParaRPr lang="en-US" altLang="en-US"/>
          </a:p>
        </p:txBody>
      </p:sp>
      <p:sp>
        <p:nvSpPr>
          <p:cNvPr id="185376" name="Rectangle 32"/>
          <p:cNvSpPr>
            <a:spLocks noChangeArrowheads="1"/>
          </p:cNvSpPr>
          <p:nvPr/>
        </p:nvSpPr>
        <p:spPr bwMode="auto">
          <a:xfrm>
            <a:off x="2483294" y="4320381"/>
            <a:ext cx="122148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OR RECLOSER</a:t>
            </a:r>
            <a:endParaRPr lang="en-US" altLang="en-US"/>
          </a:p>
        </p:txBody>
      </p:sp>
      <p:sp>
        <p:nvSpPr>
          <p:cNvPr id="185377" name="Line 33"/>
          <p:cNvSpPr>
            <a:spLocks noChangeShapeType="1"/>
          </p:cNvSpPr>
          <p:nvPr/>
        </p:nvSpPr>
        <p:spPr bwMode="auto">
          <a:xfrm flipV="1">
            <a:off x="3721101" y="3699668"/>
            <a:ext cx="53975" cy="4254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8" name="Freeform 34"/>
          <p:cNvSpPr>
            <a:spLocks/>
          </p:cNvSpPr>
          <p:nvPr/>
        </p:nvSpPr>
        <p:spPr bwMode="auto">
          <a:xfrm>
            <a:off x="3746501" y="3652043"/>
            <a:ext cx="53975" cy="57150"/>
          </a:xfrm>
          <a:custGeom>
            <a:avLst/>
            <a:gdLst>
              <a:gd name="T0" fmla="*/ 0 w 34"/>
              <a:gd name="T1" fmla="*/ 32 h 36"/>
              <a:gd name="T2" fmla="*/ 20 w 34"/>
              <a:gd name="T3" fmla="*/ 0 h 36"/>
              <a:gd name="T4" fmla="*/ 34 w 34"/>
              <a:gd name="T5" fmla="*/ 36 h 36"/>
              <a:gd name="T6" fmla="*/ 0 w 34"/>
              <a:gd name="T7" fmla="*/ 32 h 36"/>
            </a:gdLst>
            <a:ahLst/>
            <a:cxnLst>
              <a:cxn ang="0">
                <a:pos x="T0" y="T1"/>
              </a:cxn>
              <a:cxn ang="0">
                <a:pos x="T2" y="T3"/>
              </a:cxn>
              <a:cxn ang="0">
                <a:pos x="T4" y="T5"/>
              </a:cxn>
              <a:cxn ang="0">
                <a:pos x="T6" y="T7"/>
              </a:cxn>
            </a:cxnLst>
            <a:rect l="0" t="0" r="r" b="b"/>
            <a:pathLst>
              <a:path w="34" h="36">
                <a:moveTo>
                  <a:pt x="0" y="32"/>
                </a:moveTo>
                <a:lnTo>
                  <a:pt x="20" y="0"/>
                </a:lnTo>
                <a:lnTo>
                  <a:pt x="34" y="3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9" name="Line 35"/>
          <p:cNvSpPr>
            <a:spLocks noChangeShapeType="1"/>
          </p:cNvSpPr>
          <p:nvPr/>
        </p:nvSpPr>
        <p:spPr bwMode="auto">
          <a:xfrm>
            <a:off x="4016376" y="3061494"/>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0" name="Line 36"/>
          <p:cNvSpPr>
            <a:spLocks noChangeShapeType="1"/>
          </p:cNvSpPr>
          <p:nvPr/>
        </p:nvSpPr>
        <p:spPr bwMode="auto">
          <a:xfrm>
            <a:off x="3959225" y="2586830"/>
            <a:ext cx="39751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1" name="Line 37"/>
          <p:cNvSpPr>
            <a:spLocks noChangeShapeType="1"/>
          </p:cNvSpPr>
          <p:nvPr/>
        </p:nvSpPr>
        <p:spPr bwMode="auto">
          <a:xfrm>
            <a:off x="4016376" y="2113755"/>
            <a:ext cx="39782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2" name="Line 38"/>
          <p:cNvSpPr>
            <a:spLocks noChangeShapeType="1"/>
          </p:cNvSpPr>
          <p:nvPr/>
        </p:nvSpPr>
        <p:spPr bwMode="auto">
          <a:xfrm flipV="1">
            <a:off x="4672014"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3" name="Line 39"/>
          <p:cNvSpPr>
            <a:spLocks noChangeShapeType="1"/>
          </p:cNvSpPr>
          <p:nvPr/>
        </p:nvSpPr>
        <p:spPr bwMode="auto">
          <a:xfrm flipV="1">
            <a:off x="4672014" y="3772694"/>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4" name="Freeform 40"/>
          <p:cNvSpPr>
            <a:spLocks/>
          </p:cNvSpPr>
          <p:nvPr/>
        </p:nvSpPr>
        <p:spPr bwMode="auto">
          <a:xfrm>
            <a:off x="4545013" y="3882231"/>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5" name="Freeform 41"/>
          <p:cNvSpPr>
            <a:spLocks/>
          </p:cNvSpPr>
          <p:nvPr/>
        </p:nvSpPr>
        <p:spPr bwMode="auto">
          <a:xfrm>
            <a:off x="4545013" y="394573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6" name="Rectangle 42"/>
          <p:cNvSpPr>
            <a:spLocks noChangeArrowheads="1"/>
          </p:cNvSpPr>
          <p:nvPr/>
        </p:nvSpPr>
        <p:spPr bwMode="auto">
          <a:xfrm>
            <a:off x="4640263" y="4088606"/>
            <a:ext cx="61912" cy="61913"/>
          </a:xfrm>
          <a:prstGeom prst="rect">
            <a:avLst/>
          </a:prstGeom>
          <a:solidFill>
            <a:srgbClr val="FFFFFF"/>
          </a:solidFill>
          <a:ln w="3175">
            <a:solidFill>
              <a:srgbClr val="000000"/>
            </a:solidFill>
            <a:miter lim="800000"/>
            <a:headEnd/>
            <a:tailEnd/>
          </a:ln>
        </p:spPr>
        <p:txBody>
          <a:bodyPr/>
          <a:lstStyle/>
          <a:p>
            <a:endParaRPr lang="en-US"/>
          </a:p>
        </p:txBody>
      </p:sp>
      <p:sp>
        <p:nvSpPr>
          <p:cNvPr id="185387" name="Line 43"/>
          <p:cNvSpPr>
            <a:spLocks noChangeShapeType="1"/>
          </p:cNvSpPr>
          <p:nvPr/>
        </p:nvSpPr>
        <p:spPr bwMode="auto">
          <a:xfrm>
            <a:off x="4672014"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8" name="Line 44"/>
          <p:cNvSpPr>
            <a:spLocks noChangeShapeType="1"/>
          </p:cNvSpPr>
          <p:nvPr/>
        </p:nvSpPr>
        <p:spPr bwMode="auto">
          <a:xfrm flipV="1">
            <a:off x="5146675"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9" name="Line 45"/>
          <p:cNvSpPr>
            <a:spLocks noChangeShapeType="1"/>
          </p:cNvSpPr>
          <p:nvPr/>
        </p:nvSpPr>
        <p:spPr bwMode="auto">
          <a:xfrm flipV="1">
            <a:off x="5146675" y="3772694"/>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0" name="Freeform 46"/>
          <p:cNvSpPr>
            <a:spLocks/>
          </p:cNvSpPr>
          <p:nvPr/>
        </p:nvSpPr>
        <p:spPr bwMode="auto">
          <a:xfrm>
            <a:off x="5019676" y="3882231"/>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1" name="Freeform 47"/>
          <p:cNvSpPr>
            <a:spLocks/>
          </p:cNvSpPr>
          <p:nvPr/>
        </p:nvSpPr>
        <p:spPr bwMode="auto">
          <a:xfrm>
            <a:off x="5019676" y="394573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2" name="Rectangle 48"/>
          <p:cNvSpPr>
            <a:spLocks noChangeArrowheads="1"/>
          </p:cNvSpPr>
          <p:nvPr/>
        </p:nvSpPr>
        <p:spPr bwMode="auto">
          <a:xfrm>
            <a:off x="5114925"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3" name="Line 49"/>
          <p:cNvSpPr>
            <a:spLocks noChangeShapeType="1"/>
          </p:cNvSpPr>
          <p:nvPr/>
        </p:nvSpPr>
        <p:spPr bwMode="auto">
          <a:xfrm>
            <a:off x="5146675"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4" name="Line 50"/>
          <p:cNvSpPr>
            <a:spLocks noChangeShapeType="1"/>
          </p:cNvSpPr>
          <p:nvPr/>
        </p:nvSpPr>
        <p:spPr bwMode="auto">
          <a:xfrm flipV="1">
            <a:off x="5621339"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5" name="Line 51"/>
          <p:cNvSpPr>
            <a:spLocks noChangeShapeType="1"/>
          </p:cNvSpPr>
          <p:nvPr/>
        </p:nvSpPr>
        <p:spPr bwMode="auto">
          <a:xfrm flipV="1">
            <a:off x="5621339" y="3772694"/>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6" name="Freeform 52"/>
          <p:cNvSpPr>
            <a:spLocks/>
          </p:cNvSpPr>
          <p:nvPr/>
        </p:nvSpPr>
        <p:spPr bwMode="auto">
          <a:xfrm>
            <a:off x="5494338" y="3882231"/>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20 w 159"/>
              <a:gd name="T31" fmla="*/ 0 h 18"/>
              <a:gd name="T32" fmla="*/ 124 w 159"/>
              <a:gd name="T33" fmla="*/ 12 h 18"/>
              <a:gd name="T34" fmla="*/ 134 w 159"/>
              <a:gd name="T35" fmla="*/ 18 h 18"/>
              <a:gd name="T36" fmla="*/ 146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7" name="Freeform 53"/>
          <p:cNvSpPr>
            <a:spLocks/>
          </p:cNvSpPr>
          <p:nvPr/>
        </p:nvSpPr>
        <p:spPr bwMode="auto">
          <a:xfrm>
            <a:off x="5494338" y="394573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20 w 159"/>
              <a:gd name="T31" fmla="*/ 20 h 20"/>
              <a:gd name="T32" fmla="*/ 124 w 159"/>
              <a:gd name="T33" fmla="*/ 8 h 20"/>
              <a:gd name="T34" fmla="*/ 134 w 159"/>
              <a:gd name="T35" fmla="*/ 0 h 20"/>
              <a:gd name="T36" fmla="*/ 146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8" name="Rectangle 54"/>
          <p:cNvSpPr>
            <a:spLocks noChangeArrowheads="1"/>
          </p:cNvSpPr>
          <p:nvPr/>
        </p:nvSpPr>
        <p:spPr bwMode="auto">
          <a:xfrm>
            <a:off x="5589588"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9" name="Line 55"/>
          <p:cNvSpPr>
            <a:spLocks noChangeShapeType="1"/>
          </p:cNvSpPr>
          <p:nvPr/>
        </p:nvSpPr>
        <p:spPr bwMode="auto">
          <a:xfrm>
            <a:off x="5621339"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0" name="Line 56"/>
          <p:cNvSpPr>
            <a:spLocks noChangeShapeType="1"/>
          </p:cNvSpPr>
          <p:nvPr/>
        </p:nvSpPr>
        <p:spPr bwMode="auto">
          <a:xfrm flipV="1">
            <a:off x="6096000"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1" name="Line 57"/>
          <p:cNvSpPr>
            <a:spLocks noChangeShapeType="1"/>
          </p:cNvSpPr>
          <p:nvPr/>
        </p:nvSpPr>
        <p:spPr bwMode="auto">
          <a:xfrm flipV="1">
            <a:off x="6096000" y="3772694"/>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2" name="Freeform 58"/>
          <p:cNvSpPr>
            <a:spLocks/>
          </p:cNvSpPr>
          <p:nvPr/>
        </p:nvSpPr>
        <p:spPr bwMode="auto">
          <a:xfrm>
            <a:off x="5969000" y="3882231"/>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3" name="Freeform 59"/>
          <p:cNvSpPr>
            <a:spLocks/>
          </p:cNvSpPr>
          <p:nvPr/>
        </p:nvSpPr>
        <p:spPr bwMode="auto">
          <a:xfrm>
            <a:off x="5969000"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4" name="Rectangle 60"/>
          <p:cNvSpPr>
            <a:spLocks noChangeArrowheads="1"/>
          </p:cNvSpPr>
          <p:nvPr/>
        </p:nvSpPr>
        <p:spPr bwMode="auto">
          <a:xfrm>
            <a:off x="6064250"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05" name="Line 61"/>
          <p:cNvSpPr>
            <a:spLocks noChangeShapeType="1"/>
          </p:cNvSpPr>
          <p:nvPr/>
        </p:nvSpPr>
        <p:spPr bwMode="auto">
          <a:xfrm>
            <a:off x="6096000"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6" name="Line 62"/>
          <p:cNvSpPr>
            <a:spLocks noChangeShapeType="1"/>
          </p:cNvSpPr>
          <p:nvPr/>
        </p:nvSpPr>
        <p:spPr bwMode="auto">
          <a:xfrm flipV="1">
            <a:off x="6570664"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7" name="Line 63"/>
          <p:cNvSpPr>
            <a:spLocks noChangeShapeType="1"/>
          </p:cNvSpPr>
          <p:nvPr/>
        </p:nvSpPr>
        <p:spPr bwMode="auto">
          <a:xfrm flipV="1">
            <a:off x="6570664" y="3772694"/>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8" name="Freeform 64"/>
          <p:cNvSpPr>
            <a:spLocks/>
          </p:cNvSpPr>
          <p:nvPr/>
        </p:nvSpPr>
        <p:spPr bwMode="auto">
          <a:xfrm>
            <a:off x="6443663" y="3882231"/>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9" name="Freeform 65"/>
          <p:cNvSpPr>
            <a:spLocks/>
          </p:cNvSpPr>
          <p:nvPr/>
        </p:nvSpPr>
        <p:spPr bwMode="auto">
          <a:xfrm>
            <a:off x="6443663"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0" name="Rectangle 66"/>
          <p:cNvSpPr>
            <a:spLocks noChangeArrowheads="1"/>
          </p:cNvSpPr>
          <p:nvPr/>
        </p:nvSpPr>
        <p:spPr bwMode="auto">
          <a:xfrm>
            <a:off x="6538913"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1" name="Line 67"/>
          <p:cNvSpPr>
            <a:spLocks noChangeShapeType="1"/>
          </p:cNvSpPr>
          <p:nvPr/>
        </p:nvSpPr>
        <p:spPr bwMode="auto">
          <a:xfrm>
            <a:off x="6570664"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2" name="Line 68"/>
          <p:cNvSpPr>
            <a:spLocks noChangeShapeType="1"/>
          </p:cNvSpPr>
          <p:nvPr/>
        </p:nvSpPr>
        <p:spPr bwMode="auto">
          <a:xfrm flipV="1">
            <a:off x="7045325"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3" name="Line 69"/>
          <p:cNvSpPr>
            <a:spLocks noChangeShapeType="1"/>
          </p:cNvSpPr>
          <p:nvPr/>
        </p:nvSpPr>
        <p:spPr bwMode="auto">
          <a:xfrm flipV="1">
            <a:off x="7045325" y="3772694"/>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4" name="Freeform 70"/>
          <p:cNvSpPr>
            <a:spLocks/>
          </p:cNvSpPr>
          <p:nvPr/>
        </p:nvSpPr>
        <p:spPr bwMode="auto">
          <a:xfrm>
            <a:off x="6918325" y="3882231"/>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5" name="Freeform 71"/>
          <p:cNvSpPr>
            <a:spLocks/>
          </p:cNvSpPr>
          <p:nvPr/>
        </p:nvSpPr>
        <p:spPr bwMode="auto">
          <a:xfrm>
            <a:off x="6918325"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6" name="Rectangle 72"/>
          <p:cNvSpPr>
            <a:spLocks noChangeArrowheads="1"/>
          </p:cNvSpPr>
          <p:nvPr/>
        </p:nvSpPr>
        <p:spPr bwMode="auto">
          <a:xfrm>
            <a:off x="7013575"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7" name="Line 73"/>
          <p:cNvSpPr>
            <a:spLocks noChangeShapeType="1"/>
          </p:cNvSpPr>
          <p:nvPr/>
        </p:nvSpPr>
        <p:spPr bwMode="auto">
          <a:xfrm>
            <a:off x="7045325"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8" name="Line 74"/>
          <p:cNvSpPr>
            <a:spLocks noChangeShapeType="1"/>
          </p:cNvSpPr>
          <p:nvPr/>
        </p:nvSpPr>
        <p:spPr bwMode="auto">
          <a:xfrm flipV="1">
            <a:off x="7519989"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9" name="Line 75"/>
          <p:cNvSpPr>
            <a:spLocks noChangeShapeType="1"/>
          </p:cNvSpPr>
          <p:nvPr/>
        </p:nvSpPr>
        <p:spPr bwMode="auto">
          <a:xfrm flipV="1">
            <a:off x="7519989" y="3772694"/>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0" name="Freeform 76"/>
          <p:cNvSpPr>
            <a:spLocks/>
          </p:cNvSpPr>
          <p:nvPr/>
        </p:nvSpPr>
        <p:spPr bwMode="auto">
          <a:xfrm>
            <a:off x="7392988" y="3882231"/>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1" name="Freeform 77"/>
          <p:cNvSpPr>
            <a:spLocks/>
          </p:cNvSpPr>
          <p:nvPr/>
        </p:nvSpPr>
        <p:spPr bwMode="auto">
          <a:xfrm>
            <a:off x="7392988"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2" name="Rectangle 78"/>
          <p:cNvSpPr>
            <a:spLocks noChangeArrowheads="1"/>
          </p:cNvSpPr>
          <p:nvPr/>
        </p:nvSpPr>
        <p:spPr bwMode="auto">
          <a:xfrm>
            <a:off x="7488238"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3" name="Line 79"/>
          <p:cNvSpPr>
            <a:spLocks noChangeShapeType="1"/>
          </p:cNvSpPr>
          <p:nvPr/>
        </p:nvSpPr>
        <p:spPr bwMode="auto">
          <a:xfrm>
            <a:off x="7519989"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4" name="Line 80"/>
          <p:cNvSpPr>
            <a:spLocks noChangeShapeType="1"/>
          </p:cNvSpPr>
          <p:nvPr/>
        </p:nvSpPr>
        <p:spPr bwMode="auto">
          <a:xfrm flipV="1">
            <a:off x="7994650"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5" name="Line 81"/>
          <p:cNvSpPr>
            <a:spLocks noChangeShapeType="1"/>
          </p:cNvSpPr>
          <p:nvPr/>
        </p:nvSpPr>
        <p:spPr bwMode="auto">
          <a:xfrm flipV="1">
            <a:off x="7994650" y="3772694"/>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6" name="Freeform 82"/>
          <p:cNvSpPr>
            <a:spLocks/>
          </p:cNvSpPr>
          <p:nvPr/>
        </p:nvSpPr>
        <p:spPr bwMode="auto">
          <a:xfrm>
            <a:off x="7867650" y="3882231"/>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7" name="Freeform 83"/>
          <p:cNvSpPr>
            <a:spLocks/>
          </p:cNvSpPr>
          <p:nvPr/>
        </p:nvSpPr>
        <p:spPr bwMode="auto">
          <a:xfrm>
            <a:off x="7867650"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8" name="Rectangle 84"/>
          <p:cNvSpPr>
            <a:spLocks noChangeArrowheads="1"/>
          </p:cNvSpPr>
          <p:nvPr/>
        </p:nvSpPr>
        <p:spPr bwMode="auto">
          <a:xfrm>
            <a:off x="7962900"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9" name="Line 85"/>
          <p:cNvSpPr>
            <a:spLocks noChangeShapeType="1"/>
          </p:cNvSpPr>
          <p:nvPr/>
        </p:nvSpPr>
        <p:spPr bwMode="auto">
          <a:xfrm>
            <a:off x="7994650"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0" name="Line 86"/>
          <p:cNvSpPr>
            <a:spLocks noChangeShapeType="1"/>
          </p:cNvSpPr>
          <p:nvPr/>
        </p:nvSpPr>
        <p:spPr bwMode="auto">
          <a:xfrm flipV="1">
            <a:off x="4195764"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1" name="Line 87"/>
          <p:cNvSpPr>
            <a:spLocks noChangeShapeType="1"/>
          </p:cNvSpPr>
          <p:nvPr/>
        </p:nvSpPr>
        <p:spPr bwMode="auto">
          <a:xfrm flipV="1">
            <a:off x="4195764" y="3772694"/>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2" name="Freeform 88"/>
          <p:cNvSpPr>
            <a:spLocks/>
          </p:cNvSpPr>
          <p:nvPr/>
        </p:nvSpPr>
        <p:spPr bwMode="auto">
          <a:xfrm>
            <a:off x="4070351" y="3882231"/>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3 w 159"/>
              <a:gd name="T15" fmla="*/ 18 h 18"/>
              <a:gd name="T16" fmla="*/ 65 w 159"/>
              <a:gd name="T17" fmla="*/ 18 h 18"/>
              <a:gd name="T18" fmla="*/ 75 w 159"/>
              <a:gd name="T19" fmla="*/ 12 h 18"/>
              <a:gd name="T20" fmla="*/ 79 w 159"/>
              <a:gd name="T21" fmla="*/ 0 h 18"/>
              <a:gd name="T22" fmla="*/ 83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3" y="18"/>
                </a:lnTo>
                <a:lnTo>
                  <a:pt x="65" y="18"/>
                </a:lnTo>
                <a:lnTo>
                  <a:pt x="75" y="12"/>
                </a:lnTo>
                <a:lnTo>
                  <a:pt x="79" y="0"/>
                </a:lnTo>
                <a:lnTo>
                  <a:pt x="83"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3" name="Freeform 89"/>
          <p:cNvSpPr>
            <a:spLocks/>
          </p:cNvSpPr>
          <p:nvPr/>
        </p:nvSpPr>
        <p:spPr bwMode="auto">
          <a:xfrm>
            <a:off x="4070351" y="394573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3 w 159"/>
              <a:gd name="T15" fmla="*/ 0 h 20"/>
              <a:gd name="T16" fmla="*/ 65 w 159"/>
              <a:gd name="T17" fmla="*/ 0 h 20"/>
              <a:gd name="T18" fmla="*/ 75 w 159"/>
              <a:gd name="T19" fmla="*/ 8 h 20"/>
              <a:gd name="T20" fmla="*/ 79 w 159"/>
              <a:gd name="T21" fmla="*/ 20 h 20"/>
              <a:gd name="T22" fmla="*/ 83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3" y="0"/>
                </a:lnTo>
                <a:lnTo>
                  <a:pt x="65" y="0"/>
                </a:lnTo>
                <a:lnTo>
                  <a:pt x="75" y="8"/>
                </a:lnTo>
                <a:lnTo>
                  <a:pt x="79" y="20"/>
                </a:lnTo>
                <a:lnTo>
                  <a:pt x="83"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4" name="Rectangle 90"/>
          <p:cNvSpPr>
            <a:spLocks noChangeArrowheads="1"/>
          </p:cNvSpPr>
          <p:nvPr/>
        </p:nvSpPr>
        <p:spPr bwMode="auto">
          <a:xfrm>
            <a:off x="4164013"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35" name="Line 91"/>
          <p:cNvSpPr>
            <a:spLocks noChangeShapeType="1"/>
          </p:cNvSpPr>
          <p:nvPr/>
        </p:nvSpPr>
        <p:spPr bwMode="auto">
          <a:xfrm>
            <a:off x="4195764"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6" name="Line 92"/>
          <p:cNvSpPr>
            <a:spLocks noChangeShapeType="1"/>
          </p:cNvSpPr>
          <p:nvPr/>
        </p:nvSpPr>
        <p:spPr bwMode="auto">
          <a:xfrm flipV="1">
            <a:off x="4195764" y="3534569"/>
            <a:ext cx="1587"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7" name="Line 93"/>
          <p:cNvSpPr>
            <a:spLocks noChangeShapeType="1"/>
          </p:cNvSpPr>
          <p:nvPr/>
        </p:nvSpPr>
        <p:spPr bwMode="auto">
          <a:xfrm flipV="1">
            <a:off x="4672014" y="306149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8" name="Line 94"/>
          <p:cNvSpPr>
            <a:spLocks noChangeShapeType="1"/>
          </p:cNvSpPr>
          <p:nvPr/>
        </p:nvSpPr>
        <p:spPr bwMode="auto">
          <a:xfrm flipV="1">
            <a:off x="5146675" y="2586831"/>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9" name="Line 95"/>
          <p:cNvSpPr>
            <a:spLocks noChangeShapeType="1"/>
          </p:cNvSpPr>
          <p:nvPr/>
        </p:nvSpPr>
        <p:spPr bwMode="auto">
          <a:xfrm flipV="1">
            <a:off x="5621339" y="211375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0" name="Line 96"/>
          <p:cNvSpPr>
            <a:spLocks noChangeShapeType="1"/>
          </p:cNvSpPr>
          <p:nvPr/>
        </p:nvSpPr>
        <p:spPr bwMode="auto">
          <a:xfrm flipV="1">
            <a:off x="6096000" y="3534569"/>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1" name="Line 97"/>
          <p:cNvSpPr>
            <a:spLocks noChangeShapeType="1"/>
          </p:cNvSpPr>
          <p:nvPr/>
        </p:nvSpPr>
        <p:spPr bwMode="auto">
          <a:xfrm flipV="1">
            <a:off x="6570664" y="306149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2" name="Line 98"/>
          <p:cNvSpPr>
            <a:spLocks noChangeShapeType="1"/>
          </p:cNvSpPr>
          <p:nvPr/>
        </p:nvSpPr>
        <p:spPr bwMode="auto">
          <a:xfrm flipV="1">
            <a:off x="7045325" y="2586831"/>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3" name="Line 99"/>
          <p:cNvSpPr>
            <a:spLocks noChangeShapeType="1"/>
          </p:cNvSpPr>
          <p:nvPr/>
        </p:nvSpPr>
        <p:spPr bwMode="auto">
          <a:xfrm flipV="1">
            <a:off x="7519989" y="211375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4" name="Line 100"/>
          <p:cNvSpPr>
            <a:spLocks noChangeShapeType="1"/>
          </p:cNvSpPr>
          <p:nvPr/>
        </p:nvSpPr>
        <p:spPr bwMode="auto">
          <a:xfrm flipV="1">
            <a:off x="7994650" y="3534569"/>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56" name="Freeform 112"/>
          <p:cNvSpPr>
            <a:spLocks/>
          </p:cNvSpPr>
          <p:nvPr/>
        </p:nvSpPr>
        <p:spPr bwMode="auto">
          <a:xfrm>
            <a:off x="3959225" y="4245769"/>
            <a:ext cx="4273550" cy="947737"/>
          </a:xfrm>
          <a:custGeom>
            <a:avLst/>
            <a:gdLst>
              <a:gd name="T0" fmla="*/ 149 w 2692"/>
              <a:gd name="T1" fmla="*/ 597 h 597"/>
              <a:gd name="T2" fmla="*/ 2542 w 2692"/>
              <a:gd name="T3" fmla="*/ 597 h 597"/>
              <a:gd name="T4" fmla="*/ 2574 w 2692"/>
              <a:gd name="T5" fmla="*/ 593 h 597"/>
              <a:gd name="T6" fmla="*/ 2606 w 2692"/>
              <a:gd name="T7" fmla="*/ 581 h 597"/>
              <a:gd name="T8" fmla="*/ 2634 w 2692"/>
              <a:gd name="T9" fmla="*/ 563 h 597"/>
              <a:gd name="T10" fmla="*/ 2658 w 2692"/>
              <a:gd name="T11" fmla="*/ 539 h 597"/>
              <a:gd name="T12" fmla="*/ 2676 w 2692"/>
              <a:gd name="T13" fmla="*/ 512 h 597"/>
              <a:gd name="T14" fmla="*/ 2688 w 2692"/>
              <a:gd name="T15" fmla="*/ 480 h 597"/>
              <a:gd name="T16" fmla="*/ 2692 w 2692"/>
              <a:gd name="T17" fmla="*/ 448 h 597"/>
              <a:gd name="T18" fmla="*/ 2692 w 2692"/>
              <a:gd name="T19" fmla="*/ 149 h 597"/>
              <a:gd name="T20" fmla="*/ 2688 w 2692"/>
              <a:gd name="T21" fmla="*/ 115 h 597"/>
              <a:gd name="T22" fmla="*/ 2676 w 2692"/>
              <a:gd name="T23" fmla="*/ 84 h 597"/>
              <a:gd name="T24" fmla="*/ 2658 w 2692"/>
              <a:gd name="T25" fmla="*/ 56 h 597"/>
              <a:gd name="T26" fmla="*/ 2634 w 2692"/>
              <a:gd name="T27" fmla="*/ 32 h 597"/>
              <a:gd name="T28" fmla="*/ 2606 w 2692"/>
              <a:gd name="T29" fmla="*/ 14 h 597"/>
              <a:gd name="T30" fmla="*/ 2574 w 2692"/>
              <a:gd name="T31" fmla="*/ 4 h 597"/>
              <a:gd name="T32" fmla="*/ 2542 w 2692"/>
              <a:gd name="T33" fmla="*/ 0 h 597"/>
              <a:gd name="T34" fmla="*/ 149 w 2692"/>
              <a:gd name="T35" fmla="*/ 0 h 597"/>
              <a:gd name="T36" fmla="*/ 116 w 2692"/>
              <a:gd name="T37" fmla="*/ 4 h 597"/>
              <a:gd name="T38" fmla="*/ 84 w 2692"/>
              <a:gd name="T39" fmla="*/ 14 h 597"/>
              <a:gd name="T40" fmla="*/ 56 w 2692"/>
              <a:gd name="T41" fmla="*/ 32 h 597"/>
              <a:gd name="T42" fmla="*/ 32 w 2692"/>
              <a:gd name="T43" fmla="*/ 56 h 597"/>
              <a:gd name="T44" fmla="*/ 14 w 2692"/>
              <a:gd name="T45" fmla="*/ 84 h 597"/>
              <a:gd name="T46" fmla="*/ 4 w 2692"/>
              <a:gd name="T47" fmla="*/ 115 h 597"/>
              <a:gd name="T48" fmla="*/ 0 w 2692"/>
              <a:gd name="T49" fmla="*/ 149 h 597"/>
              <a:gd name="T50" fmla="*/ 0 w 2692"/>
              <a:gd name="T51" fmla="*/ 448 h 597"/>
              <a:gd name="T52" fmla="*/ 4 w 2692"/>
              <a:gd name="T53" fmla="*/ 480 h 597"/>
              <a:gd name="T54" fmla="*/ 14 w 2692"/>
              <a:gd name="T55" fmla="*/ 512 h 597"/>
              <a:gd name="T56" fmla="*/ 32 w 2692"/>
              <a:gd name="T57" fmla="*/ 539 h 597"/>
              <a:gd name="T58" fmla="*/ 56 w 2692"/>
              <a:gd name="T59" fmla="*/ 563 h 597"/>
              <a:gd name="T60" fmla="*/ 84 w 2692"/>
              <a:gd name="T61" fmla="*/ 581 h 597"/>
              <a:gd name="T62" fmla="*/ 116 w 2692"/>
              <a:gd name="T63" fmla="*/ 593 h 597"/>
              <a:gd name="T64" fmla="*/ 149 w 2692"/>
              <a:gd name="T65"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2" h="597">
                <a:moveTo>
                  <a:pt x="149" y="597"/>
                </a:moveTo>
                <a:lnTo>
                  <a:pt x="2542" y="597"/>
                </a:lnTo>
                <a:lnTo>
                  <a:pt x="2574" y="593"/>
                </a:lnTo>
                <a:lnTo>
                  <a:pt x="2606" y="581"/>
                </a:lnTo>
                <a:lnTo>
                  <a:pt x="2634" y="563"/>
                </a:lnTo>
                <a:lnTo>
                  <a:pt x="2658" y="539"/>
                </a:lnTo>
                <a:lnTo>
                  <a:pt x="2676" y="512"/>
                </a:lnTo>
                <a:lnTo>
                  <a:pt x="2688" y="480"/>
                </a:lnTo>
                <a:lnTo>
                  <a:pt x="2692" y="448"/>
                </a:lnTo>
                <a:lnTo>
                  <a:pt x="2692" y="149"/>
                </a:lnTo>
                <a:lnTo>
                  <a:pt x="2688" y="115"/>
                </a:lnTo>
                <a:lnTo>
                  <a:pt x="2676" y="84"/>
                </a:lnTo>
                <a:lnTo>
                  <a:pt x="2658" y="56"/>
                </a:lnTo>
                <a:lnTo>
                  <a:pt x="2634" y="32"/>
                </a:lnTo>
                <a:lnTo>
                  <a:pt x="2606" y="14"/>
                </a:lnTo>
                <a:lnTo>
                  <a:pt x="2574" y="4"/>
                </a:lnTo>
                <a:lnTo>
                  <a:pt x="2542" y="0"/>
                </a:lnTo>
                <a:lnTo>
                  <a:pt x="149" y="0"/>
                </a:lnTo>
                <a:lnTo>
                  <a:pt x="116" y="4"/>
                </a:lnTo>
                <a:lnTo>
                  <a:pt x="84" y="14"/>
                </a:lnTo>
                <a:lnTo>
                  <a:pt x="56" y="32"/>
                </a:lnTo>
                <a:lnTo>
                  <a:pt x="32" y="56"/>
                </a:lnTo>
                <a:lnTo>
                  <a:pt x="14" y="84"/>
                </a:lnTo>
                <a:lnTo>
                  <a:pt x="4" y="115"/>
                </a:lnTo>
                <a:lnTo>
                  <a:pt x="0" y="149"/>
                </a:lnTo>
                <a:lnTo>
                  <a:pt x="0" y="448"/>
                </a:lnTo>
                <a:lnTo>
                  <a:pt x="4" y="480"/>
                </a:lnTo>
                <a:lnTo>
                  <a:pt x="14" y="512"/>
                </a:lnTo>
                <a:lnTo>
                  <a:pt x="32" y="539"/>
                </a:lnTo>
                <a:lnTo>
                  <a:pt x="56" y="563"/>
                </a:lnTo>
                <a:lnTo>
                  <a:pt x="84" y="581"/>
                </a:lnTo>
                <a:lnTo>
                  <a:pt x="116" y="593"/>
                </a:lnTo>
                <a:lnTo>
                  <a:pt x="149" y="597"/>
                </a:lnTo>
                <a:close/>
              </a:path>
            </a:pathLst>
          </a:custGeom>
          <a:solidFill>
            <a:srgbClr val="FFFFFF"/>
          </a:solidFill>
          <a:ln w="3175">
            <a:solidFill>
              <a:srgbClr val="000000"/>
            </a:solidFill>
            <a:prstDash val="solid"/>
            <a:round/>
            <a:headEnd/>
            <a:tailEnd/>
          </a:ln>
        </p:spPr>
        <p:txBody>
          <a:bodyPr/>
          <a:lstStyle/>
          <a:p>
            <a:endParaRPr lang="en-US"/>
          </a:p>
        </p:txBody>
      </p:sp>
      <p:sp>
        <p:nvSpPr>
          <p:cNvPr id="185457" name="Rectangle 113"/>
          <p:cNvSpPr>
            <a:spLocks noChangeArrowheads="1"/>
          </p:cNvSpPr>
          <p:nvPr/>
        </p:nvSpPr>
        <p:spPr bwMode="auto">
          <a:xfrm>
            <a:off x="5044708" y="4548981"/>
            <a:ext cx="213116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LOW-VOLTAGE NETWORK</a:t>
            </a:r>
            <a:endParaRPr lang="en-US" altLang="en-US"/>
          </a:p>
        </p:txBody>
      </p:sp>
      <p:sp>
        <p:nvSpPr>
          <p:cNvPr id="185460" name="Rectangle 116"/>
          <p:cNvSpPr>
            <a:spLocks noChangeArrowheads="1"/>
          </p:cNvSpPr>
          <p:nvPr/>
        </p:nvSpPr>
        <p:spPr bwMode="auto">
          <a:xfrm>
            <a:off x="2546157" y="4785519"/>
            <a:ext cx="86081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NETWORK</a:t>
            </a:r>
            <a:endParaRPr lang="en-US" altLang="en-US"/>
          </a:p>
        </p:txBody>
      </p:sp>
      <p:sp>
        <p:nvSpPr>
          <p:cNvPr id="185461" name="Rectangle 117"/>
          <p:cNvSpPr>
            <a:spLocks noChangeArrowheads="1"/>
          </p:cNvSpPr>
          <p:nvPr/>
        </p:nvSpPr>
        <p:spPr bwMode="auto">
          <a:xfrm>
            <a:off x="2451515" y="4974431"/>
            <a:ext cx="1043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PROTECTOR</a:t>
            </a:r>
            <a:endParaRPr lang="en-US" altLang="en-US"/>
          </a:p>
        </p:txBody>
      </p:sp>
      <p:sp>
        <p:nvSpPr>
          <p:cNvPr id="185462" name="Line 118"/>
          <p:cNvSpPr>
            <a:spLocks noChangeShapeType="1"/>
          </p:cNvSpPr>
          <p:nvPr/>
        </p:nvSpPr>
        <p:spPr bwMode="auto">
          <a:xfrm flipV="1">
            <a:off x="3484563" y="4125118"/>
            <a:ext cx="652462"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3" name="Rectangle 119"/>
          <p:cNvSpPr>
            <a:spLocks noChangeArrowheads="1"/>
          </p:cNvSpPr>
          <p:nvPr/>
        </p:nvSpPr>
        <p:spPr bwMode="auto">
          <a:xfrm>
            <a:off x="3906068" y="2709069"/>
            <a:ext cx="159062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PRIMARY FEEDERS</a:t>
            </a:r>
            <a:endParaRPr lang="en-US" altLang="en-US"/>
          </a:p>
        </p:txBody>
      </p:sp>
    </p:spTree>
    <p:extLst>
      <p:ext uri="{BB962C8B-B14F-4D97-AF65-F5344CB8AC3E}">
        <p14:creationId xmlns:p14="http://schemas.microsoft.com/office/powerpoint/2010/main" val="4006039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Urban LV Network Systems</a:t>
            </a:r>
          </a:p>
        </p:txBody>
      </p:sp>
      <p:sp>
        <p:nvSpPr>
          <p:cNvPr id="4" name="Content Placeholder 3"/>
          <p:cNvSpPr>
            <a:spLocks noGrp="1"/>
          </p:cNvSpPr>
          <p:nvPr>
            <p:ph idx="1"/>
          </p:nvPr>
        </p:nvSpPr>
        <p:spPr/>
        <p:txBody>
          <a:bodyPr>
            <a:normAutofit lnSpcReduction="10000"/>
          </a:bodyPr>
          <a:lstStyle/>
          <a:p>
            <a:r>
              <a:rPr lang="en-US" dirty="0"/>
              <a:t>Used in downtown areas (e.g., Manhattan) requiring extraordinary reliability</a:t>
            </a:r>
          </a:p>
          <a:p>
            <a:r>
              <a:rPr lang="en-US" dirty="0"/>
              <a:t>In a number of major cities</a:t>
            </a:r>
          </a:p>
          <a:p>
            <a:pPr lvl="1"/>
            <a:r>
              <a:rPr lang="en-US" dirty="0"/>
              <a:t>New York</a:t>
            </a:r>
          </a:p>
          <a:p>
            <a:pPr lvl="1"/>
            <a:r>
              <a:rPr lang="en-US" dirty="0"/>
              <a:t>Seattle</a:t>
            </a:r>
          </a:p>
          <a:p>
            <a:pPr lvl="1"/>
            <a:r>
              <a:rPr lang="en-US" dirty="0"/>
              <a:t>Chicago</a:t>
            </a:r>
          </a:p>
          <a:p>
            <a:r>
              <a:rPr lang="en-US" dirty="0"/>
              <a:t>Reliability is on the order of 100 times better than radial</a:t>
            </a:r>
          </a:p>
          <a:p>
            <a:r>
              <a:rPr lang="en-US" dirty="0"/>
              <a:t>Much more costly to build</a:t>
            </a:r>
          </a:p>
          <a:p>
            <a:r>
              <a:rPr lang="en-US" dirty="0"/>
              <a:t>Use devices not found on other distribution systems</a:t>
            </a:r>
          </a:p>
          <a:p>
            <a:pPr lvl="1"/>
            <a:r>
              <a:rPr lang="en-US" dirty="0"/>
              <a:t>Network transformer and network protectors</a:t>
            </a:r>
          </a:p>
          <a:p>
            <a:r>
              <a:rPr lang="en-US" dirty="0"/>
              <a:t>Most distribution systems in the world are radial</a:t>
            </a:r>
          </a:p>
        </p:txBody>
      </p:sp>
    </p:spTree>
    <p:extLst>
      <p:ext uri="{BB962C8B-B14F-4D97-AF65-F5344CB8AC3E}">
        <p14:creationId xmlns:p14="http://schemas.microsoft.com/office/powerpoint/2010/main" val="95509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1" y="2667000"/>
            <a:ext cx="8226425" cy="914400"/>
          </a:xfrm>
        </p:spPr>
        <p:txBody>
          <a:bodyPr>
            <a:normAutofit fontScale="90000"/>
          </a:bodyPr>
          <a:lstStyle/>
          <a:p>
            <a:r>
              <a:rPr lang="en-US" dirty="0"/>
              <a:t>Why are most distribution systems radial?</a:t>
            </a:r>
          </a:p>
        </p:txBody>
      </p:sp>
    </p:spTree>
    <p:extLst>
      <p:ext uri="{BB962C8B-B14F-4D97-AF65-F5344CB8AC3E}">
        <p14:creationId xmlns:p14="http://schemas.microsoft.com/office/powerpoint/2010/main" val="124648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gradFill rotWithShape="0">
            <a:gsLst>
              <a:gs pos="0">
                <a:srgbClr val="FFFFFF"/>
              </a:gs>
              <a:gs pos="100000">
                <a:srgbClr val="99CCFF"/>
              </a:gs>
            </a:gsLst>
            <a:lin ang="0" scaled="1"/>
          </a:gradFill>
          <a:ln/>
        </p:spPr>
        <p:txBody>
          <a:bodyPr/>
          <a:lstStyle/>
          <a:p>
            <a:r>
              <a:rPr lang="en-US" altLang="en-US"/>
              <a:t>Utility Fault-Clearing Practices</a:t>
            </a:r>
          </a:p>
        </p:txBody>
      </p:sp>
      <p:sp>
        <p:nvSpPr>
          <p:cNvPr id="11267" name="Rectangle 3"/>
          <p:cNvSpPr>
            <a:spLocks noGrp="1" noChangeArrowheads="1"/>
          </p:cNvSpPr>
          <p:nvPr>
            <p:ph idx="1"/>
          </p:nvPr>
        </p:nvSpPr>
        <p:spPr/>
        <p:txBody>
          <a:bodyPr/>
          <a:lstStyle/>
          <a:p>
            <a:pPr marL="173038" lvl="1" indent="-173038">
              <a:lnSpc>
                <a:spcPct val="90000"/>
              </a:lnSpc>
              <a:buFontTx/>
              <a:buChar char="•"/>
            </a:pPr>
            <a:r>
              <a:rPr lang="en-US" altLang="en-US" sz="2400" dirty="0"/>
              <a:t>This is the reason why most systems are radial</a:t>
            </a:r>
          </a:p>
          <a:p>
            <a:pPr marL="173038" lvl="1" indent="-173038">
              <a:lnSpc>
                <a:spcPct val="90000"/>
              </a:lnSpc>
              <a:buFontTx/>
              <a:buChar char="•"/>
            </a:pPr>
            <a:endParaRPr lang="en-US" altLang="en-US" sz="2400" dirty="0"/>
          </a:p>
          <a:p>
            <a:pPr>
              <a:lnSpc>
                <a:spcPct val="90000"/>
              </a:lnSpc>
            </a:pPr>
            <a:r>
              <a:rPr lang="en-US" altLang="en-US" dirty="0"/>
              <a:t>Important to understand this for DER application on the “Integrated Grid”</a:t>
            </a:r>
          </a:p>
          <a:p>
            <a:pPr lvl="1">
              <a:lnSpc>
                <a:spcPct val="90000"/>
              </a:lnSpc>
            </a:pPr>
            <a:r>
              <a:rPr lang="en-US" altLang="en-US" dirty="0"/>
              <a:t>Lower-cost, simpler protection for the inevitable short circuit</a:t>
            </a:r>
            <a:br>
              <a:rPr lang="en-US" altLang="en-US" dirty="0"/>
            </a:br>
            <a:endParaRPr lang="en-US" altLang="en-US" dirty="0"/>
          </a:p>
          <a:p>
            <a:pPr>
              <a:lnSpc>
                <a:spcPct val="90000"/>
              </a:lnSpc>
            </a:pPr>
            <a:r>
              <a:rPr lang="en-US" altLang="en-US" dirty="0">
                <a:solidFill>
                  <a:schemeClr val="tx1"/>
                </a:solidFill>
              </a:rPr>
              <a:t>This is where many of the operating conflicts arise !!</a:t>
            </a:r>
            <a:br>
              <a:rPr lang="en-US" altLang="en-US" dirty="0">
                <a:solidFill>
                  <a:srgbClr val="FFFF66"/>
                </a:solidFill>
              </a:rPr>
            </a:br>
            <a:endParaRPr lang="en-US" altLang="en-US" dirty="0">
              <a:solidFill>
                <a:srgbClr val="FFFF66"/>
              </a:solidFill>
            </a:endParaRPr>
          </a:p>
          <a:p>
            <a:pPr>
              <a:lnSpc>
                <a:spcPct val="90000"/>
              </a:lnSpc>
            </a:pPr>
            <a:r>
              <a:rPr lang="en-US" altLang="en-US" dirty="0"/>
              <a:t>DER response during faults can</a:t>
            </a:r>
          </a:p>
          <a:p>
            <a:pPr lvl="1">
              <a:lnSpc>
                <a:spcPct val="90000"/>
              </a:lnSpc>
            </a:pPr>
            <a:r>
              <a:rPr lang="en-US" altLang="en-US" dirty="0"/>
              <a:t>Affect utility practices, fault clearing</a:t>
            </a:r>
          </a:p>
          <a:p>
            <a:pPr lvl="1">
              <a:lnSpc>
                <a:spcPct val="90000"/>
              </a:lnSpc>
            </a:pPr>
            <a:r>
              <a:rPr lang="en-US" altLang="en-US" dirty="0"/>
              <a:t>Be damaged by fault clearing practices </a:t>
            </a:r>
          </a:p>
        </p:txBody>
      </p:sp>
    </p:spTree>
    <p:extLst>
      <p:ext uri="{BB962C8B-B14F-4D97-AF65-F5344CB8AC3E}">
        <p14:creationId xmlns:p14="http://schemas.microsoft.com/office/powerpoint/2010/main" val="285645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ln/>
        </p:spPr>
        <p:txBody>
          <a:bodyPr>
            <a:normAutofit fontScale="90000"/>
          </a:bodyPr>
          <a:lstStyle/>
          <a:p>
            <a:r>
              <a:rPr lang="en-US" altLang="en-US" dirty="0"/>
              <a:t>Radial Distribution Fault Protection Requires Only One Device to Operate</a:t>
            </a:r>
          </a:p>
        </p:txBody>
      </p:sp>
      <p:pic>
        <p:nvPicPr>
          <p:cNvPr id="130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0175" y="2667000"/>
            <a:ext cx="68516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5" name="Text Box 7"/>
          <p:cNvSpPr txBox="1">
            <a:spLocks noChangeArrowheads="1"/>
          </p:cNvSpPr>
          <p:nvPr/>
        </p:nvSpPr>
        <p:spPr bwMode="auto">
          <a:xfrm>
            <a:off x="4343400" y="1981201"/>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Series Overcurrent Devices</a:t>
            </a:r>
          </a:p>
        </p:txBody>
      </p:sp>
      <p:sp>
        <p:nvSpPr>
          <p:cNvPr id="130056" name="Text Box 8"/>
          <p:cNvSpPr txBox="1">
            <a:spLocks noChangeArrowheads="1"/>
          </p:cNvSpPr>
          <p:nvPr/>
        </p:nvSpPr>
        <p:spPr bwMode="auto">
          <a:xfrm>
            <a:off x="4648200" y="5334001"/>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Only one device operates to clear fault</a:t>
            </a:r>
          </a:p>
        </p:txBody>
      </p:sp>
      <p:sp>
        <p:nvSpPr>
          <p:cNvPr id="130057" name="Line 9"/>
          <p:cNvSpPr>
            <a:spLocks noChangeShapeType="1"/>
          </p:cNvSpPr>
          <p:nvPr/>
        </p:nvSpPr>
        <p:spPr bwMode="auto">
          <a:xfrm flipH="1">
            <a:off x="4495800" y="24384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Line 10"/>
          <p:cNvSpPr>
            <a:spLocks noChangeShapeType="1"/>
          </p:cNvSpPr>
          <p:nvPr/>
        </p:nvSpPr>
        <p:spPr bwMode="auto">
          <a:xfrm>
            <a:off x="6096000" y="2438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9" name="Line 11"/>
          <p:cNvSpPr>
            <a:spLocks noChangeShapeType="1"/>
          </p:cNvSpPr>
          <p:nvPr/>
        </p:nvSpPr>
        <p:spPr bwMode="auto">
          <a:xfrm>
            <a:off x="6553200" y="24384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0" name="Line 12"/>
          <p:cNvSpPr>
            <a:spLocks noChangeShapeType="1"/>
          </p:cNvSpPr>
          <p:nvPr/>
        </p:nvSpPr>
        <p:spPr bwMode="auto">
          <a:xfrm>
            <a:off x="3743417" y="2821619"/>
            <a:ext cx="3914683" cy="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Line 13"/>
          <p:cNvSpPr>
            <a:spLocks noChangeShapeType="1"/>
          </p:cNvSpPr>
          <p:nvPr/>
        </p:nvSpPr>
        <p:spPr bwMode="auto">
          <a:xfrm flipH="1">
            <a:off x="7750176"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2" name="Line 14"/>
          <p:cNvSpPr>
            <a:spLocks noChangeShapeType="1"/>
          </p:cNvSpPr>
          <p:nvPr/>
        </p:nvSpPr>
        <p:spPr bwMode="auto">
          <a:xfrm>
            <a:off x="7772401"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3" name="Text Box 15"/>
          <p:cNvSpPr txBox="1">
            <a:spLocks noChangeArrowheads="1"/>
          </p:cNvSpPr>
          <p:nvPr/>
        </p:nvSpPr>
        <p:spPr bwMode="auto">
          <a:xfrm>
            <a:off x="2514600" y="3962401"/>
            <a:ext cx="2819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(current is expected from only one source)</a:t>
            </a:r>
          </a:p>
        </p:txBody>
      </p:sp>
      <p:sp>
        <p:nvSpPr>
          <p:cNvPr id="130064" name="Line 16"/>
          <p:cNvSpPr>
            <a:spLocks noChangeShapeType="1"/>
          </p:cNvSpPr>
          <p:nvPr/>
        </p:nvSpPr>
        <p:spPr bwMode="auto">
          <a:xfrm flipV="1">
            <a:off x="4953000" y="3213726"/>
            <a:ext cx="1054223" cy="212027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0215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6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6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0063"/>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30060"/>
                                        </p:tgtEl>
                                        <p:attrNameLst>
                                          <p:attrName>style.visibility</p:attrName>
                                        </p:attrNameLst>
                                      </p:cBhvr>
                                      <p:to>
                                        <p:strVal val="visible"/>
                                      </p:to>
                                    </p:set>
                                    <p:anim calcmode="lin" valueType="num">
                                      <p:cBhvr additive="base">
                                        <p:cTn id="23" dur="500" fill="hold"/>
                                        <p:tgtEl>
                                          <p:spTgt spid="130060"/>
                                        </p:tgtEl>
                                        <p:attrNameLst>
                                          <p:attrName>ppt_x</p:attrName>
                                        </p:attrNameLst>
                                      </p:cBhvr>
                                      <p:tavLst>
                                        <p:tav tm="0">
                                          <p:val>
                                            <p:strVal val="0-#ppt_w/2"/>
                                          </p:val>
                                        </p:tav>
                                        <p:tav tm="100000">
                                          <p:val>
                                            <p:strVal val="#ppt_x"/>
                                          </p:val>
                                        </p:tav>
                                      </p:tavLst>
                                    </p:anim>
                                    <p:anim calcmode="lin" valueType="num">
                                      <p:cBhvr additive="base">
                                        <p:cTn id="24"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utoUpdateAnimBg="0"/>
      <p:bldP spid="130060" grpId="0" animBg="1"/>
      <p:bldP spid="130061" grpId="0" animBg="1"/>
      <p:bldP spid="130062" grpId="0" animBg="1"/>
      <p:bldP spid="130063" grpId="0" autoUpdateAnimBg="0"/>
      <p:bldP spid="1300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ln/>
        </p:spPr>
        <p:txBody>
          <a:bodyPr>
            <a:normAutofit fontScale="90000"/>
          </a:bodyPr>
          <a:lstStyle/>
          <a:p>
            <a:r>
              <a:rPr lang="en-US" altLang="en-US" dirty="0"/>
              <a:t>Transmission Fault Protection Typically Requires Two Breakers to Operate</a:t>
            </a:r>
          </a:p>
        </p:txBody>
      </p:sp>
      <p:pic>
        <p:nvPicPr>
          <p:cNvPr id="131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9489" y="2313883"/>
            <a:ext cx="515143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7742237" y="3870325"/>
            <a:ext cx="2057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Multiple Sources</a:t>
            </a:r>
          </a:p>
        </p:txBody>
      </p:sp>
      <p:sp>
        <p:nvSpPr>
          <p:cNvPr id="131078" name="Line 6"/>
          <p:cNvSpPr>
            <a:spLocks noChangeShapeType="1"/>
          </p:cNvSpPr>
          <p:nvPr/>
        </p:nvSpPr>
        <p:spPr bwMode="auto">
          <a:xfrm flipH="1">
            <a:off x="5387976" y="3017145"/>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9" name="Line 7"/>
          <p:cNvSpPr>
            <a:spLocks noChangeShapeType="1"/>
          </p:cNvSpPr>
          <p:nvPr/>
        </p:nvSpPr>
        <p:spPr bwMode="auto">
          <a:xfrm>
            <a:off x="5410201" y="3017145"/>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0" name="Text Box 8"/>
          <p:cNvSpPr txBox="1">
            <a:spLocks noChangeArrowheads="1"/>
          </p:cNvSpPr>
          <p:nvPr/>
        </p:nvSpPr>
        <p:spPr bwMode="auto">
          <a:xfrm>
            <a:off x="2819400" y="4464945"/>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0066"/>
                </a:solidFill>
              </a:rPr>
              <a:t>Two Devices Must Operate to Clear Fault</a:t>
            </a:r>
          </a:p>
        </p:txBody>
      </p:sp>
      <p:sp>
        <p:nvSpPr>
          <p:cNvPr id="131081" name="Line 9"/>
          <p:cNvSpPr>
            <a:spLocks noChangeShapeType="1"/>
          </p:cNvSpPr>
          <p:nvPr/>
        </p:nvSpPr>
        <p:spPr bwMode="auto">
          <a:xfrm flipV="1">
            <a:off x="4572000" y="3398145"/>
            <a:ext cx="228600" cy="914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flipV="1">
            <a:off x="4648200" y="4007745"/>
            <a:ext cx="9144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a:extLst>
              <a:ext uri="{FF2B5EF4-FFF2-40B4-BE49-F238E27FC236}">
                <a16:creationId xmlns:a16="http://schemas.microsoft.com/office/drawing/2014/main" id="{D35E3239-06BE-4C69-8BBE-B555702EF140}"/>
              </a:ext>
            </a:extLst>
          </p:cNvPr>
          <p:cNvSpPr txBox="1"/>
          <p:nvPr/>
        </p:nvSpPr>
        <p:spPr>
          <a:xfrm>
            <a:off x="2145102" y="1379623"/>
            <a:ext cx="8065698" cy="830997"/>
          </a:xfrm>
          <a:prstGeom prst="rect">
            <a:avLst/>
          </a:prstGeom>
          <a:noFill/>
        </p:spPr>
        <p:txBody>
          <a:bodyPr wrap="square" rtlCol="0">
            <a:spAutoFit/>
          </a:bodyPr>
          <a:lstStyle/>
          <a:p>
            <a:r>
              <a:rPr lang="en-US" sz="2400" dirty="0"/>
              <a:t>The Transmission System is designed to accommodate multiple generation sources</a:t>
            </a:r>
          </a:p>
        </p:txBody>
      </p:sp>
      <p:sp>
        <p:nvSpPr>
          <p:cNvPr id="12" name="Line 10">
            <a:extLst>
              <a:ext uri="{FF2B5EF4-FFF2-40B4-BE49-F238E27FC236}">
                <a16:creationId xmlns:a16="http://schemas.microsoft.com/office/drawing/2014/main" id="{D9DFFDEE-041D-4B27-9F0B-327F512903DA}"/>
              </a:ext>
            </a:extLst>
          </p:cNvPr>
          <p:cNvSpPr>
            <a:spLocks noChangeShapeType="1"/>
          </p:cNvSpPr>
          <p:nvPr/>
        </p:nvSpPr>
        <p:spPr bwMode="auto">
          <a:xfrm flipV="1">
            <a:off x="8313738" y="3207442"/>
            <a:ext cx="174625" cy="53561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9">
            <a:extLst>
              <a:ext uri="{FF2B5EF4-FFF2-40B4-BE49-F238E27FC236}">
                <a16:creationId xmlns:a16="http://schemas.microsoft.com/office/drawing/2014/main" id="{69980778-7BEF-48F1-84FA-289FA1B50710}"/>
              </a:ext>
            </a:extLst>
          </p:cNvPr>
          <p:cNvSpPr>
            <a:spLocks noChangeShapeType="1"/>
          </p:cNvSpPr>
          <p:nvPr/>
        </p:nvSpPr>
        <p:spPr bwMode="auto">
          <a:xfrm flipH="1">
            <a:off x="6209506" y="4179273"/>
            <a:ext cx="1532731" cy="39687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a:extLst>
              <a:ext uri="{FF2B5EF4-FFF2-40B4-BE49-F238E27FC236}">
                <a16:creationId xmlns:a16="http://schemas.microsoft.com/office/drawing/2014/main" id="{AA9DDCC8-B7B4-4747-B366-FEED8B828BD8}"/>
              </a:ext>
            </a:extLst>
          </p:cNvPr>
          <p:cNvSpPr txBox="1"/>
          <p:nvPr/>
        </p:nvSpPr>
        <p:spPr>
          <a:xfrm>
            <a:off x="2176656" y="5590909"/>
            <a:ext cx="8065698" cy="461665"/>
          </a:xfrm>
          <a:prstGeom prst="rect">
            <a:avLst/>
          </a:prstGeom>
          <a:noFill/>
        </p:spPr>
        <p:txBody>
          <a:bodyPr wrap="square" rtlCol="0">
            <a:spAutoFit/>
          </a:bodyPr>
          <a:lstStyle/>
          <a:p>
            <a:r>
              <a:rPr lang="en-US" sz="2400" dirty="0"/>
              <a:t>The fault can often be cleared without interrupting loads.</a:t>
            </a:r>
          </a:p>
        </p:txBody>
      </p:sp>
    </p:spTree>
    <p:extLst>
      <p:ext uri="{BB962C8B-B14F-4D97-AF65-F5344CB8AC3E}">
        <p14:creationId xmlns:p14="http://schemas.microsoft.com/office/powerpoint/2010/main" val="964802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1079"/>
                                        </p:tgtEl>
                                        <p:attrNameLst>
                                          <p:attrName>style.visibility</p:attrName>
                                        </p:attrNameLst>
                                      </p:cBhvr>
                                      <p:to>
                                        <p:strVal val="visible"/>
                                      </p:to>
                                    </p:set>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080"/>
                                        </p:tgtEl>
                                        <p:attrNameLst>
                                          <p:attrName>style.visibility</p:attrName>
                                        </p:attrNameLst>
                                      </p:cBhvr>
                                      <p:to>
                                        <p:strVal val="visible"/>
                                      </p:to>
                                    </p:set>
                                    <p:anim calcmode="lin" valueType="num">
                                      <p:cBhvr additive="base">
                                        <p:cTn id="17" dur="500" fill="hold"/>
                                        <p:tgtEl>
                                          <p:spTgt spid="131080"/>
                                        </p:tgtEl>
                                        <p:attrNameLst>
                                          <p:attrName>ppt_x</p:attrName>
                                        </p:attrNameLst>
                                      </p:cBhvr>
                                      <p:tavLst>
                                        <p:tav tm="0">
                                          <p:val>
                                            <p:strVal val="0-#ppt_w/2"/>
                                          </p:val>
                                        </p:tav>
                                        <p:tav tm="100000">
                                          <p:val>
                                            <p:strVal val="#ppt_x"/>
                                          </p:val>
                                        </p:tav>
                                      </p:tavLst>
                                    </p:anim>
                                    <p:anim calcmode="lin" valueType="num">
                                      <p:cBhvr additive="base">
                                        <p:cTn id="18" dur="500" fill="hold"/>
                                        <p:tgtEl>
                                          <p:spTgt spid="1310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081"/>
                                        </p:tgtEl>
                                        <p:attrNameLst>
                                          <p:attrName>style.visibility</p:attrName>
                                        </p:attrNameLst>
                                      </p:cBhvr>
                                      <p:to>
                                        <p:strVal val="visible"/>
                                      </p:to>
                                    </p:set>
                                    <p:anim calcmode="lin" valueType="num">
                                      <p:cBhvr additive="base">
                                        <p:cTn id="22" dur="500" fill="hold"/>
                                        <p:tgtEl>
                                          <p:spTgt spid="131081"/>
                                        </p:tgtEl>
                                        <p:attrNameLst>
                                          <p:attrName>ppt_x</p:attrName>
                                        </p:attrNameLst>
                                      </p:cBhvr>
                                      <p:tavLst>
                                        <p:tav tm="0">
                                          <p:val>
                                            <p:strVal val="0-#ppt_w/2"/>
                                          </p:val>
                                        </p:tav>
                                        <p:tav tm="100000">
                                          <p:val>
                                            <p:strVal val="#ppt_x"/>
                                          </p:val>
                                        </p:tav>
                                      </p:tavLst>
                                    </p:anim>
                                    <p:anim calcmode="lin" valueType="num">
                                      <p:cBhvr additive="base">
                                        <p:cTn id="23" dur="500" fill="hold"/>
                                        <p:tgtEl>
                                          <p:spTgt spid="1310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1082"/>
                                        </p:tgtEl>
                                        <p:attrNameLst>
                                          <p:attrName>style.visibility</p:attrName>
                                        </p:attrNameLst>
                                      </p:cBhvr>
                                      <p:to>
                                        <p:strVal val="visible"/>
                                      </p:to>
                                    </p:set>
                                    <p:anim calcmode="lin" valueType="num">
                                      <p:cBhvr additive="base">
                                        <p:cTn id="27" dur="500" fill="hold"/>
                                        <p:tgtEl>
                                          <p:spTgt spid="131082"/>
                                        </p:tgtEl>
                                        <p:attrNameLst>
                                          <p:attrName>ppt_x</p:attrName>
                                        </p:attrNameLst>
                                      </p:cBhvr>
                                      <p:tavLst>
                                        <p:tav tm="0">
                                          <p:val>
                                            <p:strVal val="0-#ppt_w/2"/>
                                          </p:val>
                                        </p:tav>
                                        <p:tav tm="100000">
                                          <p:val>
                                            <p:strVal val="#ppt_x"/>
                                          </p:val>
                                        </p:tav>
                                      </p:tavLst>
                                    </p:anim>
                                    <p:anim calcmode="lin" valueType="num">
                                      <p:cBhvr additive="base">
                                        <p:cTn id="28" dur="500" fill="hold"/>
                                        <p:tgtEl>
                                          <p:spTgt spid="13108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nimBg="1"/>
      <p:bldP spid="131079" grpId="0" animBg="1"/>
      <p:bldP spid="131080" grpId="0" autoUpdateAnimBg="0"/>
      <p:bldP spid="131081" grpId="0" animBg="1"/>
      <p:bldP spid="131082"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869"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Circuit Economics</a:t>
            </a:r>
          </a:p>
        </p:txBody>
      </p:sp>
      <p:sp>
        <p:nvSpPr>
          <p:cNvPr id="3" name="Content Placeholder 2"/>
          <p:cNvSpPr>
            <a:spLocks noGrp="1"/>
          </p:cNvSpPr>
          <p:nvPr>
            <p:ph idx="1"/>
          </p:nvPr>
        </p:nvSpPr>
        <p:spPr/>
        <p:txBody>
          <a:bodyPr/>
          <a:lstStyle/>
          <a:p>
            <a:r>
              <a:rPr lang="en-US" dirty="0"/>
              <a:t>Most distribution systems are radially configured because the protection system is</a:t>
            </a:r>
          </a:p>
          <a:p>
            <a:pPr lvl="1"/>
            <a:r>
              <a:rPr lang="en-US" dirty="0"/>
              <a:t>Simpler to operate</a:t>
            </a:r>
          </a:p>
          <a:p>
            <a:pPr lvl="1"/>
            <a:r>
              <a:rPr lang="en-US" dirty="0"/>
              <a:t>Less expensive to build</a:t>
            </a:r>
          </a:p>
          <a:p>
            <a:pPr lvl="1"/>
            <a:endParaRPr lang="en-US" dirty="0"/>
          </a:p>
          <a:p>
            <a:r>
              <a:rPr lang="en-US" dirty="0"/>
              <a:t>Smart, or “Integrated”, Grid with multiple sources is changing that</a:t>
            </a:r>
          </a:p>
          <a:p>
            <a:pPr lvl="1"/>
            <a:r>
              <a:rPr lang="en-US" dirty="0"/>
              <a:t>Current flows in more than one direction</a:t>
            </a:r>
          </a:p>
          <a:p>
            <a:pPr lvl="1"/>
            <a:r>
              <a:rPr lang="en-US" dirty="0"/>
              <a:t>Overcurrent relaying/fuses inadequate on microgrids</a:t>
            </a:r>
          </a:p>
          <a:p>
            <a:pPr lvl="2"/>
            <a:r>
              <a:rPr lang="en-US" dirty="0"/>
              <a:t>May not have sufficient fault current to blow fuses, operate relays</a:t>
            </a:r>
          </a:p>
        </p:txBody>
      </p:sp>
    </p:spTree>
    <p:extLst>
      <p:ext uri="{BB962C8B-B14F-4D97-AF65-F5344CB8AC3E}">
        <p14:creationId xmlns:p14="http://schemas.microsoft.com/office/powerpoint/2010/main" val="610773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ln/>
        </p:spPr>
        <p:txBody>
          <a:bodyPr/>
          <a:lstStyle/>
          <a:p>
            <a:r>
              <a:rPr lang="en-US" altLang="en-US"/>
              <a:t>Radial System Protection Principles</a:t>
            </a:r>
          </a:p>
        </p:txBody>
      </p:sp>
      <p:sp>
        <p:nvSpPr>
          <p:cNvPr id="132099" name="Rectangle 3"/>
          <p:cNvSpPr>
            <a:spLocks noGrp="1" noChangeArrowheads="1"/>
          </p:cNvSpPr>
          <p:nvPr>
            <p:ph idx="1"/>
          </p:nvPr>
        </p:nvSpPr>
        <p:spPr/>
        <p:txBody>
          <a:bodyPr/>
          <a:lstStyle/>
          <a:p>
            <a:r>
              <a:rPr lang="en-US" altLang="en-US" dirty="0"/>
              <a:t>Radial Distribution Systems are employed because protection is economical</a:t>
            </a:r>
          </a:p>
          <a:p>
            <a:endParaRPr lang="en-US" altLang="en-US" dirty="0"/>
          </a:p>
          <a:p>
            <a:r>
              <a:rPr lang="en-US" altLang="en-US" dirty="0"/>
              <a:t>DER provides multiple sources for faults</a:t>
            </a:r>
          </a:p>
          <a:p>
            <a:endParaRPr lang="en-US" altLang="en-US" dirty="0"/>
          </a:p>
          <a:p>
            <a:r>
              <a:rPr lang="en-US" altLang="en-US" dirty="0"/>
              <a:t>System must revert to radial configuration for the fault clearing to proceed when using conventional radial system overcurrent protection.</a:t>
            </a:r>
          </a:p>
        </p:txBody>
      </p:sp>
    </p:spTree>
    <p:extLst>
      <p:ext uri="{BB962C8B-B14F-4D97-AF65-F5344CB8AC3E}">
        <p14:creationId xmlns:p14="http://schemas.microsoft.com/office/powerpoint/2010/main" val="341327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title"/>
          </p:nvPr>
        </p:nvSpPr>
        <p:spPr>
          <a:ln/>
        </p:spPr>
        <p:txBody>
          <a:bodyPr/>
          <a:lstStyle/>
          <a:p>
            <a:r>
              <a:rPr lang="en-US" altLang="en-US"/>
              <a:t>LV Network Systems</a:t>
            </a:r>
          </a:p>
        </p:txBody>
      </p:sp>
      <p:sp>
        <p:nvSpPr>
          <p:cNvPr id="194564" name="Rectangle 4"/>
          <p:cNvSpPr>
            <a:spLocks noChangeArrowheads="1"/>
          </p:cNvSpPr>
          <p:nvPr/>
        </p:nvSpPr>
        <p:spPr bwMode="auto">
          <a:xfrm>
            <a:off x="3810000" y="2138363"/>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5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1676401"/>
            <a:ext cx="683418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74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ln/>
        </p:spPr>
        <p:txBody>
          <a:bodyPr/>
          <a:lstStyle/>
          <a:p>
            <a:r>
              <a:rPr lang="en-US" altLang="en-US"/>
              <a:t>LV Network Protection Principles</a:t>
            </a:r>
          </a:p>
        </p:txBody>
      </p:sp>
      <p:sp>
        <p:nvSpPr>
          <p:cNvPr id="195587" name="Rectangle 3"/>
          <p:cNvSpPr>
            <a:spLocks noGrp="1" noChangeArrowheads="1"/>
          </p:cNvSpPr>
          <p:nvPr>
            <p:ph idx="1"/>
          </p:nvPr>
        </p:nvSpPr>
        <p:spPr/>
        <p:txBody>
          <a:bodyPr/>
          <a:lstStyle/>
          <a:p>
            <a:r>
              <a:rPr lang="en-US" altLang="en-US" dirty="0"/>
              <a:t>Designed for higher reliability than a radial system</a:t>
            </a:r>
          </a:p>
          <a:p>
            <a:pPr lvl="1"/>
            <a:r>
              <a:rPr lang="en-US" altLang="en-US" dirty="0"/>
              <a:t>Can withstand more failures (2 or more)</a:t>
            </a:r>
          </a:p>
          <a:p>
            <a:pPr lvl="1"/>
            <a:endParaRPr lang="en-US" altLang="en-US" dirty="0"/>
          </a:p>
          <a:p>
            <a:r>
              <a:rPr lang="en-US" altLang="en-US" dirty="0"/>
              <a:t>Network protectors open very quickly on reverse power</a:t>
            </a:r>
          </a:p>
          <a:p>
            <a:pPr lvl="1"/>
            <a:r>
              <a:rPr lang="en-US" altLang="en-US" dirty="0"/>
              <a:t>Assumption:  The only time the power will reverse is for a fault</a:t>
            </a:r>
          </a:p>
          <a:p>
            <a:pPr lvl="1"/>
            <a:r>
              <a:rPr lang="en-US" altLang="en-US" dirty="0"/>
              <a:t>Have to shut off all sources of fault current</a:t>
            </a:r>
          </a:p>
          <a:p>
            <a:pPr lvl="1"/>
            <a:r>
              <a:rPr lang="en-US" altLang="en-US" dirty="0"/>
              <a:t>This makes it very difficult to accommodate much DER on urban LV networks</a:t>
            </a:r>
          </a:p>
        </p:txBody>
      </p:sp>
    </p:spTree>
    <p:extLst>
      <p:ext uri="{BB962C8B-B14F-4D97-AF65-F5344CB8AC3E}">
        <p14:creationId xmlns:p14="http://schemas.microsoft.com/office/powerpoint/2010/main" val="3572841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p:spPr>
        <p:txBody>
          <a:bodyPr/>
          <a:lstStyle/>
          <a:p>
            <a:r>
              <a:rPr lang="en-US" altLang="en-US" dirty="0"/>
              <a:t>Reclosing on Overhead Radial Circuits</a:t>
            </a:r>
          </a:p>
        </p:txBody>
      </p:sp>
      <p:sp>
        <p:nvSpPr>
          <p:cNvPr id="14339" name="Rectangle 3"/>
          <p:cNvSpPr>
            <a:spLocks noGrp="1" noChangeArrowheads="1"/>
          </p:cNvSpPr>
          <p:nvPr>
            <p:ph idx="1"/>
          </p:nvPr>
        </p:nvSpPr>
        <p:spPr/>
        <p:txBody>
          <a:bodyPr>
            <a:normAutofit lnSpcReduction="10000"/>
          </a:bodyPr>
          <a:lstStyle/>
          <a:p>
            <a:r>
              <a:rPr lang="en-US" altLang="en-US" dirty="0"/>
              <a:t>Most faults on primary distribution (MV) are </a:t>
            </a:r>
            <a:r>
              <a:rPr lang="en-US" altLang="en-US" u="sng" dirty="0"/>
              <a:t>temporary</a:t>
            </a:r>
          </a:p>
          <a:p>
            <a:pPr lvl="1"/>
            <a:r>
              <a:rPr lang="en-US" altLang="en-US" dirty="0"/>
              <a:t>Lightning</a:t>
            </a:r>
          </a:p>
          <a:p>
            <a:pPr lvl="1"/>
            <a:r>
              <a:rPr lang="en-US" altLang="en-US" dirty="0"/>
              <a:t>Trees blow into lines</a:t>
            </a:r>
          </a:p>
          <a:p>
            <a:pPr lvl="1"/>
            <a:endParaRPr lang="en-US" altLang="en-US" dirty="0"/>
          </a:p>
          <a:p>
            <a:r>
              <a:rPr lang="en-US" altLang="en-US" dirty="0"/>
              <a:t>Reclosing allows for prompt restoration of service</a:t>
            </a:r>
          </a:p>
          <a:p>
            <a:pPr lvl="1"/>
            <a:r>
              <a:rPr lang="en-US" altLang="en-US" dirty="0"/>
              <a:t>Interrupt the current and allow arc to disperse</a:t>
            </a:r>
          </a:p>
          <a:p>
            <a:pPr lvl="1"/>
            <a:r>
              <a:rPr lang="en-US" altLang="en-US" dirty="0"/>
              <a:t>Automatically reclose to restore service</a:t>
            </a:r>
          </a:p>
          <a:p>
            <a:pPr lvl="1"/>
            <a:endParaRPr lang="en-US" altLang="en-US" dirty="0"/>
          </a:p>
          <a:p>
            <a:r>
              <a:rPr lang="en-US" altLang="en-US" dirty="0"/>
              <a:t>Very common on North American distribution systems</a:t>
            </a:r>
          </a:p>
          <a:p>
            <a:endParaRPr lang="en-US" altLang="en-US" dirty="0"/>
          </a:p>
          <a:p>
            <a:r>
              <a:rPr lang="en-US" altLang="en-US" dirty="0"/>
              <a:t>Typically do not reclose on underground cable systems</a:t>
            </a:r>
          </a:p>
        </p:txBody>
      </p:sp>
    </p:spTree>
    <p:extLst>
      <p:ext uri="{BB962C8B-B14F-4D97-AF65-F5344CB8AC3E}">
        <p14:creationId xmlns:p14="http://schemas.microsoft.com/office/powerpoint/2010/main" val="185541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917176-594C-4675-94B3-2194DF9F68A9}"/>
              </a:ext>
            </a:extLst>
          </p:cNvPr>
          <p:cNvSpPr>
            <a:spLocks noGrp="1" noChangeArrowheads="1"/>
          </p:cNvSpPr>
          <p:nvPr>
            <p:ph type="title"/>
          </p:nvPr>
        </p:nvSpPr>
        <p:spPr/>
        <p:txBody>
          <a:bodyPr>
            <a:normAutofit/>
          </a:bodyPr>
          <a:lstStyle/>
          <a:p>
            <a:r>
              <a:rPr lang="en-US" altLang="en-US" dirty="0"/>
              <a:t>Reclosing can save sustained interruptions</a:t>
            </a:r>
          </a:p>
        </p:txBody>
      </p:sp>
      <p:sp>
        <p:nvSpPr>
          <p:cNvPr id="10244" name="Rectangle 4">
            <a:extLst>
              <a:ext uri="{FF2B5EF4-FFF2-40B4-BE49-F238E27FC236}">
                <a16:creationId xmlns:a16="http://schemas.microsoft.com/office/drawing/2014/main" id="{3D730674-74F3-4556-BD3F-EAF92BA23114}"/>
              </a:ext>
            </a:extLst>
          </p:cNvPr>
          <p:cNvSpPr>
            <a:spLocks noChangeArrowheads="1"/>
          </p:cNvSpPr>
          <p:nvPr/>
        </p:nvSpPr>
        <p:spPr bwMode="auto">
          <a:xfrm>
            <a:off x="4895850" y="2725341"/>
            <a:ext cx="6858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0243" name="Picture 3">
            <a:extLst>
              <a:ext uri="{FF2B5EF4-FFF2-40B4-BE49-F238E27FC236}">
                <a16:creationId xmlns:a16="http://schemas.microsoft.com/office/drawing/2014/main" id="{C57AB146-45AA-471B-A1E5-9A8839B1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2514600"/>
            <a:ext cx="4800600" cy="28146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
            <a:extLst>
              <a:ext uri="{FF2B5EF4-FFF2-40B4-BE49-F238E27FC236}">
                <a16:creationId xmlns:a16="http://schemas.microsoft.com/office/drawing/2014/main" id="{CFF814E0-7885-40BC-8A34-A9422455E4B9}"/>
              </a:ext>
            </a:extLst>
          </p:cNvPr>
          <p:cNvSpPr txBox="1">
            <a:spLocks noChangeArrowheads="1"/>
          </p:cNvSpPr>
          <p:nvPr/>
        </p:nvSpPr>
        <p:spPr bwMode="auto">
          <a:xfrm>
            <a:off x="3812286" y="1524640"/>
            <a:ext cx="2899176"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Fault Current Interruption</a:t>
            </a:r>
          </a:p>
        </p:txBody>
      </p:sp>
      <p:sp>
        <p:nvSpPr>
          <p:cNvPr id="11" name="Line 7">
            <a:extLst>
              <a:ext uri="{FF2B5EF4-FFF2-40B4-BE49-F238E27FC236}">
                <a16:creationId xmlns:a16="http://schemas.microsoft.com/office/drawing/2014/main" id="{725EB183-40BE-4DEC-B145-DC6EC170E817}"/>
              </a:ext>
            </a:extLst>
          </p:cNvPr>
          <p:cNvSpPr>
            <a:spLocks noChangeShapeType="1"/>
          </p:cNvSpPr>
          <p:nvPr/>
        </p:nvSpPr>
        <p:spPr bwMode="auto">
          <a:xfrm flipH="1">
            <a:off x="4390350" y="1868537"/>
            <a:ext cx="335472" cy="2026411"/>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6">
            <a:extLst>
              <a:ext uri="{FF2B5EF4-FFF2-40B4-BE49-F238E27FC236}">
                <a16:creationId xmlns:a16="http://schemas.microsoft.com/office/drawing/2014/main" id="{5C0517D1-BA49-4A91-A971-5826BB539C8D}"/>
              </a:ext>
            </a:extLst>
          </p:cNvPr>
          <p:cNvSpPr txBox="1">
            <a:spLocks noChangeArrowheads="1"/>
          </p:cNvSpPr>
          <p:nvPr/>
        </p:nvSpPr>
        <p:spPr bwMode="auto">
          <a:xfrm>
            <a:off x="5129022" y="2045209"/>
            <a:ext cx="2743200"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 Interval</a:t>
            </a:r>
          </a:p>
        </p:txBody>
      </p:sp>
      <p:sp>
        <p:nvSpPr>
          <p:cNvPr id="13" name="Line 7">
            <a:extLst>
              <a:ext uri="{FF2B5EF4-FFF2-40B4-BE49-F238E27FC236}">
                <a16:creationId xmlns:a16="http://schemas.microsoft.com/office/drawing/2014/main" id="{BA116ED1-3169-4782-AB18-67B73A3885D6}"/>
              </a:ext>
            </a:extLst>
          </p:cNvPr>
          <p:cNvSpPr>
            <a:spLocks noChangeShapeType="1"/>
          </p:cNvSpPr>
          <p:nvPr/>
        </p:nvSpPr>
        <p:spPr bwMode="auto">
          <a:xfrm flipH="1">
            <a:off x="4922139" y="2497897"/>
            <a:ext cx="426340" cy="1406878"/>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6">
            <a:extLst>
              <a:ext uri="{FF2B5EF4-FFF2-40B4-BE49-F238E27FC236}">
                <a16:creationId xmlns:a16="http://schemas.microsoft.com/office/drawing/2014/main" id="{D499E81F-6488-4F1A-B017-99F444A66E23}"/>
              </a:ext>
            </a:extLst>
          </p:cNvPr>
          <p:cNvSpPr txBox="1">
            <a:spLocks noChangeArrowheads="1"/>
          </p:cNvSpPr>
          <p:nvPr/>
        </p:nvSpPr>
        <p:spPr bwMode="auto">
          <a:xfrm>
            <a:off x="6843523" y="3481653"/>
            <a:ext cx="1450467"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Reclose</a:t>
            </a:r>
          </a:p>
        </p:txBody>
      </p:sp>
      <p:sp>
        <p:nvSpPr>
          <p:cNvPr id="15" name="Line 7">
            <a:extLst>
              <a:ext uri="{FF2B5EF4-FFF2-40B4-BE49-F238E27FC236}">
                <a16:creationId xmlns:a16="http://schemas.microsoft.com/office/drawing/2014/main" id="{A0394DC1-9076-48FC-95CA-6F2CCF4A2ABD}"/>
              </a:ext>
            </a:extLst>
          </p:cNvPr>
          <p:cNvSpPr>
            <a:spLocks noChangeShapeType="1"/>
          </p:cNvSpPr>
          <p:nvPr/>
        </p:nvSpPr>
        <p:spPr bwMode="auto">
          <a:xfrm flipH="1">
            <a:off x="5761670" y="3614166"/>
            <a:ext cx="1024690" cy="326264"/>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4738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2" presetClass="entr" presetSubtype="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par>
                          <p:cTn id="15" fill="hold">
                            <p:stCondLst>
                              <p:cond delay="1500"/>
                            </p:stCondLst>
                            <p:childTnLst>
                              <p:par>
                                <p:cTn id="16" presetID="2" presetClass="entr" presetSubtype="6"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par>
                          <p:cTn id="23" fill="hold">
                            <p:stCondLst>
                              <p:cond delay="2500"/>
                            </p:stCondLst>
                            <p:childTnLst>
                              <p:par>
                                <p:cTn id="24" presetID="2" presetClass="entr" presetSubtype="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1+#ppt_w/2"/>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2" grpId="0" animBg="1" autoUpdateAnimBg="0"/>
      <p:bldP spid="1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917176-594C-4675-94B3-2194DF9F68A9}"/>
              </a:ext>
            </a:extLst>
          </p:cNvPr>
          <p:cNvSpPr>
            <a:spLocks noGrp="1" noChangeArrowheads="1"/>
          </p:cNvSpPr>
          <p:nvPr>
            <p:ph type="title"/>
          </p:nvPr>
        </p:nvSpPr>
        <p:spPr/>
        <p:txBody>
          <a:bodyPr>
            <a:normAutofit fontScale="90000"/>
          </a:bodyPr>
          <a:lstStyle/>
          <a:p>
            <a:r>
              <a:rPr lang="en-US" altLang="en-US" dirty="0"/>
              <a:t>DER Must Disconnect </a:t>
            </a:r>
            <a:r>
              <a:rPr lang="en-US" altLang="en-US" u="sng" dirty="0"/>
              <a:t>Early</a:t>
            </a:r>
            <a:r>
              <a:rPr lang="en-US" altLang="en-US" dirty="0"/>
              <a:t> in the </a:t>
            </a:r>
            <a:br>
              <a:rPr lang="en-US" altLang="en-US" dirty="0"/>
            </a:br>
            <a:r>
              <a:rPr lang="en-US" altLang="en-US" dirty="0"/>
              <a:t>First Reclose Interval</a:t>
            </a:r>
          </a:p>
        </p:txBody>
      </p:sp>
      <p:sp>
        <p:nvSpPr>
          <p:cNvPr id="10244" name="Rectangle 4">
            <a:extLst>
              <a:ext uri="{FF2B5EF4-FFF2-40B4-BE49-F238E27FC236}">
                <a16:creationId xmlns:a16="http://schemas.microsoft.com/office/drawing/2014/main" id="{3D730674-74F3-4556-BD3F-EAF92BA23114}"/>
              </a:ext>
            </a:extLst>
          </p:cNvPr>
          <p:cNvSpPr>
            <a:spLocks noChangeArrowheads="1"/>
          </p:cNvSpPr>
          <p:nvPr/>
        </p:nvSpPr>
        <p:spPr bwMode="auto">
          <a:xfrm>
            <a:off x="4895850" y="2725341"/>
            <a:ext cx="6858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0243" name="Picture 3">
            <a:extLst>
              <a:ext uri="{FF2B5EF4-FFF2-40B4-BE49-F238E27FC236}">
                <a16:creationId xmlns:a16="http://schemas.microsoft.com/office/drawing/2014/main" id="{C57AB146-45AA-471B-A1E5-9A8839B1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2514600"/>
            <a:ext cx="4800600" cy="2814638"/>
          </a:xfrm>
          <a:prstGeom prst="rect">
            <a:avLst/>
          </a:prstGeom>
          <a:noFill/>
          <a:extLst>
            <a:ext uri="{909E8E84-426E-40DD-AFC4-6F175D3DCCD1}">
              <a14:hiddenFill xmlns:a14="http://schemas.microsoft.com/office/drawing/2010/main">
                <a:solidFill>
                  <a:srgbClr val="FFFFFF"/>
                </a:solidFill>
              </a14:hiddenFill>
            </a:ext>
          </a:extLst>
        </p:spPr>
      </p:pic>
      <p:sp>
        <p:nvSpPr>
          <p:cNvPr id="10245" name="Line 5">
            <a:extLst>
              <a:ext uri="{FF2B5EF4-FFF2-40B4-BE49-F238E27FC236}">
                <a16:creationId xmlns:a16="http://schemas.microsoft.com/office/drawing/2014/main" id="{8479BC66-D051-477B-B426-7E3A30476688}"/>
              </a:ext>
            </a:extLst>
          </p:cNvPr>
          <p:cNvSpPr>
            <a:spLocks noChangeShapeType="1"/>
          </p:cNvSpPr>
          <p:nvPr/>
        </p:nvSpPr>
        <p:spPr bwMode="auto">
          <a:xfrm>
            <a:off x="4495800" y="2400300"/>
            <a:ext cx="0" cy="337185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Text Box 6">
            <a:extLst>
              <a:ext uri="{FF2B5EF4-FFF2-40B4-BE49-F238E27FC236}">
                <a16:creationId xmlns:a16="http://schemas.microsoft.com/office/drawing/2014/main" id="{FE8EEFE3-A136-4F26-B565-9D3EF2F0586E}"/>
              </a:ext>
            </a:extLst>
          </p:cNvPr>
          <p:cNvSpPr txBox="1">
            <a:spLocks noChangeArrowheads="1"/>
          </p:cNvSpPr>
          <p:nvPr/>
        </p:nvSpPr>
        <p:spPr bwMode="auto">
          <a:xfrm>
            <a:off x="5581650" y="4706101"/>
            <a:ext cx="2743200"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DG Must Disconnect Here</a:t>
            </a:r>
          </a:p>
        </p:txBody>
      </p:sp>
      <p:sp>
        <p:nvSpPr>
          <p:cNvPr id="10247" name="Line 7">
            <a:extLst>
              <a:ext uri="{FF2B5EF4-FFF2-40B4-BE49-F238E27FC236}">
                <a16:creationId xmlns:a16="http://schemas.microsoft.com/office/drawing/2014/main" id="{80C6F1DD-7D88-489D-A42E-EE675C6C7FF7}"/>
              </a:ext>
            </a:extLst>
          </p:cNvPr>
          <p:cNvSpPr>
            <a:spLocks noChangeShapeType="1"/>
          </p:cNvSpPr>
          <p:nvPr/>
        </p:nvSpPr>
        <p:spPr bwMode="auto">
          <a:xfrm flipH="1" flipV="1">
            <a:off x="4552950" y="4686300"/>
            <a:ext cx="1028700" cy="1714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6">
            <a:extLst>
              <a:ext uri="{FF2B5EF4-FFF2-40B4-BE49-F238E27FC236}">
                <a16:creationId xmlns:a16="http://schemas.microsoft.com/office/drawing/2014/main" id="{CFF814E0-7885-40BC-8A34-A9422455E4B9}"/>
              </a:ext>
            </a:extLst>
          </p:cNvPr>
          <p:cNvSpPr txBox="1">
            <a:spLocks noChangeArrowheads="1"/>
          </p:cNvSpPr>
          <p:nvPr/>
        </p:nvSpPr>
        <p:spPr bwMode="auto">
          <a:xfrm>
            <a:off x="3812286" y="1524640"/>
            <a:ext cx="2743200"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First Operation</a:t>
            </a:r>
          </a:p>
        </p:txBody>
      </p:sp>
      <p:sp>
        <p:nvSpPr>
          <p:cNvPr id="11" name="Line 7">
            <a:extLst>
              <a:ext uri="{FF2B5EF4-FFF2-40B4-BE49-F238E27FC236}">
                <a16:creationId xmlns:a16="http://schemas.microsoft.com/office/drawing/2014/main" id="{725EB183-40BE-4DEC-B145-DC6EC170E817}"/>
              </a:ext>
            </a:extLst>
          </p:cNvPr>
          <p:cNvSpPr>
            <a:spLocks noChangeShapeType="1"/>
          </p:cNvSpPr>
          <p:nvPr/>
        </p:nvSpPr>
        <p:spPr bwMode="auto">
          <a:xfrm flipH="1">
            <a:off x="4038602" y="1778556"/>
            <a:ext cx="345185" cy="113224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6">
            <a:extLst>
              <a:ext uri="{FF2B5EF4-FFF2-40B4-BE49-F238E27FC236}">
                <a16:creationId xmlns:a16="http://schemas.microsoft.com/office/drawing/2014/main" id="{5C0517D1-BA49-4A91-A971-5826BB539C8D}"/>
              </a:ext>
            </a:extLst>
          </p:cNvPr>
          <p:cNvSpPr txBox="1">
            <a:spLocks noChangeArrowheads="1"/>
          </p:cNvSpPr>
          <p:nvPr/>
        </p:nvSpPr>
        <p:spPr bwMode="auto">
          <a:xfrm>
            <a:off x="5129022" y="2045209"/>
            <a:ext cx="2743200"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 Interval</a:t>
            </a:r>
          </a:p>
        </p:txBody>
      </p:sp>
      <p:sp>
        <p:nvSpPr>
          <p:cNvPr id="13" name="Line 7">
            <a:extLst>
              <a:ext uri="{FF2B5EF4-FFF2-40B4-BE49-F238E27FC236}">
                <a16:creationId xmlns:a16="http://schemas.microsoft.com/office/drawing/2014/main" id="{BA116ED1-3169-4782-AB18-67B73A3885D6}"/>
              </a:ext>
            </a:extLst>
          </p:cNvPr>
          <p:cNvSpPr>
            <a:spLocks noChangeShapeType="1"/>
          </p:cNvSpPr>
          <p:nvPr/>
        </p:nvSpPr>
        <p:spPr bwMode="auto">
          <a:xfrm flipH="1">
            <a:off x="4922140" y="2400300"/>
            <a:ext cx="602355" cy="15044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6">
            <a:extLst>
              <a:ext uri="{FF2B5EF4-FFF2-40B4-BE49-F238E27FC236}">
                <a16:creationId xmlns:a16="http://schemas.microsoft.com/office/drawing/2014/main" id="{D499E81F-6488-4F1A-B017-99F444A66E23}"/>
              </a:ext>
            </a:extLst>
          </p:cNvPr>
          <p:cNvSpPr txBox="1">
            <a:spLocks noChangeArrowheads="1"/>
          </p:cNvSpPr>
          <p:nvPr/>
        </p:nvSpPr>
        <p:spPr bwMode="auto">
          <a:xfrm>
            <a:off x="6843522" y="3481653"/>
            <a:ext cx="2743200"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a:t>
            </a:r>
          </a:p>
        </p:txBody>
      </p:sp>
      <p:sp>
        <p:nvSpPr>
          <p:cNvPr id="15" name="Line 7">
            <a:extLst>
              <a:ext uri="{FF2B5EF4-FFF2-40B4-BE49-F238E27FC236}">
                <a16:creationId xmlns:a16="http://schemas.microsoft.com/office/drawing/2014/main" id="{A0394DC1-9076-48FC-95CA-6F2CCF4A2ABD}"/>
              </a:ext>
            </a:extLst>
          </p:cNvPr>
          <p:cNvSpPr>
            <a:spLocks noChangeShapeType="1"/>
          </p:cNvSpPr>
          <p:nvPr/>
        </p:nvSpPr>
        <p:spPr bwMode="auto">
          <a:xfrm flipH="1">
            <a:off x="5761670" y="3614166"/>
            <a:ext cx="1024690" cy="32626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81558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1+#ppt_w/2"/>
                                          </p:val>
                                        </p:tav>
                                        <p:tav tm="100000">
                                          <p:val>
                                            <p:strVal val="#ppt_x"/>
                                          </p:val>
                                        </p:tav>
                                      </p:tavLst>
                                    </p:anim>
                                    <p:anim calcmode="lin" valueType="num">
                                      <p:cBhvr additive="base">
                                        <p:cTn id="8" dur="500" fill="hold"/>
                                        <p:tgtEl>
                                          <p:spTgt spid="1024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0246"/>
                                        </p:tgtEl>
                                        <p:attrNameLst>
                                          <p:attrName>style.visibility</p:attrName>
                                        </p:attrNameLst>
                                      </p:cBhvr>
                                      <p:to>
                                        <p:strVal val="visible"/>
                                      </p:to>
                                    </p:set>
                                  </p:childTnLst>
                                </p:cTn>
                              </p:par>
                            </p:childTnLst>
                          </p:cTn>
                        </p:par>
                        <p:par>
                          <p:cTn id="12" fill="hold" nodeType="afterGroup">
                            <p:stCondLst>
                              <p:cond delay="1000"/>
                            </p:stCondLst>
                            <p:childTnLst>
                              <p:par>
                                <p:cTn id="13" presetID="2" presetClass="entr" presetSubtype="6" fill="hold" nodeType="afterEffect">
                                  <p:stCondLst>
                                    <p:cond delay="0"/>
                                  </p:stCondLst>
                                  <p:childTnLst>
                                    <p:set>
                                      <p:cBhvr>
                                        <p:cTn id="14" dur="1" fill="hold">
                                          <p:stCondLst>
                                            <p:cond delay="0"/>
                                          </p:stCondLst>
                                        </p:cTn>
                                        <p:tgtEl>
                                          <p:spTgt spid="10247"/>
                                        </p:tgtEl>
                                        <p:attrNameLst>
                                          <p:attrName>style.visibility</p:attrName>
                                        </p:attrNameLst>
                                      </p:cBhvr>
                                      <p:to>
                                        <p:strVal val="visible"/>
                                      </p:to>
                                    </p:set>
                                    <p:anim calcmode="lin" valueType="num">
                                      <p:cBhvr additive="base">
                                        <p:cTn id="15" dur="500" fill="hold"/>
                                        <p:tgtEl>
                                          <p:spTgt spid="10247"/>
                                        </p:tgtEl>
                                        <p:attrNameLst>
                                          <p:attrName>ppt_x</p:attrName>
                                        </p:attrNameLst>
                                      </p:cBhvr>
                                      <p:tavLst>
                                        <p:tav tm="0">
                                          <p:val>
                                            <p:strVal val="1+#ppt_w/2"/>
                                          </p:val>
                                        </p:tav>
                                        <p:tav tm="100000">
                                          <p:val>
                                            <p:strVal val="#ppt_x"/>
                                          </p:val>
                                        </p:tav>
                                      </p:tavLst>
                                    </p:anim>
                                    <p:anim calcmode="lin" valueType="num">
                                      <p:cBhvr additive="base">
                                        <p:cTn id="16" dur="500" fill="hold"/>
                                        <p:tgtEl>
                                          <p:spTgt spid="1024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10"/>
                                        </p:tgtEl>
                                        <p:attrNameLst>
                                          <p:attrName>style.visibility</p:attrName>
                                        </p:attrNameLst>
                                      </p:cBhvr>
                                      <p:to>
                                        <p:strVal val="visible"/>
                                      </p:to>
                                    </p:set>
                                  </p:childTnLst>
                                </p:cTn>
                              </p:par>
                            </p:childTnLst>
                          </p:cTn>
                        </p:par>
                        <p:par>
                          <p:cTn id="20" fill="hold">
                            <p:stCondLst>
                              <p:cond delay="2000"/>
                            </p:stCondLst>
                            <p:childTnLst>
                              <p:par>
                                <p:cTn id="21" presetID="2" presetClass="entr" presetSubtype="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12"/>
                                        </p:tgtEl>
                                        <p:attrNameLst>
                                          <p:attrName>style.visibility</p:attrName>
                                        </p:attrNameLst>
                                      </p:cBhvr>
                                      <p:to>
                                        <p:strVal val="visible"/>
                                      </p:to>
                                    </p:set>
                                  </p:childTnLst>
                                </p:cTn>
                              </p:par>
                            </p:childTnLst>
                          </p:cTn>
                        </p:par>
                        <p:par>
                          <p:cTn id="28" fill="hold">
                            <p:stCondLst>
                              <p:cond delay="3000"/>
                            </p:stCondLst>
                            <p:childTnLst>
                              <p:par>
                                <p:cTn id="29" presetID="2" presetClass="entr" presetSubtype="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14"/>
                                        </p:tgtEl>
                                        <p:attrNameLst>
                                          <p:attrName>style.visibility</p:attrName>
                                        </p:attrNameLst>
                                      </p:cBhvr>
                                      <p:to>
                                        <p:strVal val="visible"/>
                                      </p:to>
                                    </p:set>
                                  </p:childTnLst>
                                </p:cTn>
                              </p:par>
                            </p:childTnLst>
                          </p:cTn>
                        </p:par>
                        <p:par>
                          <p:cTn id="36" fill="hold">
                            <p:stCondLst>
                              <p:cond delay="4000"/>
                            </p:stCondLst>
                            <p:childTnLst>
                              <p:par>
                                <p:cTn id="37" presetID="2" presetClass="entr" presetSubtype="6"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autoUpdateAnimBg="0"/>
      <p:bldP spid="10" grpId="0" animBg="1" autoUpdateAnimBg="0"/>
      <p:bldP spid="12" grpId="0" animBg="1" autoUpdateAnimBg="0"/>
      <p:bldP spid="1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ln/>
        </p:spPr>
        <p:txBody>
          <a:bodyPr/>
          <a:lstStyle/>
          <a:p>
            <a:r>
              <a:rPr lang="en-US" altLang="en-US" dirty="0"/>
              <a:t>Summary: Distribution Systems</a:t>
            </a:r>
          </a:p>
        </p:txBody>
      </p:sp>
      <p:sp>
        <p:nvSpPr>
          <p:cNvPr id="136195" name="Rectangle 3"/>
          <p:cNvSpPr>
            <a:spLocks noGrp="1" noChangeArrowheads="1"/>
          </p:cNvSpPr>
          <p:nvPr>
            <p:ph idx="1"/>
          </p:nvPr>
        </p:nvSpPr>
        <p:spPr/>
        <p:txBody>
          <a:bodyPr/>
          <a:lstStyle/>
          <a:p>
            <a:r>
              <a:rPr lang="en-US" altLang="en-US" dirty="0"/>
              <a:t>Structure and operations are dictated by the economics of the protection system and desired Reliability</a:t>
            </a:r>
          </a:p>
          <a:p>
            <a:r>
              <a:rPr lang="en-US" altLang="en-US" dirty="0"/>
              <a:t>It will be too costly to modify the primary system (MV) protection system just to accommodate DER devices</a:t>
            </a:r>
          </a:p>
          <a:p>
            <a:r>
              <a:rPr lang="en-US" altLang="en-US" dirty="0"/>
              <a:t>DER must disconnect for fault clearing on same feeder or LV network</a:t>
            </a:r>
          </a:p>
          <a:p>
            <a:r>
              <a:rPr lang="en-US" altLang="en-US" dirty="0"/>
              <a:t>The greater value for DER is often on the end-user side or to </a:t>
            </a:r>
            <a:r>
              <a:rPr lang="en-US" altLang="en-US" dirty="0" err="1"/>
              <a:t>subtransmission</a:t>
            </a:r>
            <a:r>
              <a:rPr lang="en-US" altLang="en-US" dirty="0"/>
              <a:t> (HV) feed to the distribution system</a:t>
            </a:r>
          </a:p>
          <a:p>
            <a:r>
              <a:rPr lang="en-US" altLang="en-US" dirty="0"/>
              <a:t>DER can economically defer investments in distribution infrastructure under some circumstances</a:t>
            </a:r>
          </a:p>
        </p:txBody>
      </p:sp>
    </p:spTree>
    <p:extLst>
      <p:ext uri="{BB962C8B-B14F-4D97-AF65-F5344CB8AC3E}">
        <p14:creationId xmlns:p14="http://schemas.microsoft.com/office/powerpoint/2010/main" val="2994766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52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43BE-D9E1-43B6-B134-8A588C99C04B}"/>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FA626F47-BDE3-4872-8E97-3E22E52DEF02}"/>
              </a:ext>
            </a:extLst>
          </p:cNvPr>
          <p:cNvSpPr>
            <a:spLocks noGrp="1"/>
          </p:cNvSpPr>
          <p:nvPr>
            <p:ph idx="1"/>
          </p:nvPr>
        </p:nvSpPr>
        <p:spPr/>
        <p:txBody>
          <a:bodyPr/>
          <a:lstStyle/>
          <a:p>
            <a:endParaRPr lang="en-US" dirty="0"/>
          </a:p>
          <a:p>
            <a:endParaRPr lang="en-US" dirty="0"/>
          </a:p>
          <a:p>
            <a:r>
              <a:rPr lang="en-US" dirty="0"/>
              <a:t>Distribution System Basics</a:t>
            </a:r>
          </a:p>
          <a:p>
            <a:endParaRPr lang="en-US" dirty="0"/>
          </a:p>
          <a:p>
            <a:r>
              <a:rPr lang="en-US" dirty="0"/>
              <a:t>Introduction to </a:t>
            </a:r>
            <a:r>
              <a:rPr lang="en-US" dirty="0" err="1"/>
              <a:t>OpenDSS</a:t>
            </a:r>
            <a:endParaRPr lang="en-US" dirty="0"/>
          </a:p>
          <a:p>
            <a:endParaRPr lang="en-US" dirty="0"/>
          </a:p>
          <a:p>
            <a:r>
              <a:rPr lang="en-US" dirty="0" err="1"/>
              <a:t>OpenDSS</a:t>
            </a:r>
            <a:r>
              <a:rPr lang="en-US" dirty="0"/>
              <a:t> Basics and Scripting</a:t>
            </a:r>
          </a:p>
          <a:p>
            <a:endParaRPr lang="en-US" dirty="0"/>
          </a:p>
        </p:txBody>
      </p:sp>
    </p:spTree>
    <p:extLst>
      <p:ext uri="{BB962C8B-B14F-4D97-AF65-F5344CB8AC3E}">
        <p14:creationId xmlns:p14="http://schemas.microsoft.com/office/powerpoint/2010/main" val="395070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Introduction to</a:t>
            </a:r>
            <a:br>
              <a:rPr lang="en-US" altLang="en-US" dirty="0"/>
            </a:br>
            <a:r>
              <a:rPr lang="en-US" altLang="en-US" dirty="0"/>
              <a:t> Distribution Systems</a:t>
            </a:r>
          </a:p>
        </p:txBody>
      </p:sp>
    </p:spTree>
    <p:extLst>
      <p:ext uri="{BB962C8B-B14F-4D97-AF65-F5344CB8AC3E}">
        <p14:creationId xmlns:p14="http://schemas.microsoft.com/office/powerpoint/2010/main" val="306073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0283-369D-4A47-B9C4-DF6D492A4B42}"/>
              </a:ext>
            </a:extLst>
          </p:cNvPr>
          <p:cNvSpPr>
            <a:spLocks noGrp="1"/>
          </p:cNvSpPr>
          <p:nvPr>
            <p:ph type="title"/>
          </p:nvPr>
        </p:nvSpPr>
        <p:spPr/>
        <p:txBody>
          <a:bodyPr>
            <a:normAutofit fontScale="90000"/>
          </a:bodyPr>
          <a:lstStyle/>
          <a:p>
            <a:r>
              <a:rPr lang="en-US" dirty="0"/>
              <a:t>One-Line Diagram of Power Delivery System from Generator to Load</a:t>
            </a:r>
          </a:p>
        </p:txBody>
      </p:sp>
      <p:pic>
        <p:nvPicPr>
          <p:cNvPr id="8" name="Picture 7">
            <a:extLst>
              <a:ext uri="{FF2B5EF4-FFF2-40B4-BE49-F238E27FC236}">
                <a16:creationId xmlns:a16="http://schemas.microsoft.com/office/drawing/2014/main" id="{A3D05F77-F95B-465F-89C1-7F51CDF64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485" y="2484468"/>
            <a:ext cx="8943033" cy="2319251"/>
          </a:xfrm>
          <a:prstGeom prst="rect">
            <a:avLst/>
          </a:prstGeom>
        </p:spPr>
      </p:pic>
      <p:sp>
        <p:nvSpPr>
          <p:cNvPr id="9" name="TextBox 8">
            <a:extLst>
              <a:ext uri="{FF2B5EF4-FFF2-40B4-BE49-F238E27FC236}">
                <a16:creationId xmlns:a16="http://schemas.microsoft.com/office/drawing/2014/main" id="{6C3A4678-2915-4C29-BBBB-31E1C1E13B66}"/>
              </a:ext>
            </a:extLst>
          </p:cNvPr>
          <p:cNvSpPr txBox="1"/>
          <p:nvPr/>
        </p:nvSpPr>
        <p:spPr>
          <a:xfrm>
            <a:off x="1923012" y="4498226"/>
            <a:ext cx="4763192" cy="1200329"/>
          </a:xfrm>
          <a:prstGeom prst="rect">
            <a:avLst/>
          </a:prstGeom>
          <a:noFill/>
        </p:spPr>
        <p:txBody>
          <a:bodyPr wrap="square" rtlCol="0">
            <a:spAutoFit/>
          </a:bodyPr>
          <a:lstStyle/>
          <a:p>
            <a:pPr algn="l"/>
            <a:r>
              <a:rPr lang="en-US" sz="1800" b="1" dirty="0">
                <a:solidFill>
                  <a:schemeClr val="tx1">
                    <a:lumMod val="75000"/>
                    <a:lumOff val="25000"/>
                  </a:schemeClr>
                </a:solidFill>
                <a:latin typeface="+mn-lt"/>
              </a:rPr>
              <a:t>The Transformer connections are important!</a:t>
            </a:r>
          </a:p>
          <a:p>
            <a:pPr algn="l"/>
            <a:r>
              <a:rPr lang="en-US" sz="1800" b="1" dirty="0">
                <a:solidFill>
                  <a:schemeClr val="tx1">
                    <a:lumMod val="75000"/>
                    <a:lumOff val="25000"/>
                  </a:schemeClr>
                </a:solidFill>
                <a:latin typeface="+mn-lt"/>
              </a:rPr>
              <a:t>Also, note locations of breakers and arresters.</a:t>
            </a:r>
          </a:p>
          <a:p>
            <a:pPr algn="l"/>
            <a:r>
              <a:rPr lang="en-US" sz="1800" b="1" dirty="0">
                <a:solidFill>
                  <a:schemeClr val="tx1">
                    <a:lumMod val="75000"/>
                    <a:lumOff val="25000"/>
                  </a:schemeClr>
                </a:solidFill>
                <a:latin typeface="+mn-lt"/>
              </a:rPr>
              <a:t>There is a good reason for everything!</a:t>
            </a:r>
          </a:p>
        </p:txBody>
      </p:sp>
    </p:spTree>
    <p:extLst>
      <p:ext uri="{BB962C8B-B14F-4D97-AF65-F5344CB8AC3E}">
        <p14:creationId xmlns:p14="http://schemas.microsoft.com/office/powerpoint/2010/main" val="21751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GSU Transformers are Nearly Always Delta/Wye</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lstStyle/>
          <a:p>
            <a:r>
              <a:rPr lang="en-US" dirty="0"/>
              <a:t>Delta blocks 3</a:t>
            </a:r>
            <a:r>
              <a:rPr lang="en-US" baseline="30000" dirty="0"/>
              <a:t>rd</a:t>
            </a:r>
            <a:r>
              <a:rPr lang="en-US" dirty="0"/>
              <a:t> harmonic current</a:t>
            </a:r>
          </a:p>
          <a:p>
            <a:pPr lvl="1"/>
            <a:r>
              <a:rPr lang="en-US" dirty="0"/>
              <a:t>Produced by generator from imperfect generator voltage</a:t>
            </a:r>
          </a:p>
          <a:p>
            <a:pPr lvl="1"/>
            <a:r>
              <a:rPr lang="en-US" dirty="0"/>
              <a:t>Keeps load-produced zero-sequence harmonics out of  generator</a:t>
            </a:r>
          </a:p>
          <a:p>
            <a:pPr lvl="1"/>
            <a:r>
              <a:rPr lang="en-US" dirty="0"/>
              <a:t>Allows for sensitive ground fault generator protection</a:t>
            </a:r>
          </a:p>
          <a:p>
            <a:r>
              <a:rPr lang="en-US" dirty="0"/>
              <a:t>Wye-grounded/Delta (as seen from transmission side) provides a very strong ground source</a:t>
            </a:r>
          </a:p>
          <a:p>
            <a:pPr lvl="1"/>
            <a:r>
              <a:rPr lang="en-US" dirty="0"/>
              <a:t>Keeps </a:t>
            </a:r>
            <a:r>
              <a:rPr lang="en-US" dirty="0" err="1"/>
              <a:t>unfaulted</a:t>
            </a:r>
            <a:r>
              <a:rPr lang="en-US" dirty="0"/>
              <a:t> phase </a:t>
            </a:r>
            <a:r>
              <a:rPr lang="en-US" dirty="0" err="1"/>
              <a:t>overvoltages</a:t>
            </a:r>
            <a:r>
              <a:rPr lang="en-US" dirty="0"/>
              <a:t> &lt; arrester discharge level for single-line-to-ground faults</a:t>
            </a:r>
          </a:p>
          <a:p>
            <a:pPr lvl="1"/>
            <a:r>
              <a:rPr lang="en-US" dirty="0"/>
              <a:t>Allows use of lower BIL for equipment and saves much $$$</a:t>
            </a:r>
          </a:p>
          <a:p>
            <a:pPr lvl="2"/>
            <a:r>
              <a:rPr lang="en-US" dirty="0"/>
              <a:t>BIL = Basic Impulse Insulation Level</a:t>
            </a:r>
          </a:p>
        </p:txBody>
      </p:sp>
    </p:spTree>
    <p:extLst>
      <p:ext uri="{BB962C8B-B14F-4D97-AF65-F5344CB8AC3E}">
        <p14:creationId xmlns:p14="http://schemas.microsoft.com/office/powerpoint/2010/main" val="237349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Many Transmission Substation Transformers are Autotransformers</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lstStyle/>
          <a:p>
            <a:endParaRPr lang="en-US" dirty="0"/>
          </a:p>
          <a:p>
            <a:r>
              <a:rPr lang="en-US" dirty="0"/>
              <a:t>More economical; less copper and steel than conventional two-winding transformer</a:t>
            </a:r>
          </a:p>
          <a:p>
            <a:r>
              <a:rPr lang="en-US" dirty="0"/>
              <a:t>Effectively a grounded-YY connection (No phase shift)</a:t>
            </a:r>
          </a:p>
          <a:p>
            <a:pPr lvl="1"/>
            <a:r>
              <a:rPr lang="en-US" dirty="0"/>
              <a:t>Always has a grounded neutral</a:t>
            </a:r>
          </a:p>
          <a:p>
            <a:r>
              <a:rPr lang="en-US" dirty="0"/>
              <a:t>Many have a Delta-connected “Tertiary” winding</a:t>
            </a:r>
          </a:p>
          <a:p>
            <a:pPr lvl="1"/>
            <a:r>
              <a:rPr lang="en-US" dirty="0"/>
              <a:t>Adds a “ground source”</a:t>
            </a:r>
          </a:p>
          <a:p>
            <a:pPr lvl="1"/>
            <a:r>
              <a:rPr lang="en-US" dirty="0"/>
              <a:t>Keeps transient </a:t>
            </a:r>
            <a:r>
              <a:rPr lang="en-US" dirty="0" err="1"/>
              <a:t>overvoltages</a:t>
            </a:r>
            <a:r>
              <a:rPr lang="en-US" dirty="0"/>
              <a:t> down</a:t>
            </a:r>
          </a:p>
          <a:p>
            <a:pPr lvl="1"/>
            <a:r>
              <a:rPr lang="en-US" dirty="0"/>
              <a:t>Helps control some harmonics</a:t>
            </a:r>
          </a:p>
        </p:txBody>
      </p:sp>
    </p:spTree>
    <p:extLst>
      <p:ext uri="{BB962C8B-B14F-4D97-AF65-F5344CB8AC3E}">
        <p14:creationId xmlns:p14="http://schemas.microsoft.com/office/powerpoint/2010/main" val="418340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Most Distribution Substation Transformers are Delta</a:t>
            </a:r>
            <a:r>
              <a:rPr lang="en-US"/>
              <a:t>/Wye</a:t>
            </a:r>
            <a:endParaRPr lang="en-US" dirty="0"/>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normAutofit/>
          </a:bodyPr>
          <a:lstStyle/>
          <a:p>
            <a:r>
              <a:rPr lang="en-US" dirty="0"/>
              <a:t>Provides a well-grounded source for distribution MV system</a:t>
            </a:r>
          </a:p>
          <a:p>
            <a:r>
              <a:rPr lang="en-US" dirty="0"/>
              <a:t>Short circuits zero-sequence harmonics coming from loads</a:t>
            </a:r>
          </a:p>
          <a:p>
            <a:r>
              <a:rPr lang="en-US" dirty="0"/>
              <a:t>Has a 30-degree phase shift from HV to MV</a:t>
            </a:r>
          </a:p>
          <a:p>
            <a:pPr lvl="1"/>
            <a:r>
              <a:rPr lang="en-US" dirty="0"/>
              <a:t>By ANSI standards: MV lags HV by 30 degrees  (Dyn1)</a:t>
            </a:r>
          </a:p>
          <a:p>
            <a:pPr lvl="1"/>
            <a:r>
              <a:rPr lang="en-US" dirty="0"/>
              <a:t>In Europe, MV leads by 30 degrees  (Dyn11 or Dyn5)</a:t>
            </a:r>
          </a:p>
          <a:p>
            <a:r>
              <a:rPr lang="en-US" dirty="0"/>
              <a:t>Some distribution sub transformers are Wye/Wye/Delta (Ynynd1)</a:t>
            </a:r>
          </a:p>
          <a:p>
            <a:pPr lvl="1"/>
            <a:r>
              <a:rPr lang="en-US" dirty="0"/>
              <a:t>Typically used where transmission system is, or was, weak and needs stronger ground source to help limit </a:t>
            </a:r>
            <a:r>
              <a:rPr lang="en-US" dirty="0" err="1"/>
              <a:t>overvoltages</a:t>
            </a:r>
            <a:r>
              <a:rPr lang="en-US" dirty="0"/>
              <a:t> and protect arresters during ground faults</a:t>
            </a:r>
          </a:p>
          <a:p>
            <a:pPr lvl="1"/>
            <a:r>
              <a:rPr lang="en-US" dirty="0"/>
              <a:t>Delta winding is often “buried” and not loaded</a:t>
            </a:r>
          </a:p>
          <a:p>
            <a:pPr lvl="1"/>
            <a:endParaRPr lang="en-US" dirty="0"/>
          </a:p>
        </p:txBody>
      </p:sp>
    </p:spTree>
    <p:extLst>
      <p:ext uri="{BB962C8B-B14F-4D97-AF65-F5344CB8AC3E}">
        <p14:creationId xmlns:p14="http://schemas.microsoft.com/office/powerpoint/2010/main" val="43896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Transformers Serving Commercial 3-phase Loads </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normAutofit/>
          </a:bodyPr>
          <a:lstStyle/>
          <a:p>
            <a:r>
              <a:rPr lang="en-US" dirty="0"/>
              <a:t>These transformers may have many different winding connections</a:t>
            </a:r>
          </a:p>
          <a:p>
            <a:r>
              <a:rPr lang="en-US" dirty="0"/>
              <a:t>Grounded-YY is most common in US today</a:t>
            </a:r>
          </a:p>
          <a:p>
            <a:pPr lvl="1"/>
            <a:r>
              <a:rPr lang="en-US" dirty="0"/>
              <a:t>Avoids most </a:t>
            </a:r>
            <a:r>
              <a:rPr lang="en-US" dirty="0" err="1"/>
              <a:t>ferroresonance</a:t>
            </a:r>
            <a:r>
              <a:rPr lang="en-US" dirty="0"/>
              <a:t> in cable-fed situations</a:t>
            </a:r>
          </a:p>
          <a:p>
            <a:r>
              <a:rPr lang="en-US" dirty="0"/>
              <a:t>Many legacy Delta/grounded-Y transformers still in service</a:t>
            </a:r>
          </a:p>
          <a:p>
            <a:r>
              <a:rPr lang="en-US" dirty="0"/>
              <a:t>Ungrounded-Y/Delta with center-tapped leg is commonly used for small commercial buildings</a:t>
            </a:r>
          </a:p>
          <a:p>
            <a:pPr lvl="1"/>
            <a:r>
              <a:rPr lang="en-US" dirty="0"/>
              <a:t>Serves 120-V office loads and 3-phase 240-V motor</a:t>
            </a:r>
          </a:p>
          <a:p>
            <a:pPr lvl="1"/>
            <a:r>
              <a:rPr lang="en-US" dirty="0"/>
              <a:t>Have to leave the neutral ungrounded to prevent failure upon ground faults on the distribution feeder</a:t>
            </a:r>
          </a:p>
          <a:p>
            <a:r>
              <a:rPr lang="en-US" dirty="0"/>
              <a:t>The Open-Y/Open-Delta connection is used in rural areas</a:t>
            </a:r>
          </a:p>
          <a:p>
            <a:pPr lvl="1"/>
            <a:endParaRPr lang="en-US" dirty="0"/>
          </a:p>
        </p:txBody>
      </p:sp>
    </p:spTree>
    <p:extLst>
      <p:ext uri="{BB962C8B-B14F-4D97-AF65-F5344CB8AC3E}">
        <p14:creationId xmlns:p14="http://schemas.microsoft.com/office/powerpoint/2010/main" val="3848917828"/>
      </p:ext>
    </p:extLst>
  </p:cSld>
  <p:clrMapOvr>
    <a:masterClrMapping/>
  </p:clrMapOvr>
</p:sld>
</file>

<file path=ppt/theme/theme1.xml><?xml version="1.0" encoding="utf-8"?>
<a:theme xmlns:a="http://schemas.openxmlformats.org/drawingml/2006/main" name="2021 PowerPoint theme">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 PowerPoint Widescreen Template_3.2" id="{12105928-A469-8244-BB4B-0F21A447BE97}" vid="{458CC5B5-CDB8-9649-98C4-5FEBD730F6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21A8B-3986-40B6-95DF-B5A721DA9604}">
  <ds:schemaRefs>
    <ds:schemaRef ds:uri="9d4eb815-23ed-48d9-b0c1-2b9ce0016f4e"/>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3.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2021 PowerPoint Widescreen Template_3.2</Template>
  <TotalTime>16</TotalTime>
  <Words>1313</Words>
  <Application>Microsoft Office PowerPoint</Application>
  <PresentationFormat>Widescreen</PresentationFormat>
  <Paragraphs>186</Paragraphs>
  <Slides>28</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Calibri Light</vt:lpstr>
      <vt:lpstr>Century Gothic</vt:lpstr>
      <vt:lpstr>Wingdings</vt:lpstr>
      <vt:lpstr>2021 PowerPoint theme</vt:lpstr>
      <vt:lpstr>Document</vt:lpstr>
      <vt:lpstr>OpenDSS Training Workshop</vt:lpstr>
      <vt:lpstr>Instructor</vt:lpstr>
      <vt:lpstr>Today’s Agenda</vt:lpstr>
      <vt:lpstr>Introduction to  Distribution Systems</vt:lpstr>
      <vt:lpstr>One-Line Diagram of Power Delivery System from Generator to Load</vt:lpstr>
      <vt:lpstr>GSU Transformers are Nearly Always Delta/Wye</vt:lpstr>
      <vt:lpstr>Many Transmission Substation Transformers are Autotransformers</vt:lpstr>
      <vt:lpstr>Most Distribution Substation Transformers are Delta/Wye</vt:lpstr>
      <vt:lpstr>Transformers Serving Commercial 3-phase Loads </vt:lpstr>
      <vt:lpstr>The Typical North American Distribution System is a  4-wire multi-grounded neutral system</vt:lpstr>
      <vt:lpstr>The North American Distribution System is Often Very Unbalanced</vt:lpstr>
      <vt:lpstr>The Typical European Style System</vt:lpstr>
      <vt:lpstr>Urban  Low-Voltage Network Systems</vt:lpstr>
      <vt:lpstr>Urban LV Network Systems – Another View</vt:lpstr>
      <vt:lpstr>Urban LV Network Systems</vt:lpstr>
      <vt:lpstr>Why are most distribution systems radial?</vt:lpstr>
      <vt:lpstr>Utility Fault-Clearing Practices</vt:lpstr>
      <vt:lpstr>Radial Distribution Fault Protection Requires Only One Device to Operate</vt:lpstr>
      <vt:lpstr>Transmission Fault Protection Typically Requires Two Breakers to Operate</vt:lpstr>
      <vt:lpstr>Radial Circuit Economics</vt:lpstr>
      <vt:lpstr>Radial System Protection Principles</vt:lpstr>
      <vt:lpstr>LV Network Systems</vt:lpstr>
      <vt:lpstr>LV Network Protection Principles</vt:lpstr>
      <vt:lpstr>Reclosing on Overhead Radial Circuits</vt:lpstr>
      <vt:lpstr>Reclosing can save sustained interruptions</vt:lpstr>
      <vt:lpstr>DER Must Disconnect Early in the  First Reclose Interval</vt:lpstr>
      <vt:lpstr>Summary: Distribution Systems</vt:lpstr>
      <vt:lpstr>PowerPoint Presentation</vt:lpstr>
    </vt:vector>
  </TitlesOfParts>
  <Manager/>
  <Company>Electric Power Research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OpenDSS Training Workshop</dc:title>
  <dc:subject>Version 3.2</dc:subject>
  <dc:creator>Dugan, Roger</dc:creator>
  <cp:keywords/>
  <dc:description>© 2021 Electric Power Research Institute, Inc. All rights reserved.</dc:description>
  <cp:lastModifiedBy>Dugan, Roger</cp:lastModifiedBy>
  <cp:revision>3</cp:revision>
  <cp:lastPrinted>2014-11-24T20:31:07Z</cp:lastPrinted>
  <dcterms:created xsi:type="dcterms:W3CDTF">2021-08-23T13:34:26Z</dcterms:created>
  <dcterms:modified xsi:type="dcterms:W3CDTF">2021-08-30T13:02:37Z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