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Lst>
  <p:notesMasterIdLst>
    <p:notesMasterId r:id="rId53"/>
  </p:notesMasterIdLst>
  <p:handoutMasterIdLst>
    <p:handoutMasterId r:id="rId54"/>
  </p:handout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371" r:id="rId18"/>
    <p:sldId id="372" r:id="rId19"/>
    <p:sldId id="373" r:id="rId20"/>
    <p:sldId id="404" r:id="rId21"/>
    <p:sldId id="377" r:id="rId22"/>
    <p:sldId id="409" r:id="rId23"/>
    <p:sldId id="410" r:id="rId24"/>
    <p:sldId id="411" r:id="rId25"/>
    <p:sldId id="432"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366" r:id="rId39"/>
    <p:sldId id="424" r:id="rId40"/>
    <p:sldId id="425" r:id="rId41"/>
    <p:sldId id="426" r:id="rId42"/>
    <p:sldId id="427" r:id="rId43"/>
    <p:sldId id="428" r:id="rId44"/>
    <p:sldId id="429" r:id="rId45"/>
    <p:sldId id="307" r:id="rId46"/>
    <p:sldId id="430" r:id="rId47"/>
    <p:sldId id="431" r:id="rId48"/>
    <p:sldId id="405" r:id="rId49"/>
    <p:sldId id="406" r:id="rId50"/>
    <p:sldId id="2005" r:id="rId51"/>
    <p:sldId id="2012" r:id="rId52"/>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ers, Christine" initials="RC" lastIdx="10" clrIdx="0">
    <p:extLst>
      <p:ext uri="{19B8F6BF-5375-455C-9EA6-DF929625EA0E}">
        <p15:presenceInfo xmlns:p15="http://schemas.microsoft.com/office/powerpoint/2012/main" userId="S::crivers@epri.com::80e8de17-408a-4ed1-a111-481bf9cfd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C9F1FF"/>
    <a:srgbClr val="003296"/>
    <a:srgbClr val="0B9E9A"/>
    <a:srgbClr val="33CCCC"/>
    <a:srgbClr val="239592"/>
    <a:srgbClr val="233E92"/>
    <a:srgbClr val="97BFE6"/>
    <a:srgbClr val="223E92"/>
    <a:srgbClr val="033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5801" autoAdjust="0"/>
  </p:normalViewPr>
  <p:slideViewPr>
    <p:cSldViewPr snapToGrid="0">
      <p:cViewPr varScale="1">
        <p:scale>
          <a:sx n="95" d="100"/>
          <a:sy n="95" d="100"/>
        </p:scale>
        <p:origin x="67" y="149"/>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7" d="100"/>
          <a:sy n="117" d="100"/>
        </p:scale>
        <p:origin x="38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8/30/2021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8/30/2021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333375" y="695325"/>
            <a:ext cx="61960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22</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1178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23</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31</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407988" y="695325"/>
            <a:ext cx="6196012"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32</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33</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34</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35</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409575" y="695325"/>
            <a:ext cx="61976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36</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409575" y="695325"/>
            <a:ext cx="61976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37</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39</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40</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43</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45</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46</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1EDFE55-CD97-4806-B97B-A9091661C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with 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0042550C-BC90-495D-8E34-A8B34AE030E6}"/>
              </a:ext>
            </a:extLst>
          </p:cNvPr>
          <p:cNvSpPr/>
          <p:nvPr userDrawn="1"/>
        </p:nvSpPr>
        <p:spPr bwMode="auto">
          <a:xfrm>
            <a:off x="5019040" y="102458"/>
            <a:ext cx="4119296" cy="6389782"/>
          </a:xfrm>
          <a:prstGeom prst="parallelogram">
            <a:avLst>
              <a:gd name="adj" fmla="val 48367"/>
            </a:avLst>
          </a:prstGeom>
          <a:solidFill>
            <a:schemeClr val="accent1">
              <a:lumMod val="20000"/>
              <a:lumOff val="8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Rectangle 5">
            <a:extLst>
              <a:ext uri="{FF2B5EF4-FFF2-40B4-BE49-F238E27FC236}">
                <a16:creationId xmlns:a16="http://schemas.microsoft.com/office/drawing/2014/main" id="{B0ADDE39-D9ED-4DF4-B1E5-C884C95AC52C}"/>
              </a:ext>
            </a:extLst>
          </p:cNvPr>
          <p:cNvSpPr/>
          <p:nvPr userDrawn="1"/>
        </p:nvSpPr>
        <p:spPr bwMode="auto">
          <a:xfrm>
            <a:off x="7000240" y="102458"/>
            <a:ext cx="5191760" cy="6389782"/>
          </a:xfrm>
          <a:prstGeom prst="rect">
            <a:avLst/>
          </a:prstGeom>
          <a:solidFill>
            <a:srgbClr val="C9F1FF"/>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452805"/>
            <a:ext cx="4653280" cy="4500713"/>
          </a:xfrm>
          <a:prstGeom prst="rect">
            <a:avLst/>
          </a:prstGeo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8952" y="1452805"/>
            <a:ext cx="4653280" cy="4500713"/>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8E78E50C-C1F1-41A4-AB40-A03CD12EB182}"/>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129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BLU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8537389-C2C8-4A98-A053-6A4CEDC3D263}"/>
              </a:ext>
            </a:extLst>
          </p:cNvPr>
          <p:cNvPicPr>
            <a:picLocks noChangeAspect="1"/>
          </p:cNvPicPr>
          <p:nvPr userDrawn="1"/>
        </p:nvPicPr>
        <p:blipFill>
          <a:blip r:embed="rId2">
            <a:alphaModFix amt="85000"/>
            <a:extLst>
              <a:ext uri="{28A0092B-C50C-407E-A947-70E740481C1C}">
                <a14:useLocalDpi xmlns:a14="http://schemas.microsoft.com/office/drawing/2010/main" val="0"/>
              </a:ext>
            </a:extLst>
          </a:blip>
          <a:stretch>
            <a:fillRect/>
          </a:stretch>
        </p:blipFill>
        <p:spPr>
          <a:xfrm>
            <a:off x="0" y="86420"/>
            <a:ext cx="12192000" cy="6420999"/>
          </a:xfrm>
          <a:prstGeom prst="rect">
            <a:avLst/>
          </a:prstGeom>
        </p:spPr>
      </p:pic>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9672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2"/>
            <a:ext cx="12188952" cy="6419393"/>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B08956C-18D0-412B-95E3-E5C100C5EE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5693"/>
            <a:ext cx="12188952" cy="6419393"/>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spTree>
    <p:extLst>
      <p:ext uri="{BB962C8B-B14F-4D97-AF65-F5344CB8AC3E}">
        <p14:creationId xmlns:p14="http://schemas.microsoft.com/office/powerpoint/2010/main" val="1877443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680" y="1920240"/>
            <a:ext cx="1121664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487680" y="3383280"/>
            <a:ext cx="1121664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1840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4C31F06-3E89-4DC2-BB45-7EE9A7B32C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E7F156AC-AC73-4A21-8467-792B12862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7F213DCC-F107-4B27-8EAA-FA2368E322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34370DE5-6E93-4496-B10C-FF6027E31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0E5DD1C6-53CB-422F-B275-DBDFBD9428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www.epri.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userDrawn="1"/>
        </p:nvSpPr>
        <p:spPr>
          <a:xfrm>
            <a:off x="0" y="6602042"/>
            <a:ext cx="10972800"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2021 Electric Power Research Institute, Inc. All rights reserved.</a:t>
            </a:r>
          </a:p>
        </p:txBody>
      </p:sp>
      <p:sp>
        <p:nvSpPr>
          <p:cNvPr id="13" name="TextBox 12">
            <a:hlinkClick r:id="rId23"/>
          </p:cNvPr>
          <p:cNvSpPr txBox="1"/>
          <p:nvPr/>
        </p:nvSpPr>
        <p:spPr>
          <a:xfrm>
            <a:off x="1892567"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81280" y="6586395"/>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098212" y="6611186"/>
            <a:ext cx="895411" cy="173736"/>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19" r:id="rId17"/>
    <p:sldLayoutId id="2147483720" r:id="rId18"/>
    <p:sldLayoutId id="2147483715" r:id="rId19"/>
    <p:sldLayoutId id="2147483716" r:id="rId20"/>
    <p:sldLayoutId id="2147483721" r:id="rId21"/>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electricdss/code/HEAD/tree/trunk/Version8/Doc/"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www.epri.com/#/pages/sa/opendss"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2.emf"/><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Introduction to </a:t>
            </a:r>
            <a:r>
              <a:rPr lang="en-US" dirty="0" err="1"/>
              <a:t>OpenDSS</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normAutofit lnSpcReduction="10000"/>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normAutofit lnSpcReduction="10000"/>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fontScale="92500" lnSpcReduction="20000"/>
          </a:bodyPr>
          <a:lstStyle/>
          <a:p>
            <a:pPr eaLnBrk="1" hangingPunct="1"/>
            <a:r>
              <a:rPr lang="en-US" altLang="en-US" dirty="0"/>
              <a:t>Can model virtually any distribution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https://sourceforge.net/p/electricdss/code/HEAD/tree/trunk/Version8/Doc/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normAutofit lnSpcReduction="10000"/>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692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3352800" y="7858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1993901"/>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fontScale="92500" lnSpcReduction="20000"/>
          </a:bodyPr>
          <a:lstStyle/>
          <a:p>
            <a:pPr marL="457200" indent="-457200"/>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a:r>
              <a:rPr lang="en-US" altLang="en-US" dirty="0"/>
              <a:t>Some graphical output is also provided. </a:t>
            </a:r>
          </a:p>
          <a:p>
            <a:pPr marL="744538" lvl="1" indent="-457200"/>
            <a:r>
              <a:rPr lang="en-US" altLang="en-US" dirty="0"/>
              <a:t>No graphical input is provided.</a:t>
            </a:r>
          </a:p>
          <a:p>
            <a:pPr marL="457200" indent="-457200"/>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Some users have published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4648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5791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4038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4267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4267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4267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4267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4267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4267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4267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4267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4267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4267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4267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2743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2514600" y="1600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3048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3886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6172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6324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8839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8610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7924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8382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000" dirty="0"/>
              <a:t>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 Version 8 Released in 2019  (now Version 9) performs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r>
              <a:rPr lang="en-US" altLang="en-US" sz="2000" dirty="0"/>
              <a:t>Improved Distribution Management Systems (DMS) functions </a:t>
            </a:r>
          </a:p>
          <a:p>
            <a:pPr lvl="1"/>
            <a:r>
              <a:rPr lang="en-US" altLang="en-US" sz="2000" dirty="0"/>
              <a:t>Several Existing EPRI research projects</a:t>
            </a:r>
          </a:p>
          <a:p>
            <a:pPr eaLnBrk="1" hangingPunct="1"/>
            <a:r>
              <a:rPr lang="en-US" altLang="en-US" sz="2000" dirty="0"/>
              <a:t>Improved distribution state estimation functions </a:t>
            </a:r>
          </a:p>
          <a:p>
            <a:pPr eaLnBrk="1" hangingPunct="1"/>
            <a:r>
              <a:rPr lang="en-US" altLang="en-US" sz="2000" dirty="0"/>
              <a:t>Improved </a:t>
            </a:r>
            <a:r>
              <a:rPr lang="en-US" altLang="en-US" sz="2000" b="1" dirty="0"/>
              <a:t>microgrid simulations </a:t>
            </a:r>
            <a:r>
              <a:rPr lang="en-US" altLang="en-US" sz="2000" dirty="0"/>
              <a:t>(Dynamics mode)</a:t>
            </a:r>
          </a:p>
          <a:p>
            <a:pPr lvl="1"/>
            <a:r>
              <a:rPr lang="en-US" altLang="en-US" dirty="0"/>
              <a:t>Hot topic currently</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normAutofit lnSpcReduction="10000"/>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a:t>
            </a:r>
            <a:r>
              <a:rPr lang="en-US" altLang="en-US" sz="1600" b="1"/>
              <a:t>has 50 years </a:t>
            </a:r>
            <a:r>
              <a:rPr lang="en-US" altLang="en-US" sz="1600" b="1" dirty="0"/>
              <a:t>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869"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lvl="1"/>
            <a:r>
              <a:rPr lang="en-US" altLang="en-US" dirty="0"/>
              <a:t>The program can accept more detailed data for lines, transformers, etc. than the typical data for distribution system analysis when they are available.</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 and</a:t>
            </a:r>
          </a:p>
          <a:p>
            <a:pPr lvl="1"/>
            <a:r>
              <a:rPr lang="en-US" altLang="en-US" dirty="0"/>
              <a:t>Used in the circuit simulation</a:t>
            </a:r>
          </a:p>
          <a:p>
            <a:pPr lvl="1"/>
            <a:endParaRPr lang="en-US" altLang="en-US" dirty="0"/>
          </a:p>
          <a:p>
            <a:endParaRPr lang="en-US" altLang="en-US" i="1" dirty="0"/>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Variable States</a:t>
            </a:r>
          </a:p>
        </p:txBody>
      </p:sp>
      <p:sp>
        <p:nvSpPr>
          <p:cNvPr id="62467" name="Rectangle 3"/>
          <p:cNvSpPr>
            <a:spLocks noGrp="1" noChangeArrowheads="1"/>
          </p:cNvSpPr>
          <p:nvPr>
            <p:ph type="body" idx="1"/>
          </p:nvPr>
        </p:nvSpPr>
        <p:spPr/>
        <p:txBody>
          <a:bodyPr>
            <a:normAutofit lnSpcReduction="10000"/>
          </a:bodyPr>
          <a:lstStyle/>
          <a:p>
            <a:pPr lvl="1"/>
            <a:endParaRPr lang="en-US" altLang="en-US" dirty="0"/>
          </a:p>
          <a:p>
            <a:endParaRPr lang="en-US" altLang="en-US" dirty="0"/>
          </a:p>
          <a:p>
            <a:r>
              <a:rPr lang="en-US" altLang="en-US" dirty="0"/>
              <a:t>Throughout </a:t>
            </a:r>
            <a:r>
              <a:rPr lang="en-US" altLang="en-US" dirty="0" err="1"/>
              <a:t>OpenDSS</a:t>
            </a:r>
            <a:r>
              <a:rPr lang="en-US" altLang="en-US" dirty="0"/>
              <a:t>, property values remain at the value most recently defined until they are subsequently changed</a:t>
            </a:r>
          </a:p>
          <a:p>
            <a:endParaRPr lang="en-US" altLang="en-US" dirty="0"/>
          </a:p>
          <a:p>
            <a:pPr lvl="1"/>
            <a:r>
              <a:rPr lang="en-US" altLang="en-US" dirty="0"/>
              <a:t>They generally do NOT reset to original values unless you explicitly change them or Clear the circuit definition</a:t>
            </a:r>
          </a:p>
          <a:p>
            <a:pPr lvl="1"/>
            <a:endParaRPr lang="en-US" altLang="en-US" dirty="0"/>
          </a:p>
          <a:p>
            <a:pPr lvl="2"/>
            <a:r>
              <a:rPr lang="en-US" altLang="en-US" dirty="0"/>
              <a:t>This may be different than distribution power flow programs you are familiar with</a:t>
            </a:r>
          </a:p>
          <a:p>
            <a:pPr lvl="2"/>
            <a:r>
              <a:rPr lang="en-US" altLang="en-US" dirty="0" err="1"/>
              <a:t>OpenDSS</a:t>
            </a:r>
            <a:r>
              <a:rPr lang="en-US" altLang="en-US" dirty="0"/>
              <a:t> is designed as an interactive </a:t>
            </a:r>
            <a:r>
              <a:rPr lang="en-US" altLang="en-US" i="1" dirty="0"/>
              <a:t>simulator</a:t>
            </a:r>
          </a:p>
        </p:txBody>
      </p:sp>
    </p:spTree>
    <p:extLst>
      <p:ext uri="{BB962C8B-B14F-4D97-AF65-F5344CB8AC3E}">
        <p14:creationId xmlns:p14="http://schemas.microsoft.com/office/powerpoint/2010/main" val="191623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lnSpcReduction="10000"/>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a:t>
            </a:r>
            <a:r>
              <a:rPr lang="en-US" altLang="en-US" i="1" dirty="0"/>
              <a:t>primitive admittance </a:t>
            </a:r>
            <a:r>
              <a:rPr lang="en-US" altLang="en-US" dirty="0"/>
              <a:t>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are used to build the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2057401"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2286001"/>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1905001"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dirty="0"/>
              <a:t>Simply let </a:t>
            </a:r>
            <a:r>
              <a:rPr lang="en-US" altLang="en-US" b="1" dirty="0"/>
              <a:t>R, X, B, G, C</a:t>
            </a:r>
            <a:r>
              <a:rPr lang="en-US" altLang="en-US" dirty="0"/>
              <a:t>, etc. represent </a:t>
            </a:r>
            <a:r>
              <a:rPr lang="en-US" altLang="en-US" b="1" dirty="0"/>
              <a:t>3x3</a:t>
            </a:r>
            <a:r>
              <a:rPr lang="en-US" altLang="en-US" dirty="0"/>
              <a:t> matrix</a:t>
            </a:r>
          </a:p>
          <a:p>
            <a:pPr lvl="1"/>
            <a:r>
              <a:rPr lang="en-US" altLang="en-US" dirty="0"/>
              <a:t>Notation stays the same</a:t>
            </a:r>
          </a:p>
          <a:p>
            <a:endParaRPr lang="en-US" altLang="en-US" dirty="0"/>
          </a:p>
          <a:p>
            <a:r>
              <a:rPr lang="en-US" altLang="en-US" dirty="0"/>
              <a:t>And it works!</a:t>
            </a:r>
          </a:p>
          <a:p>
            <a:endParaRPr lang="en-US" altLang="en-US" dirty="0"/>
          </a:p>
          <a:p>
            <a:r>
              <a:rPr lang="en-US" altLang="en-US" dirty="0"/>
              <a:t>I1, I2, V1, V2 </a:t>
            </a:r>
            <a:r>
              <a:rPr lang="en-US" altLang="en-US" dirty="0" err="1"/>
              <a:t>etc</a:t>
            </a:r>
            <a:r>
              <a:rPr lang="en-US" altLang="en-US" dirty="0"/>
              <a:t> become 3x1 vectors</a:t>
            </a:r>
          </a:p>
          <a:p>
            <a:endParaRPr lang="en-US" altLang="en-US" dirty="0"/>
          </a:p>
          <a:p>
            <a:r>
              <a:rPr lang="en-US" altLang="en-US" dirty="0"/>
              <a:t>This is basically how all the Circuit Element (</a:t>
            </a:r>
            <a:r>
              <a:rPr lang="en-US" altLang="en-US" dirty="0" err="1"/>
              <a:t>CktElement</a:t>
            </a:r>
            <a:r>
              <a:rPr lang="en-US" altLang="en-US" dirty="0"/>
              <a:t> class) models in </a:t>
            </a:r>
            <a:r>
              <a:rPr lang="en-US" altLang="en-US" dirty="0" err="1"/>
              <a:t>OpenDSS</a:t>
            </a:r>
            <a:r>
              <a:rPr lang="en-US" altLang="en-US" dirty="0"/>
              <a:t> work.</a:t>
            </a:r>
          </a:p>
        </p:txBody>
      </p:sp>
    </p:spTree>
    <p:extLst>
      <p:ext uri="{BB962C8B-B14F-4D97-AF65-F5344CB8AC3E}">
        <p14:creationId xmlns:p14="http://schemas.microsoft.com/office/powerpoint/2010/main" val="218906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fontScale="90000"/>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2667000" y="20574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3505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5105400" y="2667001"/>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4876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4876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7848600" y="1905001"/>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362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2743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3124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7924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8305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4114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7467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normAutofit fontScale="92500" lnSpcReduction="20000"/>
          </a:bodyPr>
          <a:lstStyle/>
          <a:p>
            <a:pPr eaLnBrk="1" hangingPunct="1"/>
            <a:r>
              <a:rPr lang="en-US" altLang="en-US" dirty="0"/>
              <a:t>Once the circuit model is connected properly the next step is to </a:t>
            </a:r>
            <a:r>
              <a:rPr lang="en-US" altLang="en-US" b="1" dirty="0">
                <a:solidFill>
                  <a:srgbClr val="FF0000"/>
                </a:solidFill>
              </a:rPr>
              <a:t>Solve</a:t>
            </a:r>
            <a:r>
              <a:rPr lang="en-US" altLang="en-US" dirty="0"/>
              <a:t> the base power flow</a:t>
            </a:r>
          </a:p>
          <a:p>
            <a:pPr eaLnBrk="1" hangingPunct="1"/>
            <a:r>
              <a:rPr lang="en-US" altLang="en-US" dirty="0"/>
              <a:t>PC elements (i.e., Loads) are usually </a:t>
            </a:r>
            <a:r>
              <a:rPr lang="en-US" altLang="en-US" b="1" dirty="0"/>
              <a:t>nonlinear</a:t>
            </a:r>
          </a:p>
          <a:p>
            <a:pPr eaLnBrk="1" hangingPunct="1"/>
            <a:r>
              <a:rPr lang="en-US" altLang="en-US" dirty="0"/>
              <a:t>Loads are linearized to a Norton equivalent based on nominal 100% rated voltage.</a:t>
            </a:r>
          </a:p>
          <a:p>
            <a:pPr lvl="1" eaLnBrk="1" hangingPunct="1"/>
            <a:r>
              <a:rPr lang="en-US" altLang="en-US" dirty="0"/>
              <a:t>Current source is “</a:t>
            </a:r>
            <a:r>
              <a:rPr lang="en-US" altLang="en-US" b="1" dirty="0"/>
              <a:t>compensation current</a:t>
            </a:r>
            <a:r>
              <a:rPr lang="en-US" altLang="en-US" dirty="0"/>
              <a:t>”</a:t>
            </a:r>
          </a:p>
          <a:p>
            <a:pPr lvl="1" eaLnBrk="1" hangingPunct="1"/>
            <a:r>
              <a:rPr lang="en-US" altLang="en-US" dirty="0"/>
              <a:t>Compensates for the nonlinear characteristic</a:t>
            </a:r>
          </a:p>
          <a:p>
            <a:pPr eaLnBrk="1" hangingPunct="1"/>
            <a:r>
              <a:rPr lang="en-US" altLang="en-US" dirty="0"/>
              <a:t>A </a:t>
            </a:r>
            <a:r>
              <a:rPr lang="en-US" altLang="en-US" i="1" dirty="0"/>
              <a:t>fixed point </a:t>
            </a:r>
            <a:r>
              <a:rPr lang="en-US" altLang="en-US" dirty="0"/>
              <a:t>iterative solution algorithm is employed for most solutions</a:t>
            </a:r>
          </a:p>
          <a:p>
            <a:pPr eaLnBrk="1" hangingPunct="1"/>
            <a:r>
              <a:rPr lang="en-US" altLang="en-US" dirty="0"/>
              <a:t>This method allows for flexible load models and is robust for most distribution systems</a:t>
            </a:r>
          </a:p>
          <a:p>
            <a:pPr eaLnBrk="1" hangingPunct="1"/>
            <a:r>
              <a:rPr lang="en-US" altLang="en-US" dirty="0"/>
              <a:t>… And is Fast!</a:t>
            </a:r>
          </a:p>
        </p:txBody>
      </p:sp>
    </p:spTree>
    <p:extLst>
      <p:ext uri="{BB962C8B-B14F-4D97-AF65-F5344CB8AC3E}">
        <p14:creationId xmlns:p14="http://schemas.microsoft.com/office/powerpoint/2010/main" val="410417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9189" y="2419351"/>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3214689"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1878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7570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5257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7515226" y="1819276"/>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6602413" y="2259014"/>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2030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3716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1242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9530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8077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8077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8077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2133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2133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2133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2209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3886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3886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2057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2057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2057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2057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676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676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676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676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152400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3716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1242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953001"/>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8077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8077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8077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4343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4343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3657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4191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4267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3429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152400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4419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4419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3733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1981201" y="1676400"/>
            <a:ext cx="8226425" cy="4675188"/>
          </a:xfrm>
        </p:spPr>
        <p:txBody>
          <a:bodyPr>
            <a:normAutofit lnSpcReduction="10000"/>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normAutofit lnSpcReduction="10000"/>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90626"/>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7391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7315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6400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6172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1600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2514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7315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7239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5791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6400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8077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7086600" y="5334001"/>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3352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1752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dirty="0"/>
              <a:t>Initial Guess at Node Voltages,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t>Compute all Injection (Compensation) Currents, </a:t>
            </a:r>
            <a:r>
              <a:rPr lang="en-US" altLang="en-US" b="1" i="1"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dirty="0">
                <a:cs typeface="Times New Roman" panose="02020603050405020304" pitchFamily="18" charset="0"/>
              </a:rPr>
              <a:t>Solve for new guess at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cs typeface="Times New Roman" panose="02020603050405020304" pitchFamily="18" charset="0"/>
              </a:rPr>
              <a:t>Repeat 2 and 3 until Converged</a:t>
            </a:r>
            <a:endParaRPr lang="en-US" altLang="en-US" dirty="0"/>
          </a:p>
          <a:p>
            <a:pPr marL="457200" indent="-457200">
              <a:buFontTx/>
              <a:buAutoNum type="arabicPeriod"/>
            </a:pPr>
            <a:endParaRPr lang="en-US" altLang="en-US" dirty="0"/>
          </a:p>
          <a:p>
            <a:pPr marL="457200" indent="-457200"/>
            <a:r>
              <a:rPr lang="en-US" altLang="en-US" dirty="0"/>
              <a:t>Convergence is based on change in per unit voltage magnitude</a:t>
            </a:r>
          </a:p>
          <a:p>
            <a:pPr marL="857250" lvl="1" indent="-457200"/>
            <a:r>
              <a:rPr lang="en-US" altLang="en-US" dirty="0"/>
              <a:t>Default tolerance = 0.0001</a:t>
            </a:r>
          </a:p>
          <a:p>
            <a:pPr marL="857250" lvl="1" indent="-457200"/>
            <a:r>
              <a:rPr lang="en-US" altLang="en-US" dirty="0"/>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fontScale="92500" lnSpcReduction="10000"/>
          </a:bodyPr>
          <a:lstStyle/>
          <a:p>
            <a:pPr eaLnBrk="1" hangingPunct="1"/>
            <a:r>
              <a:rPr lang="en-US" altLang="en-US" dirty="0"/>
              <a:t>The examples in this Workshop will be taught using the EPRI </a:t>
            </a:r>
            <a:r>
              <a:rPr lang="en-US" altLang="en-US" dirty="0" err="1"/>
              <a:t>OpenDSS</a:t>
            </a:r>
            <a:r>
              <a:rPr lang="en-US" altLang="en-US" dirty="0"/>
              <a:t> computer program</a:t>
            </a:r>
          </a:p>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120,000 downloads since.</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34290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50292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66294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9067800" y="2057400"/>
            <a:ext cx="12954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8153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5410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6096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419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8001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4953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396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2590800" y="3962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2590800" y="548640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2590800" y="3448050"/>
            <a:ext cx="762000" cy="33855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5334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1905000" y="2743201"/>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2895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3505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6286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7772400" y="4114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8991600" y="4038601"/>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1905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4572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2743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normAutofit lnSpcReduction="10000"/>
          </a:bodyPr>
          <a:lstStyle/>
          <a:p>
            <a:r>
              <a:rPr lang="en-US" dirty="0"/>
              <a:t>Fixed-point solution form for normal solution</a:t>
            </a:r>
          </a:p>
          <a:p>
            <a:endParaRPr lang="en-US" dirty="0"/>
          </a:p>
          <a:p>
            <a:endParaRPr lang="en-US" dirty="0"/>
          </a:p>
          <a:p>
            <a:pPr marL="0" indent="0">
              <a:buNone/>
            </a:pPr>
            <a:r>
              <a:rPr lang="en-US" dirty="0"/>
              <a:t>	</a:t>
            </a:r>
            <a:r>
              <a:rPr lang="en-US" i="1" dirty="0"/>
              <a:t>V</a:t>
            </a:r>
            <a:r>
              <a:rPr lang="en-US" i="1" baseline="-25000" dirty="0"/>
              <a:t>n+1</a:t>
            </a:r>
            <a:r>
              <a:rPr lang="en-US" i="1" dirty="0"/>
              <a:t> = [</a:t>
            </a:r>
            <a:r>
              <a:rPr lang="en-US" i="1" dirty="0" err="1"/>
              <a:t>Y</a:t>
            </a:r>
            <a:r>
              <a:rPr lang="en-US" i="1" baseline="-25000" dirty="0" err="1"/>
              <a:t>system</a:t>
            </a:r>
            <a:r>
              <a:rPr lang="en-US" i="1" dirty="0"/>
              <a:t>]</a:t>
            </a:r>
            <a:r>
              <a:rPr lang="en-US" i="1" baseline="30000" dirty="0"/>
              <a:t>-1 </a:t>
            </a:r>
            <a:r>
              <a:rPr lang="en-US" i="1" dirty="0"/>
              <a:t>I</a:t>
            </a:r>
            <a:r>
              <a:rPr lang="en-US" i="1" baseline="-25000" dirty="0"/>
              <a:t>PC</a:t>
            </a:r>
            <a:r>
              <a:rPr lang="en-US" i="1" dirty="0"/>
              <a:t>(</a:t>
            </a:r>
            <a:r>
              <a:rPr lang="en-US" i="1" dirty="0" err="1"/>
              <a:t>V</a:t>
            </a:r>
            <a:r>
              <a:rPr lang="en-US" i="1" baseline="-25000" dirty="0" err="1"/>
              <a:t>n</a:t>
            </a:r>
            <a:r>
              <a:rPr lang="en-US" i="1" dirty="0"/>
              <a:t>)   n = 0, 1, 2, …</a:t>
            </a:r>
          </a:p>
          <a:p>
            <a:pPr marL="0" indent="0">
              <a:buNone/>
            </a:pPr>
            <a:endParaRPr lang="en-US" i="1" dirty="0"/>
          </a:p>
          <a:p>
            <a:pPr marL="0" indent="0">
              <a:buNone/>
            </a:pPr>
            <a:r>
              <a:rPr lang="en-US"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dirty="0" err="1"/>
              <a:t>OpenDSS</a:t>
            </a:r>
            <a:r>
              <a:rPr lang="en-US"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295400"/>
            <a:ext cx="5309144" cy="5029200"/>
          </a:xfrm>
          <a:prstGeom prst="rect">
            <a:avLst/>
          </a:prstGeom>
          <a:noFill/>
          <a:ln>
            <a:noFill/>
          </a:ln>
        </p:spPr>
      </p:pic>
      <p:sp>
        <p:nvSpPr>
          <p:cNvPr id="3" name="TextBox 2"/>
          <p:cNvSpPr txBox="1"/>
          <p:nvPr/>
        </p:nvSpPr>
        <p:spPr>
          <a:xfrm>
            <a:off x="2304473" y="897954"/>
            <a:ext cx="7583055" cy="338554"/>
          </a:xfrm>
          <a:prstGeom prst="rect">
            <a:avLst/>
          </a:prstGeom>
          <a:noFill/>
        </p:spPr>
        <p:txBody>
          <a:bodyPr wrap="square" rtlCol="0">
            <a:spAutoFit/>
          </a:bodyPr>
          <a:lstStyle/>
          <a:p>
            <a:pPr algn="l"/>
            <a:r>
              <a:rPr lang="en-US" dirty="0"/>
              <a:t>Controls are sampled and executed </a:t>
            </a:r>
            <a:r>
              <a:rPr lang="en-US" u="sng" dirty="0"/>
              <a:t>after</a:t>
            </a:r>
            <a:r>
              <a:rPr lang="en-US" dirty="0"/>
              <a:t> a converged power flow solution</a:t>
            </a:r>
          </a:p>
        </p:txBody>
      </p:sp>
      <p:sp>
        <p:nvSpPr>
          <p:cNvPr id="5" name="TextBox 4"/>
          <p:cNvSpPr txBox="1"/>
          <p:nvPr/>
        </p:nvSpPr>
        <p:spPr>
          <a:xfrm>
            <a:off x="7543801"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5846619" y="2419928"/>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the same as the “Newton-Raphson Power Flow”</a:t>
            </a:r>
          </a:p>
        </p:txBody>
      </p:sp>
    </p:spTree>
    <p:extLst>
      <p:ext uri="{BB962C8B-B14F-4D97-AF65-F5344CB8AC3E}">
        <p14:creationId xmlns:p14="http://schemas.microsoft.com/office/powerpoint/2010/main" val="114896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4191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indent="-219075"/>
            <a:endParaRPr lang="en-US">
              <a:latin typeface="Arial" pitchFamily="34" charset="0"/>
            </a:endParaRPr>
          </a:p>
        </p:txBody>
      </p:sp>
      <p:cxnSp>
        <p:nvCxnSpPr>
          <p:cNvPr id="6" name="Straight Connector 5"/>
          <p:cNvCxnSpPr/>
          <p:nvPr/>
        </p:nvCxnSpPr>
        <p:spPr bwMode="auto">
          <a:xfrm flipH="1">
            <a:off x="3657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3657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3657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3657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7772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7772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7772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772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3657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2590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2590800" y="3591432"/>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3543300" y="4419601"/>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1962150" y="5162550"/>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nvGraphicFramePr>
        <p:xfrm>
          <a:off x="6000750" y="4929729"/>
          <a:ext cx="2949404" cy="907509"/>
        </p:xfrm>
        <a:graphic>
          <a:graphicData uri="http://schemas.openxmlformats.org/presentationml/2006/ole">
            <mc:AlternateContent xmlns:mc="http://schemas.openxmlformats.org/markup-compatibility/2006">
              <mc:Choice xmlns:v="urn:schemas-microsoft-com:vml" Requires="v">
                <p:oleObj spid="_x0000_s1029"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6000750" y="4929729"/>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1943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5105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1905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3657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5334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7010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8763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1905000" y="4572001"/>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3657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5334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7086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8763000" y="4572001"/>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1943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3314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7924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7924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8458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8991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6096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6096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7086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2590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2590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4343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7696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9448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5867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2133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2133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2133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2133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6477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6477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7620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4572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4572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18E9-38B2-4578-BA04-0951CE64F9B3}"/>
              </a:ext>
            </a:extLst>
          </p:cNvPr>
          <p:cNvSpPr>
            <a:spLocks noGrp="1"/>
          </p:cNvSpPr>
          <p:nvPr>
            <p:ph type="ctrTitle" sz="quarter"/>
          </p:nvPr>
        </p:nvSpPr>
        <p:spPr/>
        <p:txBody>
          <a:bodyPr/>
          <a:lstStyle/>
          <a:p>
            <a:endParaRPr lang="en-US" dirty="0"/>
          </a:p>
        </p:txBody>
      </p:sp>
    </p:spTree>
    <p:extLst>
      <p:ext uri="{BB962C8B-B14F-4D97-AF65-F5344CB8AC3E}">
        <p14:creationId xmlns:p14="http://schemas.microsoft.com/office/powerpoint/2010/main" val="338563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1798320" y="1782536"/>
            <a:ext cx="4206240" cy="3875315"/>
          </a:xfrm>
        </p:spPr>
        <p:txBody>
          <a:bodyPr>
            <a:normAutofit fontScale="70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6187440" y="1782536"/>
            <a:ext cx="4206240" cy="3875315"/>
          </a:xfrm>
        </p:spPr>
        <p:txBody>
          <a:bodyPr>
            <a:normAutofit fontScale="70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7179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958" y="3720194"/>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8551390" y="1013438"/>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1872343" y="1407320"/>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6629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632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632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632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632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632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632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632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632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632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632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632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6389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6389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6389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6389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6389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6389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6389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6389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6389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6389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7026399"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5275626"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fontScale="92500" lnSpcReduction="20000"/>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Can model European-style systems also</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normAutofit lnSpcReduction="10000"/>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2021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 PowerPoint Widescreen Template_3.2" id="{12105928-A469-8244-BB4B-0F21A447BE97}" vid="{458CC5B5-CDB8-9649-98C4-5FEBD730F6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521A8B-3986-40B6-95DF-B5A721DA9604}">
  <ds:schemaRefs>
    <ds:schemaRef ds:uri="9d4eb815-23ed-48d9-b0c1-2b9ce0016f4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E07810-A7D8-4B3A-A78F-4052749F2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2021 PowerPoint Widescreen Template_3.2</Template>
  <TotalTime>9</TotalTime>
  <Words>2890</Words>
  <Application>Microsoft Office PowerPoint</Application>
  <PresentationFormat>Widescreen</PresentationFormat>
  <Paragraphs>524</Paragraphs>
  <Slides>48</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Arial Black</vt:lpstr>
      <vt:lpstr>Calibri</vt:lpstr>
      <vt:lpstr>Calibri Light</vt:lpstr>
      <vt:lpstr>Century Gothic</vt:lpstr>
      <vt:lpstr>Tahoma</vt:lpstr>
      <vt:lpstr>Times New Roman</vt:lpstr>
      <vt:lpstr>Wingdings</vt:lpstr>
      <vt:lpstr>2021 PowerPoint theme</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Variable States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DSS Object Structure</vt:lpstr>
      <vt:lpstr>DSS Class Structure</vt:lpstr>
      <vt:lpstr>PowerPoint Presentation</vt:lpstr>
      <vt:lpstr>PowerPoint Presentation</vt:lpstr>
    </vt:vector>
  </TitlesOfParts>
  <Manager/>
  <Company>Electric Power Research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OpenDSS Training Workshop</dc:title>
  <dc:subject>Version 3.2</dc:subject>
  <dc:creator>Dugan, Roger</dc:creator>
  <cp:keywords/>
  <dc:description>© 2021 Electric Power Research Institute, Inc. All rights reserved.</dc:description>
  <cp:lastModifiedBy>Dugan, Roger</cp:lastModifiedBy>
  <cp:revision>3</cp:revision>
  <cp:lastPrinted>2014-11-24T20:31:07Z</cp:lastPrinted>
  <dcterms:created xsi:type="dcterms:W3CDTF">2021-08-23T13:39:04Z</dcterms:created>
  <dcterms:modified xsi:type="dcterms:W3CDTF">2021-08-30T13:12:19Z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