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2"/>
  </p:notesMasterIdLst>
  <p:sldIdLst>
    <p:sldId id="283" r:id="rId5"/>
    <p:sldId id="344" r:id="rId6"/>
    <p:sldId id="345" r:id="rId7"/>
    <p:sldId id="346" r:id="rId8"/>
    <p:sldId id="357" r:id="rId9"/>
    <p:sldId id="347" r:id="rId10"/>
    <p:sldId id="348" r:id="rId11"/>
    <p:sldId id="349" r:id="rId12"/>
    <p:sldId id="354" r:id="rId13"/>
    <p:sldId id="351" r:id="rId14"/>
    <p:sldId id="352" r:id="rId15"/>
    <p:sldId id="355" r:id="rId16"/>
    <p:sldId id="350" r:id="rId17"/>
    <p:sldId id="353" r:id="rId18"/>
    <p:sldId id="358" r:id="rId19"/>
    <p:sldId id="356" r:id="rId20"/>
    <p:sldId id="339" r:id="rId21"/>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83" d="100"/>
          <a:sy n="83" d="100"/>
        </p:scale>
        <p:origin x="1358" y="77"/>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6/23/2017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4</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390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9EBBB17-52E3-4B48-BD0A-BD96A974E551}" type="slidenum">
              <a:rPr lang="en-US" altLang="en-US" sz="1200">
                <a:solidFill>
                  <a:schemeClr val="tx1"/>
                </a:solidFill>
              </a:rPr>
              <a:pPr/>
              <a:t>6</a:t>
            </a:fld>
            <a:endParaRPr lang="en-US" altLang="en-US" sz="1200">
              <a:solidFill>
                <a:schemeClr val="tx1"/>
              </a:solidFill>
            </a:endParaRPr>
          </a:p>
        </p:txBody>
      </p:sp>
      <p:sp>
        <p:nvSpPr>
          <p:cNvPr id="340995" name="Rectangle 2"/>
          <p:cNvSpPr>
            <a:spLocks noGrp="1" noRot="1" noChangeAspect="1" noChangeArrowheads="1" noTextEdit="1"/>
          </p:cNvSpPr>
          <p:nvPr>
            <p:ph type="sldImg"/>
          </p:nvPr>
        </p:nvSpPr>
        <p:spPr>
          <a:xfrm>
            <a:off x="1181100" y="695325"/>
            <a:ext cx="4649788" cy="3486150"/>
          </a:xfrm>
          <a:ln/>
        </p:spPr>
      </p:sp>
      <p:sp>
        <p:nvSpPr>
          <p:cNvPr id="34099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56950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D26962-C937-4E4A-B2AE-9567FB2C1492}" type="slidenum">
              <a:rPr lang="en-US" altLang="en-US" sz="1200">
                <a:solidFill>
                  <a:schemeClr val="tx1"/>
                </a:solidFill>
              </a:rPr>
              <a:pPr/>
              <a:t>7</a:t>
            </a:fld>
            <a:endParaRPr lang="en-US" altLang="en-US" sz="1200">
              <a:solidFill>
                <a:schemeClr val="tx1"/>
              </a:solidFill>
            </a:endParaRPr>
          </a:p>
        </p:txBody>
      </p:sp>
      <p:sp>
        <p:nvSpPr>
          <p:cNvPr id="342019" name="Rectangle 2"/>
          <p:cNvSpPr>
            <a:spLocks noGrp="1" noRot="1" noChangeAspect="1" noChangeArrowheads="1" noTextEdit="1"/>
          </p:cNvSpPr>
          <p:nvPr>
            <p:ph type="sldImg"/>
          </p:nvPr>
        </p:nvSpPr>
        <p:spPr>
          <a:xfrm>
            <a:off x="1181100" y="695325"/>
            <a:ext cx="4649788" cy="3486150"/>
          </a:xfrm>
          <a:ln/>
        </p:spPr>
      </p:sp>
      <p:sp>
        <p:nvSpPr>
          <p:cNvPr id="34202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4449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8</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648230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Generator Properties</a:t>
            </a:r>
          </a:p>
        </p:txBody>
      </p:sp>
      <p:pic>
        <p:nvPicPr>
          <p:cNvPr id="5" name="Picture 4"/>
          <p:cNvPicPr>
            <a:picLocks noChangeAspect="1"/>
          </p:cNvPicPr>
          <p:nvPr/>
        </p:nvPicPr>
        <p:blipFill>
          <a:blip r:embed="rId2"/>
          <a:stretch>
            <a:fillRect/>
          </a:stretch>
        </p:blipFill>
        <p:spPr>
          <a:xfrm>
            <a:off x="511155" y="1200993"/>
            <a:ext cx="2232045" cy="5026003"/>
          </a:xfrm>
          <a:prstGeom prst="rect">
            <a:avLst/>
          </a:prstGeom>
        </p:spPr>
      </p:pic>
      <p:pic>
        <p:nvPicPr>
          <p:cNvPr id="6" name="Picture 5"/>
          <p:cNvPicPr>
            <a:picLocks noChangeAspect="1"/>
          </p:cNvPicPr>
          <p:nvPr/>
        </p:nvPicPr>
        <p:blipFill>
          <a:blip r:embed="rId3"/>
          <a:stretch>
            <a:fillRect/>
          </a:stretch>
        </p:blipFill>
        <p:spPr>
          <a:xfrm>
            <a:off x="3862387" y="1051916"/>
            <a:ext cx="2202747" cy="5322074"/>
          </a:xfrm>
          <a:prstGeom prst="rect">
            <a:avLst/>
          </a:prstGeom>
        </p:spPr>
      </p:pic>
    </p:spTree>
    <p:extLst>
      <p:ext uri="{BB962C8B-B14F-4D97-AF65-F5344CB8AC3E}">
        <p14:creationId xmlns:p14="http://schemas.microsoft.com/office/powerpoint/2010/main" val="196476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Generator in Dynamics Mode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76091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Dynamics Mode performs a basic Predictor-Corrector integration of state variables</a:t>
            </a:r>
          </a:p>
        </p:txBody>
      </p:sp>
      <p:sp>
        <p:nvSpPr>
          <p:cNvPr id="5" name="Content Placeholder 4"/>
          <p:cNvSpPr>
            <a:spLocks noGrp="1"/>
          </p:cNvSpPr>
          <p:nvPr>
            <p:ph idx="1"/>
          </p:nvPr>
        </p:nvSpPr>
        <p:spPr>
          <a:xfrm>
            <a:off x="274320" y="1250066"/>
            <a:ext cx="8595360" cy="5150733"/>
          </a:xfrm>
        </p:spPr>
        <p:txBody>
          <a:bodyPr>
            <a:normAutofit fontScale="77500" lnSpcReduction="20000"/>
          </a:bodyPr>
          <a:lstStyle/>
          <a:p>
            <a:r>
              <a:rPr lang="en-US" dirty="0"/>
              <a:t>The following three steps are performed for both the predictor and corrector steps:</a:t>
            </a:r>
          </a:p>
          <a:p>
            <a:pPr lvl="1"/>
            <a:r>
              <a:rPr lang="en-US" dirty="0"/>
              <a:t>Compute derivatives for this time step</a:t>
            </a:r>
          </a:p>
          <a:p>
            <a:pPr lvl="1"/>
            <a:r>
              <a:rPr lang="en-US" dirty="0"/>
              <a:t>Integrate state variables</a:t>
            </a:r>
          </a:p>
          <a:p>
            <a:pPr lvl="1"/>
            <a:r>
              <a:rPr lang="en-US" dirty="0"/>
              <a:t>Solve the circuit with this guess</a:t>
            </a:r>
          </a:p>
          <a:p>
            <a:r>
              <a:rPr lang="en-US" dirty="0"/>
              <a:t>The Code:</a:t>
            </a:r>
          </a:p>
          <a:p>
            <a:pPr marL="0" indent="0">
              <a:buNone/>
            </a:pPr>
            <a:r>
              <a:rPr lang="en-US" dirty="0"/>
              <a:t>         </a:t>
            </a:r>
            <a:r>
              <a:rPr lang="en-US" dirty="0" err="1"/>
              <a:t>Increment_time</a:t>
            </a:r>
            <a:r>
              <a:rPr lang="en-US" dirty="0"/>
              <a:t>;</a:t>
            </a:r>
          </a:p>
          <a:p>
            <a:pPr marL="0" indent="0">
              <a:buNone/>
            </a:pPr>
            <a:r>
              <a:rPr lang="en-US" dirty="0"/>
              <a:t> </a:t>
            </a:r>
          </a:p>
          <a:p>
            <a:pPr marL="0" indent="0">
              <a:buNone/>
            </a:pPr>
            <a:r>
              <a:rPr lang="en-US" b="1" dirty="0"/>
              <a:t>       {Predictor}</a:t>
            </a:r>
            <a:endParaRPr lang="en-US" dirty="0"/>
          </a:p>
          <a:p>
            <a:pPr marL="0" indent="0">
              <a:buNone/>
            </a:pPr>
            <a:r>
              <a:rPr lang="en-US" dirty="0"/>
              <a:t>          </a:t>
            </a:r>
            <a:r>
              <a:rPr lang="en-US" dirty="0" err="1"/>
              <a:t>IterationFlag</a:t>
            </a:r>
            <a:r>
              <a:rPr lang="en-US" dirty="0"/>
              <a:t> := 0;</a:t>
            </a:r>
          </a:p>
          <a:p>
            <a:pPr marL="0" indent="0">
              <a:buNone/>
            </a:pPr>
            <a:r>
              <a:rPr lang="en-US" dirty="0"/>
              <a:t>          </a:t>
            </a:r>
            <a:r>
              <a:rPr lang="en-US" dirty="0" err="1"/>
              <a:t>IntegratePCStates</a:t>
            </a:r>
            <a:r>
              <a:rPr lang="en-US" dirty="0"/>
              <a:t>;  </a:t>
            </a:r>
          </a:p>
          <a:p>
            <a:pPr marL="0" indent="0">
              <a:buNone/>
            </a:pPr>
            <a:r>
              <a:rPr lang="en-US" dirty="0"/>
              <a:t>          </a:t>
            </a:r>
            <a:r>
              <a:rPr lang="en-US" dirty="0" err="1"/>
              <a:t>SolveSnap</a:t>
            </a:r>
            <a:r>
              <a:rPr lang="en-US" dirty="0"/>
              <a:t>;</a:t>
            </a:r>
          </a:p>
          <a:p>
            <a:pPr marL="0" indent="0">
              <a:buNone/>
            </a:pPr>
            <a:r>
              <a:rPr lang="en-US" dirty="0"/>
              <a:t> </a:t>
            </a:r>
          </a:p>
          <a:p>
            <a:pPr marL="0" indent="0">
              <a:buNone/>
            </a:pPr>
            <a:r>
              <a:rPr lang="en-US" b="1" dirty="0"/>
              <a:t>       {Corrector}</a:t>
            </a:r>
            <a:endParaRPr lang="en-US" dirty="0"/>
          </a:p>
          <a:p>
            <a:pPr marL="0" indent="0">
              <a:buNone/>
            </a:pPr>
            <a:r>
              <a:rPr lang="en-US" dirty="0"/>
              <a:t>          </a:t>
            </a:r>
            <a:r>
              <a:rPr lang="en-US" dirty="0" err="1"/>
              <a:t>IterationFlag</a:t>
            </a:r>
            <a:r>
              <a:rPr lang="en-US" dirty="0"/>
              <a:t> := 1;</a:t>
            </a:r>
          </a:p>
          <a:p>
            <a:pPr marL="0" indent="0">
              <a:buNone/>
            </a:pPr>
            <a:r>
              <a:rPr lang="en-US" dirty="0"/>
              <a:t>          </a:t>
            </a:r>
            <a:r>
              <a:rPr lang="en-US" dirty="0" err="1"/>
              <a:t>IntegratePCStates</a:t>
            </a:r>
            <a:r>
              <a:rPr lang="en-US" dirty="0"/>
              <a:t>;</a:t>
            </a:r>
          </a:p>
          <a:p>
            <a:pPr marL="0" indent="0">
              <a:buNone/>
            </a:pPr>
            <a:r>
              <a:rPr lang="en-US" dirty="0"/>
              <a:t>          </a:t>
            </a:r>
            <a:r>
              <a:rPr lang="en-US" dirty="0" err="1"/>
              <a:t>SolveSnap</a:t>
            </a:r>
            <a:r>
              <a:rPr lang="en-US" dirty="0"/>
              <a:t>;</a:t>
            </a:r>
          </a:p>
          <a:p>
            <a:endParaRPr lang="en-US" dirty="0"/>
          </a:p>
        </p:txBody>
      </p:sp>
    </p:spTree>
    <p:extLst>
      <p:ext uri="{BB962C8B-B14F-4D97-AF65-F5344CB8AC3E}">
        <p14:creationId xmlns:p14="http://schemas.microsoft.com/office/powerpoint/2010/main" val="2728774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Dynamics Model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2113" y="1632030"/>
            <a:ext cx="6868789" cy="4236335"/>
          </a:xfrm>
        </p:spPr>
      </p:pic>
    </p:spTree>
    <p:extLst>
      <p:ext uri="{BB962C8B-B14F-4D97-AF65-F5344CB8AC3E}">
        <p14:creationId xmlns:p14="http://schemas.microsoft.com/office/powerpoint/2010/main" val="41532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Swing Equation in Default Generator Model</a:t>
            </a:r>
          </a:p>
        </p:txBody>
      </p:sp>
      <p:pic>
        <p:nvPicPr>
          <p:cNvPr id="5" name="Picture 4"/>
          <p:cNvPicPr>
            <a:picLocks noChangeAspect="1"/>
          </p:cNvPicPr>
          <p:nvPr/>
        </p:nvPicPr>
        <p:blipFill>
          <a:blip r:embed="rId2"/>
          <a:stretch>
            <a:fillRect/>
          </a:stretch>
        </p:blipFill>
        <p:spPr>
          <a:xfrm>
            <a:off x="1433452" y="1343266"/>
            <a:ext cx="6115050" cy="4819650"/>
          </a:xfrm>
          <a:prstGeom prst="rect">
            <a:avLst/>
          </a:prstGeom>
        </p:spPr>
      </p:pic>
    </p:spTree>
    <p:extLst>
      <p:ext uri="{BB962C8B-B14F-4D97-AF65-F5344CB8AC3E}">
        <p14:creationId xmlns:p14="http://schemas.microsoft.com/office/powerpoint/2010/main" val="118633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There are No Exciter or Governor Models Built in</a:t>
            </a:r>
          </a:p>
        </p:txBody>
      </p:sp>
      <p:sp>
        <p:nvSpPr>
          <p:cNvPr id="4" name="Content Placeholder 3"/>
          <p:cNvSpPr>
            <a:spLocks noGrp="1"/>
          </p:cNvSpPr>
          <p:nvPr>
            <p:ph idx="1"/>
          </p:nvPr>
        </p:nvSpPr>
        <p:spPr/>
        <p:txBody>
          <a:bodyPr/>
          <a:lstStyle/>
          <a:p>
            <a:r>
              <a:rPr lang="en-US" dirty="0"/>
              <a:t>Shaft power and </a:t>
            </a:r>
            <a:r>
              <a:rPr lang="en-US" dirty="0" err="1"/>
              <a:t>Thevenin</a:t>
            </a:r>
            <a:r>
              <a:rPr lang="en-US" dirty="0"/>
              <a:t> voltage do not change for default usage</a:t>
            </a:r>
          </a:p>
          <a:p>
            <a:endParaRPr lang="en-US" dirty="0"/>
          </a:p>
          <a:p>
            <a:r>
              <a:rPr lang="en-US" dirty="0"/>
              <a:t>User must provide a user-written DLL, either:</a:t>
            </a:r>
          </a:p>
          <a:p>
            <a:pPr lvl="1"/>
            <a:r>
              <a:rPr lang="en-US" dirty="0"/>
              <a:t>“</a:t>
            </a:r>
            <a:r>
              <a:rPr lang="en-US" dirty="0" err="1"/>
              <a:t>UserModel</a:t>
            </a:r>
            <a:r>
              <a:rPr lang="en-US" dirty="0"/>
              <a:t>” for exciter and governor models</a:t>
            </a:r>
          </a:p>
          <a:p>
            <a:pPr lvl="1"/>
            <a:r>
              <a:rPr lang="en-US" dirty="0"/>
              <a:t>“</a:t>
            </a:r>
            <a:r>
              <a:rPr lang="en-US" dirty="0" err="1"/>
              <a:t>ShaftModel</a:t>
            </a:r>
            <a:r>
              <a:rPr lang="en-US" dirty="0"/>
              <a:t>” for advances shaft dynamics</a:t>
            </a:r>
          </a:p>
          <a:p>
            <a:pPr lvl="1"/>
            <a:endParaRPr lang="en-US" dirty="0"/>
          </a:p>
          <a:p>
            <a:r>
              <a:rPr lang="en-US" dirty="0"/>
              <a:t>Note: You may need to set the “</a:t>
            </a:r>
            <a:r>
              <a:rPr lang="en-US" dirty="0" err="1"/>
              <a:t>XRdp</a:t>
            </a:r>
            <a:r>
              <a:rPr lang="en-US" dirty="0"/>
              <a:t>” property for Generator to match short circuit calculations by other programs.</a:t>
            </a:r>
          </a:p>
          <a:p>
            <a:pPr lvl="1"/>
            <a:endParaRPr lang="en-US" dirty="0"/>
          </a:p>
          <a:p>
            <a:pPr lvl="1"/>
            <a:endParaRPr lang="en-US" dirty="0"/>
          </a:p>
        </p:txBody>
      </p:sp>
    </p:spTree>
    <p:extLst>
      <p:ext uri="{BB962C8B-B14F-4D97-AF65-F5344CB8AC3E}">
        <p14:creationId xmlns:p14="http://schemas.microsoft.com/office/powerpoint/2010/main" val="932080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a:t>
            </a:r>
            <a:r>
              <a:rPr lang="en-US" dirty="0" err="1"/>
              <a:t>UserModel</a:t>
            </a:r>
            <a:endParaRPr lang="en-US" dirty="0"/>
          </a:p>
        </p:txBody>
      </p:sp>
      <p:sp>
        <p:nvSpPr>
          <p:cNvPr id="3" name="Content Placeholder 2"/>
          <p:cNvSpPr>
            <a:spLocks noGrp="1"/>
          </p:cNvSpPr>
          <p:nvPr>
            <p:ph idx="1"/>
          </p:nvPr>
        </p:nvSpPr>
        <p:spPr/>
        <p:txBody>
          <a:bodyPr/>
          <a:lstStyle/>
          <a:p>
            <a:pPr marL="0" indent="0">
              <a:buNone/>
            </a:pPr>
            <a:r>
              <a:rPr lang="en-US" sz="1800" b="1" dirty="0">
                <a:latin typeface="Courier New" panose="02070309020205020404" pitchFamily="49" charset="0"/>
                <a:cs typeface="Courier New" panose="02070309020205020404" pitchFamily="49" charset="0"/>
              </a:rPr>
              <a:t>New "Generator.windgen1" bus1=Bg2 </a:t>
            </a:r>
            <a:r>
              <a:rPr lang="en-US" sz="1800" b="1" dirty="0" err="1">
                <a:latin typeface="Courier New" panose="02070309020205020404" pitchFamily="49" charset="0"/>
                <a:cs typeface="Courier New" panose="02070309020205020404" pitchFamily="49" charset="0"/>
              </a:rPr>
              <a:t>kv</a:t>
            </a:r>
            <a:r>
              <a:rPr lang="en-US" sz="1800" b="1" dirty="0">
                <a:latin typeface="Courier New" panose="02070309020205020404" pitchFamily="49" charset="0"/>
                <a:cs typeface="Courier New" panose="02070309020205020404" pitchFamily="49" charset="0"/>
              </a:rPr>
              <a:t>=0.48 kW=1200 </a:t>
            </a:r>
          </a:p>
          <a:p>
            <a:pPr marL="0" indent="0">
              <a:buNone/>
            </a:pPr>
            <a:r>
              <a:rPr lang="en-US" sz="1800" b="1" dirty="0">
                <a:latin typeface="Courier New" panose="02070309020205020404" pitchFamily="49" charset="0"/>
                <a:cs typeface="Courier New" panose="02070309020205020404" pitchFamily="49" charset="0"/>
              </a:rPr>
              <a:t>~ conn=delta kVA=1500.000 H=6 duty=Wind2400 </a:t>
            </a:r>
          </a:p>
          <a:p>
            <a:pPr marL="0" indent="0">
              <a:buNone/>
            </a:pPr>
            <a:r>
              <a:rPr lang="en-US" sz="1800" b="1" dirty="0">
                <a:latin typeface="Courier New" panose="02070309020205020404" pitchFamily="49" charset="0"/>
                <a:cs typeface="Courier New" panose="02070309020205020404" pitchFamily="49" charset="0"/>
              </a:rPr>
              <a:t>~ model=6   </a:t>
            </a:r>
            <a:r>
              <a:rPr lang="en-US" sz="1800" b="1" dirty="0" err="1">
                <a:latin typeface="Courier New" panose="02070309020205020404" pitchFamily="49" charset="0"/>
                <a:cs typeface="Courier New" panose="02070309020205020404" pitchFamily="49" charset="0"/>
              </a:rPr>
              <a:t>Xdp</a:t>
            </a:r>
            <a:r>
              <a:rPr lang="en-US" sz="1800" b="1" dirty="0">
                <a:latin typeface="Courier New" panose="02070309020205020404" pitchFamily="49" charset="0"/>
                <a:cs typeface="Courier New" panose="02070309020205020404" pitchFamily="49" charset="0"/>
              </a:rPr>
              <a:t>=0.192 </a:t>
            </a:r>
          </a:p>
          <a:p>
            <a:pPr marL="0" indent="0">
              <a:buNone/>
            </a:pPr>
            <a:r>
              <a:rPr lang="en-US" sz="1800" b="1" dirty="0">
                <a:solidFill>
                  <a:srgbClr val="FF0000"/>
                </a:solidFill>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UserModel</a:t>
            </a:r>
            <a:r>
              <a:rPr lang="en-US" sz="1800" b="1" dirty="0">
                <a:solidFill>
                  <a:srgbClr val="FF0000"/>
                </a:solidFill>
                <a:latin typeface="Courier New" panose="02070309020205020404" pitchFamily="49" charset="0"/>
                <a:cs typeface="Courier New" panose="02070309020205020404" pitchFamily="49" charset="0"/>
              </a:rPr>
              <a:t>=IndMach012a </a:t>
            </a:r>
          </a:p>
          <a:p>
            <a:pPr marL="0" indent="0">
              <a:buNone/>
            </a:pPr>
            <a:r>
              <a:rPr lang="en-US" sz="1800" b="1" dirty="0">
                <a:solidFill>
                  <a:srgbClr val="FF0000"/>
                </a:solidFill>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UserData</a:t>
            </a:r>
            <a:r>
              <a:rPr lang="en-US" sz="1800" b="1" dirty="0">
                <a:solidFill>
                  <a:srgbClr val="FF0000"/>
                </a:solidFill>
                <a:latin typeface="Courier New" panose="02070309020205020404" pitchFamily="49" charset="0"/>
                <a:cs typeface="Courier New" panose="02070309020205020404" pitchFamily="49" charset="0"/>
              </a:rPr>
              <a:t>=(</a:t>
            </a:r>
            <a:r>
              <a:rPr lang="en-US" sz="1800" b="1" dirty="0" err="1">
                <a:solidFill>
                  <a:srgbClr val="FF0000"/>
                </a:solidFill>
                <a:latin typeface="Courier New" panose="02070309020205020404" pitchFamily="49" charset="0"/>
                <a:cs typeface="Courier New" panose="02070309020205020404" pitchFamily="49" charset="0"/>
              </a:rPr>
              <a:t>rs</a:t>
            </a:r>
            <a:r>
              <a:rPr lang="en-US" sz="1800" b="1" dirty="0">
                <a:solidFill>
                  <a:srgbClr val="FF0000"/>
                </a:solidFill>
                <a:latin typeface="Courier New" panose="02070309020205020404" pitchFamily="49" charset="0"/>
                <a:cs typeface="Courier New" panose="02070309020205020404" pitchFamily="49" charset="0"/>
              </a:rPr>
              <a:t>=0.048 </a:t>
            </a:r>
            <a:r>
              <a:rPr lang="en-US" sz="1800" b="1" dirty="0" err="1">
                <a:solidFill>
                  <a:srgbClr val="FF0000"/>
                </a:solidFill>
                <a:latin typeface="Courier New" panose="02070309020205020404" pitchFamily="49" charset="0"/>
                <a:cs typeface="Courier New" panose="02070309020205020404" pitchFamily="49" charset="0"/>
              </a:rPr>
              <a:t>xs</a:t>
            </a:r>
            <a:r>
              <a:rPr lang="en-US" sz="1800" b="1" dirty="0">
                <a:solidFill>
                  <a:srgbClr val="FF0000"/>
                </a:solidFill>
                <a:latin typeface="Courier New" panose="02070309020205020404" pitchFamily="49" charset="0"/>
                <a:cs typeface="Courier New" panose="02070309020205020404" pitchFamily="49" charset="0"/>
              </a:rPr>
              <a:t>=0.075 </a:t>
            </a:r>
            <a:r>
              <a:rPr lang="en-US" sz="1800" b="1" dirty="0" err="1">
                <a:solidFill>
                  <a:srgbClr val="FF0000"/>
                </a:solidFill>
                <a:latin typeface="Courier New" panose="02070309020205020404" pitchFamily="49" charset="0"/>
                <a:cs typeface="Courier New" panose="02070309020205020404" pitchFamily="49" charset="0"/>
              </a:rPr>
              <a:t>rr</a:t>
            </a:r>
            <a:r>
              <a:rPr lang="en-US" sz="1800" b="1" dirty="0">
                <a:solidFill>
                  <a:srgbClr val="FF0000"/>
                </a:solidFill>
                <a:latin typeface="Courier New" panose="02070309020205020404" pitchFamily="49" charset="0"/>
                <a:cs typeface="Courier New" panose="02070309020205020404" pitchFamily="49" charset="0"/>
              </a:rPr>
              <a:t>=0.018 </a:t>
            </a:r>
            <a:r>
              <a:rPr lang="en-US" sz="1800" b="1" dirty="0" err="1">
                <a:solidFill>
                  <a:srgbClr val="FF0000"/>
                </a:solidFill>
                <a:latin typeface="Courier New" panose="02070309020205020404" pitchFamily="49" charset="0"/>
                <a:cs typeface="Courier New" panose="02070309020205020404" pitchFamily="49" charset="0"/>
              </a:rPr>
              <a:t>xr</a:t>
            </a:r>
            <a:r>
              <a:rPr lang="en-US" sz="1800" b="1" dirty="0">
                <a:solidFill>
                  <a:srgbClr val="FF0000"/>
                </a:solidFill>
                <a:latin typeface="Courier New" panose="02070309020205020404" pitchFamily="49" charset="0"/>
                <a:cs typeface="Courier New" panose="02070309020205020404" pitchFamily="49" charset="0"/>
              </a:rPr>
              <a:t>=0.12 </a:t>
            </a:r>
            <a:r>
              <a:rPr lang="en-US" sz="1800" b="1" dirty="0" err="1">
                <a:solidFill>
                  <a:srgbClr val="FF0000"/>
                </a:solidFill>
                <a:latin typeface="Courier New" panose="02070309020205020404" pitchFamily="49" charset="0"/>
                <a:cs typeface="Courier New" panose="02070309020205020404" pitchFamily="49" charset="0"/>
              </a:rPr>
              <a:t>xm</a:t>
            </a:r>
            <a:r>
              <a:rPr lang="en-US" sz="1800" b="1" dirty="0">
                <a:solidFill>
                  <a:srgbClr val="FF0000"/>
                </a:solidFill>
                <a:latin typeface="Courier New" panose="02070309020205020404" pitchFamily="49" charset="0"/>
                <a:cs typeface="Courier New" panose="02070309020205020404" pitchFamily="49" charset="0"/>
              </a:rPr>
              <a:t>=3.8 option=</a:t>
            </a:r>
            <a:r>
              <a:rPr lang="en-US" sz="1800" b="1" dirty="0" err="1">
                <a:solidFill>
                  <a:srgbClr val="FF0000"/>
                </a:solidFill>
                <a:latin typeface="Courier New" panose="02070309020205020404" pitchFamily="49" charset="0"/>
                <a:cs typeface="Courier New" panose="02070309020205020404" pitchFamily="49" charset="0"/>
              </a:rPr>
              <a:t>variableslip</a:t>
            </a:r>
            <a:r>
              <a:rPr lang="en-US" sz="1800" b="1" dirty="0">
                <a:solidFill>
                  <a:srgbClr val="FF0000"/>
                </a:solidFill>
                <a:latin typeface="Courier New" panose="02070309020205020404" pitchFamily="49" charset="0"/>
                <a:cs typeface="Courier New" panose="02070309020205020404" pitchFamily="49" charset="0"/>
              </a:rPr>
              <a:t>)</a:t>
            </a:r>
          </a:p>
          <a:p>
            <a:endParaRPr lang="en-US" dirty="0"/>
          </a:p>
          <a:p>
            <a:endParaRPr lang="en-US" dirty="0"/>
          </a:p>
          <a:p>
            <a:r>
              <a:rPr lang="en-US" dirty="0"/>
              <a:t>(IndMach012a = name of DLL)</a:t>
            </a:r>
          </a:p>
          <a:p>
            <a:endParaRPr lang="en-US" dirty="0"/>
          </a:p>
          <a:p>
            <a:r>
              <a:rPr lang="en-US" dirty="0"/>
              <a:t>Note: </a:t>
            </a:r>
            <a:r>
              <a:rPr lang="en-US" b="1" dirty="0"/>
              <a:t>IndMach012</a:t>
            </a:r>
            <a:r>
              <a:rPr lang="en-US" dirty="0"/>
              <a:t> is now a built-in model in </a:t>
            </a:r>
            <a:r>
              <a:rPr lang="en-US" dirty="0" err="1"/>
              <a:t>OpenDSS</a:t>
            </a:r>
            <a:endParaRPr lang="en-US" dirty="0"/>
          </a:p>
        </p:txBody>
      </p:sp>
    </p:spTree>
    <p:extLst>
      <p:ext uri="{BB962C8B-B14F-4D97-AF65-F5344CB8AC3E}">
        <p14:creationId xmlns:p14="http://schemas.microsoft.com/office/powerpoint/2010/main" val="3594777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a:t>Generator Model</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dirty="0"/>
              <a:t>Like Load, A Generator is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5991225" y="1819275"/>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dirty="0"/>
              <a:t>Most Power Conversion (PC) Elements are Modeled Like This for power flow analysis</a:t>
            </a:r>
          </a:p>
        </p:txBody>
      </p:sp>
    </p:spTree>
    <p:extLst>
      <p:ext uri="{BB962C8B-B14F-4D97-AF65-F5344CB8AC3E}">
        <p14:creationId xmlns:p14="http://schemas.microsoft.com/office/powerpoint/2010/main" val="87249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a:t>
            </a:r>
            <a:r>
              <a:rPr lang="en-US" dirty="0" err="1"/>
              <a:t>OpenDSS</a:t>
            </a:r>
            <a:r>
              <a:rPr lang="en-US" dirty="0"/>
              <a:t> Generator Model</a:t>
            </a:r>
          </a:p>
        </p:txBody>
      </p:sp>
      <p:sp>
        <p:nvSpPr>
          <p:cNvPr id="4" name="Content Placeholder 3"/>
          <p:cNvSpPr>
            <a:spLocks noGrp="1"/>
          </p:cNvSpPr>
          <p:nvPr>
            <p:ph idx="1"/>
          </p:nvPr>
        </p:nvSpPr>
        <p:spPr/>
        <p:txBody>
          <a:bodyPr/>
          <a:lstStyle/>
          <a:p>
            <a:r>
              <a:rPr lang="en-US" dirty="0"/>
              <a:t>For most power flow solutions, the GENERATOR model acts as a negative load</a:t>
            </a:r>
          </a:p>
          <a:p>
            <a:r>
              <a:rPr lang="en-US" dirty="0"/>
              <a:t>Differences from LOAD</a:t>
            </a:r>
          </a:p>
          <a:p>
            <a:pPr lvl="1"/>
            <a:r>
              <a:rPr lang="en-US" dirty="0"/>
              <a:t>Different models available</a:t>
            </a:r>
          </a:p>
          <a:p>
            <a:pPr lvl="1"/>
            <a:r>
              <a:rPr lang="en-US" dirty="0"/>
              <a:t>Single-mass swing model for Dynamics-mode simulations</a:t>
            </a:r>
          </a:p>
          <a:p>
            <a:pPr lvl="1"/>
            <a:r>
              <a:rPr lang="en-US" dirty="0"/>
              <a:t>Harmonics mode is a </a:t>
            </a:r>
            <a:r>
              <a:rPr lang="en-US" u="sng" dirty="0"/>
              <a:t>Voltage</a:t>
            </a:r>
            <a:r>
              <a:rPr lang="en-US" dirty="0"/>
              <a:t> behind </a:t>
            </a:r>
            <a:r>
              <a:rPr lang="en-US" dirty="0" err="1"/>
              <a:t>Xd</a:t>
            </a:r>
            <a:r>
              <a:rPr lang="en-US" dirty="0"/>
              <a:t>’’</a:t>
            </a:r>
          </a:p>
          <a:p>
            <a:pPr lvl="2"/>
            <a:r>
              <a:rPr lang="en-US" dirty="0"/>
              <a:t>Originally meant to model small distortion in generator voltage</a:t>
            </a:r>
          </a:p>
          <a:p>
            <a:pPr lvl="1"/>
            <a:r>
              <a:rPr lang="en-US" dirty="0"/>
              <a:t>Approximations for inverter-based models (Model 7)</a:t>
            </a:r>
          </a:p>
          <a:p>
            <a:pPr lvl="1"/>
            <a:r>
              <a:rPr lang="en-US" dirty="0"/>
              <a:t>Follows LOADSHAPE like Load objects, but can also be dispatched</a:t>
            </a:r>
          </a:p>
          <a:p>
            <a:pPr lvl="1"/>
            <a:r>
              <a:rPr lang="en-US" dirty="0"/>
              <a:t>GENERATOR has a built-in energy meter (reported by ENERGYMETER object reports)</a:t>
            </a:r>
          </a:p>
        </p:txBody>
      </p:sp>
    </p:spTree>
    <p:extLst>
      <p:ext uri="{BB962C8B-B14F-4D97-AF65-F5344CB8AC3E}">
        <p14:creationId xmlns:p14="http://schemas.microsoft.com/office/powerpoint/2010/main" val="190604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dirty="0"/>
              <a:t>Generator - 3-phase Y connected</a:t>
            </a:r>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8855"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8856"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8857" name="Freeform 9"/>
          <p:cNvSpPr>
            <a:spLocks/>
          </p:cNvSpPr>
          <p:nvPr/>
        </p:nvSpPr>
        <p:spPr bwMode="auto">
          <a:xfrm>
            <a:off x="609600" y="1447800"/>
            <a:ext cx="2743200" cy="1219200"/>
          </a:xfrm>
          <a:custGeom>
            <a:avLst/>
            <a:gdLst>
              <a:gd name="T0" fmla="*/ 2147483647 w 1728"/>
              <a:gd name="T1" fmla="*/ 0 h 768"/>
              <a:gd name="T2" fmla="*/ 2147483647 w 1728"/>
              <a:gd name="T3" fmla="*/ 0 h 768"/>
              <a:gd name="T4" fmla="*/ 2147483647 w 1728"/>
              <a:gd name="T5" fmla="*/ 2147483647 h 768"/>
              <a:gd name="T6" fmla="*/ 0 w 1728"/>
              <a:gd name="T7" fmla="*/ 2147483647 h 768"/>
              <a:gd name="T8" fmla="*/ 0 60000 65536"/>
              <a:gd name="T9" fmla="*/ 0 60000 65536"/>
              <a:gd name="T10" fmla="*/ 0 60000 65536"/>
              <a:gd name="T11" fmla="*/ 0 60000 65536"/>
              <a:gd name="T12" fmla="*/ 0 w 1728"/>
              <a:gd name="T13" fmla="*/ 0 h 768"/>
              <a:gd name="T14" fmla="*/ 1728 w 1728"/>
              <a:gd name="T15" fmla="*/ 768 h 768"/>
            </a:gdLst>
            <a:ahLst/>
            <a:cxnLst>
              <a:cxn ang="T8">
                <a:pos x="T0" y="T1"/>
              </a:cxn>
              <a:cxn ang="T9">
                <a:pos x="T2" y="T3"/>
              </a:cxn>
              <a:cxn ang="T10">
                <a:pos x="T4" y="T5"/>
              </a:cxn>
              <a:cxn ang="T11">
                <a:pos x="T6" y="T7"/>
              </a:cxn>
            </a:cxnLst>
            <a:rect l="T12" t="T13" r="T14" b="T15"/>
            <a:pathLst>
              <a:path w="1728" h="768">
                <a:moveTo>
                  <a:pt x="1728" y="0"/>
                </a:moveTo>
                <a:lnTo>
                  <a:pt x="576" y="0"/>
                </a:lnTo>
                <a:lnTo>
                  <a:pt x="576" y="768"/>
                </a:lnTo>
                <a:lnTo>
                  <a:pt x="0" y="768"/>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58" name="Line 10"/>
          <p:cNvSpPr>
            <a:spLocks noChangeShapeType="1"/>
          </p:cNvSpPr>
          <p:nvPr/>
        </p:nvSpPr>
        <p:spPr bwMode="auto">
          <a:xfrm flipH="1">
            <a:off x="609600" y="3200400"/>
            <a:ext cx="27432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59" name="Freeform 11"/>
          <p:cNvSpPr>
            <a:spLocks/>
          </p:cNvSpPr>
          <p:nvPr/>
        </p:nvSpPr>
        <p:spPr bwMode="auto">
          <a:xfrm>
            <a:off x="609600" y="3886200"/>
            <a:ext cx="2743200" cy="1143000"/>
          </a:xfrm>
          <a:custGeom>
            <a:avLst/>
            <a:gdLst>
              <a:gd name="T0" fmla="*/ 2147483647 w 1728"/>
              <a:gd name="T1" fmla="*/ 2147483647 h 720"/>
              <a:gd name="T2" fmla="*/ 2147483647 w 1728"/>
              <a:gd name="T3" fmla="*/ 2147483647 h 720"/>
              <a:gd name="T4" fmla="*/ 2147483647 w 1728"/>
              <a:gd name="T5" fmla="*/ 0 h 720"/>
              <a:gd name="T6" fmla="*/ 0 w 1728"/>
              <a:gd name="T7" fmla="*/ 0 h 720"/>
              <a:gd name="T8" fmla="*/ 0 60000 65536"/>
              <a:gd name="T9" fmla="*/ 0 60000 65536"/>
              <a:gd name="T10" fmla="*/ 0 60000 65536"/>
              <a:gd name="T11" fmla="*/ 0 60000 65536"/>
              <a:gd name="T12" fmla="*/ 0 w 1728"/>
              <a:gd name="T13" fmla="*/ 0 h 720"/>
              <a:gd name="T14" fmla="*/ 1728 w 1728"/>
              <a:gd name="T15" fmla="*/ 720 h 720"/>
            </a:gdLst>
            <a:ahLst/>
            <a:cxnLst>
              <a:cxn ang="T8">
                <a:pos x="T0" y="T1"/>
              </a:cxn>
              <a:cxn ang="T9">
                <a:pos x="T2" y="T3"/>
              </a:cxn>
              <a:cxn ang="T10">
                <a:pos x="T4" y="T5"/>
              </a:cxn>
              <a:cxn ang="T11">
                <a:pos x="T6" y="T7"/>
              </a:cxn>
            </a:cxnLst>
            <a:rect l="T12" t="T13" r="T14" b="T15"/>
            <a:pathLst>
              <a:path w="1728" h="720">
                <a:moveTo>
                  <a:pt x="1728" y="720"/>
                </a:moveTo>
                <a:lnTo>
                  <a:pt x="528" y="720"/>
                </a:lnTo>
                <a:lnTo>
                  <a:pt x="528" y="0"/>
                </a:lnTo>
                <a:lnTo>
                  <a:pt x="0" y="0"/>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0" name="Freeform 12"/>
          <p:cNvSpPr>
            <a:spLocks/>
          </p:cNvSpPr>
          <p:nvPr/>
        </p:nvSpPr>
        <p:spPr bwMode="auto">
          <a:xfrm>
            <a:off x="685800" y="2743200"/>
            <a:ext cx="2667000" cy="3581400"/>
          </a:xfrm>
          <a:custGeom>
            <a:avLst/>
            <a:gdLst>
              <a:gd name="T0" fmla="*/ 2147483647 w 1680"/>
              <a:gd name="T1" fmla="*/ 0 h 2256"/>
              <a:gd name="T2" fmla="*/ 2147483647 w 1680"/>
              <a:gd name="T3" fmla="*/ 0 h 2256"/>
              <a:gd name="T4" fmla="*/ 2147483647 w 1680"/>
              <a:gd name="T5" fmla="*/ 2147483647 h 2256"/>
              <a:gd name="T6" fmla="*/ 0 w 1680"/>
              <a:gd name="T7" fmla="*/ 2147483647 h 2256"/>
              <a:gd name="T8" fmla="*/ 0 60000 65536"/>
              <a:gd name="T9" fmla="*/ 0 60000 65536"/>
              <a:gd name="T10" fmla="*/ 0 60000 65536"/>
              <a:gd name="T11" fmla="*/ 0 60000 65536"/>
              <a:gd name="T12" fmla="*/ 0 w 1680"/>
              <a:gd name="T13" fmla="*/ 0 h 2256"/>
              <a:gd name="T14" fmla="*/ 1680 w 1680"/>
              <a:gd name="T15" fmla="*/ 2256 h 2256"/>
            </a:gdLst>
            <a:ahLst/>
            <a:cxnLst>
              <a:cxn ang="T8">
                <a:pos x="T0" y="T1"/>
              </a:cxn>
              <a:cxn ang="T9">
                <a:pos x="T2" y="T3"/>
              </a:cxn>
              <a:cxn ang="T10">
                <a:pos x="T4" y="T5"/>
              </a:cxn>
              <a:cxn ang="T11">
                <a:pos x="T6" y="T7"/>
              </a:cxn>
            </a:cxnLst>
            <a:rect l="T12" t="T13" r="T14" b="T15"/>
            <a:pathLst>
              <a:path w="1680" h="2256">
                <a:moveTo>
                  <a:pt x="1680" y="0"/>
                </a:moveTo>
                <a:lnTo>
                  <a:pt x="1056" y="0"/>
                </a:lnTo>
                <a:lnTo>
                  <a:pt x="1056" y="2256"/>
                </a:lnTo>
                <a:lnTo>
                  <a:pt x="0" y="2256"/>
                </a:lnTo>
              </a:path>
            </a:pathLst>
          </a:custGeom>
          <a:noFill/>
          <a:ln w="28575" cap="flat" cmpd="sng">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1" name="Line 13"/>
          <p:cNvSpPr>
            <a:spLocks noChangeShapeType="1"/>
          </p:cNvSpPr>
          <p:nvPr/>
        </p:nvSpPr>
        <p:spPr bwMode="auto">
          <a:xfrm flipH="1">
            <a:off x="2362200" y="4495800"/>
            <a:ext cx="10668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2" name="Line 14"/>
          <p:cNvSpPr>
            <a:spLocks noChangeShapeType="1"/>
          </p:cNvSpPr>
          <p:nvPr/>
        </p:nvSpPr>
        <p:spPr bwMode="auto">
          <a:xfrm flipH="1">
            <a:off x="2362200" y="6324600"/>
            <a:ext cx="9906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3" name="Oval 15"/>
          <p:cNvSpPr>
            <a:spLocks noChangeArrowheads="1"/>
          </p:cNvSpPr>
          <p:nvPr/>
        </p:nvSpPr>
        <p:spPr bwMode="auto">
          <a:xfrm>
            <a:off x="533400" y="6248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4" name="Oval 16"/>
          <p:cNvSpPr>
            <a:spLocks noChangeArrowheads="1"/>
          </p:cNvSpPr>
          <p:nvPr/>
        </p:nvSpPr>
        <p:spPr bwMode="auto">
          <a:xfrm>
            <a:off x="533400" y="38100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5" name="Oval 17"/>
          <p:cNvSpPr>
            <a:spLocks noChangeArrowheads="1"/>
          </p:cNvSpPr>
          <p:nvPr/>
        </p:nvSpPr>
        <p:spPr bwMode="auto">
          <a:xfrm>
            <a:off x="533400" y="31242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6" name="Oval 18"/>
          <p:cNvSpPr>
            <a:spLocks noChangeArrowheads="1"/>
          </p:cNvSpPr>
          <p:nvPr/>
        </p:nvSpPr>
        <p:spPr bwMode="auto">
          <a:xfrm>
            <a:off x="533400" y="25908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7" name="Text Box 19"/>
          <p:cNvSpPr txBox="1">
            <a:spLocks noChangeArrowheads="1"/>
          </p:cNvSpPr>
          <p:nvPr/>
        </p:nvSpPr>
        <p:spPr bwMode="auto">
          <a:xfrm>
            <a:off x="152400" y="3733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8868" name="Text Box 20"/>
          <p:cNvSpPr txBox="1">
            <a:spLocks noChangeArrowheads="1"/>
          </p:cNvSpPr>
          <p:nvPr/>
        </p:nvSpPr>
        <p:spPr bwMode="auto">
          <a:xfrm>
            <a:off x="152400" y="3048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8869" name="Text Box 21"/>
          <p:cNvSpPr txBox="1">
            <a:spLocks noChangeArrowheads="1"/>
          </p:cNvSpPr>
          <p:nvPr/>
        </p:nvSpPr>
        <p:spPr bwMode="auto">
          <a:xfrm>
            <a:off x="1524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8870" name="Text Box 22"/>
          <p:cNvSpPr txBox="1">
            <a:spLocks noChangeArrowheads="1"/>
          </p:cNvSpPr>
          <p:nvPr/>
        </p:nvSpPr>
        <p:spPr bwMode="auto">
          <a:xfrm>
            <a:off x="152400" y="6096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a:t>
            </a:r>
          </a:p>
        </p:txBody>
      </p:sp>
      <p:sp>
        <p:nvSpPr>
          <p:cNvPr id="78871" name="Text Box 23"/>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 Conductors/Terminal</a:t>
            </a:r>
          </a:p>
        </p:txBody>
      </p:sp>
    </p:spTree>
    <p:extLst>
      <p:ext uri="{BB962C8B-B14F-4D97-AF65-F5344CB8AC3E}">
        <p14:creationId xmlns:p14="http://schemas.microsoft.com/office/powerpoint/2010/main" val="15776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dirty="0"/>
              <a:t>Generator  - 3-phase Delta connected</a:t>
            </a:r>
          </a:p>
        </p:txBody>
      </p:sp>
      <p:pic>
        <p:nvPicPr>
          <p:cNvPr id="798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9879"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9880"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9881" name="Oval 9"/>
          <p:cNvSpPr>
            <a:spLocks noChangeArrowheads="1"/>
          </p:cNvSpPr>
          <p:nvPr/>
        </p:nvSpPr>
        <p:spPr bwMode="auto">
          <a:xfrm>
            <a:off x="2819400" y="4724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2" name="Oval 10"/>
          <p:cNvSpPr>
            <a:spLocks noChangeArrowheads="1"/>
          </p:cNvSpPr>
          <p:nvPr/>
        </p:nvSpPr>
        <p:spPr bwMode="auto">
          <a:xfrm>
            <a:off x="2819400" y="2895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3" name="Oval 11"/>
          <p:cNvSpPr>
            <a:spLocks noChangeArrowheads="1"/>
          </p:cNvSpPr>
          <p:nvPr/>
        </p:nvSpPr>
        <p:spPr bwMode="auto">
          <a:xfrm>
            <a:off x="2133600" y="3657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4" name="Text Box 12"/>
          <p:cNvSpPr txBox="1">
            <a:spLocks noChangeArrowheads="1"/>
          </p:cNvSpPr>
          <p:nvPr/>
        </p:nvSpPr>
        <p:spPr bwMode="auto">
          <a:xfrm>
            <a:off x="2667000" y="4343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9885" name="Text Box 13"/>
          <p:cNvSpPr txBox="1">
            <a:spLocks noChangeArrowheads="1"/>
          </p:cNvSpPr>
          <p:nvPr/>
        </p:nvSpPr>
        <p:spPr bwMode="auto">
          <a:xfrm>
            <a:off x="27432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9886" name="Text Box 14"/>
          <p:cNvSpPr txBox="1">
            <a:spLocks noChangeArrowheads="1"/>
          </p:cNvSpPr>
          <p:nvPr/>
        </p:nvSpPr>
        <p:spPr bwMode="auto">
          <a:xfrm>
            <a:off x="1905000" y="3352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9887" name="Text Box 15"/>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 Conductors/Terminal</a:t>
            </a:r>
          </a:p>
        </p:txBody>
      </p:sp>
      <p:sp>
        <p:nvSpPr>
          <p:cNvPr id="79888" name="Freeform 16"/>
          <p:cNvSpPr>
            <a:spLocks/>
          </p:cNvSpPr>
          <p:nvPr/>
        </p:nvSpPr>
        <p:spPr bwMode="auto">
          <a:xfrm>
            <a:off x="2895600" y="2743200"/>
            <a:ext cx="457200" cy="4572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89" name="Freeform 17"/>
          <p:cNvSpPr>
            <a:spLocks/>
          </p:cNvSpPr>
          <p:nvPr/>
        </p:nvSpPr>
        <p:spPr bwMode="auto">
          <a:xfrm>
            <a:off x="2895600" y="4495800"/>
            <a:ext cx="457200" cy="5334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90" name="Freeform 18"/>
          <p:cNvSpPr>
            <a:spLocks/>
          </p:cNvSpPr>
          <p:nvPr/>
        </p:nvSpPr>
        <p:spPr bwMode="auto">
          <a:xfrm>
            <a:off x="2209800" y="1447800"/>
            <a:ext cx="1143000" cy="48768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366959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dirty="0"/>
              <a:t>Generator Models  (Present version)</a:t>
            </a:r>
          </a:p>
        </p:txBody>
      </p:sp>
      <p:sp>
        <p:nvSpPr>
          <p:cNvPr id="80899" name="Rectangle 3"/>
          <p:cNvSpPr>
            <a:spLocks noGrp="1" noChangeArrowheads="1"/>
          </p:cNvSpPr>
          <p:nvPr>
            <p:ph type="body" idx="1"/>
          </p:nvPr>
        </p:nvSpPr>
        <p:spPr>
          <a:xfrm>
            <a:off x="457200" y="1676400"/>
            <a:ext cx="8226425" cy="4675188"/>
          </a:xfrm>
        </p:spPr>
        <p:txBody>
          <a:bodyPr/>
          <a:lstStyle/>
          <a:p>
            <a:pPr eaLnBrk="1" hangingPunct="1">
              <a:buFontTx/>
              <a:buNone/>
            </a:pPr>
            <a:r>
              <a:rPr lang="en-US" altLang="en-US" dirty="0"/>
              <a:t>1: Injects constant P at specified PF (Default)</a:t>
            </a:r>
          </a:p>
          <a:p>
            <a:pPr eaLnBrk="1" hangingPunct="1">
              <a:buFontTx/>
              <a:buNone/>
            </a:pPr>
            <a:r>
              <a:rPr lang="en-US" altLang="en-US" dirty="0"/>
              <a:t>2: Constant admittance </a:t>
            </a:r>
          </a:p>
          <a:p>
            <a:pPr eaLnBrk="1" hangingPunct="1">
              <a:buFontTx/>
              <a:buNone/>
            </a:pPr>
            <a:r>
              <a:rPr lang="en-US" altLang="en-US" dirty="0"/>
              <a:t>3: </a:t>
            </a:r>
            <a:r>
              <a:rPr lang="en-US" altLang="en-US" dirty="0" err="1"/>
              <a:t>Const</a:t>
            </a:r>
            <a:r>
              <a:rPr lang="en-US" altLang="en-US" dirty="0"/>
              <a:t> P, V (Similar to conventional </a:t>
            </a:r>
            <a:r>
              <a:rPr lang="en-US" altLang="en-US" dirty="0" err="1"/>
              <a:t>Pflow</a:t>
            </a:r>
            <a:r>
              <a:rPr lang="en-US" altLang="en-US" dirty="0"/>
              <a:t> Generator bus)</a:t>
            </a:r>
          </a:p>
          <a:p>
            <a:pPr eaLnBrk="1" hangingPunct="1">
              <a:buFontTx/>
              <a:buNone/>
            </a:pPr>
            <a:r>
              <a:rPr lang="en-US" altLang="en-US" dirty="0"/>
              <a:t>4: </a:t>
            </a:r>
            <a:r>
              <a:rPr lang="en-US" altLang="en-US" dirty="0" err="1"/>
              <a:t>Const</a:t>
            </a:r>
            <a:r>
              <a:rPr lang="en-US" altLang="en-US" dirty="0"/>
              <a:t> P, Fixed Q (Q never varies).</a:t>
            </a:r>
          </a:p>
          <a:p>
            <a:pPr eaLnBrk="1" hangingPunct="1">
              <a:buFontTx/>
              <a:buNone/>
            </a:pPr>
            <a:r>
              <a:rPr lang="en-US" altLang="en-US" dirty="0"/>
              <a:t>5: </a:t>
            </a:r>
            <a:r>
              <a:rPr lang="en-US" altLang="en-US" dirty="0" err="1"/>
              <a:t>Const</a:t>
            </a:r>
            <a:r>
              <a:rPr lang="en-US" altLang="en-US" dirty="0"/>
              <a:t> P, Fixed Impedance Q</a:t>
            </a:r>
          </a:p>
          <a:p>
            <a:pPr eaLnBrk="1" hangingPunct="1">
              <a:buFontTx/>
              <a:buNone/>
            </a:pPr>
            <a:r>
              <a:rPr lang="en-US" altLang="en-US" dirty="0"/>
              <a:t>6: Compute P, Q from User-Written model</a:t>
            </a:r>
          </a:p>
          <a:p>
            <a:pPr eaLnBrk="1" hangingPunct="1">
              <a:buFontTx/>
              <a:buNone/>
            </a:pPr>
            <a:r>
              <a:rPr lang="en-US" altLang="en-US" dirty="0"/>
              <a:t>7: Constant P, Q, but current-limited below </a:t>
            </a:r>
            <a:r>
              <a:rPr lang="en-US" altLang="en-US" dirty="0" err="1"/>
              <a:t>VminPU</a:t>
            </a:r>
            <a:r>
              <a:rPr lang="en-US" altLang="en-US" dirty="0"/>
              <a:t>.</a:t>
            </a:r>
          </a:p>
          <a:p>
            <a:pPr eaLnBrk="1" hangingPunct="1">
              <a:buFontTx/>
              <a:buNone/>
            </a:pPr>
            <a:r>
              <a:rPr lang="en-US" altLang="en-US" dirty="0"/>
              <a:t>		Approximates a simple inverter</a:t>
            </a:r>
          </a:p>
        </p:txBody>
      </p:sp>
    </p:spTree>
    <p:extLst>
      <p:ext uri="{BB962C8B-B14F-4D97-AF65-F5344CB8AC3E}">
        <p14:creationId xmlns:p14="http://schemas.microsoft.com/office/powerpoint/2010/main" val="194002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Definition</a:t>
            </a:r>
          </a:p>
        </p:txBody>
      </p:sp>
      <p:sp>
        <p:nvSpPr>
          <p:cNvPr id="3" name="Content Placeholder 2"/>
          <p:cNvSpPr>
            <a:spLocks noGrp="1"/>
          </p:cNvSpPr>
          <p:nvPr>
            <p:ph idx="1"/>
          </p:nvPr>
        </p:nvSpPr>
        <p:spPr/>
        <p:txBody>
          <a:bodyPr/>
          <a:lstStyle/>
          <a:p>
            <a:r>
              <a:rPr lang="en-US" dirty="0"/>
              <a:t>For power flow</a:t>
            </a:r>
          </a:p>
          <a:p>
            <a:pPr lvl="1"/>
            <a:r>
              <a:rPr lang="en-US" dirty="0"/>
              <a:t>New Generator.G1 Bus1=</a:t>
            </a:r>
            <a:r>
              <a:rPr lang="en-US" dirty="0" err="1"/>
              <a:t>GenBus</a:t>
            </a:r>
            <a:r>
              <a:rPr lang="en-US" dirty="0"/>
              <a:t> kW=1000 PF=1 </a:t>
            </a:r>
            <a:r>
              <a:rPr lang="en-US" dirty="0">
                <a:solidFill>
                  <a:srgbClr val="FF0000"/>
                </a:solidFill>
              </a:rPr>
              <a:t>kV=0.480</a:t>
            </a:r>
          </a:p>
          <a:p>
            <a:pPr lvl="1"/>
            <a:r>
              <a:rPr lang="en-US" dirty="0"/>
              <a:t>Don’t forget kV= !!</a:t>
            </a:r>
          </a:p>
          <a:p>
            <a:pPr lvl="1"/>
            <a:r>
              <a:rPr lang="en-US" dirty="0"/>
              <a:t>This assumes Model=1</a:t>
            </a:r>
          </a:p>
          <a:p>
            <a:pPr lvl="1"/>
            <a:endParaRPr lang="en-US" dirty="0"/>
          </a:p>
          <a:p>
            <a:r>
              <a:rPr lang="en-US" dirty="0"/>
              <a:t>Wind Generator PQ Model for QSTS</a:t>
            </a:r>
          </a:p>
          <a:p>
            <a:r>
              <a:rPr lang="en-US" sz="1600" dirty="0">
                <a:latin typeface="Courier New" panose="02070309020205020404" pitchFamily="49" charset="0"/>
                <a:cs typeface="Courier New" panose="02070309020205020404" pitchFamily="49" charset="0"/>
              </a:rPr>
              <a:t>New "Generator.windgen1" bus1=Bg2 </a:t>
            </a:r>
            <a:r>
              <a:rPr lang="en-US" sz="1600" dirty="0" err="1">
                <a:latin typeface="Courier New" panose="02070309020205020404" pitchFamily="49" charset="0"/>
                <a:cs typeface="Courier New" panose="02070309020205020404" pitchFamily="49" charset="0"/>
              </a:rPr>
              <a:t>kv</a:t>
            </a:r>
            <a:r>
              <a:rPr lang="en-US" sz="1600" dirty="0">
                <a:latin typeface="Courier New" panose="02070309020205020404" pitchFamily="49" charset="0"/>
                <a:cs typeface="Courier New" panose="02070309020205020404" pitchFamily="49" charset="0"/>
              </a:rPr>
              <a:t>=0.48 kW=1200 conn=delta kVA=1500.000 H=6 </a:t>
            </a:r>
            <a:r>
              <a:rPr lang="en-US" sz="1600" b="1" dirty="0">
                <a:latin typeface="Courier New" panose="02070309020205020404" pitchFamily="49" charset="0"/>
                <a:cs typeface="Courier New" panose="02070309020205020404" pitchFamily="49" charset="0"/>
              </a:rPr>
              <a:t>duty=Wind2400</a:t>
            </a:r>
            <a:r>
              <a:rPr lang="en-US" sz="1600" dirty="0">
                <a:latin typeface="Courier New" panose="02070309020205020404" pitchFamily="49" charset="0"/>
                <a:cs typeface="Courier New" panose="02070309020205020404" pitchFamily="49" charset="0"/>
              </a:rPr>
              <a:t> model=1 pf=1.000 </a:t>
            </a:r>
            <a:r>
              <a:rPr lang="en-US" sz="1600" dirty="0" err="1">
                <a:latin typeface="Courier New" panose="02070309020205020404" pitchFamily="49" charset="0"/>
                <a:cs typeface="Courier New" panose="02070309020205020404" pitchFamily="49" charset="0"/>
              </a:rPr>
              <a:t>Xdp</a:t>
            </a:r>
            <a:r>
              <a:rPr lang="en-US" sz="1600" dirty="0">
                <a:latin typeface="Courier New" panose="02070309020205020404" pitchFamily="49" charset="0"/>
                <a:cs typeface="Courier New" panose="02070309020205020404" pitchFamily="49" charset="0"/>
              </a:rPr>
              <a:t>=0.192 </a:t>
            </a:r>
            <a:r>
              <a:rPr lang="en-US" sz="1600" dirty="0" err="1">
                <a:latin typeface="Courier New" panose="02070309020205020404" pitchFamily="49" charset="0"/>
                <a:cs typeface="Courier New" panose="02070309020205020404" pitchFamily="49" charset="0"/>
              </a:rPr>
              <a:t>Xdpp</a:t>
            </a:r>
            <a:r>
              <a:rPr lang="en-US" sz="1600" dirty="0">
                <a:latin typeface="Courier New" panose="02070309020205020404" pitchFamily="49" charset="0"/>
                <a:cs typeface="Courier New" panose="02070309020205020404" pitchFamily="49" charset="0"/>
              </a:rPr>
              <a:t>=0.15</a:t>
            </a:r>
          </a:p>
          <a:p>
            <a:endParaRPr lang="en-US" dirty="0"/>
          </a:p>
          <a:p>
            <a:endParaRPr lang="en-US" dirty="0"/>
          </a:p>
          <a:p>
            <a:endParaRPr lang="en-US" dirty="0"/>
          </a:p>
        </p:txBody>
      </p:sp>
      <p:sp>
        <p:nvSpPr>
          <p:cNvPr id="5" name="TextBox 4"/>
          <p:cNvSpPr txBox="1"/>
          <p:nvPr/>
        </p:nvSpPr>
        <p:spPr>
          <a:xfrm>
            <a:off x="2633472" y="5567422"/>
            <a:ext cx="5538254" cy="338554"/>
          </a:xfrm>
          <a:prstGeom prst="rect">
            <a:avLst/>
          </a:prstGeom>
          <a:noFill/>
        </p:spPr>
        <p:txBody>
          <a:bodyPr wrap="square" rtlCol="0">
            <a:spAutoFit/>
          </a:bodyPr>
          <a:lstStyle/>
          <a:p>
            <a:r>
              <a:rPr lang="en-US" dirty="0"/>
              <a:t>Follows </a:t>
            </a:r>
            <a:r>
              <a:rPr lang="en-US" dirty="0" err="1"/>
              <a:t>Loadshape</a:t>
            </a:r>
            <a:r>
              <a:rPr lang="en-US" dirty="0"/>
              <a:t> object called “Wind2400”</a:t>
            </a:r>
          </a:p>
        </p:txBody>
      </p:sp>
      <p:cxnSp>
        <p:nvCxnSpPr>
          <p:cNvPr id="7" name="Straight Arrow Connector 6"/>
          <p:cNvCxnSpPr/>
          <p:nvPr/>
        </p:nvCxnSpPr>
        <p:spPr bwMode="auto">
          <a:xfrm flipH="1" flipV="1">
            <a:off x="3877519" y="4051139"/>
            <a:ext cx="1169043" cy="1203767"/>
          </a:xfrm>
          <a:prstGeom prst="straightConnector1">
            <a:avLst/>
          </a:prstGeom>
          <a:solidFill>
            <a:schemeClr val="accent1"/>
          </a:solidFill>
          <a:ln w="762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169190857"/>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3A9CD0-2239-4A17-AE12-8DE9BDDF5A58}">
  <ds:schemaRefs>
    <ds:schemaRef ds:uri="http://purl.org/dc/elements/1.1/"/>
    <ds:schemaRef ds:uri="http://schemas.microsoft.com/office/2006/metadata/properties"/>
    <ds:schemaRef ds:uri="9d4eb815-23ed-48d9-b0c1-2b9ce0016f4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B5431-8C26-478B-808F-26BED01B74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984</TotalTime>
  <Words>681</Words>
  <Application>Microsoft Office PowerPoint</Application>
  <PresentationFormat>On-screen Show (4:3)</PresentationFormat>
  <Paragraphs>105</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Narrow</vt:lpstr>
      <vt:lpstr>Calibri</vt:lpstr>
      <vt:lpstr>Courier New</vt:lpstr>
      <vt:lpstr>Wingdings</vt:lpstr>
      <vt:lpstr>2017 PowerPoint Theme</vt:lpstr>
      <vt:lpstr>Advanced Modeling for Distribution Planning with OpenDSS </vt:lpstr>
      <vt:lpstr>Instructor</vt:lpstr>
      <vt:lpstr>Generator Model</vt:lpstr>
      <vt:lpstr>Like Load, A Generator is a PC Element</vt:lpstr>
      <vt:lpstr>The OpenDSS Generator Model</vt:lpstr>
      <vt:lpstr>Generator - 3-phase Y connected</vt:lpstr>
      <vt:lpstr>Generator  - 3-phase Delta connected</vt:lpstr>
      <vt:lpstr>Generator Models  (Present version)</vt:lpstr>
      <vt:lpstr>Typical Definition</vt:lpstr>
      <vt:lpstr>Generator Properties</vt:lpstr>
      <vt:lpstr>Generator in Dynamics Mode</vt:lpstr>
      <vt:lpstr>Dynamics Mode performs a basic Predictor-Corrector integration of state variables</vt:lpstr>
      <vt:lpstr>Dynamics Model</vt:lpstr>
      <vt:lpstr>Swing Equation in Default Generator Model</vt:lpstr>
      <vt:lpstr>There are No Exciter or Governor Models Built in</vt:lpstr>
      <vt:lpstr>Example with UserModel</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68</cp:revision>
  <cp:lastPrinted>2014-11-24T20:31:07Z</cp:lastPrinted>
  <dcterms:created xsi:type="dcterms:W3CDTF">2017-04-05T15:17:39Z</dcterms:created>
  <dcterms:modified xsi:type="dcterms:W3CDTF">2017-06-23T13:09:47Z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