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73" r:id="rId2"/>
    <p:sldId id="471" r:id="rId3"/>
    <p:sldId id="472" r:id="rId4"/>
    <p:sldId id="473" r:id="rId5"/>
    <p:sldId id="477" r:id="rId6"/>
    <p:sldId id="478" r:id="rId7"/>
    <p:sldId id="479" r:id="rId8"/>
    <p:sldId id="480" r:id="rId9"/>
    <p:sldId id="481" r:id="rId10"/>
    <p:sldId id="474" r:id="rId11"/>
    <p:sldId id="482" r:id="rId12"/>
    <p:sldId id="483" r:id="rId13"/>
    <p:sldId id="484" r:id="rId14"/>
    <p:sldId id="485" r:id="rId15"/>
    <p:sldId id="486" r:id="rId16"/>
    <p:sldId id="487" r:id="rId17"/>
    <p:sldId id="469" r:id="rId18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pPr>
              <a:defRPr/>
            </a:pPr>
            <a:fld id="{95FFCE6D-6AD7-45F0-A609-5B26EEB483F5}" type="datetimeFigureOut">
              <a:rPr lang="en-US"/>
              <a:pPr>
                <a:defRPr/>
              </a:pPr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F36DA-701F-4052-92AA-39D5BBA2B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2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16F59B4-8ED1-42D7-ABEB-719DD675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4F4D481-F577-41C5-A239-A77674CDF162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5325"/>
            <a:ext cx="4646613" cy="348615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48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2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90A9D66-8C70-418E-A519-E2841F47DCEF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1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PRI logo_RGB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739775"/>
            <a:ext cx="2359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46500" y="4478338"/>
            <a:ext cx="4935538" cy="20113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101850"/>
            <a:ext cx="4935538" cy="2286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82563"/>
            <a:ext cx="2055812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8213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85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416050"/>
            <a:ext cx="4037012" cy="239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59225"/>
            <a:ext cx="4037012" cy="239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85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16050"/>
            <a:ext cx="4037012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01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8226425" cy="239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59225"/>
            <a:ext cx="8226425" cy="239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5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7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16050"/>
            <a:ext cx="4037012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5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3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2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66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9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7013" y="1150938"/>
            <a:ext cx="8739187" cy="128587"/>
          </a:xfrm>
          <a:prstGeom prst="rect">
            <a:avLst/>
          </a:prstGeom>
          <a:gradFill rotWithShape="1">
            <a:gsLst>
              <a:gs pos="0">
                <a:srgbClr val="0000C5">
                  <a:alpha val="89999"/>
                </a:srgbClr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715000" y="6496965"/>
            <a:ext cx="60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540AA9E-D953-411D-97D2-46A36523897E}" type="slidenum">
              <a:rPr lang="en-US" altLang="en-US" sz="1000">
                <a:solidFill>
                  <a:srgbClr val="4D4D4D"/>
                </a:solidFill>
              </a:rPr>
              <a:pPr/>
              <a:t>‹#›</a:t>
            </a:fld>
            <a:endParaRPr lang="en-US" altLang="en-US" sz="1000" dirty="0">
              <a:solidFill>
                <a:srgbClr val="4D4D4D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3"/>
            <a:ext cx="822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6050"/>
            <a:ext cx="822642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304800" cy="1600200"/>
          </a:xfrm>
          <a:prstGeom prst="rect">
            <a:avLst/>
          </a:prstGeom>
          <a:gradFill rotWithShape="1">
            <a:gsLst>
              <a:gs pos="0">
                <a:srgbClr val="0000C5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743200" y="6553274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700" dirty="0">
                <a:solidFill>
                  <a:srgbClr val="4D4D4D"/>
                </a:solidFill>
                <a:cs typeface="Arial" pitchFamily="34" charset="0"/>
              </a:rPr>
              <a:t>© 2016 Electric Power Research Institute, Inc. All rights reserved.</a:t>
            </a:r>
            <a:endParaRPr lang="en-US" sz="700" dirty="0">
              <a:solidFill>
                <a:srgbClr val="4D4D4D"/>
              </a:solidFill>
            </a:endParaRPr>
          </a:p>
        </p:txBody>
      </p:sp>
      <p:pic>
        <p:nvPicPr>
          <p:cNvPr id="5128" name="Picture 8" descr="EPRI logo_RGB_2@30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446838"/>
            <a:ext cx="1828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85750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–"/>
        <a:defRPr sz="2400">
          <a:solidFill>
            <a:srgbClr val="000000"/>
          </a:solidFill>
          <a:latin typeface="+mn-lt"/>
        </a:defRPr>
      </a:lvl2pPr>
      <a:lvl3pPr marL="920750" indent="-23336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3pPr>
      <a:lvl4pPr marL="1316038" indent="-280988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–"/>
        <a:defRPr sz="2400">
          <a:solidFill>
            <a:srgbClr val="000000"/>
          </a:solidFill>
          <a:latin typeface="+mn-lt"/>
        </a:defRPr>
      </a:lvl4pPr>
      <a:lvl5pPr marL="1657350" indent="-222250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5pPr>
      <a:lvl6pPr marL="21145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5717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30289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4861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500" y="1881188"/>
            <a:ext cx="4935538" cy="2286000"/>
          </a:xfrm>
        </p:spPr>
        <p:txBody>
          <a:bodyPr/>
          <a:lstStyle/>
          <a:p>
            <a:pPr algn="r" eaLnBrk="1" hangingPunct="1"/>
            <a:r>
              <a:rPr lang="en-US" dirty="0"/>
              <a:t>Advanced Power Distribution Network Analysis: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Renewable generation integration and smart grids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0" y="4625975"/>
            <a:ext cx="4935538" cy="1863725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Roger C. Dugan</a:t>
            </a:r>
            <a:br>
              <a:rPr lang="en-US" altLang="en-US" sz="1800" b="1" dirty="0"/>
            </a:br>
            <a:r>
              <a:rPr lang="en-US" altLang="en-US" sz="1800" b="1" dirty="0"/>
              <a:t>Sr. Technical Executive, EPRI</a:t>
            </a:r>
            <a:br>
              <a:rPr lang="en-US" altLang="en-US" sz="1800" dirty="0"/>
            </a:b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Summer School</a:t>
            </a:r>
          </a:p>
          <a:p>
            <a:pPr eaLnBrk="1" hangingPunct="1"/>
            <a:r>
              <a:rPr lang="en-US" altLang="en-US" sz="1800" b="1" dirty="0"/>
              <a:t>Universidad de </a:t>
            </a:r>
            <a:r>
              <a:rPr lang="en-US" altLang="en-US" sz="1800" b="1" dirty="0" err="1"/>
              <a:t>los</a:t>
            </a:r>
            <a:r>
              <a:rPr lang="en-US" altLang="en-US" sz="1800" b="1" dirty="0"/>
              <a:t> Andes</a:t>
            </a:r>
          </a:p>
          <a:p>
            <a:pPr eaLnBrk="1" hangingPunct="1"/>
            <a:r>
              <a:rPr lang="en-US" altLang="en-US" sz="1400" dirty="0"/>
              <a:t>June 27 – July 1, 2016</a:t>
            </a:r>
          </a:p>
        </p:txBody>
      </p:sp>
      <p:pic>
        <p:nvPicPr>
          <p:cNvPr id="7172" name="Picture 4" descr="2010 PQA ppt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36560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Center-Tapped (Lighting) transformer</a:t>
            </a:r>
          </a:p>
          <a:p>
            <a:pPr lvl="1"/>
            <a:r>
              <a:rPr lang="en-US" dirty="0"/>
              <a:t>3-windings: 7200V/120V/120V, 25 kVA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The Other 2 Transformers </a:t>
            </a:r>
          </a:p>
          <a:p>
            <a:r>
              <a:rPr lang="en-US" dirty="0"/>
              <a:t>2 </a:t>
            </a:r>
            <a:r>
              <a:rPr lang="en-US" sz="2000" dirty="0"/>
              <a:t>windings:  7200V/240V, 10 kVA</a:t>
            </a:r>
          </a:p>
          <a:p>
            <a:pPr lvl="1"/>
            <a:r>
              <a:rPr lang="en-US" sz="2000" dirty="0"/>
              <a:t>Reactance: 1.4% @ 10 kVA</a:t>
            </a:r>
          </a:p>
          <a:p>
            <a:pPr lvl="1"/>
            <a:r>
              <a:rPr lang="en-US" sz="2000" dirty="0"/>
              <a:t>Resistance</a:t>
            </a:r>
            <a:r>
              <a:rPr lang="en-US" dirty="0"/>
              <a:t>: 1.6% @ 10 kVA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182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Windings	 25 kVA                  	X	R</a:t>
            </a:r>
          </a:p>
          <a:p>
            <a:pPr algn="l"/>
            <a:r>
              <a:rPr lang="en-US" dirty="0"/>
              <a:t>Primary - Secondary 1	2.04%	0.6%</a:t>
            </a:r>
          </a:p>
          <a:p>
            <a:pPr algn="l"/>
            <a:r>
              <a:rPr lang="en-US" dirty="0"/>
              <a:t>Primary - Secondary 2	2.04%	1.2%</a:t>
            </a:r>
          </a:p>
          <a:p>
            <a:pPr algn="l"/>
            <a:r>
              <a:rPr lang="en-US" dirty="0"/>
              <a:t>Secondary 1 - Secondary 2	1.36%	1.2%</a:t>
            </a:r>
          </a:p>
        </p:txBody>
      </p:sp>
    </p:spTree>
    <p:extLst>
      <p:ext uri="{BB962C8B-B14F-4D97-AF65-F5344CB8AC3E}">
        <p14:creationId xmlns:p14="http://schemas.microsoft.com/office/powerpoint/2010/main" val="375121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Single-Phase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120V San: 3 kVA, 0.95 PF</a:t>
            </a:r>
          </a:p>
          <a:p>
            <a:r>
              <a:rPr lang="en-US" dirty="0"/>
              <a:t>120V </a:t>
            </a:r>
            <a:r>
              <a:rPr lang="en-US" dirty="0" err="1"/>
              <a:t>Sbn</a:t>
            </a:r>
            <a:r>
              <a:rPr lang="en-US" dirty="0"/>
              <a:t>: 5 kVA, 0.85 PF</a:t>
            </a:r>
          </a:p>
          <a:p>
            <a:r>
              <a:rPr lang="en-US" dirty="0"/>
              <a:t>240V Sab: 10 kVA, 0.90 PF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Rated voltage: 240V</a:t>
            </a:r>
          </a:p>
          <a:p>
            <a:r>
              <a:rPr lang="en-US" dirty="0"/>
              <a:t>Per unit Impedances @ 25 kVA, 60 Hz:</a:t>
            </a:r>
          </a:p>
          <a:p>
            <a:pPr lvl="1"/>
            <a:r>
              <a:rPr lang="en-US" sz="2000" dirty="0" err="1"/>
              <a:t>Rs</a:t>
            </a:r>
            <a:r>
              <a:rPr lang="en-US" sz="2000" dirty="0"/>
              <a:t>=.03359397 </a:t>
            </a:r>
          </a:p>
          <a:p>
            <a:pPr lvl="1"/>
            <a:r>
              <a:rPr lang="en-US" sz="2000" dirty="0" err="1"/>
              <a:t>Xs</a:t>
            </a:r>
            <a:r>
              <a:rPr lang="en-US" sz="2000" dirty="0"/>
              <a:t>=.07999132 </a:t>
            </a:r>
          </a:p>
          <a:p>
            <a:pPr lvl="1"/>
            <a:r>
              <a:rPr lang="en-US" sz="2000" dirty="0"/>
              <a:t>Rr=.03940972  </a:t>
            </a:r>
          </a:p>
          <a:p>
            <a:pPr lvl="1"/>
            <a:r>
              <a:rPr lang="en-US" sz="2000" dirty="0" err="1"/>
              <a:t>Xr</a:t>
            </a:r>
            <a:r>
              <a:rPr lang="en-US" sz="2000" dirty="0"/>
              <a:t>=.07999132  </a:t>
            </a:r>
          </a:p>
          <a:p>
            <a:pPr lvl="1"/>
            <a:r>
              <a:rPr lang="en-US" sz="2000" dirty="0" err="1"/>
              <a:t>Xm</a:t>
            </a:r>
            <a:r>
              <a:rPr lang="en-US" sz="2000" dirty="0"/>
              <a:t>=2.1  </a:t>
            </a:r>
          </a:p>
          <a:p>
            <a:pPr lvl="1"/>
            <a:r>
              <a:rPr lang="en-US" sz="2000" dirty="0"/>
              <a:t>Slip=0.035 </a:t>
            </a:r>
            <a:r>
              <a:rPr lang="en-US" dirty="0"/>
              <a:t>(assumed fixed for analysis)</a:t>
            </a:r>
          </a:p>
          <a:p>
            <a:r>
              <a:rPr lang="en-US" dirty="0"/>
              <a:t>Connection: Assume ungrounded wye or delta (no zero sequence current).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Transformer Model</a:t>
            </a:r>
          </a:p>
        </p:txBody>
      </p:sp>
      <p:pic>
        <p:nvPicPr>
          <p:cNvPr id="4098" name="Picture 2" descr="4wiredelt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2099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876800" y="2389258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3250" algn="r"/>
              </a:tabLs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kumimoji="0" lang="en-US" altLang="en-US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N B Z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(3)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3250" algn="r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172200" y="2822298"/>
            <a:ext cx="1066800" cy="1063902"/>
            <a:chOff x="2490" y="3682"/>
            <a:chExt cx="1275" cy="1476"/>
          </a:xfrm>
        </p:grpSpPr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790" y="4708"/>
              <a:ext cx="57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sz="10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AutoShape 17"/>
            <p:cNvSpPr>
              <a:spLocks/>
            </p:cNvSpPr>
            <p:nvPr/>
          </p:nvSpPr>
          <p:spPr bwMode="auto">
            <a:xfrm rot="-5400000">
              <a:off x="2663" y="3719"/>
              <a:ext cx="930" cy="1275"/>
            </a:xfrm>
            <a:prstGeom prst="leftBrace">
              <a:avLst>
                <a:gd name="adj1" fmla="val 1142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/>
            </p:cNvSpPr>
            <p:nvPr/>
          </p:nvSpPr>
          <p:spPr bwMode="auto">
            <a:xfrm rot="-5400000">
              <a:off x="2995" y="3432"/>
              <a:ext cx="330" cy="829"/>
            </a:xfrm>
            <a:prstGeom prst="leftBrace">
              <a:avLst>
                <a:gd name="adj1" fmla="val 20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841" y="3922"/>
              <a:ext cx="605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sz="10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28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Secondary Voltages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4" y="2057400"/>
            <a:ext cx="71479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47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Reference do you choose?</a:t>
            </a:r>
          </a:p>
        </p:txBody>
      </p:sp>
    </p:spTree>
    <p:extLst>
      <p:ext uri="{BB962C8B-B14F-4D97-AF65-F5344CB8AC3E}">
        <p14:creationId xmlns:p14="http://schemas.microsoft.com/office/powerpoint/2010/main" val="11307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Phase Powers   (Ground Reference)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9359"/>
              </p:ext>
            </p:extLst>
          </p:nvPr>
        </p:nvGraphicFramePr>
        <p:xfrm>
          <a:off x="457199" y="1676399"/>
          <a:ext cx="72390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71700822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17551926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386630242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Phase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P, kW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Q, kvar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7903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a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2.6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5.8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7764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b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6.4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0.1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8578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c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9.8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6.8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89504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Total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18.8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12.7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26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6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" y="1600200"/>
            <a:ext cx="9049237" cy="2386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191000"/>
            <a:ext cx="8226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</a:t>
            </a:r>
            <a:r>
              <a:rPr lang="en-US" sz="2800" u="sng" dirty="0"/>
              <a:t>Currents</a:t>
            </a:r>
            <a:r>
              <a:rPr lang="en-US" sz="2800" dirty="0"/>
              <a:t> to determine overload</a:t>
            </a:r>
          </a:p>
          <a:p>
            <a:br>
              <a:rPr lang="en-US" sz="2800" dirty="0"/>
            </a:br>
            <a:r>
              <a:rPr lang="en-US" sz="2800" dirty="0"/>
              <a:t>Power flow can be confusing in such transformer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29169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6425" cy="914400"/>
          </a:xfrm>
          <a:noFill/>
        </p:spPr>
        <p:txBody>
          <a:bodyPr/>
          <a:lstStyle/>
          <a:p>
            <a:pPr algn="ctr" eaLnBrk="1" hangingPunct="1"/>
            <a:r>
              <a:rPr lang="en-US" altLang="en-US"/>
              <a:t>Together…Shaping the Future of Electricity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“4-Wire Delta”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pic>
        <p:nvPicPr>
          <p:cNvPr id="10244" name="Picture 4" descr="2010 PQA ppt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36560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of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how to model a common transformer configuration, but one that is not covered in many textbooks</a:t>
            </a:r>
          </a:p>
          <a:p>
            <a:r>
              <a:rPr lang="en-US" dirty="0"/>
              <a:t>Based on the “Four Wire Center Tapped Transformer” IEEE test feeder</a:t>
            </a:r>
          </a:p>
          <a:p>
            <a:r>
              <a:rPr lang="en-US" dirty="0"/>
              <a:t>Point out the different voltages on the secondary.</a:t>
            </a:r>
          </a:p>
        </p:txBody>
      </p:sp>
    </p:spTree>
    <p:extLst>
      <p:ext uri="{BB962C8B-B14F-4D97-AF65-F5344CB8AC3E}">
        <p14:creationId xmlns:p14="http://schemas.microsoft.com/office/powerpoint/2010/main" val="14142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1354137"/>
            <a:ext cx="8226425" cy="4935538"/>
          </a:xfrm>
        </p:spPr>
        <p:txBody>
          <a:bodyPr/>
          <a:lstStyle/>
          <a:p>
            <a:r>
              <a:rPr lang="en-US" dirty="0"/>
              <a:t>Bank of 3 1-phase Distribution transformers</a:t>
            </a:r>
          </a:p>
          <a:p>
            <a:r>
              <a:rPr lang="en-US" dirty="0"/>
              <a:t>Serves both 3-phase motor load and 120/240V single phase office load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3"/>
          <a:stretch>
            <a:fillRect/>
          </a:stretch>
        </p:blipFill>
        <p:spPr bwMode="auto">
          <a:xfrm>
            <a:off x="728465" y="3276600"/>
            <a:ext cx="7636268" cy="235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8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1523999"/>
            <a:ext cx="18070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10601"/>
              </p:ext>
            </p:extLst>
          </p:nvPr>
        </p:nvGraphicFramePr>
        <p:xfrm>
          <a:off x="914400" y="1524000"/>
          <a:ext cx="6324600" cy="47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837314" imgH="4408915" progId="Visio.Drawing.11">
                  <p:embed/>
                </p:oleObj>
              </mc:Choice>
              <mc:Fallback>
                <p:oleObj name="Visio" r:id="rId3" imgW="5837314" imgH="44089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324600" cy="4781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5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12.47 kV </a:t>
            </a:r>
          </a:p>
          <a:p>
            <a:pPr lvl="1"/>
            <a:r>
              <a:rPr lang="en-US" dirty="0"/>
              <a:t>Stated as “ideal”</a:t>
            </a:r>
          </a:p>
          <a:p>
            <a:pPr lvl="1"/>
            <a:r>
              <a:rPr lang="en-US" dirty="0"/>
              <a:t>Zero impedance</a:t>
            </a:r>
          </a:p>
          <a:p>
            <a:pPr lvl="2"/>
            <a:r>
              <a:rPr lang="en-US" dirty="0"/>
              <a:t>(Can’t model exactly in </a:t>
            </a:r>
            <a:r>
              <a:rPr lang="en-US" dirty="0" err="1"/>
              <a:t>OpenDSS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line models are specified by 4x4 impedance matrices. </a:t>
            </a:r>
          </a:p>
          <a:p>
            <a:r>
              <a:rPr lang="en-US" dirty="0"/>
              <a:t>The neutral conductors are explicitly modeled </a:t>
            </a:r>
          </a:p>
          <a:p>
            <a:pPr lvl="1"/>
            <a:r>
              <a:rPr lang="en-US" dirty="0"/>
              <a:t>The same phase currents can be obtained by using a </a:t>
            </a:r>
            <a:r>
              <a:rPr lang="en-US" dirty="0" err="1"/>
              <a:t>Kron</a:t>
            </a:r>
            <a:r>
              <a:rPr lang="en-US" dirty="0"/>
              <a:t> reduction to eliminate the neutral conductors</a:t>
            </a:r>
          </a:p>
          <a:p>
            <a:pPr lvl="1"/>
            <a:r>
              <a:rPr lang="en-US" dirty="0"/>
              <a:t>Specified as 4-wire to give a challenge to distribution modeling </a:t>
            </a:r>
            <a:r>
              <a:rPr lang="en-US" dirty="0" err="1"/>
              <a:t>probrams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 – 556 MCM ACSR w/ 4/0 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neutral is explicitly modeled.  Therefore, the matrices are 4x4, symmetrical.)</a:t>
            </a:r>
          </a:p>
          <a:p>
            <a:r>
              <a:rPr lang="en-US" dirty="0"/>
              <a:t> Resistance matrix  (ABCN, lower triangle)</a:t>
            </a:r>
          </a:p>
          <a:p>
            <a:pPr lvl="1"/>
            <a:r>
              <a:rPr lang="en-US" sz="2000" dirty="0"/>
              <a:t>0.2812   </a:t>
            </a:r>
          </a:p>
          <a:p>
            <a:pPr lvl="1"/>
            <a:r>
              <a:rPr lang="en-US" sz="2000" dirty="0"/>
              <a:t>0.0953  0.2812        (ohms per mile)</a:t>
            </a:r>
          </a:p>
          <a:p>
            <a:pPr lvl="1"/>
            <a:r>
              <a:rPr lang="en-US" sz="2000" dirty="0"/>
              <a:t>0.0953  0.0953  0.2812</a:t>
            </a:r>
          </a:p>
          <a:p>
            <a:pPr lvl="1"/>
            <a:r>
              <a:rPr lang="en-US" sz="2000" dirty="0"/>
              <a:t>0.0953  0.0953  0.0953  0.6873</a:t>
            </a:r>
          </a:p>
          <a:p>
            <a:r>
              <a:rPr lang="en-US" dirty="0"/>
              <a:t> Reactance matrix  (ABCN, lower triangle)</a:t>
            </a:r>
          </a:p>
          <a:p>
            <a:pPr lvl="1"/>
            <a:r>
              <a:rPr lang="en-US" sz="2000" dirty="0"/>
              <a:t>1.38304</a:t>
            </a:r>
          </a:p>
          <a:p>
            <a:pPr lvl="1"/>
            <a:r>
              <a:rPr lang="en-US" sz="2000" dirty="0"/>
              <a:t>0.7266    1.38304        (ohms per mile)</a:t>
            </a:r>
          </a:p>
          <a:p>
            <a:pPr lvl="1"/>
            <a:r>
              <a:rPr lang="en-US" sz="2000" dirty="0"/>
              <a:t>0.85152  0.7802   1.38304      (60 Hz)</a:t>
            </a:r>
          </a:p>
          <a:p>
            <a:pPr lvl="1"/>
            <a:r>
              <a:rPr lang="en-US" sz="2000" dirty="0"/>
              <a:t>0.75244  0.7674   0.7864    1.54648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data – 4/0 Quadraplex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matrix  (</a:t>
            </a:r>
            <a:r>
              <a:rPr lang="en-US" dirty="0" err="1"/>
              <a:t>abcn</a:t>
            </a:r>
            <a:r>
              <a:rPr lang="en-US" dirty="0"/>
              <a:t>, lower triangle)</a:t>
            </a:r>
          </a:p>
          <a:p>
            <a:pPr lvl="1"/>
            <a:r>
              <a:rPr lang="en-US" sz="2000" dirty="0"/>
              <a:t>0.011</a:t>
            </a:r>
          </a:p>
          <a:p>
            <a:pPr lvl="1"/>
            <a:r>
              <a:rPr lang="en-US" sz="2000" dirty="0"/>
              <a:t>0.0018  0.011       (ohms per 100 </a:t>
            </a:r>
            <a:r>
              <a:rPr lang="en-US" sz="2000" dirty="0" err="1"/>
              <a:t>ft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0.0018  0.0018  0.011  </a:t>
            </a:r>
          </a:p>
          <a:p>
            <a:pPr lvl="1"/>
            <a:r>
              <a:rPr lang="en-US" sz="2000" dirty="0"/>
              <a:t>0.0018  0.0018  0.0018  0.013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Reactance matrix  (</a:t>
            </a:r>
            <a:r>
              <a:rPr lang="en-US" dirty="0" err="1"/>
              <a:t>abcn</a:t>
            </a:r>
            <a:r>
              <a:rPr lang="en-US" dirty="0"/>
              <a:t>, lower triangle)</a:t>
            </a:r>
          </a:p>
          <a:p>
            <a:pPr lvl="1"/>
            <a:r>
              <a:rPr lang="en-US" sz="2000" dirty="0"/>
              <a:t>0.0278 </a:t>
            </a:r>
          </a:p>
          <a:p>
            <a:pPr lvl="1"/>
            <a:r>
              <a:rPr lang="en-US" sz="2000" dirty="0"/>
              <a:t>0.0241 0.0278       (ohms per 100 </a:t>
            </a:r>
            <a:r>
              <a:rPr lang="en-US" sz="2000" dirty="0" err="1"/>
              <a:t>ft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0.0241  0.0241 0.0278    (60Hz)</a:t>
            </a:r>
          </a:p>
          <a:p>
            <a:pPr lvl="1"/>
            <a:r>
              <a:rPr lang="en-US" sz="2000" dirty="0"/>
              <a:t>0.0246  0.0232  0.0246 0.0293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2968"/>
      </p:ext>
    </p:extLst>
  </p:cSld>
  <p:clrMapOvr>
    <a:masterClrMapping/>
  </p:clrMapOvr>
</p:sld>
</file>

<file path=ppt/theme/theme1.xml><?xml version="1.0" encoding="utf-8"?>
<a:theme xmlns:a="http://schemas.openxmlformats.org/drawingml/2006/main" name="2010 EPRIPowerPointTemplate">
  <a:themeElements>
    <a:clrScheme name="">
      <a:dk1>
        <a:srgbClr val="000000"/>
      </a:dk1>
      <a:lt1>
        <a:srgbClr val="FFFFFF"/>
      </a:lt1>
      <a:dk2>
        <a:srgbClr val="0013C5"/>
      </a:dk2>
      <a:lt2>
        <a:srgbClr val="B5B5B5"/>
      </a:lt2>
      <a:accent1>
        <a:srgbClr val="B04359"/>
      </a:accent1>
      <a:accent2>
        <a:srgbClr val="006699"/>
      </a:accent2>
      <a:accent3>
        <a:srgbClr val="FFFFFF"/>
      </a:accent3>
      <a:accent4>
        <a:srgbClr val="000000"/>
      </a:accent4>
      <a:accent5>
        <a:srgbClr val="D4B0B5"/>
      </a:accent5>
      <a:accent6>
        <a:srgbClr val="005C8A"/>
      </a:accent6>
      <a:hlink>
        <a:srgbClr val="FFA432"/>
      </a:hlink>
      <a:folHlink>
        <a:srgbClr val="4FE37C"/>
      </a:folHlink>
    </a:clrScheme>
    <a:fontScheme name="2010 EPRIPowerPoint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010 EPRIPowerPoin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Intro1</Template>
  <TotalTime>1121</TotalTime>
  <Words>381</Words>
  <Application>Microsoft Office PowerPoint</Application>
  <PresentationFormat>On-screen Show (4:3)</PresentationFormat>
  <Paragraphs>108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2010 EPRIPowerPointTemplate</vt:lpstr>
      <vt:lpstr>Microsoft Office Visio Drawing</vt:lpstr>
      <vt:lpstr>Advanced Power Distribution Network Analysis:   Renewable generation integration and smart grids </vt:lpstr>
      <vt:lpstr>“4-Wire Delta” Example</vt:lpstr>
      <vt:lpstr>The Objective of this Example</vt:lpstr>
      <vt:lpstr>The Problem</vt:lpstr>
      <vt:lpstr>Schematic</vt:lpstr>
      <vt:lpstr>Source data</vt:lpstr>
      <vt:lpstr>Line data</vt:lpstr>
      <vt:lpstr>Line data – 556 MCM ACSR w/ 4/0 Neutral</vt:lpstr>
      <vt:lpstr>Line data – 4/0 Quadraplex secondary</vt:lpstr>
      <vt:lpstr>Transformer data</vt:lpstr>
      <vt:lpstr>Single-Phase Loads</vt:lpstr>
      <vt:lpstr>3-phase loads</vt:lpstr>
      <vt:lpstr>Complete Transformer Model</vt:lpstr>
      <vt:lpstr>Results – Secondary Voltages</vt:lpstr>
      <vt:lpstr>Individual Phase Powers   (Ground Reference)</vt:lpstr>
      <vt:lpstr>The Currents</vt:lpstr>
      <vt:lpstr>Together…Shaping the Future of Electricity</vt:lpstr>
    </vt:vector>
  </TitlesOfParts>
  <Company>EPRI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OpenDSS  Tutorial</dc:title>
  <dc:creator>EPRI</dc:creator>
  <cp:lastModifiedBy>Dugan, Roger</cp:lastModifiedBy>
  <cp:revision>114</cp:revision>
  <dcterms:created xsi:type="dcterms:W3CDTF">2010-12-13T20:05:33Z</dcterms:created>
  <dcterms:modified xsi:type="dcterms:W3CDTF">2016-06-24T15:49:10Z</dcterms:modified>
</cp:coreProperties>
</file>