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3"/>
  </p:notesMasterIdLst>
  <p:sldIdLst>
    <p:sldId id="283" r:id="rId5"/>
    <p:sldId id="344" r:id="rId6"/>
    <p:sldId id="345" r:id="rId7"/>
    <p:sldId id="346" r:id="rId8"/>
    <p:sldId id="358" r:id="rId9"/>
    <p:sldId id="359" r:id="rId10"/>
    <p:sldId id="347" r:id="rId11"/>
    <p:sldId id="348" r:id="rId12"/>
    <p:sldId id="349" r:id="rId13"/>
    <p:sldId id="350" r:id="rId14"/>
    <p:sldId id="351" r:id="rId15"/>
    <p:sldId id="352" r:id="rId16"/>
    <p:sldId id="353" r:id="rId17"/>
    <p:sldId id="354" r:id="rId18"/>
    <p:sldId id="356" r:id="rId19"/>
    <p:sldId id="355" r:id="rId20"/>
    <p:sldId id="357" r:id="rId21"/>
    <p:sldId id="339" r:id="rId2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56" d="100"/>
          <a:sy n="56" d="100"/>
        </p:scale>
        <p:origin x="490" y="3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1/15/2019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Define a SLG Fault at every Node</a:t>
            </a:r>
          </a:p>
        </p:txBody>
      </p:sp>
      <p:sp>
        <p:nvSpPr>
          <p:cNvPr id="4" name="Content Placeholder 3"/>
          <p:cNvSpPr>
            <a:spLocks noGrp="1"/>
          </p:cNvSpPr>
          <p:nvPr>
            <p:ph idx="1"/>
          </p:nvPr>
        </p:nvSpPr>
        <p:spPr/>
        <p:txBody>
          <a:bodyPr>
            <a:normAutofit fontScale="47500" lnSpcReduction="20000"/>
          </a:bodyPr>
          <a:lstStyle/>
          <a:p>
            <a:r>
              <a:rPr lang="en-US" dirty="0"/>
              <a:t>New Fault.150_1   Phases=1  Bus1=150.1        </a:t>
            </a:r>
          </a:p>
          <a:p>
            <a:r>
              <a:rPr lang="en-US" dirty="0"/>
              <a:t>New Fault.150_2   Phases=1  Bus1=150.2        </a:t>
            </a:r>
          </a:p>
          <a:p>
            <a:r>
              <a:rPr lang="en-US" dirty="0"/>
              <a:t>New Fault.150_3   Phases=1  Bus1=150.3        </a:t>
            </a:r>
          </a:p>
          <a:p>
            <a:r>
              <a:rPr lang="en-US" dirty="0"/>
              <a:t>New Fault.150r_1   Phases=1 Bus1=150r.1        </a:t>
            </a:r>
          </a:p>
          <a:p>
            <a:r>
              <a:rPr lang="en-US" dirty="0"/>
              <a:t>New Fault.150r_2   Phases=1 Bus1=150r.2        </a:t>
            </a:r>
          </a:p>
          <a:p>
            <a:r>
              <a:rPr lang="en-US" dirty="0"/>
              <a:t>New Fault.150r_3   Phases=1 Bus1=150r.3        </a:t>
            </a:r>
          </a:p>
          <a:p>
            <a:r>
              <a:rPr lang="en-US" dirty="0"/>
              <a:t>New Fault.149_1   Phases=1  Bus1=149.1        </a:t>
            </a:r>
          </a:p>
          <a:p>
            <a:r>
              <a:rPr lang="en-US" dirty="0"/>
              <a:t>New Fault.149_2   Phases=1  Bus1=149.2        </a:t>
            </a:r>
          </a:p>
          <a:p>
            <a:r>
              <a:rPr lang="en-US" dirty="0"/>
              <a:t>New Fault.149_3   Phases=1  Bus1=149.3        </a:t>
            </a:r>
          </a:p>
          <a:p>
            <a:r>
              <a:rPr lang="en-US" dirty="0"/>
              <a:t>New Fault.1_1   Phases=1    Bus1=1.1        </a:t>
            </a:r>
          </a:p>
          <a:p>
            <a:r>
              <a:rPr lang="en-US" dirty="0"/>
              <a:t>New Fault.1_2   Phases=1    Bus1=1.2        </a:t>
            </a:r>
          </a:p>
          <a:p>
            <a:r>
              <a:rPr lang="en-US" dirty="0"/>
              <a:t>New Fault.1_3   Phases=1    Bus1=1.3        </a:t>
            </a:r>
          </a:p>
          <a:p>
            <a:r>
              <a:rPr lang="en-US" dirty="0"/>
              <a:t>New Fault.2_2   Phases=1    Bus1=2.2        </a:t>
            </a:r>
          </a:p>
          <a:p>
            <a:r>
              <a:rPr lang="en-US" dirty="0"/>
              <a:t>New Fault.3_3   Phases=1    Bus1=3.3        </a:t>
            </a:r>
          </a:p>
          <a:p>
            <a:r>
              <a:rPr lang="en-US" dirty="0"/>
              <a:t>New Fault.7_1   Phases=1    Bus1=7.1        </a:t>
            </a:r>
          </a:p>
          <a:p>
            <a:r>
              <a:rPr lang="en-US" dirty="0"/>
              <a:t>New Fault.7_2   Phases=1    Bus1=7.2        </a:t>
            </a:r>
          </a:p>
          <a:p>
            <a:r>
              <a:rPr lang="en-US" dirty="0"/>
              <a:t>New Fault.7_3   Phases=1    Bus1=7.3        </a:t>
            </a:r>
          </a:p>
          <a:p>
            <a:r>
              <a:rPr lang="en-US" dirty="0"/>
              <a:t>New Fault.4_3   Phases=1    Bus1=4.3        </a:t>
            </a:r>
          </a:p>
          <a:p>
            <a:r>
              <a:rPr lang="en-US" dirty="0"/>
              <a:t>New Fault.5_3   Phases=1    Bus1=5.3        </a:t>
            </a:r>
          </a:p>
          <a:p>
            <a:r>
              <a:rPr lang="en-US" dirty="0"/>
              <a:t>New Fault.6_3   Phases=1    Bus1=6.3        </a:t>
            </a:r>
          </a:p>
          <a:p>
            <a:r>
              <a:rPr lang="en-US" dirty="0"/>
              <a:t>New Fault.8_1   Phases=1    Bus1=8.1        </a:t>
            </a:r>
          </a:p>
          <a:p>
            <a:r>
              <a:rPr lang="en-US" dirty="0"/>
              <a:t>New Fault.8_2   Phases=1    Bus1=8.2        </a:t>
            </a:r>
          </a:p>
          <a:p>
            <a:r>
              <a:rPr lang="en-US" dirty="0"/>
              <a:t>New Fault.8_3   Phases=1    Bus1=8.3 </a:t>
            </a:r>
          </a:p>
          <a:p>
            <a:r>
              <a:rPr lang="en-US" dirty="0"/>
              <a:t>&lt;Snip&gt;</a:t>
            </a:r>
          </a:p>
        </p:txBody>
      </p:sp>
      <p:sp>
        <p:nvSpPr>
          <p:cNvPr id="5" name="TextBox 4"/>
          <p:cNvSpPr txBox="1"/>
          <p:nvPr/>
        </p:nvSpPr>
        <p:spPr>
          <a:xfrm>
            <a:off x="4935415" y="2262554"/>
            <a:ext cx="3212123" cy="830997"/>
          </a:xfrm>
          <a:prstGeom prst="rect">
            <a:avLst/>
          </a:prstGeom>
          <a:noFill/>
        </p:spPr>
        <p:txBody>
          <a:bodyPr wrap="square" rtlCol="0">
            <a:spAutoFit/>
          </a:bodyPr>
          <a:lstStyle/>
          <a:p>
            <a:pPr algn="l"/>
            <a:r>
              <a:rPr lang="en-US" dirty="0"/>
              <a:t>A capable Text Editor such as </a:t>
            </a:r>
            <a:r>
              <a:rPr lang="en-US" dirty="0" err="1"/>
              <a:t>Editplus</a:t>
            </a:r>
            <a:r>
              <a:rPr lang="en-US" dirty="0"/>
              <a:t> or Notepad++ helps with developing this script</a:t>
            </a:r>
          </a:p>
        </p:txBody>
      </p:sp>
    </p:spTree>
    <p:extLst>
      <p:ext uri="{BB962C8B-B14F-4D97-AF65-F5344CB8AC3E}">
        <p14:creationId xmlns:p14="http://schemas.microsoft.com/office/powerpoint/2010/main" val="230576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Fault Mode</a:t>
            </a:r>
          </a:p>
        </p:txBody>
      </p:sp>
      <p:sp>
        <p:nvSpPr>
          <p:cNvPr id="3" name="Content Placeholder 2"/>
          <p:cNvSpPr>
            <a:spLocks noGrp="1"/>
          </p:cNvSpPr>
          <p:nvPr>
            <p:ph idx="1"/>
          </p:nvPr>
        </p:nvSpPr>
        <p:spPr/>
        <p:txBody>
          <a:bodyPr/>
          <a:lstStyle/>
          <a:p>
            <a:r>
              <a:rPr lang="en-US" dirty="0"/>
              <a:t>MF Mode disables all faults to start</a:t>
            </a:r>
          </a:p>
          <a:p>
            <a:endParaRPr lang="en-US" dirty="0"/>
          </a:p>
          <a:p>
            <a:r>
              <a:rPr lang="en-US" dirty="0"/>
              <a:t>For each solution of </a:t>
            </a:r>
            <a:r>
              <a:rPr lang="en-US" b="1" dirty="0"/>
              <a:t>Solve Mode=MF Number=1000</a:t>
            </a:r>
          </a:p>
          <a:p>
            <a:pPr lvl="1"/>
            <a:r>
              <a:rPr lang="en-US" dirty="0"/>
              <a:t>Randomly picks a Fault object and Enables it</a:t>
            </a:r>
          </a:p>
          <a:p>
            <a:pPr lvl="1"/>
            <a:r>
              <a:rPr lang="en-US" dirty="0"/>
              <a:t>Randomly sets the Fault R</a:t>
            </a:r>
          </a:p>
          <a:p>
            <a:pPr lvl="1"/>
            <a:r>
              <a:rPr lang="en-US" dirty="0"/>
              <a:t>Perform a direct mode solution</a:t>
            </a:r>
          </a:p>
          <a:p>
            <a:pPr lvl="2"/>
            <a:r>
              <a:rPr lang="en-US" dirty="0"/>
              <a:t>I = YV</a:t>
            </a:r>
          </a:p>
          <a:p>
            <a:pPr lvl="2"/>
            <a:r>
              <a:rPr lang="en-US" dirty="0"/>
              <a:t>Non-iterative</a:t>
            </a:r>
          </a:p>
          <a:p>
            <a:pPr lvl="1"/>
            <a:r>
              <a:rPr lang="en-US" dirty="0"/>
              <a:t>Sample Monitors</a:t>
            </a:r>
          </a:p>
          <a:p>
            <a:pPr lvl="2"/>
            <a:r>
              <a:rPr lang="en-US" dirty="0"/>
              <a:t>Results come fast, so having Monitors is a must</a:t>
            </a:r>
          </a:p>
          <a:p>
            <a:pPr lvl="2"/>
            <a:endParaRPr lang="en-US" dirty="0"/>
          </a:p>
          <a:p>
            <a:r>
              <a:rPr lang="en-US" dirty="0"/>
              <a:t>Note: When this is done, </a:t>
            </a:r>
            <a:r>
              <a:rPr lang="en-US" dirty="0" err="1"/>
              <a:t>OpenDSS</a:t>
            </a:r>
            <a:r>
              <a:rPr lang="en-US" dirty="0"/>
              <a:t> is still in MF mode. Set Mode=Snapshot to return to power flow mode</a:t>
            </a:r>
          </a:p>
        </p:txBody>
      </p:sp>
    </p:spTree>
    <p:extLst>
      <p:ext uri="{BB962C8B-B14F-4D97-AF65-F5344CB8AC3E}">
        <p14:creationId xmlns:p14="http://schemas.microsoft.com/office/powerpoint/2010/main" val="27315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Monitor DY</a:t>
            </a:r>
          </a:p>
        </p:txBody>
      </p:sp>
      <p:sp>
        <p:nvSpPr>
          <p:cNvPr id="3" name="Content Placeholder 2"/>
          <p:cNvSpPr>
            <a:spLocks noGrp="1"/>
          </p:cNvSpPr>
          <p:nvPr>
            <p:ph idx="1"/>
          </p:nvPr>
        </p:nvSpPr>
        <p:spPr/>
        <p:txBody>
          <a:bodyPr>
            <a:normAutofit/>
          </a:bodyPr>
          <a:lstStyle/>
          <a:p>
            <a:r>
              <a:rPr lang="en-US" sz="900" dirty="0"/>
              <a:t>hour, t(sec), V1, VAngle1, V2, VAngle2, V3, VAngle3, V4, VAngle4, I1, IAngle1, I2, IAngle2, I3, IAngle3, I4, IAngle4</a:t>
            </a:r>
          </a:p>
          <a:p>
            <a:r>
              <a:rPr lang="en-US" sz="900" dirty="0"/>
              <a:t>1, 0.00000, 108.327, -62.4298, 120.399, -179.392, 120.016, 54.1703, 0, 0, 1.73472E-018, -90, 0, 0, 3.46945E-018, 0, 3.87896E-018, 153.435</a:t>
            </a:r>
          </a:p>
          <a:p>
            <a:r>
              <a:rPr lang="en-US" sz="900" dirty="0"/>
              <a:t>2, 0.00000, 120.888, -66.5866, 109.152, 177.505, 122.463, 60.1185, 0, 0, 0, 0, 1.19262E-018, 0, 0, 0, 0, 0</a:t>
            </a:r>
          </a:p>
          <a:p>
            <a:r>
              <a:rPr lang="en-US" sz="900" dirty="0"/>
              <a:t>3, 0.00000, 115.249, -51.6439, 114.458, 166.388, 74.8487, 57.9442, 0, 0, 2.45327E-018, -135, 1.30104E-018, 0, 1.73472E-018, 0, 1.73472E-018, 90</a:t>
            </a:r>
          </a:p>
          <a:p>
            <a:r>
              <a:rPr lang="en-US" sz="900" dirty="0"/>
              <a:t>4, 0.00000, 118.426, -71.638, 86.6222, 175.047, 115.793, 64.9693, 0, 0, 0, 0, 1.74822E-018, 82.875, 3.46945E-018, 0, 3.87896E-018, -153.435</a:t>
            </a:r>
          </a:p>
          <a:p>
            <a:r>
              <a:rPr lang="en-US" sz="900" dirty="0"/>
              <a:t>5, 0.00000, 96.3678, -64.4554, 115.656, -177.096, 118.667, 51.4507, 0, 0, 8.67362E-019, 90, 4.33681E-019, 180, 0, 0, 1.73472E-018, 90</a:t>
            </a:r>
          </a:p>
          <a:p>
            <a:r>
              <a:rPr lang="en-US" sz="900" dirty="0"/>
              <a:t>6, 0.00000, 114.817, -51.6803, 114.95, 166.367, 74.8954, 57.247, 0, 0, 2.45327E-018, -135, 0, 0, 2.45327E-018, 45, 1.73472E-018, -90</a:t>
            </a:r>
          </a:p>
          <a:p>
            <a:r>
              <a:rPr lang="en-US" sz="900" dirty="0"/>
              <a:t>7, 0.00000, 120.553, -58.0565, 120.552, 174.013, 105.825, 57.9791, 0, 0, 0, 0, 2.1684E-019, 0, 1.73472E-018, 180, 1.73472E-018, 0</a:t>
            </a:r>
          </a:p>
          <a:p>
            <a:r>
              <a:rPr lang="en-US" sz="900" dirty="0"/>
              <a:t>8, 0.00000, 118.669, -69.3211, 98.6521, 177.514, 120.847, 62.0432, 0, 0, 3.87896E-018, -153.435, 2.1684E-019, 0, 1.73472E-018, 90, 3.46945E-018, 0</a:t>
            </a:r>
          </a:p>
          <a:p>
            <a:r>
              <a:rPr lang="en-US" sz="900" dirty="0"/>
              <a:t>9, 0.00000, 114.627, -76.5338, 73.4889, 177.969, 118.484, 66.7613, 0, 0, 3.46945E-018, 180, 1.89348E-018, -66.3706, 3.57622E-018, 165.964, 3.46945E-018,</a:t>
            </a:r>
          </a:p>
          <a:p>
            <a:r>
              <a:rPr lang="en-US" sz="900" dirty="0"/>
              <a:t>10, 0.00000, 118.954, -55.7423, 117.467, 170.341, 92.5454, 58.1466, 0, 0, 1.73472E-018, 180, 3.57622E-018, 75.9638, 1.93948E-018, -153.435, 2.45327E-018, </a:t>
            </a:r>
          </a:p>
          <a:p>
            <a:r>
              <a:rPr lang="en-US" sz="900" dirty="0"/>
              <a:t>11, 0.00000, 119.703, -57.2601, 119.811, 173.476, 102.616, 58.0537, 0, 0, 3.46945E-018, 90, 4.33681E-019, 0, 1.73472E-018, 180, 1.73472E-018, -90</a:t>
            </a:r>
          </a:p>
          <a:p>
            <a:r>
              <a:rPr lang="en-US" sz="900" dirty="0"/>
              <a:t>12, 0.00000, 119.812, -56.9032, 118.978, 171.589, 98.0646, 57.7873, 0, 0, 3.46945E-018, -90, 1.0842E-018, 0, 0, 0, 2.45327E-018, 45</a:t>
            </a:r>
          </a:p>
          <a:p>
            <a:r>
              <a:rPr lang="en-US" sz="900" dirty="0"/>
              <a:t>13, 0.00000, 98.679, -62.2447, 118.255, -177.238, 117.733, 52.1978, 0, 0, 1.73472E-018, -90, 3.46945E-018, 90, 0, 0, 3.46945E-018, 0</a:t>
            </a:r>
          </a:p>
          <a:p>
            <a:r>
              <a:rPr lang="en-US" sz="900" dirty="0"/>
              <a:t>14, 0.00000, 91.3364, -62.2952, 116.543, -175.468, 116.392, 50.7038, 0, 0, 8.67362E-019, -90, 4.33681E-019, 180, 1.73472E-018, 0, 3.46945E-018, 180</a:t>
            </a:r>
          </a:p>
          <a:p>
            <a:r>
              <a:rPr lang="en-US" sz="900" dirty="0"/>
              <a:t>15, 0.00000, 114.502, -56.6307, 121.54, 169.908, 93.4741, 52.6728, 0, 0, 1.73472E-018, 180, 4.33681E-019, 180, 1.73472E-018, 0, 3.46945E-018, -90</a:t>
            </a:r>
          </a:p>
          <a:p>
            <a:r>
              <a:rPr lang="en-US" sz="900" dirty="0"/>
              <a:t>16, 0.00000, 107.748, -62.294, 120.436, -179.287, 119.727, 54.0255, 0, 0, 2.45327E-018, 135, 8.67362E-019, 0, 0, 0, 1.73472E-018, 90</a:t>
            </a:r>
          </a:p>
          <a:p>
            <a:r>
              <a:rPr lang="en-US" sz="900" dirty="0"/>
              <a:t>17, 0.00000, 94.5129, -62.4402, 117.161, -176.206, 117.194, 51.3619, 0, 0, 0, 0, 1.30104E-018, 0, 0, 0, 1.73472E-018, -90</a:t>
            </a:r>
          </a:p>
          <a:p>
            <a:r>
              <a:rPr lang="en-US" sz="900" dirty="0"/>
              <a:t>18, 0.00000, 114.367, -76.6648, 73.2933, 178.119, 118.539, 66.7065, 0, 0, 3.46945E-018, 0, 3.63491E-018, -107.354, 3.57622E-018, 165.964, 1.73472E-018, 90</a:t>
            </a:r>
          </a:p>
          <a:p>
            <a:r>
              <a:rPr lang="en-US" sz="900" dirty="0"/>
              <a:t>19, 0.00000, 86.8977, -62.5884, 115.08, -174.484, 115.482, 49.7983, 0, 0, 3.57622E-018, 165.964, 4.33681E-019, 180, 1.73472E-018, -90, 1.73472E-018, 0</a:t>
            </a:r>
          </a:p>
          <a:p>
            <a:r>
              <a:rPr lang="en-US" sz="900" dirty="0"/>
              <a:t>20, 0.00000, 72.9831, -62.7321, 112.679, -171.05, 113.375, 46.6202, 0, 0, 3.57622E-018, 14.0362, 0, 0, 1.73472E-018, -90, 1.73472E-018, 180</a:t>
            </a:r>
          </a:p>
          <a:p>
            <a:endParaRPr lang="en-US" sz="900" dirty="0"/>
          </a:p>
          <a:p>
            <a:r>
              <a:rPr lang="en-US" sz="1400" dirty="0"/>
              <a:t>Copy and Paste into Excel</a:t>
            </a:r>
          </a:p>
          <a:p>
            <a:r>
              <a:rPr lang="en-US" sz="1400" dirty="0"/>
              <a:t>Ctrl-A, Ctrl-C, (Excel) Ctrl-V</a:t>
            </a:r>
          </a:p>
        </p:txBody>
      </p:sp>
    </p:spTree>
    <p:extLst>
      <p:ext uri="{BB962C8B-B14F-4D97-AF65-F5344CB8AC3E}">
        <p14:creationId xmlns:p14="http://schemas.microsoft.com/office/powerpoint/2010/main" val="230287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Excel … Select Voltage Magnitudes</a:t>
            </a:r>
          </a:p>
        </p:txBody>
      </p:sp>
      <p:pic>
        <p:nvPicPr>
          <p:cNvPr id="5" name="Picture 4"/>
          <p:cNvPicPr>
            <a:picLocks noChangeAspect="1"/>
          </p:cNvPicPr>
          <p:nvPr/>
        </p:nvPicPr>
        <p:blipFill rotWithShape="1">
          <a:blip r:embed="rId2"/>
          <a:srcRect b="15722"/>
          <a:stretch/>
        </p:blipFill>
        <p:spPr>
          <a:xfrm>
            <a:off x="1258765" y="914083"/>
            <a:ext cx="6438900" cy="5241958"/>
          </a:xfrm>
          <a:prstGeom prst="rect">
            <a:avLst/>
          </a:prstGeom>
        </p:spPr>
      </p:pic>
    </p:spTree>
    <p:extLst>
      <p:ext uri="{BB962C8B-B14F-4D97-AF65-F5344CB8AC3E}">
        <p14:creationId xmlns:p14="http://schemas.microsoft.com/office/powerpoint/2010/main" val="371980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Scatter Plot … DY Load</a:t>
            </a:r>
          </a:p>
        </p:txBody>
      </p:sp>
      <p:pic>
        <p:nvPicPr>
          <p:cNvPr id="4" name="Picture 3"/>
          <p:cNvPicPr>
            <a:picLocks noChangeAspect="1"/>
          </p:cNvPicPr>
          <p:nvPr/>
        </p:nvPicPr>
        <p:blipFill>
          <a:blip r:embed="rId2"/>
          <a:stretch>
            <a:fillRect/>
          </a:stretch>
        </p:blipFill>
        <p:spPr>
          <a:xfrm>
            <a:off x="1023937" y="776287"/>
            <a:ext cx="7096125" cy="5305425"/>
          </a:xfrm>
          <a:prstGeom prst="rect">
            <a:avLst/>
          </a:prstGeom>
        </p:spPr>
      </p:pic>
    </p:spTree>
    <p:extLst>
      <p:ext uri="{BB962C8B-B14F-4D97-AF65-F5344CB8AC3E}">
        <p14:creationId xmlns:p14="http://schemas.microsoft.com/office/powerpoint/2010/main" val="274927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 DY</a:t>
            </a:r>
          </a:p>
        </p:txBody>
      </p:sp>
      <p:pic>
        <p:nvPicPr>
          <p:cNvPr id="8" name="Picture 7"/>
          <p:cNvPicPr>
            <a:picLocks noChangeAspect="1"/>
          </p:cNvPicPr>
          <p:nvPr/>
        </p:nvPicPr>
        <p:blipFill>
          <a:blip r:embed="rId2"/>
          <a:stretch>
            <a:fillRect/>
          </a:stretch>
        </p:blipFill>
        <p:spPr>
          <a:xfrm>
            <a:off x="872993" y="1055081"/>
            <a:ext cx="6966278" cy="4227908"/>
          </a:xfrm>
          <a:prstGeom prst="rect">
            <a:avLst/>
          </a:prstGeom>
        </p:spPr>
      </p:pic>
    </p:spTree>
    <p:extLst>
      <p:ext uri="{BB962C8B-B14F-4D97-AF65-F5344CB8AC3E}">
        <p14:creationId xmlns:p14="http://schemas.microsoft.com/office/powerpoint/2010/main" val="129806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Scatter Plot … YY Load</a:t>
            </a:r>
          </a:p>
        </p:txBody>
      </p:sp>
      <p:pic>
        <p:nvPicPr>
          <p:cNvPr id="3" name="Picture 2"/>
          <p:cNvPicPr>
            <a:picLocks noChangeAspect="1"/>
          </p:cNvPicPr>
          <p:nvPr/>
        </p:nvPicPr>
        <p:blipFill>
          <a:blip r:embed="rId2"/>
          <a:stretch>
            <a:fillRect/>
          </a:stretch>
        </p:blipFill>
        <p:spPr>
          <a:xfrm>
            <a:off x="1047750" y="814387"/>
            <a:ext cx="7048500" cy="5229225"/>
          </a:xfrm>
          <a:prstGeom prst="rect">
            <a:avLst/>
          </a:prstGeom>
        </p:spPr>
      </p:pic>
    </p:spTree>
    <p:extLst>
      <p:ext uri="{BB962C8B-B14F-4D97-AF65-F5344CB8AC3E}">
        <p14:creationId xmlns:p14="http://schemas.microsoft.com/office/powerpoint/2010/main" val="260661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 YY</a:t>
            </a:r>
          </a:p>
        </p:txBody>
      </p:sp>
      <p:pic>
        <p:nvPicPr>
          <p:cNvPr id="7" name="Picture 6"/>
          <p:cNvPicPr>
            <a:picLocks noChangeAspect="1"/>
          </p:cNvPicPr>
          <p:nvPr/>
        </p:nvPicPr>
        <p:blipFill>
          <a:blip r:embed="rId2"/>
          <a:stretch>
            <a:fillRect/>
          </a:stretch>
        </p:blipFill>
        <p:spPr>
          <a:xfrm>
            <a:off x="1286081" y="1547199"/>
            <a:ext cx="6571838" cy="3763601"/>
          </a:xfrm>
          <a:prstGeom prst="rect">
            <a:avLst/>
          </a:prstGeom>
        </p:spPr>
      </p:pic>
    </p:spTree>
    <p:extLst>
      <p:ext uri="{BB962C8B-B14F-4D97-AF65-F5344CB8AC3E}">
        <p14:creationId xmlns:p14="http://schemas.microsoft.com/office/powerpoint/2010/main" val="217742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Faults and Voltage Sags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Fault Study Mode</a:t>
            </a:r>
          </a:p>
        </p:txBody>
      </p:sp>
      <p:sp>
        <p:nvSpPr>
          <p:cNvPr id="5" name="Content Placeholder 4"/>
          <p:cNvSpPr>
            <a:spLocks noGrp="1"/>
          </p:cNvSpPr>
          <p:nvPr>
            <p:ph idx="1"/>
          </p:nvPr>
        </p:nvSpPr>
        <p:spPr/>
        <p:txBody>
          <a:bodyPr/>
          <a:lstStyle/>
          <a:p>
            <a:r>
              <a:rPr lang="en-US" dirty="0"/>
              <a:t>1. Solve Snapshot, or other, power flow</a:t>
            </a:r>
          </a:p>
          <a:p>
            <a:r>
              <a:rPr lang="en-US" dirty="0"/>
              <a:t>2. Solve Mode=</a:t>
            </a:r>
            <a:r>
              <a:rPr lang="en-US" dirty="0" err="1"/>
              <a:t>FaultStudy</a:t>
            </a:r>
            <a:endParaRPr lang="en-US" dirty="0"/>
          </a:p>
          <a:p>
            <a:pPr lvl="1"/>
            <a:r>
              <a:rPr lang="en-US" dirty="0"/>
              <a:t>Converts Generators to Dynamics mode model</a:t>
            </a:r>
          </a:p>
          <a:p>
            <a:pPr lvl="2"/>
            <a:r>
              <a:rPr lang="en-US" dirty="0"/>
              <a:t>Voltage behind </a:t>
            </a:r>
            <a:r>
              <a:rPr lang="en-US" dirty="0" err="1"/>
              <a:t>Xd</a:t>
            </a:r>
            <a:r>
              <a:rPr lang="en-US" dirty="0"/>
              <a:t>’</a:t>
            </a:r>
          </a:p>
          <a:p>
            <a:pPr lvl="1"/>
            <a:r>
              <a:rPr lang="en-US" dirty="0"/>
              <a:t>Computes Z</a:t>
            </a:r>
            <a:r>
              <a:rPr lang="en-US" baseline="-25000" dirty="0"/>
              <a:t>SC</a:t>
            </a:r>
            <a:r>
              <a:rPr lang="en-US" dirty="0"/>
              <a:t> matrix at each bus</a:t>
            </a:r>
          </a:p>
          <a:p>
            <a:r>
              <a:rPr lang="en-US" dirty="0"/>
              <a:t>3. Show Fault</a:t>
            </a:r>
          </a:p>
          <a:p>
            <a:pPr lvl="1"/>
            <a:r>
              <a:rPr lang="en-US" dirty="0"/>
              <a:t>Generates Report (next slide)</a:t>
            </a:r>
          </a:p>
          <a:p>
            <a:pPr lvl="1"/>
            <a:endParaRPr lang="en-US" dirty="0"/>
          </a:p>
          <a:p>
            <a:r>
              <a:rPr lang="en-US" dirty="0"/>
              <a:t>Decisions to make</a:t>
            </a:r>
          </a:p>
          <a:p>
            <a:pPr lvl="1"/>
            <a:r>
              <a:rPr lang="en-US" dirty="0"/>
              <a:t>Do you want Load and Capacitor elements included?</a:t>
            </a:r>
          </a:p>
          <a:p>
            <a:pPr lvl="1"/>
            <a:r>
              <a:rPr lang="en-US" dirty="0"/>
              <a:t>Do you want to match other short circuit programs?</a:t>
            </a:r>
          </a:p>
        </p:txBody>
      </p:sp>
    </p:spTree>
    <p:extLst>
      <p:ext uri="{BB962C8B-B14F-4D97-AF65-F5344CB8AC3E}">
        <p14:creationId xmlns:p14="http://schemas.microsoft.com/office/powerpoint/2010/main" val="195238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 of Show Fault Report</a:t>
            </a:r>
          </a:p>
        </p:txBody>
      </p:sp>
      <p:sp>
        <p:nvSpPr>
          <p:cNvPr id="3" name="Content Placeholder 2"/>
          <p:cNvSpPr>
            <a:spLocks noGrp="1"/>
          </p:cNvSpPr>
          <p:nvPr>
            <p:ph idx="1"/>
          </p:nvPr>
        </p:nvSpPr>
        <p:spPr/>
        <p:txBody>
          <a:bodyPr>
            <a:noAutofit/>
          </a:bodyPr>
          <a:lstStyle/>
          <a:p>
            <a:pPr marL="0" indent="0">
              <a:buNone/>
            </a:pPr>
            <a:r>
              <a:rPr lang="en-US" sz="900" dirty="0">
                <a:latin typeface="Courier New" panose="02070309020205020404" pitchFamily="49" charset="0"/>
                <a:cs typeface="Courier New" panose="02070309020205020404" pitchFamily="49" charset="0"/>
              </a:rPr>
              <a:t>FAULT STUDY REPORT</a:t>
            </a:r>
          </a:p>
          <a:p>
            <a:pPr marL="0" indent="0">
              <a:buNone/>
            </a:pPr>
            <a:endParaRPr lang="en-US" sz="900" dirty="0">
              <a:solidFill>
                <a:srgbClr val="FF0000"/>
              </a:solidFill>
              <a:latin typeface="Courier New" panose="02070309020205020404" pitchFamily="49" charset="0"/>
              <a:cs typeface="Courier New" panose="02070309020205020404" pitchFamily="49" charset="0"/>
            </a:endParaRPr>
          </a:p>
          <a:p>
            <a:pPr marL="0" indent="0">
              <a:buNone/>
            </a:pPr>
            <a:r>
              <a:rPr lang="en-US" sz="900" dirty="0">
                <a:solidFill>
                  <a:srgbClr val="FF0000"/>
                </a:solidFill>
                <a:latin typeface="Courier New" panose="02070309020205020404" pitchFamily="49" charset="0"/>
                <a:cs typeface="Courier New" panose="02070309020205020404" pitchFamily="49" charset="0"/>
              </a:rPr>
              <a:t>ALL-Node Fault Currents</a:t>
            </a:r>
          </a:p>
          <a:p>
            <a:pPr marL="0" indent="0">
              <a:buNone/>
            </a:pP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Bus                                  Node 1  X/R        Node 2  X/R        Node 3  X/R   ...  (Amps)</a:t>
            </a:r>
          </a:p>
          <a:p>
            <a:pPr marL="0" indent="0">
              <a:buNone/>
            </a:pP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"SOURCEBUS",                      69715045, 9999.0,   69715045, 9999.0,   69715045, 9999.0</a:t>
            </a:r>
          </a:p>
          <a:p>
            <a:pPr marL="0" indent="0">
              <a:buNone/>
            </a:pPr>
            <a:r>
              <a:rPr lang="en-US" sz="900" dirty="0">
                <a:latin typeface="Courier New" panose="02070309020205020404" pitchFamily="49" charset="0"/>
                <a:cs typeface="Courier New" panose="02070309020205020404" pitchFamily="49" charset="0"/>
              </a:rPr>
              <a:t>"_MDV_SUB_1_LSB",                     5290,   7.7,       5289,   7.4,       5290,   7.7</a:t>
            </a:r>
          </a:p>
          <a:p>
            <a:pPr marL="0" indent="0">
              <a:buNone/>
            </a:pPr>
            <a:r>
              <a:rPr lang="en-US" sz="900" dirty="0">
                <a:latin typeface="Courier New" panose="02070309020205020404" pitchFamily="49" charset="0"/>
                <a:cs typeface="Courier New" panose="02070309020205020404" pitchFamily="49" charset="0"/>
              </a:rPr>
              <a:t>"MDV201",                             5290,   7.7,       5289,   7.4,       5290,   7.7</a:t>
            </a:r>
          </a:p>
          <a:p>
            <a:pPr marL="0" indent="0">
              <a:buNone/>
            </a:pPr>
            <a:r>
              <a:rPr lang="en-US" sz="900" dirty="0">
                <a:latin typeface="Courier New" panose="02070309020205020404" pitchFamily="49" charset="0"/>
                <a:cs typeface="Courier New" panose="02070309020205020404" pitchFamily="49" charset="0"/>
              </a:rPr>
              <a:t>"94743",                              1534,   1.4</a:t>
            </a:r>
          </a:p>
          <a:p>
            <a:pPr marL="0" indent="0">
              <a:buNone/>
            </a:pPr>
            <a:r>
              <a:rPr lang="en-US" sz="900" dirty="0">
                <a:latin typeface="Courier New" panose="02070309020205020404" pitchFamily="49" charset="0"/>
                <a:cs typeface="Courier New" panose="02070309020205020404" pitchFamily="49" charset="0"/>
              </a:rPr>
              <a:t>"94744",                              1501,   1.3</a:t>
            </a:r>
          </a:p>
          <a:p>
            <a:pPr marL="0" indent="0">
              <a:buNone/>
            </a:pPr>
            <a:r>
              <a:rPr lang="en-US" sz="900" dirty="0">
                <a:latin typeface="Courier New" panose="02070309020205020404" pitchFamily="49" charset="0"/>
                <a:cs typeface="Courier New" panose="02070309020205020404" pitchFamily="49" charset="0"/>
              </a:rPr>
              <a:t>"62244",                              2450,   2.7</a:t>
            </a:r>
          </a:p>
          <a:p>
            <a:pPr marL="0" indent="0">
              <a:buNone/>
            </a:pPr>
            <a:r>
              <a:rPr lang="en-US" sz="900" dirty="0">
                <a:latin typeface="Courier New" panose="02070309020205020404" pitchFamily="49" charset="0"/>
                <a:cs typeface="Courier New" panose="02070309020205020404" pitchFamily="49" charset="0"/>
              </a:rPr>
              <a:t>"62235",                              2416,   2.6</a:t>
            </a:r>
          </a:p>
          <a:p>
            <a:pPr marL="0" indent="0">
              <a:buNone/>
            </a:pPr>
            <a:r>
              <a:rPr lang="en-US" sz="900" dirty="0">
                <a:latin typeface="Courier New" panose="02070309020205020404" pitchFamily="49" charset="0"/>
                <a:cs typeface="Courier New" panose="02070309020205020404" pitchFamily="49" charset="0"/>
              </a:rPr>
              <a:t>"1144235",                            1497,   2.3</a:t>
            </a:r>
          </a:p>
          <a:p>
            <a:pPr marL="0" indent="0">
              <a:buNone/>
            </a:pPr>
            <a:r>
              <a:rPr lang="en-US" sz="900" dirty="0">
                <a:latin typeface="Courier New" panose="02070309020205020404" pitchFamily="49" charset="0"/>
                <a:cs typeface="Courier New" panose="02070309020205020404" pitchFamily="49" charset="0"/>
              </a:rPr>
              <a:t>"1144234",                            1456,   2.2</a:t>
            </a:r>
          </a:p>
          <a:p>
            <a:pPr marL="0" indent="0">
              <a:buNone/>
            </a:pPr>
            <a:r>
              <a:rPr lang="en-US" sz="900" dirty="0">
                <a:latin typeface="Courier New" panose="02070309020205020404" pitchFamily="49" charset="0"/>
                <a:cs typeface="Courier New" panose="02070309020205020404" pitchFamily="49" charset="0"/>
              </a:rPr>
              <a:t>"39754",                              1527,   1.3</a:t>
            </a:r>
          </a:p>
          <a:p>
            <a:pPr marL="0" indent="0">
              <a:buNone/>
            </a:pPr>
            <a:r>
              <a:rPr lang="en-US" sz="900" dirty="0">
                <a:latin typeface="Courier New" panose="02070309020205020404" pitchFamily="49" charset="0"/>
                <a:cs typeface="Courier New" panose="02070309020205020404" pitchFamily="49" charset="0"/>
              </a:rPr>
              <a:t>"MDV201_1160486ELB_INT",              1527,   1.3</a:t>
            </a:r>
          </a:p>
          <a:p>
            <a:pPr marL="0" indent="0">
              <a:buNone/>
            </a:pPr>
            <a:r>
              <a:rPr lang="en-US" sz="900" dirty="0">
                <a:latin typeface="Courier New" panose="02070309020205020404" pitchFamily="49" charset="0"/>
                <a:cs typeface="Courier New" panose="02070309020205020404" pitchFamily="49" charset="0"/>
              </a:rPr>
              <a:t>"1160486",                            1527,   1.3</a:t>
            </a:r>
          </a:p>
          <a:p>
            <a:pPr marL="0" indent="0">
              <a:buNone/>
            </a:pPr>
            <a:r>
              <a:rPr lang="en-US" sz="900" dirty="0">
                <a:latin typeface="Courier New" panose="02070309020205020404" pitchFamily="49" charset="0"/>
                <a:cs typeface="Courier New" panose="02070309020205020404" pitchFamily="49" charset="0"/>
              </a:rPr>
              <a:t>"1160476",                            1602,   1.4</a:t>
            </a:r>
          </a:p>
          <a:p>
            <a:pPr marL="0" indent="0">
              <a:buNone/>
            </a:pPr>
            <a:r>
              <a:rPr lang="en-US" sz="900" dirty="0">
                <a:latin typeface="Courier New" panose="02070309020205020404" pitchFamily="49" charset="0"/>
                <a:cs typeface="Courier New" panose="02070309020205020404" pitchFamily="49" charset="0"/>
              </a:rPr>
              <a:t>"1160473",                            1591,   1.4</a:t>
            </a:r>
          </a:p>
          <a:p>
            <a:pPr marL="0" indent="0">
              <a:buNone/>
            </a:pPr>
            <a:r>
              <a:rPr lang="en-US" sz="900" dirty="0">
                <a:latin typeface="Courier New" panose="02070309020205020404" pitchFamily="49" charset="0"/>
                <a:cs typeface="Courier New" panose="02070309020205020404" pitchFamily="49" charset="0"/>
              </a:rPr>
              <a:t>"8163",                               3310,   3.1,       3405,   3.3,       3335,   3.9</a:t>
            </a:r>
          </a:p>
          <a:p>
            <a:pPr marL="0" indent="0">
              <a:buNone/>
            </a:pPr>
            <a:r>
              <a:rPr lang="en-US" sz="900" dirty="0">
                <a:latin typeface="Courier New" panose="02070309020205020404" pitchFamily="49" charset="0"/>
                <a:cs typeface="Courier New" panose="02070309020205020404" pitchFamily="49" charset="0"/>
              </a:rPr>
              <a:t>"8164",                               3244,   3.1,       3342,   3.3,       3271,   3.8</a:t>
            </a:r>
          </a:p>
          <a:p>
            <a:pPr marL="0" indent="0">
              <a:buNone/>
            </a:pPr>
            <a:r>
              <a:rPr lang="en-US" sz="900" dirty="0">
                <a:latin typeface="Courier New" panose="02070309020205020404" pitchFamily="49" charset="0"/>
                <a:cs typeface="Courier New" panose="02070309020205020404" pitchFamily="49" charset="0"/>
              </a:rPr>
              <a:t>"103730",                             2151,   2.0</a:t>
            </a:r>
          </a:p>
          <a:p>
            <a:pPr marL="0" indent="0">
              <a:buNone/>
            </a:pPr>
            <a:r>
              <a:rPr lang="en-US" sz="900" dirty="0">
                <a:latin typeface="Courier New" panose="02070309020205020404" pitchFamily="49" charset="0"/>
                <a:cs typeface="Courier New" panose="02070309020205020404" pitchFamily="49" charset="0"/>
              </a:rPr>
              <a:t>"39610",                              2136,   2.0</a:t>
            </a:r>
          </a:p>
          <a:p>
            <a:pPr marL="0" indent="0">
              <a:buNone/>
            </a:pPr>
            <a:r>
              <a:rPr lang="en-US" sz="900" dirty="0">
                <a:latin typeface="Courier New" panose="02070309020205020404" pitchFamily="49" charset="0"/>
                <a:cs typeface="Courier New" panose="02070309020205020404" pitchFamily="49" charset="0"/>
              </a:rPr>
              <a:t>"835",                                3551,   2.6</a:t>
            </a:r>
          </a:p>
        </p:txBody>
      </p:sp>
    </p:spTree>
    <p:extLst>
      <p:ext uri="{BB962C8B-B14F-4D97-AF65-F5344CB8AC3E}">
        <p14:creationId xmlns:p14="http://schemas.microsoft.com/office/powerpoint/2010/main" val="84260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 of Show Fault Report</a:t>
            </a:r>
          </a:p>
        </p:txBody>
      </p:sp>
      <p:sp>
        <p:nvSpPr>
          <p:cNvPr id="4" name="Content Placeholder 3"/>
          <p:cNvSpPr>
            <a:spLocks noGrp="1"/>
          </p:cNvSpPr>
          <p:nvPr>
            <p:ph sz="half" idx="2"/>
          </p:nvPr>
        </p:nvSpPr>
        <p:spPr>
          <a:xfrm>
            <a:off x="274320" y="1005840"/>
            <a:ext cx="8595360" cy="5394960"/>
          </a:xfrm>
        </p:spPr>
        <p:txBody>
          <a:bodyPr>
            <a:noAutofit/>
          </a:bodyPr>
          <a:lstStyle/>
          <a:p>
            <a:r>
              <a:rPr lang="en-US" sz="900" dirty="0">
                <a:solidFill>
                  <a:srgbClr val="FF0000"/>
                </a:solidFill>
                <a:latin typeface="Courier New" panose="02070309020205020404" pitchFamily="49" charset="0"/>
                <a:cs typeface="Courier New" panose="02070309020205020404" pitchFamily="49" charset="0"/>
              </a:rPr>
              <a:t>ONE-Node to ground Faults</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pu</a:t>
            </a:r>
            <a:r>
              <a:rPr lang="en-US" sz="900" dirty="0">
                <a:latin typeface="Courier New" panose="02070309020205020404" pitchFamily="49" charset="0"/>
                <a:cs typeface="Courier New" panose="02070309020205020404" pitchFamily="49" charset="0"/>
              </a:rPr>
              <a:t> Node Voltages (L-N Volts if no base)</a:t>
            </a:r>
          </a:p>
          <a:p>
            <a:r>
              <a:rPr lang="en-US" sz="900" dirty="0">
                <a:latin typeface="Courier New" panose="02070309020205020404" pitchFamily="49" charset="0"/>
                <a:cs typeface="Courier New" panose="02070309020205020404" pitchFamily="49" charset="0"/>
              </a:rPr>
              <a:t>Bus                              Node  Amps         Node 1     Node 2     Node 3    ...</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"SOURCEBUS"                         1     69715040          0.000      1.050      1.050</a:t>
            </a:r>
          </a:p>
          <a:p>
            <a:r>
              <a:rPr lang="en-US" sz="900" dirty="0">
                <a:latin typeface="Courier New" panose="02070309020205020404" pitchFamily="49" charset="0"/>
                <a:cs typeface="Courier New" panose="02070309020205020404" pitchFamily="49" charset="0"/>
              </a:rPr>
              <a:t>"SOURCEBUS"                         2     69715038          1.050      0.000      1.050</a:t>
            </a:r>
          </a:p>
          <a:p>
            <a:r>
              <a:rPr lang="en-US" sz="900" dirty="0">
                <a:latin typeface="Courier New" panose="02070309020205020404" pitchFamily="49" charset="0"/>
                <a:cs typeface="Courier New" panose="02070309020205020404" pitchFamily="49" charset="0"/>
              </a:rPr>
              <a:t>"SOURCEBUS"                         3     69715040          1.050      1.050      0.000</a:t>
            </a:r>
          </a:p>
          <a:p>
            <a:r>
              <a:rPr lang="en-US" sz="900" dirty="0">
                <a:latin typeface="Courier New" panose="02070309020205020404" pitchFamily="49" charset="0"/>
                <a:cs typeface="Courier New" panose="02070309020205020404" pitchFamily="49" charset="0"/>
              </a:rPr>
              <a:t>"_MDV_SUB_1_LSB"                    1         5739          0.000      0.973      0.978</a:t>
            </a:r>
          </a:p>
          <a:p>
            <a:r>
              <a:rPr lang="en-US" sz="900" dirty="0">
                <a:latin typeface="Courier New" panose="02070309020205020404" pitchFamily="49" charset="0"/>
                <a:cs typeface="Courier New" panose="02070309020205020404" pitchFamily="49" charset="0"/>
              </a:rPr>
              <a:t>"_MDV_SUB_1_LSB"                    2         5735          0.978      0.000      0.975</a:t>
            </a:r>
          </a:p>
          <a:p>
            <a:r>
              <a:rPr lang="en-US" sz="900" dirty="0">
                <a:latin typeface="Courier New" panose="02070309020205020404" pitchFamily="49" charset="0"/>
                <a:cs typeface="Courier New" panose="02070309020205020404" pitchFamily="49" charset="0"/>
              </a:rPr>
              <a:t>"_MDV_SUB_1_LSB"                    3         5732          0.975      0.976      0.000</a:t>
            </a:r>
          </a:p>
          <a:p>
            <a:r>
              <a:rPr lang="en-US" sz="900" dirty="0">
                <a:latin typeface="Courier New" panose="02070309020205020404" pitchFamily="49" charset="0"/>
                <a:cs typeface="Courier New" panose="02070309020205020404" pitchFamily="49" charset="0"/>
              </a:rPr>
              <a:t>"MDV201"                            1         5739          0.000      0.973      0.978</a:t>
            </a:r>
          </a:p>
          <a:p>
            <a:r>
              <a:rPr lang="en-US" sz="900" dirty="0">
                <a:latin typeface="Courier New" panose="02070309020205020404" pitchFamily="49" charset="0"/>
                <a:cs typeface="Courier New" panose="02070309020205020404" pitchFamily="49" charset="0"/>
              </a:rPr>
              <a:t>"MDV201"                            2         5735          0.978      0.000      0.975</a:t>
            </a:r>
          </a:p>
          <a:p>
            <a:r>
              <a:rPr lang="en-US" sz="900" dirty="0">
                <a:latin typeface="Courier New" panose="02070309020205020404" pitchFamily="49" charset="0"/>
                <a:cs typeface="Courier New" panose="02070309020205020404" pitchFamily="49" charset="0"/>
              </a:rPr>
              <a:t>"MDV201"                            3         5732          0.975      0.976      0.000</a:t>
            </a:r>
          </a:p>
          <a:p>
            <a:r>
              <a:rPr lang="en-US" sz="900" dirty="0">
                <a:latin typeface="Courier New" panose="02070309020205020404" pitchFamily="49" charset="0"/>
                <a:cs typeface="Courier New" panose="02070309020205020404" pitchFamily="49" charset="0"/>
              </a:rPr>
              <a:t>"94743"                             1         1534          0.000</a:t>
            </a:r>
          </a:p>
          <a:p>
            <a:r>
              <a:rPr lang="en-US" sz="900" dirty="0">
                <a:latin typeface="Courier New" panose="02070309020205020404" pitchFamily="49" charset="0"/>
                <a:cs typeface="Courier New" panose="02070309020205020404" pitchFamily="49" charset="0"/>
              </a:rPr>
              <a:t>"94744"                             1         1501          0.000</a:t>
            </a:r>
          </a:p>
          <a:p>
            <a:r>
              <a:rPr lang="en-US" sz="900" dirty="0">
                <a:latin typeface="Courier New" panose="02070309020205020404" pitchFamily="49" charset="0"/>
                <a:cs typeface="Courier New" panose="02070309020205020404" pitchFamily="49" charset="0"/>
              </a:rPr>
              <a:t>"1160473"                           2         1591          0.000</a:t>
            </a:r>
          </a:p>
          <a:p>
            <a:r>
              <a:rPr lang="en-US" sz="900" dirty="0">
                <a:latin typeface="Courier New" panose="02070309020205020404" pitchFamily="49" charset="0"/>
                <a:cs typeface="Courier New" panose="02070309020205020404" pitchFamily="49" charset="0"/>
              </a:rPr>
              <a:t>"8163"                              1         2797          0.000      1.068      1.115</a:t>
            </a:r>
          </a:p>
          <a:p>
            <a:r>
              <a:rPr lang="en-US" sz="900" dirty="0">
                <a:latin typeface="Courier New" panose="02070309020205020404" pitchFamily="49" charset="0"/>
                <a:cs typeface="Courier New" panose="02070309020205020404" pitchFamily="49" charset="0"/>
              </a:rPr>
              <a:t>"8163"                              2         2795          1.129      0.000      1.071</a:t>
            </a:r>
          </a:p>
          <a:p>
            <a:r>
              <a:rPr lang="en-US" sz="900" dirty="0">
                <a:latin typeface="Courier New" panose="02070309020205020404" pitchFamily="49" charset="0"/>
                <a:cs typeface="Courier New" panose="02070309020205020404" pitchFamily="49" charset="0"/>
              </a:rPr>
              <a:t>"8163"                              3         2783          1.046      1.128      0.000</a:t>
            </a:r>
          </a:p>
          <a:p>
            <a:r>
              <a:rPr lang="en-US" sz="900" dirty="0">
                <a:latin typeface="Courier New" panose="02070309020205020404" pitchFamily="49" charset="0"/>
                <a:cs typeface="Courier New" panose="02070309020205020404" pitchFamily="49" charset="0"/>
              </a:rPr>
              <a:t>"8164"                              1         2724          0.000      1.072      1.116</a:t>
            </a:r>
          </a:p>
          <a:p>
            <a:r>
              <a:rPr lang="en-US" sz="900" dirty="0">
                <a:latin typeface="Courier New" panose="02070309020205020404" pitchFamily="49" charset="0"/>
                <a:cs typeface="Courier New" panose="02070309020205020404" pitchFamily="49" charset="0"/>
              </a:rPr>
              <a:t>"8164"                              2         2723          1.132      0.000      1.075</a:t>
            </a:r>
          </a:p>
          <a:p>
            <a:r>
              <a:rPr lang="en-US" sz="900" dirty="0">
                <a:latin typeface="Courier New" panose="02070309020205020404" pitchFamily="49" charset="0"/>
                <a:cs typeface="Courier New" panose="02070309020205020404" pitchFamily="49" charset="0"/>
              </a:rPr>
              <a:t>"8164"                              3         2712          1.049      1.131      0.000</a:t>
            </a:r>
          </a:p>
        </p:txBody>
      </p:sp>
    </p:spTree>
    <p:extLst>
      <p:ext uri="{BB962C8B-B14F-4D97-AF65-F5344CB8AC3E}">
        <p14:creationId xmlns:p14="http://schemas.microsoft.com/office/powerpoint/2010/main" val="259379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Monte Carlo Fault Study Example – Voltage Sags at End User Facility</a:t>
            </a:r>
          </a:p>
        </p:txBody>
      </p:sp>
      <p:pic>
        <p:nvPicPr>
          <p:cNvPr id="3" name="Picture 2"/>
          <p:cNvPicPr/>
          <p:nvPr/>
        </p:nvPicPr>
        <p:blipFill>
          <a:blip r:embed="rId2"/>
          <a:stretch>
            <a:fillRect/>
          </a:stretch>
        </p:blipFill>
        <p:spPr>
          <a:xfrm>
            <a:off x="583223" y="1058191"/>
            <a:ext cx="5562600" cy="4029075"/>
          </a:xfrm>
          <a:prstGeom prst="rect">
            <a:avLst/>
          </a:prstGeom>
        </p:spPr>
      </p:pic>
      <p:sp>
        <p:nvSpPr>
          <p:cNvPr id="4" name="TextBox 3"/>
          <p:cNvSpPr txBox="1"/>
          <p:nvPr/>
        </p:nvSpPr>
        <p:spPr>
          <a:xfrm>
            <a:off x="410307" y="5427783"/>
            <a:ext cx="4302370" cy="400110"/>
          </a:xfrm>
          <a:prstGeom prst="rect">
            <a:avLst/>
          </a:prstGeom>
          <a:noFill/>
        </p:spPr>
        <p:txBody>
          <a:bodyPr wrap="square" rtlCol="0">
            <a:spAutoFit/>
          </a:bodyPr>
          <a:lstStyle/>
          <a:p>
            <a:r>
              <a:rPr lang="en-US" sz="2000" b="1" dirty="0"/>
              <a:t>IEEE 123-Bus Test Feeder</a:t>
            </a:r>
          </a:p>
        </p:txBody>
      </p:sp>
      <p:pic>
        <p:nvPicPr>
          <p:cNvPr id="5" name="Picture 4"/>
          <p:cNvPicPr/>
          <p:nvPr/>
        </p:nvPicPr>
        <p:blipFill>
          <a:blip r:embed="rId3"/>
          <a:stretch>
            <a:fillRect/>
          </a:stretch>
        </p:blipFill>
        <p:spPr>
          <a:xfrm>
            <a:off x="6477000" y="3832347"/>
            <a:ext cx="2667000" cy="1362075"/>
          </a:xfrm>
          <a:prstGeom prst="rect">
            <a:avLst/>
          </a:prstGeom>
        </p:spPr>
      </p:pic>
      <p:sp>
        <p:nvSpPr>
          <p:cNvPr id="6" name="Oval 5"/>
          <p:cNvSpPr/>
          <p:nvPr/>
        </p:nvSpPr>
        <p:spPr bwMode="auto">
          <a:xfrm>
            <a:off x="3868615" y="3072728"/>
            <a:ext cx="457200" cy="50281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Oval 6"/>
          <p:cNvSpPr/>
          <p:nvPr/>
        </p:nvSpPr>
        <p:spPr bwMode="auto">
          <a:xfrm>
            <a:off x="6431280" y="3545386"/>
            <a:ext cx="2492326" cy="221438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cxnSp>
        <p:nvCxnSpPr>
          <p:cNvPr id="9" name="Straight Connector 8"/>
          <p:cNvCxnSpPr>
            <a:stCxn id="6" idx="6"/>
          </p:cNvCxnSpPr>
          <p:nvPr/>
        </p:nvCxnSpPr>
        <p:spPr bwMode="auto">
          <a:xfrm>
            <a:off x="4325815" y="3324133"/>
            <a:ext cx="2151185" cy="1013405"/>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85762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Definition Scripts</a:t>
            </a:r>
          </a:p>
        </p:txBody>
      </p:sp>
      <p:sp>
        <p:nvSpPr>
          <p:cNvPr id="3" name="Rectangle 2"/>
          <p:cNvSpPr/>
          <p:nvPr/>
        </p:nvSpPr>
        <p:spPr>
          <a:xfrm>
            <a:off x="199293" y="1890440"/>
            <a:ext cx="8944707" cy="3247043"/>
          </a:xfrm>
          <a:prstGeom prst="rect">
            <a:avLst/>
          </a:prstGeom>
        </p:spPr>
        <p:txBody>
          <a:bodyPr wrap="square">
            <a:spAutoFit/>
          </a:bodyPr>
          <a:lstStyle/>
          <a:p>
            <a:pPr algn="l"/>
            <a:r>
              <a:rPr lang="en-US" sz="1000" dirty="0"/>
              <a:t>// make bus 67 the test bus</a:t>
            </a:r>
          </a:p>
          <a:p>
            <a:pPr algn="l"/>
            <a:r>
              <a:rPr lang="en-US" sz="1000" dirty="0"/>
              <a:t>// define different kinds of transformers there</a:t>
            </a:r>
          </a:p>
          <a:p>
            <a:pPr algn="l"/>
            <a:r>
              <a:rPr lang="en-US" sz="1000" dirty="0"/>
              <a:t>// inverters assumed connected to 208-V side</a:t>
            </a:r>
          </a:p>
          <a:p>
            <a:pPr algn="l"/>
            <a:endParaRPr lang="en-US" sz="1000" dirty="0"/>
          </a:p>
          <a:p>
            <a:pPr algn="l"/>
            <a:r>
              <a:rPr lang="en-US" sz="1000" dirty="0"/>
              <a:t>New </a:t>
            </a:r>
            <a:r>
              <a:rPr lang="en-US" sz="1000" dirty="0" err="1"/>
              <a:t>Transformer.DY</a:t>
            </a:r>
            <a:r>
              <a:rPr lang="en-US" sz="1000" dirty="0"/>
              <a:t> phases=3 windings=2 Buses=[67  67DY] conns=[Delta wye]  </a:t>
            </a:r>
            <a:r>
              <a:rPr lang="en-US" sz="1000" dirty="0" err="1"/>
              <a:t>kVs</a:t>
            </a:r>
            <a:r>
              <a:rPr lang="en-US" sz="1000" dirty="0"/>
              <a:t>=[4160 208] </a:t>
            </a:r>
            <a:r>
              <a:rPr lang="en-US" sz="1000" dirty="0" err="1"/>
              <a:t>kVAs</a:t>
            </a:r>
            <a:r>
              <a:rPr lang="en-US" sz="1000" dirty="0"/>
              <a:t>=[500 500]</a:t>
            </a:r>
          </a:p>
          <a:p>
            <a:pPr algn="l"/>
            <a:r>
              <a:rPr lang="en-US" sz="1000" dirty="0"/>
              <a:t>New </a:t>
            </a:r>
            <a:r>
              <a:rPr lang="en-US" sz="1000" dirty="0" err="1"/>
              <a:t>Transformer.YY</a:t>
            </a:r>
            <a:r>
              <a:rPr lang="en-US" sz="1000" dirty="0"/>
              <a:t> phases=3 windings=2 Buses=[67  67YY] conns=[wye wye]  </a:t>
            </a:r>
            <a:r>
              <a:rPr lang="en-US" sz="1000" dirty="0" err="1"/>
              <a:t>kVs</a:t>
            </a:r>
            <a:r>
              <a:rPr lang="en-US" sz="1000" dirty="0"/>
              <a:t>=[4160 208] </a:t>
            </a:r>
            <a:r>
              <a:rPr lang="en-US" sz="1000" dirty="0" err="1"/>
              <a:t>kVAs</a:t>
            </a:r>
            <a:r>
              <a:rPr lang="en-US" sz="1000" dirty="0"/>
              <a:t>=[500 500]</a:t>
            </a:r>
          </a:p>
          <a:p>
            <a:pPr algn="l"/>
            <a:r>
              <a:rPr lang="en-US" sz="1000" dirty="0"/>
              <a:t>New Transformer.DD phases=3 windings=2 Buses=[67  67DD] conns=[Delta Delta]  </a:t>
            </a:r>
            <a:r>
              <a:rPr lang="en-US" sz="1000" dirty="0" err="1"/>
              <a:t>kVs</a:t>
            </a:r>
            <a:r>
              <a:rPr lang="en-US" sz="1000" dirty="0"/>
              <a:t>=[4160 208] </a:t>
            </a:r>
            <a:r>
              <a:rPr lang="en-US" sz="1000" dirty="0" err="1"/>
              <a:t>kVAs</a:t>
            </a:r>
            <a:r>
              <a:rPr lang="en-US" sz="1000" dirty="0"/>
              <a:t>=[500 500]</a:t>
            </a:r>
          </a:p>
          <a:p>
            <a:pPr algn="l"/>
            <a:endParaRPr lang="en-US" sz="1000" dirty="0"/>
          </a:p>
          <a:p>
            <a:pPr algn="l"/>
            <a:endParaRPr lang="en-US" sz="1000" dirty="0"/>
          </a:p>
          <a:p>
            <a:pPr algn="l"/>
            <a:r>
              <a:rPr lang="en-US" sz="1000" dirty="0"/>
              <a:t>// now add D-Y metering transformer for monitors.</a:t>
            </a:r>
          </a:p>
          <a:p>
            <a:pPr algn="l"/>
            <a:r>
              <a:rPr lang="en-US" sz="1000" dirty="0"/>
              <a:t>// L-N voltages on Y side represent L-L voltages on primary</a:t>
            </a:r>
          </a:p>
          <a:p>
            <a:pPr algn="l"/>
            <a:r>
              <a:rPr lang="en-US" sz="1000" dirty="0"/>
              <a:t>New </a:t>
            </a:r>
            <a:r>
              <a:rPr lang="en-US" sz="1000" dirty="0" err="1"/>
              <a:t>Transformer.DYBus</a:t>
            </a:r>
            <a:r>
              <a:rPr lang="en-US" sz="1000" dirty="0"/>
              <a:t> phases=3 windings=2 Buses=[67DY  </a:t>
            </a:r>
            <a:r>
              <a:rPr lang="en-US" sz="1000" dirty="0" err="1"/>
              <a:t>DYBus</a:t>
            </a:r>
            <a:r>
              <a:rPr lang="en-US" sz="1000" dirty="0"/>
              <a:t>] conns=[Delta wye]  </a:t>
            </a:r>
            <a:r>
              <a:rPr lang="en-US" sz="1000" dirty="0" err="1"/>
              <a:t>kVs</a:t>
            </a:r>
            <a:r>
              <a:rPr lang="en-US" sz="1000" dirty="0"/>
              <a:t>=[208 208] </a:t>
            </a:r>
            <a:r>
              <a:rPr lang="en-US" sz="1000" dirty="0" err="1"/>
              <a:t>kVAs</a:t>
            </a:r>
            <a:r>
              <a:rPr lang="en-US" sz="1000" dirty="0"/>
              <a:t>=[500 500]</a:t>
            </a:r>
          </a:p>
          <a:p>
            <a:pPr algn="l"/>
            <a:r>
              <a:rPr lang="en-US" sz="1000" dirty="0"/>
              <a:t>New </a:t>
            </a:r>
            <a:r>
              <a:rPr lang="en-US" sz="1000" dirty="0" err="1"/>
              <a:t>Transformer.YYBus</a:t>
            </a:r>
            <a:r>
              <a:rPr lang="en-US" sz="1000" dirty="0"/>
              <a:t> phases=3 windings=2 Buses=[67YY  </a:t>
            </a:r>
            <a:r>
              <a:rPr lang="en-US" sz="1000" dirty="0" err="1"/>
              <a:t>YYBus</a:t>
            </a:r>
            <a:r>
              <a:rPr lang="en-US" sz="1000" dirty="0"/>
              <a:t>] conns=[wye wye]  </a:t>
            </a:r>
            <a:r>
              <a:rPr lang="en-US" sz="1000" dirty="0" err="1"/>
              <a:t>kVs</a:t>
            </a:r>
            <a:r>
              <a:rPr lang="en-US" sz="1000" dirty="0"/>
              <a:t>=[208 208] </a:t>
            </a:r>
            <a:r>
              <a:rPr lang="en-US" sz="1000" dirty="0" err="1"/>
              <a:t>kVAs</a:t>
            </a:r>
            <a:r>
              <a:rPr lang="en-US" sz="1000" dirty="0"/>
              <a:t>=[500 500]</a:t>
            </a:r>
          </a:p>
          <a:p>
            <a:pPr algn="l"/>
            <a:r>
              <a:rPr lang="en-US" sz="1000" dirty="0"/>
              <a:t>New </a:t>
            </a:r>
            <a:r>
              <a:rPr lang="en-US" sz="1000" dirty="0" err="1"/>
              <a:t>Transformer.DDBus</a:t>
            </a:r>
            <a:r>
              <a:rPr lang="en-US" sz="1000" dirty="0"/>
              <a:t> phases=3 windings=2 Buses=[67DD  </a:t>
            </a:r>
            <a:r>
              <a:rPr lang="en-US" sz="1000" dirty="0" err="1"/>
              <a:t>DDBus</a:t>
            </a:r>
            <a:r>
              <a:rPr lang="en-US" sz="1000" dirty="0"/>
              <a:t>] conns=[Delta wye]  </a:t>
            </a:r>
            <a:r>
              <a:rPr lang="en-US" sz="1000" dirty="0" err="1"/>
              <a:t>kVs</a:t>
            </a:r>
            <a:r>
              <a:rPr lang="en-US" sz="1000" dirty="0"/>
              <a:t>=[208 208] </a:t>
            </a:r>
            <a:r>
              <a:rPr lang="en-US" sz="1000" dirty="0" err="1"/>
              <a:t>kVAs</a:t>
            </a:r>
            <a:r>
              <a:rPr lang="en-US" sz="1000" dirty="0"/>
              <a:t>=[500 500]</a:t>
            </a:r>
          </a:p>
        </p:txBody>
      </p:sp>
    </p:spTree>
    <p:extLst>
      <p:ext uri="{BB962C8B-B14F-4D97-AF65-F5344CB8AC3E}">
        <p14:creationId xmlns:p14="http://schemas.microsoft.com/office/powerpoint/2010/main" val="172038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some Monitors and Solve Monte Carlo Fault Mode (MF mode)</a:t>
            </a:r>
          </a:p>
        </p:txBody>
      </p:sp>
      <p:sp>
        <p:nvSpPr>
          <p:cNvPr id="3" name="Rectangle 2"/>
          <p:cNvSpPr/>
          <p:nvPr/>
        </p:nvSpPr>
        <p:spPr>
          <a:xfrm>
            <a:off x="2286000" y="2336393"/>
            <a:ext cx="4572000" cy="2185214"/>
          </a:xfrm>
          <a:prstGeom prst="rect">
            <a:avLst/>
          </a:prstGeom>
        </p:spPr>
        <p:txBody>
          <a:bodyPr>
            <a:spAutoFit/>
          </a:bodyPr>
          <a:lstStyle/>
          <a:p>
            <a:pPr algn="l"/>
            <a:r>
              <a:rPr lang="en-US" dirty="0"/>
              <a:t>// Monitors</a:t>
            </a:r>
          </a:p>
          <a:p>
            <a:pPr algn="l"/>
            <a:r>
              <a:rPr lang="en-US" dirty="0"/>
              <a:t>New </a:t>
            </a:r>
            <a:r>
              <a:rPr lang="en-US" dirty="0" err="1"/>
              <a:t>Monitor.DY</a:t>
            </a:r>
            <a:r>
              <a:rPr lang="en-US" dirty="0"/>
              <a:t> </a:t>
            </a:r>
            <a:r>
              <a:rPr lang="en-US" dirty="0" err="1"/>
              <a:t>Transformer.DYBus</a:t>
            </a:r>
            <a:r>
              <a:rPr lang="en-US" dirty="0"/>
              <a:t> 2</a:t>
            </a:r>
          </a:p>
          <a:p>
            <a:pPr algn="l"/>
            <a:r>
              <a:rPr lang="en-US" dirty="0"/>
              <a:t>New </a:t>
            </a:r>
            <a:r>
              <a:rPr lang="en-US" dirty="0" err="1"/>
              <a:t>Monitor.YY</a:t>
            </a:r>
            <a:r>
              <a:rPr lang="en-US" dirty="0"/>
              <a:t> </a:t>
            </a:r>
            <a:r>
              <a:rPr lang="en-US" dirty="0" err="1"/>
              <a:t>Transformer.YYBus</a:t>
            </a:r>
            <a:r>
              <a:rPr lang="en-US" dirty="0"/>
              <a:t> 2</a:t>
            </a:r>
          </a:p>
          <a:p>
            <a:pPr algn="l"/>
            <a:r>
              <a:rPr lang="en-US" dirty="0"/>
              <a:t>New Monitor.DD </a:t>
            </a:r>
            <a:r>
              <a:rPr lang="en-US" dirty="0" err="1"/>
              <a:t>Transformer.DDBus</a:t>
            </a:r>
            <a:r>
              <a:rPr lang="en-US" dirty="0"/>
              <a:t> 2</a:t>
            </a:r>
          </a:p>
          <a:p>
            <a:pPr algn="l"/>
            <a:endParaRPr lang="en-US" dirty="0"/>
          </a:p>
          <a:p>
            <a:pPr algn="l"/>
            <a:r>
              <a:rPr lang="en-US" dirty="0"/>
              <a:t>Solve mode=MF Number=1000</a:t>
            </a:r>
          </a:p>
        </p:txBody>
      </p:sp>
    </p:spTree>
    <p:extLst>
      <p:ext uri="{BB962C8B-B14F-4D97-AF65-F5344CB8AC3E}">
        <p14:creationId xmlns:p14="http://schemas.microsoft.com/office/powerpoint/2010/main" val="3723472929"/>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3A9CD0-2239-4A17-AE12-8DE9BDDF5A58}">
  <ds:schemaRefs>
    <ds:schemaRef ds:uri="9d4eb815-23ed-48d9-b0c1-2b9ce0016f4e"/>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816</TotalTime>
  <Words>2084</Words>
  <Application>Microsoft Office PowerPoint</Application>
  <PresentationFormat>On-screen Show (4:3)</PresentationFormat>
  <Paragraphs>164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Courier New</vt:lpstr>
      <vt:lpstr>Wingdings</vt:lpstr>
      <vt:lpstr>2017 PowerPoint Theme</vt:lpstr>
      <vt:lpstr>Advanced Modeling for Distribution Planning with OpenDSS </vt:lpstr>
      <vt:lpstr>Instructor</vt:lpstr>
      <vt:lpstr>Faults and Voltage Sags</vt:lpstr>
      <vt:lpstr>Fault Study Mode</vt:lpstr>
      <vt:lpstr>Snippet of Show Fault Report</vt:lpstr>
      <vt:lpstr>Snippet of Show Fault Report</vt:lpstr>
      <vt:lpstr>Monte Carlo Fault Study Example – Voltage Sags at End User Facility</vt:lpstr>
      <vt:lpstr>Transformer Definition Scripts</vt:lpstr>
      <vt:lpstr>Add some Monitors and Solve Monte Carlo Fault Mode (MF mode)</vt:lpstr>
      <vt:lpstr>Define a SLG Fault at every Node</vt:lpstr>
      <vt:lpstr>Monte Carlo Fault Mode</vt:lpstr>
      <vt:lpstr>Show Monitor DY</vt:lpstr>
      <vt:lpstr>In Excel … Select Voltage Magnitudes</vt:lpstr>
      <vt:lpstr>Insert Scatter Plot … DY Load</vt:lpstr>
      <vt:lpstr>Histogram … DY</vt:lpstr>
      <vt:lpstr>Insert Scatter Plot … YY Load</vt:lpstr>
      <vt:lpstr>Histogram … YY</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Roger Dugan</cp:lastModifiedBy>
  <cp:revision>66</cp:revision>
  <cp:lastPrinted>2014-11-24T20:31:07Z</cp:lastPrinted>
  <dcterms:created xsi:type="dcterms:W3CDTF">2017-04-05T15:17:39Z</dcterms:created>
  <dcterms:modified xsi:type="dcterms:W3CDTF">2019-01-16T02:57:35Z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