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95"/>
  </p:notesMasterIdLst>
  <p:handoutMasterIdLst>
    <p:handoutMasterId r:id="rId96"/>
  </p:handoutMasterIdLst>
  <p:sldIdLst>
    <p:sldId id="267" r:id="rId5"/>
    <p:sldId id="344" r:id="rId6"/>
    <p:sldId id="368" r:id="rId7"/>
    <p:sldId id="369" r:id="rId8"/>
    <p:sldId id="340" r:id="rId9"/>
    <p:sldId id="341" r:id="rId10"/>
    <p:sldId id="342" r:id="rId11"/>
    <p:sldId id="370" r:id="rId12"/>
    <p:sldId id="379" r:id="rId13"/>
    <p:sldId id="380" r:id="rId14"/>
    <p:sldId id="398" r:id="rId15"/>
    <p:sldId id="399" r:id="rId16"/>
    <p:sldId id="400" r:id="rId17"/>
    <p:sldId id="401" r:id="rId18"/>
    <p:sldId id="371" r:id="rId19"/>
    <p:sldId id="372" r:id="rId20"/>
    <p:sldId id="373" r:id="rId21"/>
    <p:sldId id="374" r:id="rId22"/>
    <p:sldId id="377" r:id="rId23"/>
    <p:sldId id="378" r:id="rId24"/>
    <p:sldId id="345" r:id="rId25"/>
    <p:sldId id="346" r:id="rId26"/>
    <p:sldId id="367" r:id="rId27"/>
    <p:sldId id="347" r:id="rId28"/>
    <p:sldId id="348" r:id="rId29"/>
    <p:sldId id="349" r:id="rId30"/>
    <p:sldId id="350" r:id="rId31"/>
    <p:sldId id="351" r:id="rId32"/>
    <p:sldId id="352" r:id="rId33"/>
    <p:sldId id="353" r:id="rId34"/>
    <p:sldId id="354" r:id="rId35"/>
    <p:sldId id="355" r:id="rId36"/>
    <p:sldId id="356" r:id="rId37"/>
    <p:sldId id="357" r:id="rId38"/>
    <p:sldId id="358" r:id="rId39"/>
    <p:sldId id="359" r:id="rId40"/>
    <p:sldId id="360" r:id="rId41"/>
    <p:sldId id="361" r:id="rId42"/>
    <p:sldId id="362" r:id="rId43"/>
    <p:sldId id="363" r:id="rId44"/>
    <p:sldId id="364" r:id="rId45"/>
    <p:sldId id="365" r:id="rId46"/>
    <p:sldId id="432" r:id="rId47"/>
    <p:sldId id="433" r:id="rId48"/>
    <p:sldId id="434" r:id="rId49"/>
    <p:sldId id="435" r:id="rId50"/>
    <p:sldId id="436" r:id="rId51"/>
    <p:sldId id="437" r:id="rId52"/>
    <p:sldId id="438" r:id="rId53"/>
    <p:sldId id="439" r:id="rId54"/>
    <p:sldId id="440" r:id="rId55"/>
    <p:sldId id="442" r:id="rId56"/>
    <p:sldId id="443" r:id="rId57"/>
    <p:sldId id="444" r:id="rId58"/>
    <p:sldId id="445" r:id="rId59"/>
    <p:sldId id="446" r:id="rId60"/>
    <p:sldId id="447" r:id="rId61"/>
    <p:sldId id="402" r:id="rId62"/>
    <p:sldId id="403" r:id="rId63"/>
    <p:sldId id="404" r:id="rId64"/>
    <p:sldId id="405" r:id="rId65"/>
    <p:sldId id="406" r:id="rId66"/>
    <p:sldId id="407" r:id="rId67"/>
    <p:sldId id="408" r:id="rId68"/>
    <p:sldId id="409" r:id="rId69"/>
    <p:sldId id="410" r:id="rId70"/>
    <p:sldId id="411" r:id="rId71"/>
    <p:sldId id="412" r:id="rId72"/>
    <p:sldId id="413" r:id="rId73"/>
    <p:sldId id="414" r:id="rId74"/>
    <p:sldId id="415" r:id="rId75"/>
    <p:sldId id="416" r:id="rId76"/>
    <p:sldId id="417" r:id="rId77"/>
    <p:sldId id="418" r:id="rId78"/>
    <p:sldId id="419" r:id="rId79"/>
    <p:sldId id="420" r:id="rId80"/>
    <p:sldId id="421" r:id="rId81"/>
    <p:sldId id="422" r:id="rId82"/>
    <p:sldId id="423" r:id="rId83"/>
    <p:sldId id="366" r:id="rId84"/>
    <p:sldId id="424" r:id="rId85"/>
    <p:sldId id="425" r:id="rId86"/>
    <p:sldId id="426" r:id="rId87"/>
    <p:sldId id="427" r:id="rId88"/>
    <p:sldId id="428" r:id="rId89"/>
    <p:sldId id="429" r:id="rId90"/>
    <p:sldId id="307" r:id="rId91"/>
    <p:sldId id="430" r:id="rId92"/>
    <p:sldId id="431" r:id="rId93"/>
    <p:sldId id="280" r:id="rId94"/>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FB9705"/>
    <a:srgbClr val="C54343"/>
    <a:srgbClr val="D60000"/>
    <a:srgbClr val="FF5050"/>
    <a:srgbClr val="BBE676"/>
    <a:srgbClr val="5195D3"/>
    <a:srgbClr val="F3FBFF"/>
    <a:srgbClr val="E4F6FE"/>
    <a:srgbClr val="D5F0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6366" autoAdjust="0"/>
  </p:normalViewPr>
  <p:slideViewPr>
    <p:cSldViewPr snapToGrid="0">
      <p:cViewPr varScale="1">
        <p:scale>
          <a:sx n="56" d="100"/>
          <a:sy n="56" d="100"/>
        </p:scale>
        <p:origin x="384" y="38"/>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21" d="100"/>
          <a:sy n="121" d="100"/>
        </p:scale>
        <p:origin x="4836" y="1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97"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4DE146-455A-4DB0-A34F-3281236A86E4}"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n-US"/>
        </a:p>
      </dgm:t>
    </dgm:pt>
    <dgm:pt modelId="{FB717317-F7B1-495A-9D75-47F0FCDDA3E7}">
      <dgm:prSet phldrT="[Text]"/>
      <dgm:spPr/>
      <dgm:t>
        <a:bodyPr/>
        <a:lstStyle/>
        <a:p>
          <a:r>
            <a:rPr lang="en-US" dirty="0"/>
            <a:t>Grid Devices</a:t>
          </a:r>
        </a:p>
      </dgm:t>
    </dgm:pt>
    <dgm:pt modelId="{5FA5415B-EBF2-499E-839F-397CDA96F0DB}" type="parTrans" cxnId="{679537CF-81BC-4E8A-99A5-20FEC3700C89}">
      <dgm:prSet/>
      <dgm:spPr/>
      <dgm:t>
        <a:bodyPr/>
        <a:lstStyle/>
        <a:p>
          <a:endParaRPr lang="en-US"/>
        </a:p>
      </dgm:t>
    </dgm:pt>
    <dgm:pt modelId="{AD038874-EA95-4C8F-BD28-13A469D5CBF6}" type="sibTrans" cxnId="{679537CF-81BC-4E8A-99A5-20FEC3700C89}">
      <dgm:prSet/>
      <dgm:spPr/>
      <dgm:t>
        <a:bodyPr/>
        <a:lstStyle/>
        <a:p>
          <a:endParaRPr lang="en-US"/>
        </a:p>
      </dgm:t>
    </dgm:pt>
    <dgm:pt modelId="{ED8BE0BB-8429-4BD3-A5AA-2FDF498F8ED1}">
      <dgm:prSet phldrT="[Text]"/>
      <dgm:spPr/>
      <dgm:t>
        <a:bodyPr/>
        <a:lstStyle/>
        <a:p>
          <a:r>
            <a:rPr lang="en-US" dirty="0"/>
            <a:t>Quasi-static time-series (QSTS)</a:t>
          </a:r>
        </a:p>
      </dgm:t>
    </dgm:pt>
    <dgm:pt modelId="{92952F05-0C77-4F3B-9DFC-62E5019B8F45}" type="parTrans" cxnId="{9562A4A2-7056-438A-9C29-22FFA612487B}">
      <dgm:prSet/>
      <dgm:spPr/>
      <dgm:t>
        <a:bodyPr/>
        <a:lstStyle/>
        <a:p>
          <a:endParaRPr lang="en-US"/>
        </a:p>
      </dgm:t>
    </dgm:pt>
    <dgm:pt modelId="{94C3D7BD-3F1E-425A-8609-EBA0F14A62C5}" type="sibTrans" cxnId="{9562A4A2-7056-438A-9C29-22FFA612487B}">
      <dgm:prSet/>
      <dgm:spPr/>
      <dgm:t>
        <a:bodyPr/>
        <a:lstStyle/>
        <a:p>
          <a:endParaRPr lang="en-US"/>
        </a:p>
      </dgm:t>
    </dgm:pt>
    <dgm:pt modelId="{1CCFB8DC-6C42-49B9-BD99-3CAC9DDF1E41}">
      <dgm:prSet phldrT="[Text]"/>
      <dgm:spPr/>
      <dgm:t>
        <a:bodyPr/>
        <a:lstStyle/>
        <a:p>
          <a:r>
            <a:rPr lang="en-US" dirty="0"/>
            <a:t>Full library of traditional assets (lines, conductors, transformers, cap banks, switches, etc.)</a:t>
          </a:r>
        </a:p>
      </dgm:t>
    </dgm:pt>
    <dgm:pt modelId="{EE67BE51-5C42-45AA-A017-BCC471507E5E}" type="parTrans" cxnId="{0775EEA7-8863-45A4-983C-C65CF1F0C8B5}">
      <dgm:prSet/>
      <dgm:spPr/>
      <dgm:t>
        <a:bodyPr/>
        <a:lstStyle/>
        <a:p>
          <a:endParaRPr lang="en-US"/>
        </a:p>
      </dgm:t>
    </dgm:pt>
    <dgm:pt modelId="{22CEDD82-D352-4C39-97A1-7784E01B331E}" type="sibTrans" cxnId="{0775EEA7-8863-45A4-983C-C65CF1F0C8B5}">
      <dgm:prSet/>
      <dgm:spPr/>
      <dgm:t>
        <a:bodyPr/>
        <a:lstStyle/>
        <a:p>
          <a:endParaRPr lang="en-US"/>
        </a:p>
      </dgm:t>
    </dgm:pt>
    <dgm:pt modelId="{3CDB01A6-EC2A-46A2-A0EC-93194BC1F581}">
      <dgm:prSet phldrT="[Text]"/>
      <dgm:spPr/>
      <dgm:t>
        <a:bodyPr/>
        <a:lstStyle/>
        <a:p>
          <a:r>
            <a:rPr lang="en-US" dirty="0"/>
            <a:t>Line Reg/LTC, cap banks</a:t>
          </a:r>
        </a:p>
      </dgm:t>
    </dgm:pt>
    <dgm:pt modelId="{15D64306-EFF5-4162-A715-9BAF8D5B95E9}" type="parTrans" cxnId="{6452BB4B-E54A-4151-B183-2343854222B6}">
      <dgm:prSet/>
      <dgm:spPr/>
      <dgm:t>
        <a:bodyPr/>
        <a:lstStyle/>
        <a:p>
          <a:endParaRPr lang="en-US"/>
        </a:p>
      </dgm:t>
    </dgm:pt>
    <dgm:pt modelId="{C75267E4-3362-41C1-9637-98F17868D41F}" type="sibTrans" cxnId="{6452BB4B-E54A-4151-B183-2343854222B6}">
      <dgm:prSet/>
      <dgm:spPr/>
      <dgm:t>
        <a:bodyPr/>
        <a:lstStyle/>
        <a:p>
          <a:endParaRPr lang="en-US"/>
        </a:p>
      </dgm:t>
    </dgm:pt>
    <dgm:pt modelId="{5EE68AB6-9F92-4430-85EC-317EA4A6C7AD}">
      <dgm:prSet phldrT="[Text]"/>
      <dgm:spPr/>
      <dgm:t>
        <a:bodyPr/>
        <a:lstStyle/>
        <a:p>
          <a:r>
            <a:rPr lang="en-US" dirty="0"/>
            <a:t>DER smart inverter</a:t>
          </a:r>
        </a:p>
      </dgm:t>
    </dgm:pt>
    <dgm:pt modelId="{CF442E2C-B5CC-4043-8548-24A37750C611}" type="parTrans" cxnId="{8E27F341-9E86-43D7-B853-0D054886AD3F}">
      <dgm:prSet/>
      <dgm:spPr/>
      <dgm:t>
        <a:bodyPr/>
        <a:lstStyle/>
        <a:p>
          <a:endParaRPr lang="en-US"/>
        </a:p>
      </dgm:t>
    </dgm:pt>
    <dgm:pt modelId="{BCBA0D5A-5618-4263-A9D1-48F95221F449}" type="sibTrans" cxnId="{8E27F341-9E86-43D7-B853-0D054886AD3F}">
      <dgm:prSet/>
      <dgm:spPr/>
      <dgm:t>
        <a:bodyPr/>
        <a:lstStyle/>
        <a:p>
          <a:endParaRPr lang="en-US"/>
        </a:p>
      </dgm:t>
    </dgm:pt>
    <dgm:pt modelId="{A8F3B89E-0E79-4806-B7C9-EB9E12FD4013}">
      <dgm:prSet phldrT="[Text]"/>
      <dgm:spPr/>
      <dgm:t>
        <a:bodyPr/>
        <a:lstStyle/>
        <a:p>
          <a:r>
            <a:rPr lang="en-US" dirty="0"/>
            <a:t>Solution Capabilities</a:t>
          </a:r>
        </a:p>
      </dgm:t>
    </dgm:pt>
    <dgm:pt modelId="{8A56F9AD-A253-45BF-9E5B-9B9EB37793BD}" type="parTrans" cxnId="{BEE8D186-A467-4205-93B7-4B0D922695C3}">
      <dgm:prSet/>
      <dgm:spPr/>
      <dgm:t>
        <a:bodyPr/>
        <a:lstStyle/>
        <a:p>
          <a:endParaRPr lang="en-US"/>
        </a:p>
      </dgm:t>
    </dgm:pt>
    <dgm:pt modelId="{58BFD7EF-6DDE-4163-8C02-E7F43A438078}" type="sibTrans" cxnId="{BEE8D186-A467-4205-93B7-4B0D922695C3}">
      <dgm:prSet/>
      <dgm:spPr/>
      <dgm:t>
        <a:bodyPr/>
        <a:lstStyle/>
        <a:p>
          <a:endParaRPr lang="en-US"/>
        </a:p>
      </dgm:t>
    </dgm:pt>
    <dgm:pt modelId="{8897CF26-1B1A-4FED-B83F-7DDB8A91ED35}">
      <dgm:prSet phldrT="[Text]"/>
      <dgm:spPr/>
      <dgm:t>
        <a:bodyPr/>
        <a:lstStyle/>
        <a:p>
          <a:r>
            <a:rPr lang="en-US" dirty="0"/>
            <a:t>Unbalanced multi-phase power flow</a:t>
          </a:r>
        </a:p>
      </dgm:t>
    </dgm:pt>
    <dgm:pt modelId="{A4ECCD6E-9A45-45D5-BE19-EEEDAE008395}" type="parTrans" cxnId="{94C041E3-7285-4944-BD5A-65D5A187C5B5}">
      <dgm:prSet/>
      <dgm:spPr/>
      <dgm:t>
        <a:bodyPr/>
        <a:lstStyle/>
        <a:p>
          <a:endParaRPr lang="en-US"/>
        </a:p>
      </dgm:t>
    </dgm:pt>
    <dgm:pt modelId="{97060836-8C89-45F6-8913-E58277CED874}" type="sibTrans" cxnId="{94C041E3-7285-4944-BD5A-65D5A187C5B5}">
      <dgm:prSet/>
      <dgm:spPr/>
      <dgm:t>
        <a:bodyPr/>
        <a:lstStyle/>
        <a:p>
          <a:endParaRPr lang="en-US"/>
        </a:p>
      </dgm:t>
    </dgm:pt>
    <dgm:pt modelId="{F81F389B-9DE3-4B9D-A73D-C64C5D749CFE}">
      <dgm:prSet phldrT="[Text]"/>
      <dgm:spPr/>
      <dgm:t>
        <a:bodyPr/>
        <a:lstStyle/>
        <a:p>
          <a:r>
            <a:rPr lang="en-US" dirty="0"/>
            <a:t>Fault analysis</a:t>
          </a:r>
        </a:p>
      </dgm:t>
    </dgm:pt>
    <dgm:pt modelId="{51E33FD6-B1E7-4FF1-A033-C9B311D8F86E}" type="parTrans" cxnId="{4C056C76-89EA-4BA5-A241-6878668F2C1E}">
      <dgm:prSet/>
      <dgm:spPr/>
      <dgm:t>
        <a:bodyPr/>
        <a:lstStyle/>
        <a:p>
          <a:endParaRPr lang="en-US"/>
        </a:p>
      </dgm:t>
    </dgm:pt>
    <dgm:pt modelId="{CA7F30F1-33AB-4355-BC78-F7EFC870D8B8}" type="sibTrans" cxnId="{4C056C76-89EA-4BA5-A241-6878668F2C1E}">
      <dgm:prSet/>
      <dgm:spPr/>
      <dgm:t>
        <a:bodyPr/>
        <a:lstStyle/>
        <a:p>
          <a:endParaRPr lang="en-US"/>
        </a:p>
      </dgm:t>
    </dgm:pt>
    <dgm:pt modelId="{0E35F9B8-971D-4342-B330-482F75F25D87}">
      <dgm:prSet phldrT="[Text]"/>
      <dgm:spPr/>
      <dgm:t>
        <a:bodyPr/>
        <a:lstStyle/>
        <a:p>
          <a:r>
            <a:rPr lang="en-US" dirty="0"/>
            <a:t>Harmonic analysis</a:t>
          </a:r>
        </a:p>
      </dgm:t>
    </dgm:pt>
    <dgm:pt modelId="{E27066E1-7088-46F9-AE8F-46EC4D85839E}" type="parTrans" cxnId="{7394B222-AEFE-45F5-BDD9-FDFA899351E5}">
      <dgm:prSet/>
      <dgm:spPr/>
      <dgm:t>
        <a:bodyPr/>
        <a:lstStyle/>
        <a:p>
          <a:endParaRPr lang="en-US"/>
        </a:p>
      </dgm:t>
    </dgm:pt>
    <dgm:pt modelId="{35BAEEEB-2791-4FB5-AF8F-34F81CDFE8D1}" type="sibTrans" cxnId="{7394B222-AEFE-45F5-BDD9-FDFA899351E5}">
      <dgm:prSet/>
      <dgm:spPr/>
      <dgm:t>
        <a:bodyPr/>
        <a:lstStyle/>
        <a:p>
          <a:endParaRPr lang="en-US"/>
        </a:p>
      </dgm:t>
    </dgm:pt>
    <dgm:pt modelId="{B442D379-0A4C-464E-9083-F9717DFF27E3}">
      <dgm:prSet phldrT="[Text]"/>
      <dgm:spPr/>
      <dgm:t>
        <a:bodyPr/>
        <a:lstStyle/>
        <a:p>
          <a:r>
            <a:rPr lang="en-US" dirty="0"/>
            <a:t>Controls</a:t>
          </a:r>
        </a:p>
      </dgm:t>
    </dgm:pt>
    <dgm:pt modelId="{2713A0DB-AA90-44E6-8B0C-9105057396C4}" type="parTrans" cxnId="{014D990A-9D48-4E14-A324-2F4C145563C1}">
      <dgm:prSet/>
      <dgm:spPr/>
      <dgm:t>
        <a:bodyPr/>
        <a:lstStyle/>
        <a:p>
          <a:endParaRPr lang="en-US"/>
        </a:p>
      </dgm:t>
    </dgm:pt>
    <dgm:pt modelId="{92512954-77DC-4F08-ABA9-AFD0D17A44D9}" type="sibTrans" cxnId="{014D990A-9D48-4E14-A324-2F4C145563C1}">
      <dgm:prSet/>
      <dgm:spPr/>
      <dgm:t>
        <a:bodyPr/>
        <a:lstStyle/>
        <a:p>
          <a:endParaRPr lang="en-US"/>
        </a:p>
      </dgm:t>
    </dgm:pt>
    <dgm:pt modelId="{E487AE7E-D07C-48B3-9686-E42D58D878C2}">
      <dgm:prSet phldrT="[Text]"/>
      <dgm:spPr/>
      <dgm:t>
        <a:bodyPr/>
        <a:lstStyle/>
        <a:p>
          <a:r>
            <a:rPr lang="en-US" dirty="0"/>
            <a:t>Energy storage dispatch</a:t>
          </a:r>
        </a:p>
      </dgm:t>
    </dgm:pt>
    <dgm:pt modelId="{08C804F8-F6CE-45C8-97EA-4C7835F1798C}" type="parTrans" cxnId="{5B821687-4D3B-4EDA-8664-CCC2E8504363}">
      <dgm:prSet/>
      <dgm:spPr/>
      <dgm:t>
        <a:bodyPr/>
        <a:lstStyle/>
        <a:p>
          <a:endParaRPr lang="en-US"/>
        </a:p>
      </dgm:t>
    </dgm:pt>
    <dgm:pt modelId="{6FDE42A2-2F17-4B4D-826A-FDDDEF5E1C4C}" type="sibTrans" cxnId="{5B821687-4D3B-4EDA-8664-CCC2E8504363}">
      <dgm:prSet/>
      <dgm:spPr/>
      <dgm:t>
        <a:bodyPr/>
        <a:lstStyle/>
        <a:p>
          <a:endParaRPr lang="en-US"/>
        </a:p>
      </dgm:t>
    </dgm:pt>
    <dgm:pt modelId="{CD981289-6A41-4450-ACAC-64E855625300}">
      <dgm:prSet phldrT="[Text]"/>
      <dgm:spPr/>
      <dgm:t>
        <a:bodyPr/>
        <a:lstStyle/>
        <a:p>
          <a:r>
            <a:rPr lang="en-US" dirty="0"/>
            <a:t>DMS/DERMS</a:t>
          </a:r>
        </a:p>
      </dgm:t>
    </dgm:pt>
    <dgm:pt modelId="{4DEF6E28-AB10-45CC-8F56-15B507629591}" type="parTrans" cxnId="{515CFFDC-649B-4CAD-A617-CE3241BF1F14}">
      <dgm:prSet/>
      <dgm:spPr/>
      <dgm:t>
        <a:bodyPr/>
        <a:lstStyle/>
        <a:p>
          <a:endParaRPr lang="en-US"/>
        </a:p>
      </dgm:t>
    </dgm:pt>
    <dgm:pt modelId="{34A78DEE-1210-4E08-B859-5A221B1B2DF3}" type="sibTrans" cxnId="{515CFFDC-649B-4CAD-A617-CE3241BF1F14}">
      <dgm:prSet/>
      <dgm:spPr/>
      <dgm:t>
        <a:bodyPr/>
        <a:lstStyle/>
        <a:p>
          <a:endParaRPr lang="en-US"/>
        </a:p>
      </dgm:t>
    </dgm:pt>
    <dgm:pt modelId="{BC12C535-65C2-4974-A55F-C31C791B375E}">
      <dgm:prSet phldrT="[Text]"/>
      <dgm:spPr/>
      <dgm:t>
        <a:bodyPr/>
        <a:lstStyle/>
        <a:p>
          <a:r>
            <a:rPr lang="en-US" dirty="0"/>
            <a:t>VVO</a:t>
          </a:r>
        </a:p>
      </dgm:t>
    </dgm:pt>
    <dgm:pt modelId="{9836FE43-36F3-4C04-A9EF-F4EE5C9CAF3F}" type="parTrans" cxnId="{3A7A4686-86C3-4086-BA00-B7BB394CD443}">
      <dgm:prSet/>
      <dgm:spPr/>
      <dgm:t>
        <a:bodyPr/>
        <a:lstStyle/>
        <a:p>
          <a:endParaRPr lang="en-US"/>
        </a:p>
      </dgm:t>
    </dgm:pt>
    <dgm:pt modelId="{3C5BF073-D20A-49FE-89B3-ACDAE9BAC7D9}" type="sibTrans" cxnId="{3A7A4686-86C3-4086-BA00-B7BB394CD443}">
      <dgm:prSet/>
      <dgm:spPr/>
      <dgm:t>
        <a:bodyPr/>
        <a:lstStyle/>
        <a:p>
          <a:endParaRPr lang="en-US"/>
        </a:p>
      </dgm:t>
    </dgm:pt>
    <dgm:pt modelId="{162BF46F-87B1-4EB6-9C46-3C17C089D63B}">
      <dgm:prSet phldrT="[Text]"/>
      <dgm:spPr/>
      <dgm:t>
        <a:bodyPr/>
        <a:lstStyle/>
        <a:p>
          <a:r>
            <a:rPr lang="en-US" dirty="0"/>
            <a:t>Load models</a:t>
          </a:r>
        </a:p>
      </dgm:t>
    </dgm:pt>
    <dgm:pt modelId="{6E54CFDC-439B-401A-9476-A7B1B96B983C}" type="parTrans" cxnId="{7E7030B0-3B84-448B-B819-14384C812C54}">
      <dgm:prSet/>
      <dgm:spPr/>
      <dgm:t>
        <a:bodyPr/>
        <a:lstStyle/>
        <a:p>
          <a:endParaRPr lang="en-US"/>
        </a:p>
      </dgm:t>
    </dgm:pt>
    <dgm:pt modelId="{529915B4-82A4-4B92-8A75-0454D2F7FECA}" type="sibTrans" cxnId="{7E7030B0-3B84-448B-B819-14384C812C54}">
      <dgm:prSet/>
      <dgm:spPr/>
      <dgm:t>
        <a:bodyPr/>
        <a:lstStyle/>
        <a:p>
          <a:endParaRPr lang="en-US"/>
        </a:p>
      </dgm:t>
    </dgm:pt>
    <dgm:pt modelId="{FE274AED-BFAF-44AB-9F1C-93444FF47DDF}">
      <dgm:prSet phldrT="[Text]"/>
      <dgm:spPr/>
      <dgm:t>
        <a:bodyPr/>
        <a:lstStyle/>
        <a:p>
          <a:r>
            <a:rPr lang="en-US" dirty="0"/>
            <a:t>Linear and non-linear analysis</a:t>
          </a:r>
        </a:p>
      </dgm:t>
    </dgm:pt>
    <dgm:pt modelId="{62A8D275-68C1-41AB-8246-E6827AAB7D89}" type="parTrans" cxnId="{5493EBDA-6DBB-493B-966B-4E02F9650F24}">
      <dgm:prSet/>
      <dgm:spPr/>
      <dgm:t>
        <a:bodyPr/>
        <a:lstStyle/>
        <a:p>
          <a:endParaRPr lang="en-US"/>
        </a:p>
      </dgm:t>
    </dgm:pt>
    <dgm:pt modelId="{FCD6F619-8F2E-4F99-846B-6C0F090D77D2}" type="sibTrans" cxnId="{5493EBDA-6DBB-493B-966B-4E02F9650F24}">
      <dgm:prSet/>
      <dgm:spPr/>
      <dgm:t>
        <a:bodyPr/>
        <a:lstStyle/>
        <a:p>
          <a:endParaRPr lang="en-US"/>
        </a:p>
      </dgm:t>
    </dgm:pt>
    <dgm:pt modelId="{13142CD0-CFA5-43D6-BF54-28497B6D60AB}">
      <dgm:prSet phldrT="[Text]"/>
      <dgm:spPr/>
      <dgm:t>
        <a:bodyPr/>
        <a:lstStyle/>
        <a:p>
          <a:r>
            <a:rPr lang="en-US" dirty="0"/>
            <a:t>Stray voltage/current analysis</a:t>
          </a:r>
        </a:p>
      </dgm:t>
    </dgm:pt>
    <dgm:pt modelId="{5D7FAE7E-E8F4-4F43-B446-E764DADAF209}" type="parTrans" cxnId="{A0643664-5054-436B-B61E-08B638672C9B}">
      <dgm:prSet/>
      <dgm:spPr/>
      <dgm:t>
        <a:bodyPr/>
        <a:lstStyle/>
        <a:p>
          <a:endParaRPr lang="en-US"/>
        </a:p>
      </dgm:t>
    </dgm:pt>
    <dgm:pt modelId="{C678A320-F2AF-4F24-9A28-62AA718E07C5}" type="sibTrans" cxnId="{A0643664-5054-436B-B61E-08B638672C9B}">
      <dgm:prSet/>
      <dgm:spPr/>
      <dgm:t>
        <a:bodyPr/>
        <a:lstStyle/>
        <a:p>
          <a:endParaRPr lang="en-US"/>
        </a:p>
      </dgm:t>
    </dgm:pt>
    <dgm:pt modelId="{79709ACE-0A60-4062-A867-EC1849661103}">
      <dgm:prSet phldrT="[Text]"/>
      <dgm:spPr/>
      <dgm:t>
        <a:bodyPr/>
        <a:lstStyle/>
        <a:p>
          <a:r>
            <a:rPr lang="en-US" dirty="0"/>
            <a:t>Price modeling/dispatch</a:t>
          </a:r>
        </a:p>
      </dgm:t>
    </dgm:pt>
    <dgm:pt modelId="{DFF23488-347E-43B0-B621-2B0FADD743ED}" type="parTrans" cxnId="{7A6A7F44-5674-4239-8B0A-E1C88FB7E625}">
      <dgm:prSet/>
      <dgm:spPr/>
      <dgm:t>
        <a:bodyPr/>
        <a:lstStyle/>
        <a:p>
          <a:endParaRPr lang="en-US"/>
        </a:p>
      </dgm:t>
    </dgm:pt>
    <dgm:pt modelId="{AAE63602-4F58-4D90-BEBE-3FA5713E56E7}" type="sibTrans" cxnId="{7A6A7F44-5674-4239-8B0A-E1C88FB7E625}">
      <dgm:prSet/>
      <dgm:spPr/>
      <dgm:t>
        <a:bodyPr/>
        <a:lstStyle/>
        <a:p>
          <a:endParaRPr lang="en-US"/>
        </a:p>
      </dgm:t>
    </dgm:pt>
    <dgm:pt modelId="{4662699A-3690-462B-9820-435368F4491B}">
      <dgm:prSet phldrT="[Text]"/>
      <dgm:spPr/>
      <dgm:t>
        <a:bodyPr/>
        <a:lstStyle/>
        <a:p>
          <a:r>
            <a:rPr lang="en-US" dirty="0"/>
            <a:t>Flicker analysis</a:t>
          </a:r>
        </a:p>
      </dgm:t>
    </dgm:pt>
    <dgm:pt modelId="{BF7638EF-3167-4E58-8645-0DBF43999D49}" type="parTrans" cxnId="{037FF225-F627-42DE-BD68-D186499B2519}">
      <dgm:prSet/>
      <dgm:spPr/>
      <dgm:t>
        <a:bodyPr/>
        <a:lstStyle/>
        <a:p>
          <a:endParaRPr lang="en-US"/>
        </a:p>
      </dgm:t>
    </dgm:pt>
    <dgm:pt modelId="{7657726F-FDDB-430B-AD2E-8EC52D0F64F8}" type="sibTrans" cxnId="{037FF225-F627-42DE-BD68-D186499B2519}">
      <dgm:prSet/>
      <dgm:spPr/>
      <dgm:t>
        <a:bodyPr/>
        <a:lstStyle/>
        <a:p>
          <a:endParaRPr lang="en-US"/>
        </a:p>
      </dgm:t>
    </dgm:pt>
    <dgm:pt modelId="{F42DC847-8E43-4088-8CAE-E27CED66602F}">
      <dgm:prSet phldrT="[Text]"/>
      <dgm:spPr/>
      <dgm:t>
        <a:bodyPr/>
        <a:lstStyle/>
        <a:p>
          <a:r>
            <a:rPr lang="en-US"/>
            <a:t>Automation</a:t>
          </a:r>
          <a:endParaRPr lang="en-US" dirty="0"/>
        </a:p>
      </dgm:t>
    </dgm:pt>
    <dgm:pt modelId="{C5F27441-3118-47C5-A152-F23C50E7CC77}" type="parTrans" cxnId="{FC93F0CC-ADEC-48FF-94A4-8F4D28173141}">
      <dgm:prSet/>
      <dgm:spPr/>
      <dgm:t>
        <a:bodyPr/>
        <a:lstStyle/>
        <a:p>
          <a:endParaRPr lang="en-US"/>
        </a:p>
      </dgm:t>
    </dgm:pt>
    <dgm:pt modelId="{8FF27C57-8A40-4F84-B6E3-66CF2F79A318}" type="sibTrans" cxnId="{FC93F0CC-ADEC-48FF-94A4-8F4D28173141}">
      <dgm:prSet/>
      <dgm:spPr/>
      <dgm:t>
        <a:bodyPr/>
        <a:lstStyle/>
        <a:p>
          <a:endParaRPr lang="en-US"/>
        </a:p>
      </dgm:t>
    </dgm:pt>
    <dgm:pt modelId="{C1F981FD-94C0-467A-B49E-BAEC370E1C43}">
      <dgm:prSet phldrT="[Text]"/>
      <dgm:spPr/>
      <dgm:t>
        <a:bodyPr/>
        <a:lstStyle/>
        <a:p>
          <a:r>
            <a:rPr lang="en-US" dirty="0"/>
            <a:t>Distribution automation</a:t>
          </a:r>
        </a:p>
      </dgm:t>
    </dgm:pt>
    <dgm:pt modelId="{E3DE29E0-198E-4535-95D2-7E37D97D18C1}" type="parTrans" cxnId="{3ACE1CB0-6D8E-42FF-95D5-504506F3C341}">
      <dgm:prSet/>
      <dgm:spPr/>
      <dgm:t>
        <a:bodyPr/>
        <a:lstStyle/>
        <a:p>
          <a:endParaRPr lang="en-US"/>
        </a:p>
      </dgm:t>
    </dgm:pt>
    <dgm:pt modelId="{FCDB963C-3E63-4C8C-861A-8F2C9AAAB2DF}" type="sibTrans" cxnId="{3ACE1CB0-6D8E-42FF-95D5-504506F3C341}">
      <dgm:prSet/>
      <dgm:spPr/>
      <dgm:t>
        <a:bodyPr/>
        <a:lstStyle/>
        <a:p>
          <a:endParaRPr lang="en-US"/>
        </a:p>
      </dgm:t>
    </dgm:pt>
    <dgm:pt modelId="{575E37D5-B10E-4EB0-87D9-3B9DD2E8958A}">
      <dgm:prSet phldrT="[Text]"/>
      <dgm:spPr/>
      <dgm:t>
        <a:bodyPr/>
        <a:lstStyle/>
        <a:p>
          <a:r>
            <a:rPr lang="en-US" dirty="0"/>
            <a:t>Load transfers</a:t>
          </a:r>
        </a:p>
      </dgm:t>
    </dgm:pt>
    <dgm:pt modelId="{A8FE5914-B6D3-4918-AA93-85B8D69B6BF0}" type="parTrans" cxnId="{91A80FBB-70F0-4ABC-802A-02723DD602D1}">
      <dgm:prSet/>
      <dgm:spPr/>
      <dgm:t>
        <a:bodyPr/>
        <a:lstStyle/>
        <a:p>
          <a:endParaRPr lang="en-US"/>
        </a:p>
      </dgm:t>
    </dgm:pt>
    <dgm:pt modelId="{8EDC4A29-72C7-40A4-ABE5-C889E98D1417}" type="sibTrans" cxnId="{91A80FBB-70F0-4ABC-802A-02723DD602D1}">
      <dgm:prSet/>
      <dgm:spPr/>
      <dgm:t>
        <a:bodyPr/>
        <a:lstStyle/>
        <a:p>
          <a:endParaRPr lang="en-US"/>
        </a:p>
      </dgm:t>
    </dgm:pt>
    <dgm:pt modelId="{7D32CE08-10E4-49E2-A428-81087DA627FA}">
      <dgm:prSet phldrT="[Text]"/>
      <dgm:spPr/>
      <dgm:t>
        <a:bodyPr/>
        <a:lstStyle/>
        <a:p>
          <a:r>
            <a:rPr lang="en-US" dirty="0"/>
            <a:t>FLISR (Fault Location, Isolation, and Service Restoration)</a:t>
          </a:r>
        </a:p>
      </dgm:t>
    </dgm:pt>
    <dgm:pt modelId="{3068D170-84F0-4694-A60D-3431396F01D9}" type="parTrans" cxnId="{98CB325C-98BA-4EE8-9BF9-53565FA6EBBD}">
      <dgm:prSet/>
      <dgm:spPr/>
      <dgm:t>
        <a:bodyPr/>
        <a:lstStyle/>
        <a:p>
          <a:endParaRPr lang="en-US"/>
        </a:p>
      </dgm:t>
    </dgm:pt>
    <dgm:pt modelId="{0782386C-9A7B-4852-B6E8-85F7BE46ACE7}" type="sibTrans" cxnId="{98CB325C-98BA-4EE8-9BF9-53565FA6EBBD}">
      <dgm:prSet/>
      <dgm:spPr/>
      <dgm:t>
        <a:bodyPr/>
        <a:lstStyle/>
        <a:p>
          <a:endParaRPr lang="en-US"/>
        </a:p>
      </dgm:t>
    </dgm:pt>
    <dgm:pt modelId="{95FA5C23-435E-43F3-983E-8016C7B62ECB}" type="pres">
      <dgm:prSet presAssocID="{984DE146-455A-4DB0-A34F-3281236A86E4}" presName="linear" presStyleCnt="0">
        <dgm:presLayoutVars>
          <dgm:animLvl val="lvl"/>
          <dgm:resizeHandles val="exact"/>
        </dgm:presLayoutVars>
      </dgm:prSet>
      <dgm:spPr/>
    </dgm:pt>
    <dgm:pt modelId="{A7227798-B450-4497-809B-1369C244E7D7}" type="pres">
      <dgm:prSet presAssocID="{A8F3B89E-0E79-4806-B7C9-EB9E12FD4013}" presName="parentText" presStyleLbl="node1" presStyleIdx="0" presStyleCnt="4">
        <dgm:presLayoutVars>
          <dgm:chMax val="0"/>
          <dgm:bulletEnabled val="1"/>
        </dgm:presLayoutVars>
      </dgm:prSet>
      <dgm:spPr/>
    </dgm:pt>
    <dgm:pt modelId="{585B5044-96E9-4960-AB97-5B00C49B0AFE}" type="pres">
      <dgm:prSet presAssocID="{A8F3B89E-0E79-4806-B7C9-EB9E12FD4013}" presName="childText" presStyleLbl="revTx" presStyleIdx="0" presStyleCnt="4">
        <dgm:presLayoutVars>
          <dgm:bulletEnabled val="1"/>
        </dgm:presLayoutVars>
      </dgm:prSet>
      <dgm:spPr/>
    </dgm:pt>
    <dgm:pt modelId="{E2C6C0C5-9C03-4CBF-95B6-6682E516DB13}" type="pres">
      <dgm:prSet presAssocID="{FB717317-F7B1-495A-9D75-47F0FCDDA3E7}" presName="parentText" presStyleLbl="node1" presStyleIdx="1" presStyleCnt="4">
        <dgm:presLayoutVars>
          <dgm:chMax val="0"/>
          <dgm:bulletEnabled val="1"/>
        </dgm:presLayoutVars>
      </dgm:prSet>
      <dgm:spPr/>
    </dgm:pt>
    <dgm:pt modelId="{AD284B58-6828-4CEC-BC35-E5979F40F0FE}" type="pres">
      <dgm:prSet presAssocID="{FB717317-F7B1-495A-9D75-47F0FCDDA3E7}" presName="childText" presStyleLbl="revTx" presStyleIdx="1" presStyleCnt="4">
        <dgm:presLayoutVars>
          <dgm:bulletEnabled val="1"/>
        </dgm:presLayoutVars>
      </dgm:prSet>
      <dgm:spPr/>
    </dgm:pt>
    <dgm:pt modelId="{22E15E88-1047-4876-BA86-447A3463695A}" type="pres">
      <dgm:prSet presAssocID="{B442D379-0A4C-464E-9083-F9717DFF27E3}" presName="parentText" presStyleLbl="node1" presStyleIdx="2" presStyleCnt="4">
        <dgm:presLayoutVars>
          <dgm:chMax val="0"/>
          <dgm:bulletEnabled val="1"/>
        </dgm:presLayoutVars>
      </dgm:prSet>
      <dgm:spPr/>
    </dgm:pt>
    <dgm:pt modelId="{774A68B6-3E3A-4BA9-8E88-3833DB2833F9}" type="pres">
      <dgm:prSet presAssocID="{B442D379-0A4C-464E-9083-F9717DFF27E3}" presName="childText" presStyleLbl="revTx" presStyleIdx="2" presStyleCnt="4">
        <dgm:presLayoutVars>
          <dgm:bulletEnabled val="1"/>
        </dgm:presLayoutVars>
      </dgm:prSet>
      <dgm:spPr/>
    </dgm:pt>
    <dgm:pt modelId="{AF5B46B8-88EE-4436-B336-27DC83626841}" type="pres">
      <dgm:prSet presAssocID="{F42DC847-8E43-4088-8CAE-E27CED66602F}" presName="parentText" presStyleLbl="node1" presStyleIdx="3" presStyleCnt="4">
        <dgm:presLayoutVars>
          <dgm:chMax val="0"/>
          <dgm:bulletEnabled val="1"/>
        </dgm:presLayoutVars>
      </dgm:prSet>
      <dgm:spPr/>
    </dgm:pt>
    <dgm:pt modelId="{74604D28-80FF-4E1E-839E-FDE93F769C8F}" type="pres">
      <dgm:prSet presAssocID="{F42DC847-8E43-4088-8CAE-E27CED66602F}" presName="childText" presStyleLbl="revTx" presStyleIdx="3" presStyleCnt="4">
        <dgm:presLayoutVars>
          <dgm:bulletEnabled val="1"/>
        </dgm:presLayoutVars>
      </dgm:prSet>
      <dgm:spPr/>
    </dgm:pt>
  </dgm:ptLst>
  <dgm:cxnLst>
    <dgm:cxn modelId="{014D990A-9D48-4E14-A324-2F4C145563C1}" srcId="{984DE146-455A-4DB0-A34F-3281236A86E4}" destId="{B442D379-0A4C-464E-9083-F9717DFF27E3}" srcOrd="2" destOrd="0" parTransId="{2713A0DB-AA90-44E6-8B0C-9105057396C4}" sibTransId="{92512954-77DC-4F08-ABA9-AFD0D17A44D9}"/>
    <dgm:cxn modelId="{EECB9812-8B9E-43F8-9002-AFB4FE395BE4}" type="presOf" srcId="{ED8BE0BB-8429-4BD3-A5AA-2FDF498F8ED1}" destId="{585B5044-96E9-4960-AB97-5B00C49B0AFE}" srcOrd="0" destOrd="1" presId="urn:microsoft.com/office/officeart/2005/8/layout/vList2"/>
    <dgm:cxn modelId="{AD8C9415-1E6C-49EC-9F21-62B48B4EFA08}" type="presOf" srcId="{E487AE7E-D07C-48B3-9686-E42D58D878C2}" destId="{774A68B6-3E3A-4BA9-8E88-3833DB2833F9}" srcOrd="0" destOrd="2" presId="urn:microsoft.com/office/officeart/2005/8/layout/vList2"/>
    <dgm:cxn modelId="{F1ABC315-42E8-4740-80FB-317EB7097770}" type="presOf" srcId="{3CDB01A6-EC2A-46A2-A0EC-93194BC1F581}" destId="{774A68B6-3E3A-4BA9-8E88-3833DB2833F9}" srcOrd="0" destOrd="0" presId="urn:microsoft.com/office/officeart/2005/8/layout/vList2"/>
    <dgm:cxn modelId="{17C8CE15-F2AD-4CA2-9CBA-84140855C27C}" type="presOf" srcId="{575E37D5-B10E-4EB0-87D9-3B9DD2E8958A}" destId="{74604D28-80FF-4E1E-839E-FDE93F769C8F}" srcOrd="0" destOrd="1" presId="urn:microsoft.com/office/officeart/2005/8/layout/vList2"/>
    <dgm:cxn modelId="{7394B222-AEFE-45F5-BDD9-FDFA899351E5}" srcId="{A8F3B89E-0E79-4806-B7C9-EB9E12FD4013}" destId="{0E35F9B8-971D-4342-B330-482F75F25D87}" srcOrd="3" destOrd="0" parTransId="{E27066E1-7088-46F9-AE8F-46EC4D85839E}" sibTransId="{35BAEEEB-2791-4FB5-AF8F-34F81CDFE8D1}"/>
    <dgm:cxn modelId="{037FF225-F627-42DE-BD68-D186499B2519}" srcId="{A8F3B89E-0E79-4806-B7C9-EB9E12FD4013}" destId="{4662699A-3690-462B-9820-435368F4491B}" srcOrd="4" destOrd="0" parTransId="{BF7638EF-3167-4E58-8645-0DBF43999D49}" sibTransId="{7657726F-FDDB-430B-AD2E-8EC52D0F64F8}"/>
    <dgm:cxn modelId="{E4E98834-8FC7-4015-A393-D7FB195B0257}" type="presOf" srcId="{1CCFB8DC-6C42-49B9-BD99-3CAC9DDF1E41}" destId="{AD284B58-6828-4CEC-BC35-E5979F40F0FE}" srcOrd="0" destOrd="0" presId="urn:microsoft.com/office/officeart/2005/8/layout/vList2"/>
    <dgm:cxn modelId="{D9D88A36-4D62-40D3-A20E-6EA9112713C7}" type="presOf" srcId="{C1F981FD-94C0-467A-B49E-BAEC370E1C43}" destId="{74604D28-80FF-4E1E-839E-FDE93F769C8F}" srcOrd="0" destOrd="0" presId="urn:microsoft.com/office/officeart/2005/8/layout/vList2"/>
    <dgm:cxn modelId="{98CB325C-98BA-4EE8-9BF9-53565FA6EBBD}" srcId="{F42DC847-8E43-4088-8CAE-E27CED66602F}" destId="{7D32CE08-10E4-49E2-A428-81087DA627FA}" srcOrd="2" destOrd="0" parTransId="{3068D170-84F0-4694-A60D-3431396F01D9}" sibTransId="{0782386C-9A7B-4852-B6E8-85F7BE46ACE7}"/>
    <dgm:cxn modelId="{8E27F341-9E86-43D7-B853-0D054886AD3F}" srcId="{B442D379-0A4C-464E-9083-F9717DFF27E3}" destId="{5EE68AB6-9F92-4430-85EC-317EA4A6C7AD}" srcOrd="1" destOrd="0" parTransId="{CF442E2C-B5CC-4043-8548-24A37750C611}" sibTransId="{BCBA0D5A-5618-4263-A9D1-48F95221F449}"/>
    <dgm:cxn modelId="{A0643664-5054-436B-B61E-08B638672C9B}" srcId="{A8F3B89E-0E79-4806-B7C9-EB9E12FD4013}" destId="{13142CD0-CFA5-43D6-BF54-28497B6D60AB}" srcOrd="6" destOrd="0" parTransId="{5D7FAE7E-E8F4-4F43-B446-E764DADAF209}" sibTransId="{C678A320-F2AF-4F24-9A28-62AA718E07C5}"/>
    <dgm:cxn modelId="{7A6A7F44-5674-4239-8B0A-E1C88FB7E625}" srcId="{B442D379-0A4C-464E-9083-F9717DFF27E3}" destId="{79709ACE-0A60-4062-A867-EC1849661103}" srcOrd="5" destOrd="0" parTransId="{DFF23488-347E-43B0-B621-2B0FADD743ED}" sibTransId="{AAE63602-4F58-4D90-BEBE-3FA5713E56E7}"/>
    <dgm:cxn modelId="{6B3B0245-E621-4C0F-8E3B-2DB6060B0FC3}" type="presOf" srcId="{F81F389B-9DE3-4B9D-A73D-C64C5D749CFE}" destId="{585B5044-96E9-4960-AB97-5B00C49B0AFE}" srcOrd="0" destOrd="2" presId="urn:microsoft.com/office/officeart/2005/8/layout/vList2"/>
    <dgm:cxn modelId="{AE983D47-D022-4F03-94F2-D86823D2174B}" type="presOf" srcId="{0E35F9B8-971D-4342-B330-482F75F25D87}" destId="{585B5044-96E9-4960-AB97-5B00C49B0AFE}" srcOrd="0" destOrd="3" presId="urn:microsoft.com/office/officeart/2005/8/layout/vList2"/>
    <dgm:cxn modelId="{3321084A-D899-4331-9E2E-C34EA476005C}" type="presOf" srcId="{FE274AED-BFAF-44AB-9F1C-93444FF47DDF}" destId="{585B5044-96E9-4960-AB97-5B00C49B0AFE}" srcOrd="0" destOrd="5" presId="urn:microsoft.com/office/officeart/2005/8/layout/vList2"/>
    <dgm:cxn modelId="{6452BB4B-E54A-4151-B183-2343854222B6}" srcId="{B442D379-0A4C-464E-9083-F9717DFF27E3}" destId="{3CDB01A6-EC2A-46A2-A0EC-93194BC1F581}" srcOrd="0" destOrd="0" parTransId="{15D64306-EFF5-4162-A715-9BAF8D5B95E9}" sibTransId="{C75267E4-3362-41C1-9637-98F17868D41F}"/>
    <dgm:cxn modelId="{CF3CFB4B-0818-452F-9E61-65E60459A068}" type="presOf" srcId="{CD981289-6A41-4450-ACAC-64E855625300}" destId="{774A68B6-3E3A-4BA9-8E88-3833DB2833F9}" srcOrd="0" destOrd="3" presId="urn:microsoft.com/office/officeart/2005/8/layout/vList2"/>
    <dgm:cxn modelId="{4C056C76-89EA-4BA5-A241-6878668F2C1E}" srcId="{A8F3B89E-0E79-4806-B7C9-EB9E12FD4013}" destId="{F81F389B-9DE3-4B9D-A73D-C64C5D749CFE}" srcOrd="2" destOrd="0" parTransId="{51E33FD6-B1E7-4FF1-A033-C9B311D8F86E}" sibTransId="{CA7F30F1-33AB-4355-BC78-F7EFC870D8B8}"/>
    <dgm:cxn modelId="{557E2F58-F5BF-4E6C-83A8-19C613932B82}" type="presOf" srcId="{7D32CE08-10E4-49E2-A428-81087DA627FA}" destId="{74604D28-80FF-4E1E-839E-FDE93F769C8F}" srcOrd="0" destOrd="2" presId="urn:microsoft.com/office/officeart/2005/8/layout/vList2"/>
    <dgm:cxn modelId="{0C34DD79-F5AF-409A-BD9A-EFDEE4C3903D}" type="presOf" srcId="{4662699A-3690-462B-9820-435368F4491B}" destId="{585B5044-96E9-4960-AB97-5B00C49B0AFE}" srcOrd="0" destOrd="4" presId="urn:microsoft.com/office/officeart/2005/8/layout/vList2"/>
    <dgm:cxn modelId="{3A7A4686-86C3-4086-BA00-B7BB394CD443}" srcId="{B442D379-0A4C-464E-9083-F9717DFF27E3}" destId="{BC12C535-65C2-4974-A55F-C31C791B375E}" srcOrd="4" destOrd="0" parTransId="{9836FE43-36F3-4C04-A9EF-F4EE5C9CAF3F}" sibTransId="{3C5BF073-D20A-49FE-89B3-ACDAE9BAC7D9}"/>
    <dgm:cxn modelId="{BEE8D186-A467-4205-93B7-4B0D922695C3}" srcId="{984DE146-455A-4DB0-A34F-3281236A86E4}" destId="{A8F3B89E-0E79-4806-B7C9-EB9E12FD4013}" srcOrd="0" destOrd="0" parTransId="{8A56F9AD-A253-45BF-9E5B-9B9EB37793BD}" sibTransId="{58BFD7EF-6DDE-4163-8C02-E7F43A438078}"/>
    <dgm:cxn modelId="{5B821687-4D3B-4EDA-8664-CCC2E8504363}" srcId="{B442D379-0A4C-464E-9083-F9717DFF27E3}" destId="{E487AE7E-D07C-48B3-9686-E42D58D878C2}" srcOrd="2" destOrd="0" parTransId="{08C804F8-F6CE-45C8-97EA-4C7835F1798C}" sibTransId="{6FDE42A2-2F17-4B4D-826A-FDDDEF5E1C4C}"/>
    <dgm:cxn modelId="{04A9A48A-9727-457D-827F-A82FC117D0BE}" type="presOf" srcId="{5EE68AB6-9F92-4430-85EC-317EA4A6C7AD}" destId="{774A68B6-3E3A-4BA9-8E88-3833DB2833F9}" srcOrd="0" destOrd="1" presId="urn:microsoft.com/office/officeart/2005/8/layout/vList2"/>
    <dgm:cxn modelId="{4C1A6F9E-876D-4B69-BC07-6BF0DE0A51CE}" type="presOf" srcId="{BC12C535-65C2-4974-A55F-C31C791B375E}" destId="{774A68B6-3E3A-4BA9-8E88-3833DB2833F9}" srcOrd="0" destOrd="4" presId="urn:microsoft.com/office/officeart/2005/8/layout/vList2"/>
    <dgm:cxn modelId="{9562A4A2-7056-438A-9C29-22FFA612487B}" srcId="{A8F3B89E-0E79-4806-B7C9-EB9E12FD4013}" destId="{ED8BE0BB-8429-4BD3-A5AA-2FDF498F8ED1}" srcOrd="1" destOrd="0" parTransId="{92952F05-0C77-4F3B-9DFC-62E5019B8F45}" sibTransId="{94C3D7BD-3F1E-425A-8609-EBA0F14A62C5}"/>
    <dgm:cxn modelId="{991AA9A4-B9C1-4D75-84A7-2A68DB19C6A5}" type="presOf" srcId="{F42DC847-8E43-4088-8CAE-E27CED66602F}" destId="{AF5B46B8-88EE-4436-B336-27DC83626841}" srcOrd="0" destOrd="0" presId="urn:microsoft.com/office/officeart/2005/8/layout/vList2"/>
    <dgm:cxn modelId="{0775EEA7-8863-45A4-983C-C65CF1F0C8B5}" srcId="{FB717317-F7B1-495A-9D75-47F0FCDDA3E7}" destId="{1CCFB8DC-6C42-49B9-BD99-3CAC9DDF1E41}" srcOrd="0" destOrd="0" parTransId="{EE67BE51-5C42-45AA-A017-BCC471507E5E}" sibTransId="{22CEDD82-D352-4C39-97A1-7784E01B331E}"/>
    <dgm:cxn modelId="{3ACE1CB0-6D8E-42FF-95D5-504506F3C341}" srcId="{F42DC847-8E43-4088-8CAE-E27CED66602F}" destId="{C1F981FD-94C0-467A-B49E-BAEC370E1C43}" srcOrd="0" destOrd="0" parTransId="{E3DE29E0-198E-4535-95D2-7E37D97D18C1}" sibTransId="{FCDB963C-3E63-4C8C-861A-8F2C9AAAB2DF}"/>
    <dgm:cxn modelId="{7E7030B0-3B84-448B-B819-14384C812C54}" srcId="{FB717317-F7B1-495A-9D75-47F0FCDDA3E7}" destId="{162BF46F-87B1-4EB6-9C46-3C17C089D63B}" srcOrd="1" destOrd="0" parTransId="{6E54CFDC-439B-401A-9476-A7B1B96B983C}" sibTransId="{529915B4-82A4-4B92-8A75-0454D2F7FECA}"/>
    <dgm:cxn modelId="{AF954BB0-5181-4478-9B77-FB3B256C9D15}" type="presOf" srcId="{8897CF26-1B1A-4FED-B83F-7DDB8A91ED35}" destId="{585B5044-96E9-4960-AB97-5B00C49B0AFE}" srcOrd="0" destOrd="0" presId="urn:microsoft.com/office/officeart/2005/8/layout/vList2"/>
    <dgm:cxn modelId="{91A80FBB-70F0-4ABC-802A-02723DD602D1}" srcId="{F42DC847-8E43-4088-8CAE-E27CED66602F}" destId="{575E37D5-B10E-4EB0-87D9-3B9DD2E8958A}" srcOrd="1" destOrd="0" parTransId="{A8FE5914-B6D3-4918-AA93-85B8D69B6BF0}" sibTransId="{8EDC4A29-72C7-40A4-ABE5-C889E98D1417}"/>
    <dgm:cxn modelId="{999F35BF-A509-46F8-BA7F-360A1E8A7AD6}" type="presOf" srcId="{984DE146-455A-4DB0-A34F-3281236A86E4}" destId="{95FA5C23-435E-43F3-983E-8016C7B62ECB}" srcOrd="0" destOrd="0" presId="urn:microsoft.com/office/officeart/2005/8/layout/vList2"/>
    <dgm:cxn modelId="{04E9C8BF-F3B5-4C21-A524-4A26678F3197}" type="presOf" srcId="{13142CD0-CFA5-43D6-BF54-28497B6D60AB}" destId="{585B5044-96E9-4960-AB97-5B00C49B0AFE}" srcOrd="0" destOrd="6" presId="urn:microsoft.com/office/officeart/2005/8/layout/vList2"/>
    <dgm:cxn modelId="{E0A05DC0-0B24-4C6D-92E4-2EE76CD4EB67}" type="presOf" srcId="{FB717317-F7B1-495A-9D75-47F0FCDDA3E7}" destId="{E2C6C0C5-9C03-4CBF-95B6-6682E516DB13}" srcOrd="0" destOrd="0" presId="urn:microsoft.com/office/officeart/2005/8/layout/vList2"/>
    <dgm:cxn modelId="{97B37FC7-6929-4F84-8703-F5315C4F4FBA}" type="presOf" srcId="{B442D379-0A4C-464E-9083-F9717DFF27E3}" destId="{22E15E88-1047-4876-BA86-447A3463695A}" srcOrd="0" destOrd="0" presId="urn:microsoft.com/office/officeart/2005/8/layout/vList2"/>
    <dgm:cxn modelId="{B3B2F5C7-190B-4707-A512-47EEC7319C22}" type="presOf" srcId="{A8F3B89E-0E79-4806-B7C9-EB9E12FD4013}" destId="{A7227798-B450-4497-809B-1369C244E7D7}" srcOrd="0" destOrd="0" presId="urn:microsoft.com/office/officeart/2005/8/layout/vList2"/>
    <dgm:cxn modelId="{FC93F0CC-ADEC-48FF-94A4-8F4D28173141}" srcId="{984DE146-455A-4DB0-A34F-3281236A86E4}" destId="{F42DC847-8E43-4088-8CAE-E27CED66602F}" srcOrd="3" destOrd="0" parTransId="{C5F27441-3118-47C5-A152-F23C50E7CC77}" sibTransId="{8FF27C57-8A40-4F84-B6E3-66CF2F79A318}"/>
    <dgm:cxn modelId="{679537CF-81BC-4E8A-99A5-20FEC3700C89}" srcId="{984DE146-455A-4DB0-A34F-3281236A86E4}" destId="{FB717317-F7B1-495A-9D75-47F0FCDDA3E7}" srcOrd="1" destOrd="0" parTransId="{5FA5415B-EBF2-499E-839F-397CDA96F0DB}" sibTransId="{AD038874-EA95-4C8F-BD28-13A469D5CBF6}"/>
    <dgm:cxn modelId="{07977FD9-7DB9-4DBF-A98A-0684D55A354D}" type="presOf" srcId="{162BF46F-87B1-4EB6-9C46-3C17C089D63B}" destId="{AD284B58-6828-4CEC-BC35-E5979F40F0FE}" srcOrd="0" destOrd="1" presId="urn:microsoft.com/office/officeart/2005/8/layout/vList2"/>
    <dgm:cxn modelId="{5493EBDA-6DBB-493B-966B-4E02F9650F24}" srcId="{A8F3B89E-0E79-4806-B7C9-EB9E12FD4013}" destId="{FE274AED-BFAF-44AB-9F1C-93444FF47DDF}" srcOrd="5" destOrd="0" parTransId="{62A8D275-68C1-41AB-8246-E6827AAB7D89}" sibTransId="{FCD6F619-8F2E-4F99-846B-6C0F090D77D2}"/>
    <dgm:cxn modelId="{515CFFDC-649B-4CAD-A617-CE3241BF1F14}" srcId="{B442D379-0A4C-464E-9083-F9717DFF27E3}" destId="{CD981289-6A41-4450-ACAC-64E855625300}" srcOrd="3" destOrd="0" parTransId="{4DEF6E28-AB10-45CC-8F56-15B507629591}" sibTransId="{34A78DEE-1210-4E08-B859-5A221B1B2DF3}"/>
    <dgm:cxn modelId="{94C041E3-7285-4944-BD5A-65D5A187C5B5}" srcId="{A8F3B89E-0E79-4806-B7C9-EB9E12FD4013}" destId="{8897CF26-1B1A-4FED-B83F-7DDB8A91ED35}" srcOrd="0" destOrd="0" parTransId="{A4ECCD6E-9A45-45D5-BE19-EEEDAE008395}" sibTransId="{97060836-8C89-45F6-8913-E58277CED874}"/>
    <dgm:cxn modelId="{A98FDFE8-AE46-451D-A6F5-9D7AF56F92B1}" type="presOf" srcId="{79709ACE-0A60-4062-A867-EC1849661103}" destId="{774A68B6-3E3A-4BA9-8E88-3833DB2833F9}" srcOrd="0" destOrd="5" presId="urn:microsoft.com/office/officeart/2005/8/layout/vList2"/>
    <dgm:cxn modelId="{2E92D119-9CB9-46F1-BC45-89153835C5E2}" type="presParOf" srcId="{95FA5C23-435E-43F3-983E-8016C7B62ECB}" destId="{A7227798-B450-4497-809B-1369C244E7D7}" srcOrd="0" destOrd="0" presId="urn:microsoft.com/office/officeart/2005/8/layout/vList2"/>
    <dgm:cxn modelId="{A73CA2AE-DADB-4288-A707-9B472C33D830}" type="presParOf" srcId="{95FA5C23-435E-43F3-983E-8016C7B62ECB}" destId="{585B5044-96E9-4960-AB97-5B00C49B0AFE}" srcOrd="1" destOrd="0" presId="urn:microsoft.com/office/officeart/2005/8/layout/vList2"/>
    <dgm:cxn modelId="{2B7BAB5F-8A21-4498-86EA-948BF4090C52}" type="presParOf" srcId="{95FA5C23-435E-43F3-983E-8016C7B62ECB}" destId="{E2C6C0C5-9C03-4CBF-95B6-6682E516DB13}" srcOrd="2" destOrd="0" presId="urn:microsoft.com/office/officeart/2005/8/layout/vList2"/>
    <dgm:cxn modelId="{7A9D7168-FE1F-435B-BF5B-54424634C5E2}" type="presParOf" srcId="{95FA5C23-435E-43F3-983E-8016C7B62ECB}" destId="{AD284B58-6828-4CEC-BC35-E5979F40F0FE}" srcOrd="3" destOrd="0" presId="urn:microsoft.com/office/officeart/2005/8/layout/vList2"/>
    <dgm:cxn modelId="{9E44E78C-7C77-4146-99C4-E15689405407}" type="presParOf" srcId="{95FA5C23-435E-43F3-983E-8016C7B62ECB}" destId="{22E15E88-1047-4876-BA86-447A3463695A}" srcOrd="4" destOrd="0" presId="urn:microsoft.com/office/officeart/2005/8/layout/vList2"/>
    <dgm:cxn modelId="{D684E3E0-03BA-477D-8AA3-3B6F05F3949F}" type="presParOf" srcId="{95FA5C23-435E-43F3-983E-8016C7B62ECB}" destId="{774A68B6-3E3A-4BA9-8E88-3833DB2833F9}" srcOrd="5" destOrd="0" presId="urn:microsoft.com/office/officeart/2005/8/layout/vList2"/>
    <dgm:cxn modelId="{A5E41488-B754-4EDE-AEF0-D20B05EB5A0F}" type="presParOf" srcId="{95FA5C23-435E-43F3-983E-8016C7B62ECB}" destId="{AF5B46B8-88EE-4436-B336-27DC83626841}" srcOrd="6" destOrd="0" presId="urn:microsoft.com/office/officeart/2005/8/layout/vList2"/>
    <dgm:cxn modelId="{759D7380-0018-49AE-88F9-0778A5475DBB}" type="presParOf" srcId="{95FA5C23-435E-43F3-983E-8016C7B62ECB}" destId="{74604D28-80FF-4E1E-839E-FDE93F769C8F}"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4DE146-455A-4DB0-A34F-3281236A86E4}"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n-US"/>
        </a:p>
      </dgm:t>
    </dgm:pt>
    <dgm:pt modelId="{56CF4669-F97A-4813-938E-CD6E261214D7}">
      <dgm:prSet phldrT="[Text]"/>
      <dgm:spPr/>
      <dgm:t>
        <a:bodyPr/>
        <a:lstStyle/>
        <a:p>
          <a:r>
            <a:rPr lang="en-US" dirty="0"/>
            <a:t>Solution Interfaces</a:t>
          </a:r>
        </a:p>
      </dgm:t>
    </dgm:pt>
    <dgm:pt modelId="{D2364D2F-CB7E-4D1B-94A3-A75184894F5F}" type="parTrans" cxnId="{30944698-CFB4-4E3D-87B7-4460131BBB42}">
      <dgm:prSet/>
      <dgm:spPr/>
      <dgm:t>
        <a:bodyPr/>
        <a:lstStyle/>
        <a:p>
          <a:endParaRPr lang="en-US"/>
        </a:p>
      </dgm:t>
    </dgm:pt>
    <dgm:pt modelId="{E5DB37EF-A7E1-49CA-9A73-FBE59C67C474}" type="sibTrans" cxnId="{30944698-CFB4-4E3D-87B7-4460131BBB42}">
      <dgm:prSet/>
      <dgm:spPr/>
      <dgm:t>
        <a:bodyPr/>
        <a:lstStyle/>
        <a:p>
          <a:endParaRPr lang="en-US"/>
        </a:p>
      </dgm:t>
    </dgm:pt>
    <dgm:pt modelId="{E093F7C4-C9F3-47DA-9C09-BA433166F075}">
      <dgm:prSet phldrT="[Text]"/>
      <dgm:spPr/>
      <dgm:t>
        <a:bodyPr/>
        <a:lstStyle/>
        <a:p>
          <a:r>
            <a:rPr lang="en-US" dirty="0"/>
            <a:t>Parallel processing using actors</a:t>
          </a:r>
        </a:p>
      </dgm:t>
    </dgm:pt>
    <dgm:pt modelId="{DFB14BC3-9DCA-4E6A-9F35-DB5FF575DB63}" type="parTrans" cxnId="{96BF58AC-9DEA-4BBA-B3CD-CE0DD69A6E1C}">
      <dgm:prSet/>
      <dgm:spPr/>
      <dgm:t>
        <a:bodyPr/>
        <a:lstStyle/>
        <a:p>
          <a:endParaRPr lang="en-US"/>
        </a:p>
      </dgm:t>
    </dgm:pt>
    <dgm:pt modelId="{F4744AA1-835B-4F00-B23F-A4A050FD1B43}" type="sibTrans" cxnId="{96BF58AC-9DEA-4BBA-B3CD-CE0DD69A6E1C}">
      <dgm:prSet/>
      <dgm:spPr/>
      <dgm:t>
        <a:bodyPr/>
        <a:lstStyle/>
        <a:p>
          <a:endParaRPr lang="en-US"/>
        </a:p>
      </dgm:t>
    </dgm:pt>
    <dgm:pt modelId="{BBC5BE40-AD0C-45EE-A39E-BDD75198A7CA}">
      <dgm:prSet phldrT="[Text]"/>
      <dgm:spPr/>
      <dgm:t>
        <a:bodyPr/>
        <a:lstStyle/>
        <a:p>
          <a:r>
            <a:rPr lang="en-US" dirty="0"/>
            <a:t>Fast power flow</a:t>
          </a:r>
        </a:p>
      </dgm:t>
    </dgm:pt>
    <dgm:pt modelId="{60FD3387-01AD-4473-B595-044501464232}" type="parTrans" cxnId="{B5A9A0AF-2AD3-406F-8A2F-371E800E3117}">
      <dgm:prSet/>
      <dgm:spPr/>
      <dgm:t>
        <a:bodyPr/>
        <a:lstStyle/>
        <a:p>
          <a:endParaRPr lang="en-US"/>
        </a:p>
      </dgm:t>
    </dgm:pt>
    <dgm:pt modelId="{284851B3-F5E7-45B4-87FC-F42DA51986D2}" type="sibTrans" cxnId="{B5A9A0AF-2AD3-406F-8A2F-371E800E3117}">
      <dgm:prSet/>
      <dgm:spPr/>
      <dgm:t>
        <a:bodyPr/>
        <a:lstStyle/>
        <a:p>
          <a:endParaRPr lang="en-US"/>
        </a:p>
      </dgm:t>
    </dgm:pt>
    <dgm:pt modelId="{AC0E1D50-1D12-41D4-B113-B737A28123DA}">
      <dgm:prSet phldrT="[Text]"/>
      <dgm:spPr/>
      <dgm:t>
        <a:bodyPr/>
        <a:lstStyle/>
        <a:p>
          <a:r>
            <a:rPr lang="en-US" dirty="0"/>
            <a:t>Smart inverters</a:t>
          </a:r>
        </a:p>
      </dgm:t>
    </dgm:pt>
    <dgm:pt modelId="{724D3794-4C43-4DB5-B73E-2270E42836C7}" type="parTrans" cxnId="{E10483DB-C7E3-44C2-AE05-A91166453A44}">
      <dgm:prSet/>
      <dgm:spPr/>
      <dgm:t>
        <a:bodyPr/>
        <a:lstStyle/>
        <a:p>
          <a:endParaRPr lang="en-US"/>
        </a:p>
      </dgm:t>
    </dgm:pt>
    <dgm:pt modelId="{6F949CAD-2231-424C-A60A-6C0B33B338E9}" type="sibTrans" cxnId="{E10483DB-C7E3-44C2-AE05-A91166453A44}">
      <dgm:prSet/>
      <dgm:spPr/>
      <dgm:t>
        <a:bodyPr/>
        <a:lstStyle/>
        <a:p>
          <a:endParaRPr lang="en-US"/>
        </a:p>
      </dgm:t>
    </dgm:pt>
    <dgm:pt modelId="{EFFB50BF-E84D-4E82-81AA-451F29A40D4C}">
      <dgm:prSet phldrT="[Text]"/>
      <dgm:spPr/>
      <dgm:t>
        <a:bodyPr/>
        <a:lstStyle/>
        <a:p>
          <a:r>
            <a:rPr lang="en-US" dirty="0"/>
            <a:t>Energy storage</a:t>
          </a:r>
        </a:p>
      </dgm:t>
    </dgm:pt>
    <dgm:pt modelId="{CE862849-6336-41E9-9B3A-6797CB2DB0C6}" type="parTrans" cxnId="{51064B33-E42A-4C30-837B-CF9557675B75}">
      <dgm:prSet/>
      <dgm:spPr/>
      <dgm:t>
        <a:bodyPr/>
        <a:lstStyle/>
        <a:p>
          <a:endParaRPr lang="en-US"/>
        </a:p>
      </dgm:t>
    </dgm:pt>
    <dgm:pt modelId="{B30CBDCE-99CA-4A2F-AFE5-B0B04A5FACA6}" type="sibTrans" cxnId="{51064B33-E42A-4C30-837B-CF9557675B75}">
      <dgm:prSet/>
      <dgm:spPr/>
      <dgm:t>
        <a:bodyPr/>
        <a:lstStyle/>
        <a:p>
          <a:endParaRPr lang="en-US"/>
        </a:p>
      </dgm:t>
    </dgm:pt>
    <dgm:pt modelId="{620994F3-3D21-4C83-8ED6-A473C8E75483}">
      <dgm:prSet phldrT="[Text]"/>
      <dgm:spPr/>
      <dgm:t>
        <a:bodyPr/>
        <a:lstStyle/>
        <a:p>
          <a:r>
            <a:rPr lang="en-US" dirty="0"/>
            <a:t>PV systems</a:t>
          </a:r>
        </a:p>
      </dgm:t>
    </dgm:pt>
    <dgm:pt modelId="{AC316DD5-3F48-4F4C-AD7A-0C4C838AA1EE}" type="parTrans" cxnId="{F38890CE-8EB9-4160-AB0A-97C7BA858CB3}">
      <dgm:prSet/>
      <dgm:spPr/>
      <dgm:t>
        <a:bodyPr/>
        <a:lstStyle/>
        <a:p>
          <a:endParaRPr lang="en-US"/>
        </a:p>
      </dgm:t>
    </dgm:pt>
    <dgm:pt modelId="{F5C65A94-84A9-4EB9-B2F0-BD3FC67A9AF8}" type="sibTrans" cxnId="{F38890CE-8EB9-4160-AB0A-97C7BA858CB3}">
      <dgm:prSet/>
      <dgm:spPr/>
      <dgm:t>
        <a:bodyPr/>
        <a:lstStyle/>
        <a:p>
          <a:endParaRPr lang="en-US"/>
        </a:p>
      </dgm:t>
    </dgm:pt>
    <dgm:pt modelId="{5D570697-F31A-4735-8AC2-FA17B5C2E774}">
      <dgm:prSet phldrT="[Text]"/>
      <dgm:spPr/>
      <dgm:t>
        <a:bodyPr/>
        <a:lstStyle/>
        <a:p>
          <a:r>
            <a:rPr lang="en-US" dirty="0"/>
            <a:t>Wind systems</a:t>
          </a:r>
        </a:p>
      </dgm:t>
    </dgm:pt>
    <dgm:pt modelId="{E5063149-0908-4B3F-99C6-8E034C89F35C}" type="parTrans" cxnId="{5E8EEC4E-8E64-44EC-B2E7-32F674D875A1}">
      <dgm:prSet/>
      <dgm:spPr/>
      <dgm:t>
        <a:bodyPr/>
        <a:lstStyle/>
        <a:p>
          <a:endParaRPr lang="en-US"/>
        </a:p>
      </dgm:t>
    </dgm:pt>
    <dgm:pt modelId="{C36D734F-BED2-4DE0-87B8-2D880663620B}" type="sibTrans" cxnId="{5E8EEC4E-8E64-44EC-B2E7-32F674D875A1}">
      <dgm:prSet/>
      <dgm:spPr/>
      <dgm:t>
        <a:bodyPr/>
        <a:lstStyle/>
        <a:p>
          <a:endParaRPr lang="en-US"/>
        </a:p>
      </dgm:t>
    </dgm:pt>
    <dgm:pt modelId="{80D9DF06-CC46-408E-B052-18142B252FA2}">
      <dgm:prSet phldrT="[Text]"/>
      <dgm:spPr/>
      <dgm:t>
        <a:bodyPr/>
        <a:lstStyle/>
        <a:p>
          <a:r>
            <a:rPr lang="en-US" dirty="0"/>
            <a:t>Demand response</a:t>
          </a:r>
        </a:p>
      </dgm:t>
    </dgm:pt>
    <dgm:pt modelId="{60F17F77-940D-4553-9279-B8A16FC57FC4}" type="parTrans" cxnId="{84E4C135-6193-453E-9547-A9DD5D96D8E2}">
      <dgm:prSet/>
      <dgm:spPr/>
      <dgm:t>
        <a:bodyPr/>
        <a:lstStyle/>
        <a:p>
          <a:endParaRPr lang="en-US"/>
        </a:p>
      </dgm:t>
    </dgm:pt>
    <dgm:pt modelId="{4A1B4987-63F9-466C-9A94-575C934B8A67}" type="sibTrans" cxnId="{84E4C135-6193-453E-9547-A9DD5D96D8E2}">
      <dgm:prSet/>
      <dgm:spPr/>
      <dgm:t>
        <a:bodyPr/>
        <a:lstStyle/>
        <a:p>
          <a:endParaRPr lang="en-US"/>
        </a:p>
      </dgm:t>
    </dgm:pt>
    <dgm:pt modelId="{3C1614E8-B55C-4774-AEF5-F458ACC1A0B2}">
      <dgm:prSet phldrT="[Text]"/>
      <dgm:spPr/>
      <dgm:t>
        <a:bodyPr/>
        <a:lstStyle/>
        <a:p>
          <a:r>
            <a:rPr lang="en-US" dirty="0"/>
            <a:t>Microgrids</a:t>
          </a:r>
        </a:p>
      </dgm:t>
    </dgm:pt>
    <dgm:pt modelId="{8DA9EC61-27AD-4AA6-A537-E72C275D338A}" type="parTrans" cxnId="{8A967232-2B7B-4678-B637-8EAA7F9D40F4}">
      <dgm:prSet/>
      <dgm:spPr/>
      <dgm:t>
        <a:bodyPr/>
        <a:lstStyle/>
        <a:p>
          <a:endParaRPr lang="en-US"/>
        </a:p>
      </dgm:t>
    </dgm:pt>
    <dgm:pt modelId="{CA06FC03-D5AF-4461-9A84-75B85B3CB7D3}" type="sibTrans" cxnId="{8A967232-2B7B-4678-B637-8EAA7F9D40F4}">
      <dgm:prSet/>
      <dgm:spPr/>
      <dgm:t>
        <a:bodyPr/>
        <a:lstStyle/>
        <a:p>
          <a:endParaRPr lang="en-US"/>
        </a:p>
      </dgm:t>
    </dgm:pt>
    <dgm:pt modelId="{25F5D1A9-9E37-4EBD-B801-1DAF15F64906}">
      <dgm:prSet phldrT="[Text]"/>
      <dgm:spPr/>
      <dgm:t>
        <a:bodyPr/>
        <a:lstStyle/>
        <a:p>
          <a:r>
            <a:rPr lang="en-US" dirty="0"/>
            <a:t>DER short-</a:t>
          </a:r>
          <a:r>
            <a:rPr lang="en-US" dirty="0" err="1"/>
            <a:t>ckt</a:t>
          </a:r>
          <a:endParaRPr lang="en-US" dirty="0"/>
        </a:p>
      </dgm:t>
    </dgm:pt>
    <dgm:pt modelId="{B61947C7-5669-41F3-BC6B-BC6FEFC71383}" type="parTrans" cxnId="{34EC11FC-E125-4B03-A227-315041E315D3}">
      <dgm:prSet/>
      <dgm:spPr/>
      <dgm:t>
        <a:bodyPr/>
        <a:lstStyle/>
        <a:p>
          <a:endParaRPr lang="en-US"/>
        </a:p>
      </dgm:t>
    </dgm:pt>
    <dgm:pt modelId="{F2C92A6E-A32B-45E9-8E58-B0B971624FCF}" type="sibTrans" cxnId="{34EC11FC-E125-4B03-A227-315041E315D3}">
      <dgm:prSet/>
      <dgm:spPr/>
      <dgm:t>
        <a:bodyPr/>
        <a:lstStyle/>
        <a:p>
          <a:endParaRPr lang="en-US"/>
        </a:p>
      </dgm:t>
    </dgm:pt>
    <dgm:pt modelId="{5B02A8D5-56F5-4764-A21A-480A95712279}">
      <dgm:prSet phldrT="[Text]"/>
      <dgm:spPr/>
      <dgm:t>
        <a:bodyPr/>
        <a:lstStyle/>
        <a:p>
          <a:r>
            <a:rPr lang="en-US" dirty="0" err="1"/>
            <a:t>Misc</a:t>
          </a:r>
          <a:endParaRPr lang="en-US" dirty="0"/>
        </a:p>
      </dgm:t>
    </dgm:pt>
    <dgm:pt modelId="{2DA541FA-A1DA-490A-8405-972CFB523444}" type="parTrans" cxnId="{D7635D11-58CF-433E-918D-16519D762A60}">
      <dgm:prSet/>
      <dgm:spPr/>
      <dgm:t>
        <a:bodyPr/>
        <a:lstStyle/>
        <a:p>
          <a:endParaRPr lang="en-US"/>
        </a:p>
      </dgm:t>
    </dgm:pt>
    <dgm:pt modelId="{BD4FD7D5-A007-47CB-AE1F-8243F2B10537}" type="sibTrans" cxnId="{D7635D11-58CF-433E-918D-16519D762A60}">
      <dgm:prSet/>
      <dgm:spPr/>
      <dgm:t>
        <a:bodyPr/>
        <a:lstStyle/>
        <a:p>
          <a:endParaRPr lang="en-US"/>
        </a:p>
      </dgm:t>
    </dgm:pt>
    <dgm:pt modelId="{91547D31-5351-4398-8AEE-2B657655A569}">
      <dgm:prSet phldrT="[Text]"/>
      <dgm:spPr/>
      <dgm:t>
        <a:bodyPr/>
        <a:lstStyle/>
        <a:p>
          <a:r>
            <a:rPr lang="en-US" dirty="0"/>
            <a:t>Radial and networked systems</a:t>
          </a:r>
        </a:p>
      </dgm:t>
    </dgm:pt>
    <dgm:pt modelId="{2DBB9A87-1228-480A-96B0-C493FAB3F70F}" type="parTrans" cxnId="{87CBE6FE-4127-421E-A083-1B7AC3C579E6}">
      <dgm:prSet/>
      <dgm:spPr/>
      <dgm:t>
        <a:bodyPr/>
        <a:lstStyle/>
        <a:p>
          <a:endParaRPr lang="en-US"/>
        </a:p>
      </dgm:t>
    </dgm:pt>
    <dgm:pt modelId="{08FC9260-BDA7-4704-B5C6-181A86B2BCAE}" type="sibTrans" cxnId="{87CBE6FE-4127-421E-A083-1B7AC3C579E6}">
      <dgm:prSet/>
      <dgm:spPr/>
      <dgm:t>
        <a:bodyPr/>
        <a:lstStyle/>
        <a:p>
          <a:endParaRPr lang="en-US"/>
        </a:p>
      </dgm:t>
    </dgm:pt>
    <dgm:pt modelId="{7A8B668A-0FB4-4520-B2E4-16A763BD2CFB}">
      <dgm:prSet/>
      <dgm:spPr/>
      <dgm:t>
        <a:bodyPr/>
        <a:lstStyle/>
        <a:p>
          <a:r>
            <a:rPr lang="en-US" dirty="0"/>
            <a:t>Transmission and distribution modeling</a:t>
          </a:r>
        </a:p>
      </dgm:t>
    </dgm:pt>
    <dgm:pt modelId="{DFA2910E-4225-4B52-B8BB-AA23D532443C}" type="parTrans" cxnId="{44CD31AE-9785-4793-AFD8-3E0B6ED52A8F}">
      <dgm:prSet/>
      <dgm:spPr/>
      <dgm:t>
        <a:bodyPr/>
        <a:lstStyle/>
        <a:p>
          <a:endParaRPr lang="en-US"/>
        </a:p>
      </dgm:t>
    </dgm:pt>
    <dgm:pt modelId="{3DCAA02E-21D5-4358-8103-7B9F9FD721FD}" type="sibTrans" cxnId="{44CD31AE-9785-4793-AFD8-3E0B6ED52A8F}">
      <dgm:prSet/>
      <dgm:spPr/>
      <dgm:t>
        <a:bodyPr/>
        <a:lstStyle/>
        <a:p>
          <a:endParaRPr lang="en-US"/>
        </a:p>
      </dgm:t>
    </dgm:pt>
    <dgm:pt modelId="{DC1EA874-CA4F-47FF-B362-297F6635CE6E}">
      <dgm:prSet phldrT="[Text]"/>
      <dgm:spPr/>
      <dgm:t>
        <a:bodyPr/>
        <a:lstStyle/>
        <a:p>
          <a:r>
            <a:rPr lang="en-US" dirty="0"/>
            <a:t>Arbitrary sized systems (single feeder to planning area)</a:t>
          </a:r>
        </a:p>
      </dgm:t>
    </dgm:pt>
    <dgm:pt modelId="{C29C8EFB-E8EA-4FD3-96FF-32FC15EE57D7}" type="parTrans" cxnId="{4D451EC1-093F-46B5-8418-3AF802E6D973}">
      <dgm:prSet/>
      <dgm:spPr/>
      <dgm:t>
        <a:bodyPr/>
        <a:lstStyle/>
        <a:p>
          <a:endParaRPr lang="en-US"/>
        </a:p>
      </dgm:t>
    </dgm:pt>
    <dgm:pt modelId="{FDDDE9D9-B29C-430C-AC66-EEC34B146B45}" type="sibTrans" cxnId="{4D451EC1-093F-46B5-8418-3AF802E6D973}">
      <dgm:prSet/>
      <dgm:spPr/>
      <dgm:t>
        <a:bodyPr/>
        <a:lstStyle/>
        <a:p>
          <a:endParaRPr lang="en-US"/>
        </a:p>
      </dgm:t>
    </dgm:pt>
    <dgm:pt modelId="{0AF7E345-4F9B-46DF-A9F6-1CDF5D9F05D4}">
      <dgm:prSet phldrT="[Text]"/>
      <dgm:spPr/>
      <dgm:t>
        <a:bodyPr/>
        <a:lstStyle/>
        <a:p>
          <a:r>
            <a:rPr lang="en-US" dirty="0"/>
            <a:t>Multithreading circuit processing</a:t>
          </a:r>
        </a:p>
      </dgm:t>
    </dgm:pt>
    <dgm:pt modelId="{0B6C0C61-39B6-4CA4-8AD0-0D7E5598B0A8}" type="parTrans" cxnId="{DD331A72-2D4F-4EA1-87BE-F41A8403B2A6}">
      <dgm:prSet/>
      <dgm:spPr/>
      <dgm:t>
        <a:bodyPr/>
        <a:lstStyle/>
        <a:p>
          <a:endParaRPr lang="en-US"/>
        </a:p>
      </dgm:t>
    </dgm:pt>
    <dgm:pt modelId="{FE25283B-F588-4636-9335-B974FDDE23B4}" type="sibTrans" cxnId="{DD331A72-2D4F-4EA1-87BE-F41A8403B2A6}">
      <dgm:prSet/>
      <dgm:spPr/>
      <dgm:t>
        <a:bodyPr/>
        <a:lstStyle/>
        <a:p>
          <a:endParaRPr lang="en-US"/>
        </a:p>
      </dgm:t>
    </dgm:pt>
    <dgm:pt modelId="{AD50E5EC-FC77-461D-88A8-5DF616489AD1}">
      <dgm:prSet phldrT="[Text]"/>
      <dgm:spPr/>
      <dgm:t>
        <a:bodyPr/>
        <a:lstStyle/>
        <a:p>
          <a:r>
            <a:rPr lang="en-US" dirty="0"/>
            <a:t>Multi-core management</a:t>
          </a:r>
        </a:p>
      </dgm:t>
    </dgm:pt>
    <dgm:pt modelId="{31A4FE40-CC20-4683-A239-AE956E0FA613}" type="parTrans" cxnId="{D7617F7B-8EE1-41FB-880B-88E993B246BE}">
      <dgm:prSet/>
      <dgm:spPr/>
      <dgm:t>
        <a:bodyPr/>
        <a:lstStyle/>
        <a:p>
          <a:endParaRPr lang="en-US"/>
        </a:p>
      </dgm:t>
    </dgm:pt>
    <dgm:pt modelId="{B3E6C56F-953B-4CFF-92E0-0C03E2298271}" type="sibTrans" cxnId="{D7617F7B-8EE1-41FB-880B-88E993B246BE}">
      <dgm:prSet/>
      <dgm:spPr/>
      <dgm:t>
        <a:bodyPr/>
        <a:lstStyle/>
        <a:p>
          <a:endParaRPr lang="en-US"/>
        </a:p>
      </dgm:t>
    </dgm:pt>
    <dgm:pt modelId="{BD41FA6E-DD12-4526-A067-2F8FF6FFCBFE}">
      <dgm:prSet phldrT="[Text]"/>
      <dgm:spPr/>
      <dgm:t>
        <a:bodyPr/>
        <a:lstStyle/>
        <a:p>
          <a:r>
            <a:rPr lang="en-US"/>
            <a:t>DER </a:t>
          </a:r>
          <a:r>
            <a:rPr lang="en-US" dirty="0"/>
            <a:t>Models</a:t>
          </a:r>
        </a:p>
      </dgm:t>
    </dgm:pt>
    <dgm:pt modelId="{D81DC345-243B-43DC-B2CC-968D7DAA5B5A}" type="parTrans" cxnId="{557C6703-2EDA-4FB4-8A55-5F8ECC69C157}">
      <dgm:prSet/>
      <dgm:spPr/>
      <dgm:t>
        <a:bodyPr/>
        <a:lstStyle/>
        <a:p>
          <a:endParaRPr lang="en-US"/>
        </a:p>
      </dgm:t>
    </dgm:pt>
    <dgm:pt modelId="{4E973545-A5C3-46A6-AD97-20A0B93CB55F}" type="sibTrans" cxnId="{557C6703-2EDA-4FB4-8A55-5F8ECC69C157}">
      <dgm:prSet/>
      <dgm:spPr/>
      <dgm:t>
        <a:bodyPr/>
        <a:lstStyle/>
        <a:p>
          <a:endParaRPr lang="en-US"/>
        </a:p>
      </dgm:t>
    </dgm:pt>
    <dgm:pt modelId="{6D1E8717-3511-447C-B7DB-A89D47140611}">
      <dgm:prSet phldrT="[Text]"/>
      <dgm:spPr/>
      <dgm:t>
        <a:bodyPr/>
        <a:lstStyle/>
        <a:p>
          <a:pPr>
            <a:buFont typeface="Calibri" panose="020F0502020204030204" pitchFamily="34" charset="0"/>
            <a:buChar char="•"/>
          </a:pPr>
          <a:r>
            <a:rPr lang="en-US"/>
            <a:t>Distribution System Scripting language</a:t>
          </a:r>
        </a:p>
      </dgm:t>
    </dgm:pt>
    <dgm:pt modelId="{A7488C43-12E1-4E03-BFEC-5D4DA966C009}" type="parTrans" cxnId="{91D54BB7-6B7A-4F62-A156-DE17E9BC9831}">
      <dgm:prSet/>
      <dgm:spPr/>
      <dgm:t>
        <a:bodyPr/>
        <a:lstStyle/>
        <a:p>
          <a:endParaRPr lang="en-US"/>
        </a:p>
      </dgm:t>
    </dgm:pt>
    <dgm:pt modelId="{6BC41105-DCCC-4942-B79A-D97583BAD391}" type="sibTrans" cxnId="{91D54BB7-6B7A-4F62-A156-DE17E9BC9831}">
      <dgm:prSet/>
      <dgm:spPr/>
      <dgm:t>
        <a:bodyPr/>
        <a:lstStyle/>
        <a:p>
          <a:endParaRPr lang="en-US"/>
        </a:p>
      </dgm:t>
    </dgm:pt>
    <dgm:pt modelId="{D8D55C94-22BA-49B0-A70F-603D662CEF2B}">
      <dgm:prSet phldrT="[Text]"/>
      <dgm:spPr/>
      <dgm:t>
        <a:bodyPr/>
        <a:lstStyle/>
        <a:p>
          <a:pPr>
            <a:buFont typeface="Calibri" panose="020F0502020204030204" pitchFamily="34" charset="0"/>
            <a:buChar char="•"/>
          </a:pPr>
          <a:r>
            <a:rPr lang="en-US"/>
            <a:t>Full graphical user-interface</a:t>
          </a:r>
        </a:p>
      </dgm:t>
    </dgm:pt>
    <dgm:pt modelId="{52B137B7-3CE8-4437-BB58-BF657E6DA6FE}" type="parTrans" cxnId="{798A1C09-CBB6-4E87-8290-08855435CA2C}">
      <dgm:prSet/>
      <dgm:spPr/>
      <dgm:t>
        <a:bodyPr/>
        <a:lstStyle/>
        <a:p>
          <a:endParaRPr lang="en-US"/>
        </a:p>
      </dgm:t>
    </dgm:pt>
    <dgm:pt modelId="{18B458CC-0CBD-4EA7-944A-A1C6FD6AB365}" type="sibTrans" cxnId="{798A1C09-CBB6-4E87-8290-08855435CA2C}">
      <dgm:prSet/>
      <dgm:spPr/>
      <dgm:t>
        <a:bodyPr/>
        <a:lstStyle/>
        <a:p>
          <a:endParaRPr lang="en-US"/>
        </a:p>
      </dgm:t>
    </dgm:pt>
    <dgm:pt modelId="{5AE84F25-5B1A-4882-96B3-25FE65FF07D5}">
      <dgm:prSet phldrT="[Text]"/>
      <dgm:spPr/>
      <dgm:t>
        <a:bodyPr/>
        <a:lstStyle/>
        <a:p>
          <a:pPr>
            <a:buFont typeface="Calibri" panose="020F0502020204030204" pitchFamily="34" charset="0"/>
            <a:buChar char="•"/>
          </a:pPr>
          <a:r>
            <a:rPr lang="en-US"/>
            <a:t>Co-simulation capabilities</a:t>
          </a:r>
        </a:p>
      </dgm:t>
    </dgm:pt>
    <dgm:pt modelId="{1B43919F-4137-4D59-8B3C-BA102AD25338}" type="parTrans" cxnId="{D073E133-9A72-4C1D-BB97-518946B18F85}">
      <dgm:prSet/>
      <dgm:spPr/>
      <dgm:t>
        <a:bodyPr/>
        <a:lstStyle/>
        <a:p>
          <a:endParaRPr lang="en-US"/>
        </a:p>
      </dgm:t>
    </dgm:pt>
    <dgm:pt modelId="{57449E17-4EC4-4282-8181-3A325FADE386}" type="sibTrans" cxnId="{D073E133-9A72-4C1D-BB97-518946B18F85}">
      <dgm:prSet/>
      <dgm:spPr/>
      <dgm:t>
        <a:bodyPr/>
        <a:lstStyle/>
        <a:p>
          <a:endParaRPr lang="en-US"/>
        </a:p>
      </dgm:t>
    </dgm:pt>
    <dgm:pt modelId="{1519CDB4-65D3-4467-BA9C-5BE4E698F9B9}">
      <dgm:prSet phldrT="[Text]"/>
      <dgm:spPr/>
      <dgm:t>
        <a:bodyPr/>
        <a:lstStyle/>
        <a:p>
          <a:pPr>
            <a:buFont typeface="Calibri" panose="020F0502020204030204" pitchFamily="34" charset="0"/>
            <a:buChar char="•"/>
          </a:pPr>
          <a:r>
            <a:rPr lang="en-US"/>
            <a:t>Integrated SDK for customized development</a:t>
          </a:r>
        </a:p>
      </dgm:t>
    </dgm:pt>
    <dgm:pt modelId="{0EFBD0F3-4BC5-423D-B076-592EA6354F35}" type="parTrans" cxnId="{928E8A27-3AE0-4C2D-BA57-E3AEC5F2C3E8}">
      <dgm:prSet/>
      <dgm:spPr/>
      <dgm:t>
        <a:bodyPr/>
        <a:lstStyle/>
        <a:p>
          <a:endParaRPr lang="en-US"/>
        </a:p>
      </dgm:t>
    </dgm:pt>
    <dgm:pt modelId="{E0BD53AD-C4E2-47DB-B38B-82722A19013F}" type="sibTrans" cxnId="{928E8A27-3AE0-4C2D-BA57-E3AEC5F2C3E8}">
      <dgm:prSet/>
      <dgm:spPr/>
      <dgm:t>
        <a:bodyPr/>
        <a:lstStyle/>
        <a:p>
          <a:endParaRPr lang="en-US"/>
        </a:p>
      </dgm:t>
    </dgm:pt>
    <dgm:pt modelId="{DDB52AF1-805D-4F4E-9309-1ED00A06BBBF}">
      <dgm:prSet phldrT="[Text]"/>
      <dgm:spPr/>
      <dgm:t>
        <a:bodyPr/>
        <a:lstStyle/>
        <a:p>
          <a:r>
            <a:rPr lang="en-US"/>
            <a:t>High-Performance </a:t>
          </a:r>
          <a:r>
            <a:rPr lang="en-US" dirty="0"/>
            <a:t>Solutions</a:t>
          </a:r>
        </a:p>
      </dgm:t>
    </dgm:pt>
    <dgm:pt modelId="{CE35ABE3-C4A8-4A9E-BAA3-773EBBACFA96}" type="parTrans" cxnId="{25643B08-8E99-4F52-B4A4-F69526C85937}">
      <dgm:prSet/>
      <dgm:spPr/>
      <dgm:t>
        <a:bodyPr/>
        <a:lstStyle/>
        <a:p>
          <a:endParaRPr lang="en-US"/>
        </a:p>
      </dgm:t>
    </dgm:pt>
    <dgm:pt modelId="{2CF8EAB5-18E4-4F78-BEE1-387732A13630}" type="sibTrans" cxnId="{25643B08-8E99-4F52-B4A4-F69526C85937}">
      <dgm:prSet/>
      <dgm:spPr/>
      <dgm:t>
        <a:bodyPr/>
        <a:lstStyle/>
        <a:p>
          <a:endParaRPr lang="en-US"/>
        </a:p>
      </dgm:t>
    </dgm:pt>
    <dgm:pt modelId="{95FA5C23-435E-43F3-983E-8016C7B62ECB}" type="pres">
      <dgm:prSet presAssocID="{984DE146-455A-4DB0-A34F-3281236A86E4}" presName="linear" presStyleCnt="0">
        <dgm:presLayoutVars>
          <dgm:animLvl val="lvl"/>
          <dgm:resizeHandles val="exact"/>
        </dgm:presLayoutVars>
      </dgm:prSet>
      <dgm:spPr/>
    </dgm:pt>
    <dgm:pt modelId="{06580502-3957-4CF6-A381-D10BCF4A7736}" type="pres">
      <dgm:prSet presAssocID="{BD41FA6E-DD12-4526-A067-2F8FF6FFCBFE}" presName="parentText" presStyleLbl="node1" presStyleIdx="0" presStyleCnt="4">
        <dgm:presLayoutVars>
          <dgm:chMax val="0"/>
          <dgm:bulletEnabled val="1"/>
        </dgm:presLayoutVars>
      </dgm:prSet>
      <dgm:spPr/>
    </dgm:pt>
    <dgm:pt modelId="{44580BBB-3AC3-4051-AD53-60B6DEDB08F3}" type="pres">
      <dgm:prSet presAssocID="{BD41FA6E-DD12-4526-A067-2F8FF6FFCBFE}" presName="childText" presStyleLbl="revTx" presStyleIdx="0" presStyleCnt="4">
        <dgm:presLayoutVars>
          <dgm:bulletEnabled val="1"/>
        </dgm:presLayoutVars>
      </dgm:prSet>
      <dgm:spPr/>
    </dgm:pt>
    <dgm:pt modelId="{40B71E01-6BFB-4C6F-9223-259B310EB2C7}" type="pres">
      <dgm:prSet presAssocID="{56CF4669-F97A-4813-938E-CD6E261214D7}" presName="parentText" presStyleLbl="node1" presStyleIdx="1" presStyleCnt="4">
        <dgm:presLayoutVars>
          <dgm:chMax val="0"/>
          <dgm:bulletEnabled val="1"/>
        </dgm:presLayoutVars>
      </dgm:prSet>
      <dgm:spPr/>
    </dgm:pt>
    <dgm:pt modelId="{DAAAFDA8-BE11-4964-B48E-D1994475344C}" type="pres">
      <dgm:prSet presAssocID="{56CF4669-F97A-4813-938E-CD6E261214D7}" presName="childText" presStyleLbl="revTx" presStyleIdx="1" presStyleCnt="4">
        <dgm:presLayoutVars>
          <dgm:bulletEnabled val="1"/>
        </dgm:presLayoutVars>
      </dgm:prSet>
      <dgm:spPr/>
    </dgm:pt>
    <dgm:pt modelId="{BFB11C46-5BE6-449F-AB51-3CE0B5E76566}" type="pres">
      <dgm:prSet presAssocID="{DDB52AF1-805D-4F4E-9309-1ED00A06BBBF}" presName="parentText" presStyleLbl="node1" presStyleIdx="2" presStyleCnt="4">
        <dgm:presLayoutVars>
          <dgm:chMax val="0"/>
          <dgm:bulletEnabled val="1"/>
        </dgm:presLayoutVars>
      </dgm:prSet>
      <dgm:spPr/>
    </dgm:pt>
    <dgm:pt modelId="{F11BA5DA-4B77-4318-A93E-F34C592E28F1}" type="pres">
      <dgm:prSet presAssocID="{DDB52AF1-805D-4F4E-9309-1ED00A06BBBF}" presName="childText" presStyleLbl="revTx" presStyleIdx="2" presStyleCnt="4">
        <dgm:presLayoutVars>
          <dgm:bulletEnabled val="1"/>
        </dgm:presLayoutVars>
      </dgm:prSet>
      <dgm:spPr/>
    </dgm:pt>
    <dgm:pt modelId="{309EDC80-F9D8-4748-B0EC-BEDC41A6270A}" type="pres">
      <dgm:prSet presAssocID="{5B02A8D5-56F5-4764-A21A-480A95712279}" presName="parentText" presStyleLbl="node1" presStyleIdx="3" presStyleCnt="4">
        <dgm:presLayoutVars>
          <dgm:chMax val="0"/>
          <dgm:bulletEnabled val="1"/>
        </dgm:presLayoutVars>
      </dgm:prSet>
      <dgm:spPr/>
    </dgm:pt>
    <dgm:pt modelId="{BE504B98-9466-49DE-AEBA-74D59F43BCC8}" type="pres">
      <dgm:prSet presAssocID="{5B02A8D5-56F5-4764-A21A-480A95712279}" presName="childText" presStyleLbl="revTx" presStyleIdx="3" presStyleCnt="4">
        <dgm:presLayoutVars>
          <dgm:bulletEnabled val="1"/>
        </dgm:presLayoutVars>
      </dgm:prSet>
      <dgm:spPr/>
    </dgm:pt>
  </dgm:ptLst>
  <dgm:cxnLst>
    <dgm:cxn modelId="{557C6703-2EDA-4FB4-8A55-5F8ECC69C157}" srcId="{984DE146-455A-4DB0-A34F-3281236A86E4}" destId="{BD41FA6E-DD12-4526-A067-2F8FF6FFCBFE}" srcOrd="0" destOrd="0" parTransId="{D81DC345-243B-43DC-B2CC-968D7DAA5B5A}" sibTransId="{4E973545-A5C3-46A6-AD97-20A0B93CB55F}"/>
    <dgm:cxn modelId="{25643B08-8E99-4F52-B4A4-F69526C85937}" srcId="{984DE146-455A-4DB0-A34F-3281236A86E4}" destId="{DDB52AF1-805D-4F4E-9309-1ED00A06BBBF}" srcOrd="2" destOrd="0" parTransId="{CE35ABE3-C4A8-4A9E-BAA3-773EBBACFA96}" sibTransId="{2CF8EAB5-18E4-4F78-BEE1-387732A13630}"/>
    <dgm:cxn modelId="{798A1C09-CBB6-4E87-8290-08855435CA2C}" srcId="{56CF4669-F97A-4813-938E-CD6E261214D7}" destId="{D8D55C94-22BA-49B0-A70F-603D662CEF2B}" srcOrd="1" destOrd="0" parTransId="{52B137B7-3CE8-4437-BB58-BF657E6DA6FE}" sibTransId="{18B458CC-0CBD-4EA7-944A-A1C6FD6AB365}"/>
    <dgm:cxn modelId="{D7635D11-58CF-433E-918D-16519D762A60}" srcId="{984DE146-455A-4DB0-A34F-3281236A86E4}" destId="{5B02A8D5-56F5-4764-A21A-480A95712279}" srcOrd="3" destOrd="0" parTransId="{2DA541FA-A1DA-490A-8405-972CFB523444}" sibTransId="{BD4FD7D5-A007-47CB-AE1F-8243F2B10537}"/>
    <dgm:cxn modelId="{BDBC3C14-F326-4D64-AC4E-0887C60A3C7A}" type="presOf" srcId="{1519CDB4-65D3-4467-BA9C-5BE4E698F9B9}" destId="{DAAAFDA8-BE11-4964-B48E-D1994475344C}" srcOrd="0" destOrd="3" presId="urn:microsoft.com/office/officeart/2005/8/layout/vList2"/>
    <dgm:cxn modelId="{696B7122-8766-471E-833F-2DF42E4F29E6}" type="presOf" srcId="{5B02A8D5-56F5-4764-A21A-480A95712279}" destId="{309EDC80-F9D8-4748-B0EC-BEDC41A6270A}" srcOrd="0" destOrd="0" presId="urn:microsoft.com/office/officeart/2005/8/layout/vList2"/>
    <dgm:cxn modelId="{0EA15727-473E-48A2-8125-9DFF56916ABA}" type="presOf" srcId="{DDB52AF1-805D-4F4E-9309-1ED00A06BBBF}" destId="{BFB11C46-5BE6-449F-AB51-3CE0B5E76566}" srcOrd="0" destOrd="0" presId="urn:microsoft.com/office/officeart/2005/8/layout/vList2"/>
    <dgm:cxn modelId="{928E8A27-3AE0-4C2D-BA57-E3AEC5F2C3E8}" srcId="{56CF4669-F97A-4813-938E-CD6E261214D7}" destId="{1519CDB4-65D3-4467-BA9C-5BE4E698F9B9}" srcOrd="3" destOrd="0" parTransId="{0EFBD0F3-4BC5-423D-B076-592EA6354F35}" sibTransId="{E0BD53AD-C4E2-47DB-B38B-82722A19013F}"/>
    <dgm:cxn modelId="{20AC1C32-B3DE-4D94-92BC-E4D0B1B250B9}" type="presOf" srcId="{D8D55C94-22BA-49B0-A70F-603D662CEF2B}" destId="{DAAAFDA8-BE11-4964-B48E-D1994475344C}" srcOrd="0" destOrd="1" presId="urn:microsoft.com/office/officeart/2005/8/layout/vList2"/>
    <dgm:cxn modelId="{8A967232-2B7B-4678-B637-8EAA7F9D40F4}" srcId="{BD41FA6E-DD12-4526-A067-2F8FF6FFCBFE}" destId="{3C1614E8-B55C-4774-AEF5-F458ACC1A0B2}" srcOrd="5" destOrd="0" parTransId="{8DA9EC61-27AD-4AA6-A537-E72C275D338A}" sibTransId="{CA06FC03-D5AF-4461-9A84-75B85B3CB7D3}"/>
    <dgm:cxn modelId="{E6CF0233-726F-4D56-BFF3-CF68C2A34829}" type="presOf" srcId="{5D570697-F31A-4735-8AC2-FA17B5C2E774}" destId="{44580BBB-3AC3-4051-AD53-60B6DEDB08F3}" srcOrd="0" destOrd="3" presId="urn:microsoft.com/office/officeart/2005/8/layout/vList2"/>
    <dgm:cxn modelId="{51064B33-E42A-4C30-837B-CF9557675B75}" srcId="{BD41FA6E-DD12-4526-A067-2F8FF6FFCBFE}" destId="{EFFB50BF-E84D-4E82-81AA-451F29A40D4C}" srcOrd="1" destOrd="0" parTransId="{CE862849-6336-41E9-9B3A-6797CB2DB0C6}" sibTransId="{B30CBDCE-99CA-4A2F-AFE5-B0B04A5FACA6}"/>
    <dgm:cxn modelId="{D073E133-9A72-4C1D-BB97-518946B18F85}" srcId="{56CF4669-F97A-4813-938E-CD6E261214D7}" destId="{5AE84F25-5B1A-4882-96B3-25FE65FF07D5}" srcOrd="2" destOrd="0" parTransId="{1B43919F-4137-4D59-8B3C-BA102AD25338}" sibTransId="{57449E17-4EC4-4282-8181-3A325FADE386}"/>
    <dgm:cxn modelId="{84E4C135-6193-453E-9547-A9DD5D96D8E2}" srcId="{BD41FA6E-DD12-4526-A067-2F8FF6FFCBFE}" destId="{80D9DF06-CC46-408E-B052-18142B252FA2}" srcOrd="4" destOrd="0" parTransId="{60F17F77-940D-4553-9279-B8A16FC57FC4}" sibTransId="{4A1B4987-63F9-466C-9A94-575C934B8A67}"/>
    <dgm:cxn modelId="{AB20A439-542C-4E6B-ABFE-88E8931E3EFA}" type="presOf" srcId="{DC1EA874-CA4F-47FF-B362-297F6635CE6E}" destId="{BE504B98-9466-49DE-AEBA-74D59F43BCC8}" srcOrd="0" destOrd="1" presId="urn:microsoft.com/office/officeart/2005/8/layout/vList2"/>
    <dgm:cxn modelId="{2CD4203E-0E37-4246-A2C5-2827F405DB2B}" type="presOf" srcId="{0AF7E345-4F9B-46DF-A9F6-1CDF5D9F05D4}" destId="{F11BA5DA-4B77-4318-A93E-F34C592E28F1}" srcOrd="0" destOrd="1" presId="urn:microsoft.com/office/officeart/2005/8/layout/vList2"/>
    <dgm:cxn modelId="{4BF4F95C-3A2B-4E9E-AC29-EBFF93EAB69F}" type="presOf" srcId="{EFFB50BF-E84D-4E82-81AA-451F29A40D4C}" destId="{44580BBB-3AC3-4051-AD53-60B6DEDB08F3}" srcOrd="0" destOrd="1" presId="urn:microsoft.com/office/officeart/2005/8/layout/vList2"/>
    <dgm:cxn modelId="{1B0D8B62-8116-4E13-88F8-CC281BA576E8}" type="presOf" srcId="{620994F3-3D21-4C83-8ED6-A473C8E75483}" destId="{44580BBB-3AC3-4051-AD53-60B6DEDB08F3}" srcOrd="0" destOrd="2" presId="urn:microsoft.com/office/officeart/2005/8/layout/vList2"/>
    <dgm:cxn modelId="{6AF0B046-A364-46F7-B2E2-6CDFFBA2A721}" type="presOf" srcId="{80D9DF06-CC46-408E-B052-18142B252FA2}" destId="{44580BBB-3AC3-4051-AD53-60B6DEDB08F3}" srcOrd="0" destOrd="4" presId="urn:microsoft.com/office/officeart/2005/8/layout/vList2"/>
    <dgm:cxn modelId="{5E8EEC4E-8E64-44EC-B2E7-32F674D875A1}" srcId="{BD41FA6E-DD12-4526-A067-2F8FF6FFCBFE}" destId="{5D570697-F31A-4735-8AC2-FA17B5C2E774}" srcOrd="3" destOrd="0" parTransId="{E5063149-0908-4B3F-99C6-8E034C89F35C}" sibTransId="{C36D734F-BED2-4DE0-87B8-2D880663620B}"/>
    <dgm:cxn modelId="{DD331A72-2D4F-4EA1-87BE-F41A8403B2A6}" srcId="{DDB52AF1-805D-4F4E-9309-1ED00A06BBBF}" destId="{0AF7E345-4F9B-46DF-A9F6-1CDF5D9F05D4}" srcOrd="1" destOrd="0" parTransId="{0B6C0C61-39B6-4CA4-8AD0-0D7E5598B0A8}" sibTransId="{FE25283B-F588-4636-9335-B974FDDE23B4}"/>
    <dgm:cxn modelId="{FBB3AE53-2A6F-4092-82AD-7CD87A859EBB}" type="presOf" srcId="{91547D31-5351-4398-8AEE-2B657655A569}" destId="{BE504B98-9466-49DE-AEBA-74D59F43BCC8}" srcOrd="0" destOrd="0" presId="urn:microsoft.com/office/officeart/2005/8/layout/vList2"/>
    <dgm:cxn modelId="{590EA97A-0FF0-49CD-8895-994C83843AE3}" type="presOf" srcId="{BBC5BE40-AD0C-45EE-A39E-BDD75198A7CA}" destId="{F11BA5DA-4B77-4318-A93E-F34C592E28F1}" srcOrd="0" destOrd="3" presId="urn:microsoft.com/office/officeart/2005/8/layout/vList2"/>
    <dgm:cxn modelId="{7E1D6F7B-A32C-4883-A9C9-A77F87F6154C}" type="presOf" srcId="{3C1614E8-B55C-4774-AEF5-F458ACC1A0B2}" destId="{44580BBB-3AC3-4051-AD53-60B6DEDB08F3}" srcOrd="0" destOrd="5" presId="urn:microsoft.com/office/officeart/2005/8/layout/vList2"/>
    <dgm:cxn modelId="{D7617F7B-8EE1-41FB-880B-88E993B246BE}" srcId="{DDB52AF1-805D-4F4E-9309-1ED00A06BBBF}" destId="{AD50E5EC-FC77-461D-88A8-5DF616489AD1}" srcOrd="2" destOrd="0" parTransId="{31A4FE40-CC20-4683-A239-AE956E0FA613}" sibTransId="{B3E6C56F-953B-4CFF-92E0-0C03E2298271}"/>
    <dgm:cxn modelId="{D6712591-BFB9-4DD4-81AB-0891425210D2}" type="presOf" srcId="{AC0E1D50-1D12-41D4-B113-B737A28123DA}" destId="{44580BBB-3AC3-4051-AD53-60B6DEDB08F3}" srcOrd="0" destOrd="0" presId="urn:microsoft.com/office/officeart/2005/8/layout/vList2"/>
    <dgm:cxn modelId="{30944698-CFB4-4E3D-87B7-4460131BBB42}" srcId="{984DE146-455A-4DB0-A34F-3281236A86E4}" destId="{56CF4669-F97A-4813-938E-CD6E261214D7}" srcOrd="1" destOrd="0" parTransId="{D2364D2F-CB7E-4D1B-94A3-A75184894F5F}" sibTransId="{E5DB37EF-A7E1-49CA-9A73-FBE59C67C474}"/>
    <dgm:cxn modelId="{5BBE6FA5-52BC-4513-AAAE-8DF7059F3910}" type="presOf" srcId="{AD50E5EC-FC77-461D-88A8-5DF616489AD1}" destId="{F11BA5DA-4B77-4318-A93E-F34C592E28F1}" srcOrd="0" destOrd="2" presId="urn:microsoft.com/office/officeart/2005/8/layout/vList2"/>
    <dgm:cxn modelId="{134CAEAB-DE88-47F0-B372-4240F6D4880D}" type="presOf" srcId="{7A8B668A-0FB4-4520-B2E4-16A763BD2CFB}" destId="{BE504B98-9466-49DE-AEBA-74D59F43BCC8}" srcOrd="0" destOrd="2" presId="urn:microsoft.com/office/officeart/2005/8/layout/vList2"/>
    <dgm:cxn modelId="{96BF58AC-9DEA-4BBA-B3CD-CE0DD69A6E1C}" srcId="{DDB52AF1-805D-4F4E-9309-1ED00A06BBBF}" destId="{E093F7C4-C9F3-47DA-9C09-BA433166F075}" srcOrd="0" destOrd="0" parTransId="{DFB14BC3-9DCA-4E6A-9F35-DB5FF575DB63}" sibTransId="{F4744AA1-835B-4F00-B23F-A4A050FD1B43}"/>
    <dgm:cxn modelId="{44CD31AE-9785-4793-AFD8-3E0B6ED52A8F}" srcId="{5B02A8D5-56F5-4764-A21A-480A95712279}" destId="{7A8B668A-0FB4-4520-B2E4-16A763BD2CFB}" srcOrd="2" destOrd="0" parTransId="{DFA2910E-4225-4B52-B8BB-AA23D532443C}" sibTransId="{3DCAA02E-21D5-4358-8103-7B9F9FD721FD}"/>
    <dgm:cxn modelId="{B5A9A0AF-2AD3-406F-8A2F-371E800E3117}" srcId="{DDB52AF1-805D-4F4E-9309-1ED00A06BBBF}" destId="{BBC5BE40-AD0C-45EE-A39E-BDD75198A7CA}" srcOrd="3" destOrd="0" parTransId="{60FD3387-01AD-4473-B595-044501464232}" sibTransId="{284851B3-F5E7-45B4-87FC-F42DA51986D2}"/>
    <dgm:cxn modelId="{91D54BB7-6B7A-4F62-A156-DE17E9BC9831}" srcId="{56CF4669-F97A-4813-938E-CD6E261214D7}" destId="{6D1E8717-3511-447C-B7DB-A89D47140611}" srcOrd="0" destOrd="0" parTransId="{A7488C43-12E1-4E03-BFEC-5D4DA966C009}" sibTransId="{6BC41105-DCCC-4942-B79A-D97583BAD391}"/>
    <dgm:cxn modelId="{999F35BF-A509-46F8-BA7F-360A1E8A7AD6}" type="presOf" srcId="{984DE146-455A-4DB0-A34F-3281236A86E4}" destId="{95FA5C23-435E-43F3-983E-8016C7B62ECB}" srcOrd="0" destOrd="0" presId="urn:microsoft.com/office/officeart/2005/8/layout/vList2"/>
    <dgm:cxn modelId="{4D451EC1-093F-46B5-8418-3AF802E6D973}" srcId="{5B02A8D5-56F5-4764-A21A-480A95712279}" destId="{DC1EA874-CA4F-47FF-B362-297F6635CE6E}" srcOrd="1" destOrd="0" parTransId="{C29C8EFB-E8EA-4FD3-96FF-32FC15EE57D7}" sibTransId="{FDDDE9D9-B29C-430C-AC66-EEC34B146B45}"/>
    <dgm:cxn modelId="{A43E44C4-C77D-4E6F-989B-C342E5CDD6DB}" type="presOf" srcId="{5AE84F25-5B1A-4882-96B3-25FE65FF07D5}" destId="{DAAAFDA8-BE11-4964-B48E-D1994475344C}" srcOrd="0" destOrd="2" presId="urn:microsoft.com/office/officeart/2005/8/layout/vList2"/>
    <dgm:cxn modelId="{A8F274C5-9C3B-4475-9375-D4D5DADECEBD}" type="presOf" srcId="{E093F7C4-C9F3-47DA-9C09-BA433166F075}" destId="{F11BA5DA-4B77-4318-A93E-F34C592E28F1}" srcOrd="0" destOrd="0" presId="urn:microsoft.com/office/officeart/2005/8/layout/vList2"/>
    <dgm:cxn modelId="{F38890CE-8EB9-4160-AB0A-97C7BA858CB3}" srcId="{BD41FA6E-DD12-4526-A067-2F8FF6FFCBFE}" destId="{620994F3-3D21-4C83-8ED6-A473C8E75483}" srcOrd="2" destOrd="0" parTransId="{AC316DD5-3F48-4F4C-AD7A-0C4C838AA1EE}" sibTransId="{F5C65A94-84A9-4EB9-B2F0-BD3FC67A9AF8}"/>
    <dgm:cxn modelId="{24DE97CF-3CA2-4466-B661-1E27B386DF27}" type="presOf" srcId="{56CF4669-F97A-4813-938E-CD6E261214D7}" destId="{40B71E01-6BFB-4C6F-9223-259B310EB2C7}" srcOrd="0" destOrd="0" presId="urn:microsoft.com/office/officeart/2005/8/layout/vList2"/>
    <dgm:cxn modelId="{D6D012D7-8266-480A-BA8C-D8B24C20799D}" type="presOf" srcId="{6D1E8717-3511-447C-B7DB-A89D47140611}" destId="{DAAAFDA8-BE11-4964-B48E-D1994475344C}" srcOrd="0" destOrd="0" presId="urn:microsoft.com/office/officeart/2005/8/layout/vList2"/>
    <dgm:cxn modelId="{B3880FD9-74E9-4ED2-814A-8F8259F13D5E}" type="presOf" srcId="{25F5D1A9-9E37-4EBD-B801-1DAF15F64906}" destId="{44580BBB-3AC3-4051-AD53-60B6DEDB08F3}" srcOrd="0" destOrd="6" presId="urn:microsoft.com/office/officeart/2005/8/layout/vList2"/>
    <dgm:cxn modelId="{E10483DB-C7E3-44C2-AE05-A91166453A44}" srcId="{BD41FA6E-DD12-4526-A067-2F8FF6FFCBFE}" destId="{AC0E1D50-1D12-41D4-B113-B737A28123DA}" srcOrd="0" destOrd="0" parTransId="{724D3794-4C43-4DB5-B73E-2270E42836C7}" sibTransId="{6F949CAD-2231-424C-A60A-6C0B33B338E9}"/>
    <dgm:cxn modelId="{34EC11FC-E125-4B03-A227-315041E315D3}" srcId="{BD41FA6E-DD12-4526-A067-2F8FF6FFCBFE}" destId="{25F5D1A9-9E37-4EBD-B801-1DAF15F64906}" srcOrd="6" destOrd="0" parTransId="{B61947C7-5669-41F3-BC6B-BC6FEFC71383}" sibTransId="{F2C92A6E-A32B-45E9-8E58-B0B971624FCF}"/>
    <dgm:cxn modelId="{BFD2FBFD-6F72-484E-BF3A-7EA478F395A6}" type="presOf" srcId="{BD41FA6E-DD12-4526-A067-2F8FF6FFCBFE}" destId="{06580502-3957-4CF6-A381-D10BCF4A7736}" srcOrd="0" destOrd="0" presId="urn:microsoft.com/office/officeart/2005/8/layout/vList2"/>
    <dgm:cxn modelId="{87CBE6FE-4127-421E-A083-1B7AC3C579E6}" srcId="{5B02A8D5-56F5-4764-A21A-480A95712279}" destId="{91547D31-5351-4398-8AEE-2B657655A569}" srcOrd="0" destOrd="0" parTransId="{2DBB9A87-1228-480A-96B0-C493FAB3F70F}" sibTransId="{08FC9260-BDA7-4704-B5C6-181A86B2BCAE}"/>
    <dgm:cxn modelId="{1D4DEC86-D9A6-4A62-A719-85419DA9E158}" type="presParOf" srcId="{95FA5C23-435E-43F3-983E-8016C7B62ECB}" destId="{06580502-3957-4CF6-A381-D10BCF4A7736}" srcOrd="0" destOrd="0" presId="urn:microsoft.com/office/officeart/2005/8/layout/vList2"/>
    <dgm:cxn modelId="{888B0362-647D-4C8C-A042-B38C2701D1B3}" type="presParOf" srcId="{95FA5C23-435E-43F3-983E-8016C7B62ECB}" destId="{44580BBB-3AC3-4051-AD53-60B6DEDB08F3}" srcOrd="1" destOrd="0" presId="urn:microsoft.com/office/officeart/2005/8/layout/vList2"/>
    <dgm:cxn modelId="{F35722F2-9955-4536-AA1A-BB243E04393E}" type="presParOf" srcId="{95FA5C23-435E-43F3-983E-8016C7B62ECB}" destId="{40B71E01-6BFB-4C6F-9223-259B310EB2C7}" srcOrd="2" destOrd="0" presId="urn:microsoft.com/office/officeart/2005/8/layout/vList2"/>
    <dgm:cxn modelId="{47FD3B2C-A9E1-4879-92C6-C235CCC1AEEB}" type="presParOf" srcId="{95FA5C23-435E-43F3-983E-8016C7B62ECB}" destId="{DAAAFDA8-BE11-4964-B48E-D1994475344C}" srcOrd="3" destOrd="0" presId="urn:microsoft.com/office/officeart/2005/8/layout/vList2"/>
    <dgm:cxn modelId="{70093007-1F75-43C3-9E9B-DF65CB8F7FAD}" type="presParOf" srcId="{95FA5C23-435E-43F3-983E-8016C7B62ECB}" destId="{BFB11C46-5BE6-449F-AB51-3CE0B5E76566}" srcOrd="4" destOrd="0" presId="urn:microsoft.com/office/officeart/2005/8/layout/vList2"/>
    <dgm:cxn modelId="{9C808C22-84D0-424C-8132-C42D1FA46132}" type="presParOf" srcId="{95FA5C23-435E-43F3-983E-8016C7B62ECB}" destId="{F11BA5DA-4B77-4318-A93E-F34C592E28F1}" srcOrd="5" destOrd="0" presId="urn:microsoft.com/office/officeart/2005/8/layout/vList2"/>
    <dgm:cxn modelId="{494B0422-EC4C-4CDC-81FF-48AB3024BF6C}" type="presParOf" srcId="{95FA5C23-435E-43F3-983E-8016C7B62ECB}" destId="{309EDC80-F9D8-4748-B0EC-BEDC41A6270A}" srcOrd="6" destOrd="0" presId="urn:microsoft.com/office/officeart/2005/8/layout/vList2"/>
    <dgm:cxn modelId="{AE3F52D9-D6C9-4292-BA9D-2B555754DE06}" type="presParOf" srcId="{95FA5C23-435E-43F3-983E-8016C7B62ECB}" destId="{BE504B98-9466-49DE-AEBA-74D59F43BCC8}" srcOrd="7"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227798-B450-4497-809B-1369C244E7D7}">
      <dsp:nvSpPr>
        <dsp:cNvPr id="0" name=""/>
        <dsp:cNvSpPr/>
      </dsp:nvSpPr>
      <dsp:spPr>
        <a:xfrm>
          <a:off x="0" y="138178"/>
          <a:ext cx="3989614" cy="287819"/>
        </a:xfrm>
        <a:prstGeom prst="round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Solution Capabilities</a:t>
          </a:r>
        </a:p>
      </dsp:txBody>
      <dsp:txXfrm>
        <a:off x="14050" y="152228"/>
        <a:ext cx="3961514" cy="259719"/>
      </dsp:txXfrm>
    </dsp:sp>
    <dsp:sp modelId="{585B5044-96E9-4960-AB97-5B00C49B0AFE}">
      <dsp:nvSpPr>
        <dsp:cNvPr id="0" name=""/>
        <dsp:cNvSpPr/>
      </dsp:nvSpPr>
      <dsp:spPr>
        <a:xfrm>
          <a:off x="0" y="425998"/>
          <a:ext cx="3989614" cy="109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Unbalanced multi-phase power flow</a:t>
          </a:r>
        </a:p>
        <a:p>
          <a:pPr marL="57150" lvl="1" indent="-57150" algn="l" defTabSz="400050">
            <a:lnSpc>
              <a:spcPct val="90000"/>
            </a:lnSpc>
            <a:spcBef>
              <a:spcPct val="0"/>
            </a:spcBef>
            <a:spcAft>
              <a:spcPct val="20000"/>
            </a:spcAft>
            <a:buChar char="•"/>
          </a:pPr>
          <a:r>
            <a:rPr lang="en-US" sz="900" kern="1200" dirty="0"/>
            <a:t>Quasi-static time-series (QSTS)</a:t>
          </a:r>
        </a:p>
        <a:p>
          <a:pPr marL="57150" lvl="1" indent="-57150" algn="l" defTabSz="400050">
            <a:lnSpc>
              <a:spcPct val="90000"/>
            </a:lnSpc>
            <a:spcBef>
              <a:spcPct val="0"/>
            </a:spcBef>
            <a:spcAft>
              <a:spcPct val="20000"/>
            </a:spcAft>
            <a:buChar char="•"/>
          </a:pPr>
          <a:r>
            <a:rPr lang="en-US" sz="900" kern="1200" dirty="0"/>
            <a:t>Fault analysis</a:t>
          </a:r>
        </a:p>
        <a:p>
          <a:pPr marL="57150" lvl="1" indent="-57150" algn="l" defTabSz="400050">
            <a:lnSpc>
              <a:spcPct val="90000"/>
            </a:lnSpc>
            <a:spcBef>
              <a:spcPct val="0"/>
            </a:spcBef>
            <a:spcAft>
              <a:spcPct val="20000"/>
            </a:spcAft>
            <a:buChar char="•"/>
          </a:pPr>
          <a:r>
            <a:rPr lang="en-US" sz="900" kern="1200" dirty="0"/>
            <a:t>Harmonic analysis</a:t>
          </a:r>
        </a:p>
        <a:p>
          <a:pPr marL="57150" lvl="1" indent="-57150" algn="l" defTabSz="400050">
            <a:lnSpc>
              <a:spcPct val="90000"/>
            </a:lnSpc>
            <a:spcBef>
              <a:spcPct val="0"/>
            </a:spcBef>
            <a:spcAft>
              <a:spcPct val="20000"/>
            </a:spcAft>
            <a:buChar char="•"/>
          </a:pPr>
          <a:r>
            <a:rPr lang="en-US" sz="900" kern="1200" dirty="0"/>
            <a:t>Flicker analysis</a:t>
          </a:r>
        </a:p>
        <a:p>
          <a:pPr marL="57150" lvl="1" indent="-57150" algn="l" defTabSz="400050">
            <a:lnSpc>
              <a:spcPct val="90000"/>
            </a:lnSpc>
            <a:spcBef>
              <a:spcPct val="0"/>
            </a:spcBef>
            <a:spcAft>
              <a:spcPct val="20000"/>
            </a:spcAft>
            <a:buChar char="•"/>
          </a:pPr>
          <a:r>
            <a:rPr lang="en-US" sz="900" kern="1200" dirty="0"/>
            <a:t>Linear and non-linear analysis</a:t>
          </a:r>
        </a:p>
        <a:p>
          <a:pPr marL="57150" lvl="1" indent="-57150" algn="l" defTabSz="400050">
            <a:lnSpc>
              <a:spcPct val="90000"/>
            </a:lnSpc>
            <a:spcBef>
              <a:spcPct val="0"/>
            </a:spcBef>
            <a:spcAft>
              <a:spcPct val="20000"/>
            </a:spcAft>
            <a:buChar char="•"/>
          </a:pPr>
          <a:r>
            <a:rPr lang="en-US" sz="900" kern="1200" dirty="0"/>
            <a:t>Stray voltage/current analysis</a:t>
          </a:r>
        </a:p>
      </dsp:txBody>
      <dsp:txXfrm>
        <a:off x="0" y="425998"/>
        <a:ext cx="3989614" cy="1092960"/>
      </dsp:txXfrm>
    </dsp:sp>
    <dsp:sp modelId="{E2C6C0C5-9C03-4CBF-95B6-6682E516DB13}">
      <dsp:nvSpPr>
        <dsp:cNvPr id="0" name=""/>
        <dsp:cNvSpPr/>
      </dsp:nvSpPr>
      <dsp:spPr>
        <a:xfrm>
          <a:off x="0" y="1518958"/>
          <a:ext cx="3989614" cy="287819"/>
        </a:xfrm>
        <a:prstGeom prst="roundRect">
          <a:avLst/>
        </a:prstGeom>
        <a:solidFill>
          <a:schemeClr val="accent1">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Grid Devices</a:t>
          </a:r>
        </a:p>
      </dsp:txBody>
      <dsp:txXfrm>
        <a:off x="14050" y="1533008"/>
        <a:ext cx="3961514" cy="259719"/>
      </dsp:txXfrm>
    </dsp:sp>
    <dsp:sp modelId="{AD284B58-6828-4CEC-BC35-E5979F40F0FE}">
      <dsp:nvSpPr>
        <dsp:cNvPr id="0" name=""/>
        <dsp:cNvSpPr/>
      </dsp:nvSpPr>
      <dsp:spPr>
        <a:xfrm>
          <a:off x="0" y="1806778"/>
          <a:ext cx="3989614"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Full library of traditional assets (lines, conductors, transformers, cap banks, switches, etc.)</a:t>
          </a:r>
        </a:p>
        <a:p>
          <a:pPr marL="57150" lvl="1" indent="-57150" algn="l" defTabSz="400050">
            <a:lnSpc>
              <a:spcPct val="90000"/>
            </a:lnSpc>
            <a:spcBef>
              <a:spcPct val="0"/>
            </a:spcBef>
            <a:spcAft>
              <a:spcPct val="20000"/>
            </a:spcAft>
            <a:buChar char="•"/>
          </a:pPr>
          <a:r>
            <a:rPr lang="en-US" sz="900" kern="1200" dirty="0"/>
            <a:t>Load models</a:t>
          </a:r>
        </a:p>
      </dsp:txBody>
      <dsp:txXfrm>
        <a:off x="0" y="1806778"/>
        <a:ext cx="3989614" cy="447120"/>
      </dsp:txXfrm>
    </dsp:sp>
    <dsp:sp modelId="{22E15E88-1047-4876-BA86-447A3463695A}">
      <dsp:nvSpPr>
        <dsp:cNvPr id="0" name=""/>
        <dsp:cNvSpPr/>
      </dsp:nvSpPr>
      <dsp:spPr>
        <a:xfrm>
          <a:off x="0" y="2253898"/>
          <a:ext cx="3989614" cy="287819"/>
        </a:xfrm>
        <a:prstGeom prst="roundRect">
          <a:avLst/>
        </a:prstGeom>
        <a:solidFill>
          <a:schemeClr val="accent1">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Controls</a:t>
          </a:r>
        </a:p>
      </dsp:txBody>
      <dsp:txXfrm>
        <a:off x="14050" y="2267948"/>
        <a:ext cx="3961514" cy="259719"/>
      </dsp:txXfrm>
    </dsp:sp>
    <dsp:sp modelId="{774A68B6-3E3A-4BA9-8E88-3833DB2833F9}">
      <dsp:nvSpPr>
        <dsp:cNvPr id="0" name=""/>
        <dsp:cNvSpPr/>
      </dsp:nvSpPr>
      <dsp:spPr>
        <a:xfrm>
          <a:off x="0" y="2541718"/>
          <a:ext cx="3989614" cy="94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Line Reg/LTC, cap banks</a:t>
          </a:r>
        </a:p>
        <a:p>
          <a:pPr marL="57150" lvl="1" indent="-57150" algn="l" defTabSz="400050">
            <a:lnSpc>
              <a:spcPct val="90000"/>
            </a:lnSpc>
            <a:spcBef>
              <a:spcPct val="0"/>
            </a:spcBef>
            <a:spcAft>
              <a:spcPct val="20000"/>
            </a:spcAft>
            <a:buChar char="•"/>
          </a:pPr>
          <a:r>
            <a:rPr lang="en-US" sz="900" kern="1200" dirty="0"/>
            <a:t>DER smart inverter</a:t>
          </a:r>
        </a:p>
        <a:p>
          <a:pPr marL="57150" lvl="1" indent="-57150" algn="l" defTabSz="400050">
            <a:lnSpc>
              <a:spcPct val="90000"/>
            </a:lnSpc>
            <a:spcBef>
              <a:spcPct val="0"/>
            </a:spcBef>
            <a:spcAft>
              <a:spcPct val="20000"/>
            </a:spcAft>
            <a:buChar char="•"/>
          </a:pPr>
          <a:r>
            <a:rPr lang="en-US" sz="900" kern="1200" dirty="0"/>
            <a:t>Energy storage dispatch</a:t>
          </a:r>
        </a:p>
        <a:p>
          <a:pPr marL="57150" lvl="1" indent="-57150" algn="l" defTabSz="400050">
            <a:lnSpc>
              <a:spcPct val="90000"/>
            </a:lnSpc>
            <a:spcBef>
              <a:spcPct val="0"/>
            </a:spcBef>
            <a:spcAft>
              <a:spcPct val="20000"/>
            </a:spcAft>
            <a:buChar char="•"/>
          </a:pPr>
          <a:r>
            <a:rPr lang="en-US" sz="900" kern="1200" dirty="0"/>
            <a:t>DMS/DERMS</a:t>
          </a:r>
        </a:p>
        <a:p>
          <a:pPr marL="57150" lvl="1" indent="-57150" algn="l" defTabSz="400050">
            <a:lnSpc>
              <a:spcPct val="90000"/>
            </a:lnSpc>
            <a:spcBef>
              <a:spcPct val="0"/>
            </a:spcBef>
            <a:spcAft>
              <a:spcPct val="20000"/>
            </a:spcAft>
            <a:buChar char="•"/>
          </a:pPr>
          <a:r>
            <a:rPr lang="en-US" sz="900" kern="1200" dirty="0"/>
            <a:t>VVO</a:t>
          </a:r>
        </a:p>
        <a:p>
          <a:pPr marL="57150" lvl="1" indent="-57150" algn="l" defTabSz="400050">
            <a:lnSpc>
              <a:spcPct val="90000"/>
            </a:lnSpc>
            <a:spcBef>
              <a:spcPct val="0"/>
            </a:spcBef>
            <a:spcAft>
              <a:spcPct val="20000"/>
            </a:spcAft>
            <a:buChar char="•"/>
          </a:pPr>
          <a:r>
            <a:rPr lang="en-US" sz="900" kern="1200" dirty="0"/>
            <a:t>Price modeling/dispatch</a:t>
          </a:r>
        </a:p>
      </dsp:txBody>
      <dsp:txXfrm>
        <a:off x="0" y="2541718"/>
        <a:ext cx="3989614" cy="943920"/>
      </dsp:txXfrm>
    </dsp:sp>
    <dsp:sp modelId="{AF5B46B8-88EE-4436-B336-27DC83626841}">
      <dsp:nvSpPr>
        <dsp:cNvPr id="0" name=""/>
        <dsp:cNvSpPr/>
      </dsp:nvSpPr>
      <dsp:spPr>
        <a:xfrm>
          <a:off x="0" y="3485638"/>
          <a:ext cx="3989614" cy="287819"/>
        </a:xfrm>
        <a:prstGeom prst="roundRect">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Automation</a:t>
          </a:r>
          <a:endParaRPr lang="en-US" sz="1200" kern="1200" dirty="0"/>
        </a:p>
      </dsp:txBody>
      <dsp:txXfrm>
        <a:off x="14050" y="3499688"/>
        <a:ext cx="3961514" cy="259719"/>
      </dsp:txXfrm>
    </dsp:sp>
    <dsp:sp modelId="{74604D28-80FF-4E1E-839E-FDE93F769C8F}">
      <dsp:nvSpPr>
        <dsp:cNvPr id="0" name=""/>
        <dsp:cNvSpPr/>
      </dsp:nvSpPr>
      <dsp:spPr>
        <a:xfrm>
          <a:off x="0" y="3773458"/>
          <a:ext cx="3989614"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Distribution automation</a:t>
          </a:r>
        </a:p>
        <a:p>
          <a:pPr marL="57150" lvl="1" indent="-57150" algn="l" defTabSz="400050">
            <a:lnSpc>
              <a:spcPct val="90000"/>
            </a:lnSpc>
            <a:spcBef>
              <a:spcPct val="0"/>
            </a:spcBef>
            <a:spcAft>
              <a:spcPct val="20000"/>
            </a:spcAft>
            <a:buChar char="•"/>
          </a:pPr>
          <a:r>
            <a:rPr lang="en-US" sz="900" kern="1200" dirty="0"/>
            <a:t>Load transfers</a:t>
          </a:r>
        </a:p>
        <a:p>
          <a:pPr marL="57150" lvl="1" indent="-57150" algn="l" defTabSz="400050">
            <a:lnSpc>
              <a:spcPct val="90000"/>
            </a:lnSpc>
            <a:spcBef>
              <a:spcPct val="0"/>
            </a:spcBef>
            <a:spcAft>
              <a:spcPct val="20000"/>
            </a:spcAft>
            <a:buChar char="•"/>
          </a:pPr>
          <a:r>
            <a:rPr lang="en-US" sz="900" kern="1200" dirty="0"/>
            <a:t>FLISR (Fault Location, Isolation, and Service Restoration)</a:t>
          </a:r>
        </a:p>
      </dsp:txBody>
      <dsp:txXfrm>
        <a:off x="0" y="3773458"/>
        <a:ext cx="3989614" cy="471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80502-3957-4CF6-A381-D10BCF4A7736}">
      <dsp:nvSpPr>
        <dsp:cNvPr id="0" name=""/>
        <dsp:cNvSpPr/>
      </dsp:nvSpPr>
      <dsp:spPr>
        <a:xfrm>
          <a:off x="0" y="87450"/>
          <a:ext cx="3916250" cy="287819"/>
        </a:xfrm>
        <a:prstGeom prst="round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DER </a:t>
          </a:r>
          <a:r>
            <a:rPr lang="en-US" sz="1200" kern="1200" dirty="0"/>
            <a:t>Models</a:t>
          </a:r>
        </a:p>
      </dsp:txBody>
      <dsp:txXfrm>
        <a:off x="14050" y="101500"/>
        <a:ext cx="3888150" cy="259719"/>
      </dsp:txXfrm>
    </dsp:sp>
    <dsp:sp modelId="{44580BBB-3AC3-4051-AD53-60B6DEDB08F3}">
      <dsp:nvSpPr>
        <dsp:cNvPr id="0" name=""/>
        <dsp:cNvSpPr/>
      </dsp:nvSpPr>
      <dsp:spPr>
        <a:xfrm>
          <a:off x="0" y="375270"/>
          <a:ext cx="3916250" cy="109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Smart inverters</a:t>
          </a:r>
        </a:p>
        <a:p>
          <a:pPr marL="57150" lvl="1" indent="-57150" algn="l" defTabSz="400050">
            <a:lnSpc>
              <a:spcPct val="90000"/>
            </a:lnSpc>
            <a:spcBef>
              <a:spcPct val="0"/>
            </a:spcBef>
            <a:spcAft>
              <a:spcPct val="20000"/>
            </a:spcAft>
            <a:buChar char="•"/>
          </a:pPr>
          <a:r>
            <a:rPr lang="en-US" sz="900" kern="1200" dirty="0"/>
            <a:t>Energy storage</a:t>
          </a:r>
        </a:p>
        <a:p>
          <a:pPr marL="57150" lvl="1" indent="-57150" algn="l" defTabSz="400050">
            <a:lnSpc>
              <a:spcPct val="90000"/>
            </a:lnSpc>
            <a:spcBef>
              <a:spcPct val="0"/>
            </a:spcBef>
            <a:spcAft>
              <a:spcPct val="20000"/>
            </a:spcAft>
            <a:buChar char="•"/>
          </a:pPr>
          <a:r>
            <a:rPr lang="en-US" sz="900" kern="1200" dirty="0"/>
            <a:t>PV systems</a:t>
          </a:r>
        </a:p>
        <a:p>
          <a:pPr marL="57150" lvl="1" indent="-57150" algn="l" defTabSz="400050">
            <a:lnSpc>
              <a:spcPct val="90000"/>
            </a:lnSpc>
            <a:spcBef>
              <a:spcPct val="0"/>
            </a:spcBef>
            <a:spcAft>
              <a:spcPct val="20000"/>
            </a:spcAft>
            <a:buChar char="•"/>
          </a:pPr>
          <a:r>
            <a:rPr lang="en-US" sz="900" kern="1200" dirty="0"/>
            <a:t>Wind systems</a:t>
          </a:r>
        </a:p>
        <a:p>
          <a:pPr marL="57150" lvl="1" indent="-57150" algn="l" defTabSz="400050">
            <a:lnSpc>
              <a:spcPct val="90000"/>
            </a:lnSpc>
            <a:spcBef>
              <a:spcPct val="0"/>
            </a:spcBef>
            <a:spcAft>
              <a:spcPct val="20000"/>
            </a:spcAft>
            <a:buChar char="•"/>
          </a:pPr>
          <a:r>
            <a:rPr lang="en-US" sz="900" kern="1200" dirty="0"/>
            <a:t>Demand response</a:t>
          </a:r>
        </a:p>
        <a:p>
          <a:pPr marL="57150" lvl="1" indent="-57150" algn="l" defTabSz="400050">
            <a:lnSpc>
              <a:spcPct val="90000"/>
            </a:lnSpc>
            <a:spcBef>
              <a:spcPct val="0"/>
            </a:spcBef>
            <a:spcAft>
              <a:spcPct val="20000"/>
            </a:spcAft>
            <a:buChar char="•"/>
          </a:pPr>
          <a:r>
            <a:rPr lang="en-US" sz="900" kern="1200" dirty="0"/>
            <a:t>Microgrids</a:t>
          </a:r>
        </a:p>
        <a:p>
          <a:pPr marL="57150" lvl="1" indent="-57150" algn="l" defTabSz="400050">
            <a:lnSpc>
              <a:spcPct val="90000"/>
            </a:lnSpc>
            <a:spcBef>
              <a:spcPct val="0"/>
            </a:spcBef>
            <a:spcAft>
              <a:spcPct val="20000"/>
            </a:spcAft>
            <a:buChar char="•"/>
          </a:pPr>
          <a:r>
            <a:rPr lang="en-US" sz="900" kern="1200" dirty="0"/>
            <a:t>DER short-</a:t>
          </a:r>
          <a:r>
            <a:rPr lang="en-US" sz="900" kern="1200" dirty="0" err="1"/>
            <a:t>ckt</a:t>
          </a:r>
          <a:endParaRPr lang="en-US" sz="900" kern="1200" dirty="0"/>
        </a:p>
      </dsp:txBody>
      <dsp:txXfrm>
        <a:off x="0" y="375270"/>
        <a:ext cx="3916250" cy="1092960"/>
      </dsp:txXfrm>
    </dsp:sp>
    <dsp:sp modelId="{40B71E01-6BFB-4C6F-9223-259B310EB2C7}">
      <dsp:nvSpPr>
        <dsp:cNvPr id="0" name=""/>
        <dsp:cNvSpPr/>
      </dsp:nvSpPr>
      <dsp:spPr>
        <a:xfrm>
          <a:off x="0" y="1468231"/>
          <a:ext cx="3916250" cy="287819"/>
        </a:xfrm>
        <a:prstGeom prst="roundRect">
          <a:avLst/>
        </a:prstGeom>
        <a:solidFill>
          <a:schemeClr val="accent1">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Solution Interfaces</a:t>
          </a:r>
        </a:p>
      </dsp:txBody>
      <dsp:txXfrm>
        <a:off x="14050" y="1482281"/>
        <a:ext cx="3888150" cy="259719"/>
      </dsp:txXfrm>
    </dsp:sp>
    <dsp:sp modelId="{DAAAFDA8-BE11-4964-B48E-D1994475344C}">
      <dsp:nvSpPr>
        <dsp:cNvPr id="0" name=""/>
        <dsp:cNvSpPr/>
      </dsp:nvSpPr>
      <dsp:spPr>
        <a:xfrm>
          <a:off x="0" y="1756051"/>
          <a:ext cx="3916250" cy="62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Font typeface="Calibri" panose="020F0502020204030204" pitchFamily="34" charset="0"/>
            <a:buChar char="•"/>
          </a:pPr>
          <a:r>
            <a:rPr lang="en-US" sz="900" kern="1200"/>
            <a:t>Distribution System Scripting language</a:t>
          </a:r>
        </a:p>
        <a:p>
          <a:pPr marL="57150" lvl="1" indent="-57150" algn="l" defTabSz="400050">
            <a:lnSpc>
              <a:spcPct val="90000"/>
            </a:lnSpc>
            <a:spcBef>
              <a:spcPct val="0"/>
            </a:spcBef>
            <a:spcAft>
              <a:spcPct val="20000"/>
            </a:spcAft>
            <a:buFont typeface="Calibri" panose="020F0502020204030204" pitchFamily="34" charset="0"/>
            <a:buChar char="•"/>
          </a:pPr>
          <a:r>
            <a:rPr lang="en-US" sz="900" kern="1200"/>
            <a:t>Full graphical user-interface</a:t>
          </a:r>
        </a:p>
        <a:p>
          <a:pPr marL="57150" lvl="1" indent="-57150" algn="l" defTabSz="400050">
            <a:lnSpc>
              <a:spcPct val="90000"/>
            </a:lnSpc>
            <a:spcBef>
              <a:spcPct val="0"/>
            </a:spcBef>
            <a:spcAft>
              <a:spcPct val="20000"/>
            </a:spcAft>
            <a:buFont typeface="Calibri" panose="020F0502020204030204" pitchFamily="34" charset="0"/>
            <a:buChar char="•"/>
          </a:pPr>
          <a:r>
            <a:rPr lang="en-US" sz="900" kern="1200"/>
            <a:t>Co-simulation capabilities</a:t>
          </a:r>
        </a:p>
        <a:p>
          <a:pPr marL="57150" lvl="1" indent="-57150" algn="l" defTabSz="400050">
            <a:lnSpc>
              <a:spcPct val="90000"/>
            </a:lnSpc>
            <a:spcBef>
              <a:spcPct val="0"/>
            </a:spcBef>
            <a:spcAft>
              <a:spcPct val="20000"/>
            </a:spcAft>
            <a:buFont typeface="Calibri" panose="020F0502020204030204" pitchFamily="34" charset="0"/>
            <a:buChar char="•"/>
          </a:pPr>
          <a:r>
            <a:rPr lang="en-US" sz="900" kern="1200"/>
            <a:t>Integrated SDK for customized development</a:t>
          </a:r>
        </a:p>
      </dsp:txBody>
      <dsp:txXfrm>
        <a:off x="0" y="1756051"/>
        <a:ext cx="3916250" cy="621000"/>
      </dsp:txXfrm>
    </dsp:sp>
    <dsp:sp modelId="{BFB11C46-5BE6-449F-AB51-3CE0B5E76566}">
      <dsp:nvSpPr>
        <dsp:cNvPr id="0" name=""/>
        <dsp:cNvSpPr/>
      </dsp:nvSpPr>
      <dsp:spPr>
        <a:xfrm>
          <a:off x="0" y="2377051"/>
          <a:ext cx="3916250" cy="287819"/>
        </a:xfrm>
        <a:prstGeom prst="roundRect">
          <a:avLst/>
        </a:prstGeom>
        <a:solidFill>
          <a:schemeClr val="accent1">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High-Performance </a:t>
          </a:r>
          <a:r>
            <a:rPr lang="en-US" sz="1200" kern="1200" dirty="0"/>
            <a:t>Solutions</a:t>
          </a:r>
        </a:p>
      </dsp:txBody>
      <dsp:txXfrm>
        <a:off x="14050" y="2391101"/>
        <a:ext cx="3888150" cy="259719"/>
      </dsp:txXfrm>
    </dsp:sp>
    <dsp:sp modelId="{F11BA5DA-4B77-4318-A93E-F34C592E28F1}">
      <dsp:nvSpPr>
        <dsp:cNvPr id="0" name=""/>
        <dsp:cNvSpPr/>
      </dsp:nvSpPr>
      <dsp:spPr>
        <a:xfrm>
          <a:off x="0" y="2664871"/>
          <a:ext cx="3916250" cy="62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Parallel processing using actors</a:t>
          </a:r>
        </a:p>
        <a:p>
          <a:pPr marL="57150" lvl="1" indent="-57150" algn="l" defTabSz="400050">
            <a:lnSpc>
              <a:spcPct val="90000"/>
            </a:lnSpc>
            <a:spcBef>
              <a:spcPct val="0"/>
            </a:spcBef>
            <a:spcAft>
              <a:spcPct val="20000"/>
            </a:spcAft>
            <a:buChar char="•"/>
          </a:pPr>
          <a:r>
            <a:rPr lang="en-US" sz="900" kern="1200" dirty="0"/>
            <a:t>Multithreading circuit processing</a:t>
          </a:r>
        </a:p>
        <a:p>
          <a:pPr marL="57150" lvl="1" indent="-57150" algn="l" defTabSz="400050">
            <a:lnSpc>
              <a:spcPct val="90000"/>
            </a:lnSpc>
            <a:spcBef>
              <a:spcPct val="0"/>
            </a:spcBef>
            <a:spcAft>
              <a:spcPct val="20000"/>
            </a:spcAft>
            <a:buChar char="•"/>
          </a:pPr>
          <a:r>
            <a:rPr lang="en-US" sz="900" kern="1200" dirty="0"/>
            <a:t>Multi-core management</a:t>
          </a:r>
        </a:p>
        <a:p>
          <a:pPr marL="57150" lvl="1" indent="-57150" algn="l" defTabSz="400050">
            <a:lnSpc>
              <a:spcPct val="90000"/>
            </a:lnSpc>
            <a:spcBef>
              <a:spcPct val="0"/>
            </a:spcBef>
            <a:spcAft>
              <a:spcPct val="20000"/>
            </a:spcAft>
            <a:buChar char="•"/>
          </a:pPr>
          <a:r>
            <a:rPr lang="en-US" sz="900" kern="1200" dirty="0"/>
            <a:t>Fast power flow</a:t>
          </a:r>
        </a:p>
      </dsp:txBody>
      <dsp:txXfrm>
        <a:off x="0" y="2664871"/>
        <a:ext cx="3916250" cy="621000"/>
      </dsp:txXfrm>
    </dsp:sp>
    <dsp:sp modelId="{309EDC80-F9D8-4748-B0EC-BEDC41A6270A}">
      <dsp:nvSpPr>
        <dsp:cNvPr id="0" name=""/>
        <dsp:cNvSpPr/>
      </dsp:nvSpPr>
      <dsp:spPr>
        <a:xfrm>
          <a:off x="0" y="3285871"/>
          <a:ext cx="3916250" cy="287819"/>
        </a:xfrm>
        <a:prstGeom prst="roundRect">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err="1"/>
            <a:t>Misc</a:t>
          </a:r>
          <a:endParaRPr lang="en-US" sz="1200" kern="1200" dirty="0"/>
        </a:p>
      </dsp:txBody>
      <dsp:txXfrm>
        <a:off x="14050" y="3299921"/>
        <a:ext cx="3888150" cy="259719"/>
      </dsp:txXfrm>
    </dsp:sp>
    <dsp:sp modelId="{BE504B98-9466-49DE-AEBA-74D59F43BCC8}">
      <dsp:nvSpPr>
        <dsp:cNvPr id="0" name=""/>
        <dsp:cNvSpPr/>
      </dsp:nvSpPr>
      <dsp:spPr>
        <a:xfrm>
          <a:off x="0" y="3573691"/>
          <a:ext cx="3916250"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Radial and networked systems</a:t>
          </a:r>
        </a:p>
        <a:p>
          <a:pPr marL="57150" lvl="1" indent="-57150" algn="l" defTabSz="400050">
            <a:lnSpc>
              <a:spcPct val="90000"/>
            </a:lnSpc>
            <a:spcBef>
              <a:spcPct val="0"/>
            </a:spcBef>
            <a:spcAft>
              <a:spcPct val="20000"/>
            </a:spcAft>
            <a:buChar char="•"/>
          </a:pPr>
          <a:r>
            <a:rPr lang="en-US" sz="900" kern="1200" dirty="0"/>
            <a:t>Arbitrary sized systems (single feeder to planning area)</a:t>
          </a:r>
        </a:p>
        <a:p>
          <a:pPr marL="57150" lvl="1" indent="-57150" algn="l" defTabSz="400050">
            <a:lnSpc>
              <a:spcPct val="90000"/>
            </a:lnSpc>
            <a:spcBef>
              <a:spcPct val="0"/>
            </a:spcBef>
            <a:spcAft>
              <a:spcPct val="20000"/>
            </a:spcAft>
            <a:buChar char="•"/>
          </a:pPr>
          <a:r>
            <a:rPr lang="en-US" sz="900" kern="1200" dirty="0"/>
            <a:t>Transmission and distribution modeling</a:t>
          </a:r>
        </a:p>
      </dsp:txBody>
      <dsp:txXfrm>
        <a:off x="0" y="3573691"/>
        <a:ext cx="3916250" cy="4719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FF391D5B-F21D-4A23-BC16-77D248A42E04}" type="datetimeFigureOut">
              <a:rPr lang="en-US" smtClean="0"/>
              <a:t>1/15/2019</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EAA87700-C2CA-4156-B879-80D1DD799DB9}" type="slidenum">
              <a:rPr lang="en-US" smtClean="0"/>
              <a:t>‹#›</a:t>
            </a:fld>
            <a:endParaRPr lang="en-US"/>
          </a:p>
        </p:txBody>
      </p:sp>
    </p:spTree>
    <p:extLst>
      <p:ext uri="{BB962C8B-B14F-4D97-AF65-F5344CB8AC3E}">
        <p14:creationId xmlns:p14="http://schemas.microsoft.com/office/powerpoint/2010/main" val="7423096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1/15/2019</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2912505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8823BDB-465B-470B-A558-7A70E51BAA3F}" type="slidenum">
              <a:rPr lang="en-US" altLang="en-US" sz="1200">
                <a:solidFill>
                  <a:schemeClr val="tx1"/>
                </a:solidFill>
              </a:rPr>
              <a:pPr/>
              <a:t>11</a:t>
            </a:fld>
            <a:endParaRPr lang="en-US" altLang="en-US" sz="1200">
              <a:solidFill>
                <a:schemeClr val="tx1"/>
              </a:solidFill>
            </a:endParaRPr>
          </a:p>
        </p:txBody>
      </p:sp>
      <p:sp>
        <p:nvSpPr>
          <p:cNvPr id="189443" name="Rectangle 2"/>
          <p:cNvSpPr>
            <a:spLocks noGrp="1" noRot="1" noChangeAspect="1" noChangeArrowheads="1" noTextEdit="1"/>
          </p:cNvSpPr>
          <p:nvPr>
            <p:ph type="sldImg"/>
          </p:nvPr>
        </p:nvSpPr>
        <p:spPr>
          <a:xfrm>
            <a:off x="1108075" y="695325"/>
            <a:ext cx="4646613" cy="3486150"/>
          </a:xfrm>
          <a:ln/>
        </p:spPr>
      </p:sp>
      <p:sp>
        <p:nvSpPr>
          <p:cNvPr id="189444"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45846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F693475-D373-4D95-AA63-32A59D3B923A}" type="slidenum">
              <a:rPr lang="en-US" altLang="en-US" sz="1200">
                <a:solidFill>
                  <a:schemeClr val="tx1"/>
                </a:solidFill>
              </a:rPr>
              <a:pPr/>
              <a:t>12</a:t>
            </a:fld>
            <a:endParaRPr lang="en-US" altLang="en-US" sz="1200">
              <a:solidFill>
                <a:schemeClr val="tx1"/>
              </a:solidFill>
            </a:endParaRPr>
          </a:p>
        </p:txBody>
      </p:sp>
      <p:sp>
        <p:nvSpPr>
          <p:cNvPr id="190467" name="Rectangle 2"/>
          <p:cNvSpPr>
            <a:spLocks noGrp="1" noRot="1" noChangeAspect="1" noChangeArrowheads="1" noTextEdit="1"/>
          </p:cNvSpPr>
          <p:nvPr>
            <p:ph type="sldImg"/>
          </p:nvPr>
        </p:nvSpPr>
        <p:spPr>
          <a:xfrm>
            <a:off x="1108075" y="695325"/>
            <a:ext cx="4646613" cy="3486150"/>
          </a:xfrm>
          <a:ln/>
        </p:spPr>
      </p:sp>
      <p:sp>
        <p:nvSpPr>
          <p:cNvPr id="19046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94683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D4D41BA-E154-4212-9495-08114620C780}" type="slidenum">
              <a:rPr lang="en-US" altLang="en-US" sz="1200">
                <a:solidFill>
                  <a:schemeClr val="tx1"/>
                </a:solidFill>
              </a:rPr>
              <a:pPr/>
              <a:t>13</a:t>
            </a:fld>
            <a:endParaRPr lang="en-US" altLang="en-US" sz="1200">
              <a:solidFill>
                <a:schemeClr val="tx1"/>
              </a:solidFill>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57510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6420221-9BB0-4609-8D4A-E891A2EF3CE9}" type="slidenum">
              <a:rPr lang="en-US" altLang="en-US" sz="1200">
                <a:solidFill>
                  <a:schemeClr val="tx1"/>
                </a:solidFill>
              </a:rPr>
              <a:pPr/>
              <a:t>14</a:t>
            </a:fld>
            <a:endParaRPr lang="en-US" altLang="en-US" sz="1200">
              <a:solidFill>
                <a:schemeClr val="tx1"/>
              </a:solidFill>
            </a:endParaRPr>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78104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E5EA810-F301-4B24-9404-6768F6A0238D}" type="slidenum">
              <a:rPr lang="en-US" altLang="en-US" sz="1200">
                <a:solidFill>
                  <a:schemeClr val="tx1"/>
                </a:solidFill>
              </a:rPr>
              <a:pPr/>
              <a:t>15</a:t>
            </a:fld>
            <a:endParaRPr lang="en-US" altLang="en-US" sz="1200">
              <a:solidFill>
                <a:schemeClr val="tx1"/>
              </a:solidFill>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63328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5BE8138-13D2-49C0-9E88-103C5440F792}" type="slidenum">
              <a:rPr lang="en-US" altLang="en-US" sz="1200">
                <a:solidFill>
                  <a:schemeClr val="tx1"/>
                </a:solidFill>
              </a:rPr>
              <a:pPr/>
              <a:t>16</a:t>
            </a:fld>
            <a:endParaRPr lang="en-US" altLang="en-US" sz="1200">
              <a:solidFill>
                <a:schemeClr val="tx1"/>
              </a:solidFill>
            </a:endParaRPr>
          </a:p>
        </p:txBody>
      </p:sp>
      <p:sp>
        <p:nvSpPr>
          <p:cNvPr id="194563" name="Rectangle 2"/>
          <p:cNvSpPr>
            <a:spLocks noGrp="1" noRot="1" noChangeAspect="1" noChangeArrowheads="1" noTextEdit="1"/>
          </p:cNvSpPr>
          <p:nvPr>
            <p:ph type="sldImg"/>
          </p:nvPr>
        </p:nvSpPr>
        <p:spPr>
          <a:xfrm>
            <a:off x="1108075" y="695325"/>
            <a:ext cx="4646613" cy="3486150"/>
          </a:xfrm>
          <a:ln/>
        </p:spPr>
      </p:sp>
      <p:sp>
        <p:nvSpPr>
          <p:cNvPr id="194564"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5856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8F1EBF2-F604-4A38-AC40-7B45D16DFA89}" type="slidenum">
              <a:rPr lang="en-US" altLang="en-US" sz="1200">
                <a:solidFill>
                  <a:schemeClr val="tx1"/>
                </a:solidFill>
              </a:rPr>
              <a:pPr/>
              <a:t>17</a:t>
            </a:fld>
            <a:endParaRPr lang="en-US" altLang="en-US" sz="1200">
              <a:solidFill>
                <a:schemeClr val="tx1"/>
              </a:solidFill>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205085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67AF4EE-594D-456B-A621-47D1692E4290}" type="slidenum">
              <a:rPr lang="en-US" altLang="en-US" sz="1200">
                <a:solidFill>
                  <a:schemeClr val="tx1"/>
                </a:solidFill>
              </a:rPr>
              <a:pPr/>
              <a:t>18</a:t>
            </a:fld>
            <a:endParaRPr lang="en-US" altLang="en-US" sz="1200">
              <a:solidFill>
                <a:schemeClr val="tx1"/>
              </a:solidFill>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963369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8628865-29AE-4538-892D-7F23656E7D3F}" type="slidenum">
              <a:rPr lang="en-US" altLang="en-US" sz="1200">
                <a:solidFill>
                  <a:schemeClr val="tx1"/>
                </a:solidFill>
              </a:rPr>
              <a:pPr/>
              <a:t>19</a:t>
            </a:fld>
            <a:endParaRPr lang="en-US" altLang="en-US" sz="1200">
              <a:solidFill>
                <a:schemeClr val="tx1"/>
              </a:solidFill>
            </a:endParaRPr>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12079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21</a:t>
            </a:fld>
            <a:endParaRPr lang="en-US" altLang="en-US" sz="1200">
              <a:solidFill>
                <a:schemeClr val="tx1"/>
              </a:solidFill>
            </a:endParaRPr>
          </a:p>
        </p:txBody>
      </p:sp>
    </p:spTree>
    <p:extLst>
      <p:ext uri="{BB962C8B-B14F-4D97-AF65-F5344CB8AC3E}">
        <p14:creationId xmlns:p14="http://schemas.microsoft.com/office/powerpoint/2010/main" val="625193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p:cNvSpPr>
            <a:spLocks noGrp="1" noRot="1" noChangeAspect="1" noTextEdit="1"/>
          </p:cNvSpPr>
          <p:nvPr>
            <p:ph type="sldImg"/>
          </p:nvPr>
        </p:nvSpPr>
        <p:spPr>
          <a:ln/>
        </p:spPr>
      </p:sp>
      <p:sp>
        <p:nvSpPr>
          <p:cNvPr id="199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99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29FEB55-B2BB-4C08-AD16-39090D2E1204}" type="slidenum">
              <a:rPr lang="en-US" altLang="en-US" sz="1200">
                <a:solidFill>
                  <a:schemeClr val="tx1"/>
                </a:solidFill>
              </a:rPr>
              <a:pPr/>
              <a:t>3</a:t>
            </a:fld>
            <a:endParaRPr lang="en-US" altLang="en-US" sz="1200">
              <a:solidFill>
                <a:schemeClr val="tx1"/>
              </a:solidFill>
            </a:endParaRPr>
          </a:p>
        </p:txBody>
      </p:sp>
    </p:spTree>
    <p:extLst>
      <p:ext uri="{BB962C8B-B14F-4D97-AF65-F5344CB8AC3E}">
        <p14:creationId xmlns:p14="http://schemas.microsoft.com/office/powerpoint/2010/main" val="32220036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E47E265-EBAC-4E72-A4E4-4E51A622F909}" type="slidenum">
              <a:rPr lang="en-US" altLang="en-US" sz="1200">
                <a:solidFill>
                  <a:schemeClr val="tx1"/>
                </a:solidFill>
              </a:rPr>
              <a:pPr/>
              <a:t>22</a:t>
            </a:fld>
            <a:endParaRPr lang="en-US" altLang="en-US" sz="1200">
              <a:solidFill>
                <a:schemeClr val="tx1"/>
              </a:solidFill>
            </a:endParaRPr>
          </a:p>
        </p:txBody>
      </p:sp>
      <p:sp>
        <p:nvSpPr>
          <p:cNvPr id="183299" name="Rectangle 2"/>
          <p:cNvSpPr>
            <a:spLocks noGrp="1" noRot="1" noChangeAspect="1" noChangeArrowheads="1" noTextEdit="1"/>
          </p:cNvSpPr>
          <p:nvPr>
            <p:ph type="sldImg"/>
          </p:nvPr>
        </p:nvSpPr>
        <p:spPr>
          <a:xfrm>
            <a:off x="1133475" y="731838"/>
            <a:ext cx="4592638" cy="3446462"/>
          </a:xfrm>
          <a:ln/>
        </p:spPr>
      </p:sp>
      <p:sp>
        <p:nvSpPr>
          <p:cNvPr id="183300" name="Rectangle 3"/>
          <p:cNvSpPr>
            <a:spLocks noGrp="1" noChangeArrowheads="1"/>
          </p:cNvSpPr>
          <p:nvPr>
            <p:ph type="body" idx="1"/>
          </p:nvPr>
        </p:nvSpPr>
        <p:spPr>
          <a:xfrm>
            <a:off x="912813" y="4414838"/>
            <a:ext cx="5032375" cy="4154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8223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451EE1D-1BF6-4C67-B055-15C00104BA75}" type="slidenum">
              <a:rPr lang="en-US" altLang="en-US" sz="1200">
                <a:solidFill>
                  <a:schemeClr val="tx1"/>
                </a:solidFill>
              </a:rPr>
              <a:pPr/>
              <a:t>24</a:t>
            </a:fld>
            <a:endParaRPr lang="en-US" altLang="en-US" sz="1200">
              <a:solidFill>
                <a:schemeClr val="tx1"/>
              </a:solidFill>
            </a:endParaRPr>
          </a:p>
        </p:txBody>
      </p:sp>
      <p:sp>
        <p:nvSpPr>
          <p:cNvPr id="184323" name="Rectangle 2"/>
          <p:cNvSpPr>
            <a:spLocks noGrp="1" noRot="1" noChangeAspect="1" noChangeArrowheads="1" noTextEdit="1"/>
          </p:cNvSpPr>
          <p:nvPr>
            <p:ph type="sldImg"/>
          </p:nvPr>
        </p:nvSpPr>
        <p:spPr>
          <a:xfrm>
            <a:off x="1133475" y="733425"/>
            <a:ext cx="4592638" cy="3444875"/>
          </a:xfrm>
          <a:ln/>
        </p:spPr>
      </p:sp>
      <p:sp>
        <p:nvSpPr>
          <p:cNvPr id="184324" name="Rectangle 3"/>
          <p:cNvSpPr>
            <a:spLocks noGrp="1" noChangeArrowheads="1"/>
          </p:cNvSpPr>
          <p:nvPr>
            <p:ph type="body" idx="1"/>
          </p:nvPr>
        </p:nvSpPr>
        <p:spPr>
          <a:xfrm>
            <a:off x="912813" y="4416425"/>
            <a:ext cx="5032375"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8213150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8C39AAD-1C86-4BBE-8E3A-BF3AC01B38C7}" type="slidenum">
              <a:rPr lang="en-US" altLang="en-US" sz="1200">
                <a:solidFill>
                  <a:schemeClr val="tx1"/>
                </a:solidFill>
              </a:rPr>
              <a:pPr/>
              <a:t>25</a:t>
            </a:fld>
            <a:endParaRPr lang="en-US" altLang="en-US" sz="1200">
              <a:solidFill>
                <a:schemeClr val="tx1"/>
              </a:solidFill>
            </a:endParaRPr>
          </a:p>
        </p:txBody>
      </p:sp>
      <p:sp>
        <p:nvSpPr>
          <p:cNvPr id="185347" name="Rectangle 2"/>
          <p:cNvSpPr>
            <a:spLocks noGrp="1" noRot="1" noChangeAspect="1" noChangeArrowheads="1" noTextEdit="1"/>
          </p:cNvSpPr>
          <p:nvPr>
            <p:ph type="sldImg"/>
          </p:nvPr>
        </p:nvSpPr>
        <p:spPr>
          <a:xfrm>
            <a:off x="1133475" y="733425"/>
            <a:ext cx="4592638" cy="3444875"/>
          </a:xfrm>
          <a:ln/>
        </p:spPr>
      </p:sp>
      <p:sp>
        <p:nvSpPr>
          <p:cNvPr id="185348" name="Rectangle 3"/>
          <p:cNvSpPr>
            <a:spLocks noGrp="1" noChangeArrowheads="1"/>
          </p:cNvSpPr>
          <p:nvPr>
            <p:ph type="body" idx="1"/>
          </p:nvPr>
        </p:nvSpPr>
        <p:spPr>
          <a:xfrm>
            <a:off x="912813" y="4416425"/>
            <a:ext cx="5032375"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0396433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F84CF27-DF37-406B-A0B9-23AA5CC986BB}" type="slidenum">
              <a:rPr lang="en-US" altLang="en-US" sz="1200">
                <a:solidFill>
                  <a:schemeClr val="tx1"/>
                </a:solidFill>
              </a:rPr>
              <a:pPr/>
              <a:t>26</a:t>
            </a:fld>
            <a:endParaRPr lang="en-US" altLang="en-US" sz="1200">
              <a:solidFill>
                <a:schemeClr val="tx1"/>
              </a:solidFill>
            </a:endParaRPr>
          </a:p>
        </p:txBody>
      </p:sp>
      <p:sp>
        <p:nvSpPr>
          <p:cNvPr id="186371" name="Rectangle 2"/>
          <p:cNvSpPr>
            <a:spLocks noGrp="1" noRot="1" noChangeAspect="1" noChangeArrowheads="1" noTextEdit="1"/>
          </p:cNvSpPr>
          <p:nvPr>
            <p:ph type="sldImg"/>
          </p:nvPr>
        </p:nvSpPr>
        <p:spPr>
          <a:xfrm>
            <a:off x="1133475" y="733425"/>
            <a:ext cx="4592638" cy="3444875"/>
          </a:xfrm>
          <a:ln/>
        </p:spPr>
      </p:sp>
      <p:sp>
        <p:nvSpPr>
          <p:cNvPr id="186372" name="Rectangle 3"/>
          <p:cNvSpPr>
            <a:spLocks noGrp="1" noChangeArrowheads="1"/>
          </p:cNvSpPr>
          <p:nvPr>
            <p:ph type="body" idx="1"/>
          </p:nvPr>
        </p:nvSpPr>
        <p:spPr>
          <a:xfrm>
            <a:off x="912813" y="4416425"/>
            <a:ext cx="5032375"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6861848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F9EC2C-9524-4AC3-8C3D-9CD7CCFC3331}" type="slidenum">
              <a:rPr lang="en-US" altLang="en-US"/>
              <a:pPr/>
              <a:t>28</a:t>
            </a:fld>
            <a:endParaRPr lang="en-US" altLang="en-US"/>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141565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2FD6E5-03DC-4E3E-905E-2F55C0263368}" type="slidenum">
              <a:rPr lang="en-US" altLang="en-US"/>
              <a:pPr/>
              <a:t>31</a:t>
            </a:fld>
            <a:endParaRPr lang="en-US" alt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04101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E52CAC-DC64-4C06-AD58-697B0E089E7F}" type="slidenum">
              <a:rPr lang="en-US" altLang="en-US"/>
              <a:pPr/>
              <a:t>32</a:t>
            </a:fld>
            <a:endParaRPr lang="en-US" altLang="en-US"/>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906033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C6009C-C8C5-4E75-9C3E-F5A063EB95B5}" type="slidenum">
              <a:rPr lang="en-US" altLang="en-US"/>
              <a:pPr/>
              <a:t>33</a:t>
            </a:fld>
            <a:endParaRPr lang="en-US" altLang="en-US"/>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214823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863111-4575-4B7B-9BF8-7097EF20A733}" type="slidenum">
              <a:rPr lang="en-US" altLang="en-US"/>
              <a:pPr/>
              <a:t>34</a:t>
            </a:fld>
            <a:endParaRPr lang="en-US" alt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165736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EA34A2-CE92-4F75-9B21-17B7D08C569F}" type="slidenum">
              <a:rPr lang="en-US" altLang="en-US"/>
              <a:pPr/>
              <a:t>35</a:t>
            </a:fld>
            <a:endParaRPr lang="en-US" alt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86926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CFE5DEC-EBA3-4021-A9ED-08F6736FB52E}" type="slidenum">
              <a:rPr lang="en-US" altLang="en-US" sz="1200">
                <a:solidFill>
                  <a:schemeClr val="tx1"/>
                </a:solidFill>
              </a:rPr>
              <a:pPr/>
              <a:t>4</a:t>
            </a:fld>
            <a:endParaRPr lang="en-US" altLang="en-US" sz="1200">
              <a:solidFill>
                <a:schemeClr val="tx1"/>
              </a:solidFill>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98590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C7BB9B-DF97-43D0-84EB-E2C6AE8C0777}" type="slidenum">
              <a:rPr lang="en-US" altLang="en-US"/>
              <a:pPr/>
              <a:t>37</a:t>
            </a:fld>
            <a:endParaRPr lang="en-US" altLang="en-U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333600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9A169-D4CF-41FE-BAA9-CC40B64F0FDF}" type="slidenum">
              <a:rPr lang="en-US" altLang="en-US"/>
              <a:pPr/>
              <a:t>38</a:t>
            </a:fld>
            <a:endParaRPr lang="en-US" alt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816597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881526-9FE3-470C-9616-6CC086EB5750}" type="slidenum">
              <a:rPr lang="en-US" altLang="en-US"/>
              <a:pPr/>
              <a:t>39</a:t>
            </a:fld>
            <a:endParaRPr lang="en-US" alt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893286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207C1-9F14-4F17-8EC8-F2337C8BC3BE}" type="slidenum">
              <a:rPr lang="en-US" altLang="en-US"/>
              <a:pPr/>
              <a:t>40</a:t>
            </a:fld>
            <a:endParaRPr lang="en-US" alt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618837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E9FA1A-4C8D-47E8-813F-E51EEB8081EE}" type="slidenum">
              <a:rPr lang="en-US" altLang="en-US"/>
              <a:pPr/>
              <a:t>41</a:t>
            </a:fld>
            <a:endParaRPr lang="en-US" altLang="en-US"/>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618249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D42317-A45F-4004-BA84-AF6E357A0B20}" type="slidenum">
              <a:rPr lang="en-US" altLang="en-US"/>
              <a:pPr/>
              <a:t>42</a:t>
            </a:fld>
            <a:endParaRPr lang="en-US" altLang="en-US"/>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947710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43</a:t>
            </a:fld>
            <a:endParaRPr lang="en-US" altLang="en-US" sz="1200">
              <a:solidFill>
                <a:schemeClr val="tx1"/>
              </a:solidFill>
            </a:endParaRPr>
          </a:p>
        </p:txBody>
      </p:sp>
    </p:spTree>
    <p:extLst>
      <p:ext uri="{BB962C8B-B14F-4D97-AF65-F5344CB8AC3E}">
        <p14:creationId xmlns:p14="http://schemas.microsoft.com/office/powerpoint/2010/main" val="30626593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1581DD7-6321-4457-87CF-E10AD80D8DFB}" type="slidenum">
              <a:rPr lang="en-US" altLang="en-US" sz="1200">
                <a:solidFill>
                  <a:schemeClr val="tx1"/>
                </a:solidFill>
              </a:rPr>
              <a:pPr/>
              <a:t>44</a:t>
            </a:fld>
            <a:endParaRPr lang="en-US" altLang="en-US" sz="1200">
              <a:solidFill>
                <a:schemeClr val="tx1"/>
              </a:solidFill>
            </a:endParaRPr>
          </a:p>
        </p:txBody>
      </p:sp>
      <p:sp>
        <p:nvSpPr>
          <p:cNvPr id="220163" name="Rectangle 2"/>
          <p:cNvSpPr>
            <a:spLocks noGrp="1" noRot="1" noChangeAspect="1" noChangeArrowheads="1" noTextEdit="1"/>
          </p:cNvSpPr>
          <p:nvPr>
            <p:ph type="sldImg"/>
          </p:nvPr>
        </p:nvSpPr>
        <p:spPr>
          <a:xfrm>
            <a:off x="1108075" y="695325"/>
            <a:ext cx="4646613" cy="3486150"/>
          </a:xfrm>
          <a:ln/>
        </p:spPr>
      </p:sp>
      <p:sp>
        <p:nvSpPr>
          <p:cNvPr id="220164"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3958514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D334D2F-BAC7-4705-9623-665619546E89}" type="slidenum">
              <a:rPr lang="en-US" altLang="en-US" sz="1200">
                <a:solidFill>
                  <a:schemeClr val="tx1"/>
                </a:solidFill>
              </a:rPr>
              <a:pPr/>
              <a:t>45</a:t>
            </a:fld>
            <a:endParaRPr lang="en-US" altLang="en-US" sz="1200">
              <a:solidFill>
                <a:schemeClr val="tx1"/>
              </a:solidFill>
            </a:endParaRPr>
          </a:p>
        </p:txBody>
      </p:sp>
      <p:sp>
        <p:nvSpPr>
          <p:cNvPr id="221187" name="Rectangle 2"/>
          <p:cNvSpPr>
            <a:spLocks noGrp="1" noRot="1" noChangeAspect="1" noChangeArrowheads="1" noTextEdit="1"/>
          </p:cNvSpPr>
          <p:nvPr>
            <p:ph type="sldImg"/>
          </p:nvPr>
        </p:nvSpPr>
        <p:spPr>
          <a:xfrm>
            <a:off x="1108075" y="695325"/>
            <a:ext cx="4646613" cy="3486150"/>
          </a:xfrm>
          <a:ln/>
        </p:spPr>
      </p:sp>
      <p:sp>
        <p:nvSpPr>
          <p:cNvPr id="22118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079347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95C736F-BB30-4A9E-A43A-7241BD7818A6}" type="slidenum">
              <a:rPr lang="en-US" altLang="en-US" sz="1200">
                <a:solidFill>
                  <a:schemeClr val="tx1"/>
                </a:solidFill>
              </a:rPr>
              <a:pPr/>
              <a:t>46</a:t>
            </a:fld>
            <a:endParaRPr lang="en-US" altLang="en-US" sz="1200">
              <a:solidFill>
                <a:schemeClr val="tx1"/>
              </a:solidFill>
            </a:endParaRPr>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42850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OpenDSS – EPRI’s best kept secret. </a:t>
            </a:r>
            <a:r>
              <a:rPr lang="en-US" dirty="0">
                <a:sym typeface="Wingdings" panose="05000000000000000000" pitchFamily="2" charset="2"/>
              </a:rPr>
              <a:t></a:t>
            </a:r>
          </a:p>
          <a:p>
            <a:endParaRPr lang="en-US" dirty="0"/>
          </a:p>
        </p:txBody>
      </p:sp>
      <p:sp>
        <p:nvSpPr>
          <p:cNvPr id="4" name="Slide Number Placeholder 3"/>
          <p:cNvSpPr>
            <a:spLocks noGrp="1"/>
          </p:cNvSpPr>
          <p:nvPr>
            <p:ph type="sldNum" sz="quarter" idx="10"/>
          </p:nvPr>
        </p:nvSpPr>
        <p:spPr/>
        <p:txBody>
          <a:bodyPr/>
          <a:lstStyle/>
          <a:p>
            <a:fld id="{788F879F-D9B5-4FBF-AE43-BD6079C78E43}" type="slidenum">
              <a:rPr lang="en-US" smtClean="0"/>
              <a:t>5</a:t>
            </a:fld>
            <a:endParaRPr lang="en-US"/>
          </a:p>
        </p:txBody>
      </p:sp>
    </p:spTree>
    <p:extLst>
      <p:ext uri="{BB962C8B-B14F-4D97-AF65-F5344CB8AC3E}">
        <p14:creationId xmlns:p14="http://schemas.microsoft.com/office/powerpoint/2010/main" val="16521290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10912BB-8DA4-47DE-8B79-DB4AEDF45D0B}" type="slidenum">
              <a:rPr lang="en-US" altLang="en-US" sz="1200">
                <a:solidFill>
                  <a:schemeClr val="tx1"/>
                </a:solidFill>
              </a:rPr>
              <a:pPr/>
              <a:t>50</a:t>
            </a:fld>
            <a:endParaRPr lang="en-US" altLang="en-US" sz="1200">
              <a:solidFill>
                <a:schemeClr val="tx1"/>
              </a:solidFill>
            </a:endParaRPr>
          </a:p>
        </p:txBody>
      </p:sp>
      <p:sp>
        <p:nvSpPr>
          <p:cNvPr id="327683" name="Rectangle 2"/>
          <p:cNvSpPr>
            <a:spLocks noGrp="1" noRot="1" noChangeAspect="1" noChangeArrowheads="1" noTextEdit="1"/>
          </p:cNvSpPr>
          <p:nvPr>
            <p:ph type="sldImg"/>
          </p:nvPr>
        </p:nvSpPr>
        <p:spPr>
          <a:xfrm>
            <a:off x="1108075" y="695325"/>
            <a:ext cx="4646613" cy="3486150"/>
          </a:xfrm>
          <a:ln/>
        </p:spPr>
      </p:sp>
      <p:sp>
        <p:nvSpPr>
          <p:cNvPr id="327684"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370466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10912BB-8DA4-47DE-8B79-DB4AEDF45D0B}" type="slidenum">
              <a:rPr lang="en-US" altLang="en-US" sz="1200">
                <a:solidFill>
                  <a:schemeClr val="tx1"/>
                </a:solidFill>
              </a:rPr>
              <a:pPr/>
              <a:t>51</a:t>
            </a:fld>
            <a:endParaRPr lang="en-US" altLang="en-US" sz="1200">
              <a:solidFill>
                <a:schemeClr val="tx1"/>
              </a:solidFill>
            </a:endParaRPr>
          </a:p>
        </p:txBody>
      </p:sp>
      <p:sp>
        <p:nvSpPr>
          <p:cNvPr id="327683" name="Rectangle 2"/>
          <p:cNvSpPr>
            <a:spLocks noGrp="1" noRot="1" noChangeAspect="1" noChangeArrowheads="1" noTextEdit="1"/>
          </p:cNvSpPr>
          <p:nvPr>
            <p:ph type="sldImg"/>
          </p:nvPr>
        </p:nvSpPr>
        <p:spPr>
          <a:xfrm>
            <a:off x="1108075" y="695325"/>
            <a:ext cx="4646613" cy="3486150"/>
          </a:xfrm>
          <a:ln/>
        </p:spPr>
      </p:sp>
      <p:sp>
        <p:nvSpPr>
          <p:cNvPr id="327684"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5683118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51A9668-A94A-4CC8-BB14-0A7EAABF8F53}" type="slidenum">
              <a:rPr lang="en-US" altLang="en-US" sz="1200">
                <a:solidFill>
                  <a:schemeClr val="tx1"/>
                </a:solidFill>
              </a:rPr>
              <a:pPr/>
              <a:t>52</a:t>
            </a:fld>
            <a:endParaRPr lang="en-US" altLang="en-US" sz="1200">
              <a:solidFill>
                <a:schemeClr val="tx1"/>
              </a:solidFill>
            </a:endParaRPr>
          </a:p>
        </p:txBody>
      </p:sp>
      <p:sp>
        <p:nvSpPr>
          <p:cNvPr id="227331" name="Rectangle 2"/>
          <p:cNvSpPr>
            <a:spLocks noGrp="1" noRot="1" noChangeAspect="1" noChangeArrowheads="1" noTextEdit="1"/>
          </p:cNvSpPr>
          <p:nvPr>
            <p:ph type="sldImg"/>
          </p:nvPr>
        </p:nvSpPr>
        <p:spPr>
          <a:xfrm>
            <a:off x="1108075" y="695325"/>
            <a:ext cx="4646613" cy="3486150"/>
          </a:xfrm>
          <a:ln/>
        </p:spPr>
      </p:sp>
      <p:sp>
        <p:nvSpPr>
          <p:cNvPr id="227332"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0040150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13E117B2-8D5F-4AEA-A2BF-9BFC7605AC7F}" type="slidenum">
              <a:rPr lang="en-US" altLang="en-US" sz="1200">
                <a:solidFill>
                  <a:schemeClr val="tx1"/>
                </a:solidFill>
              </a:rPr>
              <a:pPr/>
              <a:t>53</a:t>
            </a:fld>
            <a:endParaRPr lang="en-US" altLang="en-US" sz="1200">
              <a:solidFill>
                <a:schemeClr val="tx1"/>
              </a:solidFill>
            </a:endParaRPr>
          </a:p>
        </p:txBody>
      </p:sp>
      <p:sp>
        <p:nvSpPr>
          <p:cNvPr id="228355" name="Rectangle 2"/>
          <p:cNvSpPr>
            <a:spLocks noGrp="1" noRot="1" noChangeAspect="1" noChangeArrowheads="1" noTextEdit="1"/>
          </p:cNvSpPr>
          <p:nvPr>
            <p:ph type="sldImg"/>
          </p:nvPr>
        </p:nvSpPr>
        <p:spPr>
          <a:xfrm>
            <a:off x="1108075" y="695325"/>
            <a:ext cx="4646613" cy="3486150"/>
          </a:xfrm>
          <a:ln/>
        </p:spPr>
      </p:sp>
      <p:sp>
        <p:nvSpPr>
          <p:cNvPr id="228356"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925480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p:cNvSpPr>
            <a:spLocks noGrp="1" noRot="1" noChangeAspect="1" noTextEdit="1"/>
          </p:cNvSpPr>
          <p:nvPr>
            <p:ph type="sldImg"/>
          </p:nvPr>
        </p:nvSpPr>
        <p:spPr>
          <a:ln/>
        </p:spPr>
      </p:sp>
      <p:sp>
        <p:nvSpPr>
          <p:cNvPr id="230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30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FFB283E-3410-481B-A40D-CED0C5DC11EC}" type="slidenum">
              <a:rPr lang="en-US" altLang="en-US" sz="1200">
                <a:solidFill>
                  <a:schemeClr val="tx1"/>
                </a:solidFill>
              </a:rPr>
              <a:pPr/>
              <a:t>54</a:t>
            </a:fld>
            <a:endParaRPr lang="en-US" altLang="en-US" sz="1200">
              <a:solidFill>
                <a:schemeClr val="tx1"/>
              </a:solidFill>
            </a:endParaRPr>
          </a:p>
        </p:txBody>
      </p:sp>
    </p:spTree>
    <p:extLst>
      <p:ext uri="{BB962C8B-B14F-4D97-AF65-F5344CB8AC3E}">
        <p14:creationId xmlns:p14="http://schemas.microsoft.com/office/powerpoint/2010/main" val="36132268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p:cNvSpPr>
            <a:spLocks noGrp="1" noRot="1" noChangeAspect="1" noTextEdit="1"/>
          </p:cNvSpPr>
          <p:nvPr>
            <p:ph type="sldImg"/>
          </p:nvPr>
        </p:nvSpPr>
        <p:spPr>
          <a:ln/>
        </p:spPr>
      </p:sp>
      <p:sp>
        <p:nvSpPr>
          <p:cNvPr id="230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30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FFB283E-3410-481B-A40D-CED0C5DC11EC}" type="slidenum">
              <a:rPr lang="en-US" altLang="en-US" sz="1200">
                <a:solidFill>
                  <a:schemeClr val="tx1"/>
                </a:solidFill>
              </a:rPr>
              <a:pPr/>
              <a:t>57</a:t>
            </a:fld>
            <a:endParaRPr lang="en-US" altLang="en-US" sz="1200">
              <a:solidFill>
                <a:schemeClr val="tx1"/>
              </a:solidFill>
            </a:endParaRPr>
          </a:p>
        </p:txBody>
      </p:sp>
    </p:spTree>
    <p:extLst>
      <p:ext uri="{BB962C8B-B14F-4D97-AF65-F5344CB8AC3E}">
        <p14:creationId xmlns:p14="http://schemas.microsoft.com/office/powerpoint/2010/main" val="879217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58</a:t>
            </a:fld>
            <a:endParaRPr lang="en-US" altLang="en-US" sz="1200">
              <a:solidFill>
                <a:schemeClr val="tx1"/>
              </a:solidFill>
            </a:endParaRPr>
          </a:p>
        </p:txBody>
      </p:sp>
    </p:spTree>
    <p:extLst>
      <p:ext uri="{BB962C8B-B14F-4D97-AF65-F5344CB8AC3E}">
        <p14:creationId xmlns:p14="http://schemas.microsoft.com/office/powerpoint/2010/main" val="7145058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p:cNvSpPr>
            <a:spLocks noGrp="1" noRot="1" noChangeAspect="1" noTextEdit="1"/>
          </p:cNvSpPr>
          <p:nvPr>
            <p:ph type="sldImg"/>
          </p:nvPr>
        </p:nvSpPr>
        <p:spPr>
          <a:ln/>
        </p:spPr>
      </p:sp>
      <p:sp>
        <p:nvSpPr>
          <p:cNvPr id="230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30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FFB283E-3410-481B-A40D-CED0C5DC11EC}" type="slidenum">
              <a:rPr lang="en-US" altLang="en-US" sz="1200">
                <a:solidFill>
                  <a:schemeClr val="tx1"/>
                </a:solidFill>
              </a:rPr>
              <a:pPr/>
              <a:t>59</a:t>
            </a:fld>
            <a:endParaRPr lang="en-US" altLang="en-US" sz="1200">
              <a:solidFill>
                <a:schemeClr val="tx1"/>
              </a:solidFill>
            </a:endParaRPr>
          </a:p>
        </p:txBody>
      </p:sp>
    </p:spTree>
    <p:extLst>
      <p:ext uri="{BB962C8B-B14F-4D97-AF65-F5344CB8AC3E}">
        <p14:creationId xmlns:p14="http://schemas.microsoft.com/office/powerpoint/2010/main" val="14004308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70C2D6C-1B9E-4435-9E5D-1AFC300C4984}" type="slidenum">
              <a:rPr lang="en-US" altLang="en-US" sz="1200">
                <a:solidFill>
                  <a:schemeClr val="tx1"/>
                </a:solidFill>
              </a:rPr>
              <a:pPr/>
              <a:t>60</a:t>
            </a:fld>
            <a:endParaRPr lang="en-US" altLang="en-US" sz="1200">
              <a:solidFill>
                <a:schemeClr val="tx1"/>
              </a:solidFill>
            </a:endParaRPr>
          </a:p>
        </p:txBody>
      </p:sp>
      <p:sp>
        <p:nvSpPr>
          <p:cNvPr id="231427" name="Rectangle 2"/>
          <p:cNvSpPr>
            <a:spLocks noGrp="1" noRot="1" noChangeAspect="1" noChangeArrowheads="1" noTextEdit="1"/>
          </p:cNvSpPr>
          <p:nvPr>
            <p:ph type="sldImg"/>
          </p:nvPr>
        </p:nvSpPr>
        <p:spPr>
          <a:xfrm>
            <a:off x="1106488" y="695325"/>
            <a:ext cx="4646612" cy="3486150"/>
          </a:xfrm>
          <a:ln/>
        </p:spPr>
      </p:sp>
      <p:sp>
        <p:nvSpPr>
          <p:cNvPr id="23142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638750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473BCCC-4626-47E8-B555-D5B5F2F37910}" type="slidenum">
              <a:rPr lang="en-US" altLang="en-US" sz="1200">
                <a:solidFill>
                  <a:schemeClr val="tx1"/>
                </a:solidFill>
              </a:rPr>
              <a:pPr/>
              <a:t>61</a:t>
            </a:fld>
            <a:endParaRPr lang="en-US" altLang="en-US" sz="1200">
              <a:solidFill>
                <a:schemeClr val="tx1"/>
              </a:solidFill>
            </a:endParaRPr>
          </a:p>
        </p:txBody>
      </p:sp>
      <p:sp>
        <p:nvSpPr>
          <p:cNvPr id="232451" name="Rectangle 2"/>
          <p:cNvSpPr>
            <a:spLocks noGrp="1" noRot="1" noChangeAspect="1" noChangeArrowheads="1" noTextEdit="1"/>
          </p:cNvSpPr>
          <p:nvPr>
            <p:ph type="sldImg"/>
          </p:nvPr>
        </p:nvSpPr>
        <p:spPr>
          <a:xfrm>
            <a:off x="1106488" y="695325"/>
            <a:ext cx="4646612" cy="3486150"/>
          </a:xfrm>
          <a:ln/>
        </p:spPr>
      </p:sp>
      <p:sp>
        <p:nvSpPr>
          <p:cNvPr id="232452"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91997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main points</a:t>
            </a:r>
          </a:p>
          <a:p>
            <a:pPr marL="0" indent="0">
              <a:buNone/>
            </a:pPr>
            <a:r>
              <a:rPr lang="en-US" b="1" dirty="0"/>
              <a:t>1. Wide range of </a:t>
            </a:r>
            <a:r>
              <a:rPr lang="en-US" b="1" dirty="0" err="1"/>
              <a:t>capabiliites</a:t>
            </a:r>
            <a:endParaRPr lang="en-US" b="1" dirty="0"/>
          </a:p>
          <a:p>
            <a:pPr marL="171450" indent="-171450">
              <a:buFontTx/>
              <a:buChar char="-"/>
            </a:pPr>
            <a:r>
              <a:rPr lang="en-US" dirty="0"/>
              <a:t>Highlight main points</a:t>
            </a:r>
          </a:p>
          <a:p>
            <a:pPr marL="171450" indent="-171450">
              <a:buFontTx/>
              <a:buChar char="-"/>
            </a:pPr>
            <a:r>
              <a:rPr lang="en-US" dirty="0"/>
              <a:t>These have been added through many years of research-driven needs</a:t>
            </a:r>
          </a:p>
          <a:p>
            <a:pPr marL="171450" indent="-171450">
              <a:buFontTx/>
              <a:buChar char="-"/>
            </a:pPr>
            <a:endParaRPr lang="en-US" dirty="0"/>
          </a:p>
          <a:p>
            <a:pPr marL="0" indent="0">
              <a:buNone/>
            </a:pPr>
            <a:r>
              <a:rPr lang="en-US" b="1" dirty="0"/>
              <a:t>2. A few we are going to be able to show</a:t>
            </a:r>
          </a:p>
          <a:p>
            <a:pPr marL="0" indent="0">
              <a:buNone/>
            </a:pPr>
            <a:endParaRPr lang="en-US" dirty="0"/>
          </a:p>
          <a:p>
            <a:pPr marL="0" indent="0">
              <a:buNone/>
            </a:pPr>
            <a:r>
              <a:rPr lang="en-US" b="1" dirty="0"/>
              <a:t>3. Some we are not:</a:t>
            </a:r>
          </a:p>
          <a:p>
            <a:pPr marL="0" indent="0">
              <a:buNone/>
            </a:pPr>
            <a:r>
              <a:rPr lang="en-US" dirty="0"/>
              <a:t>- Distribution system scripting language</a:t>
            </a:r>
          </a:p>
          <a:p>
            <a:pPr marL="0" indent="0">
              <a:buNone/>
            </a:pPr>
            <a:endParaRPr lang="en-US" dirty="0"/>
          </a:p>
          <a:p>
            <a:pPr marL="0" indent="0">
              <a:buNone/>
            </a:pPr>
            <a:endParaRPr lang="en-US" dirty="0"/>
          </a:p>
          <a:p>
            <a:pPr marL="0" indent="0">
              <a:buNone/>
            </a:pPr>
            <a:endParaRPr lang="en-US" dirty="0"/>
          </a:p>
          <a:p>
            <a:pPr rtl="0" fontAlgn="ctr"/>
            <a:r>
              <a:rPr lang="en-US" sz="1200" kern="1200" dirty="0">
                <a:solidFill>
                  <a:schemeClr val="tx1"/>
                </a:solidFill>
                <a:effectLst/>
                <a:latin typeface="+mn-lt"/>
                <a:ea typeface="+mn-ea"/>
                <a:cs typeface="+mn-cs"/>
              </a:rPr>
              <a:t>&lt;Extra not to be discussed&gt;</a:t>
            </a:r>
          </a:p>
          <a:p>
            <a:pPr marL="0" indent="0">
              <a:buNone/>
            </a:pPr>
            <a:endParaRPr lang="en-US" dirty="0"/>
          </a:p>
          <a:p>
            <a:r>
              <a:rPr lang="en-US" dirty="0"/>
              <a:t>EPRI R&amp;D and other industry partners (National Labs, universities) continue to advance the tool</a:t>
            </a:r>
          </a:p>
          <a:p>
            <a:r>
              <a:rPr lang="en-US" dirty="0"/>
              <a:t>Advanced capabilities fully vetted through years of user application</a:t>
            </a:r>
          </a:p>
          <a:p>
            <a:r>
              <a:rPr lang="en-US" dirty="0"/>
              <a:t>User-minded approach to modeling</a:t>
            </a:r>
          </a:p>
          <a:p>
            <a:pPr lvl="1"/>
            <a:endParaRPr lang="en-US" dirty="0"/>
          </a:p>
          <a:p>
            <a:pPr lvl="1"/>
            <a:endParaRPr lang="en-US" dirty="0"/>
          </a:p>
          <a:p>
            <a:pPr lvl="1"/>
            <a:endParaRPr lang="en-US" dirty="0"/>
          </a:p>
          <a:p>
            <a:pPr lvl="1"/>
            <a:r>
              <a:rPr lang="en-US" dirty="0"/>
              <a:t>All modeling capabilities have and continue to be developed through the years with two things in mind:</a:t>
            </a:r>
          </a:p>
          <a:p>
            <a:pPr lvl="2"/>
            <a:r>
              <a:rPr lang="en-US" dirty="0"/>
              <a:t>Application: How can system models/solutions be created to answer the question/issue at hand</a:t>
            </a:r>
          </a:p>
          <a:p>
            <a:pPr lvl="2"/>
            <a:r>
              <a:rPr lang="en-US" dirty="0"/>
              <a:t>User: how can this be modeled to enable ease of use, but flexible enough for customized analysis</a:t>
            </a:r>
          </a:p>
          <a:p>
            <a:endParaRPr lang="en-US" dirty="0"/>
          </a:p>
        </p:txBody>
      </p:sp>
      <p:sp>
        <p:nvSpPr>
          <p:cNvPr id="4" name="Slide Number Placeholder 3"/>
          <p:cNvSpPr>
            <a:spLocks noGrp="1"/>
          </p:cNvSpPr>
          <p:nvPr>
            <p:ph type="sldNum" sz="quarter" idx="10"/>
          </p:nvPr>
        </p:nvSpPr>
        <p:spPr/>
        <p:txBody>
          <a:bodyPr/>
          <a:lstStyle/>
          <a:p>
            <a:fld id="{788F879F-D9B5-4FBF-AE43-BD6079C78E43}" type="slidenum">
              <a:rPr lang="en-US" smtClean="0"/>
              <a:t>6</a:t>
            </a:fld>
            <a:endParaRPr lang="en-US"/>
          </a:p>
        </p:txBody>
      </p:sp>
    </p:spTree>
    <p:extLst>
      <p:ext uri="{BB962C8B-B14F-4D97-AF65-F5344CB8AC3E}">
        <p14:creationId xmlns:p14="http://schemas.microsoft.com/office/powerpoint/2010/main" val="17994771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F20E3F8-A434-4D36-91EA-4B9D3BAEF055}" type="slidenum">
              <a:rPr lang="en-US" altLang="en-US" sz="1200">
                <a:solidFill>
                  <a:schemeClr val="tx1"/>
                </a:solidFill>
              </a:rPr>
              <a:pPr/>
              <a:t>62</a:t>
            </a:fld>
            <a:endParaRPr lang="en-US" altLang="en-US" sz="1200">
              <a:solidFill>
                <a:schemeClr val="tx1"/>
              </a:solidFill>
            </a:endParaRPr>
          </a:p>
        </p:txBody>
      </p:sp>
      <p:sp>
        <p:nvSpPr>
          <p:cNvPr id="233475" name="Rectangle 2"/>
          <p:cNvSpPr>
            <a:spLocks noGrp="1" noRot="1" noChangeAspect="1" noChangeArrowheads="1" noTextEdit="1"/>
          </p:cNvSpPr>
          <p:nvPr>
            <p:ph type="sldImg"/>
          </p:nvPr>
        </p:nvSpPr>
        <p:spPr>
          <a:xfrm>
            <a:off x="1106488" y="695325"/>
            <a:ext cx="4646612" cy="3486150"/>
          </a:xfrm>
          <a:ln/>
        </p:spPr>
      </p:sp>
      <p:sp>
        <p:nvSpPr>
          <p:cNvPr id="233476"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141042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B47AEEC-8BBC-4F1E-8E8E-5FBC51504766}" type="slidenum">
              <a:rPr lang="en-US" altLang="en-US" sz="1200">
                <a:solidFill>
                  <a:schemeClr val="tx1"/>
                </a:solidFill>
              </a:rPr>
              <a:pPr/>
              <a:t>63</a:t>
            </a:fld>
            <a:endParaRPr lang="en-US" altLang="en-US" sz="1200">
              <a:solidFill>
                <a:schemeClr val="tx1"/>
              </a:solidFill>
            </a:endParaRPr>
          </a:p>
        </p:txBody>
      </p:sp>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023774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460C566-F2C7-4298-9116-1307F38F6838}" type="slidenum">
              <a:rPr lang="en-US" altLang="en-US" sz="1200">
                <a:solidFill>
                  <a:schemeClr val="tx1"/>
                </a:solidFill>
              </a:rPr>
              <a:pPr/>
              <a:t>64</a:t>
            </a:fld>
            <a:endParaRPr lang="en-US" altLang="en-US" sz="1200">
              <a:solidFill>
                <a:schemeClr val="tx1"/>
              </a:solidFill>
            </a:endParaRPr>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2260565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65431A8-0008-4620-8BB6-55D9AD9DFFF6}" type="slidenum">
              <a:rPr lang="en-US" altLang="en-US" sz="1200">
                <a:solidFill>
                  <a:schemeClr val="tx1"/>
                </a:solidFill>
              </a:rPr>
              <a:pPr/>
              <a:t>65</a:t>
            </a:fld>
            <a:endParaRPr lang="en-US" altLang="en-US" sz="1200">
              <a:solidFill>
                <a:schemeClr val="tx1"/>
              </a:solidFill>
            </a:endParaRPr>
          </a:p>
        </p:txBody>
      </p:sp>
      <p:sp>
        <p:nvSpPr>
          <p:cNvPr id="302083" name="Rectangle 2"/>
          <p:cNvSpPr>
            <a:spLocks noGrp="1" noRot="1" noChangeAspect="1" noChangeArrowheads="1" noTextEdit="1"/>
          </p:cNvSpPr>
          <p:nvPr>
            <p:ph type="sldImg"/>
          </p:nvPr>
        </p:nvSpPr>
        <p:spPr>
          <a:ln/>
        </p:spPr>
      </p:sp>
      <p:sp>
        <p:nvSpPr>
          <p:cNvPr id="302084"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246371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4C0EDB3-72EF-4F83-A9A0-69BD121A133F}" type="slidenum">
              <a:rPr lang="en-US" altLang="en-US" sz="1200">
                <a:solidFill>
                  <a:schemeClr val="tx1"/>
                </a:solidFill>
              </a:rPr>
              <a:pPr/>
              <a:t>66</a:t>
            </a:fld>
            <a:endParaRPr lang="en-US" altLang="en-US" sz="1200">
              <a:solidFill>
                <a:schemeClr val="tx1"/>
              </a:solidFill>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032626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4C0EDB3-72EF-4F83-A9A0-69BD121A133F}" type="slidenum">
              <a:rPr lang="en-US" altLang="en-US" sz="1200">
                <a:solidFill>
                  <a:schemeClr val="tx1"/>
                </a:solidFill>
              </a:rPr>
              <a:pPr/>
              <a:t>67</a:t>
            </a:fld>
            <a:endParaRPr lang="en-US" altLang="en-US" sz="1200">
              <a:solidFill>
                <a:schemeClr val="tx1"/>
              </a:solidFill>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619163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6B57384-9294-4014-A0AF-8B3BCC35BBAB}" type="slidenum">
              <a:rPr lang="en-US" altLang="en-US" sz="1200">
                <a:solidFill>
                  <a:schemeClr val="tx1"/>
                </a:solidFill>
              </a:rPr>
              <a:pPr/>
              <a:t>68</a:t>
            </a:fld>
            <a:endParaRPr lang="en-US" altLang="en-US" sz="1200">
              <a:solidFill>
                <a:schemeClr val="tx1"/>
              </a:solidFill>
            </a:endParaRPr>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6662741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9C4CFC4-3D0A-44CA-B571-1BFFE8F738FB}" type="slidenum">
              <a:rPr lang="en-US" altLang="en-US" sz="1200">
                <a:solidFill>
                  <a:schemeClr val="tx1"/>
                </a:solidFill>
              </a:rPr>
              <a:pPr/>
              <a:t>76</a:t>
            </a:fld>
            <a:endParaRPr lang="en-US" altLang="en-US" sz="1200">
              <a:solidFill>
                <a:schemeClr val="tx1"/>
              </a:solidFill>
            </a:endParaRPr>
          </a:p>
        </p:txBody>
      </p:sp>
      <p:sp>
        <p:nvSpPr>
          <p:cNvPr id="338947" name="Rectangle 2"/>
          <p:cNvSpPr>
            <a:spLocks noGrp="1" noRot="1" noChangeAspect="1" noChangeArrowheads="1" noTextEdit="1"/>
          </p:cNvSpPr>
          <p:nvPr>
            <p:ph type="sldImg"/>
          </p:nvPr>
        </p:nvSpPr>
        <p:spPr>
          <a:xfrm>
            <a:off x="1181100" y="695325"/>
            <a:ext cx="4649788" cy="3486150"/>
          </a:xfrm>
          <a:ln/>
        </p:spPr>
      </p:sp>
      <p:sp>
        <p:nvSpPr>
          <p:cNvPr id="338948" name="Rectangle 3"/>
          <p:cNvSpPr>
            <a:spLocks noGrp="1" noChangeArrowheads="1"/>
          </p:cNvSpPr>
          <p:nvPr>
            <p:ph type="body" idx="1"/>
          </p:nvPr>
        </p:nvSpPr>
        <p:spPr>
          <a:xfrm>
            <a:off x="935038" y="4416425"/>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9105393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297EBF1-57A8-408D-AC0E-E8FFA8AF7080}" type="slidenum">
              <a:rPr lang="en-US" altLang="en-US" sz="1200">
                <a:solidFill>
                  <a:schemeClr val="tx1"/>
                </a:solidFill>
              </a:rPr>
              <a:pPr/>
              <a:t>77</a:t>
            </a:fld>
            <a:endParaRPr lang="en-US" altLang="en-US" sz="1200">
              <a:solidFill>
                <a:schemeClr val="tx1"/>
              </a:solidFill>
            </a:endParaRPr>
          </a:p>
        </p:txBody>
      </p:sp>
      <p:sp>
        <p:nvSpPr>
          <p:cNvPr id="339971" name="Rectangle 2"/>
          <p:cNvSpPr>
            <a:spLocks noGrp="1" noRot="1" noChangeAspect="1" noChangeArrowheads="1" noTextEdit="1"/>
          </p:cNvSpPr>
          <p:nvPr>
            <p:ph type="sldImg"/>
          </p:nvPr>
        </p:nvSpPr>
        <p:spPr>
          <a:xfrm>
            <a:off x="1181100" y="695325"/>
            <a:ext cx="4649788" cy="3486150"/>
          </a:xfrm>
          <a:ln/>
        </p:spPr>
      </p:sp>
      <p:sp>
        <p:nvSpPr>
          <p:cNvPr id="339972"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1789125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9EBBB17-52E3-4B48-BD0A-BD96A974E551}" type="slidenum">
              <a:rPr lang="en-US" altLang="en-US" sz="1200">
                <a:solidFill>
                  <a:schemeClr val="tx1"/>
                </a:solidFill>
              </a:rPr>
              <a:pPr/>
              <a:t>78</a:t>
            </a:fld>
            <a:endParaRPr lang="en-US" altLang="en-US" sz="1200">
              <a:solidFill>
                <a:schemeClr val="tx1"/>
              </a:solidFill>
            </a:endParaRPr>
          </a:p>
        </p:txBody>
      </p:sp>
      <p:sp>
        <p:nvSpPr>
          <p:cNvPr id="340995" name="Rectangle 2"/>
          <p:cNvSpPr>
            <a:spLocks noGrp="1" noRot="1" noChangeAspect="1" noChangeArrowheads="1" noTextEdit="1"/>
          </p:cNvSpPr>
          <p:nvPr>
            <p:ph type="sldImg"/>
          </p:nvPr>
        </p:nvSpPr>
        <p:spPr>
          <a:xfrm>
            <a:off x="1181100" y="695325"/>
            <a:ext cx="4649788" cy="3486150"/>
          </a:xfrm>
          <a:ln/>
        </p:spPr>
      </p:sp>
      <p:sp>
        <p:nvSpPr>
          <p:cNvPr id="340996"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85987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some of these things matter to you and ADP?</a:t>
            </a:r>
          </a:p>
          <a:p>
            <a:r>
              <a:rPr lang="en-US" dirty="0"/>
              <a:t>- Strength of DSS is it’s w</a:t>
            </a:r>
          </a:p>
        </p:txBody>
      </p:sp>
      <p:sp>
        <p:nvSpPr>
          <p:cNvPr id="4" name="Slide Number Placeholder 3"/>
          <p:cNvSpPr>
            <a:spLocks noGrp="1"/>
          </p:cNvSpPr>
          <p:nvPr>
            <p:ph type="sldNum" sz="quarter" idx="10"/>
          </p:nvPr>
        </p:nvSpPr>
        <p:spPr/>
        <p:txBody>
          <a:bodyPr/>
          <a:lstStyle/>
          <a:p>
            <a:fld id="{788F879F-D9B5-4FBF-AE43-BD6079C78E43}" type="slidenum">
              <a:rPr lang="en-US" smtClean="0"/>
              <a:t>7</a:t>
            </a:fld>
            <a:endParaRPr lang="en-US"/>
          </a:p>
        </p:txBody>
      </p:sp>
    </p:spTree>
    <p:extLst>
      <p:ext uri="{BB962C8B-B14F-4D97-AF65-F5344CB8AC3E}">
        <p14:creationId xmlns:p14="http://schemas.microsoft.com/office/powerpoint/2010/main" val="206150996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9D26962-C937-4E4A-B2AE-9567FB2C1492}" type="slidenum">
              <a:rPr lang="en-US" altLang="en-US" sz="1200">
                <a:solidFill>
                  <a:schemeClr val="tx1"/>
                </a:solidFill>
              </a:rPr>
              <a:pPr/>
              <a:t>79</a:t>
            </a:fld>
            <a:endParaRPr lang="en-US" altLang="en-US" sz="1200">
              <a:solidFill>
                <a:schemeClr val="tx1"/>
              </a:solidFill>
            </a:endParaRPr>
          </a:p>
        </p:txBody>
      </p:sp>
      <p:sp>
        <p:nvSpPr>
          <p:cNvPr id="342019" name="Rectangle 2"/>
          <p:cNvSpPr>
            <a:spLocks noGrp="1" noRot="1" noChangeAspect="1" noChangeArrowheads="1" noTextEdit="1"/>
          </p:cNvSpPr>
          <p:nvPr>
            <p:ph type="sldImg"/>
          </p:nvPr>
        </p:nvSpPr>
        <p:spPr>
          <a:xfrm>
            <a:off x="1181100" y="695325"/>
            <a:ext cx="4649788" cy="3486150"/>
          </a:xfrm>
          <a:ln/>
        </p:spPr>
      </p:sp>
      <p:sp>
        <p:nvSpPr>
          <p:cNvPr id="342020"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913303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BBE539E-9305-4442-8C4B-498F4F6DFB14}" type="slidenum">
              <a:rPr lang="en-US" altLang="en-US" sz="1200">
                <a:solidFill>
                  <a:schemeClr val="tx1"/>
                </a:solidFill>
              </a:rPr>
              <a:pPr/>
              <a:t>80</a:t>
            </a:fld>
            <a:endParaRPr lang="en-US" altLang="en-US" sz="1200">
              <a:solidFill>
                <a:schemeClr val="tx1"/>
              </a:solidFill>
            </a:endParaRPr>
          </a:p>
        </p:txBody>
      </p:sp>
      <p:sp>
        <p:nvSpPr>
          <p:cNvPr id="343043" name="Rectangle 2"/>
          <p:cNvSpPr>
            <a:spLocks noGrp="1" noRot="1" noChangeAspect="1" noChangeArrowheads="1" noTextEdit="1"/>
          </p:cNvSpPr>
          <p:nvPr>
            <p:ph type="sldImg"/>
          </p:nvPr>
        </p:nvSpPr>
        <p:spPr>
          <a:xfrm>
            <a:off x="1184275" y="695325"/>
            <a:ext cx="4648200" cy="3486150"/>
          </a:xfrm>
          <a:ln/>
        </p:spPr>
      </p:sp>
      <p:sp>
        <p:nvSpPr>
          <p:cNvPr id="343044"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8962992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92690BC-578D-4AFB-9292-CCDD2A84BF09}" type="slidenum">
              <a:rPr lang="en-US" altLang="en-US" sz="1200">
                <a:solidFill>
                  <a:schemeClr val="tx1"/>
                </a:solidFill>
              </a:rPr>
              <a:pPr/>
              <a:t>81</a:t>
            </a:fld>
            <a:endParaRPr lang="en-US" altLang="en-US" sz="1200">
              <a:solidFill>
                <a:schemeClr val="tx1"/>
              </a:solidFill>
            </a:endParaRPr>
          </a:p>
        </p:txBody>
      </p:sp>
      <p:sp>
        <p:nvSpPr>
          <p:cNvPr id="344067" name="Rectangle 2"/>
          <p:cNvSpPr>
            <a:spLocks noGrp="1" noRot="1" noChangeAspect="1" noChangeArrowheads="1" noTextEdit="1"/>
          </p:cNvSpPr>
          <p:nvPr>
            <p:ph type="sldImg"/>
          </p:nvPr>
        </p:nvSpPr>
        <p:spPr>
          <a:xfrm>
            <a:off x="1184275" y="695325"/>
            <a:ext cx="4648200" cy="3486150"/>
          </a:xfrm>
          <a:ln/>
        </p:spPr>
      </p:sp>
      <p:sp>
        <p:nvSpPr>
          <p:cNvPr id="344068"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7237528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5781AB2-B2A6-4FA4-8284-267746FD66EC}" type="slidenum">
              <a:rPr lang="en-US" altLang="en-US" sz="1200">
                <a:solidFill>
                  <a:schemeClr val="tx1"/>
                </a:solidFill>
              </a:rPr>
              <a:pPr/>
              <a:t>82</a:t>
            </a:fld>
            <a:endParaRPr lang="en-US" altLang="en-US" sz="1200">
              <a:solidFill>
                <a:schemeClr val="tx1"/>
              </a:solidFill>
            </a:endParaRPr>
          </a:p>
        </p:txBody>
      </p:sp>
      <p:sp>
        <p:nvSpPr>
          <p:cNvPr id="345091" name="Rectangle 2"/>
          <p:cNvSpPr>
            <a:spLocks noGrp="1" noRot="1" noChangeAspect="1" noChangeArrowheads="1" noTextEdit="1"/>
          </p:cNvSpPr>
          <p:nvPr>
            <p:ph type="sldImg"/>
          </p:nvPr>
        </p:nvSpPr>
        <p:spPr>
          <a:xfrm>
            <a:off x="1184275" y="695325"/>
            <a:ext cx="4648200" cy="3486150"/>
          </a:xfrm>
          <a:ln/>
        </p:spPr>
      </p:sp>
      <p:sp>
        <p:nvSpPr>
          <p:cNvPr id="345092"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272844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576B999-35A4-4F09-A7CA-AD6AE69A9D24}" type="slidenum">
              <a:rPr lang="en-US" altLang="en-US" sz="1200">
                <a:solidFill>
                  <a:schemeClr val="tx1"/>
                </a:solidFill>
              </a:rPr>
              <a:pPr/>
              <a:t>84</a:t>
            </a:fld>
            <a:endParaRPr lang="en-US" altLang="en-US" sz="1200">
              <a:solidFill>
                <a:schemeClr val="tx1"/>
              </a:solidFill>
            </a:endParaRPr>
          </a:p>
        </p:txBody>
      </p:sp>
      <p:sp>
        <p:nvSpPr>
          <p:cNvPr id="346115" name="Rectangle 2"/>
          <p:cNvSpPr>
            <a:spLocks noGrp="1" noRot="1" noChangeAspect="1" noChangeArrowheads="1" noTextEdit="1"/>
          </p:cNvSpPr>
          <p:nvPr>
            <p:ph type="sldImg"/>
          </p:nvPr>
        </p:nvSpPr>
        <p:spPr>
          <a:xfrm>
            <a:off x="1181100" y="695325"/>
            <a:ext cx="4649788" cy="3486150"/>
          </a:xfrm>
          <a:ln/>
        </p:spPr>
      </p:sp>
      <p:sp>
        <p:nvSpPr>
          <p:cNvPr id="346116"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1644539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E23B134-3C01-482F-9923-55A3B9EDEA61}" type="slidenum">
              <a:rPr lang="en-US" altLang="en-US" sz="1200">
                <a:solidFill>
                  <a:schemeClr val="tx1"/>
                </a:solidFill>
              </a:rPr>
              <a:pPr/>
              <a:t>85</a:t>
            </a:fld>
            <a:endParaRPr lang="en-US" altLang="en-US" sz="1200">
              <a:solidFill>
                <a:schemeClr val="tx1"/>
              </a:solidFill>
            </a:endParaRPr>
          </a:p>
        </p:txBody>
      </p:sp>
      <p:sp>
        <p:nvSpPr>
          <p:cNvPr id="347139" name="Rectangle 2"/>
          <p:cNvSpPr>
            <a:spLocks noGrp="1" noRot="1" noChangeAspect="1" noChangeArrowheads="1" noTextEdit="1"/>
          </p:cNvSpPr>
          <p:nvPr>
            <p:ph type="sldImg"/>
          </p:nvPr>
        </p:nvSpPr>
        <p:spPr>
          <a:xfrm>
            <a:off x="1181100" y="695325"/>
            <a:ext cx="4649788" cy="3486150"/>
          </a:xfrm>
          <a:ln/>
        </p:spPr>
      </p:sp>
      <p:sp>
        <p:nvSpPr>
          <p:cNvPr id="347140"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8461874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A3B8D20-181C-4B8F-8436-EEA44D5BB1D9}" type="slidenum">
              <a:rPr lang="en-US" altLang="en-US" sz="1200">
                <a:solidFill>
                  <a:schemeClr val="tx1"/>
                </a:solidFill>
              </a:rPr>
              <a:pPr/>
              <a:t>88</a:t>
            </a:fld>
            <a:endParaRPr lang="en-US" altLang="en-US" sz="1200">
              <a:solidFill>
                <a:schemeClr val="tx1"/>
              </a:solidFill>
            </a:endParaRPr>
          </a:p>
        </p:txBody>
      </p:sp>
      <p:sp>
        <p:nvSpPr>
          <p:cNvPr id="262147" name="Rectangle 2"/>
          <p:cNvSpPr>
            <a:spLocks noGrp="1" noRot="1" noChangeAspect="1" noChangeArrowheads="1" noTextEdit="1"/>
          </p:cNvSpPr>
          <p:nvPr>
            <p:ph type="sldImg"/>
          </p:nvPr>
        </p:nvSpPr>
        <p:spPr>
          <a:xfrm>
            <a:off x="1106488" y="695325"/>
            <a:ext cx="4646612" cy="3486150"/>
          </a:xfrm>
          <a:ln/>
        </p:spPr>
      </p:sp>
      <p:sp>
        <p:nvSpPr>
          <p:cNvPr id="262148" name="Rectangle 3"/>
          <p:cNvSpPr>
            <a:spLocks noGrp="1" noChangeArrowheads="1"/>
          </p:cNvSpPr>
          <p:nvPr>
            <p:ph type="body" idx="1"/>
          </p:nvPr>
        </p:nvSpPr>
        <p:spPr>
          <a:xfrm>
            <a:off x="914400" y="4416425"/>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43669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CFE5DEC-EBA3-4021-A9ED-08F6736FB52E}" type="slidenum">
              <a:rPr lang="en-US" altLang="en-US" sz="1200">
                <a:solidFill>
                  <a:schemeClr val="tx1"/>
                </a:solidFill>
              </a:rPr>
              <a:pPr/>
              <a:t>8</a:t>
            </a:fld>
            <a:endParaRPr lang="en-US" altLang="en-US" sz="1200">
              <a:solidFill>
                <a:schemeClr val="tx1"/>
              </a:solidFill>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394716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F13D36C-805D-4DCA-8821-7A16A63B5CFE}" type="slidenum">
              <a:rPr lang="en-US" altLang="en-US" sz="1200">
                <a:solidFill>
                  <a:schemeClr val="tx1"/>
                </a:solidFill>
              </a:rPr>
              <a:pPr/>
              <a:t>9</a:t>
            </a:fld>
            <a:endParaRPr lang="en-US" altLang="en-US" sz="1200">
              <a:solidFill>
                <a:schemeClr val="tx1"/>
              </a:solidFill>
            </a:endParaRP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62665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032A4BA-19DC-4301-9B81-AFC0BD708A47}" type="slidenum">
              <a:rPr lang="en-US" altLang="en-US" sz="1200">
                <a:solidFill>
                  <a:schemeClr val="tx1"/>
                </a:solidFill>
              </a:rPr>
              <a:pPr/>
              <a:t>10</a:t>
            </a:fld>
            <a:endParaRPr lang="en-US" altLang="en-US" sz="1200">
              <a:solidFill>
                <a:schemeClr val="tx1"/>
              </a:solidFill>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0516079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1.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2.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EPRI 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1"/>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52653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72500" cy="73152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74320" y="1005840"/>
            <a:ext cx="4183380" cy="639762"/>
          </a:xfrm>
        </p:spPr>
        <p:txBody>
          <a:bodyPr anchor="b">
            <a:normAutofit/>
          </a:bodyPr>
          <a:lstStyle>
            <a:lvl1pPr marL="0" indent="0">
              <a:buNone/>
              <a:defRPr sz="1600" b="1">
                <a:solidFill>
                  <a:schemeClr val="tx1"/>
                </a:solidFill>
                <a:latin typeface="+mn-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4" name="Content Placeholder 3"/>
          <p:cNvSpPr>
            <a:spLocks noGrp="1"/>
          </p:cNvSpPr>
          <p:nvPr>
            <p:ph sz="half" idx="2"/>
          </p:nvPr>
        </p:nvSpPr>
        <p:spPr>
          <a:xfrm>
            <a:off x="274320" y="1737360"/>
            <a:ext cx="4183380" cy="466344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183380" cy="639762"/>
          </a:xfrm>
        </p:spPr>
        <p:txBody>
          <a:bodyPr anchor="b">
            <a:normAutofit/>
          </a:bodyPr>
          <a:lstStyle>
            <a:lvl1pPr marL="0" indent="0">
              <a:buNone/>
              <a:defRPr sz="1600" b="1">
                <a:solidFill>
                  <a:schemeClr val="tx1"/>
                </a:solidFill>
                <a:latin typeface="+mn-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6" name="Content Placeholder 5"/>
          <p:cNvSpPr>
            <a:spLocks noGrp="1"/>
          </p:cNvSpPr>
          <p:nvPr>
            <p:ph sz="quarter" idx="4"/>
          </p:nvPr>
        </p:nvSpPr>
        <p:spPr>
          <a:xfrm>
            <a:off x="4663439" y="1737360"/>
            <a:ext cx="4183380" cy="466344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2281"/>
            <a:ext cx="9144000" cy="6419421"/>
          </a:xfrm>
          <a:prstGeom prst="rect">
            <a:avLst/>
          </a:prstGeom>
        </p:spPr>
      </p:pic>
      <p:sp>
        <p:nvSpPr>
          <p:cNvPr id="6" name="Rectangle 5"/>
          <p:cNvSpPr/>
          <p:nvPr userDrawn="1"/>
        </p:nvSpPr>
        <p:spPr bwMode="auto">
          <a:xfrm>
            <a:off x="3517" y="2712787"/>
            <a:ext cx="9144000" cy="1626781"/>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8" name="Rectangle 7"/>
          <p:cNvSpPr/>
          <p:nvPr userDrawn="1"/>
        </p:nvSpPr>
        <p:spPr bwMode="auto">
          <a:xfrm flipV="1">
            <a:off x="3" y="4339571"/>
            <a:ext cx="1529861" cy="45719"/>
          </a:xfrm>
          <a:prstGeom prst="rect">
            <a:avLst/>
          </a:prstGeom>
          <a:solidFill>
            <a:srgbClr val="00B0F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9" name="Rectangle 8"/>
          <p:cNvSpPr/>
          <p:nvPr userDrawn="1"/>
        </p:nvSpPr>
        <p:spPr bwMode="auto">
          <a:xfrm flipV="1">
            <a:off x="1522830" y="4339571"/>
            <a:ext cx="1529861" cy="45719"/>
          </a:xfrm>
          <a:prstGeom prst="rect">
            <a:avLst/>
          </a:prstGeom>
          <a:solidFill>
            <a:srgbClr val="92D05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0" name="Rectangle 9"/>
          <p:cNvSpPr/>
          <p:nvPr userDrawn="1"/>
        </p:nvSpPr>
        <p:spPr bwMode="auto">
          <a:xfrm flipV="1">
            <a:off x="3045658" y="4339571"/>
            <a:ext cx="1529861" cy="45719"/>
          </a:xfrm>
          <a:prstGeom prst="rect">
            <a:avLst/>
          </a:prstGeom>
          <a:solidFill>
            <a:srgbClr val="FB970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1" name="Rectangle 10"/>
          <p:cNvSpPr/>
          <p:nvPr userDrawn="1"/>
        </p:nvSpPr>
        <p:spPr bwMode="auto">
          <a:xfrm flipV="1">
            <a:off x="4568486" y="4339571"/>
            <a:ext cx="1529861" cy="45719"/>
          </a:xfrm>
          <a:prstGeom prst="rect">
            <a:avLst/>
          </a:prstGeom>
          <a:solidFill>
            <a:srgbClr val="007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2" name="Rectangle 11"/>
          <p:cNvSpPr/>
          <p:nvPr userDrawn="1"/>
        </p:nvSpPr>
        <p:spPr bwMode="auto">
          <a:xfrm flipV="1">
            <a:off x="6091314" y="4339571"/>
            <a:ext cx="1529861" cy="45719"/>
          </a:xfrm>
          <a:prstGeom prst="rect">
            <a:avLst/>
          </a:prstGeom>
          <a:solidFill>
            <a:srgbClr val="C5434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3" name="Rectangle 12"/>
          <p:cNvSpPr/>
          <p:nvPr userDrawn="1"/>
        </p:nvSpPr>
        <p:spPr bwMode="auto">
          <a:xfrm flipV="1">
            <a:off x="7614141" y="4339571"/>
            <a:ext cx="1529861" cy="45719"/>
          </a:xfrm>
          <a:prstGeom prst="rect">
            <a:avLst/>
          </a:prstGeom>
          <a:solidFill>
            <a:srgbClr val="33CCCC"/>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5" name="Rectangle 35"/>
          <p:cNvSpPr>
            <a:spLocks noGrp="1" noChangeArrowheads="1"/>
          </p:cNvSpPr>
          <p:nvPr>
            <p:ph type="ctrTitle" sz="quarter" hasCustomPrompt="1"/>
          </p:nvPr>
        </p:nvSpPr>
        <p:spPr>
          <a:xfrm>
            <a:off x="3518" y="2712787"/>
            <a:ext cx="9147517" cy="1626781"/>
          </a:xfrm>
        </p:spPr>
        <p:txBody>
          <a:bodyPr anchor="ctr">
            <a:normAutofit/>
          </a:bodyPr>
          <a:lstStyle>
            <a:lvl1pPr algn="ctr">
              <a:spcAft>
                <a:spcPts val="450"/>
              </a:spcAft>
              <a:defRPr sz="2700">
                <a:solidFill>
                  <a:schemeClr val="tx1"/>
                </a:solidFill>
              </a:defRPr>
            </a:lvl1pPr>
          </a:lstStyle>
          <a:p>
            <a:r>
              <a:rPr lang="en-US" dirty="0"/>
              <a:t>CLICK TO EDIT SECTION TITLE STYLE</a:t>
            </a:r>
          </a:p>
        </p:txBody>
      </p:sp>
    </p:spTree>
    <p:extLst>
      <p:ext uri="{BB962C8B-B14F-4D97-AF65-F5344CB8AC3E}">
        <p14:creationId xmlns:p14="http://schemas.microsoft.com/office/powerpoint/2010/main" val="2249479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2281"/>
            <a:ext cx="9144000" cy="6419421"/>
          </a:xfrm>
          <a:prstGeom prst="rect">
            <a:avLst/>
          </a:prstGeom>
        </p:spPr>
      </p:pic>
      <p:sp>
        <p:nvSpPr>
          <p:cNvPr id="6" name="Rectangle 5"/>
          <p:cNvSpPr/>
          <p:nvPr userDrawn="1"/>
        </p:nvSpPr>
        <p:spPr bwMode="auto">
          <a:xfrm>
            <a:off x="0" y="3080826"/>
            <a:ext cx="9144000" cy="801858"/>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5" name="TextBox 4"/>
          <p:cNvSpPr txBox="1"/>
          <p:nvPr userDrawn="1"/>
        </p:nvSpPr>
        <p:spPr>
          <a:xfrm>
            <a:off x="0" y="3275341"/>
            <a:ext cx="9144000" cy="604911"/>
          </a:xfrm>
          <a:prstGeom prst="rect">
            <a:avLst/>
          </a:prstGeom>
          <a:noFill/>
        </p:spPr>
        <p:txBody>
          <a:bodyPr wrap="none" rtlCol="0">
            <a:noAutofit/>
          </a:bodyPr>
          <a:lstStyle/>
          <a:p>
            <a:pPr algn="ctr">
              <a:spcBef>
                <a:spcPts val="0"/>
              </a:spcBef>
            </a:pPr>
            <a:r>
              <a:rPr lang="en-US" sz="2100" b="1" spc="113" baseline="0" dirty="0">
                <a:solidFill>
                  <a:schemeClr val="tx1">
                    <a:lumMod val="90000"/>
                    <a:lumOff val="10000"/>
                  </a:schemeClr>
                </a:solidFill>
                <a:latin typeface="+mj-lt"/>
              </a:rPr>
              <a:t>Together…Shaping the Future of Electricity</a:t>
            </a:r>
          </a:p>
        </p:txBody>
      </p:sp>
      <p:sp>
        <p:nvSpPr>
          <p:cNvPr id="8" name="Rectangle 7"/>
          <p:cNvSpPr/>
          <p:nvPr userDrawn="1"/>
        </p:nvSpPr>
        <p:spPr bwMode="auto">
          <a:xfrm flipV="1">
            <a:off x="3" y="3847518"/>
            <a:ext cx="1529861" cy="45719"/>
          </a:xfrm>
          <a:prstGeom prst="rect">
            <a:avLst/>
          </a:prstGeom>
          <a:solidFill>
            <a:srgbClr val="00B0F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9" name="Rectangle 8"/>
          <p:cNvSpPr/>
          <p:nvPr userDrawn="1"/>
        </p:nvSpPr>
        <p:spPr bwMode="auto">
          <a:xfrm flipV="1">
            <a:off x="1522830" y="3847518"/>
            <a:ext cx="1529861" cy="45719"/>
          </a:xfrm>
          <a:prstGeom prst="rect">
            <a:avLst/>
          </a:prstGeom>
          <a:solidFill>
            <a:srgbClr val="92D05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0" name="Rectangle 9"/>
          <p:cNvSpPr/>
          <p:nvPr userDrawn="1"/>
        </p:nvSpPr>
        <p:spPr bwMode="auto">
          <a:xfrm flipV="1">
            <a:off x="3045658" y="3847518"/>
            <a:ext cx="1529861" cy="45719"/>
          </a:xfrm>
          <a:prstGeom prst="rect">
            <a:avLst/>
          </a:prstGeom>
          <a:solidFill>
            <a:srgbClr val="FB970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1" name="Rectangle 10"/>
          <p:cNvSpPr/>
          <p:nvPr userDrawn="1"/>
        </p:nvSpPr>
        <p:spPr bwMode="auto">
          <a:xfrm flipV="1">
            <a:off x="4568486" y="3847518"/>
            <a:ext cx="1529861" cy="45719"/>
          </a:xfrm>
          <a:prstGeom prst="rect">
            <a:avLst/>
          </a:prstGeom>
          <a:solidFill>
            <a:srgbClr val="007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2" name="Rectangle 11"/>
          <p:cNvSpPr/>
          <p:nvPr userDrawn="1"/>
        </p:nvSpPr>
        <p:spPr bwMode="auto">
          <a:xfrm flipV="1">
            <a:off x="6091314" y="3847518"/>
            <a:ext cx="1529861" cy="45719"/>
          </a:xfrm>
          <a:prstGeom prst="rect">
            <a:avLst/>
          </a:prstGeom>
          <a:solidFill>
            <a:srgbClr val="C5434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3" name="Rectangle 12"/>
          <p:cNvSpPr/>
          <p:nvPr userDrawn="1"/>
        </p:nvSpPr>
        <p:spPr bwMode="auto">
          <a:xfrm flipV="1">
            <a:off x="7614141" y="3847518"/>
            <a:ext cx="1529861" cy="45719"/>
          </a:xfrm>
          <a:prstGeom prst="rect">
            <a:avLst/>
          </a:prstGeom>
          <a:solidFill>
            <a:srgbClr val="33CCCC"/>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1243226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687553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3"/>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358599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NUC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6"/>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6"/>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130668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E&amp;E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2"/>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54203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5"/>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20706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GEN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4"/>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4"/>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97989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no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72500" cy="53949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lstStyle/>
          <a:p>
            <a:r>
              <a:rPr lang="en-US"/>
              <a:t>Click to edit Master title style</a:t>
            </a:r>
            <a:endParaRPr lang="en-US" dirty="0"/>
          </a:p>
        </p:txBody>
      </p:sp>
    </p:spTree>
    <p:extLst>
      <p:ext uri="{BB962C8B-B14F-4D97-AF65-F5344CB8AC3E}">
        <p14:creationId xmlns:p14="http://schemas.microsoft.com/office/powerpoint/2010/main" val="3236244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183380" cy="539496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183380" cy="539496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hyperlink" Target="http://www.epri.com/" TargetMode="Externa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48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21"/>
          <p:cNvSpPr/>
          <p:nvPr userDrawn="1"/>
        </p:nvSpPr>
        <p:spPr>
          <a:xfrm>
            <a:off x="1" y="6602042"/>
            <a:ext cx="7581899" cy="169019"/>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p>
        </p:txBody>
      </p:sp>
      <p:sp>
        <p:nvSpPr>
          <p:cNvPr id="1060" name="Text Box 36"/>
          <p:cNvSpPr txBox="1">
            <a:spLocks noChangeArrowheads="1"/>
          </p:cNvSpPr>
          <p:nvPr/>
        </p:nvSpPr>
        <p:spPr bwMode="auto">
          <a:xfrm>
            <a:off x="60962" y="6586395"/>
            <a:ext cx="608013" cy="184666"/>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600">
                <a:solidFill>
                  <a:schemeClr val="tx1">
                    <a:lumMod val="50000"/>
                    <a:lumOff val="50000"/>
                  </a:schemeClr>
                </a:solidFill>
              </a:rPr>
              <a:pPr algn="l">
                <a:spcBef>
                  <a:spcPts val="0"/>
                </a:spcBef>
              </a:pPr>
              <a:t>‹#›</a:t>
            </a:fld>
            <a:endParaRPr lang="en-US" sz="600" dirty="0">
              <a:solidFill>
                <a:schemeClr val="tx1">
                  <a:lumMod val="50000"/>
                  <a:lumOff val="50000"/>
                </a:schemeClr>
              </a:solidFill>
            </a:endParaRPr>
          </a:p>
        </p:txBody>
      </p:sp>
      <p:sp>
        <p:nvSpPr>
          <p:cNvPr id="14" name="Rectangle 13"/>
          <p:cNvSpPr/>
          <p:nvPr userDrawn="1"/>
        </p:nvSpPr>
        <p:spPr bwMode="auto">
          <a:xfrm rot="5400000" flipH="1">
            <a:off x="4524375" y="-4524375"/>
            <a:ext cx="95250" cy="9144000"/>
          </a:xfrm>
          <a:prstGeom prst="rect">
            <a:avLst/>
          </a:prstGeom>
          <a:solidFill>
            <a:srgbClr val="E5E5E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pic>
        <p:nvPicPr>
          <p:cNvPr id="3" name="Picture 2"/>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2" y="-5342"/>
            <a:ext cx="1632569" cy="102676"/>
          </a:xfrm>
          <a:prstGeom prst="rect">
            <a:avLst/>
          </a:prstGeom>
        </p:spPr>
      </p:pic>
      <p:sp>
        <p:nvSpPr>
          <p:cNvPr id="11" name="Text Box 47"/>
          <p:cNvSpPr txBox="1">
            <a:spLocks noChangeArrowheads="1"/>
          </p:cNvSpPr>
          <p:nvPr userDrawn="1"/>
        </p:nvSpPr>
        <p:spPr bwMode="auto">
          <a:xfrm>
            <a:off x="3141159" y="6586395"/>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tx1">
                    <a:lumMod val="50000"/>
                    <a:lumOff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15" name="TextBox 14">
            <a:hlinkClick r:id="rId17"/>
          </p:cNvPr>
          <p:cNvSpPr txBox="1"/>
          <p:nvPr userDrawn="1"/>
        </p:nvSpPr>
        <p:spPr>
          <a:xfrm>
            <a:off x="960525" y="6586395"/>
            <a:ext cx="1220110" cy="215445"/>
          </a:xfrm>
          <a:prstGeom prst="rect">
            <a:avLst/>
          </a:prstGeom>
          <a:noFill/>
        </p:spPr>
        <p:txBody>
          <a:bodyPr wrap="square" rtlCol="0">
            <a:spAutoFit/>
          </a:bodyPr>
          <a:lstStyle/>
          <a:p>
            <a:pPr algn="l"/>
            <a:r>
              <a:rPr lang="en-US" sz="800" b="1" spc="200" baseline="0" dirty="0">
                <a:solidFill>
                  <a:schemeClr val="tx1">
                    <a:lumMod val="50000"/>
                    <a:lumOff val="50000"/>
                  </a:schemeClr>
                </a:solidFill>
                <a:latin typeface="Century Gothic" panose="020B0502020202020204" pitchFamily="34" charset="0"/>
              </a:rPr>
              <a:t>www.epri.com</a:t>
            </a:r>
          </a:p>
        </p:txBody>
      </p:sp>
      <p:pic>
        <p:nvPicPr>
          <p:cNvPr id="16" name="Picture 15"/>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7679047" y="6576082"/>
            <a:ext cx="1382943" cy="226142"/>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85" r:id="rId2"/>
    <p:sldLayoutId id="2147483686" r:id="rId3"/>
    <p:sldLayoutId id="2147483687" r:id="rId4"/>
    <p:sldLayoutId id="2147483688" r:id="rId5"/>
    <p:sldLayoutId id="2147483689" r:id="rId6"/>
    <p:sldLayoutId id="2147483666" r:id="rId7"/>
    <p:sldLayoutId id="2147483670" r:id="rId8"/>
    <p:sldLayoutId id="2147483668" r:id="rId9"/>
    <p:sldLayoutId id="2147483669" r:id="rId10"/>
    <p:sldLayoutId id="2147483671" r:id="rId11"/>
    <p:sldLayoutId id="2147483684" r:id="rId12"/>
    <p:sldLayoutId id="2147483677" r:id="rId13"/>
    <p:sldLayoutId id="2147483691" r:id="rId14"/>
  </p:sldLayoutIdLst>
  <p:txStyles>
    <p:titleStyle>
      <a:lvl1pPr algn="l" rtl="0" eaLnBrk="1" fontAlgn="base" hangingPunct="1">
        <a:lnSpc>
          <a:spcPct val="100000"/>
        </a:lnSpc>
        <a:spcBef>
          <a:spcPct val="0"/>
        </a:spcBef>
        <a:spcAft>
          <a:spcPct val="0"/>
        </a:spcAft>
        <a:defRPr sz="2800" b="1">
          <a:solidFill>
            <a:schemeClr val="tx1"/>
          </a:solidFill>
          <a:latin typeface="+mj-lt"/>
          <a:ea typeface="+mj-ea"/>
          <a:cs typeface="+mj-cs"/>
        </a:defRPr>
      </a:lvl1pPr>
      <a:lvl2pPr algn="l" rtl="0" eaLnBrk="1" fontAlgn="base" hangingPunct="1">
        <a:lnSpc>
          <a:spcPct val="95000"/>
        </a:lnSpc>
        <a:spcBef>
          <a:spcPct val="0"/>
        </a:spcBef>
        <a:spcAft>
          <a:spcPct val="0"/>
        </a:spcAft>
        <a:defRPr sz="2100" b="1">
          <a:solidFill>
            <a:schemeClr val="tx2"/>
          </a:solidFill>
          <a:latin typeface="Arial" charset="0"/>
        </a:defRPr>
      </a:lvl2pPr>
      <a:lvl3pPr algn="l" rtl="0" eaLnBrk="1" fontAlgn="base" hangingPunct="1">
        <a:lnSpc>
          <a:spcPct val="95000"/>
        </a:lnSpc>
        <a:spcBef>
          <a:spcPct val="0"/>
        </a:spcBef>
        <a:spcAft>
          <a:spcPct val="0"/>
        </a:spcAft>
        <a:defRPr sz="2100" b="1">
          <a:solidFill>
            <a:schemeClr val="tx2"/>
          </a:solidFill>
          <a:latin typeface="Arial" charset="0"/>
        </a:defRPr>
      </a:lvl3pPr>
      <a:lvl4pPr algn="l" rtl="0" eaLnBrk="1" fontAlgn="base" hangingPunct="1">
        <a:lnSpc>
          <a:spcPct val="95000"/>
        </a:lnSpc>
        <a:spcBef>
          <a:spcPct val="0"/>
        </a:spcBef>
        <a:spcAft>
          <a:spcPct val="0"/>
        </a:spcAft>
        <a:defRPr sz="2100" b="1">
          <a:solidFill>
            <a:schemeClr val="tx2"/>
          </a:solidFill>
          <a:latin typeface="Arial" charset="0"/>
        </a:defRPr>
      </a:lvl4pPr>
      <a:lvl5pPr algn="l" rtl="0" eaLnBrk="1" fontAlgn="base" hangingPunct="1">
        <a:lnSpc>
          <a:spcPct val="95000"/>
        </a:lnSpc>
        <a:spcBef>
          <a:spcPct val="0"/>
        </a:spcBef>
        <a:spcAft>
          <a:spcPct val="0"/>
        </a:spcAft>
        <a:defRPr sz="2100" b="1">
          <a:solidFill>
            <a:schemeClr val="tx2"/>
          </a:solidFill>
          <a:latin typeface="Arial" charset="0"/>
        </a:defRPr>
      </a:lvl5pPr>
      <a:lvl6pPr marL="342892" algn="l" rtl="0" eaLnBrk="1" fontAlgn="base" hangingPunct="1">
        <a:lnSpc>
          <a:spcPct val="95000"/>
        </a:lnSpc>
        <a:spcBef>
          <a:spcPct val="0"/>
        </a:spcBef>
        <a:spcAft>
          <a:spcPct val="0"/>
        </a:spcAft>
        <a:defRPr sz="2100" b="1">
          <a:solidFill>
            <a:schemeClr val="tx2"/>
          </a:solidFill>
          <a:latin typeface="Arial" charset="0"/>
        </a:defRPr>
      </a:lvl6pPr>
      <a:lvl7pPr marL="685783" algn="l" rtl="0" eaLnBrk="1" fontAlgn="base" hangingPunct="1">
        <a:lnSpc>
          <a:spcPct val="95000"/>
        </a:lnSpc>
        <a:spcBef>
          <a:spcPct val="0"/>
        </a:spcBef>
        <a:spcAft>
          <a:spcPct val="0"/>
        </a:spcAft>
        <a:defRPr sz="2100" b="1">
          <a:solidFill>
            <a:schemeClr val="tx2"/>
          </a:solidFill>
          <a:latin typeface="Arial" charset="0"/>
        </a:defRPr>
      </a:lvl7pPr>
      <a:lvl8pPr marL="1028675" algn="l" rtl="0" eaLnBrk="1" fontAlgn="base" hangingPunct="1">
        <a:lnSpc>
          <a:spcPct val="95000"/>
        </a:lnSpc>
        <a:spcBef>
          <a:spcPct val="0"/>
        </a:spcBef>
        <a:spcAft>
          <a:spcPct val="0"/>
        </a:spcAft>
        <a:defRPr sz="2100" b="1">
          <a:solidFill>
            <a:schemeClr val="tx2"/>
          </a:solidFill>
          <a:latin typeface="Arial" charset="0"/>
        </a:defRPr>
      </a:lvl8pPr>
      <a:lvl9pPr marL="1371566" algn="l" rtl="0" eaLnBrk="1" fontAlgn="base" hangingPunct="1">
        <a:lnSpc>
          <a:spcPct val="95000"/>
        </a:lnSpc>
        <a:spcBef>
          <a:spcPct val="0"/>
        </a:spcBef>
        <a:spcAft>
          <a:spcPct val="0"/>
        </a:spcAft>
        <a:defRPr sz="2100" b="1">
          <a:solidFill>
            <a:schemeClr val="tx2"/>
          </a:solidFill>
          <a:latin typeface="Arial" charset="0"/>
        </a:defRPr>
      </a:lvl9pPr>
    </p:titleStyle>
    <p:bodyStyle>
      <a:lvl1pPr marL="173827" indent="-173827"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400">
          <a:solidFill>
            <a:schemeClr val="tx1"/>
          </a:solidFill>
          <a:latin typeface="+mn-lt"/>
          <a:ea typeface="+mn-ea"/>
          <a:cs typeface="+mn-cs"/>
        </a:defRPr>
      </a:lvl1pPr>
      <a:lvl2pPr marL="425043" indent="-209545" algn="l" rtl="0" eaLnBrk="1" fontAlgn="base" hangingPunct="1">
        <a:lnSpc>
          <a:spcPct val="100000"/>
        </a:lnSpc>
        <a:spcBef>
          <a:spcPct val="0"/>
        </a:spcBef>
        <a:spcAft>
          <a:spcPts val="450"/>
        </a:spcAft>
        <a:buClr>
          <a:schemeClr val="tx1">
            <a:lumMod val="65000"/>
            <a:lumOff val="35000"/>
          </a:schemeClr>
        </a:buClr>
        <a:buSzPct val="80000"/>
        <a:buChar char="–"/>
        <a:defRPr sz="2100">
          <a:solidFill>
            <a:schemeClr val="tx1"/>
          </a:solidFill>
          <a:latin typeface="+mn-lt"/>
        </a:defRPr>
      </a:lvl2pPr>
      <a:lvl3pPr marL="641731" indent="-167875"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100">
          <a:solidFill>
            <a:schemeClr val="tx1"/>
          </a:solidFill>
          <a:latin typeface="+mn-lt"/>
        </a:defRPr>
      </a:lvl3pPr>
      <a:lvl4pPr marL="946523" indent="-216689" algn="l" rtl="0" eaLnBrk="1" fontAlgn="base" hangingPunct="1">
        <a:lnSpc>
          <a:spcPct val="100000"/>
        </a:lnSpc>
        <a:spcBef>
          <a:spcPct val="0"/>
        </a:spcBef>
        <a:spcAft>
          <a:spcPts val="450"/>
        </a:spcAft>
        <a:buClr>
          <a:schemeClr val="tx1">
            <a:lumMod val="65000"/>
            <a:lumOff val="35000"/>
          </a:schemeClr>
        </a:buClr>
        <a:buSzPct val="80000"/>
        <a:buChar char="–"/>
        <a:defRPr sz="2100">
          <a:solidFill>
            <a:schemeClr val="tx1"/>
          </a:solidFill>
          <a:latin typeface="+mn-lt"/>
        </a:defRPr>
      </a:lvl4pPr>
      <a:lvl5pPr marL="1153688" indent="-169065"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100">
          <a:solidFill>
            <a:schemeClr val="tx1"/>
          </a:solidFill>
          <a:latin typeface="+mn-lt"/>
        </a:defRPr>
      </a:lvl5pPr>
      <a:lvl6pPr marL="1458479" indent="-130966" algn="l" rtl="0" eaLnBrk="1" fontAlgn="base" hangingPunct="1">
        <a:lnSpc>
          <a:spcPct val="95000"/>
        </a:lnSpc>
        <a:spcBef>
          <a:spcPct val="0"/>
        </a:spcBef>
        <a:spcAft>
          <a:spcPct val="25000"/>
        </a:spcAft>
        <a:buChar char="•"/>
        <a:defRPr sz="1800">
          <a:solidFill>
            <a:srgbClr val="000000"/>
          </a:solidFill>
          <a:latin typeface="+mn-lt"/>
        </a:defRPr>
      </a:lvl6pPr>
      <a:lvl7pPr marL="1801371" indent="-130966" algn="l" rtl="0" eaLnBrk="1" fontAlgn="base" hangingPunct="1">
        <a:lnSpc>
          <a:spcPct val="95000"/>
        </a:lnSpc>
        <a:spcBef>
          <a:spcPct val="0"/>
        </a:spcBef>
        <a:spcAft>
          <a:spcPct val="25000"/>
        </a:spcAft>
        <a:buChar char="•"/>
        <a:defRPr sz="1800">
          <a:solidFill>
            <a:srgbClr val="000000"/>
          </a:solidFill>
          <a:latin typeface="+mn-lt"/>
        </a:defRPr>
      </a:lvl7pPr>
      <a:lvl8pPr marL="2144263" indent="-130966" algn="l" rtl="0" eaLnBrk="1" fontAlgn="base" hangingPunct="1">
        <a:lnSpc>
          <a:spcPct val="95000"/>
        </a:lnSpc>
        <a:spcBef>
          <a:spcPct val="0"/>
        </a:spcBef>
        <a:spcAft>
          <a:spcPct val="25000"/>
        </a:spcAft>
        <a:buChar char="•"/>
        <a:defRPr sz="1800">
          <a:solidFill>
            <a:srgbClr val="000000"/>
          </a:solidFill>
          <a:latin typeface="+mn-lt"/>
        </a:defRPr>
      </a:lvl8pPr>
      <a:lvl9pPr marL="2487154" indent="-130966" algn="l" rtl="0" eaLnBrk="1" fontAlgn="base" hangingPunct="1">
        <a:lnSpc>
          <a:spcPct val="95000"/>
        </a:lnSpc>
        <a:spcBef>
          <a:spcPct val="0"/>
        </a:spcBef>
        <a:spcAft>
          <a:spcPct val="25000"/>
        </a:spcAft>
        <a:buChar char="•"/>
        <a:defRPr sz="1800">
          <a:solidFill>
            <a:srgbClr val="000000"/>
          </a:solidFill>
          <a:latin typeface="+mn-lt"/>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vn.code.sf.net/p/electricdss/code/trunk/Distrib/Doc/"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ewh.ieee.org/soc/pes/dsacom/testfeeders/"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1.w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3.wmf"/><Relationship Id="rId4"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24.wmf"/><Relationship Id="rId4"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26.wmf"/><Relationship Id="rId4" Type="http://schemas.openxmlformats.org/officeDocument/2006/relationships/oleObject" Target="../embeddings/oleObject4.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www.sourceforge.net/"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www.epri.com/#/pages/sa/opendss?lang=en-US"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30.wmf"/><Relationship Id="rId4" Type="http://schemas.openxmlformats.org/officeDocument/2006/relationships/oleObject" Target="../embeddings/oleObject5.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hyperlink" Target="https://www.epri.com/#/pages/sa/opendss" TargetMode="External"/><Relationship Id="rId4" Type="http://schemas.openxmlformats.org/officeDocument/2006/relationships/image" Target="../media/image16.png"/></Relationships>
</file>

<file path=ppt/slides/_rels/slide50.xml.rels><?xml version="1.0" encoding="UTF-8" standalone="yes"?>
<Relationships xmlns="http://schemas.openxmlformats.org/package/2006/relationships"><Relationship Id="rId3" Type="http://schemas.openxmlformats.org/officeDocument/2006/relationships/hyperlink" Target="https://www.epri.com/#/pages/sa/opendss?lang=en-US" TargetMode="External"/><Relationship Id="rId2" Type="http://schemas.openxmlformats.org/officeDocument/2006/relationships/notesSlide" Target="../notesSlides/notesSlide40.xm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hyperlink" Target="http://sourceforge.net/projects/electricdss/files/"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19.emf"/><Relationship Id="rId4" Type="http://schemas.openxmlformats.org/officeDocument/2006/relationships/image" Target="../media/image18.e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63.xml"/><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50.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p:txBody>
          <a:bodyPr numCol="1"/>
          <a:lstStyle/>
          <a:p>
            <a:r>
              <a:rPr lang="en-US" dirty="0"/>
              <a:t>Roger C. Dugan</a:t>
            </a:r>
          </a:p>
          <a:p>
            <a:r>
              <a:rPr lang="en-US" dirty="0"/>
              <a:t>Sr. Technical Executive</a:t>
            </a:r>
          </a:p>
          <a:p>
            <a:r>
              <a:rPr lang="en-US" dirty="0"/>
              <a:t>EPRI Knoxville, TN</a:t>
            </a:r>
          </a:p>
          <a:p>
            <a:endParaRPr lang="en-US" dirty="0"/>
          </a:p>
          <a:p>
            <a:endParaRPr lang="en-US" dirty="0"/>
          </a:p>
          <a:p>
            <a:r>
              <a:rPr lang="en-US" b="1" dirty="0"/>
              <a:t>January 21-22, 2019</a:t>
            </a:r>
            <a:endParaRPr lang="en-US" dirty="0"/>
          </a:p>
        </p:txBody>
      </p:sp>
      <p:sp>
        <p:nvSpPr>
          <p:cNvPr id="3" name="Title 2"/>
          <p:cNvSpPr>
            <a:spLocks noGrp="1"/>
          </p:cNvSpPr>
          <p:nvPr>
            <p:ph type="ctrTitle" sz="quarter"/>
          </p:nvPr>
        </p:nvSpPr>
        <p:spPr/>
        <p:txBody>
          <a:bodyPr/>
          <a:lstStyle/>
          <a:p>
            <a:r>
              <a:rPr lang="en-US" dirty="0" err="1"/>
              <a:t>OpenDSS</a:t>
            </a:r>
            <a:r>
              <a:rPr lang="en-US" dirty="0"/>
              <a:t> Training Workshop</a:t>
            </a:r>
          </a:p>
        </p:txBody>
      </p:sp>
      <p:sp>
        <p:nvSpPr>
          <p:cNvPr id="4" name="Text Placeholder 3"/>
          <p:cNvSpPr>
            <a:spLocks noGrp="1"/>
          </p:cNvSpPr>
          <p:nvPr>
            <p:ph type="body" sz="quarter" idx="10"/>
          </p:nvPr>
        </p:nvSpPr>
        <p:spPr/>
        <p:txBody>
          <a:bodyPr>
            <a:normAutofit lnSpcReduction="10000"/>
          </a:bodyPr>
          <a:lstStyle/>
          <a:p>
            <a:r>
              <a:rPr lang="en-US" dirty="0"/>
              <a:t>University of Puerto Rico - Mayaguez</a:t>
            </a:r>
          </a:p>
        </p:txBody>
      </p:sp>
    </p:spTree>
    <p:extLst>
      <p:ext uri="{BB962C8B-B14F-4D97-AF65-F5344CB8AC3E}">
        <p14:creationId xmlns:p14="http://schemas.microsoft.com/office/powerpoint/2010/main" val="3407726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a:t>What is the OpenDSS? (cont’d)</a:t>
            </a:r>
          </a:p>
        </p:txBody>
      </p:sp>
      <p:sp>
        <p:nvSpPr>
          <p:cNvPr id="14339" name="Rectangle 3"/>
          <p:cNvSpPr>
            <a:spLocks noGrp="1" noChangeArrowheads="1"/>
          </p:cNvSpPr>
          <p:nvPr>
            <p:ph type="body" idx="1"/>
          </p:nvPr>
        </p:nvSpPr>
        <p:spPr/>
        <p:txBody>
          <a:bodyPr/>
          <a:lstStyle/>
          <a:p>
            <a:pPr eaLnBrk="1" hangingPunct="1"/>
            <a:r>
              <a:rPr lang="en-US" altLang="en-US" dirty="0"/>
              <a:t>What it Isn’t</a:t>
            </a:r>
          </a:p>
          <a:p>
            <a:pPr lvl="1" eaLnBrk="1" hangingPunct="1"/>
            <a:r>
              <a:rPr lang="en-US" altLang="en-US" dirty="0"/>
              <a:t>An </a:t>
            </a:r>
            <a:r>
              <a:rPr lang="en-US" altLang="en-US" i="1" dirty="0"/>
              <a:t>Electromagnetic</a:t>
            </a:r>
            <a:r>
              <a:rPr lang="en-US" altLang="en-US" dirty="0"/>
              <a:t> transients solver (Time Domain)</a:t>
            </a:r>
          </a:p>
          <a:p>
            <a:pPr lvl="2" eaLnBrk="1" hangingPunct="1"/>
            <a:r>
              <a:rPr lang="en-US" altLang="en-US" dirty="0"/>
              <a:t>It can solve </a:t>
            </a:r>
            <a:r>
              <a:rPr lang="en-US" altLang="en-US" i="1" dirty="0"/>
              <a:t>Electromechanical transients</a:t>
            </a:r>
          </a:p>
          <a:p>
            <a:pPr lvl="3" eaLnBrk="1" hangingPunct="1"/>
            <a:r>
              <a:rPr lang="en-US" altLang="en-US" dirty="0"/>
              <a:t>Frequency Domain =&gt; “Dynamics” </a:t>
            </a:r>
          </a:p>
          <a:p>
            <a:pPr lvl="3" eaLnBrk="1" hangingPunct="1"/>
            <a:r>
              <a:rPr lang="en-US" altLang="en-US" dirty="0"/>
              <a:t>All solutions are in </a:t>
            </a:r>
            <a:r>
              <a:rPr lang="en-US" altLang="en-US" b="1" i="1" dirty="0"/>
              <a:t>phasors </a:t>
            </a:r>
            <a:r>
              <a:rPr lang="en-US" altLang="en-US" dirty="0"/>
              <a:t>(complex math)</a:t>
            </a:r>
          </a:p>
          <a:p>
            <a:pPr lvl="1" eaLnBrk="1" hangingPunct="1"/>
            <a:r>
              <a:rPr lang="en-US" altLang="en-US" dirty="0"/>
              <a:t>Not a “Power Flow” program</a:t>
            </a:r>
          </a:p>
          <a:p>
            <a:pPr lvl="1" eaLnBrk="1" hangingPunct="1"/>
            <a:r>
              <a:rPr lang="en-US" altLang="en-US" dirty="0"/>
              <a:t>Not a radial circuit solver</a:t>
            </a:r>
          </a:p>
          <a:p>
            <a:pPr lvl="2" eaLnBrk="1" hangingPunct="1"/>
            <a:r>
              <a:rPr lang="en-US" altLang="en-US" dirty="0"/>
              <a:t>Does meshed networks just as easily</a:t>
            </a:r>
          </a:p>
          <a:p>
            <a:pPr lvl="1" eaLnBrk="1" hangingPunct="1"/>
            <a:r>
              <a:rPr lang="en-US" altLang="en-US" dirty="0"/>
              <a:t>Not a distribution data management tool</a:t>
            </a:r>
          </a:p>
          <a:p>
            <a:pPr lvl="2" eaLnBrk="1" hangingPunct="1"/>
            <a:r>
              <a:rPr lang="en-US" altLang="en-US" dirty="0"/>
              <a:t>It is a simulation engine designed to work with data extracted from one or more utility databases</a:t>
            </a:r>
          </a:p>
          <a:p>
            <a:pPr eaLnBrk="1" hangingPunct="1"/>
            <a:endParaRPr lang="en-US" altLang="en-US" dirty="0"/>
          </a:p>
        </p:txBody>
      </p:sp>
    </p:spTree>
    <p:extLst>
      <p:ext uri="{BB962C8B-B14F-4D97-AF65-F5344CB8AC3E}">
        <p14:creationId xmlns:p14="http://schemas.microsoft.com/office/powerpoint/2010/main" val="34778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a:t>Time- and Location-Dependent Benefits</a:t>
            </a:r>
          </a:p>
        </p:txBody>
      </p:sp>
      <p:sp>
        <p:nvSpPr>
          <p:cNvPr id="15363" name="Rectangle 3"/>
          <p:cNvSpPr>
            <a:spLocks noGrp="1" noChangeArrowheads="1"/>
          </p:cNvSpPr>
          <p:nvPr>
            <p:ph type="body" idx="1"/>
          </p:nvPr>
        </p:nvSpPr>
        <p:spPr/>
        <p:txBody>
          <a:bodyPr/>
          <a:lstStyle/>
          <a:p>
            <a:pPr eaLnBrk="1" hangingPunct="1"/>
            <a:r>
              <a:rPr lang="en-US" altLang="en-US"/>
              <a:t>The OpenDSS was designed to capture both </a:t>
            </a:r>
          </a:p>
          <a:p>
            <a:pPr lvl="1" eaLnBrk="1" hangingPunct="1"/>
            <a:r>
              <a:rPr lang="en-US" altLang="en-US" b="1"/>
              <a:t>Time-specific benefits</a:t>
            </a:r>
            <a:r>
              <a:rPr lang="en-US" altLang="en-US"/>
              <a:t> and </a:t>
            </a:r>
          </a:p>
          <a:p>
            <a:pPr lvl="1" eaLnBrk="1" hangingPunct="1"/>
            <a:r>
              <a:rPr lang="en-US" altLang="en-US" b="1"/>
              <a:t>Location-specific benefits</a:t>
            </a:r>
            <a:r>
              <a:rPr lang="en-US" altLang="en-US"/>
              <a:t> </a:t>
            </a:r>
          </a:p>
          <a:p>
            <a:pPr eaLnBrk="1" hangingPunct="1"/>
            <a:r>
              <a:rPr lang="en-US" altLang="en-US"/>
              <a:t>Needed for</a:t>
            </a:r>
          </a:p>
          <a:p>
            <a:pPr lvl="1" eaLnBrk="1" hangingPunct="1"/>
            <a:r>
              <a:rPr lang="en-US" altLang="en-US"/>
              <a:t>DG analysis</a:t>
            </a:r>
          </a:p>
          <a:p>
            <a:pPr lvl="1" eaLnBrk="1" hangingPunct="1"/>
            <a:r>
              <a:rPr lang="en-US" altLang="en-US"/>
              <a:t>Renewable generation</a:t>
            </a:r>
          </a:p>
          <a:p>
            <a:pPr lvl="1" eaLnBrk="1" hangingPunct="1"/>
            <a:r>
              <a:rPr lang="en-US" altLang="en-US"/>
              <a:t>Energy efficiency analysis</a:t>
            </a:r>
          </a:p>
          <a:p>
            <a:pPr lvl="1" eaLnBrk="1" hangingPunct="1"/>
            <a:r>
              <a:rPr lang="en-US" altLang="en-US"/>
              <a:t>PHEV and EV impacts</a:t>
            </a:r>
          </a:p>
          <a:p>
            <a:pPr lvl="1" eaLnBrk="1" hangingPunct="1"/>
            <a:r>
              <a:rPr lang="en-US" altLang="en-US"/>
              <a:t>Other proposed capacity enhancements that don’t follow typical loadshapes</a:t>
            </a:r>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1187494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a:t>Time- and Location-Dependent Benefits</a:t>
            </a:r>
          </a:p>
        </p:txBody>
      </p:sp>
      <p:sp>
        <p:nvSpPr>
          <p:cNvPr id="16387" name="Rectangle 3"/>
          <p:cNvSpPr>
            <a:spLocks noGrp="1" noChangeArrowheads="1"/>
          </p:cNvSpPr>
          <p:nvPr>
            <p:ph type="body" idx="1"/>
          </p:nvPr>
        </p:nvSpPr>
        <p:spPr/>
        <p:txBody>
          <a:bodyPr/>
          <a:lstStyle/>
          <a:p>
            <a:pPr eaLnBrk="1" hangingPunct="1"/>
            <a:r>
              <a:rPr lang="en-US" altLang="en-US" dirty="0"/>
              <a:t>Traditional distribution system analysis programs </a:t>
            </a:r>
          </a:p>
          <a:p>
            <a:pPr lvl="1" eaLnBrk="1" hangingPunct="1"/>
            <a:r>
              <a:rPr lang="en-US" altLang="en-US" dirty="0"/>
              <a:t>Designed to study </a:t>
            </a:r>
            <a:r>
              <a:rPr lang="en-US" altLang="en-US" b="1" dirty="0"/>
              <a:t>peak loading</a:t>
            </a:r>
            <a:r>
              <a:rPr lang="en-US" altLang="en-US" dirty="0"/>
              <a:t> conditions</a:t>
            </a:r>
          </a:p>
          <a:p>
            <a:pPr lvl="1" eaLnBrk="1" hangingPunct="1"/>
            <a:r>
              <a:rPr lang="en-US" altLang="en-US" dirty="0"/>
              <a:t>Capture mostly </a:t>
            </a:r>
            <a:r>
              <a:rPr lang="en-US" altLang="en-US" b="1" dirty="0"/>
              <a:t>location-specific</a:t>
            </a:r>
            <a:r>
              <a:rPr lang="en-US" altLang="en-US" dirty="0"/>
              <a:t> benefits</a:t>
            </a:r>
          </a:p>
          <a:p>
            <a:pPr lvl="1" eaLnBrk="1" hangingPunct="1"/>
            <a:r>
              <a:rPr lang="en-US" altLang="en-US" dirty="0"/>
              <a:t>Ignores time; Assumes resource is available</a:t>
            </a:r>
          </a:p>
          <a:p>
            <a:pPr lvl="1" eaLnBrk="1" hangingPunct="1"/>
            <a:r>
              <a:rPr lang="en-US" altLang="en-US" dirty="0"/>
              <a:t>This gets the wrong answer for many DG, energy efficiency, and Smart Grid analyses</a:t>
            </a:r>
          </a:p>
          <a:p>
            <a:pPr lvl="1" eaLnBrk="1" hangingPunct="1"/>
            <a:endParaRPr lang="en-US" altLang="en-US" dirty="0"/>
          </a:p>
          <a:p>
            <a:pPr eaLnBrk="1" hangingPunct="1"/>
            <a:r>
              <a:rPr lang="en-US" altLang="en-US" dirty="0"/>
              <a:t>Must do </a:t>
            </a:r>
            <a:r>
              <a:rPr lang="en-US" altLang="en-US" b="1" dirty="0"/>
              <a:t>time sequence analysis</a:t>
            </a:r>
            <a:r>
              <a:rPr lang="en-US" altLang="en-US" dirty="0"/>
              <a:t> to get the right answer</a:t>
            </a:r>
          </a:p>
          <a:p>
            <a:pPr lvl="1"/>
            <a:r>
              <a:rPr lang="en-US" altLang="en-US" dirty="0"/>
              <a:t>“Quasi-Static Time-Series” (QSTS) simulations</a:t>
            </a:r>
          </a:p>
          <a:p>
            <a:pPr lvl="1" eaLnBrk="1" hangingPunct="1"/>
            <a:r>
              <a:rPr lang="en-US" altLang="en-US" dirty="0"/>
              <a:t>Over distribution planning area</a:t>
            </a:r>
          </a:p>
        </p:txBody>
      </p:sp>
    </p:spTree>
    <p:extLst>
      <p:ext uri="{BB962C8B-B14F-4D97-AF65-F5344CB8AC3E}">
        <p14:creationId xmlns:p14="http://schemas.microsoft.com/office/powerpoint/2010/main" val="2354105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a:t>What are the Key Features?</a:t>
            </a:r>
          </a:p>
        </p:txBody>
      </p:sp>
      <p:sp>
        <p:nvSpPr>
          <p:cNvPr id="17411" name="Rectangle 3"/>
          <p:cNvSpPr>
            <a:spLocks noGrp="1" noChangeArrowheads="1"/>
          </p:cNvSpPr>
          <p:nvPr>
            <p:ph type="body" idx="1"/>
          </p:nvPr>
        </p:nvSpPr>
        <p:spPr/>
        <p:txBody>
          <a:bodyPr/>
          <a:lstStyle/>
          <a:p>
            <a:pPr eaLnBrk="1" hangingPunct="1"/>
            <a:endParaRPr lang="en-US" altLang="en-US" dirty="0"/>
          </a:p>
          <a:p>
            <a:pPr eaLnBrk="1" hangingPunct="1"/>
            <a:r>
              <a:rPr lang="en-US" altLang="en-US" dirty="0"/>
              <a:t>Can model virtually any circuit configuration</a:t>
            </a:r>
          </a:p>
          <a:p>
            <a:pPr eaLnBrk="1" hangingPunct="1"/>
            <a:r>
              <a:rPr lang="en-US" altLang="en-US" dirty="0"/>
              <a:t>Fast and efficient QSTS simulations</a:t>
            </a:r>
          </a:p>
          <a:p>
            <a:pPr eaLnBrk="1" hangingPunct="1"/>
            <a:r>
              <a:rPr lang="en-US" altLang="en-US" dirty="0"/>
              <a:t>Designed to allow expansion indefinitely</a:t>
            </a:r>
          </a:p>
          <a:p>
            <a:pPr lvl="1" eaLnBrk="1" hangingPunct="1"/>
            <a:r>
              <a:rPr lang="en-US" altLang="en-US" dirty="0"/>
              <a:t>Impossible to anticipate everything users will want to do</a:t>
            </a:r>
          </a:p>
          <a:p>
            <a:pPr lvl="1" eaLnBrk="1" hangingPunct="1"/>
            <a:r>
              <a:rPr lang="en-US" altLang="en-US" dirty="0"/>
              <a:t>Scripting language and COM interface allows easier customization</a:t>
            </a:r>
          </a:p>
          <a:p>
            <a:pPr lvl="1" eaLnBrk="1" hangingPunct="1"/>
            <a:r>
              <a:rPr lang="en-US" altLang="en-US" dirty="0"/>
              <a:t>OOP design of software makes </a:t>
            </a:r>
            <a:r>
              <a:rPr lang="en-US" altLang="en-US"/>
              <a:t>it easy </a:t>
            </a:r>
            <a:r>
              <a:rPr lang="en-US" altLang="en-US" dirty="0"/>
              <a:t>to add new circuit element models</a:t>
            </a:r>
          </a:p>
          <a:p>
            <a:pPr lvl="1" eaLnBrk="1" hangingPunct="1"/>
            <a:endParaRPr lang="en-US" altLang="en-US" dirty="0"/>
          </a:p>
          <a:p>
            <a:r>
              <a:rPr lang="en-US" altLang="en-US" dirty="0"/>
              <a:t>See Documentation for more details</a:t>
            </a:r>
          </a:p>
          <a:p>
            <a:pPr lvl="1"/>
            <a:r>
              <a:rPr lang="en-US" altLang="en-US" sz="1800" dirty="0">
                <a:hlinkClick r:id="rId3"/>
              </a:rPr>
              <a:t>http://svn.code.sf.net/p/electricdss/code/trunk/Distrib/Doc/</a:t>
            </a:r>
            <a:endParaRPr lang="en-US" altLang="en-US" sz="1800" dirty="0"/>
          </a:p>
          <a:p>
            <a:pPr lvl="1"/>
            <a:r>
              <a:rPr lang="en-US" altLang="en-US" sz="1800" b="1" dirty="0"/>
              <a:t>Help</a:t>
            </a:r>
            <a:r>
              <a:rPr lang="en-US" altLang="en-US" sz="1800" dirty="0"/>
              <a:t> menu on OpenDSS.exe</a:t>
            </a:r>
          </a:p>
          <a:p>
            <a:pPr lvl="1" eaLnBrk="1" hangingPunct="1"/>
            <a:endParaRPr lang="en-US" altLang="en-US" dirty="0"/>
          </a:p>
        </p:txBody>
      </p:sp>
    </p:spTree>
    <p:extLst>
      <p:ext uri="{BB962C8B-B14F-4D97-AF65-F5344CB8AC3E}">
        <p14:creationId xmlns:p14="http://schemas.microsoft.com/office/powerpoint/2010/main" val="2011752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a:t>Built-in Solution Modes</a:t>
            </a:r>
          </a:p>
        </p:txBody>
      </p:sp>
      <p:sp>
        <p:nvSpPr>
          <p:cNvPr id="18435" name="Rectangle 3"/>
          <p:cNvSpPr>
            <a:spLocks noGrp="1" noChangeArrowheads="1"/>
          </p:cNvSpPr>
          <p:nvPr>
            <p:ph type="body" idx="1"/>
          </p:nvPr>
        </p:nvSpPr>
        <p:spPr/>
        <p:txBody>
          <a:bodyPr/>
          <a:lstStyle/>
          <a:p>
            <a:pPr eaLnBrk="1" hangingPunct="1"/>
            <a:r>
              <a:rPr lang="en-US" altLang="en-US"/>
              <a:t>Snapshot (static) Power Flow </a:t>
            </a:r>
          </a:p>
          <a:p>
            <a:pPr eaLnBrk="1" hangingPunct="1"/>
            <a:r>
              <a:rPr lang="en-US" altLang="en-US"/>
              <a:t>Direct (non-iterative)</a:t>
            </a:r>
          </a:p>
          <a:p>
            <a:pPr eaLnBrk="1" hangingPunct="1"/>
            <a:r>
              <a:rPr lang="en-US" altLang="en-US"/>
              <a:t>Daily mode (default: 24 1-hr increments)</a:t>
            </a:r>
          </a:p>
          <a:p>
            <a:pPr eaLnBrk="1" hangingPunct="1"/>
            <a:r>
              <a:rPr lang="en-US" altLang="en-US"/>
              <a:t>Yearly mode (default 8760 1-hr increments)</a:t>
            </a:r>
          </a:p>
          <a:p>
            <a:pPr eaLnBrk="1" hangingPunct="1"/>
            <a:r>
              <a:rPr lang="en-US" altLang="en-US"/>
              <a:t>Duty cycle (1 to 5s increments)</a:t>
            </a:r>
          </a:p>
          <a:p>
            <a:pPr eaLnBrk="1" hangingPunct="1"/>
            <a:r>
              <a:rPr lang="en-US" altLang="en-US"/>
              <a:t>Dynamics (electromechanical transients)</a:t>
            </a:r>
          </a:p>
          <a:p>
            <a:pPr eaLnBrk="1" hangingPunct="1"/>
            <a:r>
              <a:rPr lang="en-US" altLang="en-US"/>
              <a:t>Fault study</a:t>
            </a:r>
          </a:p>
          <a:p>
            <a:pPr eaLnBrk="1" hangingPunct="1"/>
            <a:r>
              <a:rPr lang="en-US" altLang="en-US"/>
              <a:t>Monte carlo fault study</a:t>
            </a:r>
          </a:p>
          <a:p>
            <a:pPr eaLnBrk="1" hangingPunct="1"/>
            <a:r>
              <a:rPr lang="en-US" altLang="en-US"/>
              <a:t>Harmonic</a:t>
            </a:r>
          </a:p>
          <a:p>
            <a:pPr eaLnBrk="1" hangingPunct="1"/>
            <a:r>
              <a:rPr lang="en-US" altLang="en-US"/>
              <a:t>Custom user-defined solutions</a:t>
            </a:r>
          </a:p>
          <a:p>
            <a:pPr eaLnBrk="1" hangingPunct="1"/>
            <a:endParaRPr lang="en-US" altLang="en-US"/>
          </a:p>
        </p:txBody>
      </p:sp>
    </p:spTree>
    <p:extLst>
      <p:ext uri="{BB962C8B-B14F-4D97-AF65-F5344CB8AC3E}">
        <p14:creationId xmlns:p14="http://schemas.microsoft.com/office/powerpoint/2010/main" val="1590945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a:t>Controls</a:t>
            </a:r>
          </a:p>
        </p:txBody>
      </p:sp>
      <p:sp>
        <p:nvSpPr>
          <p:cNvPr id="19459" name="Rectangle 3"/>
          <p:cNvSpPr>
            <a:spLocks noGrp="1" noChangeArrowheads="1"/>
          </p:cNvSpPr>
          <p:nvPr>
            <p:ph type="body" idx="1"/>
          </p:nvPr>
        </p:nvSpPr>
        <p:spPr/>
        <p:txBody>
          <a:bodyPr/>
          <a:lstStyle/>
          <a:p>
            <a:pPr eaLnBrk="1" hangingPunct="1"/>
            <a:r>
              <a:rPr lang="en-US" altLang="en-US"/>
              <a:t>A key feature is that controls are modeled separately from the devices being controlled</a:t>
            </a:r>
          </a:p>
          <a:p>
            <a:pPr lvl="1" eaLnBrk="1" hangingPunct="1"/>
            <a:r>
              <a:rPr lang="en-US" altLang="en-US"/>
              <a:t>Capacitors</a:t>
            </a:r>
          </a:p>
          <a:p>
            <a:pPr lvl="1" eaLnBrk="1" hangingPunct="1"/>
            <a:r>
              <a:rPr lang="en-US" altLang="en-US"/>
              <a:t>Regulators/tapchangers</a:t>
            </a:r>
          </a:p>
          <a:p>
            <a:pPr eaLnBrk="1" hangingPunct="1"/>
            <a:r>
              <a:rPr lang="en-US" altLang="en-US"/>
              <a:t>Control Modes</a:t>
            </a:r>
          </a:p>
          <a:p>
            <a:pPr lvl="1" eaLnBrk="1" hangingPunct="1"/>
            <a:r>
              <a:rPr lang="en-US" altLang="en-US"/>
              <a:t>Static</a:t>
            </a:r>
          </a:p>
          <a:p>
            <a:pPr lvl="2" eaLnBrk="1" hangingPunct="1"/>
            <a:r>
              <a:rPr lang="en-US" altLang="en-US"/>
              <a:t>Power flows with large time steps</a:t>
            </a:r>
          </a:p>
          <a:p>
            <a:pPr lvl="1" eaLnBrk="1" hangingPunct="1"/>
            <a:r>
              <a:rPr lang="en-US" altLang="en-US"/>
              <a:t>Time</a:t>
            </a:r>
          </a:p>
          <a:p>
            <a:pPr lvl="2" eaLnBrk="1" hangingPunct="1"/>
            <a:r>
              <a:rPr lang="en-US" altLang="en-US"/>
              <a:t>Control queue employed to delay actions</a:t>
            </a:r>
          </a:p>
          <a:p>
            <a:pPr lvl="2" eaLnBrk="1" hangingPunct="1"/>
            <a:r>
              <a:rPr lang="en-US" altLang="en-US"/>
              <a:t>Control acts when time is reached</a:t>
            </a:r>
          </a:p>
          <a:p>
            <a:pPr lvl="1" eaLnBrk="1" hangingPunct="1"/>
            <a:r>
              <a:rPr lang="en-US" altLang="en-US"/>
              <a:t>Event</a:t>
            </a:r>
          </a:p>
        </p:txBody>
      </p:sp>
    </p:spTree>
    <p:extLst>
      <p:ext uri="{BB962C8B-B14F-4D97-AF65-F5344CB8AC3E}">
        <p14:creationId xmlns:p14="http://schemas.microsoft.com/office/powerpoint/2010/main" val="3921560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1168400" y="1785938"/>
            <a:ext cx="6446838" cy="4614862"/>
          </a:xfrm>
          <a:prstGeom prst="rect">
            <a:avLst/>
          </a:prstGeom>
          <a:solidFill>
            <a:srgbClr val="CCFFCC"/>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0483" name="Rectangle 3"/>
          <p:cNvSpPr>
            <a:spLocks noGrp="1" noChangeArrowheads="1"/>
          </p:cNvSpPr>
          <p:nvPr>
            <p:ph type="title"/>
          </p:nvPr>
        </p:nvSpPr>
        <p:spPr/>
        <p:txBody>
          <a:bodyPr/>
          <a:lstStyle/>
          <a:p>
            <a:pPr eaLnBrk="1" hangingPunct="1"/>
            <a:r>
              <a:rPr lang="en-US" altLang="en-US"/>
              <a:t>Overall Model Concept</a:t>
            </a:r>
          </a:p>
        </p:txBody>
      </p:sp>
      <p:sp>
        <p:nvSpPr>
          <p:cNvPr id="20484" name="Rectangle 4"/>
          <p:cNvSpPr>
            <a:spLocks noChangeArrowheads="1"/>
          </p:cNvSpPr>
          <p:nvPr/>
        </p:nvSpPr>
        <p:spPr bwMode="auto">
          <a:xfrm>
            <a:off x="1828800" y="785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pic>
        <p:nvPicPr>
          <p:cNvPr id="2048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3100" y="1993900"/>
            <a:ext cx="4452938" cy="4291013"/>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2293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a:t>User Interfaces Currently Implemented</a:t>
            </a:r>
          </a:p>
        </p:txBody>
      </p:sp>
      <p:sp>
        <p:nvSpPr>
          <p:cNvPr id="21507" name="Rectangle 3"/>
          <p:cNvSpPr>
            <a:spLocks noGrp="1" noChangeArrowheads="1"/>
          </p:cNvSpPr>
          <p:nvPr>
            <p:ph type="body" idx="1"/>
          </p:nvPr>
        </p:nvSpPr>
        <p:spPr/>
        <p:txBody>
          <a:bodyPr>
            <a:normAutofit/>
          </a:bodyPr>
          <a:lstStyle/>
          <a:p>
            <a:pPr marL="457200" indent="-457200" eaLnBrk="1" hangingPunct="1"/>
            <a:r>
              <a:rPr lang="en-US" altLang="en-US" dirty="0"/>
              <a:t>A </a:t>
            </a:r>
            <a:r>
              <a:rPr lang="en-US" altLang="en-US" b="1" dirty="0"/>
              <a:t>stand-alone executable </a:t>
            </a:r>
            <a:r>
              <a:rPr lang="en-US" altLang="en-US" dirty="0"/>
              <a:t>program (</a:t>
            </a:r>
            <a:r>
              <a:rPr lang="en-US" altLang="en-US" b="1" dirty="0"/>
              <a:t>OpenDSS.exe</a:t>
            </a:r>
            <a:r>
              <a:rPr lang="en-US" altLang="en-US" dirty="0"/>
              <a:t>) that provides a text-based interface (multiple windows) </a:t>
            </a:r>
          </a:p>
          <a:p>
            <a:pPr marL="744538" lvl="1" indent="-457200" eaLnBrk="1" hangingPunct="1"/>
            <a:r>
              <a:rPr lang="en-US" altLang="en-US" dirty="0"/>
              <a:t>Some graphical output is also provided. </a:t>
            </a:r>
          </a:p>
          <a:p>
            <a:pPr marL="744538" lvl="1" indent="-457200" eaLnBrk="1" hangingPunct="1"/>
            <a:r>
              <a:rPr lang="en-US" altLang="en-US" dirty="0"/>
              <a:t>No graphical input is provided.</a:t>
            </a:r>
          </a:p>
          <a:p>
            <a:pPr marL="457200" indent="-457200" eaLnBrk="1" hangingPunct="1"/>
            <a:r>
              <a:rPr lang="en-US" altLang="en-US" dirty="0"/>
              <a:t>An </a:t>
            </a:r>
            <a:r>
              <a:rPr lang="en-US" altLang="en-US" b="1" dirty="0"/>
              <a:t>in-process COM server</a:t>
            </a:r>
            <a:r>
              <a:rPr lang="en-US" altLang="en-US" dirty="0"/>
              <a:t> (for Windows) that supports driving the simulator from user-written programs. </a:t>
            </a:r>
          </a:p>
          <a:p>
            <a:pPr marL="800100" lvl="1" indent="-457200"/>
            <a:r>
              <a:rPr lang="en-US" altLang="en-US" b="1" dirty="0"/>
              <a:t>OpenDSSEngine.DLL</a:t>
            </a:r>
          </a:p>
          <a:p>
            <a:pPr marL="457200" lvl="1" indent="-457200">
              <a:buFont typeface="Wingdings" panose="05000000000000000000" pitchFamily="2" charset="2"/>
              <a:buChar char="§"/>
            </a:pPr>
            <a:r>
              <a:rPr lang="en-US" altLang="en-US" dirty="0"/>
              <a:t>A </a:t>
            </a:r>
            <a:r>
              <a:rPr lang="en-US" altLang="en-US" b="1" dirty="0"/>
              <a:t>direct DLL </a:t>
            </a:r>
            <a:r>
              <a:rPr lang="en-US" altLang="en-US" dirty="0"/>
              <a:t>interface (</a:t>
            </a:r>
            <a:r>
              <a:rPr lang="en-US" altLang="en-US" b="1" dirty="0"/>
              <a:t>OpenDSSDirect.dll)</a:t>
            </a:r>
            <a:r>
              <a:rPr lang="en-US" altLang="en-US" dirty="0"/>
              <a:t> that mimics the COM interface with a standard call library</a:t>
            </a:r>
          </a:p>
          <a:p>
            <a:pPr marL="800100" lvl="1" indent="-457200"/>
            <a:r>
              <a:rPr lang="en-US" altLang="en-US" dirty="0"/>
              <a:t>For non-Windows platforms, such as HPCs</a:t>
            </a:r>
          </a:p>
          <a:p>
            <a:pPr marL="800100" lvl="1" indent="-457200"/>
            <a:r>
              <a:rPr lang="en-US" altLang="en-US" dirty="0"/>
              <a:t>For programming languages that do not support COM or are not efficient at supporting COM</a:t>
            </a:r>
          </a:p>
        </p:txBody>
      </p:sp>
    </p:spTree>
    <p:extLst>
      <p:ext uri="{BB962C8B-B14F-4D97-AF65-F5344CB8AC3E}">
        <p14:creationId xmlns:p14="http://schemas.microsoft.com/office/powerpoint/2010/main" val="3128394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a:t>Validation of OpenDSS</a:t>
            </a:r>
          </a:p>
        </p:txBody>
      </p:sp>
      <p:sp>
        <p:nvSpPr>
          <p:cNvPr id="22531" name="Rectangle 3"/>
          <p:cNvSpPr>
            <a:spLocks noGrp="1" noChangeArrowheads="1"/>
          </p:cNvSpPr>
          <p:nvPr>
            <p:ph type="body" idx="1"/>
          </p:nvPr>
        </p:nvSpPr>
        <p:spPr/>
        <p:txBody>
          <a:bodyPr/>
          <a:lstStyle/>
          <a:p>
            <a:pPr eaLnBrk="1" hangingPunct="1"/>
            <a:r>
              <a:rPr lang="en-US" altLang="en-US" sz="2000" dirty="0"/>
              <a:t>EPRI routinely checks </a:t>
            </a:r>
            <a:r>
              <a:rPr lang="en-US" altLang="en-US" sz="2000" dirty="0" err="1"/>
              <a:t>OpenDSS</a:t>
            </a:r>
            <a:r>
              <a:rPr lang="en-US" altLang="en-US" sz="2000" dirty="0"/>
              <a:t> power flow results against CYME, </a:t>
            </a:r>
            <a:r>
              <a:rPr lang="en-US" altLang="en-US" sz="2000" dirty="0" err="1"/>
              <a:t>Synergi</a:t>
            </a:r>
            <a:r>
              <a:rPr lang="en-US" altLang="en-US" sz="2000" dirty="0"/>
              <a:t>, and </a:t>
            </a:r>
            <a:r>
              <a:rPr lang="en-US" altLang="en-US" sz="2000" dirty="0" err="1"/>
              <a:t>WindMil</a:t>
            </a:r>
            <a:r>
              <a:rPr lang="en-US" altLang="en-US" sz="2000" dirty="0"/>
              <a:t> programs after converting data sets for various projects.</a:t>
            </a:r>
          </a:p>
          <a:p>
            <a:pPr eaLnBrk="1" hangingPunct="1"/>
            <a:r>
              <a:rPr lang="en-US" altLang="en-US" sz="2000" dirty="0"/>
              <a:t>The </a:t>
            </a:r>
            <a:r>
              <a:rPr lang="en-US" altLang="en-US" sz="2000" dirty="0" err="1"/>
              <a:t>OpenDSS</a:t>
            </a:r>
            <a:r>
              <a:rPr lang="en-US" altLang="en-US" sz="2000" dirty="0"/>
              <a:t> program has been benchmarked against all the IEEE Test Feeders (</a:t>
            </a:r>
            <a:r>
              <a:rPr lang="en-US" altLang="en-US" sz="2000" dirty="0" err="1"/>
              <a:t>OpenDSS</a:t>
            </a:r>
            <a:r>
              <a:rPr lang="en-US" altLang="en-US" sz="2000" dirty="0"/>
              <a:t> versions installed with the program)</a:t>
            </a:r>
          </a:p>
          <a:p>
            <a:pPr lvl="1" eaLnBrk="1" hangingPunct="1"/>
            <a:r>
              <a:rPr lang="en-US" altLang="en-US" sz="2000" dirty="0"/>
              <a:t>(</a:t>
            </a:r>
            <a:r>
              <a:rPr lang="en-US" altLang="en-US" sz="2000" dirty="0">
                <a:hlinkClick r:id="rId3"/>
              </a:rPr>
              <a:t>http://ewh.ieee.org/soc/pes/dsacom/testfeeders/</a:t>
            </a:r>
            <a:r>
              <a:rPr lang="en-US" altLang="en-US" sz="2000" dirty="0"/>
              <a:t>). </a:t>
            </a:r>
          </a:p>
          <a:p>
            <a:pPr lvl="1" eaLnBrk="1" hangingPunct="1"/>
            <a:r>
              <a:rPr lang="en-US" altLang="en-US" sz="2000" dirty="0" err="1"/>
              <a:t>OpenDSS</a:t>
            </a:r>
            <a:r>
              <a:rPr lang="en-US" altLang="en-US" sz="2000" dirty="0"/>
              <a:t> was used to develop the NEV test feeder and the 8500-node test feeder. </a:t>
            </a:r>
          </a:p>
          <a:p>
            <a:pPr lvl="1" eaLnBrk="1" hangingPunct="1"/>
            <a:r>
              <a:rPr lang="en-US" altLang="en-US" sz="2000" dirty="0"/>
              <a:t>Used to develop the DG Protection test feeder and the YDY test case</a:t>
            </a:r>
          </a:p>
          <a:p>
            <a:pPr eaLnBrk="1" hangingPunct="1"/>
            <a:r>
              <a:rPr lang="en-US" altLang="en-US" sz="2000" dirty="0"/>
              <a:t>For the EPRI Green Circuits project, computed load characteristics were calibrated against measured data for &gt; 50 feeders.</a:t>
            </a:r>
          </a:p>
          <a:p>
            <a:pPr eaLnBrk="1" hangingPunct="1"/>
            <a:r>
              <a:rPr lang="en-US" altLang="en-US" sz="2000" dirty="0"/>
              <a:t>Calibrated against measurements on feeders with 100% AMI</a:t>
            </a:r>
          </a:p>
          <a:p>
            <a:pPr eaLnBrk="1" hangingPunct="1"/>
            <a:endParaRPr lang="en-US" altLang="en-US" sz="2000" dirty="0"/>
          </a:p>
        </p:txBody>
      </p:sp>
    </p:spTree>
    <p:extLst>
      <p:ext uri="{BB962C8B-B14F-4D97-AF65-F5344CB8AC3E}">
        <p14:creationId xmlns:p14="http://schemas.microsoft.com/office/powerpoint/2010/main" val="1466206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a:t>Plan for Future Work/Enhancements</a:t>
            </a:r>
          </a:p>
        </p:txBody>
      </p:sp>
      <p:sp>
        <p:nvSpPr>
          <p:cNvPr id="24579" name="Rectangle 3"/>
          <p:cNvSpPr>
            <a:spLocks noGrp="1" noChangeArrowheads="1"/>
          </p:cNvSpPr>
          <p:nvPr>
            <p:ph type="body" idx="1"/>
          </p:nvPr>
        </p:nvSpPr>
        <p:spPr/>
        <p:txBody>
          <a:bodyPr/>
          <a:lstStyle/>
          <a:p>
            <a:pPr eaLnBrk="1" hangingPunct="1"/>
            <a:r>
              <a:rPr lang="en-US" altLang="en-US" sz="2000" dirty="0"/>
              <a:t>We are exploiting </a:t>
            </a:r>
            <a:r>
              <a:rPr lang="en-US" altLang="en-US" sz="2000" b="1" dirty="0"/>
              <a:t>high performance desktop computing</a:t>
            </a:r>
            <a:r>
              <a:rPr lang="en-US" altLang="en-US" sz="2000" dirty="0"/>
              <a:t> to make it feasible to study distribution systems of at least 100,000 nodes and perhaps as many as 1,000,000 nodes. </a:t>
            </a:r>
          </a:p>
          <a:p>
            <a:pPr lvl="1" eaLnBrk="1" hangingPunct="1"/>
            <a:r>
              <a:rPr lang="en-US" altLang="en-US" sz="2000" dirty="0" err="1"/>
              <a:t>OpenDSS</a:t>
            </a:r>
            <a:r>
              <a:rPr lang="en-US" altLang="en-US" sz="2000" dirty="0"/>
              <a:t>-PM (for Parallel Machine) developed in 2016 to perform parallel processing for faster QSTS simulations</a:t>
            </a:r>
          </a:p>
          <a:p>
            <a:pPr lvl="1" eaLnBrk="1" hangingPunct="1"/>
            <a:r>
              <a:rPr lang="en-US" altLang="en-US" dirty="0"/>
              <a:t>Can solve different time periods in parallel</a:t>
            </a:r>
            <a:endParaRPr lang="en-US" altLang="en-US" sz="2000" dirty="0"/>
          </a:p>
          <a:p>
            <a:pPr lvl="1" eaLnBrk="1" hangingPunct="1"/>
            <a:r>
              <a:rPr lang="en-US" altLang="en-US" dirty="0"/>
              <a:t>Employs </a:t>
            </a:r>
            <a:r>
              <a:rPr lang="en-US" altLang="en-US" dirty="0" err="1"/>
              <a:t>Diakoptics</a:t>
            </a:r>
            <a:r>
              <a:rPr lang="en-US" altLang="en-US" dirty="0"/>
              <a:t> to solve very large networks</a:t>
            </a:r>
            <a:endParaRPr lang="en-US" altLang="en-US" sz="2000" dirty="0"/>
          </a:p>
          <a:p>
            <a:pPr lvl="1" eaLnBrk="1" hangingPunct="1"/>
            <a:r>
              <a:rPr lang="en-US" altLang="en-US" dirty="0"/>
              <a:t>Still under development with US DOE (Sandia &amp; NREL) contract (since 2016)</a:t>
            </a:r>
          </a:p>
          <a:p>
            <a:r>
              <a:rPr lang="en-US" altLang="en-US" sz="2000" dirty="0"/>
              <a:t>Improved Distribution Management Systems (DMS) functions </a:t>
            </a:r>
          </a:p>
          <a:p>
            <a:pPr lvl="1"/>
            <a:r>
              <a:rPr lang="en-US" altLang="en-US" sz="1600" dirty="0"/>
              <a:t>Existing EPRI research project</a:t>
            </a:r>
          </a:p>
          <a:p>
            <a:pPr eaLnBrk="1" hangingPunct="1"/>
            <a:r>
              <a:rPr lang="en-US" altLang="en-US" sz="2000" dirty="0"/>
              <a:t>Improved distribution state estimation functions </a:t>
            </a:r>
          </a:p>
          <a:p>
            <a:pPr eaLnBrk="1" hangingPunct="1"/>
            <a:r>
              <a:rPr lang="en-US" altLang="en-US" sz="2000" dirty="0"/>
              <a:t>Improved microgrid simulations (Dynamics mode)</a:t>
            </a:r>
          </a:p>
          <a:p>
            <a:pPr eaLnBrk="1" hangingPunct="1"/>
            <a:endParaRPr lang="en-US" altLang="en-US" sz="2000" dirty="0"/>
          </a:p>
        </p:txBody>
      </p:sp>
    </p:spTree>
    <p:extLst>
      <p:ext uri="{BB962C8B-B14F-4D97-AF65-F5344CB8AC3E}">
        <p14:creationId xmlns:p14="http://schemas.microsoft.com/office/powerpoint/2010/main" val="2506392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45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868"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a:t>What’s Next?</a:t>
            </a:r>
          </a:p>
        </p:txBody>
      </p:sp>
      <p:sp>
        <p:nvSpPr>
          <p:cNvPr id="34819" name="Content Placeholder 2"/>
          <p:cNvSpPr>
            <a:spLocks noGrp="1"/>
          </p:cNvSpPr>
          <p:nvPr>
            <p:ph idx="1"/>
          </p:nvPr>
        </p:nvSpPr>
        <p:spPr/>
        <p:txBody>
          <a:bodyPr/>
          <a:lstStyle/>
          <a:p>
            <a:r>
              <a:rPr lang="en-US" altLang="en-US" dirty="0"/>
              <a:t>Other Advanced Distribution System Analysis problems</a:t>
            </a:r>
          </a:p>
          <a:p>
            <a:pPr lvl="1"/>
            <a:r>
              <a:rPr lang="en-US" altLang="en-US" dirty="0"/>
              <a:t>Microgrids</a:t>
            </a:r>
          </a:p>
          <a:p>
            <a:pPr lvl="1"/>
            <a:r>
              <a:rPr lang="en-US" altLang="en-US" dirty="0"/>
              <a:t>Advanced inverters</a:t>
            </a:r>
          </a:p>
          <a:p>
            <a:pPr lvl="1"/>
            <a:r>
              <a:rPr lang="en-US" altLang="en-US" dirty="0"/>
              <a:t>Probabilistic planning</a:t>
            </a:r>
          </a:p>
          <a:p>
            <a:pPr lvl="1"/>
            <a:r>
              <a:rPr lang="en-US" altLang="en-US" dirty="0"/>
              <a:t>DMS and DA </a:t>
            </a:r>
          </a:p>
          <a:p>
            <a:pPr lvl="1"/>
            <a:r>
              <a:rPr lang="en-US" altLang="en-US" dirty="0"/>
              <a:t>Communications and control latency co-simulation</a:t>
            </a:r>
          </a:p>
          <a:p>
            <a:pPr lvl="1"/>
            <a:r>
              <a:rPr lang="en-US" altLang="en-US" dirty="0"/>
              <a:t>Masking of load growth by PV and other DG</a:t>
            </a:r>
          </a:p>
          <a:p>
            <a:pPr lvl="1"/>
            <a:r>
              <a:rPr lang="en-US" altLang="en-US" dirty="0"/>
              <a:t>Recloser siting</a:t>
            </a:r>
          </a:p>
          <a:p>
            <a:pPr lvl="1"/>
            <a:r>
              <a:rPr lang="en-US" altLang="en-US" dirty="0"/>
              <a:t>Training next generation distribution engineer for the “Integrated Grid”</a:t>
            </a:r>
          </a:p>
        </p:txBody>
      </p:sp>
    </p:spTree>
    <p:extLst>
      <p:ext uri="{BB962C8B-B14F-4D97-AF65-F5344CB8AC3E}">
        <p14:creationId xmlns:p14="http://schemas.microsoft.com/office/powerpoint/2010/main" val="3436107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3"/>
          <p:cNvSpPr>
            <a:spLocks noGrp="1"/>
          </p:cNvSpPr>
          <p:nvPr>
            <p:ph type="ctrTitle" sz="quarter"/>
          </p:nvPr>
        </p:nvSpPr>
        <p:spPr/>
        <p:txBody>
          <a:bodyPr/>
          <a:lstStyle/>
          <a:p>
            <a:pPr eaLnBrk="1" hangingPunct="1"/>
            <a:r>
              <a:rPr lang="en-US" altLang="en-US" dirty="0"/>
              <a:t>Introduction to</a:t>
            </a:r>
            <a:br>
              <a:rPr lang="en-US" altLang="en-US" dirty="0"/>
            </a:br>
            <a:r>
              <a:rPr lang="en-US" altLang="en-US" dirty="0"/>
              <a:t> Distribution Systems</a:t>
            </a:r>
          </a:p>
        </p:txBody>
      </p:sp>
    </p:spTree>
    <p:extLst>
      <p:ext uri="{BB962C8B-B14F-4D97-AF65-F5344CB8AC3E}">
        <p14:creationId xmlns:p14="http://schemas.microsoft.com/office/powerpoint/2010/main" val="3060730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AutoShape 2"/>
          <p:cNvSpPr>
            <a:spLocks noChangeArrowheads="1"/>
          </p:cNvSpPr>
          <p:nvPr/>
        </p:nvSpPr>
        <p:spPr bwMode="auto">
          <a:xfrm>
            <a:off x="342900" y="1905000"/>
            <a:ext cx="8458200" cy="3200400"/>
          </a:xfrm>
          <a:prstGeom prst="roundRect">
            <a:avLst>
              <a:gd name="adj" fmla="val 16667"/>
            </a:avLst>
          </a:prstGeom>
          <a:solidFill>
            <a:srgbClr val="FFFF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28" name="Rectangle 3"/>
          <p:cNvSpPr>
            <a:spLocks noGrp="1" noChangeArrowheads="1"/>
          </p:cNvSpPr>
          <p:nvPr>
            <p:ph type="title"/>
          </p:nvPr>
        </p:nvSpPr>
        <p:spPr/>
        <p:txBody>
          <a:bodyPr/>
          <a:lstStyle/>
          <a:p>
            <a:pPr eaLnBrk="1" hangingPunct="1"/>
            <a:r>
              <a:rPr lang="en-US" altLang="en-US"/>
              <a:t>Typical North American Distribution System</a:t>
            </a:r>
          </a:p>
        </p:txBody>
      </p:sp>
      <p:graphicFrame>
        <p:nvGraphicFramePr>
          <p:cNvPr id="1026" name="Object 4"/>
          <p:cNvGraphicFramePr>
            <a:graphicFrameLocks noGrp="1" noChangeAspect="1"/>
          </p:cNvGraphicFramePr>
          <p:nvPr>
            <p:ph type="body" idx="1"/>
          </p:nvPr>
        </p:nvGraphicFramePr>
        <p:xfrm>
          <a:off x="457200" y="2366963"/>
          <a:ext cx="8226425" cy="2266950"/>
        </p:xfrm>
        <a:graphic>
          <a:graphicData uri="http://schemas.openxmlformats.org/presentationml/2006/ole">
            <mc:AlternateContent xmlns:mc="http://schemas.openxmlformats.org/markup-compatibility/2006">
              <mc:Choice xmlns:v="urn:schemas-microsoft-com:vml" Requires="v">
                <p:oleObj spid="_x0000_s1032" name="Document" r:id="rId4" imgW="5477400" imgH="1430640" progId="Word.Document.8">
                  <p:embed/>
                </p:oleObj>
              </mc:Choice>
              <mc:Fallback>
                <p:oleObj name="Document" r:id="rId4" imgW="5477400" imgH="1430640" progId="Word.Document.8">
                  <p:embed/>
                  <p:pic>
                    <p:nvPicPr>
                      <p:cNvPr id="102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366963"/>
                        <a:ext cx="8226425" cy="2266950"/>
                      </a:xfrm>
                      <a:prstGeom prst="rect">
                        <a:avLst/>
                      </a:prstGeom>
                    </p:spPr>
                  </p:pic>
                </p:oleObj>
              </mc:Fallback>
            </mc:AlternateContent>
          </a:graphicData>
        </a:graphic>
      </p:graphicFrame>
      <p:sp>
        <p:nvSpPr>
          <p:cNvPr id="1029" name="Text Box 5"/>
          <p:cNvSpPr txBox="1">
            <a:spLocks noChangeArrowheads="1"/>
          </p:cNvSpPr>
          <p:nvPr/>
        </p:nvSpPr>
        <p:spPr bwMode="auto">
          <a:xfrm>
            <a:off x="706438" y="4532313"/>
            <a:ext cx="7262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b="1">
                <a:solidFill>
                  <a:schemeClr val="tx1"/>
                </a:solidFill>
              </a:rPr>
              <a:t>Typical 4-wire multi-grounded neutral system</a:t>
            </a:r>
          </a:p>
        </p:txBody>
      </p:sp>
      <p:sp>
        <p:nvSpPr>
          <p:cNvPr id="1030" name="Text Box 6"/>
          <p:cNvSpPr txBox="1">
            <a:spLocks noChangeArrowheads="1"/>
          </p:cNvSpPr>
          <p:nvPr/>
        </p:nvSpPr>
        <p:spPr bwMode="auto">
          <a:xfrm>
            <a:off x="485775" y="5381625"/>
            <a:ext cx="8370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b="1">
                <a:solidFill>
                  <a:schemeClr val="tx1"/>
                </a:solidFill>
              </a:rPr>
              <a:t>Unigrounded/Delta 3-wire also common on West Coast</a:t>
            </a:r>
          </a:p>
        </p:txBody>
      </p:sp>
    </p:spTree>
    <p:extLst>
      <p:ext uri="{BB962C8B-B14F-4D97-AF65-F5344CB8AC3E}">
        <p14:creationId xmlns:p14="http://schemas.microsoft.com/office/powerpoint/2010/main" val="1260630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Unbalanced Distribution System</a:t>
            </a:r>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2743200"/>
            <a:ext cx="6981340" cy="2760027"/>
          </a:xfrm>
          <a:prstGeom prst="rect">
            <a:avLst/>
          </a:prstGeom>
          <a:noFill/>
          <a:ln>
            <a:noFill/>
          </a:ln>
        </p:spPr>
      </p:pic>
      <p:sp>
        <p:nvSpPr>
          <p:cNvPr id="6" name="TextBox 5"/>
          <p:cNvSpPr txBox="1"/>
          <p:nvPr/>
        </p:nvSpPr>
        <p:spPr>
          <a:xfrm>
            <a:off x="838200" y="1752600"/>
            <a:ext cx="7315200" cy="461665"/>
          </a:xfrm>
          <a:prstGeom prst="rect">
            <a:avLst/>
          </a:prstGeom>
          <a:noFill/>
        </p:spPr>
        <p:txBody>
          <a:bodyPr wrap="square" rtlCol="0">
            <a:spAutoFit/>
          </a:bodyPr>
          <a:lstStyle/>
          <a:p>
            <a:r>
              <a:rPr lang="en-US" sz="2400" dirty="0"/>
              <a:t>This takes more than a positive-sequence model !!</a:t>
            </a:r>
          </a:p>
        </p:txBody>
      </p:sp>
    </p:spTree>
    <p:extLst>
      <p:ext uri="{BB962C8B-B14F-4D97-AF65-F5344CB8AC3E}">
        <p14:creationId xmlns:p14="http://schemas.microsoft.com/office/powerpoint/2010/main" val="3343661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AutoShape 2"/>
          <p:cNvSpPr>
            <a:spLocks noChangeArrowheads="1"/>
          </p:cNvSpPr>
          <p:nvPr/>
        </p:nvSpPr>
        <p:spPr bwMode="auto">
          <a:xfrm>
            <a:off x="381000" y="1371600"/>
            <a:ext cx="8382000" cy="4191000"/>
          </a:xfrm>
          <a:prstGeom prst="roundRect">
            <a:avLst>
              <a:gd name="adj" fmla="val 16667"/>
            </a:avLst>
          </a:prstGeom>
          <a:solidFill>
            <a:srgbClr val="FFFF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052" name="Rectangle 3"/>
          <p:cNvSpPr>
            <a:spLocks noGrp="1" noChangeArrowheads="1"/>
          </p:cNvSpPr>
          <p:nvPr>
            <p:ph type="title"/>
          </p:nvPr>
        </p:nvSpPr>
        <p:spPr/>
        <p:txBody>
          <a:bodyPr/>
          <a:lstStyle/>
          <a:p>
            <a:r>
              <a:rPr lang="en-US" altLang="en-US"/>
              <a:t>Typical European Style System</a:t>
            </a:r>
          </a:p>
        </p:txBody>
      </p:sp>
      <p:sp>
        <p:nvSpPr>
          <p:cNvPr id="2053" name="Rectangle 4"/>
          <p:cNvSpPr>
            <a:spLocks noGrp="1" noChangeArrowheads="1"/>
          </p:cNvSpPr>
          <p:nvPr>
            <p:ph type="body" idx="1"/>
          </p:nvPr>
        </p:nvSpPr>
        <p:spPr/>
        <p:txBody>
          <a:bodyPr/>
          <a:lstStyle/>
          <a:p>
            <a:pPr lvl="1"/>
            <a:r>
              <a:rPr lang="en-US" altLang="en-US">
                <a:latin typeface="Arial Black" panose="020B0A04020102020204" pitchFamily="34" charset="0"/>
              </a:rPr>
              <a:t>3-wire unigrounded primary</a:t>
            </a:r>
          </a:p>
        </p:txBody>
      </p:sp>
      <p:graphicFrame>
        <p:nvGraphicFramePr>
          <p:cNvPr id="2050" name="Object 2"/>
          <p:cNvGraphicFramePr>
            <a:graphicFrameLocks noChangeAspect="1"/>
          </p:cNvGraphicFramePr>
          <p:nvPr/>
        </p:nvGraphicFramePr>
        <p:xfrm>
          <a:off x="1524000" y="2667000"/>
          <a:ext cx="5449888" cy="2587625"/>
        </p:xfrm>
        <a:graphic>
          <a:graphicData uri="http://schemas.openxmlformats.org/presentationml/2006/ole">
            <mc:AlternateContent xmlns:mc="http://schemas.openxmlformats.org/markup-compatibility/2006">
              <mc:Choice xmlns:v="urn:schemas-microsoft-com:vml" Requires="v">
                <p:oleObj spid="_x0000_s2056" name="Document" r:id="rId4" imgW="5448960" imgH="2586960" progId="Word.Document.8">
                  <p:embed/>
                </p:oleObj>
              </mc:Choice>
              <mc:Fallback>
                <p:oleObj name="Document" r:id="rId4" imgW="5448960" imgH="2586960" progId="Word.Document.8">
                  <p:embed/>
                  <p:pic>
                    <p:nvPicPr>
                      <p:cNvPr id="205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667000"/>
                        <a:ext cx="5449888" cy="258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4" name="Text Box 6"/>
          <p:cNvSpPr txBox="1">
            <a:spLocks noChangeArrowheads="1"/>
          </p:cNvSpPr>
          <p:nvPr/>
        </p:nvSpPr>
        <p:spPr bwMode="auto">
          <a:xfrm>
            <a:off x="1431925" y="4545013"/>
            <a:ext cx="43148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spcBef>
                <a:spcPct val="0"/>
              </a:spcBef>
            </a:pPr>
            <a:r>
              <a:rPr lang="en-US" altLang="en-US" sz="2400">
                <a:solidFill>
                  <a:schemeClr val="tx1"/>
                </a:solidFill>
                <a:latin typeface="Arial Black" panose="020B0A04020102020204" pitchFamily="34" charset="0"/>
              </a:rPr>
              <a:t>Three-phase throughout,</a:t>
            </a:r>
          </a:p>
          <a:p>
            <a:pPr algn="l">
              <a:spcBef>
                <a:spcPct val="0"/>
              </a:spcBef>
            </a:pPr>
            <a:r>
              <a:rPr lang="en-US" altLang="en-US" sz="2400">
                <a:solidFill>
                  <a:schemeClr val="tx1"/>
                </a:solidFill>
                <a:latin typeface="Arial Black" panose="020B0A04020102020204" pitchFamily="34" charset="0"/>
              </a:rPr>
              <a:t>including secondary (LV)</a:t>
            </a:r>
          </a:p>
        </p:txBody>
      </p:sp>
    </p:spTree>
    <p:extLst>
      <p:ext uri="{BB962C8B-B14F-4D97-AF65-F5344CB8AC3E}">
        <p14:creationId xmlns:p14="http://schemas.microsoft.com/office/powerpoint/2010/main" val="106093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altLang="en-US"/>
              <a:t>Comparisons of Systems</a:t>
            </a:r>
          </a:p>
        </p:txBody>
      </p:sp>
      <p:graphicFrame>
        <p:nvGraphicFramePr>
          <p:cNvPr id="3074" name="Object 2"/>
          <p:cNvGraphicFramePr>
            <a:graphicFrameLocks noChangeAspect="1"/>
          </p:cNvGraphicFramePr>
          <p:nvPr/>
        </p:nvGraphicFramePr>
        <p:xfrm>
          <a:off x="2025650" y="1468438"/>
          <a:ext cx="4733925" cy="2378075"/>
        </p:xfrm>
        <a:graphic>
          <a:graphicData uri="http://schemas.openxmlformats.org/presentationml/2006/ole">
            <mc:AlternateContent xmlns:mc="http://schemas.openxmlformats.org/markup-compatibility/2006">
              <mc:Choice xmlns:v="urn:schemas-microsoft-com:vml" Requires="v">
                <p:oleObj spid="_x0000_s3080" name="Document" r:id="rId4" imgW="5258520" imgH="2640960" progId="Word.Document.8">
                  <p:embed/>
                </p:oleObj>
              </mc:Choice>
              <mc:Fallback>
                <p:oleObj name="Document" r:id="rId4" imgW="5258520" imgH="2640960" progId="Word.Document.8">
                  <p:embed/>
                  <p:pic>
                    <p:nvPicPr>
                      <p:cNvPr id="30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5650" y="1468438"/>
                        <a:ext cx="4733925"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076" name="Group 4"/>
          <p:cNvGrpSpPr>
            <a:grpSpLocks/>
          </p:cNvGrpSpPr>
          <p:nvPr/>
        </p:nvGrpSpPr>
        <p:grpSpPr bwMode="auto">
          <a:xfrm>
            <a:off x="1689100" y="4151313"/>
            <a:ext cx="6364288" cy="2127250"/>
            <a:chOff x="670" y="909"/>
            <a:chExt cx="4426" cy="1673"/>
          </a:xfrm>
        </p:grpSpPr>
        <p:sp>
          <p:nvSpPr>
            <p:cNvPr id="3083" name="Freeform 5"/>
            <p:cNvSpPr>
              <a:spLocks/>
            </p:cNvSpPr>
            <p:nvPr/>
          </p:nvSpPr>
          <p:spPr bwMode="auto">
            <a:xfrm>
              <a:off x="670" y="1633"/>
              <a:ext cx="257" cy="270"/>
            </a:xfrm>
            <a:custGeom>
              <a:avLst/>
              <a:gdLst>
                <a:gd name="T0" fmla="*/ 0 w 257"/>
                <a:gd name="T1" fmla="*/ 135 h 270"/>
                <a:gd name="T2" fmla="*/ 5 w 257"/>
                <a:gd name="T3" fmla="*/ 99 h 270"/>
                <a:gd name="T4" fmla="*/ 16 w 257"/>
                <a:gd name="T5" fmla="*/ 68 h 270"/>
                <a:gd name="T6" fmla="*/ 37 w 257"/>
                <a:gd name="T7" fmla="*/ 39 h 270"/>
                <a:gd name="T8" fmla="*/ 64 w 257"/>
                <a:gd name="T9" fmla="*/ 17 h 270"/>
                <a:gd name="T10" fmla="*/ 94 w 257"/>
                <a:gd name="T11" fmla="*/ 5 h 270"/>
                <a:gd name="T12" fmla="*/ 128 w 257"/>
                <a:gd name="T13" fmla="*/ 0 h 270"/>
                <a:gd name="T14" fmla="*/ 160 w 257"/>
                <a:gd name="T15" fmla="*/ 5 h 270"/>
                <a:gd name="T16" fmla="*/ 193 w 257"/>
                <a:gd name="T17" fmla="*/ 17 h 270"/>
                <a:gd name="T18" fmla="*/ 220 w 257"/>
                <a:gd name="T19" fmla="*/ 39 h 270"/>
                <a:gd name="T20" fmla="*/ 241 w 257"/>
                <a:gd name="T21" fmla="*/ 68 h 270"/>
                <a:gd name="T22" fmla="*/ 252 w 257"/>
                <a:gd name="T23" fmla="*/ 99 h 270"/>
                <a:gd name="T24" fmla="*/ 257 w 257"/>
                <a:gd name="T25" fmla="*/ 135 h 270"/>
                <a:gd name="T26" fmla="*/ 252 w 257"/>
                <a:gd name="T27" fmla="*/ 169 h 270"/>
                <a:gd name="T28" fmla="*/ 241 w 257"/>
                <a:gd name="T29" fmla="*/ 203 h 270"/>
                <a:gd name="T30" fmla="*/ 220 w 257"/>
                <a:gd name="T31" fmla="*/ 232 h 270"/>
                <a:gd name="T32" fmla="*/ 193 w 257"/>
                <a:gd name="T33" fmla="*/ 253 h 270"/>
                <a:gd name="T34" fmla="*/ 160 w 257"/>
                <a:gd name="T35" fmla="*/ 266 h 270"/>
                <a:gd name="T36" fmla="*/ 128 w 257"/>
                <a:gd name="T37" fmla="*/ 270 h 270"/>
                <a:gd name="T38" fmla="*/ 94 w 257"/>
                <a:gd name="T39" fmla="*/ 266 h 270"/>
                <a:gd name="T40" fmla="*/ 64 w 257"/>
                <a:gd name="T41" fmla="*/ 253 h 270"/>
                <a:gd name="T42" fmla="*/ 37 w 257"/>
                <a:gd name="T43" fmla="*/ 232 h 270"/>
                <a:gd name="T44" fmla="*/ 16 w 257"/>
                <a:gd name="T45" fmla="*/ 203 h 270"/>
                <a:gd name="T46" fmla="*/ 5 w 257"/>
                <a:gd name="T47" fmla="*/ 169 h 270"/>
                <a:gd name="T48" fmla="*/ 0 w 257"/>
                <a:gd name="T49" fmla="*/ 135 h 2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7"/>
                <a:gd name="T76" fmla="*/ 0 h 270"/>
                <a:gd name="T77" fmla="*/ 257 w 257"/>
                <a:gd name="T78" fmla="*/ 270 h 2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7" h="270">
                  <a:moveTo>
                    <a:pt x="0" y="135"/>
                  </a:moveTo>
                  <a:lnTo>
                    <a:pt x="5" y="99"/>
                  </a:lnTo>
                  <a:lnTo>
                    <a:pt x="16" y="68"/>
                  </a:lnTo>
                  <a:lnTo>
                    <a:pt x="37" y="39"/>
                  </a:lnTo>
                  <a:lnTo>
                    <a:pt x="64" y="17"/>
                  </a:lnTo>
                  <a:lnTo>
                    <a:pt x="94" y="5"/>
                  </a:lnTo>
                  <a:lnTo>
                    <a:pt x="128" y="0"/>
                  </a:lnTo>
                  <a:lnTo>
                    <a:pt x="160" y="5"/>
                  </a:lnTo>
                  <a:lnTo>
                    <a:pt x="193" y="17"/>
                  </a:lnTo>
                  <a:lnTo>
                    <a:pt x="220" y="39"/>
                  </a:lnTo>
                  <a:lnTo>
                    <a:pt x="241" y="68"/>
                  </a:lnTo>
                  <a:lnTo>
                    <a:pt x="252" y="99"/>
                  </a:lnTo>
                  <a:lnTo>
                    <a:pt x="257" y="135"/>
                  </a:lnTo>
                  <a:lnTo>
                    <a:pt x="252" y="169"/>
                  </a:lnTo>
                  <a:lnTo>
                    <a:pt x="241" y="203"/>
                  </a:lnTo>
                  <a:lnTo>
                    <a:pt x="220" y="232"/>
                  </a:lnTo>
                  <a:lnTo>
                    <a:pt x="193" y="253"/>
                  </a:lnTo>
                  <a:lnTo>
                    <a:pt x="160" y="266"/>
                  </a:lnTo>
                  <a:lnTo>
                    <a:pt x="128" y="270"/>
                  </a:lnTo>
                  <a:lnTo>
                    <a:pt x="94" y="266"/>
                  </a:lnTo>
                  <a:lnTo>
                    <a:pt x="64" y="253"/>
                  </a:lnTo>
                  <a:lnTo>
                    <a:pt x="37" y="232"/>
                  </a:lnTo>
                  <a:lnTo>
                    <a:pt x="16" y="203"/>
                  </a:lnTo>
                  <a:lnTo>
                    <a:pt x="5" y="169"/>
                  </a:lnTo>
                  <a:lnTo>
                    <a:pt x="0" y="135"/>
                  </a:lnTo>
                  <a:close/>
                </a:path>
              </a:pathLst>
            </a:custGeom>
            <a:solidFill>
              <a:srgbClr val="FFFFFF"/>
            </a:solidFill>
            <a:ln w="3175">
              <a:solidFill>
                <a:srgbClr val="000000"/>
              </a:solidFill>
              <a:prstDash val="solid"/>
              <a:round/>
              <a:headEnd/>
              <a:tailEnd/>
            </a:ln>
          </p:spPr>
          <p:txBody>
            <a:bodyPr/>
            <a:lstStyle/>
            <a:p>
              <a:endParaRPr lang="en-US"/>
            </a:p>
          </p:txBody>
        </p:sp>
        <p:sp>
          <p:nvSpPr>
            <p:cNvPr id="3084" name="Freeform 6"/>
            <p:cNvSpPr>
              <a:spLocks/>
            </p:cNvSpPr>
            <p:nvPr/>
          </p:nvSpPr>
          <p:spPr bwMode="auto">
            <a:xfrm>
              <a:off x="798" y="1768"/>
              <a:ext cx="85" cy="44"/>
            </a:xfrm>
            <a:custGeom>
              <a:avLst/>
              <a:gdLst>
                <a:gd name="T0" fmla="*/ 0 w 85"/>
                <a:gd name="T1" fmla="*/ 0 h 44"/>
                <a:gd name="T2" fmla="*/ 5 w 85"/>
                <a:gd name="T3" fmla="*/ 20 h 44"/>
                <a:gd name="T4" fmla="*/ 16 w 85"/>
                <a:gd name="T5" fmla="*/ 36 h 44"/>
                <a:gd name="T6" fmla="*/ 35 w 85"/>
                <a:gd name="T7" fmla="*/ 44 h 44"/>
                <a:gd name="T8" fmla="*/ 53 w 85"/>
                <a:gd name="T9" fmla="*/ 44 h 44"/>
                <a:gd name="T10" fmla="*/ 69 w 85"/>
                <a:gd name="T11" fmla="*/ 36 h 44"/>
                <a:gd name="T12" fmla="*/ 83 w 85"/>
                <a:gd name="T13" fmla="*/ 20 h 44"/>
                <a:gd name="T14" fmla="*/ 85 w 85"/>
                <a:gd name="T15" fmla="*/ 0 h 44"/>
                <a:gd name="T16" fmla="*/ 0 60000 65536"/>
                <a:gd name="T17" fmla="*/ 0 60000 65536"/>
                <a:gd name="T18" fmla="*/ 0 60000 65536"/>
                <a:gd name="T19" fmla="*/ 0 60000 65536"/>
                <a:gd name="T20" fmla="*/ 0 60000 65536"/>
                <a:gd name="T21" fmla="*/ 0 60000 65536"/>
                <a:gd name="T22" fmla="*/ 0 60000 65536"/>
                <a:gd name="T23" fmla="*/ 0 60000 65536"/>
                <a:gd name="T24" fmla="*/ 0 w 85"/>
                <a:gd name="T25" fmla="*/ 0 h 44"/>
                <a:gd name="T26" fmla="*/ 85 w 85"/>
                <a:gd name="T27" fmla="*/ 44 h 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5" h="44">
                  <a:moveTo>
                    <a:pt x="0" y="0"/>
                  </a:moveTo>
                  <a:lnTo>
                    <a:pt x="5" y="20"/>
                  </a:lnTo>
                  <a:lnTo>
                    <a:pt x="16" y="36"/>
                  </a:lnTo>
                  <a:lnTo>
                    <a:pt x="35" y="44"/>
                  </a:lnTo>
                  <a:lnTo>
                    <a:pt x="53" y="44"/>
                  </a:lnTo>
                  <a:lnTo>
                    <a:pt x="69" y="36"/>
                  </a:lnTo>
                  <a:lnTo>
                    <a:pt x="83" y="20"/>
                  </a:lnTo>
                  <a:lnTo>
                    <a:pt x="85"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5" name="Freeform 7"/>
            <p:cNvSpPr>
              <a:spLocks/>
            </p:cNvSpPr>
            <p:nvPr/>
          </p:nvSpPr>
          <p:spPr bwMode="auto">
            <a:xfrm>
              <a:off x="711" y="1725"/>
              <a:ext cx="87" cy="43"/>
            </a:xfrm>
            <a:custGeom>
              <a:avLst/>
              <a:gdLst>
                <a:gd name="T0" fmla="*/ 0 w 87"/>
                <a:gd name="T1" fmla="*/ 43 h 43"/>
                <a:gd name="T2" fmla="*/ 5 w 87"/>
                <a:gd name="T3" fmla="*/ 24 h 43"/>
                <a:gd name="T4" fmla="*/ 16 w 87"/>
                <a:gd name="T5" fmla="*/ 7 h 43"/>
                <a:gd name="T6" fmla="*/ 35 w 87"/>
                <a:gd name="T7" fmla="*/ 0 h 43"/>
                <a:gd name="T8" fmla="*/ 53 w 87"/>
                <a:gd name="T9" fmla="*/ 0 h 43"/>
                <a:gd name="T10" fmla="*/ 71 w 87"/>
                <a:gd name="T11" fmla="*/ 7 h 43"/>
                <a:gd name="T12" fmla="*/ 83 w 87"/>
                <a:gd name="T13" fmla="*/ 24 h 43"/>
                <a:gd name="T14" fmla="*/ 87 w 87"/>
                <a:gd name="T15" fmla="*/ 43 h 43"/>
                <a:gd name="T16" fmla="*/ 0 60000 65536"/>
                <a:gd name="T17" fmla="*/ 0 60000 65536"/>
                <a:gd name="T18" fmla="*/ 0 60000 65536"/>
                <a:gd name="T19" fmla="*/ 0 60000 65536"/>
                <a:gd name="T20" fmla="*/ 0 60000 65536"/>
                <a:gd name="T21" fmla="*/ 0 60000 65536"/>
                <a:gd name="T22" fmla="*/ 0 60000 65536"/>
                <a:gd name="T23" fmla="*/ 0 60000 65536"/>
                <a:gd name="T24" fmla="*/ 0 w 87"/>
                <a:gd name="T25" fmla="*/ 0 h 43"/>
                <a:gd name="T26" fmla="*/ 87 w 87"/>
                <a:gd name="T27" fmla="*/ 43 h 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 h="43">
                  <a:moveTo>
                    <a:pt x="0" y="43"/>
                  </a:moveTo>
                  <a:lnTo>
                    <a:pt x="5" y="24"/>
                  </a:lnTo>
                  <a:lnTo>
                    <a:pt x="16" y="7"/>
                  </a:lnTo>
                  <a:lnTo>
                    <a:pt x="35" y="0"/>
                  </a:lnTo>
                  <a:lnTo>
                    <a:pt x="53" y="0"/>
                  </a:lnTo>
                  <a:lnTo>
                    <a:pt x="71" y="7"/>
                  </a:lnTo>
                  <a:lnTo>
                    <a:pt x="83" y="24"/>
                  </a:lnTo>
                  <a:lnTo>
                    <a:pt x="87" y="43"/>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6" name="Line 8"/>
            <p:cNvSpPr>
              <a:spLocks noChangeShapeType="1"/>
            </p:cNvSpPr>
            <p:nvPr/>
          </p:nvSpPr>
          <p:spPr bwMode="auto">
            <a:xfrm flipH="1">
              <a:off x="1186" y="1768"/>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7" name="Line 9"/>
            <p:cNvSpPr>
              <a:spLocks noChangeShapeType="1"/>
            </p:cNvSpPr>
            <p:nvPr/>
          </p:nvSpPr>
          <p:spPr bwMode="auto">
            <a:xfrm flipH="1">
              <a:off x="927" y="1768"/>
              <a:ext cx="151"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8" name="Freeform 10"/>
            <p:cNvSpPr>
              <a:spLocks/>
            </p:cNvSpPr>
            <p:nvPr/>
          </p:nvSpPr>
          <p:spPr bwMode="auto">
            <a:xfrm>
              <a:off x="1078" y="1587"/>
              <a:ext cx="41" cy="362"/>
            </a:xfrm>
            <a:custGeom>
              <a:avLst/>
              <a:gdLst>
                <a:gd name="T0" fmla="*/ 0 w 41"/>
                <a:gd name="T1" fmla="*/ 362 h 362"/>
                <a:gd name="T2" fmla="*/ 18 w 41"/>
                <a:gd name="T3" fmla="*/ 357 h 362"/>
                <a:gd name="T4" fmla="*/ 32 w 41"/>
                <a:gd name="T5" fmla="*/ 345 h 362"/>
                <a:gd name="T6" fmla="*/ 41 w 41"/>
                <a:gd name="T7" fmla="*/ 326 h 362"/>
                <a:gd name="T8" fmla="*/ 41 w 41"/>
                <a:gd name="T9" fmla="*/ 307 h 362"/>
                <a:gd name="T10" fmla="*/ 32 w 41"/>
                <a:gd name="T11" fmla="*/ 287 h 362"/>
                <a:gd name="T12" fmla="*/ 18 w 41"/>
                <a:gd name="T13" fmla="*/ 275 h 362"/>
                <a:gd name="T14" fmla="*/ 0 w 41"/>
                <a:gd name="T15" fmla="*/ 271 h 362"/>
                <a:gd name="T16" fmla="*/ 18 w 41"/>
                <a:gd name="T17" fmla="*/ 268 h 362"/>
                <a:gd name="T18" fmla="*/ 32 w 41"/>
                <a:gd name="T19" fmla="*/ 254 h 362"/>
                <a:gd name="T20" fmla="*/ 41 w 41"/>
                <a:gd name="T21" fmla="*/ 237 h 362"/>
                <a:gd name="T22" fmla="*/ 41 w 41"/>
                <a:gd name="T23" fmla="*/ 217 h 362"/>
                <a:gd name="T24" fmla="*/ 32 w 41"/>
                <a:gd name="T25" fmla="*/ 198 h 362"/>
                <a:gd name="T26" fmla="*/ 18 w 41"/>
                <a:gd name="T27" fmla="*/ 186 h 362"/>
                <a:gd name="T28" fmla="*/ 0 w 41"/>
                <a:gd name="T29" fmla="*/ 181 h 362"/>
                <a:gd name="T30" fmla="*/ 18 w 41"/>
                <a:gd name="T31" fmla="*/ 176 h 362"/>
                <a:gd name="T32" fmla="*/ 32 w 41"/>
                <a:gd name="T33" fmla="*/ 164 h 362"/>
                <a:gd name="T34" fmla="*/ 41 w 41"/>
                <a:gd name="T35" fmla="*/ 145 h 362"/>
                <a:gd name="T36" fmla="*/ 41 w 41"/>
                <a:gd name="T37" fmla="*/ 126 h 362"/>
                <a:gd name="T38" fmla="*/ 32 w 41"/>
                <a:gd name="T39" fmla="*/ 106 h 362"/>
                <a:gd name="T40" fmla="*/ 18 w 41"/>
                <a:gd name="T41" fmla="*/ 94 h 362"/>
                <a:gd name="T42" fmla="*/ 0 w 41"/>
                <a:gd name="T43" fmla="*/ 89 h 362"/>
                <a:gd name="T44" fmla="*/ 18 w 41"/>
                <a:gd name="T45" fmla="*/ 87 h 362"/>
                <a:gd name="T46" fmla="*/ 32 w 41"/>
                <a:gd name="T47" fmla="*/ 73 h 362"/>
                <a:gd name="T48" fmla="*/ 41 w 41"/>
                <a:gd name="T49" fmla="*/ 56 h 362"/>
                <a:gd name="T50" fmla="*/ 41 w 41"/>
                <a:gd name="T51" fmla="*/ 36 h 362"/>
                <a:gd name="T52" fmla="*/ 32 w 41"/>
                <a:gd name="T53" fmla="*/ 17 h 362"/>
                <a:gd name="T54" fmla="*/ 18 w 41"/>
                <a:gd name="T55" fmla="*/ 5 h 362"/>
                <a:gd name="T56" fmla="*/ 0 w 41"/>
                <a:gd name="T57" fmla="*/ 0 h 36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362"/>
                <a:gd name="T89" fmla="*/ 41 w 41"/>
                <a:gd name="T90" fmla="*/ 362 h 36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362">
                  <a:moveTo>
                    <a:pt x="0" y="362"/>
                  </a:moveTo>
                  <a:lnTo>
                    <a:pt x="18" y="357"/>
                  </a:lnTo>
                  <a:lnTo>
                    <a:pt x="32" y="345"/>
                  </a:lnTo>
                  <a:lnTo>
                    <a:pt x="41" y="326"/>
                  </a:lnTo>
                  <a:lnTo>
                    <a:pt x="41" y="307"/>
                  </a:lnTo>
                  <a:lnTo>
                    <a:pt x="32" y="287"/>
                  </a:lnTo>
                  <a:lnTo>
                    <a:pt x="18" y="275"/>
                  </a:lnTo>
                  <a:lnTo>
                    <a:pt x="0" y="271"/>
                  </a:lnTo>
                  <a:lnTo>
                    <a:pt x="18" y="268"/>
                  </a:lnTo>
                  <a:lnTo>
                    <a:pt x="32" y="254"/>
                  </a:lnTo>
                  <a:lnTo>
                    <a:pt x="41" y="237"/>
                  </a:lnTo>
                  <a:lnTo>
                    <a:pt x="41" y="217"/>
                  </a:lnTo>
                  <a:lnTo>
                    <a:pt x="32" y="198"/>
                  </a:lnTo>
                  <a:lnTo>
                    <a:pt x="18" y="186"/>
                  </a:lnTo>
                  <a:lnTo>
                    <a:pt x="0" y="181"/>
                  </a:lnTo>
                  <a:lnTo>
                    <a:pt x="18" y="176"/>
                  </a:lnTo>
                  <a:lnTo>
                    <a:pt x="32" y="164"/>
                  </a:lnTo>
                  <a:lnTo>
                    <a:pt x="41" y="145"/>
                  </a:lnTo>
                  <a:lnTo>
                    <a:pt x="41" y="126"/>
                  </a:lnTo>
                  <a:lnTo>
                    <a:pt x="32" y="106"/>
                  </a:lnTo>
                  <a:lnTo>
                    <a:pt x="18" y="94"/>
                  </a:lnTo>
                  <a:lnTo>
                    <a:pt x="0" y="89"/>
                  </a:lnTo>
                  <a:lnTo>
                    <a:pt x="18" y="87"/>
                  </a:lnTo>
                  <a:lnTo>
                    <a:pt x="32" y="73"/>
                  </a:lnTo>
                  <a:lnTo>
                    <a:pt x="41" y="56"/>
                  </a:lnTo>
                  <a:lnTo>
                    <a:pt x="41" y="36"/>
                  </a:lnTo>
                  <a:lnTo>
                    <a:pt x="32" y="17"/>
                  </a:lnTo>
                  <a:lnTo>
                    <a:pt x="18" y="5"/>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9" name="Freeform 11"/>
            <p:cNvSpPr>
              <a:spLocks/>
            </p:cNvSpPr>
            <p:nvPr/>
          </p:nvSpPr>
          <p:spPr bwMode="auto">
            <a:xfrm>
              <a:off x="1165" y="1587"/>
              <a:ext cx="41" cy="362"/>
            </a:xfrm>
            <a:custGeom>
              <a:avLst/>
              <a:gdLst>
                <a:gd name="T0" fmla="*/ 41 w 41"/>
                <a:gd name="T1" fmla="*/ 362 h 362"/>
                <a:gd name="T2" fmla="*/ 23 w 41"/>
                <a:gd name="T3" fmla="*/ 357 h 362"/>
                <a:gd name="T4" fmla="*/ 7 w 41"/>
                <a:gd name="T5" fmla="*/ 345 h 362"/>
                <a:gd name="T6" fmla="*/ 0 w 41"/>
                <a:gd name="T7" fmla="*/ 326 h 362"/>
                <a:gd name="T8" fmla="*/ 0 w 41"/>
                <a:gd name="T9" fmla="*/ 307 h 362"/>
                <a:gd name="T10" fmla="*/ 7 w 41"/>
                <a:gd name="T11" fmla="*/ 287 h 362"/>
                <a:gd name="T12" fmla="*/ 23 w 41"/>
                <a:gd name="T13" fmla="*/ 275 h 362"/>
                <a:gd name="T14" fmla="*/ 41 w 41"/>
                <a:gd name="T15" fmla="*/ 271 h 362"/>
                <a:gd name="T16" fmla="*/ 23 w 41"/>
                <a:gd name="T17" fmla="*/ 268 h 362"/>
                <a:gd name="T18" fmla="*/ 7 w 41"/>
                <a:gd name="T19" fmla="*/ 254 h 362"/>
                <a:gd name="T20" fmla="*/ 0 w 41"/>
                <a:gd name="T21" fmla="*/ 237 h 362"/>
                <a:gd name="T22" fmla="*/ 0 w 41"/>
                <a:gd name="T23" fmla="*/ 217 h 362"/>
                <a:gd name="T24" fmla="*/ 7 w 41"/>
                <a:gd name="T25" fmla="*/ 198 h 362"/>
                <a:gd name="T26" fmla="*/ 23 w 41"/>
                <a:gd name="T27" fmla="*/ 186 h 362"/>
                <a:gd name="T28" fmla="*/ 41 w 41"/>
                <a:gd name="T29" fmla="*/ 181 h 362"/>
                <a:gd name="T30" fmla="*/ 23 w 41"/>
                <a:gd name="T31" fmla="*/ 176 h 362"/>
                <a:gd name="T32" fmla="*/ 7 w 41"/>
                <a:gd name="T33" fmla="*/ 164 h 362"/>
                <a:gd name="T34" fmla="*/ 0 w 41"/>
                <a:gd name="T35" fmla="*/ 145 h 362"/>
                <a:gd name="T36" fmla="*/ 0 w 41"/>
                <a:gd name="T37" fmla="*/ 126 h 362"/>
                <a:gd name="T38" fmla="*/ 7 w 41"/>
                <a:gd name="T39" fmla="*/ 106 h 362"/>
                <a:gd name="T40" fmla="*/ 23 w 41"/>
                <a:gd name="T41" fmla="*/ 94 h 362"/>
                <a:gd name="T42" fmla="*/ 41 w 41"/>
                <a:gd name="T43" fmla="*/ 89 h 362"/>
                <a:gd name="T44" fmla="*/ 23 w 41"/>
                <a:gd name="T45" fmla="*/ 87 h 362"/>
                <a:gd name="T46" fmla="*/ 7 w 41"/>
                <a:gd name="T47" fmla="*/ 73 h 362"/>
                <a:gd name="T48" fmla="*/ 0 w 41"/>
                <a:gd name="T49" fmla="*/ 56 h 362"/>
                <a:gd name="T50" fmla="*/ 0 w 41"/>
                <a:gd name="T51" fmla="*/ 36 h 362"/>
                <a:gd name="T52" fmla="*/ 7 w 41"/>
                <a:gd name="T53" fmla="*/ 17 h 362"/>
                <a:gd name="T54" fmla="*/ 23 w 41"/>
                <a:gd name="T55" fmla="*/ 5 h 362"/>
                <a:gd name="T56" fmla="*/ 41 w 41"/>
                <a:gd name="T57" fmla="*/ 0 h 36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362"/>
                <a:gd name="T89" fmla="*/ 41 w 41"/>
                <a:gd name="T90" fmla="*/ 362 h 36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362">
                  <a:moveTo>
                    <a:pt x="41" y="362"/>
                  </a:moveTo>
                  <a:lnTo>
                    <a:pt x="23" y="357"/>
                  </a:lnTo>
                  <a:lnTo>
                    <a:pt x="7" y="345"/>
                  </a:lnTo>
                  <a:lnTo>
                    <a:pt x="0" y="326"/>
                  </a:lnTo>
                  <a:lnTo>
                    <a:pt x="0" y="307"/>
                  </a:lnTo>
                  <a:lnTo>
                    <a:pt x="7" y="287"/>
                  </a:lnTo>
                  <a:lnTo>
                    <a:pt x="23" y="275"/>
                  </a:lnTo>
                  <a:lnTo>
                    <a:pt x="41" y="271"/>
                  </a:lnTo>
                  <a:lnTo>
                    <a:pt x="23" y="268"/>
                  </a:lnTo>
                  <a:lnTo>
                    <a:pt x="7" y="254"/>
                  </a:lnTo>
                  <a:lnTo>
                    <a:pt x="0" y="237"/>
                  </a:lnTo>
                  <a:lnTo>
                    <a:pt x="0" y="217"/>
                  </a:lnTo>
                  <a:lnTo>
                    <a:pt x="7" y="198"/>
                  </a:lnTo>
                  <a:lnTo>
                    <a:pt x="23" y="186"/>
                  </a:lnTo>
                  <a:lnTo>
                    <a:pt x="41" y="181"/>
                  </a:lnTo>
                  <a:lnTo>
                    <a:pt x="23" y="176"/>
                  </a:lnTo>
                  <a:lnTo>
                    <a:pt x="7" y="164"/>
                  </a:lnTo>
                  <a:lnTo>
                    <a:pt x="0" y="145"/>
                  </a:lnTo>
                  <a:lnTo>
                    <a:pt x="0" y="126"/>
                  </a:lnTo>
                  <a:lnTo>
                    <a:pt x="7" y="106"/>
                  </a:lnTo>
                  <a:lnTo>
                    <a:pt x="23" y="94"/>
                  </a:lnTo>
                  <a:lnTo>
                    <a:pt x="41" y="89"/>
                  </a:lnTo>
                  <a:lnTo>
                    <a:pt x="23" y="87"/>
                  </a:lnTo>
                  <a:lnTo>
                    <a:pt x="7" y="73"/>
                  </a:lnTo>
                  <a:lnTo>
                    <a:pt x="0" y="56"/>
                  </a:lnTo>
                  <a:lnTo>
                    <a:pt x="0" y="36"/>
                  </a:lnTo>
                  <a:lnTo>
                    <a:pt x="7" y="17"/>
                  </a:lnTo>
                  <a:lnTo>
                    <a:pt x="23" y="5"/>
                  </a:lnTo>
                  <a:lnTo>
                    <a:pt x="41"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90" name="Rectangle 12"/>
            <p:cNvSpPr>
              <a:spLocks noChangeArrowheads="1"/>
            </p:cNvSpPr>
            <p:nvPr/>
          </p:nvSpPr>
          <p:spPr bwMode="auto">
            <a:xfrm>
              <a:off x="1314" y="1676"/>
              <a:ext cx="172" cy="182"/>
            </a:xfrm>
            <a:prstGeom prst="rect">
              <a:avLst/>
            </a:prstGeom>
            <a:solidFill>
              <a:srgbClr val="000000"/>
            </a:solidFill>
            <a:ln w="3175">
              <a:solidFill>
                <a:srgbClr val="000000"/>
              </a:solidFill>
              <a:miter lim="800000"/>
              <a:headEnd/>
              <a:tailEnd/>
            </a:ln>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091" name="Line 13"/>
            <p:cNvSpPr>
              <a:spLocks noChangeShapeType="1"/>
            </p:cNvSpPr>
            <p:nvPr/>
          </p:nvSpPr>
          <p:spPr bwMode="auto">
            <a:xfrm>
              <a:off x="1486" y="1768"/>
              <a:ext cx="3438"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2" name="Line 14"/>
            <p:cNvSpPr>
              <a:spLocks noChangeShapeType="1"/>
            </p:cNvSpPr>
            <p:nvPr/>
          </p:nvSpPr>
          <p:spPr bwMode="auto">
            <a:xfrm flipV="1">
              <a:off x="2174" y="1044"/>
              <a:ext cx="0" cy="72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3" name="Line 15"/>
            <p:cNvSpPr>
              <a:spLocks noChangeShapeType="1"/>
            </p:cNvSpPr>
            <p:nvPr/>
          </p:nvSpPr>
          <p:spPr bwMode="auto">
            <a:xfrm>
              <a:off x="2174" y="1225"/>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4" name="Line 16"/>
            <p:cNvSpPr>
              <a:spLocks noChangeShapeType="1"/>
            </p:cNvSpPr>
            <p:nvPr/>
          </p:nvSpPr>
          <p:spPr bwMode="auto">
            <a:xfrm>
              <a:off x="2174" y="1541"/>
              <a:ext cx="428"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5" name="Line 17"/>
            <p:cNvSpPr>
              <a:spLocks noChangeShapeType="1"/>
            </p:cNvSpPr>
            <p:nvPr/>
          </p:nvSpPr>
          <p:spPr bwMode="auto">
            <a:xfrm flipH="1">
              <a:off x="1743" y="1314"/>
              <a:ext cx="431"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6" name="Line 18"/>
            <p:cNvSpPr>
              <a:spLocks noChangeShapeType="1"/>
            </p:cNvSpPr>
            <p:nvPr/>
          </p:nvSpPr>
          <p:spPr bwMode="auto">
            <a:xfrm flipV="1">
              <a:off x="2430" y="1406"/>
              <a:ext cx="0" cy="13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7" name="Line 19"/>
            <p:cNvSpPr>
              <a:spLocks noChangeShapeType="1"/>
            </p:cNvSpPr>
            <p:nvPr/>
          </p:nvSpPr>
          <p:spPr bwMode="auto">
            <a:xfrm>
              <a:off x="1830" y="1314"/>
              <a:ext cx="0" cy="18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8" name="Line 20"/>
            <p:cNvSpPr>
              <a:spLocks noChangeShapeType="1"/>
            </p:cNvSpPr>
            <p:nvPr/>
          </p:nvSpPr>
          <p:spPr bwMode="auto">
            <a:xfrm flipH="1">
              <a:off x="2430" y="1768"/>
              <a:ext cx="87" cy="72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9" name="Freeform 21"/>
            <p:cNvSpPr>
              <a:spLocks/>
            </p:cNvSpPr>
            <p:nvPr/>
          </p:nvSpPr>
          <p:spPr bwMode="auto">
            <a:xfrm>
              <a:off x="2087" y="2220"/>
              <a:ext cx="343" cy="272"/>
            </a:xfrm>
            <a:custGeom>
              <a:avLst/>
              <a:gdLst>
                <a:gd name="T0" fmla="*/ 343 w 343"/>
                <a:gd name="T1" fmla="*/ 272 h 272"/>
                <a:gd name="T2" fmla="*/ 171 w 343"/>
                <a:gd name="T3" fmla="*/ 0 h 272"/>
                <a:gd name="T4" fmla="*/ 0 w 343"/>
                <a:gd name="T5" fmla="*/ 272 h 272"/>
                <a:gd name="T6" fmla="*/ 0 60000 65536"/>
                <a:gd name="T7" fmla="*/ 0 60000 65536"/>
                <a:gd name="T8" fmla="*/ 0 60000 65536"/>
                <a:gd name="T9" fmla="*/ 0 w 343"/>
                <a:gd name="T10" fmla="*/ 0 h 272"/>
                <a:gd name="T11" fmla="*/ 343 w 343"/>
                <a:gd name="T12" fmla="*/ 272 h 272"/>
              </a:gdLst>
              <a:ahLst/>
              <a:cxnLst>
                <a:cxn ang="T6">
                  <a:pos x="T0" y="T1"/>
                </a:cxn>
                <a:cxn ang="T7">
                  <a:pos x="T2" y="T3"/>
                </a:cxn>
                <a:cxn ang="T8">
                  <a:pos x="T4" y="T5"/>
                </a:cxn>
              </a:cxnLst>
              <a:rect l="T9" t="T10" r="T11" b="T12"/>
              <a:pathLst>
                <a:path w="343" h="272">
                  <a:moveTo>
                    <a:pt x="343" y="272"/>
                  </a:moveTo>
                  <a:lnTo>
                    <a:pt x="171" y="0"/>
                  </a:lnTo>
                  <a:lnTo>
                    <a:pt x="0" y="272"/>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00" name="Freeform 22"/>
            <p:cNvSpPr>
              <a:spLocks/>
            </p:cNvSpPr>
            <p:nvPr/>
          </p:nvSpPr>
          <p:spPr bwMode="auto">
            <a:xfrm>
              <a:off x="3205" y="1768"/>
              <a:ext cx="344" cy="724"/>
            </a:xfrm>
            <a:custGeom>
              <a:avLst/>
              <a:gdLst>
                <a:gd name="T0" fmla="*/ 0 w 344"/>
                <a:gd name="T1" fmla="*/ 0 h 724"/>
                <a:gd name="T2" fmla="*/ 0 w 344"/>
                <a:gd name="T3" fmla="*/ 724 h 724"/>
                <a:gd name="T4" fmla="*/ 344 w 344"/>
                <a:gd name="T5" fmla="*/ 724 h 724"/>
                <a:gd name="T6" fmla="*/ 0 60000 65536"/>
                <a:gd name="T7" fmla="*/ 0 60000 65536"/>
                <a:gd name="T8" fmla="*/ 0 60000 65536"/>
                <a:gd name="T9" fmla="*/ 0 w 344"/>
                <a:gd name="T10" fmla="*/ 0 h 724"/>
                <a:gd name="T11" fmla="*/ 344 w 344"/>
                <a:gd name="T12" fmla="*/ 724 h 724"/>
              </a:gdLst>
              <a:ahLst/>
              <a:cxnLst>
                <a:cxn ang="T6">
                  <a:pos x="T0" y="T1"/>
                </a:cxn>
                <a:cxn ang="T7">
                  <a:pos x="T2" y="T3"/>
                </a:cxn>
                <a:cxn ang="T8">
                  <a:pos x="T4" y="T5"/>
                </a:cxn>
              </a:cxnLst>
              <a:rect l="T9" t="T10" r="T11" b="T12"/>
              <a:pathLst>
                <a:path w="344" h="724">
                  <a:moveTo>
                    <a:pt x="0" y="0"/>
                  </a:moveTo>
                  <a:lnTo>
                    <a:pt x="0" y="724"/>
                  </a:lnTo>
                  <a:lnTo>
                    <a:pt x="344" y="724"/>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01" name="Line 23"/>
            <p:cNvSpPr>
              <a:spLocks noChangeShapeType="1"/>
            </p:cNvSpPr>
            <p:nvPr/>
          </p:nvSpPr>
          <p:spPr bwMode="auto">
            <a:xfrm>
              <a:off x="3893" y="1768"/>
              <a:ext cx="0" cy="72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2" name="Freeform 24"/>
            <p:cNvSpPr>
              <a:spLocks/>
            </p:cNvSpPr>
            <p:nvPr/>
          </p:nvSpPr>
          <p:spPr bwMode="auto">
            <a:xfrm>
              <a:off x="4956" y="1710"/>
              <a:ext cx="108" cy="116"/>
            </a:xfrm>
            <a:custGeom>
              <a:avLst/>
              <a:gdLst>
                <a:gd name="T0" fmla="*/ 0 w 108"/>
                <a:gd name="T1" fmla="*/ 58 h 116"/>
                <a:gd name="T2" fmla="*/ 5 w 108"/>
                <a:gd name="T3" fmla="*/ 36 h 116"/>
                <a:gd name="T4" fmla="*/ 16 w 108"/>
                <a:gd name="T5" fmla="*/ 17 h 116"/>
                <a:gd name="T6" fmla="*/ 32 w 108"/>
                <a:gd name="T7" fmla="*/ 5 h 116"/>
                <a:gd name="T8" fmla="*/ 53 w 108"/>
                <a:gd name="T9" fmla="*/ 0 h 116"/>
                <a:gd name="T10" fmla="*/ 76 w 108"/>
                <a:gd name="T11" fmla="*/ 5 h 116"/>
                <a:gd name="T12" fmla="*/ 92 w 108"/>
                <a:gd name="T13" fmla="*/ 17 h 116"/>
                <a:gd name="T14" fmla="*/ 103 w 108"/>
                <a:gd name="T15" fmla="*/ 36 h 116"/>
                <a:gd name="T16" fmla="*/ 108 w 108"/>
                <a:gd name="T17" fmla="*/ 58 h 116"/>
                <a:gd name="T18" fmla="*/ 103 w 108"/>
                <a:gd name="T19" fmla="*/ 80 h 116"/>
                <a:gd name="T20" fmla="*/ 92 w 108"/>
                <a:gd name="T21" fmla="*/ 99 h 116"/>
                <a:gd name="T22" fmla="*/ 76 w 108"/>
                <a:gd name="T23" fmla="*/ 111 h 116"/>
                <a:gd name="T24" fmla="*/ 53 w 108"/>
                <a:gd name="T25" fmla="*/ 116 h 116"/>
                <a:gd name="T26" fmla="*/ 32 w 108"/>
                <a:gd name="T27" fmla="*/ 111 h 116"/>
                <a:gd name="T28" fmla="*/ 16 w 108"/>
                <a:gd name="T29" fmla="*/ 99 h 116"/>
                <a:gd name="T30" fmla="*/ 5 w 108"/>
                <a:gd name="T31" fmla="*/ 80 h 116"/>
                <a:gd name="T32" fmla="*/ 0 w 108"/>
                <a:gd name="T33" fmla="*/ 58 h 1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8"/>
                <a:gd name="T52" fmla="*/ 0 h 116"/>
                <a:gd name="T53" fmla="*/ 108 w 108"/>
                <a:gd name="T54" fmla="*/ 116 h 1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8" h="116">
                  <a:moveTo>
                    <a:pt x="0" y="58"/>
                  </a:moveTo>
                  <a:lnTo>
                    <a:pt x="5" y="36"/>
                  </a:lnTo>
                  <a:lnTo>
                    <a:pt x="16" y="17"/>
                  </a:lnTo>
                  <a:lnTo>
                    <a:pt x="32" y="5"/>
                  </a:lnTo>
                  <a:lnTo>
                    <a:pt x="53" y="0"/>
                  </a:lnTo>
                  <a:lnTo>
                    <a:pt x="76" y="5"/>
                  </a:lnTo>
                  <a:lnTo>
                    <a:pt x="92" y="17"/>
                  </a:lnTo>
                  <a:lnTo>
                    <a:pt x="103" y="36"/>
                  </a:lnTo>
                  <a:lnTo>
                    <a:pt x="108" y="58"/>
                  </a:lnTo>
                  <a:lnTo>
                    <a:pt x="103" y="80"/>
                  </a:lnTo>
                  <a:lnTo>
                    <a:pt x="92" y="99"/>
                  </a:lnTo>
                  <a:lnTo>
                    <a:pt x="76" y="111"/>
                  </a:lnTo>
                  <a:lnTo>
                    <a:pt x="53" y="116"/>
                  </a:lnTo>
                  <a:lnTo>
                    <a:pt x="32" y="111"/>
                  </a:lnTo>
                  <a:lnTo>
                    <a:pt x="16" y="99"/>
                  </a:lnTo>
                  <a:lnTo>
                    <a:pt x="5" y="80"/>
                  </a:lnTo>
                  <a:lnTo>
                    <a:pt x="0" y="58"/>
                  </a:lnTo>
                  <a:close/>
                </a:path>
              </a:pathLst>
            </a:custGeom>
            <a:solidFill>
              <a:srgbClr val="FFFFFF"/>
            </a:solidFill>
            <a:ln w="3175">
              <a:solidFill>
                <a:srgbClr val="000000"/>
              </a:solidFill>
              <a:prstDash val="solid"/>
              <a:round/>
              <a:headEnd/>
              <a:tailEnd/>
            </a:ln>
          </p:spPr>
          <p:txBody>
            <a:bodyPr/>
            <a:lstStyle/>
            <a:p>
              <a:endParaRPr lang="en-US"/>
            </a:p>
          </p:txBody>
        </p:sp>
        <p:sp>
          <p:nvSpPr>
            <p:cNvPr id="3103" name="Line 25"/>
            <p:cNvSpPr>
              <a:spLocks noChangeShapeType="1"/>
            </p:cNvSpPr>
            <p:nvPr/>
          </p:nvSpPr>
          <p:spPr bwMode="auto">
            <a:xfrm flipV="1">
              <a:off x="4952" y="1710"/>
              <a:ext cx="116" cy="11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4" name="Line 26"/>
            <p:cNvSpPr>
              <a:spLocks noChangeShapeType="1"/>
            </p:cNvSpPr>
            <p:nvPr/>
          </p:nvSpPr>
          <p:spPr bwMode="auto">
            <a:xfrm>
              <a:off x="5064" y="1768"/>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5" name="Line 27"/>
            <p:cNvSpPr>
              <a:spLocks noChangeShapeType="1"/>
            </p:cNvSpPr>
            <p:nvPr/>
          </p:nvSpPr>
          <p:spPr bwMode="auto">
            <a:xfrm>
              <a:off x="4924" y="1768"/>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6" name="Freeform 28"/>
            <p:cNvSpPr>
              <a:spLocks/>
            </p:cNvSpPr>
            <p:nvPr/>
          </p:nvSpPr>
          <p:spPr bwMode="auto">
            <a:xfrm>
              <a:off x="3494" y="1710"/>
              <a:ext cx="110" cy="116"/>
            </a:xfrm>
            <a:custGeom>
              <a:avLst/>
              <a:gdLst>
                <a:gd name="T0" fmla="*/ 0 w 110"/>
                <a:gd name="T1" fmla="*/ 58 h 116"/>
                <a:gd name="T2" fmla="*/ 4 w 110"/>
                <a:gd name="T3" fmla="*/ 36 h 116"/>
                <a:gd name="T4" fmla="*/ 16 w 110"/>
                <a:gd name="T5" fmla="*/ 17 h 116"/>
                <a:gd name="T6" fmla="*/ 34 w 110"/>
                <a:gd name="T7" fmla="*/ 5 h 116"/>
                <a:gd name="T8" fmla="*/ 55 w 110"/>
                <a:gd name="T9" fmla="*/ 0 h 116"/>
                <a:gd name="T10" fmla="*/ 75 w 110"/>
                <a:gd name="T11" fmla="*/ 5 h 116"/>
                <a:gd name="T12" fmla="*/ 94 w 110"/>
                <a:gd name="T13" fmla="*/ 17 h 116"/>
                <a:gd name="T14" fmla="*/ 105 w 110"/>
                <a:gd name="T15" fmla="*/ 36 h 116"/>
                <a:gd name="T16" fmla="*/ 110 w 110"/>
                <a:gd name="T17" fmla="*/ 58 h 116"/>
                <a:gd name="T18" fmla="*/ 105 w 110"/>
                <a:gd name="T19" fmla="*/ 80 h 116"/>
                <a:gd name="T20" fmla="*/ 94 w 110"/>
                <a:gd name="T21" fmla="*/ 99 h 116"/>
                <a:gd name="T22" fmla="*/ 75 w 110"/>
                <a:gd name="T23" fmla="*/ 111 h 116"/>
                <a:gd name="T24" fmla="*/ 55 w 110"/>
                <a:gd name="T25" fmla="*/ 116 h 116"/>
                <a:gd name="T26" fmla="*/ 34 w 110"/>
                <a:gd name="T27" fmla="*/ 111 h 116"/>
                <a:gd name="T28" fmla="*/ 16 w 110"/>
                <a:gd name="T29" fmla="*/ 99 h 116"/>
                <a:gd name="T30" fmla="*/ 4 w 110"/>
                <a:gd name="T31" fmla="*/ 80 h 116"/>
                <a:gd name="T32" fmla="*/ 0 w 110"/>
                <a:gd name="T33" fmla="*/ 58 h 1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0"/>
                <a:gd name="T52" fmla="*/ 0 h 116"/>
                <a:gd name="T53" fmla="*/ 110 w 110"/>
                <a:gd name="T54" fmla="*/ 116 h 1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0" h="116">
                  <a:moveTo>
                    <a:pt x="0" y="58"/>
                  </a:moveTo>
                  <a:lnTo>
                    <a:pt x="4" y="36"/>
                  </a:lnTo>
                  <a:lnTo>
                    <a:pt x="16" y="17"/>
                  </a:lnTo>
                  <a:lnTo>
                    <a:pt x="34" y="5"/>
                  </a:lnTo>
                  <a:lnTo>
                    <a:pt x="55" y="0"/>
                  </a:lnTo>
                  <a:lnTo>
                    <a:pt x="75" y="5"/>
                  </a:lnTo>
                  <a:lnTo>
                    <a:pt x="94" y="17"/>
                  </a:lnTo>
                  <a:lnTo>
                    <a:pt x="105" y="36"/>
                  </a:lnTo>
                  <a:lnTo>
                    <a:pt x="110" y="58"/>
                  </a:lnTo>
                  <a:lnTo>
                    <a:pt x="105" y="80"/>
                  </a:lnTo>
                  <a:lnTo>
                    <a:pt x="94" y="99"/>
                  </a:lnTo>
                  <a:lnTo>
                    <a:pt x="75" y="111"/>
                  </a:lnTo>
                  <a:lnTo>
                    <a:pt x="55" y="116"/>
                  </a:lnTo>
                  <a:lnTo>
                    <a:pt x="34" y="111"/>
                  </a:lnTo>
                  <a:lnTo>
                    <a:pt x="16" y="99"/>
                  </a:lnTo>
                  <a:lnTo>
                    <a:pt x="4" y="80"/>
                  </a:lnTo>
                  <a:lnTo>
                    <a:pt x="0" y="58"/>
                  </a:lnTo>
                  <a:close/>
                </a:path>
              </a:pathLst>
            </a:custGeom>
            <a:solidFill>
              <a:srgbClr val="000000"/>
            </a:solidFill>
            <a:ln w="3175">
              <a:solidFill>
                <a:srgbClr val="000000"/>
              </a:solidFill>
              <a:prstDash val="solid"/>
              <a:round/>
              <a:headEnd/>
              <a:tailEnd/>
            </a:ln>
          </p:spPr>
          <p:txBody>
            <a:bodyPr/>
            <a:lstStyle/>
            <a:p>
              <a:endParaRPr lang="en-US"/>
            </a:p>
          </p:txBody>
        </p:sp>
        <p:sp>
          <p:nvSpPr>
            <p:cNvPr id="3107" name="Line 29"/>
            <p:cNvSpPr>
              <a:spLocks noChangeShapeType="1"/>
            </p:cNvSpPr>
            <p:nvPr/>
          </p:nvSpPr>
          <p:spPr bwMode="auto">
            <a:xfrm flipV="1">
              <a:off x="3489" y="1710"/>
              <a:ext cx="119" cy="11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8" name="Line 30"/>
            <p:cNvSpPr>
              <a:spLocks noChangeShapeType="1"/>
            </p:cNvSpPr>
            <p:nvPr/>
          </p:nvSpPr>
          <p:spPr bwMode="auto">
            <a:xfrm>
              <a:off x="3604" y="1768"/>
              <a:ext cx="3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9" name="Line 31"/>
            <p:cNvSpPr>
              <a:spLocks noChangeShapeType="1"/>
            </p:cNvSpPr>
            <p:nvPr/>
          </p:nvSpPr>
          <p:spPr bwMode="auto">
            <a:xfrm>
              <a:off x="3462" y="1768"/>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0" name="Line 32"/>
            <p:cNvSpPr>
              <a:spLocks noChangeShapeType="1"/>
            </p:cNvSpPr>
            <p:nvPr/>
          </p:nvSpPr>
          <p:spPr bwMode="auto">
            <a:xfrm>
              <a:off x="3721" y="2492"/>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1" name="Line 33"/>
            <p:cNvSpPr>
              <a:spLocks noChangeShapeType="1"/>
            </p:cNvSpPr>
            <p:nvPr/>
          </p:nvSpPr>
          <p:spPr bwMode="auto">
            <a:xfrm>
              <a:off x="3205" y="2261"/>
              <a:ext cx="209"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2" name="Line 34"/>
            <p:cNvSpPr>
              <a:spLocks noChangeShapeType="1"/>
            </p:cNvSpPr>
            <p:nvPr/>
          </p:nvSpPr>
          <p:spPr bwMode="auto">
            <a:xfrm>
              <a:off x="3205" y="2039"/>
              <a:ext cx="209"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3" name="Line 35"/>
            <p:cNvSpPr>
              <a:spLocks noChangeShapeType="1"/>
            </p:cNvSpPr>
            <p:nvPr/>
          </p:nvSpPr>
          <p:spPr bwMode="auto">
            <a:xfrm flipH="1">
              <a:off x="3721" y="1995"/>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4" name="Line 36"/>
            <p:cNvSpPr>
              <a:spLocks noChangeShapeType="1"/>
            </p:cNvSpPr>
            <p:nvPr/>
          </p:nvSpPr>
          <p:spPr bwMode="auto">
            <a:xfrm flipH="1">
              <a:off x="3721" y="2220"/>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5" name="Line 37"/>
            <p:cNvSpPr>
              <a:spLocks noChangeShapeType="1"/>
            </p:cNvSpPr>
            <p:nvPr/>
          </p:nvSpPr>
          <p:spPr bwMode="auto">
            <a:xfrm>
              <a:off x="3893" y="2130"/>
              <a:ext cx="256"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6" name="Line 38"/>
            <p:cNvSpPr>
              <a:spLocks noChangeShapeType="1"/>
            </p:cNvSpPr>
            <p:nvPr/>
          </p:nvSpPr>
          <p:spPr bwMode="auto">
            <a:xfrm flipH="1">
              <a:off x="2946" y="2130"/>
              <a:ext cx="259"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7" name="Line 39"/>
            <p:cNvSpPr>
              <a:spLocks noChangeShapeType="1"/>
            </p:cNvSpPr>
            <p:nvPr/>
          </p:nvSpPr>
          <p:spPr bwMode="auto">
            <a:xfrm flipV="1">
              <a:off x="3329" y="1899"/>
              <a:ext cx="4" cy="14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8" name="Line 40"/>
            <p:cNvSpPr>
              <a:spLocks noChangeShapeType="1"/>
            </p:cNvSpPr>
            <p:nvPr/>
          </p:nvSpPr>
          <p:spPr bwMode="auto">
            <a:xfrm flipV="1">
              <a:off x="3806" y="1858"/>
              <a:ext cx="0" cy="13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9" name="Line 41"/>
            <p:cNvSpPr>
              <a:spLocks noChangeShapeType="1"/>
            </p:cNvSpPr>
            <p:nvPr/>
          </p:nvSpPr>
          <p:spPr bwMode="auto">
            <a:xfrm>
              <a:off x="3806" y="2220"/>
              <a:ext cx="0" cy="18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0" name="Line 42"/>
            <p:cNvSpPr>
              <a:spLocks noChangeShapeType="1"/>
            </p:cNvSpPr>
            <p:nvPr/>
          </p:nvSpPr>
          <p:spPr bwMode="auto">
            <a:xfrm>
              <a:off x="4065" y="2130"/>
              <a:ext cx="0" cy="9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1" name="Line 43"/>
            <p:cNvSpPr>
              <a:spLocks noChangeShapeType="1"/>
            </p:cNvSpPr>
            <p:nvPr/>
          </p:nvSpPr>
          <p:spPr bwMode="auto">
            <a:xfrm flipV="1">
              <a:off x="4149" y="1858"/>
              <a:ext cx="0" cy="27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2" name="Freeform 44"/>
            <p:cNvSpPr>
              <a:spLocks/>
            </p:cNvSpPr>
            <p:nvPr/>
          </p:nvSpPr>
          <p:spPr bwMode="auto">
            <a:xfrm>
              <a:off x="3581" y="2434"/>
              <a:ext cx="108" cy="116"/>
            </a:xfrm>
            <a:custGeom>
              <a:avLst/>
              <a:gdLst>
                <a:gd name="T0" fmla="*/ 0 w 108"/>
                <a:gd name="T1" fmla="*/ 58 h 116"/>
                <a:gd name="T2" fmla="*/ 5 w 108"/>
                <a:gd name="T3" fmla="*/ 37 h 116"/>
                <a:gd name="T4" fmla="*/ 16 w 108"/>
                <a:gd name="T5" fmla="*/ 17 h 116"/>
                <a:gd name="T6" fmla="*/ 32 w 108"/>
                <a:gd name="T7" fmla="*/ 5 h 116"/>
                <a:gd name="T8" fmla="*/ 53 w 108"/>
                <a:gd name="T9" fmla="*/ 0 h 116"/>
                <a:gd name="T10" fmla="*/ 76 w 108"/>
                <a:gd name="T11" fmla="*/ 5 h 116"/>
                <a:gd name="T12" fmla="*/ 92 w 108"/>
                <a:gd name="T13" fmla="*/ 17 h 116"/>
                <a:gd name="T14" fmla="*/ 103 w 108"/>
                <a:gd name="T15" fmla="*/ 37 h 116"/>
                <a:gd name="T16" fmla="*/ 108 w 108"/>
                <a:gd name="T17" fmla="*/ 58 h 116"/>
                <a:gd name="T18" fmla="*/ 103 w 108"/>
                <a:gd name="T19" fmla="*/ 80 h 116"/>
                <a:gd name="T20" fmla="*/ 92 w 108"/>
                <a:gd name="T21" fmla="*/ 99 h 116"/>
                <a:gd name="T22" fmla="*/ 76 w 108"/>
                <a:gd name="T23" fmla="*/ 111 h 116"/>
                <a:gd name="T24" fmla="*/ 53 w 108"/>
                <a:gd name="T25" fmla="*/ 116 h 116"/>
                <a:gd name="T26" fmla="*/ 32 w 108"/>
                <a:gd name="T27" fmla="*/ 111 h 116"/>
                <a:gd name="T28" fmla="*/ 16 w 108"/>
                <a:gd name="T29" fmla="*/ 99 h 116"/>
                <a:gd name="T30" fmla="*/ 5 w 108"/>
                <a:gd name="T31" fmla="*/ 80 h 116"/>
                <a:gd name="T32" fmla="*/ 0 w 108"/>
                <a:gd name="T33" fmla="*/ 58 h 1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8"/>
                <a:gd name="T52" fmla="*/ 0 h 116"/>
                <a:gd name="T53" fmla="*/ 108 w 108"/>
                <a:gd name="T54" fmla="*/ 116 h 1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8" h="116">
                  <a:moveTo>
                    <a:pt x="0" y="58"/>
                  </a:moveTo>
                  <a:lnTo>
                    <a:pt x="5" y="37"/>
                  </a:lnTo>
                  <a:lnTo>
                    <a:pt x="16" y="17"/>
                  </a:lnTo>
                  <a:lnTo>
                    <a:pt x="32" y="5"/>
                  </a:lnTo>
                  <a:lnTo>
                    <a:pt x="53" y="0"/>
                  </a:lnTo>
                  <a:lnTo>
                    <a:pt x="76" y="5"/>
                  </a:lnTo>
                  <a:lnTo>
                    <a:pt x="92" y="17"/>
                  </a:lnTo>
                  <a:lnTo>
                    <a:pt x="103" y="37"/>
                  </a:lnTo>
                  <a:lnTo>
                    <a:pt x="108" y="58"/>
                  </a:lnTo>
                  <a:lnTo>
                    <a:pt x="103" y="80"/>
                  </a:lnTo>
                  <a:lnTo>
                    <a:pt x="92" y="99"/>
                  </a:lnTo>
                  <a:lnTo>
                    <a:pt x="76" y="111"/>
                  </a:lnTo>
                  <a:lnTo>
                    <a:pt x="53" y="116"/>
                  </a:lnTo>
                  <a:lnTo>
                    <a:pt x="32" y="111"/>
                  </a:lnTo>
                  <a:lnTo>
                    <a:pt x="16" y="99"/>
                  </a:lnTo>
                  <a:lnTo>
                    <a:pt x="5" y="80"/>
                  </a:lnTo>
                  <a:lnTo>
                    <a:pt x="0" y="58"/>
                  </a:lnTo>
                  <a:close/>
                </a:path>
              </a:pathLst>
            </a:custGeom>
            <a:solidFill>
              <a:srgbClr val="FFFFFF"/>
            </a:solidFill>
            <a:ln w="3175">
              <a:solidFill>
                <a:srgbClr val="000000"/>
              </a:solidFill>
              <a:prstDash val="solid"/>
              <a:round/>
              <a:headEnd/>
              <a:tailEnd/>
            </a:ln>
          </p:spPr>
          <p:txBody>
            <a:bodyPr/>
            <a:lstStyle/>
            <a:p>
              <a:endParaRPr lang="en-US"/>
            </a:p>
          </p:txBody>
        </p:sp>
        <p:sp>
          <p:nvSpPr>
            <p:cNvPr id="3123" name="Line 45"/>
            <p:cNvSpPr>
              <a:spLocks noChangeShapeType="1"/>
            </p:cNvSpPr>
            <p:nvPr/>
          </p:nvSpPr>
          <p:spPr bwMode="auto">
            <a:xfrm flipV="1">
              <a:off x="3576" y="2434"/>
              <a:ext cx="117" cy="11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4" name="Line 46"/>
            <p:cNvSpPr>
              <a:spLocks noChangeShapeType="1"/>
            </p:cNvSpPr>
            <p:nvPr/>
          </p:nvSpPr>
          <p:spPr bwMode="auto">
            <a:xfrm>
              <a:off x="3689" y="2492"/>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5" name="Line 47"/>
            <p:cNvSpPr>
              <a:spLocks noChangeShapeType="1"/>
            </p:cNvSpPr>
            <p:nvPr/>
          </p:nvSpPr>
          <p:spPr bwMode="auto">
            <a:xfrm>
              <a:off x="3549" y="2492"/>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6" name="Line 48"/>
            <p:cNvSpPr>
              <a:spLocks noChangeShapeType="1"/>
            </p:cNvSpPr>
            <p:nvPr/>
          </p:nvSpPr>
          <p:spPr bwMode="auto">
            <a:xfrm flipH="1">
              <a:off x="2258" y="2401"/>
              <a:ext cx="88" cy="18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7" name="Freeform 49"/>
            <p:cNvSpPr>
              <a:spLocks/>
            </p:cNvSpPr>
            <p:nvPr/>
          </p:nvSpPr>
          <p:spPr bwMode="auto">
            <a:xfrm>
              <a:off x="1915" y="2278"/>
              <a:ext cx="270" cy="67"/>
            </a:xfrm>
            <a:custGeom>
              <a:avLst/>
              <a:gdLst>
                <a:gd name="T0" fmla="*/ 270 w 270"/>
                <a:gd name="T1" fmla="*/ 55 h 67"/>
                <a:gd name="T2" fmla="*/ 194 w 270"/>
                <a:gd name="T3" fmla="*/ 0 h 67"/>
                <a:gd name="T4" fmla="*/ 87 w 270"/>
                <a:gd name="T5" fmla="*/ 0 h 67"/>
                <a:gd name="T6" fmla="*/ 0 w 270"/>
                <a:gd name="T7" fmla="*/ 67 h 67"/>
                <a:gd name="T8" fmla="*/ 0 60000 65536"/>
                <a:gd name="T9" fmla="*/ 0 60000 65536"/>
                <a:gd name="T10" fmla="*/ 0 60000 65536"/>
                <a:gd name="T11" fmla="*/ 0 60000 65536"/>
                <a:gd name="T12" fmla="*/ 0 w 270"/>
                <a:gd name="T13" fmla="*/ 0 h 67"/>
                <a:gd name="T14" fmla="*/ 270 w 270"/>
                <a:gd name="T15" fmla="*/ 67 h 67"/>
              </a:gdLst>
              <a:ahLst/>
              <a:cxnLst>
                <a:cxn ang="T8">
                  <a:pos x="T0" y="T1"/>
                </a:cxn>
                <a:cxn ang="T9">
                  <a:pos x="T2" y="T3"/>
                </a:cxn>
                <a:cxn ang="T10">
                  <a:pos x="T4" y="T5"/>
                </a:cxn>
                <a:cxn ang="T11">
                  <a:pos x="T6" y="T7"/>
                </a:cxn>
              </a:cxnLst>
              <a:rect l="T12" t="T13" r="T14" b="T15"/>
              <a:pathLst>
                <a:path w="270" h="67">
                  <a:moveTo>
                    <a:pt x="270" y="55"/>
                  </a:moveTo>
                  <a:lnTo>
                    <a:pt x="194" y="0"/>
                  </a:lnTo>
                  <a:lnTo>
                    <a:pt x="87" y="0"/>
                  </a:lnTo>
                  <a:lnTo>
                    <a:pt x="0" y="67"/>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28" name="Freeform 50"/>
            <p:cNvSpPr>
              <a:spLocks/>
            </p:cNvSpPr>
            <p:nvPr/>
          </p:nvSpPr>
          <p:spPr bwMode="auto">
            <a:xfrm>
              <a:off x="2142" y="2447"/>
              <a:ext cx="160" cy="45"/>
            </a:xfrm>
            <a:custGeom>
              <a:avLst/>
              <a:gdLst>
                <a:gd name="T0" fmla="*/ 160 w 160"/>
                <a:gd name="T1" fmla="*/ 45 h 45"/>
                <a:gd name="T2" fmla="*/ 84 w 160"/>
                <a:gd name="T3" fmla="*/ 0 h 45"/>
                <a:gd name="T4" fmla="*/ 0 w 160"/>
                <a:gd name="T5" fmla="*/ 24 h 45"/>
                <a:gd name="T6" fmla="*/ 0 60000 65536"/>
                <a:gd name="T7" fmla="*/ 0 60000 65536"/>
                <a:gd name="T8" fmla="*/ 0 60000 65536"/>
                <a:gd name="T9" fmla="*/ 0 w 160"/>
                <a:gd name="T10" fmla="*/ 0 h 45"/>
                <a:gd name="T11" fmla="*/ 160 w 160"/>
                <a:gd name="T12" fmla="*/ 45 h 45"/>
              </a:gdLst>
              <a:ahLst/>
              <a:cxnLst>
                <a:cxn ang="T6">
                  <a:pos x="T0" y="T1"/>
                </a:cxn>
                <a:cxn ang="T7">
                  <a:pos x="T2" y="T3"/>
                </a:cxn>
                <a:cxn ang="T8">
                  <a:pos x="T4" y="T5"/>
                </a:cxn>
              </a:cxnLst>
              <a:rect l="T9" t="T10" r="T11" b="T12"/>
              <a:pathLst>
                <a:path w="160" h="45">
                  <a:moveTo>
                    <a:pt x="160" y="45"/>
                  </a:moveTo>
                  <a:lnTo>
                    <a:pt x="84" y="0"/>
                  </a:lnTo>
                  <a:lnTo>
                    <a:pt x="0" y="24"/>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29" name="Line 51"/>
            <p:cNvSpPr>
              <a:spLocks noChangeShapeType="1"/>
            </p:cNvSpPr>
            <p:nvPr/>
          </p:nvSpPr>
          <p:spPr bwMode="auto">
            <a:xfrm>
              <a:off x="2469" y="2176"/>
              <a:ext cx="168" cy="12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0" name="Line 52"/>
            <p:cNvSpPr>
              <a:spLocks noChangeShapeType="1"/>
            </p:cNvSpPr>
            <p:nvPr/>
          </p:nvSpPr>
          <p:spPr bwMode="auto">
            <a:xfrm>
              <a:off x="2506" y="1983"/>
              <a:ext cx="312" cy="29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1" name="Line 53"/>
            <p:cNvSpPr>
              <a:spLocks noChangeShapeType="1"/>
            </p:cNvSpPr>
            <p:nvPr/>
          </p:nvSpPr>
          <p:spPr bwMode="auto">
            <a:xfrm flipV="1">
              <a:off x="3968" y="1259"/>
              <a:ext cx="0" cy="49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2" name="Line 54"/>
            <p:cNvSpPr>
              <a:spLocks noChangeShapeType="1"/>
            </p:cNvSpPr>
            <p:nvPr/>
          </p:nvSpPr>
          <p:spPr bwMode="auto">
            <a:xfrm>
              <a:off x="3977" y="1474"/>
              <a:ext cx="647"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3" name="Line 55"/>
            <p:cNvSpPr>
              <a:spLocks noChangeShapeType="1"/>
            </p:cNvSpPr>
            <p:nvPr/>
          </p:nvSpPr>
          <p:spPr bwMode="auto">
            <a:xfrm>
              <a:off x="4360" y="1474"/>
              <a:ext cx="0" cy="19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4" name="Line 56"/>
            <p:cNvSpPr>
              <a:spLocks noChangeShapeType="1"/>
            </p:cNvSpPr>
            <p:nvPr/>
          </p:nvSpPr>
          <p:spPr bwMode="auto">
            <a:xfrm flipH="1" flipV="1">
              <a:off x="4161" y="1259"/>
              <a:ext cx="27" cy="20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5" name="Line 57"/>
            <p:cNvSpPr>
              <a:spLocks noChangeShapeType="1"/>
            </p:cNvSpPr>
            <p:nvPr/>
          </p:nvSpPr>
          <p:spPr bwMode="auto">
            <a:xfrm flipH="1">
              <a:off x="3785" y="1339"/>
              <a:ext cx="172" cy="10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6" name="Line 58"/>
            <p:cNvSpPr>
              <a:spLocks noChangeShapeType="1"/>
            </p:cNvSpPr>
            <p:nvPr/>
          </p:nvSpPr>
          <p:spPr bwMode="auto">
            <a:xfrm flipV="1">
              <a:off x="2914" y="909"/>
              <a:ext cx="0" cy="84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7" name="Line 59"/>
            <p:cNvSpPr>
              <a:spLocks noChangeShapeType="1"/>
            </p:cNvSpPr>
            <p:nvPr/>
          </p:nvSpPr>
          <p:spPr bwMode="auto">
            <a:xfrm>
              <a:off x="2905" y="1213"/>
              <a:ext cx="321" cy="1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8" name="Line 60"/>
            <p:cNvSpPr>
              <a:spLocks noChangeShapeType="1"/>
            </p:cNvSpPr>
            <p:nvPr/>
          </p:nvSpPr>
          <p:spPr bwMode="auto">
            <a:xfrm flipH="1" flipV="1">
              <a:off x="2765" y="1406"/>
              <a:ext cx="149" cy="4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77" name="Text Box 61"/>
          <p:cNvSpPr txBox="1">
            <a:spLocks noChangeArrowheads="1"/>
          </p:cNvSpPr>
          <p:nvPr/>
        </p:nvSpPr>
        <p:spPr bwMode="auto">
          <a:xfrm>
            <a:off x="3044825" y="5329238"/>
            <a:ext cx="1144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MV (ALL)</a:t>
            </a:r>
          </a:p>
        </p:txBody>
      </p:sp>
      <p:sp>
        <p:nvSpPr>
          <p:cNvPr id="3078" name="Text Box 62"/>
          <p:cNvSpPr txBox="1">
            <a:spLocks noChangeArrowheads="1"/>
          </p:cNvSpPr>
          <p:nvPr/>
        </p:nvSpPr>
        <p:spPr bwMode="auto">
          <a:xfrm>
            <a:off x="3644900" y="3163888"/>
            <a:ext cx="758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LV</a:t>
            </a:r>
          </a:p>
        </p:txBody>
      </p:sp>
      <p:sp>
        <p:nvSpPr>
          <p:cNvPr id="3079" name="Text Box 63"/>
          <p:cNvSpPr txBox="1">
            <a:spLocks noChangeArrowheads="1"/>
          </p:cNvSpPr>
          <p:nvPr/>
        </p:nvSpPr>
        <p:spPr bwMode="auto">
          <a:xfrm>
            <a:off x="3357563" y="2322513"/>
            <a:ext cx="819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MV</a:t>
            </a:r>
          </a:p>
        </p:txBody>
      </p:sp>
      <p:sp>
        <p:nvSpPr>
          <p:cNvPr id="3080" name="Text Box 64"/>
          <p:cNvSpPr txBox="1">
            <a:spLocks noChangeArrowheads="1"/>
          </p:cNvSpPr>
          <p:nvPr/>
        </p:nvSpPr>
        <p:spPr bwMode="auto">
          <a:xfrm>
            <a:off x="301625" y="4065588"/>
            <a:ext cx="2419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North American System</a:t>
            </a:r>
          </a:p>
        </p:txBody>
      </p:sp>
      <p:sp>
        <p:nvSpPr>
          <p:cNvPr id="3081" name="Text Box 65"/>
          <p:cNvSpPr txBox="1">
            <a:spLocks noChangeArrowheads="1"/>
          </p:cNvSpPr>
          <p:nvPr/>
        </p:nvSpPr>
        <p:spPr bwMode="auto">
          <a:xfrm>
            <a:off x="374650" y="1490663"/>
            <a:ext cx="3152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European-Style System</a:t>
            </a:r>
          </a:p>
        </p:txBody>
      </p:sp>
      <p:sp>
        <p:nvSpPr>
          <p:cNvPr id="3082" name="Line 66"/>
          <p:cNvSpPr>
            <a:spLocks noChangeShapeType="1"/>
          </p:cNvSpPr>
          <p:nvPr/>
        </p:nvSpPr>
        <p:spPr bwMode="auto">
          <a:xfrm>
            <a:off x="241300" y="3970338"/>
            <a:ext cx="850741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1221744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Comparison of Distribution Systems</a:t>
            </a:r>
          </a:p>
        </p:txBody>
      </p:sp>
      <p:sp>
        <p:nvSpPr>
          <p:cNvPr id="12291" name="Rectangle 3"/>
          <p:cNvSpPr>
            <a:spLocks noGrp="1" noChangeArrowheads="1"/>
          </p:cNvSpPr>
          <p:nvPr>
            <p:ph type="body" sz="half" idx="1"/>
          </p:nvPr>
        </p:nvSpPr>
        <p:spPr/>
        <p:txBody>
          <a:bodyPr/>
          <a:lstStyle/>
          <a:p>
            <a:pPr>
              <a:lnSpc>
                <a:spcPct val="90000"/>
              </a:lnSpc>
            </a:pPr>
            <a:r>
              <a:rPr lang="en-US" altLang="en-US" sz="2200"/>
              <a:t>North American System</a:t>
            </a:r>
          </a:p>
          <a:p>
            <a:pPr lvl="1">
              <a:lnSpc>
                <a:spcPct val="90000"/>
              </a:lnSpc>
            </a:pPr>
            <a:r>
              <a:rPr lang="en-US" altLang="en-US" sz="2200"/>
              <a:t>Primary (MV) system is extensive, complex</a:t>
            </a:r>
          </a:p>
          <a:p>
            <a:pPr lvl="1">
              <a:lnSpc>
                <a:spcPct val="90000"/>
              </a:lnSpc>
            </a:pPr>
            <a:r>
              <a:rPr lang="en-US" altLang="en-US" sz="2200"/>
              <a:t>Secondary (LV) is short</a:t>
            </a:r>
          </a:p>
          <a:p>
            <a:pPr lvl="1">
              <a:lnSpc>
                <a:spcPct val="90000"/>
              </a:lnSpc>
            </a:pPr>
            <a:r>
              <a:rPr lang="en-US" altLang="en-US" sz="2200"/>
              <a:t>4-5 houses per distribution transformer</a:t>
            </a:r>
          </a:p>
          <a:p>
            <a:pPr lvl="2">
              <a:lnSpc>
                <a:spcPct val="90000"/>
              </a:lnSpc>
            </a:pPr>
            <a:r>
              <a:rPr lang="en-US" altLang="en-US"/>
              <a:t>120/240 V single-phase (“split phase”) service</a:t>
            </a:r>
          </a:p>
          <a:p>
            <a:pPr lvl="1">
              <a:lnSpc>
                <a:spcPct val="90000"/>
              </a:lnSpc>
            </a:pPr>
            <a:r>
              <a:rPr lang="en-US" altLang="en-US" sz="2200"/>
              <a:t>1 Industrial customer per distribution transformer</a:t>
            </a:r>
          </a:p>
          <a:p>
            <a:pPr lvl="2">
              <a:lnSpc>
                <a:spcPct val="90000"/>
              </a:lnSpc>
            </a:pPr>
            <a:r>
              <a:rPr lang="en-US" altLang="en-US"/>
              <a:t>Or multiple transformers per customer</a:t>
            </a:r>
          </a:p>
          <a:p>
            <a:pPr lvl="1">
              <a:lnSpc>
                <a:spcPct val="90000"/>
              </a:lnSpc>
            </a:pPr>
            <a:r>
              <a:rPr lang="en-US" altLang="en-US" sz="2200"/>
              <a:t>Extended by adding transformer + wire</a:t>
            </a:r>
          </a:p>
        </p:txBody>
      </p:sp>
      <p:sp>
        <p:nvSpPr>
          <p:cNvPr id="12292" name="Rectangle 4"/>
          <p:cNvSpPr>
            <a:spLocks noGrp="1" noChangeArrowheads="1"/>
          </p:cNvSpPr>
          <p:nvPr>
            <p:ph type="body" sz="half" idx="2"/>
          </p:nvPr>
        </p:nvSpPr>
        <p:spPr/>
        <p:txBody>
          <a:bodyPr/>
          <a:lstStyle/>
          <a:p>
            <a:r>
              <a:rPr lang="en-US" altLang="en-US" sz="2200"/>
              <a:t>European Style System</a:t>
            </a:r>
          </a:p>
          <a:p>
            <a:pPr lvl="1"/>
            <a:r>
              <a:rPr lang="en-US" altLang="en-US" sz="2200"/>
              <a:t>MV System has simpler structure</a:t>
            </a:r>
          </a:p>
          <a:p>
            <a:pPr lvl="1"/>
            <a:r>
              <a:rPr lang="en-US" altLang="en-US" sz="2200"/>
              <a:t>LV System (400 V) is extensive</a:t>
            </a:r>
          </a:p>
          <a:p>
            <a:pPr lvl="1"/>
            <a:r>
              <a:rPr lang="en-US" altLang="en-US" sz="2200"/>
              <a:t>Perhaps 100 residences on MV/LV transformer</a:t>
            </a:r>
          </a:p>
          <a:p>
            <a:pPr lvl="2"/>
            <a:r>
              <a:rPr lang="en-US" altLang="en-US"/>
              <a:t>230/400 V 3-phase</a:t>
            </a:r>
          </a:p>
          <a:p>
            <a:pPr lvl="1"/>
            <a:r>
              <a:rPr lang="en-US" altLang="en-US" sz="2200"/>
              <a:t>Extended by adding wire</a:t>
            </a:r>
          </a:p>
          <a:p>
            <a:pPr lvl="2"/>
            <a:r>
              <a:rPr lang="en-US" altLang="en-US"/>
              <a:t>Fewer transformers</a:t>
            </a:r>
          </a:p>
        </p:txBody>
      </p:sp>
    </p:spTree>
    <p:extLst>
      <p:ext uri="{BB962C8B-B14F-4D97-AF65-F5344CB8AC3E}">
        <p14:creationId xmlns:p14="http://schemas.microsoft.com/office/powerpoint/2010/main" val="2277279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1" y="182562"/>
            <a:ext cx="2666999" cy="5151437"/>
          </a:xfrm>
        </p:spPr>
        <p:txBody>
          <a:bodyPr/>
          <a:lstStyle/>
          <a:p>
            <a:r>
              <a:rPr lang="en-US" dirty="0"/>
              <a:t>Urban </a:t>
            </a:r>
            <a:br>
              <a:rPr lang="en-US" dirty="0"/>
            </a:br>
            <a:r>
              <a:rPr lang="en-US" dirty="0"/>
              <a:t>Low-Voltage Network Systems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4319" y="44355"/>
            <a:ext cx="6197600" cy="6540500"/>
          </a:xfrm>
          <a:prstGeom prst="rect">
            <a:avLst/>
          </a:prstGeom>
          <a:solidFill>
            <a:schemeClr val="bg1"/>
          </a:solidFill>
          <a:ln>
            <a:solidFill>
              <a:schemeClr val="tx1"/>
            </a:solidFill>
          </a:ln>
        </p:spPr>
      </p:pic>
    </p:spTree>
    <p:extLst>
      <p:ext uri="{BB962C8B-B14F-4D97-AF65-F5344CB8AC3E}">
        <p14:creationId xmlns:p14="http://schemas.microsoft.com/office/powerpoint/2010/main" val="23978014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ChangeArrowheads="1"/>
          </p:cNvSpPr>
          <p:nvPr/>
        </p:nvSpPr>
        <p:spPr bwMode="auto">
          <a:xfrm>
            <a:off x="1219200" y="1600200"/>
            <a:ext cx="6915150" cy="4133850"/>
          </a:xfrm>
          <a:prstGeom prst="rect">
            <a:avLst/>
          </a:prstGeom>
          <a:solidFill>
            <a:srgbClr val="FFFFCC"/>
          </a:solidFill>
          <a:ln>
            <a:noFill/>
          </a:ln>
          <a:effectLst/>
          <a:extLst>
            <a:ext uri="{91240B29-F687-4F45-9708-019B960494DF}">
              <a14:hiddenLine xmlns:a14="http://schemas.microsoft.com/office/drawing/2010/main" w="57150">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347" name="Rectangle 3"/>
          <p:cNvSpPr>
            <a:spLocks noGrp="1" noChangeArrowheads="1"/>
          </p:cNvSpPr>
          <p:nvPr>
            <p:ph type="title"/>
          </p:nvPr>
        </p:nvSpPr>
        <p:spPr>
          <a:ln/>
        </p:spPr>
        <p:txBody>
          <a:bodyPr/>
          <a:lstStyle/>
          <a:p>
            <a:r>
              <a:rPr lang="en-US" altLang="en-US" dirty="0"/>
              <a:t>Urban LV Network Systems – Another View</a:t>
            </a:r>
          </a:p>
        </p:txBody>
      </p:sp>
      <p:sp>
        <p:nvSpPr>
          <p:cNvPr id="185348" name="Rectangle 4"/>
          <p:cNvSpPr>
            <a:spLocks noChangeArrowheads="1"/>
          </p:cNvSpPr>
          <p:nvPr/>
        </p:nvSpPr>
        <p:spPr bwMode="auto">
          <a:xfrm>
            <a:off x="2286000" y="2138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5350" name="Line 6"/>
          <p:cNvSpPr>
            <a:spLocks noChangeShapeType="1"/>
          </p:cNvSpPr>
          <p:nvPr/>
        </p:nvSpPr>
        <p:spPr bwMode="auto">
          <a:xfrm flipH="1">
            <a:off x="2735263" y="3370263"/>
            <a:ext cx="238125"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1" name="Line 7"/>
          <p:cNvSpPr>
            <a:spLocks noChangeShapeType="1"/>
          </p:cNvSpPr>
          <p:nvPr/>
        </p:nvSpPr>
        <p:spPr bwMode="auto">
          <a:xfrm flipH="1">
            <a:off x="2381250" y="3370263"/>
            <a:ext cx="207963"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2" name="Freeform 8"/>
          <p:cNvSpPr>
            <a:spLocks/>
          </p:cNvSpPr>
          <p:nvPr/>
        </p:nvSpPr>
        <p:spPr bwMode="auto">
          <a:xfrm>
            <a:off x="2589213" y="3132138"/>
            <a:ext cx="57150" cy="474662"/>
          </a:xfrm>
          <a:custGeom>
            <a:avLst/>
            <a:gdLst>
              <a:gd name="T0" fmla="*/ 0 w 36"/>
              <a:gd name="T1" fmla="*/ 299 h 299"/>
              <a:gd name="T2" fmla="*/ 16 w 36"/>
              <a:gd name="T3" fmla="*/ 295 h 299"/>
              <a:gd name="T4" fmla="*/ 28 w 36"/>
              <a:gd name="T5" fmla="*/ 285 h 299"/>
              <a:gd name="T6" fmla="*/ 36 w 36"/>
              <a:gd name="T7" fmla="*/ 269 h 299"/>
              <a:gd name="T8" fmla="*/ 36 w 36"/>
              <a:gd name="T9" fmla="*/ 253 h 299"/>
              <a:gd name="T10" fmla="*/ 28 w 36"/>
              <a:gd name="T11" fmla="*/ 237 h 299"/>
              <a:gd name="T12" fmla="*/ 16 w 36"/>
              <a:gd name="T13" fmla="*/ 227 h 299"/>
              <a:gd name="T14" fmla="*/ 0 w 36"/>
              <a:gd name="T15" fmla="*/ 223 h 299"/>
              <a:gd name="T16" fmla="*/ 16 w 36"/>
              <a:gd name="T17" fmla="*/ 219 h 299"/>
              <a:gd name="T18" fmla="*/ 28 w 36"/>
              <a:gd name="T19" fmla="*/ 209 h 299"/>
              <a:gd name="T20" fmla="*/ 36 w 36"/>
              <a:gd name="T21" fmla="*/ 196 h 299"/>
              <a:gd name="T22" fmla="*/ 36 w 36"/>
              <a:gd name="T23" fmla="*/ 178 h 299"/>
              <a:gd name="T24" fmla="*/ 28 w 36"/>
              <a:gd name="T25" fmla="*/ 164 h 299"/>
              <a:gd name="T26" fmla="*/ 16 w 36"/>
              <a:gd name="T27" fmla="*/ 154 h 299"/>
              <a:gd name="T28" fmla="*/ 0 w 36"/>
              <a:gd name="T29" fmla="*/ 150 h 299"/>
              <a:gd name="T30" fmla="*/ 16 w 36"/>
              <a:gd name="T31" fmla="*/ 146 h 299"/>
              <a:gd name="T32" fmla="*/ 28 w 36"/>
              <a:gd name="T33" fmla="*/ 136 h 299"/>
              <a:gd name="T34" fmla="*/ 36 w 36"/>
              <a:gd name="T35" fmla="*/ 120 h 299"/>
              <a:gd name="T36" fmla="*/ 36 w 36"/>
              <a:gd name="T37" fmla="*/ 104 h 299"/>
              <a:gd name="T38" fmla="*/ 28 w 36"/>
              <a:gd name="T39" fmla="*/ 88 h 299"/>
              <a:gd name="T40" fmla="*/ 16 w 36"/>
              <a:gd name="T41" fmla="*/ 78 h 299"/>
              <a:gd name="T42" fmla="*/ 0 w 36"/>
              <a:gd name="T43" fmla="*/ 74 h 299"/>
              <a:gd name="T44" fmla="*/ 16 w 36"/>
              <a:gd name="T45" fmla="*/ 70 h 299"/>
              <a:gd name="T46" fmla="*/ 28 w 36"/>
              <a:gd name="T47" fmla="*/ 60 h 299"/>
              <a:gd name="T48" fmla="*/ 36 w 36"/>
              <a:gd name="T49" fmla="*/ 46 h 299"/>
              <a:gd name="T50" fmla="*/ 36 w 36"/>
              <a:gd name="T51" fmla="*/ 28 h 299"/>
              <a:gd name="T52" fmla="*/ 28 w 36"/>
              <a:gd name="T53" fmla="*/ 14 h 299"/>
              <a:gd name="T54" fmla="*/ 16 w 36"/>
              <a:gd name="T55" fmla="*/ 4 h 299"/>
              <a:gd name="T56" fmla="*/ 0 w 36"/>
              <a:gd name="T5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299">
                <a:moveTo>
                  <a:pt x="0" y="299"/>
                </a:moveTo>
                <a:lnTo>
                  <a:pt x="16" y="295"/>
                </a:lnTo>
                <a:lnTo>
                  <a:pt x="28" y="285"/>
                </a:lnTo>
                <a:lnTo>
                  <a:pt x="36" y="269"/>
                </a:lnTo>
                <a:lnTo>
                  <a:pt x="36" y="253"/>
                </a:lnTo>
                <a:lnTo>
                  <a:pt x="28" y="237"/>
                </a:lnTo>
                <a:lnTo>
                  <a:pt x="16" y="227"/>
                </a:lnTo>
                <a:lnTo>
                  <a:pt x="0" y="223"/>
                </a:lnTo>
                <a:lnTo>
                  <a:pt x="16" y="219"/>
                </a:lnTo>
                <a:lnTo>
                  <a:pt x="28" y="209"/>
                </a:lnTo>
                <a:lnTo>
                  <a:pt x="36" y="196"/>
                </a:lnTo>
                <a:lnTo>
                  <a:pt x="36" y="178"/>
                </a:lnTo>
                <a:lnTo>
                  <a:pt x="28" y="164"/>
                </a:lnTo>
                <a:lnTo>
                  <a:pt x="16" y="154"/>
                </a:lnTo>
                <a:lnTo>
                  <a:pt x="0" y="150"/>
                </a:lnTo>
                <a:lnTo>
                  <a:pt x="16" y="146"/>
                </a:lnTo>
                <a:lnTo>
                  <a:pt x="28" y="136"/>
                </a:lnTo>
                <a:lnTo>
                  <a:pt x="36" y="120"/>
                </a:lnTo>
                <a:lnTo>
                  <a:pt x="36" y="104"/>
                </a:lnTo>
                <a:lnTo>
                  <a:pt x="28" y="88"/>
                </a:lnTo>
                <a:lnTo>
                  <a:pt x="16" y="78"/>
                </a:lnTo>
                <a:lnTo>
                  <a:pt x="0" y="74"/>
                </a:lnTo>
                <a:lnTo>
                  <a:pt x="16" y="70"/>
                </a:lnTo>
                <a:lnTo>
                  <a:pt x="28" y="60"/>
                </a:lnTo>
                <a:lnTo>
                  <a:pt x="36" y="46"/>
                </a:lnTo>
                <a:lnTo>
                  <a:pt x="36" y="28"/>
                </a:lnTo>
                <a:lnTo>
                  <a:pt x="28" y="14"/>
                </a:lnTo>
                <a:lnTo>
                  <a:pt x="16" y="4"/>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53" name="Freeform 9"/>
          <p:cNvSpPr>
            <a:spLocks/>
          </p:cNvSpPr>
          <p:nvPr/>
        </p:nvSpPr>
        <p:spPr bwMode="auto">
          <a:xfrm>
            <a:off x="2709863" y="3132138"/>
            <a:ext cx="57150" cy="474662"/>
          </a:xfrm>
          <a:custGeom>
            <a:avLst/>
            <a:gdLst>
              <a:gd name="T0" fmla="*/ 36 w 36"/>
              <a:gd name="T1" fmla="*/ 299 h 299"/>
              <a:gd name="T2" fmla="*/ 20 w 36"/>
              <a:gd name="T3" fmla="*/ 295 h 299"/>
              <a:gd name="T4" fmla="*/ 6 w 36"/>
              <a:gd name="T5" fmla="*/ 285 h 299"/>
              <a:gd name="T6" fmla="*/ 0 w 36"/>
              <a:gd name="T7" fmla="*/ 269 h 299"/>
              <a:gd name="T8" fmla="*/ 0 w 36"/>
              <a:gd name="T9" fmla="*/ 253 h 299"/>
              <a:gd name="T10" fmla="*/ 6 w 36"/>
              <a:gd name="T11" fmla="*/ 237 h 299"/>
              <a:gd name="T12" fmla="*/ 20 w 36"/>
              <a:gd name="T13" fmla="*/ 227 h 299"/>
              <a:gd name="T14" fmla="*/ 36 w 36"/>
              <a:gd name="T15" fmla="*/ 223 h 299"/>
              <a:gd name="T16" fmla="*/ 20 w 36"/>
              <a:gd name="T17" fmla="*/ 219 h 299"/>
              <a:gd name="T18" fmla="*/ 6 w 36"/>
              <a:gd name="T19" fmla="*/ 209 h 299"/>
              <a:gd name="T20" fmla="*/ 0 w 36"/>
              <a:gd name="T21" fmla="*/ 196 h 299"/>
              <a:gd name="T22" fmla="*/ 0 w 36"/>
              <a:gd name="T23" fmla="*/ 178 h 299"/>
              <a:gd name="T24" fmla="*/ 6 w 36"/>
              <a:gd name="T25" fmla="*/ 164 h 299"/>
              <a:gd name="T26" fmla="*/ 20 w 36"/>
              <a:gd name="T27" fmla="*/ 154 h 299"/>
              <a:gd name="T28" fmla="*/ 36 w 36"/>
              <a:gd name="T29" fmla="*/ 150 h 299"/>
              <a:gd name="T30" fmla="*/ 20 w 36"/>
              <a:gd name="T31" fmla="*/ 146 h 299"/>
              <a:gd name="T32" fmla="*/ 6 w 36"/>
              <a:gd name="T33" fmla="*/ 136 h 299"/>
              <a:gd name="T34" fmla="*/ 0 w 36"/>
              <a:gd name="T35" fmla="*/ 120 h 299"/>
              <a:gd name="T36" fmla="*/ 0 w 36"/>
              <a:gd name="T37" fmla="*/ 104 h 299"/>
              <a:gd name="T38" fmla="*/ 6 w 36"/>
              <a:gd name="T39" fmla="*/ 88 h 299"/>
              <a:gd name="T40" fmla="*/ 20 w 36"/>
              <a:gd name="T41" fmla="*/ 78 h 299"/>
              <a:gd name="T42" fmla="*/ 36 w 36"/>
              <a:gd name="T43" fmla="*/ 74 h 299"/>
              <a:gd name="T44" fmla="*/ 20 w 36"/>
              <a:gd name="T45" fmla="*/ 70 h 299"/>
              <a:gd name="T46" fmla="*/ 6 w 36"/>
              <a:gd name="T47" fmla="*/ 60 h 299"/>
              <a:gd name="T48" fmla="*/ 0 w 36"/>
              <a:gd name="T49" fmla="*/ 46 h 299"/>
              <a:gd name="T50" fmla="*/ 0 w 36"/>
              <a:gd name="T51" fmla="*/ 28 h 299"/>
              <a:gd name="T52" fmla="*/ 6 w 36"/>
              <a:gd name="T53" fmla="*/ 14 h 299"/>
              <a:gd name="T54" fmla="*/ 20 w 36"/>
              <a:gd name="T55" fmla="*/ 4 h 299"/>
              <a:gd name="T56" fmla="*/ 36 w 36"/>
              <a:gd name="T5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299">
                <a:moveTo>
                  <a:pt x="36" y="299"/>
                </a:moveTo>
                <a:lnTo>
                  <a:pt x="20" y="295"/>
                </a:lnTo>
                <a:lnTo>
                  <a:pt x="6" y="285"/>
                </a:lnTo>
                <a:lnTo>
                  <a:pt x="0" y="269"/>
                </a:lnTo>
                <a:lnTo>
                  <a:pt x="0" y="253"/>
                </a:lnTo>
                <a:lnTo>
                  <a:pt x="6" y="237"/>
                </a:lnTo>
                <a:lnTo>
                  <a:pt x="20" y="227"/>
                </a:lnTo>
                <a:lnTo>
                  <a:pt x="36" y="223"/>
                </a:lnTo>
                <a:lnTo>
                  <a:pt x="20" y="219"/>
                </a:lnTo>
                <a:lnTo>
                  <a:pt x="6" y="209"/>
                </a:lnTo>
                <a:lnTo>
                  <a:pt x="0" y="196"/>
                </a:lnTo>
                <a:lnTo>
                  <a:pt x="0" y="178"/>
                </a:lnTo>
                <a:lnTo>
                  <a:pt x="6" y="164"/>
                </a:lnTo>
                <a:lnTo>
                  <a:pt x="20" y="154"/>
                </a:lnTo>
                <a:lnTo>
                  <a:pt x="36" y="150"/>
                </a:lnTo>
                <a:lnTo>
                  <a:pt x="20" y="146"/>
                </a:lnTo>
                <a:lnTo>
                  <a:pt x="6" y="136"/>
                </a:lnTo>
                <a:lnTo>
                  <a:pt x="0" y="120"/>
                </a:lnTo>
                <a:lnTo>
                  <a:pt x="0" y="104"/>
                </a:lnTo>
                <a:lnTo>
                  <a:pt x="6" y="88"/>
                </a:lnTo>
                <a:lnTo>
                  <a:pt x="20" y="78"/>
                </a:lnTo>
                <a:lnTo>
                  <a:pt x="36" y="74"/>
                </a:lnTo>
                <a:lnTo>
                  <a:pt x="20" y="70"/>
                </a:lnTo>
                <a:lnTo>
                  <a:pt x="6" y="60"/>
                </a:lnTo>
                <a:lnTo>
                  <a:pt x="0" y="46"/>
                </a:lnTo>
                <a:lnTo>
                  <a:pt x="0" y="28"/>
                </a:lnTo>
                <a:lnTo>
                  <a:pt x="6" y="14"/>
                </a:lnTo>
                <a:lnTo>
                  <a:pt x="20" y="4"/>
                </a:lnTo>
                <a:lnTo>
                  <a:pt x="36"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54" name="Line 10"/>
          <p:cNvSpPr>
            <a:spLocks noChangeShapeType="1"/>
          </p:cNvSpPr>
          <p:nvPr/>
        </p:nvSpPr>
        <p:spPr bwMode="auto">
          <a:xfrm>
            <a:off x="2967038" y="2301875"/>
            <a:ext cx="1587" cy="18288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5" name="Rectangle 11"/>
          <p:cNvSpPr>
            <a:spLocks noChangeArrowheads="1"/>
          </p:cNvSpPr>
          <p:nvPr/>
        </p:nvSpPr>
        <p:spPr bwMode="auto">
          <a:xfrm>
            <a:off x="3152775" y="2362200"/>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56" name="Line 12"/>
          <p:cNvSpPr>
            <a:spLocks noChangeShapeType="1"/>
          </p:cNvSpPr>
          <p:nvPr/>
        </p:nvSpPr>
        <p:spPr bwMode="auto">
          <a:xfrm>
            <a:off x="2967038" y="2422525"/>
            <a:ext cx="1857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7" name="Line 13"/>
          <p:cNvSpPr>
            <a:spLocks noChangeShapeType="1"/>
          </p:cNvSpPr>
          <p:nvPr/>
        </p:nvSpPr>
        <p:spPr bwMode="auto">
          <a:xfrm>
            <a:off x="3263900" y="2422525"/>
            <a:ext cx="184150"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8" name="Rectangle 14"/>
          <p:cNvSpPr>
            <a:spLocks noChangeArrowheads="1"/>
          </p:cNvSpPr>
          <p:nvPr/>
        </p:nvSpPr>
        <p:spPr bwMode="auto">
          <a:xfrm>
            <a:off x="3152775" y="2835275"/>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59" name="Line 15"/>
          <p:cNvSpPr>
            <a:spLocks noChangeShapeType="1"/>
          </p:cNvSpPr>
          <p:nvPr/>
        </p:nvSpPr>
        <p:spPr bwMode="auto">
          <a:xfrm>
            <a:off x="2967038" y="2895600"/>
            <a:ext cx="1857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0" name="Line 16"/>
          <p:cNvSpPr>
            <a:spLocks noChangeShapeType="1"/>
          </p:cNvSpPr>
          <p:nvPr/>
        </p:nvSpPr>
        <p:spPr bwMode="auto">
          <a:xfrm>
            <a:off x="3263900" y="2895600"/>
            <a:ext cx="184150"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1" name="Rectangle 17"/>
          <p:cNvSpPr>
            <a:spLocks noChangeArrowheads="1"/>
          </p:cNvSpPr>
          <p:nvPr/>
        </p:nvSpPr>
        <p:spPr bwMode="auto">
          <a:xfrm>
            <a:off x="3152775" y="3309938"/>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62" name="Line 18"/>
          <p:cNvSpPr>
            <a:spLocks noChangeShapeType="1"/>
          </p:cNvSpPr>
          <p:nvPr/>
        </p:nvSpPr>
        <p:spPr bwMode="auto">
          <a:xfrm>
            <a:off x="2967038" y="3370263"/>
            <a:ext cx="1857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3" name="Line 19"/>
          <p:cNvSpPr>
            <a:spLocks noChangeShapeType="1"/>
          </p:cNvSpPr>
          <p:nvPr/>
        </p:nvSpPr>
        <p:spPr bwMode="auto">
          <a:xfrm>
            <a:off x="3263900" y="3370263"/>
            <a:ext cx="184150"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4" name="Rectangle 20"/>
          <p:cNvSpPr>
            <a:spLocks noChangeArrowheads="1"/>
          </p:cNvSpPr>
          <p:nvPr/>
        </p:nvSpPr>
        <p:spPr bwMode="auto">
          <a:xfrm>
            <a:off x="3152775" y="3783013"/>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65" name="Line 21"/>
          <p:cNvSpPr>
            <a:spLocks noChangeShapeType="1"/>
          </p:cNvSpPr>
          <p:nvPr/>
        </p:nvSpPr>
        <p:spPr bwMode="auto">
          <a:xfrm>
            <a:off x="2967038" y="3843338"/>
            <a:ext cx="1857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6" name="Line 22"/>
          <p:cNvSpPr>
            <a:spLocks noChangeShapeType="1"/>
          </p:cNvSpPr>
          <p:nvPr/>
        </p:nvSpPr>
        <p:spPr bwMode="auto">
          <a:xfrm>
            <a:off x="3263900" y="3843338"/>
            <a:ext cx="184150"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7" name="Line 23"/>
          <p:cNvSpPr>
            <a:spLocks noChangeShapeType="1"/>
          </p:cNvSpPr>
          <p:nvPr/>
        </p:nvSpPr>
        <p:spPr bwMode="auto">
          <a:xfrm>
            <a:off x="3448050" y="3843338"/>
            <a:ext cx="3978275" cy="158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8" name="Rectangle 24"/>
          <p:cNvSpPr>
            <a:spLocks noChangeArrowheads="1"/>
          </p:cNvSpPr>
          <p:nvPr/>
        </p:nvSpPr>
        <p:spPr bwMode="auto">
          <a:xfrm>
            <a:off x="1865313" y="2487613"/>
            <a:ext cx="10795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SUBSTATION</a:t>
            </a:r>
            <a:endParaRPr lang="en-US" altLang="en-US"/>
          </a:p>
        </p:txBody>
      </p:sp>
      <p:sp>
        <p:nvSpPr>
          <p:cNvPr id="185369" name="Line 25"/>
          <p:cNvSpPr>
            <a:spLocks noChangeShapeType="1"/>
          </p:cNvSpPr>
          <p:nvPr/>
        </p:nvSpPr>
        <p:spPr bwMode="auto">
          <a:xfrm>
            <a:off x="2381250" y="3132138"/>
            <a:ext cx="1588" cy="5318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0" name="Line 26"/>
          <p:cNvSpPr>
            <a:spLocks noChangeShapeType="1"/>
          </p:cNvSpPr>
          <p:nvPr/>
        </p:nvSpPr>
        <p:spPr bwMode="auto">
          <a:xfrm flipH="1">
            <a:off x="1833563" y="3783013"/>
            <a:ext cx="36988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1" name="Freeform 27"/>
          <p:cNvSpPr>
            <a:spLocks/>
          </p:cNvSpPr>
          <p:nvPr/>
        </p:nvSpPr>
        <p:spPr bwMode="auto">
          <a:xfrm>
            <a:off x="1785938" y="3756025"/>
            <a:ext cx="53975" cy="52388"/>
          </a:xfrm>
          <a:custGeom>
            <a:avLst/>
            <a:gdLst>
              <a:gd name="T0" fmla="*/ 34 w 34"/>
              <a:gd name="T1" fmla="*/ 33 h 33"/>
              <a:gd name="T2" fmla="*/ 0 w 34"/>
              <a:gd name="T3" fmla="*/ 17 h 33"/>
              <a:gd name="T4" fmla="*/ 34 w 34"/>
              <a:gd name="T5" fmla="*/ 0 h 33"/>
              <a:gd name="T6" fmla="*/ 34 w 34"/>
              <a:gd name="T7" fmla="*/ 33 h 33"/>
            </a:gdLst>
            <a:ahLst/>
            <a:cxnLst>
              <a:cxn ang="0">
                <a:pos x="T0" y="T1"/>
              </a:cxn>
              <a:cxn ang="0">
                <a:pos x="T2" y="T3"/>
              </a:cxn>
              <a:cxn ang="0">
                <a:pos x="T4" y="T5"/>
              </a:cxn>
              <a:cxn ang="0">
                <a:pos x="T6" y="T7"/>
              </a:cxn>
            </a:cxnLst>
            <a:rect l="0" t="0" r="r" b="b"/>
            <a:pathLst>
              <a:path w="34" h="33">
                <a:moveTo>
                  <a:pt x="34" y="33"/>
                </a:moveTo>
                <a:lnTo>
                  <a:pt x="0" y="17"/>
                </a:lnTo>
                <a:lnTo>
                  <a:pt x="34" y="0"/>
                </a:lnTo>
                <a:lnTo>
                  <a:pt x="34"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372" name="Line 28"/>
          <p:cNvSpPr>
            <a:spLocks noChangeShapeType="1"/>
          </p:cNvSpPr>
          <p:nvPr/>
        </p:nvSpPr>
        <p:spPr bwMode="auto">
          <a:xfrm flipH="1">
            <a:off x="1728788" y="3370263"/>
            <a:ext cx="652462"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3" name="Rectangle 29"/>
          <p:cNvSpPr>
            <a:spLocks noChangeArrowheads="1"/>
          </p:cNvSpPr>
          <p:nvPr/>
        </p:nvSpPr>
        <p:spPr bwMode="auto">
          <a:xfrm>
            <a:off x="1422400" y="3849688"/>
            <a:ext cx="1260475"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TRANSMISSION</a:t>
            </a:r>
            <a:endParaRPr lang="en-US" altLang="en-US"/>
          </a:p>
        </p:txBody>
      </p:sp>
      <p:sp>
        <p:nvSpPr>
          <p:cNvPr id="185374" name="Rectangle 30"/>
          <p:cNvSpPr>
            <a:spLocks noChangeArrowheads="1"/>
          </p:cNvSpPr>
          <p:nvPr/>
        </p:nvSpPr>
        <p:spPr bwMode="auto">
          <a:xfrm>
            <a:off x="1700213" y="4038600"/>
            <a:ext cx="719137"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dirty="0">
                <a:solidFill>
                  <a:srgbClr val="000000"/>
                </a:solidFill>
                <a:latin typeface="Arial" panose="020B0604020202020204" pitchFamily="34" charset="0"/>
              </a:rPr>
              <a:t>SYSTEM</a:t>
            </a:r>
            <a:endParaRPr lang="en-US" altLang="en-US" dirty="0"/>
          </a:p>
        </p:txBody>
      </p:sp>
      <p:sp>
        <p:nvSpPr>
          <p:cNvPr id="185375" name="Rectangle 31"/>
          <p:cNvSpPr>
            <a:spLocks noChangeArrowheads="1"/>
          </p:cNvSpPr>
          <p:nvPr/>
        </p:nvSpPr>
        <p:spPr bwMode="auto">
          <a:xfrm>
            <a:off x="1770063" y="4440238"/>
            <a:ext cx="1512887"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FEEDER BREAKER</a:t>
            </a:r>
            <a:endParaRPr lang="en-US" altLang="en-US"/>
          </a:p>
        </p:txBody>
      </p:sp>
      <p:sp>
        <p:nvSpPr>
          <p:cNvPr id="185376" name="Rectangle 32"/>
          <p:cNvSpPr>
            <a:spLocks noChangeArrowheads="1"/>
          </p:cNvSpPr>
          <p:nvPr/>
        </p:nvSpPr>
        <p:spPr bwMode="auto">
          <a:xfrm>
            <a:off x="1919288" y="4629150"/>
            <a:ext cx="12128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OR RECLOSER</a:t>
            </a:r>
            <a:endParaRPr lang="en-US" altLang="en-US"/>
          </a:p>
        </p:txBody>
      </p:sp>
      <p:sp>
        <p:nvSpPr>
          <p:cNvPr id="185377" name="Line 33"/>
          <p:cNvSpPr>
            <a:spLocks noChangeShapeType="1"/>
          </p:cNvSpPr>
          <p:nvPr/>
        </p:nvSpPr>
        <p:spPr bwMode="auto">
          <a:xfrm flipV="1">
            <a:off x="3152775" y="4008438"/>
            <a:ext cx="53975" cy="4254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8" name="Freeform 34"/>
          <p:cNvSpPr>
            <a:spLocks/>
          </p:cNvSpPr>
          <p:nvPr/>
        </p:nvSpPr>
        <p:spPr bwMode="auto">
          <a:xfrm>
            <a:off x="3178175" y="3960813"/>
            <a:ext cx="53975" cy="57150"/>
          </a:xfrm>
          <a:custGeom>
            <a:avLst/>
            <a:gdLst>
              <a:gd name="T0" fmla="*/ 0 w 34"/>
              <a:gd name="T1" fmla="*/ 32 h 36"/>
              <a:gd name="T2" fmla="*/ 20 w 34"/>
              <a:gd name="T3" fmla="*/ 0 h 36"/>
              <a:gd name="T4" fmla="*/ 34 w 34"/>
              <a:gd name="T5" fmla="*/ 36 h 36"/>
              <a:gd name="T6" fmla="*/ 0 w 34"/>
              <a:gd name="T7" fmla="*/ 32 h 36"/>
            </a:gdLst>
            <a:ahLst/>
            <a:cxnLst>
              <a:cxn ang="0">
                <a:pos x="T0" y="T1"/>
              </a:cxn>
              <a:cxn ang="0">
                <a:pos x="T2" y="T3"/>
              </a:cxn>
              <a:cxn ang="0">
                <a:pos x="T4" y="T5"/>
              </a:cxn>
              <a:cxn ang="0">
                <a:pos x="T6" y="T7"/>
              </a:cxn>
            </a:cxnLst>
            <a:rect l="0" t="0" r="r" b="b"/>
            <a:pathLst>
              <a:path w="34" h="36">
                <a:moveTo>
                  <a:pt x="0" y="32"/>
                </a:moveTo>
                <a:lnTo>
                  <a:pt x="20" y="0"/>
                </a:lnTo>
                <a:lnTo>
                  <a:pt x="34" y="36"/>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379" name="Line 35"/>
          <p:cNvSpPr>
            <a:spLocks noChangeShapeType="1"/>
          </p:cNvSpPr>
          <p:nvPr/>
        </p:nvSpPr>
        <p:spPr bwMode="auto">
          <a:xfrm>
            <a:off x="3448050" y="3370263"/>
            <a:ext cx="3978275" cy="158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0" name="Line 36"/>
          <p:cNvSpPr>
            <a:spLocks noChangeShapeType="1"/>
          </p:cNvSpPr>
          <p:nvPr/>
        </p:nvSpPr>
        <p:spPr bwMode="auto">
          <a:xfrm>
            <a:off x="3390900" y="2895600"/>
            <a:ext cx="3975100"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1" name="Line 37"/>
          <p:cNvSpPr>
            <a:spLocks noChangeShapeType="1"/>
          </p:cNvSpPr>
          <p:nvPr/>
        </p:nvSpPr>
        <p:spPr bwMode="auto">
          <a:xfrm>
            <a:off x="3448050" y="2422525"/>
            <a:ext cx="39782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2" name="Line 38"/>
          <p:cNvSpPr>
            <a:spLocks noChangeShapeType="1"/>
          </p:cNvSpPr>
          <p:nvPr/>
        </p:nvSpPr>
        <p:spPr bwMode="auto">
          <a:xfrm flipV="1">
            <a:off x="4103688" y="427037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3" name="Line 39"/>
          <p:cNvSpPr>
            <a:spLocks noChangeShapeType="1"/>
          </p:cNvSpPr>
          <p:nvPr/>
        </p:nvSpPr>
        <p:spPr bwMode="auto">
          <a:xfrm flipV="1">
            <a:off x="4103688" y="408146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4" name="Freeform 40"/>
          <p:cNvSpPr>
            <a:spLocks/>
          </p:cNvSpPr>
          <p:nvPr/>
        </p:nvSpPr>
        <p:spPr bwMode="auto">
          <a:xfrm>
            <a:off x="3976688" y="4191000"/>
            <a:ext cx="252412"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4 w 159"/>
              <a:gd name="T15" fmla="*/ 18 h 18"/>
              <a:gd name="T16" fmla="*/ 66 w 159"/>
              <a:gd name="T17" fmla="*/ 18 h 18"/>
              <a:gd name="T18" fmla="*/ 76 w 159"/>
              <a:gd name="T19" fmla="*/ 12 h 18"/>
              <a:gd name="T20" fmla="*/ 80 w 159"/>
              <a:gd name="T21" fmla="*/ 0 h 18"/>
              <a:gd name="T22" fmla="*/ 84 w 159"/>
              <a:gd name="T23" fmla="*/ 12 h 18"/>
              <a:gd name="T24" fmla="*/ 93 w 159"/>
              <a:gd name="T25" fmla="*/ 18 h 18"/>
              <a:gd name="T26" fmla="*/ 105 w 159"/>
              <a:gd name="T27" fmla="*/ 18 h 18"/>
              <a:gd name="T28" fmla="*/ 115 w 159"/>
              <a:gd name="T29" fmla="*/ 12 h 18"/>
              <a:gd name="T30" fmla="*/ 119 w 159"/>
              <a:gd name="T31" fmla="*/ 0 h 18"/>
              <a:gd name="T32" fmla="*/ 123 w 159"/>
              <a:gd name="T33" fmla="*/ 12 h 18"/>
              <a:gd name="T34" fmla="*/ 133 w 159"/>
              <a:gd name="T35" fmla="*/ 18 h 18"/>
              <a:gd name="T36" fmla="*/ 145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3" y="18"/>
                </a:lnTo>
                <a:lnTo>
                  <a:pt x="105" y="18"/>
                </a:lnTo>
                <a:lnTo>
                  <a:pt x="115" y="12"/>
                </a:lnTo>
                <a:lnTo>
                  <a:pt x="119" y="0"/>
                </a:lnTo>
                <a:lnTo>
                  <a:pt x="123" y="12"/>
                </a:lnTo>
                <a:lnTo>
                  <a:pt x="133" y="18"/>
                </a:lnTo>
                <a:lnTo>
                  <a:pt x="145"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85" name="Freeform 41"/>
          <p:cNvSpPr>
            <a:spLocks/>
          </p:cNvSpPr>
          <p:nvPr/>
        </p:nvSpPr>
        <p:spPr bwMode="auto">
          <a:xfrm>
            <a:off x="3976688" y="4254500"/>
            <a:ext cx="252412"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4 w 159"/>
              <a:gd name="T15" fmla="*/ 0 h 20"/>
              <a:gd name="T16" fmla="*/ 66 w 159"/>
              <a:gd name="T17" fmla="*/ 0 h 20"/>
              <a:gd name="T18" fmla="*/ 76 w 159"/>
              <a:gd name="T19" fmla="*/ 8 h 20"/>
              <a:gd name="T20" fmla="*/ 80 w 159"/>
              <a:gd name="T21" fmla="*/ 20 h 20"/>
              <a:gd name="T22" fmla="*/ 84 w 159"/>
              <a:gd name="T23" fmla="*/ 8 h 20"/>
              <a:gd name="T24" fmla="*/ 93 w 159"/>
              <a:gd name="T25" fmla="*/ 0 h 20"/>
              <a:gd name="T26" fmla="*/ 105 w 159"/>
              <a:gd name="T27" fmla="*/ 0 h 20"/>
              <a:gd name="T28" fmla="*/ 115 w 159"/>
              <a:gd name="T29" fmla="*/ 8 h 20"/>
              <a:gd name="T30" fmla="*/ 119 w 159"/>
              <a:gd name="T31" fmla="*/ 20 h 20"/>
              <a:gd name="T32" fmla="*/ 123 w 159"/>
              <a:gd name="T33" fmla="*/ 8 h 20"/>
              <a:gd name="T34" fmla="*/ 133 w 159"/>
              <a:gd name="T35" fmla="*/ 0 h 20"/>
              <a:gd name="T36" fmla="*/ 145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3" y="0"/>
                </a:lnTo>
                <a:lnTo>
                  <a:pt x="105" y="0"/>
                </a:lnTo>
                <a:lnTo>
                  <a:pt x="115" y="8"/>
                </a:lnTo>
                <a:lnTo>
                  <a:pt x="119" y="20"/>
                </a:lnTo>
                <a:lnTo>
                  <a:pt x="123" y="8"/>
                </a:lnTo>
                <a:lnTo>
                  <a:pt x="133" y="0"/>
                </a:lnTo>
                <a:lnTo>
                  <a:pt x="145"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86" name="Rectangle 42"/>
          <p:cNvSpPr>
            <a:spLocks noChangeArrowheads="1"/>
          </p:cNvSpPr>
          <p:nvPr/>
        </p:nvSpPr>
        <p:spPr bwMode="auto">
          <a:xfrm>
            <a:off x="4071938" y="4397375"/>
            <a:ext cx="61912" cy="61913"/>
          </a:xfrm>
          <a:prstGeom prst="rect">
            <a:avLst/>
          </a:prstGeom>
          <a:solidFill>
            <a:srgbClr val="FFFFFF"/>
          </a:solidFill>
          <a:ln w="3175">
            <a:solidFill>
              <a:srgbClr val="000000"/>
            </a:solidFill>
            <a:miter lim="800000"/>
            <a:headEnd/>
            <a:tailEnd/>
          </a:ln>
        </p:spPr>
        <p:txBody>
          <a:bodyPr/>
          <a:lstStyle/>
          <a:p>
            <a:endParaRPr lang="en-US"/>
          </a:p>
        </p:txBody>
      </p:sp>
      <p:sp>
        <p:nvSpPr>
          <p:cNvPr id="185387" name="Line 43"/>
          <p:cNvSpPr>
            <a:spLocks noChangeShapeType="1"/>
          </p:cNvSpPr>
          <p:nvPr/>
        </p:nvSpPr>
        <p:spPr bwMode="auto">
          <a:xfrm>
            <a:off x="4103688" y="445928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8" name="Line 44"/>
          <p:cNvSpPr>
            <a:spLocks noChangeShapeType="1"/>
          </p:cNvSpPr>
          <p:nvPr/>
        </p:nvSpPr>
        <p:spPr bwMode="auto">
          <a:xfrm flipV="1">
            <a:off x="4578350" y="427037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9" name="Line 45"/>
          <p:cNvSpPr>
            <a:spLocks noChangeShapeType="1"/>
          </p:cNvSpPr>
          <p:nvPr/>
        </p:nvSpPr>
        <p:spPr bwMode="auto">
          <a:xfrm flipV="1">
            <a:off x="4578350" y="4081463"/>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0" name="Freeform 46"/>
          <p:cNvSpPr>
            <a:spLocks/>
          </p:cNvSpPr>
          <p:nvPr/>
        </p:nvSpPr>
        <p:spPr bwMode="auto">
          <a:xfrm>
            <a:off x="4451350" y="4191000"/>
            <a:ext cx="252413"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4 w 159"/>
              <a:gd name="T15" fmla="*/ 18 h 18"/>
              <a:gd name="T16" fmla="*/ 66 w 159"/>
              <a:gd name="T17" fmla="*/ 18 h 18"/>
              <a:gd name="T18" fmla="*/ 76 w 159"/>
              <a:gd name="T19" fmla="*/ 12 h 18"/>
              <a:gd name="T20" fmla="*/ 80 w 159"/>
              <a:gd name="T21" fmla="*/ 0 h 18"/>
              <a:gd name="T22" fmla="*/ 84 w 159"/>
              <a:gd name="T23" fmla="*/ 12 h 18"/>
              <a:gd name="T24" fmla="*/ 94 w 159"/>
              <a:gd name="T25" fmla="*/ 18 h 18"/>
              <a:gd name="T26" fmla="*/ 106 w 159"/>
              <a:gd name="T27" fmla="*/ 18 h 18"/>
              <a:gd name="T28" fmla="*/ 116 w 159"/>
              <a:gd name="T29" fmla="*/ 12 h 18"/>
              <a:gd name="T30" fmla="*/ 119 w 159"/>
              <a:gd name="T31" fmla="*/ 0 h 18"/>
              <a:gd name="T32" fmla="*/ 123 w 159"/>
              <a:gd name="T33" fmla="*/ 12 h 18"/>
              <a:gd name="T34" fmla="*/ 133 w 159"/>
              <a:gd name="T35" fmla="*/ 18 h 18"/>
              <a:gd name="T36" fmla="*/ 145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19" y="0"/>
                </a:lnTo>
                <a:lnTo>
                  <a:pt x="123" y="12"/>
                </a:lnTo>
                <a:lnTo>
                  <a:pt x="133" y="18"/>
                </a:lnTo>
                <a:lnTo>
                  <a:pt x="145"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1" name="Freeform 47"/>
          <p:cNvSpPr>
            <a:spLocks/>
          </p:cNvSpPr>
          <p:nvPr/>
        </p:nvSpPr>
        <p:spPr bwMode="auto">
          <a:xfrm>
            <a:off x="4451350" y="4254500"/>
            <a:ext cx="252413"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4 w 159"/>
              <a:gd name="T15" fmla="*/ 0 h 20"/>
              <a:gd name="T16" fmla="*/ 66 w 159"/>
              <a:gd name="T17" fmla="*/ 0 h 20"/>
              <a:gd name="T18" fmla="*/ 76 w 159"/>
              <a:gd name="T19" fmla="*/ 8 h 20"/>
              <a:gd name="T20" fmla="*/ 80 w 159"/>
              <a:gd name="T21" fmla="*/ 20 h 20"/>
              <a:gd name="T22" fmla="*/ 84 w 159"/>
              <a:gd name="T23" fmla="*/ 8 h 20"/>
              <a:gd name="T24" fmla="*/ 94 w 159"/>
              <a:gd name="T25" fmla="*/ 0 h 20"/>
              <a:gd name="T26" fmla="*/ 106 w 159"/>
              <a:gd name="T27" fmla="*/ 0 h 20"/>
              <a:gd name="T28" fmla="*/ 116 w 159"/>
              <a:gd name="T29" fmla="*/ 8 h 20"/>
              <a:gd name="T30" fmla="*/ 119 w 159"/>
              <a:gd name="T31" fmla="*/ 20 h 20"/>
              <a:gd name="T32" fmla="*/ 123 w 159"/>
              <a:gd name="T33" fmla="*/ 8 h 20"/>
              <a:gd name="T34" fmla="*/ 133 w 159"/>
              <a:gd name="T35" fmla="*/ 0 h 20"/>
              <a:gd name="T36" fmla="*/ 145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19" y="20"/>
                </a:lnTo>
                <a:lnTo>
                  <a:pt x="123" y="8"/>
                </a:lnTo>
                <a:lnTo>
                  <a:pt x="133" y="0"/>
                </a:lnTo>
                <a:lnTo>
                  <a:pt x="145"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2" name="Rectangle 48"/>
          <p:cNvSpPr>
            <a:spLocks noChangeArrowheads="1"/>
          </p:cNvSpPr>
          <p:nvPr/>
        </p:nvSpPr>
        <p:spPr bwMode="auto">
          <a:xfrm>
            <a:off x="4546600"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393" name="Line 49"/>
          <p:cNvSpPr>
            <a:spLocks noChangeShapeType="1"/>
          </p:cNvSpPr>
          <p:nvPr/>
        </p:nvSpPr>
        <p:spPr bwMode="auto">
          <a:xfrm>
            <a:off x="4578350" y="445928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4" name="Line 50"/>
          <p:cNvSpPr>
            <a:spLocks noChangeShapeType="1"/>
          </p:cNvSpPr>
          <p:nvPr/>
        </p:nvSpPr>
        <p:spPr bwMode="auto">
          <a:xfrm flipV="1">
            <a:off x="5053013" y="427037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5" name="Line 51"/>
          <p:cNvSpPr>
            <a:spLocks noChangeShapeType="1"/>
          </p:cNvSpPr>
          <p:nvPr/>
        </p:nvSpPr>
        <p:spPr bwMode="auto">
          <a:xfrm flipV="1">
            <a:off x="5053013" y="408146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6" name="Freeform 52"/>
          <p:cNvSpPr>
            <a:spLocks/>
          </p:cNvSpPr>
          <p:nvPr/>
        </p:nvSpPr>
        <p:spPr bwMode="auto">
          <a:xfrm>
            <a:off x="4926013" y="4191000"/>
            <a:ext cx="252412"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4 w 159"/>
              <a:gd name="T15" fmla="*/ 18 h 18"/>
              <a:gd name="T16" fmla="*/ 66 w 159"/>
              <a:gd name="T17" fmla="*/ 18 h 18"/>
              <a:gd name="T18" fmla="*/ 76 w 159"/>
              <a:gd name="T19" fmla="*/ 12 h 18"/>
              <a:gd name="T20" fmla="*/ 80 w 159"/>
              <a:gd name="T21" fmla="*/ 0 h 18"/>
              <a:gd name="T22" fmla="*/ 84 w 159"/>
              <a:gd name="T23" fmla="*/ 12 h 18"/>
              <a:gd name="T24" fmla="*/ 94 w 159"/>
              <a:gd name="T25" fmla="*/ 18 h 18"/>
              <a:gd name="T26" fmla="*/ 106 w 159"/>
              <a:gd name="T27" fmla="*/ 18 h 18"/>
              <a:gd name="T28" fmla="*/ 116 w 159"/>
              <a:gd name="T29" fmla="*/ 12 h 18"/>
              <a:gd name="T30" fmla="*/ 120 w 159"/>
              <a:gd name="T31" fmla="*/ 0 h 18"/>
              <a:gd name="T32" fmla="*/ 124 w 159"/>
              <a:gd name="T33" fmla="*/ 12 h 18"/>
              <a:gd name="T34" fmla="*/ 134 w 159"/>
              <a:gd name="T35" fmla="*/ 18 h 18"/>
              <a:gd name="T36" fmla="*/ 146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7" name="Freeform 53"/>
          <p:cNvSpPr>
            <a:spLocks/>
          </p:cNvSpPr>
          <p:nvPr/>
        </p:nvSpPr>
        <p:spPr bwMode="auto">
          <a:xfrm>
            <a:off x="4926013" y="4254500"/>
            <a:ext cx="252412"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4 w 159"/>
              <a:gd name="T15" fmla="*/ 0 h 20"/>
              <a:gd name="T16" fmla="*/ 66 w 159"/>
              <a:gd name="T17" fmla="*/ 0 h 20"/>
              <a:gd name="T18" fmla="*/ 76 w 159"/>
              <a:gd name="T19" fmla="*/ 8 h 20"/>
              <a:gd name="T20" fmla="*/ 80 w 159"/>
              <a:gd name="T21" fmla="*/ 20 h 20"/>
              <a:gd name="T22" fmla="*/ 84 w 159"/>
              <a:gd name="T23" fmla="*/ 8 h 20"/>
              <a:gd name="T24" fmla="*/ 94 w 159"/>
              <a:gd name="T25" fmla="*/ 0 h 20"/>
              <a:gd name="T26" fmla="*/ 106 w 159"/>
              <a:gd name="T27" fmla="*/ 0 h 20"/>
              <a:gd name="T28" fmla="*/ 116 w 159"/>
              <a:gd name="T29" fmla="*/ 8 h 20"/>
              <a:gd name="T30" fmla="*/ 120 w 159"/>
              <a:gd name="T31" fmla="*/ 20 h 20"/>
              <a:gd name="T32" fmla="*/ 124 w 159"/>
              <a:gd name="T33" fmla="*/ 8 h 20"/>
              <a:gd name="T34" fmla="*/ 134 w 159"/>
              <a:gd name="T35" fmla="*/ 0 h 20"/>
              <a:gd name="T36" fmla="*/ 146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8" name="Rectangle 54"/>
          <p:cNvSpPr>
            <a:spLocks noChangeArrowheads="1"/>
          </p:cNvSpPr>
          <p:nvPr/>
        </p:nvSpPr>
        <p:spPr bwMode="auto">
          <a:xfrm>
            <a:off x="5021263"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399" name="Line 55"/>
          <p:cNvSpPr>
            <a:spLocks noChangeShapeType="1"/>
          </p:cNvSpPr>
          <p:nvPr/>
        </p:nvSpPr>
        <p:spPr bwMode="auto">
          <a:xfrm>
            <a:off x="5053013" y="445928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0" name="Line 56"/>
          <p:cNvSpPr>
            <a:spLocks noChangeShapeType="1"/>
          </p:cNvSpPr>
          <p:nvPr/>
        </p:nvSpPr>
        <p:spPr bwMode="auto">
          <a:xfrm flipV="1">
            <a:off x="5527675" y="427037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1" name="Line 57"/>
          <p:cNvSpPr>
            <a:spLocks noChangeShapeType="1"/>
          </p:cNvSpPr>
          <p:nvPr/>
        </p:nvSpPr>
        <p:spPr bwMode="auto">
          <a:xfrm flipV="1">
            <a:off x="5527675" y="4081463"/>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2" name="Freeform 58"/>
          <p:cNvSpPr>
            <a:spLocks/>
          </p:cNvSpPr>
          <p:nvPr/>
        </p:nvSpPr>
        <p:spPr bwMode="auto">
          <a:xfrm>
            <a:off x="5400675" y="419100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03" name="Freeform 59"/>
          <p:cNvSpPr>
            <a:spLocks/>
          </p:cNvSpPr>
          <p:nvPr/>
        </p:nvSpPr>
        <p:spPr bwMode="auto">
          <a:xfrm>
            <a:off x="5400675" y="425450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04" name="Rectangle 60"/>
          <p:cNvSpPr>
            <a:spLocks noChangeArrowheads="1"/>
          </p:cNvSpPr>
          <p:nvPr/>
        </p:nvSpPr>
        <p:spPr bwMode="auto">
          <a:xfrm>
            <a:off x="5495925"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05" name="Line 61"/>
          <p:cNvSpPr>
            <a:spLocks noChangeShapeType="1"/>
          </p:cNvSpPr>
          <p:nvPr/>
        </p:nvSpPr>
        <p:spPr bwMode="auto">
          <a:xfrm>
            <a:off x="5527675" y="445928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6" name="Line 62"/>
          <p:cNvSpPr>
            <a:spLocks noChangeShapeType="1"/>
          </p:cNvSpPr>
          <p:nvPr/>
        </p:nvSpPr>
        <p:spPr bwMode="auto">
          <a:xfrm flipV="1">
            <a:off x="6002338" y="427037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7" name="Line 63"/>
          <p:cNvSpPr>
            <a:spLocks noChangeShapeType="1"/>
          </p:cNvSpPr>
          <p:nvPr/>
        </p:nvSpPr>
        <p:spPr bwMode="auto">
          <a:xfrm flipV="1">
            <a:off x="6002338" y="408146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8" name="Freeform 64"/>
          <p:cNvSpPr>
            <a:spLocks/>
          </p:cNvSpPr>
          <p:nvPr/>
        </p:nvSpPr>
        <p:spPr bwMode="auto">
          <a:xfrm>
            <a:off x="5875338" y="419100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09" name="Freeform 65"/>
          <p:cNvSpPr>
            <a:spLocks/>
          </p:cNvSpPr>
          <p:nvPr/>
        </p:nvSpPr>
        <p:spPr bwMode="auto">
          <a:xfrm>
            <a:off x="5875338" y="425450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10" name="Rectangle 66"/>
          <p:cNvSpPr>
            <a:spLocks noChangeArrowheads="1"/>
          </p:cNvSpPr>
          <p:nvPr/>
        </p:nvSpPr>
        <p:spPr bwMode="auto">
          <a:xfrm>
            <a:off x="5970588"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11" name="Line 67"/>
          <p:cNvSpPr>
            <a:spLocks noChangeShapeType="1"/>
          </p:cNvSpPr>
          <p:nvPr/>
        </p:nvSpPr>
        <p:spPr bwMode="auto">
          <a:xfrm>
            <a:off x="6002338" y="445928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2" name="Line 68"/>
          <p:cNvSpPr>
            <a:spLocks noChangeShapeType="1"/>
          </p:cNvSpPr>
          <p:nvPr/>
        </p:nvSpPr>
        <p:spPr bwMode="auto">
          <a:xfrm flipV="1">
            <a:off x="6477000" y="427037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3" name="Line 69"/>
          <p:cNvSpPr>
            <a:spLocks noChangeShapeType="1"/>
          </p:cNvSpPr>
          <p:nvPr/>
        </p:nvSpPr>
        <p:spPr bwMode="auto">
          <a:xfrm flipV="1">
            <a:off x="6477000" y="4081463"/>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4" name="Freeform 70"/>
          <p:cNvSpPr>
            <a:spLocks/>
          </p:cNvSpPr>
          <p:nvPr/>
        </p:nvSpPr>
        <p:spPr bwMode="auto">
          <a:xfrm>
            <a:off x="6350000" y="419100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15" name="Freeform 71"/>
          <p:cNvSpPr>
            <a:spLocks/>
          </p:cNvSpPr>
          <p:nvPr/>
        </p:nvSpPr>
        <p:spPr bwMode="auto">
          <a:xfrm>
            <a:off x="6350000" y="425450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16" name="Rectangle 72"/>
          <p:cNvSpPr>
            <a:spLocks noChangeArrowheads="1"/>
          </p:cNvSpPr>
          <p:nvPr/>
        </p:nvSpPr>
        <p:spPr bwMode="auto">
          <a:xfrm>
            <a:off x="6445250"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17" name="Line 73"/>
          <p:cNvSpPr>
            <a:spLocks noChangeShapeType="1"/>
          </p:cNvSpPr>
          <p:nvPr/>
        </p:nvSpPr>
        <p:spPr bwMode="auto">
          <a:xfrm>
            <a:off x="6477000" y="445928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8" name="Line 74"/>
          <p:cNvSpPr>
            <a:spLocks noChangeShapeType="1"/>
          </p:cNvSpPr>
          <p:nvPr/>
        </p:nvSpPr>
        <p:spPr bwMode="auto">
          <a:xfrm flipV="1">
            <a:off x="6951663" y="427037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9" name="Line 75"/>
          <p:cNvSpPr>
            <a:spLocks noChangeShapeType="1"/>
          </p:cNvSpPr>
          <p:nvPr/>
        </p:nvSpPr>
        <p:spPr bwMode="auto">
          <a:xfrm flipV="1">
            <a:off x="6951663" y="408146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0" name="Freeform 76"/>
          <p:cNvSpPr>
            <a:spLocks/>
          </p:cNvSpPr>
          <p:nvPr/>
        </p:nvSpPr>
        <p:spPr bwMode="auto">
          <a:xfrm>
            <a:off x="6824663" y="419100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1" name="Freeform 77"/>
          <p:cNvSpPr>
            <a:spLocks/>
          </p:cNvSpPr>
          <p:nvPr/>
        </p:nvSpPr>
        <p:spPr bwMode="auto">
          <a:xfrm>
            <a:off x="6824663" y="425450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2" name="Rectangle 78"/>
          <p:cNvSpPr>
            <a:spLocks noChangeArrowheads="1"/>
          </p:cNvSpPr>
          <p:nvPr/>
        </p:nvSpPr>
        <p:spPr bwMode="auto">
          <a:xfrm>
            <a:off x="6919913"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23" name="Line 79"/>
          <p:cNvSpPr>
            <a:spLocks noChangeShapeType="1"/>
          </p:cNvSpPr>
          <p:nvPr/>
        </p:nvSpPr>
        <p:spPr bwMode="auto">
          <a:xfrm>
            <a:off x="6951663" y="445928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4" name="Line 80"/>
          <p:cNvSpPr>
            <a:spLocks noChangeShapeType="1"/>
          </p:cNvSpPr>
          <p:nvPr/>
        </p:nvSpPr>
        <p:spPr bwMode="auto">
          <a:xfrm flipV="1">
            <a:off x="7426325" y="427037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5" name="Line 81"/>
          <p:cNvSpPr>
            <a:spLocks noChangeShapeType="1"/>
          </p:cNvSpPr>
          <p:nvPr/>
        </p:nvSpPr>
        <p:spPr bwMode="auto">
          <a:xfrm flipV="1">
            <a:off x="7426325" y="4081463"/>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6" name="Freeform 82"/>
          <p:cNvSpPr>
            <a:spLocks/>
          </p:cNvSpPr>
          <p:nvPr/>
        </p:nvSpPr>
        <p:spPr bwMode="auto">
          <a:xfrm>
            <a:off x="7299325" y="419100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7" name="Freeform 83"/>
          <p:cNvSpPr>
            <a:spLocks/>
          </p:cNvSpPr>
          <p:nvPr/>
        </p:nvSpPr>
        <p:spPr bwMode="auto">
          <a:xfrm>
            <a:off x="7299325" y="425450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8" name="Rectangle 84"/>
          <p:cNvSpPr>
            <a:spLocks noChangeArrowheads="1"/>
          </p:cNvSpPr>
          <p:nvPr/>
        </p:nvSpPr>
        <p:spPr bwMode="auto">
          <a:xfrm>
            <a:off x="7394575"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29" name="Line 85"/>
          <p:cNvSpPr>
            <a:spLocks noChangeShapeType="1"/>
          </p:cNvSpPr>
          <p:nvPr/>
        </p:nvSpPr>
        <p:spPr bwMode="auto">
          <a:xfrm>
            <a:off x="7426325" y="445928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0" name="Line 86"/>
          <p:cNvSpPr>
            <a:spLocks noChangeShapeType="1"/>
          </p:cNvSpPr>
          <p:nvPr/>
        </p:nvSpPr>
        <p:spPr bwMode="auto">
          <a:xfrm flipV="1">
            <a:off x="3627438" y="427037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1" name="Line 87"/>
          <p:cNvSpPr>
            <a:spLocks noChangeShapeType="1"/>
          </p:cNvSpPr>
          <p:nvPr/>
        </p:nvSpPr>
        <p:spPr bwMode="auto">
          <a:xfrm flipV="1">
            <a:off x="3627438" y="408146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2" name="Freeform 88"/>
          <p:cNvSpPr>
            <a:spLocks/>
          </p:cNvSpPr>
          <p:nvPr/>
        </p:nvSpPr>
        <p:spPr bwMode="auto">
          <a:xfrm>
            <a:off x="3502025" y="4191000"/>
            <a:ext cx="252413"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3 w 159"/>
              <a:gd name="T15" fmla="*/ 18 h 18"/>
              <a:gd name="T16" fmla="*/ 65 w 159"/>
              <a:gd name="T17" fmla="*/ 18 h 18"/>
              <a:gd name="T18" fmla="*/ 75 w 159"/>
              <a:gd name="T19" fmla="*/ 12 h 18"/>
              <a:gd name="T20" fmla="*/ 79 w 159"/>
              <a:gd name="T21" fmla="*/ 0 h 18"/>
              <a:gd name="T22" fmla="*/ 83 w 159"/>
              <a:gd name="T23" fmla="*/ 12 h 18"/>
              <a:gd name="T24" fmla="*/ 93 w 159"/>
              <a:gd name="T25" fmla="*/ 18 h 18"/>
              <a:gd name="T26" fmla="*/ 105 w 159"/>
              <a:gd name="T27" fmla="*/ 18 h 18"/>
              <a:gd name="T28" fmla="*/ 115 w 159"/>
              <a:gd name="T29" fmla="*/ 12 h 18"/>
              <a:gd name="T30" fmla="*/ 119 w 159"/>
              <a:gd name="T31" fmla="*/ 0 h 18"/>
              <a:gd name="T32" fmla="*/ 123 w 159"/>
              <a:gd name="T33" fmla="*/ 12 h 18"/>
              <a:gd name="T34" fmla="*/ 133 w 159"/>
              <a:gd name="T35" fmla="*/ 18 h 18"/>
              <a:gd name="T36" fmla="*/ 145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3" y="18"/>
                </a:lnTo>
                <a:lnTo>
                  <a:pt x="65" y="18"/>
                </a:lnTo>
                <a:lnTo>
                  <a:pt x="75" y="12"/>
                </a:lnTo>
                <a:lnTo>
                  <a:pt x="79" y="0"/>
                </a:lnTo>
                <a:lnTo>
                  <a:pt x="83" y="12"/>
                </a:lnTo>
                <a:lnTo>
                  <a:pt x="93" y="18"/>
                </a:lnTo>
                <a:lnTo>
                  <a:pt x="105" y="18"/>
                </a:lnTo>
                <a:lnTo>
                  <a:pt x="115" y="12"/>
                </a:lnTo>
                <a:lnTo>
                  <a:pt x="119" y="0"/>
                </a:lnTo>
                <a:lnTo>
                  <a:pt x="123" y="12"/>
                </a:lnTo>
                <a:lnTo>
                  <a:pt x="133" y="18"/>
                </a:lnTo>
                <a:lnTo>
                  <a:pt x="145"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33" name="Freeform 89"/>
          <p:cNvSpPr>
            <a:spLocks/>
          </p:cNvSpPr>
          <p:nvPr/>
        </p:nvSpPr>
        <p:spPr bwMode="auto">
          <a:xfrm>
            <a:off x="3502025" y="4254500"/>
            <a:ext cx="252413"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3 w 159"/>
              <a:gd name="T15" fmla="*/ 0 h 20"/>
              <a:gd name="T16" fmla="*/ 65 w 159"/>
              <a:gd name="T17" fmla="*/ 0 h 20"/>
              <a:gd name="T18" fmla="*/ 75 w 159"/>
              <a:gd name="T19" fmla="*/ 8 h 20"/>
              <a:gd name="T20" fmla="*/ 79 w 159"/>
              <a:gd name="T21" fmla="*/ 20 h 20"/>
              <a:gd name="T22" fmla="*/ 83 w 159"/>
              <a:gd name="T23" fmla="*/ 8 h 20"/>
              <a:gd name="T24" fmla="*/ 93 w 159"/>
              <a:gd name="T25" fmla="*/ 0 h 20"/>
              <a:gd name="T26" fmla="*/ 105 w 159"/>
              <a:gd name="T27" fmla="*/ 0 h 20"/>
              <a:gd name="T28" fmla="*/ 115 w 159"/>
              <a:gd name="T29" fmla="*/ 8 h 20"/>
              <a:gd name="T30" fmla="*/ 119 w 159"/>
              <a:gd name="T31" fmla="*/ 20 h 20"/>
              <a:gd name="T32" fmla="*/ 123 w 159"/>
              <a:gd name="T33" fmla="*/ 8 h 20"/>
              <a:gd name="T34" fmla="*/ 133 w 159"/>
              <a:gd name="T35" fmla="*/ 0 h 20"/>
              <a:gd name="T36" fmla="*/ 145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3" y="0"/>
                </a:lnTo>
                <a:lnTo>
                  <a:pt x="65" y="0"/>
                </a:lnTo>
                <a:lnTo>
                  <a:pt x="75" y="8"/>
                </a:lnTo>
                <a:lnTo>
                  <a:pt x="79" y="20"/>
                </a:lnTo>
                <a:lnTo>
                  <a:pt x="83" y="8"/>
                </a:lnTo>
                <a:lnTo>
                  <a:pt x="93" y="0"/>
                </a:lnTo>
                <a:lnTo>
                  <a:pt x="105" y="0"/>
                </a:lnTo>
                <a:lnTo>
                  <a:pt x="115" y="8"/>
                </a:lnTo>
                <a:lnTo>
                  <a:pt x="119" y="20"/>
                </a:lnTo>
                <a:lnTo>
                  <a:pt x="123" y="8"/>
                </a:lnTo>
                <a:lnTo>
                  <a:pt x="133" y="0"/>
                </a:lnTo>
                <a:lnTo>
                  <a:pt x="145"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34" name="Rectangle 90"/>
          <p:cNvSpPr>
            <a:spLocks noChangeArrowheads="1"/>
          </p:cNvSpPr>
          <p:nvPr/>
        </p:nvSpPr>
        <p:spPr bwMode="auto">
          <a:xfrm>
            <a:off x="3595688"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35" name="Line 91"/>
          <p:cNvSpPr>
            <a:spLocks noChangeShapeType="1"/>
          </p:cNvSpPr>
          <p:nvPr/>
        </p:nvSpPr>
        <p:spPr bwMode="auto">
          <a:xfrm>
            <a:off x="3627438" y="445928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6" name="Line 92"/>
          <p:cNvSpPr>
            <a:spLocks noChangeShapeType="1"/>
          </p:cNvSpPr>
          <p:nvPr/>
        </p:nvSpPr>
        <p:spPr bwMode="auto">
          <a:xfrm flipV="1">
            <a:off x="3627438" y="3843338"/>
            <a:ext cx="1587" cy="2381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7" name="Line 93"/>
          <p:cNvSpPr>
            <a:spLocks noChangeShapeType="1"/>
          </p:cNvSpPr>
          <p:nvPr/>
        </p:nvSpPr>
        <p:spPr bwMode="auto">
          <a:xfrm flipV="1">
            <a:off x="4103688" y="3370263"/>
            <a:ext cx="1587" cy="7112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8" name="Line 94"/>
          <p:cNvSpPr>
            <a:spLocks noChangeShapeType="1"/>
          </p:cNvSpPr>
          <p:nvPr/>
        </p:nvSpPr>
        <p:spPr bwMode="auto">
          <a:xfrm flipV="1">
            <a:off x="4578350" y="2895600"/>
            <a:ext cx="1588" cy="11858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9" name="Line 95"/>
          <p:cNvSpPr>
            <a:spLocks noChangeShapeType="1"/>
          </p:cNvSpPr>
          <p:nvPr/>
        </p:nvSpPr>
        <p:spPr bwMode="auto">
          <a:xfrm flipV="1">
            <a:off x="5053013" y="2422525"/>
            <a:ext cx="1587" cy="1658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0" name="Line 96"/>
          <p:cNvSpPr>
            <a:spLocks noChangeShapeType="1"/>
          </p:cNvSpPr>
          <p:nvPr/>
        </p:nvSpPr>
        <p:spPr bwMode="auto">
          <a:xfrm flipV="1">
            <a:off x="5527675" y="3843338"/>
            <a:ext cx="1588" cy="2381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1" name="Line 97"/>
          <p:cNvSpPr>
            <a:spLocks noChangeShapeType="1"/>
          </p:cNvSpPr>
          <p:nvPr/>
        </p:nvSpPr>
        <p:spPr bwMode="auto">
          <a:xfrm flipV="1">
            <a:off x="6002338" y="3370263"/>
            <a:ext cx="1587" cy="7112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2" name="Line 98"/>
          <p:cNvSpPr>
            <a:spLocks noChangeShapeType="1"/>
          </p:cNvSpPr>
          <p:nvPr/>
        </p:nvSpPr>
        <p:spPr bwMode="auto">
          <a:xfrm flipV="1">
            <a:off x="6477000" y="2895600"/>
            <a:ext cx="1588" cy="11858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3" name="Line 99"/>
          <p:cNvSpPr>
            <a:spLocks noChangeShapeType="1"/>
          </p:cNvSpPr>
          <p:nvPr/>
        </p:nvSpPr>
        <p:spPr bwMode="auto">
          <a:xfrm flipV="1">
            <a:off x="6951663" y="2422525"/>
            <a:ext cx="1587" cy="1658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4" name="Line 100"/>
          <p:cNvSpPr>
            <a:spLocks noChangeShapeType="1"/>
          </p:cNvSpPr>
          <p:nvPr/>
        </p:nvSpPr>
        <p:spPr bwMode="auto">
          <a:xfrm flipV="1">
            <a:off x="7426325" y="3843338"/>
            <a:ext cx="1588" cy="2381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56" name="Freeform 112"/>
          <p:cNvSpPr>
            <a:spLocks/>
          </p:cNvSpPr>
          <p:nvPr/>
        </p:nvSpPr>
        <p:spPr bwMode="auto">
          <a:xfrm>
            <a:off x="3390900" y="4554538"/>
            <a:ext cx="4273550" cy="947737"/>
          </a:xfrm>
          <a:custGeom>
            <a:avLst/>
            <a:gdLst>
              <a:gd name="T0" fmla="*/ 149 w 2692"/>
              <a:gd name="T1" fmla="*/ 597 h 597"/>
              <a:gd name="T2" fmla="*/ 2542 w 2692"/>
              <a:gd name="T3" fmla="*/ 597 h 597"/>
              <a:gd name="T4" fmla="*/ 2574 w 2692"/>
              <a:gd name="T5" fmla="*/ 593 h 597"/>
              <a:gd name="T6" fmla="*/ 2606 w 2692"/>
              <a:gd name="T7" fmla="*/ 581 h 597"/>
              <a:gd name="T8" fmla="*/ 2634 w 2692"/>
              <a:gd name="T9" fmla="*/ 563 h 597"/>
              <a:gd name="T10" fmla="*/ 2658 w 2692"/>
              <a:gd name="T11" fmla="*/ 539 h 597"/>
              <a:gd name="T12" fmla="*/ 2676 w 2692"/>
              <a:gd name="T13" fmla="*/ 512 h 597"/>
              <a:gd name="T14" fmla="*/ 2688 w 2692"/>
              <a:gd name="T15" fmla="*/ 480 h 597"/>
              <a:gd name="T16" fmla="*/ 2692 w 2692"/>
              <a:gd name="T17" fmla="*/ 448 h 597"/>
              <a:gd name="T18" fmla="*/ 2692 w 2692"/>
              <a:gd name="T19" fmla="*/ 149 h 597"/>
              <a:gd name="T20" fmla="*/ 2688 w 2692"/>
              <a:gd name="T21" fmla="*/ 115 h 597"/>
              <a:gd name="T22" fmla="*/ 2676 w 2692"/>
              <a:gd name="T23" fmla="*/ 84 h 597"/>
              <a:gd name="T24" fmla="*/ 2658 w 2692"/>
              <a:gd name="T25" fmla="*/ 56 h 597"/>
              <a:gd name="T26" fmla="*/ 2634 w 2692"/>
              <a:gd name="T27" fmla="*/ 32 h 597"/>
              <a:gd name="T28" fmla="*/ 2606 w 2692"/>
              <a:gd name="T29" fmla="*/ 14 h 597"/>
              <a:gd name="T30" fmla="*/ 2574 w 2692"/>
              <a:gd name="T31" fmla="*/ 4 h 597"/>
              <a:gd name="T32" fmla="*/ 2542 w 2692"/>
              <a:gd name="T33" fmla="*/ 0 h 597"/>
              <a:gd name="T34" fmla="*/ 149 w 2692"/>
              <a:gd name="T35" fmla="*/ 0 h 597"/>
              <a:gd name="T36" fmla="*/ 116 w 2692"/>
              <a:gd name="T37" fmla="*/ 4 h 597"/>
              <a:gd name="T38" fmla="*/ 84 w 2692"/>
              <a:gd name="T39" fmla="*/ 14 h 597"/>
              <a:gd name="T40" fmla="*/ 56 w 2692"/>
              <a:gd name="T41" fmla="*/ 32 h 597"/>
              <a:gd name="T42" fmla="*/ 32 w 2692"/>
              <a:gd name="T43" fmla="*/ 56 h 597"/>
              <a:gd name="T44" fmla="*/ 14 w 2692"/>
              <a:gd name="T45" fmla="*/ 84 h 597"/>
              <a:gd name="T46" fmla="*/ 4 w 2692"/>
              <a:gd name="T47" fmla="*/ 115 h 597"/>
              <a:gd name="T48" fmla="*/ 0 w 2692"/>
              <a:gd name="T49" fmla="*/ 149 h 597"/>
              <a:gd name="T50" fmla="*/ 0 w 2692"/>
              <a:gd name="T51" fmla="*/ 448 h 597"/>
              <a:gd name="T52" fmla="*/ 4 w 2692"/>
              <a:gd name="T53" fmla="*/ 480 h 597"/>
              <a:gd name="T54" fmla="*/ 14 w 2692"/>
              <a:gd name="T55" fmla="*/ 512 h 597"/>
              <a:gd name="T56" fmla="*/ 32 w 2692"/>
              <a:gd name="T57" fmla="*/ 539 h 597"/>
              <a:gd name="T58" fmla="*/ 56 w 2692"/>
              <a:gd name="T59" fmla="*/ 563 h 597"/>
              <a:gd name="T60" fmla="*/ 84 w 2692"/>
              <a:gd name="T61" fmla="*/ 581 h 597"/>
              <a:gd name="T62" fmla="*/ 116 w 2692"/>
              <a:gd name="T63" fmla="*/ 593 h 597"/>
              <a:gd name="T64" fmla="*/ 149 w 2692"/>
              <a:gd name="T65"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92" h="597">
                <a:moveTo>
                  <a:pt x="149" y="597"/>
                </a:moveTo>
                <a:lnTo>
                  <a:pt x="2542" y="597"/>
                </a:lnTo>
                <a:lnTo>
                  <a:pt x="2574" y="593"/>
                </a:lnTo>
                <a:lnTo>
                  <a:pt x="2606" y="581"/>
                </a:lnTo>
                <a:lnTo>
                  <a:pt x="2634" y="563"/>
                </a:lnTo>
                <a:lnTo>
                  <a:pt x="2658" y="539"/>
                </a:lnTo>
                <a:lnTo>
                  <a:pt x="2676" y="512"/>
                </a:lnTo>
                <a:lnTo>
                  <a:pt x="2688" y="480"/>
                </a:lnTo>
                <a:lnTo>
                  <a:pt x="2692" y="448"/>
                </a:lnTo>
                <a:lnTo>
                  <a:pt x="2692" y="149"/>
                </a:lnTo>
                <a:lnTo>
                  <a:pt x="2688" y="115"/>
                </a:lnTo>
                <a:lnTo>
                  <a:pt x="2676" y="84"/>
                </a:lnTo>
                <a:lnTo>
                  <a:pt x="2658" y="56"/>
                </a:lnTo>
                <a:lnTo>
                  <a:pt x="2634" y="32"/>
                </a:lnTo>
                <a:lnTo>
                  <a:pt x="2606" y="14"/>
                </a:lnTo>
                <a:lnTo>
                  <a:pt x="2574" y="4"/>
                </a:lnTo>
                <a:lnTo>
                  <a:pt x="2542" y="0"/>
                </a:lnTo>
                <a:lnTo>
                  <a:pt x="149" y="0"/>
                </a:lnTo>
                <a:lnTo>
                  <a:pt x="116" y="4"/>
                </a:lnTo>
                <a:lnTo>
                  <a:pt x="84" y="14"/>
                </a:lnTo>
                <a:lnTo>
                  <a:pt x="56" y="32"/>
                </a:lnTo>
                <a:lnTo>
                  <a:pt x="32" y="56"/>
                </a:lnTo>
                <a:lnTo>
                  <a:pt x="14" y="84"/>
                </a:lnTo>
                <a:lnTo>
                  <a:pt x="4" y="115"/>
                </a:lnTo>
                <a:lnTo>
                  <a:pt x="0" y="149"/>
                </a:lnTo>
                <a:lnTo>
                  <a:pt x="0" y="448"/>
                </a:lnTo>
                <a:lnTo>
                  <a:pt x="4" y="480"/>
                </a:lnTo>
                <a:lnTo>
                  <a:pt x="14" y="512"/>
                </a:lnTo>
                <a:lnTo>
                  <a:pt x="32" y="539"/>
                </a:lnTo>
                <a:lnTo>
                  <a:pt x="56" y="563"/>
                </a:lnTo>
                <a:lnTo>
                  <a:pt x="84" y="581"/>
                </a:lnTo>
                <a:lnTo>
                  <a:pt x="116" y="593"/>
                </a:lnTo>
                <a:lnTo>
                  <a:pt x="149" y="597"/>
                </a:lnTo>
                <a:close/>
              </a:path>
            </a:pathLst>
          </a:custGeom>
          <a:solidFill>
            <a:srgbClr val="FFFFFF"/>
          </a:solidFill>
          <a:ln w="3175">
            <a:solidFill>
              <a:srgbClr val="000000"/>
            </a:solidFill>
            <a:prstDash val="solid"/>
            <a:round/>
            <a:headEnd/>
            <a:tailEnd/>
          </a:ln>
        </p:spPr>
        <p:txBody>
          <a:bodyPr/>
          <a:lstStyle/>
          <a:p>
            <a:endParaRPr lang="en-US"/>
          </a:p>
        </p:txBody>
      </p:sp>
      <p:sp>
        <p:nvSpPr>
          <p:cNvPr id="185457" name="Rectangle 113"/>
          <p:cNvSpPr>
            <a:spLocks noChangeArrowheads="1"/>
          </p:cNvSpPr>
          <p:nvPr/>
        </p:nvSpPr>
        <p:spPr bwMode="auto">
          <a:xfrm>
            <a:off x="4498975" y="4857750"/>
            <a:ext cx="2085975"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LOW-VOLTAGE NETWORK</a:t>
            </a:r>
            <a:endParaRPr lang="en-US" altLang="en-US"/>
          </a:p>
        </p:txBody>
      </p:sp>
      <p:sp>
        <p:nvSpPr>
          <p:cNvPr id="185460" name="Rectangle 116"/>
          <p:cNvSpPr>
            <a:spLocks noChangeArrowheads="1"/>
          </p:cNvSpPr>
          <p:nvPr/>
        </p:nvSpPr>
        <p:spPr bwMode="auto">
          <a:xfrm>
            <a:off x="1970088" y="5094288"/>
            <a:ext cx="8763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NETWORK</a:t>
            </a:r>
            <a:endParaRPr lang="en-US" altLang="en-US"/>
          </a:p>
        </p:txBody>
      </p:sp>
      <p:sp>
        <p:nvSpPr>
          <p:cNvPr id="185461" name="Rectangle 117"/>
          <p:cNvSpPr>
            <a:spLocks noChangeArrowheads="1"/>
          </p:cNvSpPr>
          <p:nvPr/>
        </p:nvSpPr>
        <p:spPr bwMode="auto">
          <a:xfrm>
            <a:off x="1881188" y="5283200"/>
            <a:ext cx="10477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PROTECTOR</a:t>
            </a:r>
            <a:endParaRPr lang="en-US" altLang="en-US"/>
          </a:p>
        </p:txBody>
      </p:sp>
      <p:sp>
        <p:nvSpPr>
          <p:cNvPr id="185462" name="Line 118"/>
          <p:cNvSpPr>
            <a:spLocks noChangeShapeType="1"/>
          </p:cNvSpPr>
          <p:nvPr/>
        </p:nvSpPr>
        <p:spPr bwMode="auto">
          <a:xfrm flipV="1">
            <a:off x="2916238" y="4433888"/>
            <a:ext cx="652462" cy="7112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63" name="Rectangle 119"/>
          <p:cNvSpPr>
            <a:spLocks noChangeArrowheads="1"/>
          </p:cNvSpPr>
          <p:nvPr/>
        </p:nvSpPr>
        <p:spPr bwMode="auto">
          <a:xfrm>
            <a:off x="3349625" y="3017838"/>
            <a:ext cx="1566863"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PRIMARY FEEDERS</a:t>
            </a:r>
            <a:endParaRPr lang="en-US" altLang="en-US"/>
          </a:p>
        </p:txBody>
      </p:sp>
    </p:spTree>
    <p:extLst>
      <p:ext uri="{BB962C8B-B14F-4D97-AF65-F5344CB8AC3E}">
        <p14:creationId xmlns:p14="http://schemas.microsoft.com/office/powerpoint/2010/main" val="4006039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Urban LV Network Systems</a:t>
            </a:r>
          </a:p>
        </p:txBody>
      </p:sp>
      <p:sp>
        <p:nvSpPr>
          <p:cNvPr id="4" name="Content Placeholder 3"/>
          <p:cNvSpPr>
            <a:spLocks noGrp="1"/>
          </p:cNvSpPr>
          <p:nvPr>
            <p:ph idx="1"/>
          </p:nvPr>
        </p:nvSpPr>
        <p:spPr/>
        <p:txBody>
          <a:bodyPr/>
          <a:lstStyle/>
          <a:p>
            <a:r>
              <a:rPr lang="en-US" dirty="0"/>
              <a:t>Used in downtown areas (e.g., Manhattan) requiring extraordinary reliability</a:t>
            </a:r>
          </a:p>
          <a:p>
            <a:r>
              <a:rPr lang="en-US" dirty="0"/>
              <a:t>In a number of major cities</a:t>
            </a:r>
          </a:p>
          <a:p>
            <a:pPr lvl="1"/>
            <a:r>
              <a:rPr lang="en-US" dirty="0"/>
              <a:t>New York</a:t>
            </a:r>
          </a:p>
          <a:p>
            <a:pPr lvl="1"/>
            <a:r>
              <a:rPr lang="en-US" dirty="0"/>
              <a:t>Seattle</a:t>
            </a:r>
          </a:p>
          <a:p>
            <a:pPr lvl="1"/>
            <a:r>
              <a:rPr lang="en-US" dirty="0"/>
              <a:t>Chicago</a:t>
            </a:r>
          </a:p>
          <a:p>
            <a:r>
              <a:rPr lang="en-US" dirty="0"/>
              <a:t>Reliability is on the order of 100 times better than radial</a:t>
            </a:r>
          </a:p>
          <a:p>
            <a:r>
              <a:rPr lang="en-US" dirty="0"/>
              <a:t>Much more costly to build</a:t>
            </a:r>
          </a:p>
          <a:p>
            <a:r>
              <a:rPr lang="en-US" dirty="0"/>
              <a:t>Use devices not found on other distribution systems</a:t>
            </a:r>
          </a:p>
          <a:p>
            <a:pPr lvl="1"/>
            <a:r>
              <a:rPr lang="en-US" dirty="0"/>
              <a:t>Network transformer and network protectors</a:t>
            </a:r>
          </a:p>
          <a:p>
            <a:r>
              <a:rPr lang="en-US" dirty="0"/>
              <a:t>Most distribution systems in the world are radial</a:t>
            </a:r>
          </a:p>
        </p:txBody>
      </p:sp>
    </p:spTree>
    <p:extLst>
      <p:ext uri="{BB962C8B-B14F-4D97-AF65-F5344CB8AC3E}">
        <p14:creationId xmlns:p14="http://schemas.microsoft.com/office/powerpoint/2010/main" val="955096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itle 3"/>
          <p:cNvSpPr>
            <a:spLocks noGrp="1"/>
          </p:cNvSpPr>
          <p:nvPr>
            <p:ph type="ctrTitle" sz="quarter"/>
          </p:nvPr>
        </p:nvSpPr>
        <p:spPr/>
        <p:txBody>
          <a:bodyPr>
            <a:normAutofit/>
          </a:bodyPr>
          <a:lstStyle/>
          <a:p>
            <a:pPr eaLnBrk="1" hangingPunct="1"/>
            <a:r>
              <a:rPr lang="en-US" altLang="en-US" dirty="0"/>
              <a:t>1. Introduction to the </a:t>
            </a:r>
            <a:r>
              <a:rPr lang="en-US" altLang="en-US" dirty="0" err="1"/>
              <a:t>OpenDSS</a:t>
            </a:r>
            <a:r>
              <a:rPr lang="en-US" altLang="en-US" dirty="0"/>
              <a:t> Program </a:t>
            </a:r>
            <a:br>
              <a:rPr lang="en-US" altLang="en-US" dirty="0"/>
            </a:br>
            <a:br>
              <a:rPr lang="en-US" altLang="en-US" dirty="0"/>
            </a:br>
            <a:endParaRPr lang="en-US" altLang="en-US" dirty="0"/>
          </a:p>
        </p:txBody>
      </p:sp>
    </p:spTree>
    <p:extLst>
      <p:ext uri="{BB962C8B-B14F-4D97-AF65-F5344CB8AC3E}">
        <p14:creationId xmlns:p14="http://schemas.microsoft.com/office/powerpoint/2010/main" val="3862614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67000"/>
            <a:ext cx="8226425" cy="914400"/>
          </a:xfrm>
        </p:spPr>
        <p:txBody>
          <a:bodyPr/>
          <a:lstStyle/>
          <a:p>
            <a:r>
              <a:rPr lang="en-US" dirty="0"/>
              <a:t>Why are most distribution systems radial?</a:t>
            </a:r>
          </a:p>
        </p:txBody>
      </p:sp>
    </p:spTree>
    <p:extLst>
      <p:ext uri="{BB962C8B-B14F-4D97-AF65-F5344CB8AC3E}">
        <p14:creationId xmlns:p14="http://schemas.microsoft.com/office/powerpoint/2010/main" val="1246488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3124200" y="6248400"/>
            <a:ext cx="2895600" cy="457200"/>
          </a:xfrm>
          <a:prstGeom prst="rect">
            <a:avLst/>
          </a:prstGeom>
        </p:spPr>
        <p:txBody>
          <a:bodyPr/>
          <a:lstStyle/>
          <a:p>
            <a:r>
              <a:rPr lang="en-US" altLang="en-US"/>
              <a:t>Interconnecting DG</a:t>
            </a:r>
          </a:p>
        </p:txBody>
      </p:sp>
      <p:sp>
        <p:nvSpPr>
          <p:cNvPr id="5" name="Slide Number Placeholder 5"/>
          <p:cNvSpPr>
            <a:spLocks noGrp="1"/>
          </p:cNvSpPr>
          <p:nvPr>
            <p:ph type="sldNum" sz="quarter" idx="4294967295"/>
          </p:nvPr>
        </p:nvSpPr>
        <p:spPr>
          <a:xfrm>
            <a:off x="6553200" y="6248400"/>
            <a:ext cx="1905000" cy="457200"/>
          </a:xfrm>
          <a:prstGeom prst="rect">
            <a:avLst/>
          </a:prstGeom>
        </p:spPr>
        <p:txBody>
          <a:bodyPr/>
          <a:lstStyle/>
          <a:p>
            <a:fld id="{4D6A998E-97F3-4C07-8210-2B0E6DEBD740}" type="slidenum">
              <a:rPr lang="en-US" altLang="en-US"/>
              <a:pPr/>
              <a:t>31</a:t>
            </a:fld>
            <a:endParaRPr lang="en-US" altLang="en-US"/>
          </a:p>
        </p:txBody>
      </p:sp>
      <p:sp>
        <p:nvSpPr>
          <p:cNvPr id="11266" name="Rectangle 2"/>
          <p:cNvSpPr>
            <a:spLocks noGrp="1" noChangeArrowheads="1"/>
          </p:cNvSpPr>
          <p:nvPr>
            <p:ph type="title"/>
          </p:nvPr>
        </p:nvSpPr>
        <p:spPr>
          <a:gradFill rotWithShape="0">
            <a:gsLst>
              <a:gs pos="0">
                <a:srgbClr val="FFFFFF"/>
              </a:gs>
              <a:gs pos="100000">
                <a:srgbClr val="99CCFF"/>
              </a:gs>
            </a:gsLst>
            <a:lin ang="0" scaled="1"/>
          </a:gradFill>
          <a:ln/>
        </p:spPr>
        <p:txBody>
          <a:bodyPr/>
          <a:lstStyle/>
          <a:p>
            <a:r>
              <a:rPr lang="en-US" altLang="en-US"/>
              <a:t>Utility Fault-Clearing Practices</a:t>
            </a:r>
          </a:p>
        </p:txBody>
      </p:sp>
      <p:sp>
        <p:nvSpPr>
          <p:cNvPr id="11267" name="Rectangle 3"/>
          <p:cNvSpPr>
            <a:spLocks noGrp="1" noChangeArrowheads="1"/>
          </p:cNvSpPr>
          <p:nvPr>
            <p:ph type="body" idx="1"/>
          </p:nvPr>
        </p:nvSpPr>
        <p:spPr/>
        <p:txBody>
          <a:bodyPr/>
          <a:lstStyle/>
          <a:p>
            <a:pPr marL="173038" lvl="1" indent="-173038">
              <a:lnSpc>
                <a:spcPct val="90000"/>
              </a:lnSpc>
              <a:buFontTx/>
              <a:buChar char="•"/>
            </a:pPr>
            <a:r>
              <a:rPr lang="en-US" altLang="en-US" sz="2400" dirty="0"/>
              <a:t>This explains why most systems are radial</a:t>
            </a:r>
          </a:p>
          <a:p>
            <a:pPr marL="173038" lvl="1" indent="-173038">
              <a:lnSpc>
                <a:spcPct val="90000"/>
              </a:lnSpc>
              <a:buFontTx/>
              <a:buChar char="•"/>
            </a:pPr>
            <a:endParaRPr lang="en-US" altLang="en-US" sz="2400" dirty="0"/>
          </a:p>
          <a:p>
            <a:pPr>
              <a:lnSpc>
                <a:spcPct val="90000"/>
              </a:lnSpc>
            </a:pPr>
            <a:r>
              <a:rPr lang="en-US" altLang="en-US" dirty="0"/>
              <a:t>Important to understand this for DER application on the “Integrated Grid”</a:t>
            </a:r>
          </a:p>
          <a:p>
            <a:pPr lvl="1">
              <a:lnSpc>
                <a:spcPct val="90000"/>
              </a:lnSpc>
            </a:pPr>
            <a:r>
              <a:rPr lang="en-US" altLang="en-US" dirty="0"/>
              <a:t>Lower-cost protection for the inevitable short circuit</a:t>
            </a:r>
            <a:br>
              <a:rPr lang="en-US" altLang="en-US" dirty="0"/>
            </a:br>
            <a:endParaRPr lang="en-US" altLang="en-US" dirty="0"/>
          </a:p>
          <a:p>
            <a:pPr>
              <a:lnSpc>
                <a:spcPct val="90000"/>
              </a:lnSpc>
            </a:pPr>
            <a:r>
              <a:rPr lang="en-US" altLang="en-US" dirty="0">
                <a:solidFill>
                  <a:schemeClr val="tx1"/>
                </a:solidFill>
              </a:rPr>
              <a:t>This is where many of the operating conflicts arise !!</a:t>
            </a:r>
            <a:br>
              <a:rPr lang="en-US" altLang="en-US" dirty="0">
                <a:solidFill>
                  <a:srgbClr val="FFFF66"/>
                </a:solidFill>
              </a:rPr>
            </a:br>
            <a:endParaRPr lang="en-US" altLang="en-US" dirty="0">
              <a:solidFill>
                <a:srgbClr val="FFFF66"/>
              </a:solidFill>
            </a:endParaRPr>
          </a:p>
          <a:p>
            <a:pPr>
              <a:lnSpc>
                <a:spcPct val="90000"/>
              </a:lnSpc>
            </a:pPr>
            <a:r>
              <a:rPr lang="en-US" altLang="en-US" dirty="0"/>
              <a:t>DER response during faults can</a:t>
            </a:r>
          </a:p>
          <a:p>
            <a:pPr lvl="1">
              <a:lnSpc>
                <a:spcPct val="90000"/>
              </a:lnSpc>
            </a:pPr>
            <a:r>
              <a:rPr lang="en-US" altLang="en-US" dirty="0"/>
              <a:t>Affect utility practices, fault clearing</a:t>
            </a:r>
          </a:p>
          <a:p>
            <a:pPr lvl="1">
              <a:lnSpc>
                <a:spcPct val="90000"/>
              </a:lnSpc>
            </a:pPr>
            <a:r>
              <a:rPr lang="en-US" altLang="en-US" dirty="0"/>
              <a:t>Be damaged by fault clearing practices </a:t>
            </a:r>
          </a:p>
        </p:txBody>
      </p:sp>
    </p:spTree>
    <p:extLst>
      <p:ext uri="{BB962C8B-B14F-4D97-AF65-F5344CB8AC3E}">
        <p14:creationId xmlns:p14="http://schemas.microsoft.com/office/powerpoint/2010/main" val="28564578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4294967295"/>
          </p:nvPr>
        </p:nvSpPr>
        <p:spPr>
          <a:xfrm>
            <a:off x="6553200" y="6248400"/>
            <a:ext cx="1905000" cy="457200"/>
          </a:xfrm>
          <a:prstGeom prst="rect">
            <a:avLst/>
          </a:prstGeom>
        </p:spPr>
        <p:txBody>
          <a:bodyPr/>
          <a:lstStyle/>
          <a:p>
            <a:fld id="{A1872159-B09F-42F0-A049-4537733AE7CA}" type="slidenum">
              <a:rPr lang="en-US" altLang="en-US"/>
              <a:pPr/>
              <a:t>32</a:t>
            </a:fld>
            <a:endParaRPr lang="en-US" altLang="en-US"/>
          </a:p>
        </p:txBody>
      </p:sp>
      <p:sp>
        <p:nvSpPr>
          <p:cNvPr id="12293" name="AutoShape 5"/>
          <p:cNvSpPr>
            <a:spLocks noChangeArrowheads="1"/>
          </p:cNvSpPr>
          <p:nvPr/>
        </p:nvSpPr>
        <p:spPr bwMode="auto">
          <a:xfrm>
            <a:off x="1752600" y="1817211"/>
            <a:ext cx="5334000" cy="3657600"/>
          </a:xfrm>
          <a:prstGeom prst="roundRect">
            <a:avLst>
              <a:gd name="adj" fmla="val 16667"/>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0" name="Rectangle 2"/>
          <p:cNvSpPr>
            <a:spLocks noGrp="1" noChangeArrowheads="1"/>
          </p:cNvSpPr>
          <p:nvPr>
            <p:ph type="title"/>
          </p:nvPr>
        </p:nvSpPr>
        <p:spPr>
          <a:ln/>
        </p:spPr>
        <p:txBody>
          <a:bodyPr>
            <a:normAutofit fontScale="90000"/>
          </a:bodyPr>
          <a:lstStyle/>
          <a:p>
            <a:r>
              <a:rPr lang="en-US" altLang="en-US" dirty="0"/>
              <a:t>The Fuse Characteristic Dictates Utility Fault Protection Practices On Distribution</a:t>
            </a:r>
            <a:br>
              <a:rPr lang="en-US" altLang="en-US" sz="4000" dirty="0"/>
            </a:br>
            <a:endParaRPr lang="en-US" altLang="en-US" dirty="0"/>
          </a:p>
        </p:txBody>
      </p:sp>
      <p:graphicFrame>
        <p:nvGraphicFramePr>
          <p:cNvPr id="12292" name="Object 4"/>
          <p:cNvGraphicFramePr>
            <a:graphicFrameLocks noChangeAspect="1"/>
          </p:cNvGraphicFramePr>
          <p:nvPr>
            <p:extLst/>
          </p:nvPr>
        </p:nvGraphicFramePr>
        <p:xfrm>
          <a:off x="2057400" y="2045811"/>
          <a:ext cx="4725988" cy="3241675"/>
        </p:xfrm>
        <a:graphic>
          <a:graphicData uri="http://schemas.openxmlformats.org/presentationml/2006/ole">
            <mc:AlternateContent xmlns:mc="http://schemas.openxmlformats.org/markup-compatibility/2006">
              <mc:Choice xmlns:v="urn:schemas-microsoft-com:vml" Requires="v">
                <p:oleObj spid="_x0000_s4104" name="Document" r:id="rId4" imgW="4725000" imgH="3242160" progId="Word.Document.8">
                  <p:embed/>
                </p:oleObj>
              </mc:Choice>
              <mc:Fallback>
                <p:oleObj name="Document" r:id="rId4" imgW="4725000" imgH="3242160" progId="Word.Document.8">
                  <p:embed/>
                  <p:pic>
                    <p:nvPicPr>
                      <p:cNvPr id="1229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2045811"/>
                        <a:ext cx="4725988" cy="324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90191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3124200" y="6248400"/>
            <a:ext cx="2895600" cy="457200"/>
          </a:xfrm>
          <a:prstGeom prst="rect">
            <a:avLst/>
          </a:prstGeom>
        </p:spPr>
        <p:txBody>
          <a:bodyPr/>
          <a:lstStyle/>
          <a:p>
            <a:r>
              <a:rPr lang="en-US" altLang="en-US"/>
              <a:t>Interconnecting DG</a:t>
            </a:r>
          </a:p>
        </p:txBody>
      </p:sp>
      <p:sp>
        <p:nvSpPr>
          <p:cNvPr id="5" name="Slide Number Placeholder 5"/>
          <p:cNvSpPr>
            <a:spLocks noGrp="1"/>
          </p:cNvSpPr>
          <p:nvPr>
            <p:ph type="sldNum" sz="quarter" idx="4294967295"/>
          </p:nvPr>
        </p:nvSpPr>
        <p:spPr>
          <a:xfrm>
            <a:off x="6553200" y="6248400"/>
            <a:ext cx="1905000" cy="457200"/>
          </a:xfrm>
          <a:prstGeom prst="rect">
            <a:avLst/>
          </a:prstGeom>
        </p:spPr>
        <p:txBody>
          <a:bodyPr/>
          <a:lstStyle/>
          <a:p>
            <a:fld id="{638D4E8D-0979-4152-AA28-02AEA2E57A8A}" type="slidenum">
              <a:rPr lang="en-US" altLang="en-US"/>
              <a:pPr/>
              <a:t>33</a:t>
            </a:fld>
            <a:endParaRPr lang="en-US" altLang="en-US"/>
          </a:p>
        </p:txBody>
      </p:sp>
      <p:sp>
        <p:nvSpPr>
          <p:cNvPr id="13314" name="Rectangle 2"/>
          <p:cNvSpPr>
            <a:spLocks noGrp="1" noChangeArrowheads="1"/>
          </p:cNvSpPr>
          <p:nvPr>
            <p:ph type="title"/>
          </p:nvPr>
        </p:nvSpPr>
        <p:spPr>
          <a:ln/>
        </p:spPr>
        <p:txBody>
          <a:bodyPr/>
          <a:lstStyle/>
          <a:p>
            <a:r>
              <a:rPr lang="en-US" altLang="en-US"/>
              <a:t>Fuse Characteristic, cont’d</a:t>
            </a:r>
          </a:p>
        </p:txBody>
      </p:sp>
      <p:sp>
        <p:nvSpPr>
          <p:cNvPr id="13315" name="Rectangle 3"/>
          <p:cNvSpPr>
            <a:spLocks noGrp="1" noChangeArrowheads="1"/>
          </p:cNvSpPr>
          <p:nvPr>
            <p:ph type="body" idx="1"/>
          </p:nvPr>
        </p:nvSpPr>
        <p:spPr/>
        <p:txBody>
          <a:bodyPr/>
          <a:lstStyle/>
          <a:p>
            <a:r>
              <a:rPr lang="en-US" altLang="en-US"/>
              <a:t>A fuse is a one-shot device</a:t>
            </a:r>
          </a:p>
          <a:p>
            <a:r>
              <a:rPr lang="en-US" altLang="en-US"/>
              <a:t>Operates faster for higher currents</a:t>
            </a:r>
          </a:p>
          <a:p>
            <a:r>
              <a:rPr lang="en-US" altLang="en-US"/>
              <a:t>To coordinate with this:</a:t>
            </a:r>
          </a:p>
          <a:p>
            <a:pPr lvl="1"/>
            <a:r>
              <a:rPr lang="en-US" altLang="en-US"/>
              <a:t>Upstream devices have same basic shape</a:t>
            </a:r>
          </a:p>
          <a:p>
            <a:pPr lvl="1"/>
            <a:r>
              <a:rPr lang="en-US" altLang="en-US"/>
              <a:t>Devices closer to substation act slower</a:t>
            </a:r>
          </a:p>
          <a:p>
            <a:pPr lvl="2"/>
            <a:r>
              <a:rPr lang="en-US" altLang="en-US"/>
              <a:t>Except for “fast” or “instantaneous” tripping where we try once or twice to save the fuse</a:t>
            </a:r>
          </a:p>
        </p:txBody>
      </p:sp>
    </p:spTree>
    <p:extLst>
      <p:ext uri="{BB962C8B-B14F-4D97-AF65-F5344CB8AC3E}">
        <p14:creationId xmlns:p14="http://schemas.microsoft.com/office/powerpoint/2010/main" val="38817683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AutoShape 4"/>
          <p:cNvSpPr>
            <a:spLocks noChangeArrowheads="1"/>
          </p:cNvSpPr>
          <p:nvPr/>
        </p:nvSpPr>
        <p:spPr bwMode="auto">
          <a:xfrm>
            <a:off x="533400" y="1676400"/>
            <a:ext cx="8305800" cy="4267200"/>
          </a:xfrm>
          <a:prstGeom prst="roundRect">
            <a:avLst>
              <a:gd name="adj" fmla="val 16667"/>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50" name="Rectangle 2"/>
          <p:cNvSpPr>
            <a:spLocks noGrp="1" noChangeArrowheads="1"/>
          </p:cNvSpPr>
          <p:nvPr>
            <p:ph type="title"/>
          </p:nvPr>
        </p:nvSpPr>
        <p:spPr>
          <a:ln/>
        </p:spPr>
        <p:txBody>
          <a:bodyPr/>
          <a:lstStyle/>
          <a:p>
            <a:r>
              <a:rPr lang="en-US" altLang="en-US" dirty="0"/>
              <a:t>Radial Distribution Fault Protection</a:t>
            </a:r>
          </a:p>
        </p:txBody>
      </p:sp>
      <p:pic>
        <p:nvPicPr>
          <p:cNvPr id="13005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6175" y="2667000"/>
            <a:ext cx="6851650" cy="236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0055" name="Text Box 7"/>
          <p:cNvSpPr txBox="1">
            <a:spLocks noChangeArrowheads="1"/>
          </p:cNvSpPr>
          <p:nvPr/>
        </p:nvSpPr>
        <p:spPr bwMode="auto">
          <a:xfrm>
            <a:off x="2819400" y="1981200"/>
            <a:ext cx="533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Series Overcurrent Devices</a:t>
            </a:r>
          </a:p>
        </p:txBody>
      </p:sp>
      <p:sp>
        <p:nvSpPr>
          <p:cNvPr id="130056" name="Text Box 8"/>
          <p:cNvSpPr txBox="1">
            <a:spLocks noChangeArrowheads="1"/>
          </p:cNvSpPr>
          <p:nvPr/>
        </p:nvSpPr>
        <p:spPr bwMode="auto">
          <a:xfrm>
            <a:off x="3124200" y="5334000"/>
            <a:ext cx="533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FF0066"/>
                </a:solidFill>
              </a:rPr>
              <a:t>Only one device operates to clear fault</a:t>
            </a:r>
          </a:p>
        </p:txBody>
      </p:sp>
      <p:sp>
        <p:nvSpPr>
          <p:cNvPr id="130057" name="Line 9"/>
          <p:cNvSpPr>
            <a:spLocks noChangeShapeType="1"/>
          </p:cNvSpPr>
          <p:nvPr/>
        </p:nvSpPr>
        <p:spPr bwMode="auto">
          <a:xfrm flipH="1">
            <a:off x="2971800" y="2438400"/>
            <a:ext cx="381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58" name="Line 10"/>
          <p:cNvSpPr>
            <a:spLocks noChangeShapeType="1"/>
          </p:cNvSpPr>
          <p:nvPr/>
        </p:nvSpPr>
        <p:spPr bwMode="auto">
          <a:xfrm>
            <a:off x="4572000" y="2438400"/>
            <a:ext cx="152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59" name="Line 11"/>
          <p:cNvSpPr>
            <a:spLocks noChangeShapeType="1"/>
          </p:cNvSpPr>
          <p:nvPr/>
        </p:nvSpPr>
        <p:spPr bwMode="auto">
          <a:xfrm>
            <a:off x="5029200" y="2438400"/>
            <a:ext cx="14478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0" name="Line 12"/>
          <p:cNvSpPr>
            <a:spLocks noChangeShapeType="1"/>
          </p:cNvSpPr>
          <p:nvPr/>
        </p:nvSpPr>
        <p:spPr bwMode="auto">
          <a:xfrm>
            <a:off x="1258556" y="3297534"/>
            <a:ext cx="4648200" cy="0"/>
          </a:xfrm>
          <a:prstGeom prst="line">
            <a:avLst/>
          </a:prstGeom>
          <a:noFill/>
          <a:ln w="5715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1" name="Line 13"/>
          <p:cNvSpPr>
            <a:spLocks noChangeShapeType="1"/>
          </p:cNvSpPr>
          <p:nvPr/>
        </p:nvSpPr>
        <p:spPr bwMode="auto">
          <a:xfrm flipH="1">
            <a:off x="6226175" y="2971800"/>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2" name="Line 14"/>
          <p:cNvSpPr>
            <a:spLocks noChangeShapeType="1"/>
          </p:cNvSpPr>
          <p:nvPr/>
        </p:nvSpPr>
        <p:spPr bwMode="auto">
          <a:xfrm>
            <a:off x="6248400" y="2971800"/>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3" name="Text Box 15"/>
          <p:cNvSpPr txBox="1">
            <a:spLocks noChangeArrowheads="1"/>
          </p:cNvSpPr>
          <p:nvPr/>
        </p:nvSpPr>
        <p:spPr bwMode="auto">
          <a:xfrm>
            <a:off x="990600" y="3962400"/>
            <a:ext cx="2819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66"/>
                </a:solidFill>
              </a:rPr>
              <a:t>(current is expected from only one source)</a:t>
            </a:r>
          </a:p>
        </p:txBody>
      </p:sp>
      <p:sp>
        <p:nvSpPr>
          <p:cNvPr id="130064" name="Line 16"/>
          <p:cNvSpPr>
            <a:spLocks noChangeShapeType="1"/>
          </p:cNvSpPr>
          <p:nvPr/>
        </p:nvSpPr>
        <p:spPr bwMode="auto">
          <a:xfrm flipV="1">
            <a:off x="3429000" y="3429000"/>
            <a:ext cx="838200" cy="19050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1683993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056"/>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30061"/>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30062"/>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3006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30063"/>
                                        </p:tgtEl>
                                        <p:attrNameLst>
                                          <p:attrName>style.visibility</p:attrName>
                                        </p:attrNameLst>
                                      </p:cBhvr>
                                      <p:to>
                                        <p:strVal val="visible"/>
                                      </p:to>
                                    </p:set>
                                  </p:childTnLst>
                                </p:cTn>
                              </p:par>
                            </p:childTnLst>
                          </p:cTn>
                        </p:par>
                        <p:par>
                          <p:cTn id="20" fill="hold" nodeType="afterGroup">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130060"/>
                                        </p:tgtEl>
                                        <p:attrNameLst>
                                          <p:attrName>style.visibility</p:attrName>
                                        </p:attrNameLst>
                                      </p:cBhvr>
                                      <p:to>
                                        <p:strVal val="visible"/>
                                      </p:to>
                                    </p:set>
                                    <p:anim calcmode="lin" valueType="num">
                                      <p:cBhvr additive="base">
                                        <p:cTn id="23" dur="500" fill="hold"/>
                                        <p:tgtEl>
                                          <p:spTgt spid="130060"/>
                                        </p:tgtEl>
                                        <p:attrNameLst>
                                          <p:attrName>ppt_x</p:attrName>
                                        </p:attrNameLst>
                                      </p:cBhvr>
                                      <p:tavLst>
                                        <p:tav tm="0">
                                          <p:val>
                                            <p:strVal val="0-#ppt_w/2"/>
                                          </p:val>
                                        </p:tav>
                                        <p:tav tm="100000">
                                          <p:val>
                                            <p:strVal val="#ppt_x"/>
                                          </p:val>
                                        </p:tav>
                                      </p:tavLst>
                                    </p:anim>
                                    <p:anim calcmode="lin" valueType="num">
                                      <p:cBhvr additive="base">
                                        <p:cTn id="24" dur="500" fill="hold"/>
                                        <p:tgtEl>
                                          <p:spTgt spid="1300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6" grpId="0" autoUpdateAnimBg="0"/>
      <p:bldP spid="130060" grpId="0" animBg="1"/>
      <p:bldP spid="130061" grpId="0" animBg="1"/>
      <p:bldP spid="130062" grpId="0" animBg="1"/>
      <p:bldP spid="130063" grpId="0" autoUpdateAnimBg="0"/>
      <p:bldP spid="13006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6" name="AutoShape 4"/>
          <p:cNvSpPr>
            <a:spLocks noChangeArrowheads="1"/>
          </p:cNvSpPr>
          <p:nvPr/>
        </p:nvSpPr>
        <p:spPr bwMode="auto">
          <a:xfrm>
            <a:off x="762000" y="1752600"/>
            <a:ext cx="6896100" cy="3962400"/>
          </a:xfrm>
          <a:prstGeom prst="roundRect">
            <a:avLst>
              <a:gd name="adj" fmla="val 16667"/>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74" name="Rectangle 2"/>
          <p:cNvSpPr>
            <a:spLocks noGrp="1" noChangeArrowheads="1"/>
          </p:cNvSpPr>
          <p:nvPr>
            <p:ph type="title"/>
          </p:nvPr>
        </p:nvSpPr>
        <p:spPr>
          <a:ln/>
        </p:spPr>
        <p:txBody>
          <a:bodyPr/>
          <a:lstStyle/>
          <a:p>
            <a:r>
              <a:rPr lang="en-US" altLang="en-US"/>
              <a:t>Transmission Fault Protection</a:t>
            </a:r>
          </a:p>
        </p:txBody>
      </p:sp>
      <p:pic>
        <p:nvPicPr>
          <p:cNvPr id="131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5488" y="2116138"/>
            <a:ext cx="5151437" cy="261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1077" name="Text Box 5"/>
          <p:cNvSpPr txBox="1">
            <a:spLocks noChangeArrowheads="1"/>
          </p:cNvSpPr>
          <p:nvPr/>
        </p:nvSpPr>
        <p:spPr bwMode="auto">
          <a:xfrm>
            <a:off x="5334000" y="411480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FF0066"/>
                </a:solidFill>
              </a:rPr>
              <a:t>Multiple Sources</a:t>
            </a:r>
          </a:p>
        </p:txBody>
      </p:sp>
      <p:sp>
        <p:nvSpPr>
          <p:cNvPr id="131078" name="Line 6"/>
          <p:cNvSpPr>
            <a:spLocks noChangeShapeType="1"/>
          </p:cNvSpPr>
          <p:nvPr/>
        </p:nvSpPr>
        <p:spPr bwMode="auto">
          <a:xfrm flipH="1">
            <a:off x="3863975" y="2819400"/>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79" name="Line 7"/>
          <p:cNvSpPr>
            <a:spLocks noChangeShapeType="1"/>
          </p:cNvSpPr>
          <p:nvPr/>
        </p:nvSpPr>
        <p:spPr bwMode="auto">
          <a:xfrm>
            <a:off x="3886200" y="2819400"/>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80" name="Text Box 8"/>
          <p:cNvSpPr txBox="1">
            <a:spLocks noChangeArrowheads="1"/>
          </p:cNvSpPr>
          <p:nvPr/>
        </p:nvSpPr>
        <p:spPr bwMode="auto">
          <a:xfrm>
            <a:off x="1295400" y="4267200"/>
            <a:ext cx="2667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solidFill>
                  <a:srgbClr val="FF0066"/>
                </a:solidFill>
              </a:rPr>
              <a:t>Two Devices Must Operate to Clear Fault</a:t>
            </a:r>
          </a:p>
        </p:txBody>
      </p:sp>
      <p:sp>
        <p:nvSpPr>
          <p:cNvPr id="131081" name="Line 9"/>
          <p:cNvSpPr>
            <a:spLocks noChangeShapeType="1"/>
          </p:cNvSpPr>
          <p:nvPr/>
        </p:nvSpPr>
        <p:spPr bwMode="auto">
          <a:xfrm flipV="1">
            <a:off x="3048000" y="3200400"/>
            <a:ext cx="228600" cy="9144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82" name="Line 10"/>
          <p:cNvSpPr>
            <a:spLocks noChangeShapeType="1"/>
          </p:cNvSpPr>
          <p:nvPr/>
        </p:nvSpPr>
        <p:spPr bwMode="auto">
          <a:xfrm flipV="1">
            <a:off x="3124200" y="3810000"/>
            <a:ext cx="914400" cy="3810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3580791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10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1078"/>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131079"/>
                                        </p:tgtEl>
                                        <p:attrNameLst>
                                          <p:attrName>style.visibility</p:attrName>
                                        </p:attrNameLst>
                                      </p:cBhvr>
                                      <p:to>
                                        <p:strVal val="visible"/>
                                      </p:to>
                                    </p:set>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31080"/>
                                        </p:tgtEl>
                                        <p:attrNameLst>
                                          <p:attrName>style.visibility</p:attrName>
                                        </p:attrNameLst>
                                      </p:cBhvr>
                                      <p:to>
                                        <p:strVal val="visible"/>
                                      </p:to>
                                    </p:set>
                                    <p:anim calcmode="lin" valueType="num">
                                      <p:cBhvr additive="base">
                                        <p:cTn id="17" dur="500" fill="hold"/>
                                        <p:tgtEl>
                                          <p:spTgt spid="131080"/>
                                        </p:tgtEl>
                                        <p:attrNameLst>
                                          <p:attrName>ppt_x</p:attrName>
                                        </p:attrNameLst>
                                      </p:cBhvr>
                                      <p:tavLst>
                                        <p:tav tm="0">
                                          <p:val>
                                            <p:strVal val="0-#ppt_w/2"/>
                                          </p:val>
                                        </p:tav>
                                        <p:tav tm="100000">
                                          <p:val>
                                            <p:strVal val="#ppt_x"/>
                                          </p:val>
                                        </p:tav>
                                      </p:tavLst>
                                    </p:anim>
                                    <p:anim calcmode="lin" valueType="num">
                                      <p:cBhvr additive="base">
                                        <p:cTn id="18" dur="500" fill="hold"/>
                                        <p:tgtEl>
                                          <p:spTgt spid="131080"/>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31081"/>
                                        </p:tgtEl>
                                        <p:attrNameLst>
                                          <p:attrName>style.visibility</p:attrName>
                                        </p:attrNameLst>
                                      </p:cBhvr>
                                      <p:to>
                                        <p:strVal val="visible"/>
                                      </p:to>
                                    </p:set>
                                    <p:anim calcmode="lin" valueType="num">
                                      <p:cBhvr additive="base">
                                        <p:cTn id="22" dur="500" fill="hold"/>
                                        <p:tgtEl>
                                          <p:spTgt spid="131081"/>
                                        </p:tgtEl>
                                        <p:attrNameLst>
                                          <p:attrName>ppt_x</p:attrName>
                                        </p:attrNameLst>
                                      </p:cBhvr>
                                      <p:tavLst>
                                        <p:tav tm="0">
                                          <p:val>
                                            <p:strVal val="0-#ppt_w/2"/>
                                          </p:val>
                                        </p:tav>
                                        <p:tav tm="100000">
                                          <p:val>
                                            <p:strVal val="#ppt_x"/>
                                          </p:val>
                                        </p:tav>
                                      </p:tavLst>
                                    </p:anim>
                                    <p:anim calcmode="lin" valueType="num">
                                      <p:cBhvr additive="base">
                                        <p:cTn id="23" dur="500" fill="hold"/>
                                        <p:tgtEl>
                                          <p:spTgt spid="131081"/>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31082"/>
                                        </p:tgtEl>
                                        <p:attrNameLst>
                                          <p:attrName>style.visibility</p:attrName>
                                        </p:attrNameLst>
                                      </p:cBhvr>
                                      <p:to>
                                        <p:strVal val="visible"/>
                                      </p:to>
                                    </p:set>
                                    <p:anim calcmode="lin" valueType="num">
                                      <p:cBhvr additive="base">
                                        <p:cTn id="27" dur="500" fill="hold"/>
                                        <p:tgtEl>
                                          <p:spTgt spid="131082"/>
                                        </p:tgtEl>
                                        <p:attrNameLst>
                                          <p:attrName>ppt_x</p:attrName>
                                        </p:attrNameLst>
                                      </p:cBhvr>
                                      <p:tavLst>
                                        <p:tav tm="0">
                                          <p:val>
                                            <p:strVal val="0-#ppt_w/2"/>
                                          </p:val>
                                        </p:tav>
                                        <p:tav tm="100000">
                                          <p:val>
                                            <p:strVal val="#ppt_x"/>
                                          </p:val>
                                        </p:tav>
                                      </p:tavLst>
                                    </p:anim>
                                    <p:anim calcmode="lin" valueType="num">
                                      <p:cBhvr additive="base">
                                        <p:cTn id="28" dur="500" fill="hold"/>
                                        <p:tgtEl>
                                          <p:spTgt spid="1310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7" grpId="0" autoUpdateAnimBg="0"/>
      <p:bldP spid="131078" grpId="0" animBg="1"/>
      <p:bldP spid="131079" grpId="0" animBg="1"/>
      <p:bldP spid="131080" grpId="0" autoUpdateAnimBg="0"/>
      <p:bldP spid="131081" grpId="0" animBg="1"/>
      <p:bldP spid="13108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Radial Circuit Economics</a:t>
            </a:r>
          </a:p>
        </p:txBody>
      </p:sp>
      <p:sp>
        <p:nvSpPr>
          <p:cNvPr id="3" name="Content Placeholder 2"/>
          <p:cNvSpPr>
            <a:spLocks noGrp="1"/>
          </p:cNvSpPr>
          <p:nvPr>
            <p:ph idx="1"/>
          </p:nvPr>
        </p:nvSpPr>
        <p:spPr/>
        <p:txBody>
          <a:bodyPr/>
          <a:lstStyle/>
          <a:p>
            <a:r>
              <a:rPr lang="en-US" dirty="0"/>
              <a:t>Most distribution systems are radially configured because the protection system is</a:t>
            </a:r>
          </a:p>
          <a:p>
            <a:pPr lvl="1"/>
            <a:r>
              <a:rPr lang="en-US" dirty="0"/>
              <a:t>Simpler to operate</a:t>
            </a:r>
          </a:p>
          <a:p>
            <a:pPr lvl="1"/>
            <a:r>
              <a:rPr lang="en-US" dirty="0"/>
              <a:t>Less expensive to build</a:t>
            </a:r>
          </a:p>
          <a:p>
            <a:pPr lvl="1"/>
            <a:endParaRPr lang="en-US" dirty="0"/>
          </a:p>
          <a:p>
            <a:r>
              <a:rPr lang="en-US" dirty="0"/>
              <a:t>Smart, or “Integrated”, Grid with multiple sources is changing that</a:t>
            </a:r>
          </a:p>
          <a:p>
            <a:pPr lvl="1"/>
            <a:r>
              <a:rPr lang="en-US" dirty="0"/>
              <a:t>Current flows in more than one direction</a:t>
            </a:r>
          </a:p>
          <a:p>
            <a:pPr lvl="1"/>
            <a:r>
              <a:rPr lang="en-US" dirty="0"/>
              <a:t>Overcurrent relaying/fuses inadequate on microgrids</a:t>
            </a:r>
          </a:p>
        </p:txBody>
      </p:sp>
    </p:spTree>
    <p:extLst>
      <p:ext uri="{BB962C8B-B14F-4D97-AF65-F5344CB8AC3E}">
        <p14:creationId xmlns:p14="http://schemas.microsoft.com/office/powerpoint/2010/main" val="6107733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3124200" y="6248400"/>
            <a:ext cx="2895600" cy="457200"/>
          </a:xfrm>
          <a:prstGeom prst="rect">
            <a:avLst/>
          </a:prstGeom>
        </p:spPr>
        <p:txBody>
          <a:bodyPr/>
          <a:lstStyle/>
          <a:p>
            <a:r>
              <a:rPr lang="en-US" altLang="en-US"/>
              <a:t>Interconnecting DG</a:t>
            </a:r>
          </a:p>
        </p:txBody>
      </p:sp>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fld id="{4E0102C0-5C5E-406A-A627-9D21585B1E07}" type="slidenum">
              <a:rPr lang="en-US" altLang="en-US"/>
              <a:pPr/>
              <a:t>37</a:t>
            </a:fld>
            <a:endParaRPr lang="en-US" altLang="en-US"/>
          </a:p>
        </p:txBody>
      </p:sp>
      <p:sp>
        <p:nvSpPr>
          <p:cNvPr id="132098" name="Rectangle 2"/>
          <p:cNvSpPr>
            <a:spLocks noGrp="1" noChangeArrowheads="1"/>
          </p:cNvSpPr>
          <p:nvPr>
            <p:ph type="title"/>
          </p:nvPr>
        </p:nvSpPr>
        <p:spPr>
          <a:ln/>
        </p:spPr>
        <p:txBody>
          <a:bodyPr/>
          <a:lstStyle/>
          <a:p>
            <a:r>
              <a:rPr lang="en-US" altLang="en-US"/>
              <a:t>Radial System Protection Principles</a:t>
            </a:r>
          </a:p>
        </p:txBody>
      </p:sp>
      <p:sp>
        <p:nvSpPr>
          <p:cNvPr id="132099" name="Rectangle 3"/>
          <p:cNvSpPr>
            <a:spLocks noGrp="1" noChangeArrowheads="1"/>
          </p:cNvSpPr>
          <p:nvPr>
            <p:ph type="body" idx="1"/>
          </p:nvPr>
        </p:nvSpPr>
        <p:spPr/>
        <p:txBody>
          <a:bodyPr/>
          <a:lstStyle/>
          <a:p>
            <a:r>
              <a:rPr lang="en-US" altLang="en-US" dirty="0"/>
              <a:t>Radial Distribution Systems are employed because protection is economical</a:t>
            </a:r>
          </a:p>
          <a:p>
            <a:endParaRPr lang="en-US" altLang="en-US" dirty="0"/>
          </a:p>
          <a:p>
            <a:r>
              <a:rPr lang="en-US" altLang="en-US" dirty="0"/>
              <a:t>DER provides multiple sources for faults</a:t>
            </a:r>
          </a:p>
          <a:p>
            <a:endParaRPr lang="en-US" altLang="en-US" dirty="0"/>
          </a:p>
          <a:p>
            <a:r>
              <a:rPr lang="en-US" altLang="en-US" dirty="0"/>
              <a:t>System must revert to radial configuration for the fault clearing to proceed when using conventional radial system overcurrent protection.</a:t>
            </a:r>
          </a:p>
        </p:txBody>
      </p:sp>
    </p:spTree>
    <p:extLst>
      <p:ext uri="{BB962C8B-B14F-4D97-AF65-F5344CB8AC3E}">
        <p14:creationId xmlns:p14="http://schemas.microsoft.com/office/powerpoint/2010/main" val="34132764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3"/>
          <p:cNvSpPr>
            <a:spLocks noGrp="1" noChangeArrowheads="1"/>
          </p:cNvSpPr>
          <p:nvPr>
            <p:ph type="title"/>
          </p:nvPr>
        </p:nvSpPr>
        <p:spPr>
          <a:ln/>
        </p:spPr>
        <p:txBody>
          <a:bodyPr/>
          <a:lstStyle/>
          <a:p>
            <a:r>
              <a:rPr lang="en-US" altLang="en-US"/>
              <a:t>LV Network Systems</a:t>
            </a:r>
          </a:p>
        </p:txBody>
      </p:sp>
      <p:sp>
        <p:nvSpPr>
          <p:cNvPr id="194564" name="Rectangle 4"/>
          <p:cNvSpPr>
            <a:spLocks noChangeArrowheads="1"/>
          </p:cNvSpPr>
          <p:nvPr/>
        </p:nvSpPr>
        <p:spPr bwMode="auto">
          <a:xfrm>
            <a:off x="2286000" y="2138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19456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1676400"/>
            <a:ext cx="6834188"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5740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ln/>
        </p:spPr>
        <p:txBody>
          <a:bodyPr/>
          <a:lstStyle/>
          <a:p>
            <a:r>
              <a:rPr lang="en-US" altLang="en-US"/>
              <a:t>LV Network Protection Principles</a:t>
            </a:r>
          </a:p>
        </p:txBody>
      </p:sp>
      <p:sp>
        <p:nvSpPr>
          <p:cNvPr id="195587" name="Rectangle 3"/>
          <p:cNvSpPr>
            <a:spLocks noGrp="1" noChangeArrowheads="1"/>
          </p:cNvSpPr>
          <p:nvPr>
            <p:ph type="body" idx="1"/>
          </p:nvPr>
        </p:nvSpPr>
        <p:spPr/>
        <p:txBody>
          <a:bodyPr/>
          <a:lstStyle/>
          <a:p>
            <a:r>
              <a:rPr lang="en-US" altLang="en-US" dirty="0"/>
              <a:t>Designed for higher reliability than a radial system</a:t>
            </a:r>
          </a:p>
          <a:p>
            <a:pPr lvl="1"/>
            <a:r>
              <a:rPr lang="en-US" altLang="en-US" dirty="0"/>
              <a:t>Can withstand more failures (2 or more)</a:t>
            </a:r>
          </a:p>
          <a:p>
            <a:pPr lvl="1"/>
            <a:endParaRPr lang="en-US" altLang="en-US" dirty="0"/>
          </a:p>
          <a:p>
            <a:r>
              <a:rPr lang="en-US" altLang="en-US" dirty="0"/>
              <a:t>Network protectors open very quickly on reverse power</a:t>
            </a:r>
          </a:p>
          <a:p>
            <a:pPr lvl="1"/>
            <a:r>
              <a:rPr lang="en-US" altLang="en-US" dirty="0"/>
              <a:t>Assumption:  The only time the power will reverse is for a fault</a:t>
            </a:r>
          </a:p>
          <a:p>
            <a:pPr lvl="1"/>
            <a:r>
              <a:rPr lang="en-US" altLang="en-US" dirty="0"/>
              <a:t>Have to shut off all sources of fault current</a:t>
            </a:r>
          </a:p>
          <a:p>
            <a:pPr lvl="1"/>
            <a:r>
              <a:rPr lang="en-US" altLang="en-US" dirty="0"/>
              <a:t>This makes it very difficult to accommodate much DER on urban LV networks</a:t>
            </a:r>
          </a:p>
        </p:txBody>
      </p:sp>
    </p:spTree>
    <p:extLst>
      <p:ext uri="{BB962C8B-B14F-4D97-AF65-F5344CB8AC3E}">
        <p14:creationId xmlns:p14="http://schemas.microsoft.com/office/powerpoint/2010/main" val="3572841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What is the OpenDSS?</a:t>
            </a:r>
          </a:p>
        </p:txBody>
      </p:sp>
      <p:sp>
        <p:nvSpPr>
          <p:cNvPr id="11267" name="Rectangle 3"/>
          <p:cNvSpPr>
            <a:spLocks noGrp="1" noChangeArrowheads="1"/>
          </p:cNvSpPr>
          <p:nvPr>
            <p:ph type="body" idx="1"/>
          </p:nvPr>
        </p:nvSpPr>
        <p:spPr/>
        <p:txBody>
          <a:bodyPr/>
          <a:lstStyle/>
          <a:p>
            <a:pPr eaLnBrk="1" hangingPunct="1"/>
            <a:r>
              <a:rPr lang="en-US" altLang="en-US" dirty="0"/>
              <a:t>The examples in this Workshop will be taught using the EPRI </a:t>
            </a:r>
            <a:r>
              <a:rPr lang="en-US" altLang="en-US" dirty="0" err="1"/>
              <a:t>OpenDSS</a:t>
            </a:r>
            <a:r>
              <a:rPr lang="en-US" altLang="en-US" dirty="0"/>
              <a:t> computer program</a:t>
            </a:r>
          </a:p>
          <a:p>
            <a:pPr eaLnBrk="1" hangingPunct="1"/>
            <a:r>
              <a:rPr lang="en-US" altLang="en-US" dirty="0"/>
              <a:t>The program is freely available and is updated regularly</a:t>
            </a:r>
          </a:p>
          <a:p>
            <a:pPr eaLnBrk="1" hangingPunct="1"/>
            <a:r>
              <a:rPr lang="en-US" altLang="en-US" dirty="0"/>
              <a:t>You may find it on </a:t>
            </a:r>
            <a:r>
              <a:rPr lang="en-US" altLang="en-US" dirty="0">
                <a:hlinkClick r:id="rId3"/>
              </a:rPr>
              <a:t>www.Sourceforge.net</a:t>
            </a:r>
            <a:endParaRPr lang="en-US" altLang="en-US" dirty="0"/>
          </a:p>
          <a:p>
            <a:pPr eaLnBrk="1" hangingPunct="1"/>
            <a:r>
              <a:rPr lang="en-US" altLang="en-US" dirty="0"/>
              <a:t>Also, bookmark the EPRI link site:</a:t>
            </a:r>
          </a:p>
          <a:p>
            <a:pPr lvl="1"/>
            <a:r>
              <a:rPr lang="en-US" altLang="en-US" dirty="0">
                <a:hlinkClick r:id="rId4"/>
              </a:rPr>
              <a:t>https://www.epri.com/#/pages/sa/opendss?lang=en-US</a:t>
            </a:r>
            <a:endParaRPr lang="en-US" altLang="en-US" dirty="0"/>
          </a:p>
          <a:p>
            <a:pPr lvl="1"/>
            <a:r>
              <a:rPr lang="en-US" altLang="en-US" dirty="0"/>
              <a:t>This is the “jump page” for </a:t>
            </a:r>
            <a:r>
              <a:rPr lang="en-US" altLang="en-US" dirty="0" err="1"/>
              <a:t>OpenDSS</a:t>
            </a:r>
            <a:r>
              <a:rPr lang="en-US" altLang="en-US" dirty="0"/>
              <a:t> internet locations</a:t>
            </a:r>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4892014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3124200" y="6248400"/>
            <a:ext cx="2895600" cy="457200"/>
          </a:xfrm>
          <a:prstGeom prst="rect">
            <a:avLst/>
          </a:prstGeom>
        </p:spPr>
        <p:txBody>
          <a:bodyPr/>
          <a:lstStyle/>
          <a:p>
            <a:r>
              <a:rPr lang="en-US" altLang="en-US"/>
              <a:t>Interconnecting DG</a:t>
            </a:r>
          </a:p>
        </p:txBody>
      </p:sp>
      <p:sp>
        <p:nvSpPr>
          <p:cNvPr id="5" name="Slide Number Placeholder 5"/>
          <p:cNvSpPr>
            <a:spLocks noGrp="1"/>
          </p:cNvSpPr>
          <p:nvPr>
            <p:ph type="sldNum" sz="quarter" idx="4294967295"/>
          </p:nvPr>
        </p:nvSpPr>
        <p:spPr>
          <a:xfrm>
            <a:off x="6553200" y="6248400"/>
            <a:ext cx="1905000" cy="457200"/>
          </a:xfrm>
          <a:prstGeom prst="rect">
            <a:avLst/>
          </a:prstGeom>
        </p:spPr>
        <p:txBody>
          <a:bodyPr/>
          <a:lstStyle/>
          <a:p>
            <a:fld id="{17C6D6B3-707E-4279-BF82-7CB04777ABCF}" type="slidenum">
              <a:rPr lang="en-US" altLang="en-US"/>
              <a:pPr/>
              <a:t>40</a:t>
            </a:fld>
            <a:endParaRPr lang="en-US" altLang="en-US"/>
          </a:p>
        </p:txBody>
      </p:sp>
      <p:sp>
        <p:nvSpPr>
          <p:cNvPr id="14338" name="Rectangle 2"/>
          <p:cNvSpPr>
            <a:spLocks noGrp="1" noChangeArrowheads="1"/>
          </p:cNvSpPr>
          <p:nvPr>
            <p:ph type="title"/>
          </p:nvPr>
        </p:nvSpPr>
        <p:spPr>
          <a:ln/>
        </p:spPr>
        <p:txBody>
          <a:bodyPr/>
          <a:lstStyle/>
          <a:p>
            <a:r>
              <a:rPr lang="en-US" altLang="en-US" dirty="0"/>
              <a:t>Reclosing on Radial Circuits</a:t>
            </a:r>
          </a:p>
        </p:txBody>
      </p:sp>
      <p:sp>
        <p:nvSpPr>
          <p:cNvPr id="14339" name="Rectangle 3"/>
          <p:cNvSpPr>
            <a:spLocks noGrp="1" noChangeArrowheads="1"/>
          </p:cNvSpPr>
          <p:nvPr>
            <p:ph type="body" idx="1"/>
          </p:nvPr>
        </p:nvSpPr>
        <p:spPr/>
        <p:txBody>
          <a:bodyPr/>
          <a:lstStyle/>
          <a:p>
            <a:r>
              <a:rPr lang="en-US" altLang="en-US" dirty="0"/>
              <a:t>Most faults on primary distribution are </a:t>
            </a:r>
            <a:r>
              <a:rPr lang="en-US" altLang="en-US" u="sng" dirty="0"/>
              <a:t>temporary</a:t>
            </a:r>
          </a:p>
          <a:p>
            <a:pPr lvl="1"/>
            <a:r>
              <a:rPr lang="en-US" altLang="en-US" dirty="0"/>
              <a:t>Lightning</a:t>
            </a:r>
          </a:p>
          <a:p>
            <a:pPr lvl="1"/>
            <a:r>
              <a:rPr lang="en-US" altLang="en-US" dirty="0"/>
              <a:t>Trees blow into lines</a:t>
            </a:r>
          </a:p>
          <a:p>
            <a:pPr lvl="1"/>
            <a:endParaRPr lang="en-US" altLang="en-US" dirty="0"/>
          </a:p>
          <a:p>
            <a:r>
              <a:rPr lang="en-US" altLang="en-US" dirty="0"/>
              <a:t>Reclosing allows for prompt restoration of service</a:t>
            </a:r>
          </a:p>
          <a:p>
            <a:pPr lvl="1"/>
            <a:r>
              <a:rPr lang="en-US" altLang="en-US" dirty="0"/>
              <a:t>Interrupt the current and allow arc to disperse</a:t>
            </a:r>
          </a:p>
          <a:p>
            <a:pPr lvl="1"/>
            <a:r>
              <a:rPr lang="en-US" altLang="en-US" dirty="0"/>
              <a:t>Automatically reclose to restore service</a:t>
            </a:r>
          </a:p>
          <a:p>
            <a:pPr lvl="1"/>
            <a:endParaRPr lang="en-US" altLang="en-US" dirty="0"/>
          </a:p>
          <a:p>
            <a:r>
              <a:rPr lang="en-US" altLang="en-US" dirty="0"/>
              <a:t>Very common on North American distribution systems</a:t>
            </a:r>
          </a:p>
        </p:txBody>
      </p:sp>
    </p:spTree>
    <p:extLst>
      <p:ext uri="{BB962C8B-B14F-4D97-AF65-F5344CB8AC3E}">
        <p14:creationId xmlns:p14="http://schemas.microsoft.com/office/powerpoint/2010/main" val="1855417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ln/>
        </p:spPr>
        <p:txBody>
          <a:bodyPr/>
          <a:lstStyle/>
          <a:p>
            <a:r>
              <a:rPr lang="en-US" altLang="en-US"/>
              <a:t>Typical Reclosing Sequences</a:t>
            </a:r>
          </a:p>
        </p:txBody>
      </p:sp>
      <p:graphicFrame>
        <p:nvGraphicFramePr>
          <p:cNvPr id="15363" name="Object 3"/>
          <p:cNvGraphicFramePr>
            <a:graphicFrameLocks noGrp="1" noChangeAspect="1"/>
          </p:cNvGraphicFramePr>
          <p:nvPr>
            <p:ph type="body" idx="1"/>
          </p:nvPr>
        </p:nvGraphicFramePr>
        <p:xfrm>
          <a:off x="838200" y="1676400"/>
          <a:ext cx="5183188" cy="4343400"/>
        </p:xfrm>
        <a:graphic>
          <a:graphicData uri="http://schemas.openxmlformats.org/presentationml/2006/ole">
            <mc:AlternateContent xmlns:mc="http://schemas.openxmlformats.org/markup-compatibility/2006">
              <mc:Choice xmlns:v="urn:schemas-microsoft-com:vml" Requires="v">
                <p:oleObj spid="_x0000_s5128" name="Document" r:id="rId4" imgW="4582080" imgH="3908160" progId="Word.Document.8">
                  <p:embed/>
                </p:oleObj>
              </mc:Choice>
              <mc:Fallback>
                <p:oleObj name="Document" r:id="rId4" imgW="4582080" imgH="3908160" progId="Word.Document.8">
                  <p:embed/>
                  <p:pic>
                    <p:nvPicPr>
                      <p:cNvPr id="1536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676400"/>
                        <a:ext cx="5183188" cy="4343400"/>
                      </a:xfrm>
                      <a:prstGeom prst="rect">
                        <a:avLst/>
                      </a:prstGeom>
                    </p:spPr>
                  </p:pic>
                </p:oleObj>
              </mc:Fallback>
            </mc:AlternateContent>
          </a:graphicData>
        </a:graphic>
      </p:graphicFrame>
      <p:sp>
        <p:nvSpPr>
          <p:cNvPr id="15364" name="Text Box 4"/>
          <p:cNvSpPr txBox="1">
            <a:spLocks noChangeArrowheads="1"/>
          </p:cNvSpPr>
          <p:nvPr/>
        </p:nvSpPr>
        <p:spPr bwMode="auto">
          <a:xfrm>
            <a:off x="6400800" y="1752600"/>
            <a:ext cx="2209800" cy="132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rPr>
              <a:t>DG may prevent faults from clearing </a:t>
            </a:r>
          </a:p>
          <a:p>
            <a:pPr>
              <a:spcBef>
                <a:spcPct val="50000"/>
              </a:spcBef>
            </a:pPr>
            <a:r>
              <a:rPr lang="en-US" altLang="en-US" sz="1800">
                <a:solidFill>
                  <a:schemeClr val="bg1"/>
                </a:solidFill>
              </a:rPr>
              <a:t>DG may be damaged by reclose</a:t>
            </a:r>
            <a:endParaRPr lang="en-US" altLang="en-US" sz="2400">
              <a:solidFill>
                <a:schemeClr val="bg1"/>
              </a:solidFill>
            </a:endParaRPr>
          </a:p>
        </p:txBody>
      </p:sp>
      <p:sp>
        <p:nvSpPr>
          <p:cNvPr id="15365" name="Text Box 5"/>
          <p:cNvSpPr txBox="1">
            <a:spLocks noChangeArrowheads="1"/>
          </p:cNvSpPr>
          <p:nvPr/>
        </p:nvSpPr>
        <p:spPr bwMode="auto">
          <a:xfrm>
            <a:off x="6477000" y="3962400"/>
            <a:ext cx="23622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b="1" dirty="0">
                <a:solidFill>
                  <a:schemeClr val="tx2">
                    <a:lumMod val="60000"/>
                    <a:lumOff val="40000"/>
                  </a:schemeClr>
                </a:solidFill>
              </a:rPr>
              <a:t>DG must disconnect here</a:t>
            </a:r>
          </a:p>
        </p:txBody>
      </p:sp>
      <p:sp>
        <p:nvSpPr>
          <p:cNvPr id="15366" name="Line 6"/>
          <p:cNvSpPr>
            <a:spLocks noChangeShapeType="1"/>
          </p:cNvSpPr>
          <p:nvPr/>
        </p:nvSpPr>
        <p:spPr bwMode="auto">
          <a:xfrm>
            <a:off x="1981200" y="1828800"/>
            <a:ext cx="0" cy="3733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7" name="Line 7"/>
          <p:cNvSpPr>
            <a:spLocks noChangeShapeType="1"/>
          </p:cNvSpPr>
          <p:nvPr/>
        </p:nvSpPr>
        <p:spPr bwMode="auto">
          <a:xfrm flipH="1" flipV="1">
            <a:off x="2057400" y="4038600"/>
            <a:ext cx="4495800" cy="228600"/>
          </a:xfrm>
          <a:prstGeom prst="line">
            <a:avLst/>
          </a:prstGeom>
          <a:noFill/>
          <a:ln w="5715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041808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5"/>
                                        </p:tgtEl>
                                        <p:attrNameLst>
                                          <p:attrName>style.visibility</p:attrName>
                                        </p:attrNameLst>
                                      </p:cBhvr>
                                      <p:to>
                                        <p:strVal val="visible"/>
                                      </p:to>
                                    </p:set>
                                  </p:childTnLst>
                                </p:cTn>
                              </p:par>
                            </p:childTnLst>
                          </p:cTn>
                        </p:par>
                        <p:par>
                          <p:cTn id="7" fill="hold" nodeType="afterGroup">
                            <p:stCondLst>
                              <p:cond delay="500"/>
                            </p:stCondLst>
                            <p:childTnLst>
                              <p:par>
                                <p:cTn id="8" presetID="2" presetClass="entr" presetSubtype="2" fill="hold" grpId="0" nodeType="afterEffect">
                                  <p:stCondLst>
                                    <p:cond delay="0"/>
                                  </p:stCondLst>
                                  <p:childTnLst>
                                    <p:set>
                                      <p:cBhvr>
                                        <p:cTn id="9" dur="1" fill="hold">
                                          <p:stCondLst>
                                            <p:cond delay="0"/>
                                          </p:stCondLst>
                                        </p:cTn>
                                        <p:tgtEl>
                                          <p:spTgt spid="15366"/>
                                        </p:tgtEl>
                                        <p:attrNameLst>
                                          <p:attrName>style.visibility</p:attrName>
                                        </p:attrNameLst>
                                      </p:cBhvr>
                                      <p:to>
                                        <p:strVal val="visible"/>
                                      </p:to>
                                    </p:set>
                                    <p:anim calcmode="lin" valueType="num">
                                      <p:cBhvr additive="base">
                                        <p:cTn id="10" dur="500" fill="hold"/>
                                        <p:tgtEl>
                                          <p:spTgt spid="15366"/>
                                        </p:tgtEl>
                                        <p:attrNameLst>
                                          <p:attrName>ppt_x</p:attrName>
                                        </p:attrNameLst>
                                      </p:cBhvr>
                                      <p:tavLst>
                                        <p:tav tm="0">
                                          <p:val>
                                            <p:strVal val="1+#ppt_w/2"/>
                                          </p:val>
                                        </p:tav>
                                        <p:tav tm="100000">
                                          <p:val>
                                            <p:strVal val="#ppt_x"/>
                                          </p:val>
                                        </p:tav>
                                      </p:tavLst>
                                    </p:anim>
                                    <p:anim calcmode="lin" valueType="num">
                                      <p:cBhvr additive="base">
                                        <p:cTn id="11" dur="500" fill="hold"/>
                                        <p:tgtEl>
                                          <p:spTgt spid="15366"/>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1000"/>
                            </p:stCondLst>
                            <p:childTnLst>
                              <p:par>
                                <p:cTn id="13" presetID="2" presetClass="entr" presetSubtype="2" fill="hold" grpId="0" nodeType="afterEffect">
                                  <p:stCondLst>
                                    <p:cond delay="0"/>
                                  </p:stCondLst>
                                  <p:childTnLst>
                                    <p:set>
                                      <p:cBhvr>
                                        <p:cTn id="14" dur="1" fill="hold">
                                          <p:stCondLst>
                                            <p:cond delay="0"/>
                                          </p:stCondLst>
                                        </p:cTn>
                                        <p:tgtEl>
                                          <p:spTgt spid="15367"/>
                                        </p:tgtEl>
                                        <p:attrNameLst>
                                          <p:attrName>style.visibility</p:attrName>
                                        </p:attrNameLst>
                                      </p:cBhvr>
                                      <p:to>
                                        <p:strVal val="visible"/>
                                      </p:to>
                                    </p:set>
                                    <p:anim calcmode="lin" valueType="num">
                                      <p:cBhvr additive="base">
                                        <p:cTn id="15" dur="500" fill="hold"/>
                                        <p:tgtEl>
                                          <p:spTgt spid="15367"/>
                                        </p:tgtEl>
                                        <p:attrNameLst>
                                          <p:attrName>ppt_x</p:attrName>
                                        </p:attrNameLst>
                                      </p:cBhvr>
                                      <p:tavLst>
                                        <p:tav tm="0">
                                          <p:val>
                                            <p:strVal val="1+#ppt_w/2"/>
                                          </p:val>
                                        </p:tav>
                                        <p:tav tm="100000">
                                          <p:val>
                                            <p:strVal val="#ppt_x"/>
                                          </p:val>
                                        </p:tav>
                                      </p:tavLst>
                                    </p:anim>
                                    <p:anim calcmode="lin" valueType="num">
                                      <p:cBhvr additive="base">
                                        <p:cTn id="16" dur="500" fill="hold"/>
                                        <p:tgtEl>
                                          <p:spTgt spid="153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utoUpdateAnimBg="0"/>
      <p:bldP spid="15366" grpId="0" animBg="1"/>
      <p:bldP spid="1536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ln/>
        </p:spPr>
        <p:txBody>
          <a:bodyPr/>
          <a:lstStyle/>
          <a:p>
            <a:r>
              <a:rPr lang="en-US" altLang="en-US" dirty="0"/>
              <a:t>Summary: Distribution Systems</a:t>
            </a:r>
          </a:p>
        </p:txBody>
      </p:sp>
      <p:sp>
        <p:nvSpPr>
          <p:cNvPr id="136195" name="Rectangle 3"/>
          <p:cNvSpPr>
            <a:spLocks noGrp="1" noChangeArrowheads="1"/>
          </p:cNvSpPr>
          <p:nvPr>
            <p:ph type="body" idx="1"/>
          </p:nvPr>
        </p:nvSpPr>
        <p:spPr/>
        <p:txBody>
          <a:bodyPr/>
          <a:lstStyle/>
          <a:p>
            <a:r>
              <a:rPr lang="en-US" altLang="en-US" dirty="0"/>
              <a:t>Structure and operations are dictated by the economics of the protection system and desired Reliability</a:t>
            </a:r>
          </a:p>
          <a:p>
            <a:r>
              <a:rPr lang="en-US" altLang="en-US" dirty="0"/>
              <a:t>It will be too costly to modify the protection system just to accommodate DER devices</a:t>
            </a:r>
          </a:p>
          <a:p>
            <a:r>
              <a:rPr lang="en-US" altLang="en-US" dirty="0"/>
              <a:t>DER must disconnect for fault clearing on same feeder or LV network</a:t>
            </a:r>
          </a:p>
          <a:p>
            <a:r>
              <a:rPr lang="en-US" altLang="en-US" dirty="0"/>
              <a:t>The greater value for DER is generally on the end-user side or to </a:t>
            </a:r>
            <a:r>
              <a:rPr lang="en-US" altLang="en-US" dirty="0" err="1"/>
              <a:t>subtransmission</a:t>
            </a:r>
            <a:r>
              <a:rPr lang="en-US" altLang="en-US" dirty="0"/>
              <a:t> feed to distribution</a:t>
            </a:r>
          </a:p>
          <a:p>
            <a:r>
              <a:rPr lang="en-US" altLang="en-US" dirty="0"/>
              <a:t>DER can economically defer investments in distribution infrastructure under some circumstances</a:t>
            </a:r>
          </a:p>
        </p:txBody>
      </p:sp>
    </p:spTree>
    <p:extLst>
      <p:ext uri="{BB962C8B-B14F-4D97-AF65-F5344CB8AC3E}">
        <p14:creationId xmlns:p14="http://schemas.microsoft.com/office/powerpoint/2010/main" val="29947669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3"/>
          <p:cNvSpPr>
            <a:spLocks noGrp="1"/>
          </p:cNvSpPr>
          <p:nvPr>
            <p:ph type="ctrTitle" sz="quarter"/>
          </p:nvPr>
        </p:nvSpPr>
        <p:spPr/>
        <p:txBody>
          <a:bodyPr/>
          <a:lstStyle/>
          <a:p>
            <a:pPr eaLnBrk="1" hangingPunct="1"/>
            <a:r>
              <a:rPr lang="en-US" altLang="en-US" dirty="0"/>
              <a:t>Installation and Startup</a:t>
            </a:r>
          </a:p>
        </p:txBody>
      </p:sp>
      <p:sp>
        <p:nvSpPr>
          <p:cNvPr id="10242" name="Subtitle 4"/>
          <p:cNvSpPr>
            <a:spLocks noGrp="1"/>
          </p:cNvSpPr>
          <p:nvPr>
            <p:ph type="subTitle" sz="quarter" idx="4294967295"/>
          </p:nvPr>
        </p:nvSpPr>
        <p:spPr>
          <a:xfrm>
            <a:off x="0" y="3932238"/>
            <a:ext cx="4572000" cy="2743200"/>
          </a:xfrm>
        </p:spPr>
        <p:txBody>
          <a:bodyPr/>
          <a:lstStyle/>
          <a:p>
            <a:pPr eaLnBrk="1" hangingPunct="1"/>
            <a:r>
              <a:rPr lang="en-US" altLang="en-US" dirty="0"/>
              <a:t>Installation and basic usage </a:t>
            </a:r>
          </a:p>
        </p:txBody>
      </p:sp>
    </p:spTree>
    <p:extLst>
      <p:ext uri="{BB962C8B-B14F-4D97-AF65-F5344CB8AC3E}">
        <p14:creationId xmlns:p14="http://schemas.microsoft.com/office/powerpoint/2010/main" val="14374776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a:t>Repository on SourceForge.Net</a:t>
            </a:r>
          </a:p>
        </p:txBody>
      </p:sp>
      <p:pic>
        <p:nvPicPr>
          <p:cNvPr id="46083" name="Picture 3" descr="SourceforgeReposit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100" y="1327150"/>
            <a:ext cx="6310313" cy="507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88068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pPr eaLnBrk="1" hangingPunct="1"/>
            <a:r>
              <a:rPr lang="en-US" altLang="en-US"/>
              <a:t>Accessing the SourceForge.Net Source Code Repository with TortoiseSVN</a:t>
            </a:r>
          </a:p>
        </p:txBody>
      </p:sp>
      <p:sp>
        <p:nvSpPr>
          <p:cNvPr id="47107" name="Rectangle 3"/>
          <p:cNvSpPr>
            <a:spLocks noGrp="1" noChangeArrowheads="1"/>
          </p:cNvSpPr>
          <p:nvPr>
            <p:ph type="body" idx="1"/>
          </p:nvPr>
        </p:nvSpPr>
        <p:spPr/>
        <p:txBody>
          <a:bodyPr/>
          <a:lstStyle/>
          <a:p>
            <a:pPr eaLnBrk="1" hangingPunct="1">
              <a:lnSpc>
                <a:spcPct val="85000"/>
              </a:lnSpc>
            </a:pPr>
            <a:r>
              <a:rPr lang="en-US" altLang="en-US" sz="2000" dirty="0"/>
              <a:t>Install a </a:t>
            </a:r>
            <a:r>
              <a:rPr lang="en-US" altLang="en-US" sz="2000" dirty="0" err="1"/>
              <a:t>TortoiseSVN</a:t>
            </a:r>
            <a:r>
              <a:rPr lang="en-US" altLang="en-US" sz="2000" dirty="0"/>
              <a:t> client from T</a:t>
            </a:r>
            <a:r>
              <a:rPr lang="en-US" altLang="en-US" sz="2000" u="sng" dirty="0"/>
              <a:t>ortoisesvn.net/downloads</a:t>
            </a:r>
            <a:r>
              <a:rPr lang="en-US" altLang="en-US" sz="2000" dirty="0"/>
              <a:t>.  </a:t>
            </a:r>
          </a:p>
          <a:p>
            <a:pPr eaLnBrk="1" hangingPunct="1">
              <a:lnSpc>
                <a:spcPct val="85000"/>
              </a:lnSpc>
            </a:pPr>
            <a:r>
              <a:rPr lang="en-US" altLang="en-US" sz="2000" dirty="0"/>
              <a:t>Recommendation: </a:t>
            </a:r>
          </a:p>
          <a:p>
            <a:pPr marL="287338" lvl="1" indent="0" eaLnBrk="1" hangingPunct="1">
              <a:lnSpc>
                <a:spcPct val="85000"/>
              </a:lnSpc>
              <a:buNone/>
            </a:pPr>
            <a:br>
              <a:rPr lang="en-US" altLang="en-US" sz="2000" dirty="0"/>
            </a:br>
            <a:br>
              <a:rPr lang="en-US" altLang="en-US" sz="2000" dirty="0"/>
            </a:br>
            <a:r>
              <a:rPr lang="en-US" altLang="en-US" sz="2000" dirty="0"/>
              <a:t>Then, to grab the files from </a:t>
            </a:r>
            <a:r>
              <a:rPr lang="en-US" altLang="en-US" sz="2000" dirty="0" err="1"/>
              <a:t>SourceForge</a:t>
            </a:r>
            <a:r>
              <a:rPr lang="en-US" altLang="en-US" sz="2000" dirty="0"/>
              <a:t> by:</a:t>
            </a:r>
            <a:br>
              <a:rPr lang="en-US" altLang="en-US" sz="2000" dirty="0"/>
            </a:br>
            <a:br>
              <a:rPr lang="en-US" altLang="en-US" sz="2000" dirty="0"/>
            </a:br>
            <a:r>
              <a:rPr lang="en-US" altLang="en-US" sz="2000" dirty="0"/>
              <a:t>1 - create a clean directory such as "c:\opendss"</a:t>
            </a:r>
            <a:br>
              <a:rPr lang="en-US" altLang="en-US" sz="2000" dirty="0"/>
            </a:br>
            <a:br>
              <a:rPr lang="en-US" altLang="en-US" sz="2000" dirty="0"/>
            </a:br>
            <a:r>
              <a:rPr lang="en-US" altLang="en-US" sz="2000" dirty="0"/>
              <a:t>2 - </a:t>
            </a:r>
            <a:r>
              <a:rPr lang="en-US" altLang="en-US" sz="2000" b="1" dirty="0"/>
              <a:t>right-click</a:t>
            </a:r>
            <a:r>
              <a:rPr lang="en-US" altLang="en-US" sz="2000" dirty="0"/>
              <a:t> on it and choose "SVN Checkout..." from the menu</a:t>
            </a:r>
            <a:br>
              <a:rPr lang="en-US" altLang="en-US" sz="2000" dirty="0"/>
            </a:br>
            <a:br>
              <a:rPr lang="en-US" altLang="en-US" sz="2000" dirty="0"/>
            </a:br>
            <a:r>
              <a:rPr lang="en-US" altLang="en-US" sz="2000" dirty="0"/>
              <a:t>3 - the repository URL is </a:t>
            </a:r>
          </a:p>
          <a:p>
            <a:pPr lvl="2" eaLnBrk="1" hangingPunct="1">
              <a:lnSpc>
                <a:spcPct val="85000"/>
              </a:lnSpc>
              <a:buFontTx/>
              <a:buNone/>
            </a:pPr>
            <a:r>
              <a:rPr lang="en-US" altLang="en-US" sz="2000" b="1" dirty="0"/>
              <a:t>http://electricdss.svn.sourceforge.net/svnroot/electricdss </a:t>
            </a:r>
          </a:p>
          <a:p>
            <a:pPr lvl="2" eaLnBrk="1" hangingPunct="1">
              <a:lnSpc>
                <a:spcPct val="85000"/>
              </a:lnSpc>
              <a:buFontTx/>
              <a:buNone/>
            </a:pPr>
            <a:endParaRPr lang="en-US" altLang="en-US" sz="2000" dirty="0"/>
          </a:p>
          <a:p>
            <a:pPr lvl="2" eaLnBrk="1" hangingPunct="1">
              <a:lnSpc>
                <a:spcPct val="85000"/>
              </a:lnSpc>
              <a:buFontTx/>
              <a:buNone/>
            </a:pPr>
            <a:r>
              <a:rPr lang="en-US" altLang="en-US" sz="2000" dirty="0"/>
              <a:t>(Change the checkout directory if it points somewhere other than what you want.)</a:t>
            </a:r>
          </a:p>
          <a:p>
            <a:pPr marL="0" lvl="2" indent="0" eaLnBrk="1" hangingPunct="1">
              <a:lnSpc>
                <a:spcPct val="85000"/>
              </a:lnSpc>
              <a:buFontTx/>
              <a:buNone/>
            </a:pPr>
            <a:endParaRPr lang="en-US" altLang="en-US" dirty="0"/>
          </a:p>
          <a:p>
            <a:pPr marL="0" lvl="2" indent="0" eaLnBrk="1" hangingPunct="1">
              <a:lnSpc>
                <a:spcPct val="85000"/>
              </a:lnSpc>
              <a:buFontTx/>
              <a:buNone/>
            </a:pPr>
            <a:r>
              <a:rPr lang="en-US" altLang="en-US" dirty="0"/>
              <a:t>Thereafter, to update a folder or file, right-click on the folder or file and select </a:t>
            </a:r>
            <a:r>
              <a:rPr lang="en-US" altLang="en-US" b="1" dirty="0"/>
              <a:t>SVN Update</a:t>
            </a:r>
          </a:p>
          <a:p>
            <a:pPr lvl="2" eaLnBrk="1" hangingPunct="1">
              <a:lnSpc>
                <a:spcPct val="85000"/>
              </a:lnSpc>
              <a:buFontTx/>
              <a:buNone/>
            </a:pPr>
            <a:endParaRPr lang="en-US" altLang="en-US" sz="2000" dirty="0"/>
          </a:p>
          <a:p>
            <a:pPr lvl="2" eaLnBrk="1" hangingPunct="1">
              <a:lnSpc>
                <a:spcPct val="85000"/>
              </a:lnSpc>
              <a:buFontTx/>
              <a:buNone/>
            </a:pPr>
            <a:endParaRPr lang="en-US" altLang="en-US" sz="2000" dirty="0"/>
          </a:p>
        </p:txBody>
      </p:sp>
    </p:spTree>
    <p:extLst>
      <p:ext uri="{BB962C8B-B14F-4D97-AF65-F5344CB8AC3E}">
        <p14:creationId xmlns:p14="http://schemas.microsoft.com/office/powerpoint/2010/main" val="8254493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p:txBody>
          <a:bodyPr/>
          <a:lstStyle/>
          <a:p>
            <a:pPr eaLnBrk="1" hangingPunct="1"/>
            <a:r>
              <a:rPr lang="en-US" altLang="en-US"/>
              <a:t>Program Installation</a:t>
            </a: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38972969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 the Installer Files</a:t>
            </a:r>
          </a:p>
        </p:txBody>
      </p:sp>
      <p:pic>
        <p:nvPicPr>
          <p:cNvPr id="3" name="Picture 2"/>
          <p:cNvPicPr>
            <a:picLocks noChangeAspect="1"/>
          </p:cNvPicPr>
          <p:nvPr/>
        </p:nvPicPr>
        <p:blipFill>
          <a:blip r:embed="rId2"/>
          <a:stretch>
            <a:fillRect/>
          </a:stretch>
        </p:blipFill>
        <p:spPr>
          <a:xfrm>
            <a:off x="0" y="1033529"/>
            <a:ext cx="9144000" cy="4790941"/>
          </a:xfrm>
          <a:prstGeom prst="rect">
            <a:avLst/>
          </a:prstGeom>
        </p:spPr>
      </p:pic>
      <p:sp>
        <p:nvSpPr>
          <p:cNvPr id="4" name="Oval 3"/>
          <p:cNvSpPr/>
          <p:nvPr/>
        </p:nvSpPr>
        <p:spPr bwMode="auto">
          <a:xfrm>
            <a:off x="1570892" y="2602523"/>
            <a:ext cx="4079631" cy="1312985"/>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38866335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Install Both 32-bit and 64-bit Versions of </a:t>
            </a:r>
            <a:r>
              <a:rPr lang="en-US" dirty="0" err="1"/>
              <a:t>OpenDSS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213" y="1244598"/>
            <a:ext cx="8598746" cy="3770313"/>
          </a:xfrm>
          <a:prstGeom prst="rect">
            <a:avLst/>
          </a:prstGeom>
        </p:spPr>
      </p:pic>
      <p:sp>
        <p:nvSpPr>
          <p:cNvPr id="4" name="TextBox 3"/>
          <p:cNvSpPr txBox="1"/>
          <p:nvPr/>
        </p:nvSpPr>
        <p:spPr>
          <a:xfrm>
            <a:off x="671513" y="5343525"/>
            <a:ext cx="7886700" cy="830997"/>
          </a:xfrm>
          <a:prstGeom prst="rect">
            <a:avLst/>
          </a:prstGeom>
          <a:noFill/>
        </p:spPr>
        <p:txBody>
          <a:bodyPr wrap="square" rtlCol="0">
            <a:spAutoFit/>
          </a:bodyPr>
          <a:lstStyle/>
          <a:p>
            <a:r>
              <a:rPr lang="en-US" dirty="0"/>
              <a:t>DG Screener and Excel typically use </a:t>
            </a:r>
            <a:r>
              <a:rPr lang="en-US" b="1" dirty="0"/>
              <a:t>32-bit</a:t>
            </a:r>
            <a:r>
              <a:rPr lang="en-US" dirty="0"/>
              <a:t> </a:t>
            </a:r>
            <a:r>
              <a:rPr lang="en-US" dirty="0" err="1"/>
              <a:t>OpenDSS</a:t>
            </a:r>
            <a:r>
              <a:rPr lang="en-US" dirty="0"/>
              <a:t>, but both versions must be installed to get 32-bit server fully installed. </a:t>
            </a:r>
            <a:br>
              <a:rPr lang="en-US" dirty="0"/>
            </a:br>
            <a:r>
              <a:rPr lang="en-US" dirty="0"/>
              <a:t>Windows will figure out which one needs to be executed.  Magic!!</a:t>
            </a:r>
          </a:p>
        </p:txBody>
      </p:sp>
    </p:spTree>
    <p:extLst>
      <p:ext uri="{BB962C8B-B14F-4D97-AF65-F5344CB8AC3E}">
        <p14:creationId xmlns:p14="http://schemas.microsoft.com/office/powerpoint/2010/main" val="14380993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OpenDSS</a:t>
            </a:r>
            <a:r>
              <a:rPr lang="en-US" dirty="0"/>
              <a:t> Files Installed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8313" y="2095500"/>
            <a:ext cx="1701341" cy="17240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0" y="987425"/>
            <a:ext cx="1809750" cy="5219700"/>
          </a:xfrm>
          <a:prstGeom prst="rect">
            <a:avLst/>
          </a:prstGeom>
        </p:spPr>
      </p:pic>
      <p:sp>
        <p:nvSpPr>
          <p:cNvPr id="5" name="TextBox 4"/>
          <p:cNvSpPr txBox="1"/>
          <p:nvPr/>
        </p:nvSpPr>
        <p:spPr>
          <a:xfrm>
            <a:off x="3729745" y="1685925"/>
            <a:ext cx="3038475" cy="338554"/>
          </a:xfrm>
          <a:prstGeom prst="rect">
            <a:avLst/>
          </a:prstGeom>
          <a:noFill/>
        </p:spPr>
        <p:txBody>
          <a:bodyPr wrap="square" rtlCol="0">
            <a:spAutoFit/>
          </a:bodyPr>
          <a:lstStyle/>
          <a:p>
            <a:r>
              <a:rPr lang="en-US" dirty="0"/>
              <a:t>Main Program Files</a:t>
            </a:r>
          </a:p>
        </p:txBody>
      </p:sp>
    </p:spTree>
    <p:extLst>
      <p:ext uri="{BB962C8B-B14F-4D97-AF65-F5344CB8AC3E}">
        <p14:creationId xmlns:p14="http://schemas.microsoft.com/office/powerpoint/2010/main" val="1736369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7539F-151C-430E-85BF-C772C2C16F1C}"/>
              </a:ext>
            </a:extLst>
          </p:cNvPr>
          <p:cNvSpPr>
            <a:spLocks noGrp="1"/>
          </p:cNvSpPr>
          <p:nvPr>
            <p:ph type="title"/>
          </p:nvPr>
        </p:nvSpPr>
        <p:spPr/>
        <p:txBody>
          <a:bodyPr>
            <a:normAutofit fontScale="90000"/>
          </a:bodyPr>
          <a:lstStyle/>
          <a:p>
            <a:r>
              <a:rPr lang="en-US" dirty="0"/>
              <a:t>Overview of OpenDSS</a:t>
            </a:r>
            <a:br>
              <a:rPr lang="en-US" dirty="0"/>
            </a:br>
            <a:r>
              <a:rPr lang="en-US" dirty="0" err="1"/>
              <a:t>OpenDSS</a:t>
            </a:r>
            <a:r>
              <a:rPr lang="en-US" dirty="0"/>
              <a:t> – Open-Source Distribution System Simulator</a:t>
            </a:r>
          </a:p>
        </p:txBody>
      </p:sp>
      <p:sp>
        <p:nvSpPr>
          <p:cNvPr id="3" name="Content Placeholder 2">
            <a:extLst>
              <a:ext uri="{FF2B5EF4-FFF2-40B4-BE49-F238E27FC236}">
                <a16:creationId xmlns:a16="http://schemas.microsoft.com/office/drawing/2014/main" id="{7467A166-60D9-4A0D-8564-D4D3D223C4F0}"/>
              </a:ext>
            </a:extLst>
          </p:cNvPr>
          <p:cNvSpPr>
            <a:spLocks noGrp="1"/>
          </p:cNvSpPr>
          <p:nvPr>
            <p:ph sz="half" idx="1"/>
          </p:nvPr>
        </p:nvSpPr>
        <p:spPr>
          <a:xfrm>
            <a:off x="274320" y="1782535"/>
            <a:ext cx="4206240" cy="3875315"/>
          </a:xfrm>
        </p:spPr>
        <p:txBody>
          <a:bodyPr>
            <a:normAutofit/>
          </a:bodyPr>
          <a:lstStyle/>
          <a:p>
            <a:r>
              <a:rPr lang="en-US" dirty="0"/>
              <a:t>Advanced distribution analysis platform that enables engineers to perform complex distribution analysis </a:t>
            </a:r>
          </a:p>
          <a:p>
            <a:r>
              <a:rPr lang="en-US" dirty="0"/>
              <a:t>Flexible and customizable solution designed specifically to meet the challenges facing distribution engineers</a:t>
            </a:r>
          </a:p>
          <a:p>
            <a:r>
              <a:rPr lang="en-US" dirty="0"/>
              <a:t>Enables engineers to easily model both traditional and advanced distribution technologies, resources, assets, and controls</a:t>
            </a:r>
          </a:p>
          <a:p>
            <a:r>
              <a:rPr lang="en-US" dirty="0"/>
              <a:t>Leveraged throughout the industry for modeling and simulating advanced distribution applications</a:t>
            </a:r>
          </a:p>
          <a:p>
            <a:r>
              <a:rPr lang="en-US" dirty="0"/>
              <a:t>Designed from the beginning to capture the time and spatial affects of distributed energy resources</a:t>
            </a:r>
          </a:p>
          <a:p>
            <a:endParaRPr lang="en-US" dirty="0"/>
          </a:p>
          <a:p>
            <a:pPr lvl="1"/>
            <a:endParaRPr lang="en-US" dirty="0"/>
          </a:p>
          <a:p>
            <a:endParaRPr lang="en-US" dirty="0"/>
          </a:p>
        </p:txBody>
      </p:sp>
      <p:sp>
        <p:nvSpPr>
          <p:cNvPr id="4" name="Content Placeholder 3">
            <a:extLst>
              <a:ext uri="{FF2B5EF4-FFF2-40B4-BE49-F238E27FC236}">
                <a16:creationId xmlns:a16="http://schemas.microsoft.com/office/drawing/2014/main" id="{2D18D339-DFD7-436F-A6F1-536E25E51A70}"/>
              </a:ext>
            </a:extLst>
          </p:cNvPr>
          <p:cNvSpPr>
            <a:spLocks noGrp="1"/>
          </p:cNvSpPr>
          <p:nvPr>
            <p:ph sz="half" idx="2"/>
          </p:nvPr>
        </p:nvSpPr>
        <p:spPr>
          <a:xfrm>
            <a:off x="4663440" y="1782535"/>
            <a:ext cx="4206240" cy="3875315"/>
          </a:xfrm>
        </p:spPr>
        <p:txBody>
          <a:bodyPr>
            <a:normAutofit/>
          </a:bodyPr>
          <a:lstStyle/>
          <a:p>
            <a:r>
              <a:rPr lang="en-US" dirty="0"/>
              <a:t>Brief history and current usage</a:t>
            </a:r>
          </a:p>
          <a:p>
            <a:pPr lvl="1"/>
            <a:r>
              <a:rPr lang="en-US" dirty="0"/>
              <a:t>Developed/designed in 1997 to capture the time and spatial affects of distributed energy resources</a:t>
            </a:r>
          </a:p>
          <a:p>
            <a:pPr lvl="1"/>
            <a:r>
              <a:rPr lang="en-US" dirty="0"/>
              <a:t>Open-sourced in 2008 to coordinate and advanced smart grid assessments</a:t>
            </a:r>
          </a:p>
          <a:p>
            <a:pPr lvl="1"/>
            <a:r>
              <a:rPr lang="en-US" dirty="0"/>
              <a:t>Primary modeling and simulation platform used to enable execution of cutting-edge research</a:t>
            </a:r>
          </a:p>
        </p:txBody>
      </p:sp>
      <p:pic>
        <p:nvPicPr>
          <p:cNvPr id="5" name="Picture 4">
            <a:extLst>
              <a:ext uri="{FF2B5EF4-FFF2-40B4-BE49-F238E27FC236}">
                <a16:creationId xmlns:a16="http://schemas.microsoft.com/office/drawing/2014/main" id="{E38C0278-EEB0-4B42-BB2B-65CDFDC147B5}"/>
              </a:ext>
            </a:extLst>
          </p:cNvPr>
          <p:cNvPicPr>
            <a:picLocks noChangeAspect="1"/>
          </p:cNvPicPr>
          <p:nvPr/>
        </p:nvPicPr>
        <p:blipFill>
          <a:blip r:embed="rId3"/>
          <a:stretch>
            <a:fillRect/>
          </a:stretch>
        </p:blipFill>
        <p:spPr>
          <a:xfrm>
            <a:off x="5655577" y="3936136"/>
            <a:ext cx="2133500" cy="1592224"/>
          </a:xfrm>
          <a:prstGeom prst="rect">
            <a:avLst/>
          </a:prstGeom>
          <a:scene3d>
            <a:camera prst="perspectiveRelaxed"/>
            <a:lightRig rig="threePt" dir="t"/>
          </a:scene3d>
          <a:sp3d>
            <a:bevelT/>
          </a:sp3d>
        </p:spPr>
      </p:pic>
      <p:pic>
        <p:nvPicPr>
          <p:cNvPr id="6" name="Picture 5">
            <a:extLst>
              <a:ext uri="{FF2B5EF4-FFF2-40B4-BE49-F238E27FC236}">
                <a16:creationId xmlns:a16="http://schemas.microsoft.com/office/drawing/2014/main" id="{AEF327C7-7D00-428C-8144-051E0A7A70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28957" y="3720193"/>
            <a:ext cx="786739" cy="786739"/>
          </a:xfrm>
          <a:prstGeom prst="rect">
            <a:avLst/>
          </a:prstGeom>
          <a:effectLst>
            <a:reflection blurRad="6350" stA="52000" endA="300" endPos="35000" dir="5400000" sy="-100000" algn="bl" rotWithShape="0"/>
          </a:effectLst>
        </p:spPr>
      </p:pic>
      <p:sp>
        <p:nvSpPr>
          <p:cNvPr id="7" name="TextBox 6">
            <a:extLst>
              <a:ext uri="{FF2B5EF4-FFF2-40B4-BE49-F238E27FC236}">
                <a16:creationId xmlns:a16="http://schemas.microsoft.com/office/drawing/2014/main" id="{5B26004C-9D35-4873-BA65-B6802B19C267}"/>
              </a:ext>
            </a:extLst>
          </p:cNvPr>
          <p:cNvSpPr txBox="1"/>
          <p:nvPr/>
        </p:nvSpPr>
        <p:spPr>
          <a:xfrm>
            <a:off x="7027390" y="1013437"/>
            <a:ext cx="1973618" cy="276999"/>
          </a:xfrm>
          <a:prstGeom prst="rect">
            <a:avLst/>
          </a:prstGeom>
          <a:noFill/>
        </p:spPr>
        <p:txBody>
          <a:bodyPr wrap="none" rtlCol="0">
            <a:spAutoFit/>
          </a:bodyPr>
          <a:lstStyle/>
          <a:p>
            <a:r>
              <a:rPr lang="en-US" sz="1200" dirty="0"/>
              <a:t>Download OpenDSS </a:t>
            </a:r>
            <a:r>
              <a:rPr lang="en-US" sz="1200" dirty="0">
                <a:hlinkClick r:id="rId5"/>
              </a:rPr>
              <a:t>Here</a:t>
            </a:r>
            <a:endParaRPr lang="en-US" sz="1200" dirty="0"/>
          </a:p>
        </p:txBody>
      </p:sp>
    </p:spTree>
    <p:extLst>
      <p:ext uri="{BB962C8B-B14F-4D97-AF65-F5344CB8AC3E}">
        <p14:creationId xmlns:p14="http://schemas.microsoft.com/office/powerpoint/2010/main" val="3796632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a:t>SourceForge.Net Links for OpenDSS</a:t>
            </a:r>
          </a:p>
        </p:txBody>
      </p:sp>
      <p:sp>
        <p:nvSpPr>
          <p:cNvPr id="49155" name="Rectangle 3"/>
          <p:cNvSpPr>
            <a:spLocks noGrp="1" noChangeArrowheads="1"/>
          </p:cNvSpPr>
          <p:nvPr>
            <p:ph type="body" idx="1"/>
          </p:nvPr>
        </p:nvSpPr>
        <p:spPr/>
        <p:txBody>
          <a:bodyPr/>
          <a:lstStyle/>
          <a:p>
            <a:pPr eaLnBrk="1" hangingPunct="1">
              <a:lnSpc>
                <a:spcPct val="75000"/>
              </a:lnSpc>
            </a:pPr>
            <a:r>
              <a:rPr lang="en-US" altLang="en-US" sz="2000" dirty="0"/>
              <a:t>EPRI Links Page</a:t>
            </a:r>
          </a:p>
          <a:p>
            <a:pPr lvl="1">
              <a:lnSpc>
                <a:spcPct val="75000"/>
              </a:lnSpc>
            </a:pPr>
            <a:r>
              <a:rPr lang="en-US" altLang="en-US" sz="1600" b="1" dirty="0">
                <a:hlinkClick r:id="rId3"/>
              </a:rPr>
              <a:t>https://www.epri.com/#/pages/sa/opendss?lang=en-US</a:t>
            </a:r>
            <a:endParaRPr lang="en-US" altLang="en-US" sz="1600" b="1" dirty="0"/>
          </a:p>
          <a:p>
            <a:pPr lvl="1">
              <a:lnSpc>
                <a:spcPct val="75000"/>
              </a:lnSpc>
            </a:pPr>
            <a:endParaRPr lang="en-US" altLang="en-US" sz="1600" b="1" dirty="0"/>
          </a:p>
          <a:p>
            <a:pPr eaLnBrk="1" hangingPunct="1">
              <a:lnSpc>
                <a:spcPct val="75000"/>
              </a:lnSpc>
            </a:pPr>
            <a:r>
              <a:rPr lang="en-US" altLang="en-US" sz="2000" dirty="0" err="1"/>
              <a:t>OpenDSS</a:t>
            </a:r>
            <a:r>
              <a:rPr lang="en-US" altLang="en-US" sz="2000" dirty="0"/>
              <a:t> Download Files:</a:t>
            </a:r>
          </a:p>
          <a:p>
            <a:pPr lvl="1" eaLnBrk="1" hangingPunct="1">
              <a:lnSpc>
                <a:spcPct val="75000"/>
              </a:lnSpc>
            </a:pPr>
            <a:r>
              <a:rPr lang="en-US" altLang="en-US" sz="1400" b="1" dirty="0">
                <a:hlinkClick r:id="rId4"/>
              </a:rPr>
              <a:t>http://sourceforge.net/projects/electricdss/files/</a:t>
            </a:r>
            <a:endParaRPr lang="en-US" altLang="en-US" sz="1400" b="1" dirty="0"/>
          </a:p>
          <a:p>
            <a:pPr eaLnBrk="1" hangingPunct="1">
              <a:lnSpc>
                <a:spcPct val="75000"/>
              </a:lnSpc>
            </a:pPr>
            <a:endParaRPr lang="en-US" altLang="en-US" sz="900" b="1" dirty="0"/>
          </a:p>
          <a:p>
            <a:pPr eaLnBrk="1" hangingPunct="1">
              <a:lnSpc>
                <a:spcPct val="75000"/>
              </a:lnSpc>
            </a:pPr>
            <a:endParaRPr lang="en-US" altLang="en-US" sz="900" dirty="0"/>
          </a:p>
          <a:p>
            <a:pPr eaLnBrk="1" hangingPunct="1">
              <a:lnSpc>
                <a:spcPct val="75000"/>
              </a:lnSpc>
            </a:pPr>
            <a:r>
              <a:rPr lang="en-US" altLang="en-US" sz="2000" dirty="0"/>
              <a:t>Top level of Main  Repository</a:t>
            </a:r>
          </a:p>
          <a:p>
            <a:pPr eaLnBrk="1" hangingPunct="1">
              <a:lnSpc>
                <a:spcPct val="75000"/>
              </a:lnSpc>
            </a:pPr>
            <a:endParaRPr lang="en-US" altLang="en-US" sz="900" dirty="0"/>
          </a:p>
          <a:p>
            <a:pPr lvl="1" eaLnBrk="1" hangingPunct="1">
              <a:lnSpc>
                <a:spcPct val="75000"/>
              </a:lnSpc>
            </a:pPr>
            <a:endParaRPr lang="en-US" altLang="en-US" sz="1600" b="1" dirty="0"/>
          </a:p>
        </p:txBody>
      </p:sp>
      <p:pic>
        <p:nvPicPr>
          <p:cNvPr id="49156" name="Picture 4" descr="PPTF605.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965575"/>
            <a:ext cx="7543800"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Oval 5"/>
          <p:cNvSpPr>
            <a:spLocks noChangeArrowheads="1"/>
          </p:cNvSpPr>
          <p:nvPr/>
        </p:nvSpPr>
        <p:spPr bwMode="auto">
          <a:xfrm>
            <a:off x="4724400" y="3886200"/>
            <a:ext cx="685800" cy="838200"/>
          </a:xfrm>
          <a:prstGeom prst="ellipse">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13486940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80160"/>
            <a:ext cx="9144000" cy="5000334"/>
          </a:xfrm>
          <a:prstGeom prst="rect">
            <a:avLst/>
          </a:prstGeom>
        </p:spPr>
      </p:pic>
      <p:sp>
        <p:nvSpPr>
          <p:cNvPr id="49154" name="Rectangle 2"/>
          <p:cNvSpPr>
            <a:spLocks noGrp="1" noChangeArrowheads="1"/>
          </p:cNvSpPr>
          <p:nvPr>
            <p:ph type="title"/>
          </p:nvPr>
        </p:nvSpPr>
        <p:spPr/>
        <p:txBody>
          <a:bodyPr/>
          <a:lstStyle/>
          <a:p>
            <a:pPr eaLnBrk="1" hangingPunct="1"/>
            <a:r>
              <a:rPr lang="en-US" altLang="en-US" dirty="0"/>
              <a:t>Discussion Forum &amp; News for </a:t>
            </a:r>
            <a:r>
              <a:rPr lang="en-US" altLang="en-US" dirty="0" err="1"/>
              <a:t>OpenDSS</a:t>
            </a:r>
            <a:endParaRPr lang="en-US" altLang="en-US" dirty="0"/>
          </a:p>
        </p:txBody>
      </p:sp>
      <p:sp>
        <p:nvSpPr>
          <p:cNvPr id="49155" name="Rectangle 3"/>
          <p:cNvSpPr>
            <a:spLocks noGrp="1" noChangeArrowheads="1"/>
          </p:cNvSpPr>
          <p:nvPr>
            <p:ph type="body" idx="1"/>
          </p:nvPr>
        </p:nvSpPr>
        <p:spPr/>
        <p:txBody>
          <a:bodyPr/>
          <a:lstStyle/>
          <a:p>
            <a:pPr lvl="1" eaLnBrk="1" hangingPunct="1">
              <a:lnSpc>
                <a:spcPct val="75000"/>
              </a:lnSpc>
            </a:pPr>
            <a:endParaRPr lang="en-US" altLang="en-US" sz="1600" b="1" dirty="0"/>
          </a:p>
          <a:p>
            <a:pPr eaLnBrk="1" hangingPunct="1">
              <a:lnSpc>
                <a:spcPct val="75000"/>
              </a:lnSpc>
            </a:pPr>
            <a:endParaRPr lang="en-US" altLang="en-US" sz="900" dirty="0"/>
          </a:p>
          <a:p>
            <a:pPr lvl="1" eaLnBrk="1" hangingPunct="1">
              <a:lnSpc>
                <a:spcPct val="75000"/>
              </a:lnSpc>
            </a:pPr>
            <a:endParaRPr lang="en-US" altLang="en-US" sz="1600" b="1" dirty="0"/>
          </a:p>
        </p:txBody>
      </p:sp>
      <p:sp>
        <p:nvSpPr>
          <p:cNvPr id="49157" name="Oval 5"/>
          <p:cNvSpPr>
            <a:spLocks noChangeArrowheads="1"/>
          </p:cNvSpPr>
          <p:nvPr/>
        </p:nvSpPr>
        <p:spPr bwMode="auto">
          <a:xfrm>
            <a:off x="4835237" y="1826491"/>
            <a:ext cx="685800" cy="838200"/>
          </a:xfrm>
          <a:prstGeom prst="ellipse">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 name="Oval 5"/>
          <p:cNvSpPr>
            <a:spLocks noChangeArrowheads="1"/>
          </p:cNvSpPr>
          <p:nvPr/>
        </p:nvSpPr>
        <p:spPr bwMode="auto">
          <a:xfrm>
            <a:off x="4229100" y="1840924"/>
            <a:ext cx="685800" cy="838200"/>
          </a:xfrm>
          <a:prstGeom prst="ellipse">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23725939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dirty="0"/>
              <a:t>COM Server Registration </a:t>
            </a:r>
          </a:p>
        </p:txBody>
      </p:sp>
      <p:pic>
        <p:nvPicPr>
          <p:cNvPr id="53251" name="Picture 3" descr="Registry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3" y="1890713"/>
            <a:ext cx="875347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4"/>
          <p:cNvSpPr txBox="1">
            <a:spLocks noChangeArrowheads="1"/>
          </p:cNvSpPr>
          <p:nvPr/>
        </p:nvSpPr>
        <p:spPr bwMode="auto">
          <a:xfrm>
            <a:off x="3783013" y="4252913"/>
            <a:ext cx="51054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lnSpc>
                <a:spcPct val="95000"/>
              </a:lnSpc>
              <a:spcBef>
                <a:spcPct val="0"/>
              </a:spcBef>
              <a:spcAft>
                <a:spcPct val="25000"/>
              </a:spcAft>
              <a:buFontTx/>
              <a:buChar char="•"/>
            </a:pPr>
            <a:r>
              <a:rPr lang="en-US" altLang="en-US"/>
              <a:t>The Server shows up as “</a:t>
            </a:r>
            <a:r>
              <a:rPr lang="en-US" altLang="en-US" b="1"/>
              <a:t>OpenDSSEngine.DSS</a:t>
            </a:r>
            <a:r>
              <a:rPr lang="en-US" altLang="en-US"/>
              <a:t>” in the </a:t>
            </a:r>
            <a:r>
              <a:rPr lang="en-US" altLang="en-US" b="1"/>
              <a:t>Windows Registry</a:t>
            </a:r>
          </a:p>
          <a:p>
            <a:endParaRPr lang="en-US" altLang="en-US"/>
          </a:p>
        </p:txBody>
      </p:sp>
      <p:sp>
        <p:nvSpPr>
          <p:cNvPr id="53253" name="Line 5"/>
          <p:cNvSpPr>
            <a:spLocks noChangeShapeType="1"/>
          </p:cNvSpPr>
          <p:nvPr/>
        </p:nvSpPr>
        <p:spPr bwMode="auto">
          <a:xfrm flipH="1" flipV="1">
            <a:off x="2640013" y="4252913"/>
            <a:ext cx="1295400" cy="304800"/>
          </a:xfrm>
          <a:prstGeom prst="line">
            <a:avLst/>
          </a:prstGeom>
          <a:noFill/>
          <a:ln w="38100">
            <a:solidFill>
              <a:srgbClr val="FF505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53254" name="Oval 6"/>
          <p:cNvSpPr>
            <a:spLocks noChangeArrowheads="1"/>
          </p:cNvSpPr>
          <p:nvPr/>
        </p:nvSpPr>
        <p:spPr bwMode="auto">
          <a:xfrm>
            <a:off x="430213" y="4024313"/>
            <a:ext cx="2209800" cy="838200"/>
          </a:xfrm>
          <a:prstGeom prst="ellipse">
            <a:avLst/>
          </a:pr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3255" name="Text Box 7"/>
          <p:cNvSpPr txBox="1">
            <a:spLocks noChangeArrowheads="1"/>
          </p:cNvSpPr>
          <p:nvPr/>
        </p:nvSpPr>
        <p:spPr bwMode="auto">
          <a:xfrm>
            <a:off x="5611813" y="3338513"/>
            <a:ext cx="2743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GUID</a:t>
            </a:r>
          </a:p>
        </p:txBody>
      </p:sp>
      <p:sp>
        <p:nvSpPr>
          <p:cNvPr id="53256" name="AutoShape 8"/>
          <p:cNvSpPr>
            <a:spLocks/>
          </p:cNvSpPr>
          <p:nvPr/>
        </p:nvSpPr>
        <p:spPr bwMode="auto">
          <a:xfrm rot="-5400000">
            <a:off x="6640513" y="1624013"/>
            <a:ext cx="457200" cy="2819400"/>
          </a:xfrm>
          <a:prstGeom prst="leftBrace">
            <a:avLst>
              <a:gd name="adj1" fmla="val 5138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3257" name="Text Box 9"/>
          <p:cNvSpPr txBox="1">
            <a:spLocks noChangeArrowheads="1"/>
          </p:cNvSpPr>
          <p:nvPr/>
        </p:nvSpPr>
        <p:spPr bwMode="auto">
          <a:xfrm>
            <a:off x="333375" y="1470025"/>
            <a:ext cx="4683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t>Windows Registry Entry</a:t>
            </a:r>
          </a:p>
        </p:txBody>
      </p:sp>
      <p:sp>
        <p:nvSpPr>
          <p:cNvPr id="53258" name="Text Box 10"/>
          <p:cNvSpPr txBox="1">
            <a:spLocks noChangeArrowheads="1"/>
          </p:cNvSpPr>
          <p:nvPr/>
        </p:nvSpPr>
        <p:spPr bwMode="auto">
          <a:xfrm>
            <a:off x="382588" y="5386388"/>
            <a:ext cx="80184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t>The OpenDSS is now available to any program on the computer</a:t>
            </a:r>
          </a:p>
        </p:txBody>
      </p:sp>
    </p:spTree>
    <p:extLst>
      <p:ext uri="{BB962C8B-B14F-4D97-AF65-F5344CB8AC3E}">
        <p14:creationId xmlns:p14="http://schemas.microsoft.com/office/powerpoint/2010/main" val="5985083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a:t>The GUID References the DLL File ….</a:t>
            </a:r>
          </a:p>
        </p:txBody>
      </p:sp>
      <p:pic>
        <p:nvPicPr>
          <p:cNvPr id="54275" name="Picture 3" descr="Registry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90825"/>
            <a:ext cx="89154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Text Box 4"/>
          <p:cNvSpPr txBox="1">
            <a:spLocks noChangeArrowheads="1"/>
          </p:cNvSpPr>
          <p:nvPr/>
        </p:nvSpPr>
        <p:spPr bwMode="auto">
          <a:xfrm>
            <a:off x="1411288" y="1866900"/>
            <a:ext cx="6446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800" b="1"/>
              <a:t>If you look up the GUID in RegEdit</a:t>
            </a:r>
          </a:p>
        </p:txBody>
      </p:sp>
      <p:sp>
        <p:nvSpPr>
          <p:cNvPr id="54277" name="Line 5"/>
          <p:cNvSpPr>
            <a:spLocks noChangeShapeType="1"/>
          </p:cNvSpPr>
          <p:nvPr/>
        </p:nvSpPr>
        <p:spPr bwMode="auto">
          <a:xfrm flipH="1">
            <a:off x="3594100" y="2320925"/>
            <a:ext cx="1676400" cy="1143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54278" name="Text Box 6"/>
          <p:cNvSpPr txBox="1">
            <a:spLocks noChangeArrowheads="1"/>
          </p:cNvSpPr>
          <p:nvPr/>
        </p:nvSpPr>
        <p:spPr bwMode="auto">
          <a:xfrm>
            <a:off x="674688" y="5292725"/>
            <a:ext cx="82026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400" b="1"/>
              <a:t>Points to OpenDSSEngine.DLL</a:t>
            </a:r>
            <a:br>
              <a:rPr lang="en-US" altLang="en-US" sz="2400" b="1"/>
            </a:br>
            <a:r>
              <a:rPr lang="en-US" altLang="en-US" sz="2400" b="1"/>
              <a:t>(In-process server, Apartment Threading model)</a:t>
            </a:r>
          </a:p>
        </p:txBody>
      </p:sp>
      <p:sp>
        <p:nvSpPr>
          <p:cNvPr id="54279" name="Line 7"/>
          <p:cNvSpPr>
            <a:spLocks noChangeShapeType="1"/>
          </p:cNvSpPr>
          <p:nvPr/>
        </p:nvSpPr>
        <p:spPr bwMode="auto">
          <a:xfrm flipV="1">
            <a:off x="6413500" y="3616325"/>
            <a:ext cx="1295400" cy="1600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10153225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itle 3"/>
          <p:cNvSpPr>
            <a:spLocks noGrp="1"/>
          </p:cNvSpPr>
          <p:nvPr>
            <p:ph type="title"/>
          </p:nvPr>
        </p:nvSpPr>
        <p:spPr/>
        <p:txBody>
          <a:bodyPr>
            <a:normAutofit/>
          </a:bodyPr>
          <a:lstStyle/>
          <a:p>
            <a:pPr eaLnBrk="1" hangingPunct="1"/>
            <a:r>
              <a:rPr lang="en-US" altLang="en-US" dirty="0"/>
              <a:t>Starting the Program</a:t>
            </a:r>
          </a:p>
        </p:txBody>
      </p:sp>
      <p:sp>
        <p:nvSpPr>
          <p:cNvPr id="56322" name="Subtitle 4"/>
          <p:cNvSpPr>
            <a:spLocks noGrp="1"/>
          </p:cNvSpPr>
          <p:nvPr>
            <p:ph type="body" idx="1"/>
          </p:nvPr>
        </p:nvSpPr>
        <p:spPr/>
        <p:txBody>
          <a:bodyPr/>
          <a:lstStyle/>
          <a:p>
            <a:pPr eaLnBrk="1" hangingPunct="1"/>
            <a:r>
              <a:rPr lang="en-US" altLang="en-US" dirty="0"/>
              <a:t>.</a:t>
            </a:r>
          </a:p>
        </p:txBody>
      </p:sp>
    </p:spTree>
    <p:extLst>
      <p:ext uri="{BB962C8B-B14F-4D97-AF65-F5344CB8AC3E}">
        <p14:creationId xmlns:p14="http://schemas.microsoft.com/office/powerpoint/2010/main" val="34074464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Starting OpenDSS.exe – Standalone executable</a:t>
            </a:r>
          </a:p>
        </p:txBody>
      </p:sp>
      <p:pic>
        <p:nvPicPr>
          <p:cNvPr id="5" name="Picture 4"/>
          <p:cNvPicPr>
            <a:picLocks noChangeAspect="1"/>
          </p:cNvPicPr>
          <p:nvPr/>
        </p:nvPicPr>
        <p:blipFill>
          <a:blip r:embed="rId2"/>
          <a:stretch>
            <a:fillRect/>
          </a:stretch>
        </p:blipFill>
        <p:spPr>
          <a:xfrm>
            <a:off x="700453" y="1831910"/>
            <a:ext cx="2880827" cy="4321240"/>
          </a:xfrm>
          <a:prstGeom prst="rect">
            <a:avLst/>
          </a:prstGeom>
        </p:spPr>
      </p:pic>
      <p:pic>
        <p:nvPicPr>
          <p:cNvPr id="6" name="Picture 5"/>
          <p:cNvPicPr>
            <a:picLocks noChangeAspect="1"/>
          </p:cNvPicPr>
          <p:nvPr/>
        </p:nvPicPr>
        <p:blipFill>
          <a:blip r:embed="rId3"/>
          <a:stretch>
            <a:fillRect/>
          </a:stretch>
        </p:blipFill>
        <p:spPr>
          <a:xfrm>
            <a:off x="5645822" y="2169267"/>
            <a:ext cx="763227" cy="756813"/>
          </a:xfrm>
          <a:prstGeom prst="rect">
            <a:avLst/>
          </a:prstGeom>
        </p:spPr>
      </p:pic>
      <p:pic>
        <p:nvPicPr>
          <p:cNvPr id="7" name="Picture 6"/>
          <p:cNvPicPr>
            <a:picLocks noChangeAspect="1"/>
          </p:cNvPicPr>
          <p:nvPr/>
        </p:nvPicPr>
        <p:blipFill>
          <a:blip r:embed="rId4"/>
          <a:stretch>
            <a:fillRect/>
          </a:stretch>
        </p:blipFill>
        <p:spPr>
          <a:xfrm>
            <a:off x="3756738" y="3815128"/>
            <a:ext cx="4914900" cy="1990725"/>
          </a:xfrm>
          <a:prstGeom prst="rect">
            <a:avLst/>
          </a:prstGeom>
        </p:spPr>
      </p:pic>
      <p:sp>
        <p:nvSpPr>
          <p:cNvPr id="8" name="Oval 7"/>
          <p:cNvSpPr/>
          <p:nvPr/>
        </p:nvSpPr>
        <p:spPr bwMode="auto">
          <a:xfrm>
            <a:off x="820615" y="2737338"/>
            <a:ext cx="1184031" cy="1143000"/>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cxnSp>
        <p:nvCxnSpPr>
          <p:cNvPr id="10" name="Straight Arrow Connector 9"/>
          <p:cNvCxnSpPr/>
          <p:nvPr/>
        </p:nvCxnSpPr>
        <p:spPr bwMode="auto">
          <a:xfrm>
            <a:off x="7655169" y="4810490"/>
            <a:ext cx="1214511" cy="0"/>
          </a:xfrm>
          <a:prstGeom prst="straightConnector1">
            <a:avLst/>
          </a:prstGeom>
          <a:solidFill>
            <a:schemeClr val="accent1"/>
          </a:solidFill>
          <a:ln w="76200" cap="flat" cmpd="sng" algn="ctr">
            <a:solidFill>
              <a:srgbClr val="FF0000"/>
            </a:solidFill>
            <a:prstDash val="solid"/>
            <a:round/>
            <a:headEnd type="triangle" w="med" len="med"/>
            <a:tailEnd type="none" w="med" len="med"/>
          </a:ln>
          <a:effectLst/>
        </p:spPr>
      </p:cxnSp>
      <p:sp>
        <p:nvSpPr>
          <p:cNvPr id="11" name="TextBox 10"/>
          <p:cNvSpPr txBox="1"/>
          <p:nvPr/>
        </p:nvSpPr>
        <p:spPr>
          <a:xfrm>
            <a:off x="399657" y="1091344"/>
            <a:ext cx="3482418" cy="338554"/>
          </a:xfrm>
          <a:prstGeom prst="rect">
            <a:avLst/>
          </a:prstGeom>
          <a:noFill/>
        </p:spPr>
        <p:txBody>
          <a:bodyPr wrap="square" rtlCol="0">
            <a:spAutoFit/>
          </a:bodyPr>
          <a:lstStyle/>
          <a:p>
            <a:r>
              <a:rPr lang="en-US" dirty="0"/>
              <a:t>Start Menu</a:t>
            </a:r>
          </a:p>
        </p:txBody>
      </p:sp>
      <p:sp>
        <p:nvSpPr>
          <p:cNvPr id="12" name="TextBox 11"/>
          <p:cNvSpPr txBox="1"/>
          <p:nvPr/>
        </p:nvSpPr>
        <p:spPr>
          <a:xfrm>
            <a:off x="4286226" y="1697648"/>
            <a:ext cx="3482418" cy="338554"/>
          </a:xfrm>
          <a:prstGeom prst="rect">
            <a:avLst/>
          </a:prstGeom>
          <a:noFill/>
        </p:spPr>
        <p:txBody>
          <a:bodyPr wrap="square" rtlCol="0">
            <a:spAutoFit/>
          </a:bodyPr>
          <a:lstStyle/>
          <a:p>
            <a:r>
              <a:rPr lang="en-US" dirty="0"/>
              <a:t>Desktop Icon</a:t>
            </a:r>
          </a:p>
        </p:txBody>
      </p:sp>
      <p:sp>
        <p:nvSpPr>
          <p:cNvPr id="13" name="TextBox 12"/>
          <p:cNvSpPr txBox="1"/>
          <p:nvPr/>
        </p:nvSpPr>
        <p:spPr>
          <a:xfrm>
            <a:off x="5189220" y="5895632"/>
            <a:ext cx="3482418" cy="338554"/>
          </a:xfrm>
          <a:prstGeom prst="rect">
            <a:avLst/>
          </a:prstGeom>
          <a:noFill/>
        </p:spPr>
        <p:txBody>
          <a:bodyPr wrap="square" rtlCol="0">
            <a:spAutoFit/>
          </a:bodyPr>
          <a:lstStyle/>
          <a:p>
            <a:r>
              <a:rPr lang="en-US" dirty="0"/>
              <a:t>File Manager/Explorer</a:t>
            </a:r>
          </a:p>
        </p:txBody>
      </p:sp>
    </p:spTree>
    <p:extLst>
      <p:ext uri="{BB962C8B-B14F-4D97-AF65-F5344CB8AC3E}">
        <p14:creationId xmlns:p14="http://schemas.microsoft.com/office/powerpoint/2010/main" val="23739019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User Screen</a:t>
            </a:r>
          </a:p>
        </p:txBody>
      </p:sp>
      <p:pic>
        <p:nvPicPr>
          <p:cNvPr id="3" name="Picture 2"/>
          <p:cNvPicPr>
            <a:picLocks noChangeAspect="1"/>
          </p:cNvPicPr>
          <p:nvPr/>
        </p:nvPicPr>
        <p:blipFill>
          <a:blip r:embed="rId2"/>
          <a:stretch>
            <a:fillRect/>
          </a:stretch>
        </p:blipFill>
        <p:spPr>
          <a:xfrm>
            <a:off x="4762" y="1134544"/>
            <a:ext cx="9139238" cy="4757738"/>
          </a:xfrm>
          <a:prstGeom prst="rect">
            <a:avLst/>
          </a:prstGeom>
        </p:spPr>
      </p:pic>
      <p:sp>
        <p:nvSpPr>
          <p:cNvPr id="4" name="TextBox 3"/>
          <p:cNvSpPr txBox="1"/>
          <p:nvPr/>
        </p:nvSpPr>
        <p:spPr>
          <a:xfrm>
            <a:off x="6565392" y="5394960"/>
            <a:ext cx="2243328" cy="338554"/>
          </a:xfrm>
          <a:prstGeom prst="rect">
            <a:avLst/>
          </a:prstGeom>
          <a:noFill/>
        </p:spPr>
        <p:txBody>
          <a:bodyPr wrap="square" rtlCol="0">
            <a:spAutoFit/>
          </a:bodyPr>
          <a:lstStyle/>
          <a:p>
            <a:r>
              <a:rPr lang="en-US" dirty="0"/>
              <a:t>File Displayed</a:t>
            </a:r>
          </a:p>
        </p:txBody>
      </p:sp>
      <p:cxnSp>
        <p:nvCxnSpPr>
          <p:cNvPr id="6" name="Straight Arrow Connector 5"/>
          <p:cNvCxnSpPr/>
          <p:nvPr/>
        </p:nvCxnSpPr>
        <p:spPr bwMode="auto">
          <a:xfrm flipH="1" flipV="1">
            <a:off x="6303264" y="5486400"/>
            <a:ext cx="694944" cy="548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 name="Straight Arrow Connector 7"/>
          <p:cNvCxnSpPr/>
          <p:nvPr/>
        </p:nvCxnSpPr>
        <p:spPr bwMode="auto">
          <a:xfrm flipH="1">
            <a:off x="4657344" y="5608320"/>
            <a:ext cx="2353056" cy="487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TextBox 8"/>
          <p:cNvSpPr txBox="1"/>
          <p:nvPr/>
        </p:nvSpPr>
        <p:spPr>
          <a:xfrm>
            <a:off x="6461760" y="2450592"/>
            <a:ext cx="2243328" cy="338554"/>
          </a:xfrm>
          <a:prstGeom prst="rect">
            <a:avLst/>
          </a:prstGeom>
          <a:noFill/>
        </p:spPr>
        <p:txBody>
          <a:bodyPr wrap="square" rtlCol="0">
            <a:spAutoFit/>
          </a:bodyPr>
          <a:lstStyle/>
          <a:p>
            <a:r>
              <a:rPr lang="en-US" dirty="0"/>
              <a:t>Home Folder</a:t>
            </a:r>
          </a:p>
        </p:txBody>
      </p:sp>
      <p:cxnSp>
        <p:nvCxnSpPr>
          <p:cNvPr id="11" name="Straight Arrow Connector 10"/>
          <p:cNvCxnSpPr/>
          <p:nvPr/>
        </p:nvCxnSpPr>
        <p:spPr bwMode="auto">
          <a:xfrm flipH="1" flipV="1">
            <a:off x="2810256" y="1207008"/>
            <a:ext cx="4096512" cy="14128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2" name="Right Brace 11"/>
          <p:cNvSpPr/>
          <p:nvPr/>
        </p:nvSpPr>
        <p:spPr bwMode="auto">
          <a:xfrm>
            <a:off x="5187696" y="1840992"/>
            <a:ext cx="1719072" cy="3499104"/>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
        <p:nvSpPr>
          <p:cNvPr id="13" name="TextBox 12"/>
          <p:cNvSpPr txBox="1"/>
          <p:nvPr/>
        </p:nvSpPr>
        <p:spPr>
          <a:xfrm>
            <a:off x="6998208" y="3407664"/>
            <a:ext cx="1365504" cy="338554"/>
          </a:xfrm>
          <a:prstGeom prst="rect">
            <a:avLst/>
          </a:prstGeom>
          <a:noFill/>
        </p:spPr>
        <p:txBody>
          <a:bodyPr wrap="square" rtlCol="0">
            <a:spAutoFit/>
          </a:bodyPr>
          <a:lstStyle/>
          <a:p>
            <a:r>
              <a:rPr lang="en-US" dirty="0"/>
              <a:t>Circuit Script</a:t>
            </a:r>
          </a:p>
        </p:txBody>
      </p:sp>
      <p:sp>
        <p:nvSpPr>
          <p:cNvPr id="14" name="TextBox 13"/>
          <p:cNvSpPr txBox="1"/>
          <p:nvPr/>
        </p:nvSpPr>
        <p:spPr>
          <a:xfrm>
            <a:off x="6955536" y="4364736"/>
            <a:ext cx="1365504" cy="584775"/>
          </a:xfrm>
          <a:prstGeom prst="rect">
            <a:avLst/>
          </a:prstGeom>
          <a:noFill/>
        </p:spPr>
        <p:txBody>
          <a:bodyPr wrap="square" rtlCol="0">
            <a:spAutoFit/>
          </a:bodyPr>
          <a:lstStyle/>
          <a:p>
            <a:r>
              <a:rPr lang="en-US" dirty="0"/>
              <a:t>Solution Summary</a:t>
            </a:r>
          </a:p>
        </p:txBody>
      </p:sp>
      <p:cxnSp>
        <p:nvCxnSpPr>
          <p:cNvPr id="16" name="Straight Arrow Connector 15"/>
          <p:cNvCxnSpPr/>
          <p:nvPr/>
        </p:nvCxnSpPr>
        <p:spPr bwMode="auto">
          <a:xfrm flipH="1" flipV="1">
            <a:off x="737616" y="2789146"/>
            <a:ext cx="6406896" cy="180114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3797583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itle 3"/>
          <p:cNvSpPr>
            <a:spLocks noGrp="1"/>
          </p:cNvSpPr>
          <p:nvPr>
            <p:ph type="title"/>
          </p:nvPr>
        </p:nvSpPr>
        <p:spPr/>
        <p:txBody>
          <a:bodyPr>
            <a:normAutofit/>
          </a:bodyPr>
          <a:lstStyle/>
          <a:p>
            <a:pPr eaLnBrk="1" hangingPunct="1"/>
            <a:r>
              <a:rPr lang="en-US" altLang="en-US" dirty="0"/>
              <a:t>(Live Demo)</a:t>
            </a:r>
          </a:p>
        </p:txBody>
      </p:sp>
      <p:sp>
        <p:nvSpPr>
          <p:cNvPr id="56322" name="Subtitle 4"/>
          <p:cNvSpPr>
            <a:spLocks noGrp="1"/>
          </p:cNvSpPr>
          <p:nvPr>
            <p:ph type="body" idx="1"/>
          </p:nvPr>
        </p:nvSpPr>
        <p:spPr/>
        <p:txBody>
          <a:bodyPr/>
          <a:lstStyle/>
          <a:p>
            <a:pPr eaLnBrk="1" hangingPunct="1"/>
            <a:r>
              <a:rPr lang="en-US" altLang="en-US" dirty="0"/>
              <a:t>.</a:t>
            </a:r>
          </a:p>
        </p:txBody>
      </p:sp>
    </p:spTree>
    <p:extLst>
      <p:ext uri="{BB962C8B-B14F-4D97-AF65-F5344CB8AC3E}">
        <p14:creationId xmlns:p14="http://schemas.microsoft.com/office/powerpoint/2010/main" val="31714506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3"/>
          <p:cNvSpPr>
            <a:spLocks noGrp="1"/>
          </p:cNvSpPr>
          <p:nvPr>
            <p:ph type="ctrTitle" sz="quarter"/>
          </p:nvPr>
        </p:nvSpPr>
        <p:spPr/>
        <p:txBody>
          <a:bodyPr/>
          <a:lstStyle/>
          <a:p>
            <a:pPr eaLnBrk="1" hangingPunct="1"/>
            <a:r>
              <a:rPr lang="en-US" altLang="en-US" dirty="0"/>
              <a:t>How Does </a:t>
            </a:r>
            <a:r>
              <a:rPr lang="en-US" altLang="en-US" dirty="0" err="1"/>
              <a:t>OpenDSS</a:t>
            </a:r>
            <a:r>
              <a:rPr lang="en-US" altLang="en-US" dirty="0"/>
              <a:t> Work?</a:t>
            </a:r>
          </a:p>
        </p:txBody>
      </p:sp>
    </p:spTree>
    <p:extLst>
      <p:ext uri="{BB962C8B-B14F-4D97-AF65-F5344CB8AC3E}">
        <p14:creationId xmlns:p14="http://schemas.microsoft.com/office/powerpoint/2010/main" val="20014615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itle 3"/>
          <p:cNvSpPr>
            <a:spLocks noGrp="1"/>
          </p:cNvSpPr>
          <p:nvPr>
            <p:ph type="title"/>
          </p:nvPr>
        </p:nvSpPr>
        <p:spPr/>
        <p:txBody>
          <a:bodyPr>
            <a:normAutofit/>
          </a:bodyPr>
          <a:lstStyle/>
          <a:p>
            <a:pPr eaLnBrk="1" hangingPunct="1"/>
            <a:r>
              <a:rPr lang="en-US" altLang="en-US" dirty="0" err="1"/>
              <a:t>OpenDSS</a:t>
            </a:r>
            <a:r>
              <a:rPr lang="en-US" altLang="en-US" dirty="0"/>
              <a:t> Architecture </a:t>
            </a:r>
            <a:br>
              <a:rPr lang="en-US" altLang="en-US" dirty="0"/>
            </a:br>
            <a:endParaRPr lang="en-US" altLang="en-US" dirty="0"/>
          </a:p>
        </p:txBody>
      </p:sp>
      <p:sp>
        <p:nvSpPr>
          <p:cNvPr id="56322" name="Subtitle 4"/>
          <p:cNvSpPr>
            <a:spLocks noGrp="1"/>
          </p:cNvSpPr>
          <p:nvPr>
            <p:ph type="body" idx="1"/>
          </p:nvPr>
        </p:nvSpPr>
        <p:spPr/>
        <p:txBody>
          <a:bodyPr/>
          <a:lstStyle/>
          <a:p>
            <a:pPr eaLnBrk="1" hangingPunct="1"/>
            <a:r>
              <a:rPr lang="en-US" altLang="en-US" dirty="0"/>
              <a:t>.</a:t>
            </a:r>
          </a:p>
        </p:txBody>
      </p:sp>
    </p:spTree>
    <p:extLst>
      <p:ext uri="{BB962C8B-B14F-4D97-AF65-F5344CB8AC3E}">
        <p14:creationId xmlns:p14="http://schemas.microsoft.com/office/powerpoint/2010/main" val="2936718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154FF-CED3-433A-9238-6ED899E6016D}"/>
              </a:ext>
            </a:extLst>
          </p:cNvPr>
          <p:cNvSpPr>
            <a:spLocks noGrp="1"/>
          </p:cNvSpPr>
          <p:nvPr>
            <p:ph type="title"/>
          </p:nvPr>
        </p:nvSpPr>
        <p:spPr/>
        <p:txBody>
          <a:bodyPr>
            <a:normAutofit/>
          </a:bodyPr>
          <a:lstStyle/>
          <a:p>
            <a:r>
              <a:rPr lang="en-US" dirty="0"/>
              <a:t>Highlighting a Few Capabilities</a:t>
            </a:r>
            <a:endParaRPr lang="en-US" i="1" dirty="0"/>
          </a:p>
        </p:txBody>
      </p:sp>
      <p:graphicFrame>
        <p:nvGraphicFramePr>
          <p:cNvPr id="4" name="Diagram 3">
            <a:extLst>
              <a:ext uri="{FF2B5EF4-FFF2-40B4-BE49-F238E27FC236}">
                <a16:creationId xmlns:a16="http://schemas.microsoft.com/office/drawing/2014/main" id="{1596A178-84DA-48D6-87AF-A8EC369826DE}"/>
              </a:ext>
            </a:extLst>
          </p:cNvPr>
          <p:cNvGraphicFramePr/>
          <p:nvPr>
            <p:extLst/>
          </p:nvPr>
        </p:nvGraphicFramePr>
        <p:xfrm>
          <a:off x="348343" y="1407319"/>
          <a:ext cx="3989614" cy="43835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958AB65D-E703-4DB7-BDB0-F36ED7F14877}"/>
              </a:ext>
            </a:extLst>
          </p:cNvPr>
          <p:cNvGraphicFramePr/>
          <p:nvPr>
            <p:extLst/>
          </p:nvPr>
        </p:nvGraphicFramePr>
        <p:xfrm>
          <a:off x="5105401" y="1471613"/>
          <a:ext cx="3916250" cy="413310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18" name="Straight Connector 17">
            <a:extLst>
              <a:ext uri="{FF2B5EF4-FFF2-40B4-BE49-F238E27FC236}">
                <a16:creationId xmlns:a16="http://schemas.microsoft.com/office/drawing/2014/main" id="{BF8ADF31-FF28-427E-97BF-3DF2D364F50E}"/>
              </a:ext>
            </a:extLst>
          </p:cNvPr>
          <p:cNvCxnSpPr/>
          <p:nvPr/>
        </p:nvCxnSpPr>
        <p:spPr bwMode="auto">
          <a:xfrm>
            <a:off x="108857" y="1880381"/>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B413846C-0270-4BE1-98D5-3F00734408DC}"/>
              </a:ext>
            </a:extLst>
          </p:cNvPr>
          <p:cNvCxnSpPr/>
          <p:nvPr/>
        </p:nvCxnSpPr>
        <p:spPr bwMode="auto">
          <a:xfrm>
            <a:off x="108857" y="20494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6D682E0C-44F6-4CFA-9755-A29E1FFACC10}"/>
              </a:ext>
            </a:extLst>
          </p:cNvPr>
          <p:cNvCxnSpPr/>
          <p:nvPr/>
        </p:nvCxnSpPr>
        <p:spPr bwMode="auto">
          <a:xfrm>
            <a:off x="108857" y="2187562"/>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392BB0A3-8C46-4BB8-A35C-EC2DC50CE3BD}"/>
              </a:ext>
            </a:extLst>
          </p:cNvPr>
          <p:cNvCxnSpPr/>
          <p:nvPr/>
        </p:nvCxnSpPr>
        <p:spPr bwMode="auto">
          <a:xfrm>
            <a:off x="108857" y="23542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2" name="Straight Connector 21">
            <a:extLst>
              <a:ext uri="{FF2B5EF4-FFF2-40B4-BE49-F238E27FC236}">
                <a16:creationId xmlns:a16="http://schemas.microsoft.com/office/drawing/2014/main" id="{D32E42B8-5A44-4E52-AADA-2DC13B28FB0B}"/>
              </a:ext>
            </a:extLst>
          </p:cNvPr>
          <p:cNvCxnSpPr/>
          <p:nvPr/>
        </p:nvCxnSpPr>
        <p:spPr bwMode="auto">
          <a:xfrm>
            <a:off x="108857" y="3290081"/>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843D39CD-35B3-4781-A4DF-C76686D082E3}"/>
              </a:ext>
            </a:extLst>
          </p:cNvPr>
          <p:cNvCxnSpPr/>
          <p:nvPr/>
        </p:nvCxnSpPr>
        <p:spPr bwMode="auto">
          <a:xfrm>
            <a:off x="108857" y="3571068"/>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2059C6DE-4C19-434C-B3C0-AC241F5933D6}"/>
              </a:ext>
            </a:extLst>
          </p:cNvPr>
          <p:cNvCxnSpPr/>
          <p:nvPr/>
        </p:nvCxnSpPr>
        <p:spPr bwMode="auto">
          <a:xfrm>
            <a:off x="108857" y="4037793"/>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269C9367-4979-4454-91C0-79426F7E0F70}"/>
              </a:ext>
            </a:extLst>
          </p:cNvPr>
          <p:cNvCxnSpPr/>
          <p:nvPr/>
        </p:nvCxnSpPr>
        <p:spPr bwMode="auto">
          <a:xfrm>
            <a:off x="108857" y="4364024"/>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8101139E-0965-4FB3-8542-F79452B4EA38}"/>
              </a:ext>
            </a:extLst>
          </p:cNvPr>
          <p:cNvCxnSpPr/>
          <p:nvPr/>
        </p:nvCxnSpPr>
        <p:spPr bwMode="auto">
          <a:xfrm>
            <a:off x="108857" y="5285568"/>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D46D0882-5360-410E-AB90-26F2F823B7DB}"/>
              </a:ext>
            </a:extLst>
          </p:cNvPr>
          <p:cNvCxnSpPr/>
          <p:nvPr/>
        </p:nvCxnSpPr>
        <p:spPr bwMode="auto">
          <a:xfrm>
            <a:off x="108857" y="5445112"/>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B841E355-53B7-41DC-833A-988550907FA1}"/>
              </a:ext>
            </a:extLst>
          </p:cNvPr>
          <p:cNvCxnSpPr/>
          <p:nvPr/>
        </p:nvCxnSpPr>
        <p:spPr bwMode="auto">
          <a:xfrm>
            <a:off x="108857" y="5599145"/>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CE8848CA-0095-43A8-88A9-7F2178899ECF}"/>
              </a:ext>
            </a:extLst>
          </p:cNvPr>
          <p:cNvCxnSpPr/>
          <p:nvPr/>
        </p:nvCxnSpPr>
        <p:spPr bwMode="auto">
          <a:xfrm>
            <a:off x="4865914" y="4706177"/>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A65FE1BF-D8AA-485D-BEA1-3109D3D0E069}"/>
              </a:ext>
            </a:extLst>
          </p:cNvPr>
          <p:cNvCxnSpPr/>
          <p:nvPr/>
        </p:nvCxnSpPr>
        <p:spPr bwMode="auto">
          <a:xfrm>
            <a:off x="4865914" y="4549014"/>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2210267A-A949-4E70-9C0C-31316A21B41D}"/>
              </a:ext>
            </a:extLst>
          </p:cNvPr>
          <p:cNvCxnSpPr/>
          <p:nvPr/>
        </p:nvCxnSpPr>
        <p:spPr bwMode="auto">
          <a:xfrm>
            <a:off x="4865914" y="4389470"/>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C1DA73CD-0EC9-4251-9CCC-4FDFD9D57CDD}"/>
              </a:ext>
            </a:extLst>
          </p:cNvPr>
          <p:cNvCxnSpPr/>
          <p:nvPr/>
        </p:nvCxnSpPr>
        <p:spPr bwMode="auto">
          <a:xfrm>
            <a:off x="4865914" y="4227545"/>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17FCD315-97A3-423D-B945-A82F5687FC48}"/>
              </a:ext>
            </a:extLst>
          </p:cNvPr>
          <p:cNvCxnSpPr/>
          <p:nvPr/>
        </p:nvCxnSpPr>
        <p:spPr bwMode="auto">
          <a:xfrm>
            <a:off x="4865914" y="34591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27317016-107F-4F8D-8C3B-9A5C953562A9}"/>
              </a:ext>
            </a:extLst>
          </p:cNvPr>
          <p:cNvCxnSpPr/>
          <p:nvPr/>
        </p:nvCxnSpPr>
        <p:spPr bwMode="auto">
          <a:xfrm>
            <a:off x="4865914" y="2198661"/>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6B370AEC-B21D-498D-B6F6-BFDF0DFA0BA7}"/>
              </a:ext>
            </a:extLst>
          </p:cNvPr>
          <p:cNvCxnSpPr/>
          <p:nvPr/>
        </p:nvCxnSpPr>
        <p:spPr bwMode="auto">
          <a:xfrm>
            <a:off x="4865914" y="20494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FF42E891-99DB-46FF-8AB2-88DCE71BE1B3}"/>
              </a:ext>
            </a:extLst>
          </p:cNvPr>
          <p:cNvCxnSpPr/>
          <p:nvPr/>
        </p:nvCxnSpPr>
        <p:spPr bwMode="auto">
          <a:xfrm>
            <a:off x="4865914" y="3290081"/>
            <a:ext cx="239486"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9" name="Straight Connector 38">
            <a:extLst>
              <a:ext uri="{FF2B5EF4-FFF2-40B4-BE49-F238E27FC236}">
                <a16:creationId xmlns:a16="http://schemas.microsoft.com/office/drawing/2014/main" id="{FE2A4569-DDB5-45E1-83AB-7498A7484097}"/>
              </a:ext>
            </a:extLst>
          </p:cNvPr>
          <p:cNvCxnSpPr/>
          <p:nvPr/>
        </p:nvCxnSpPr>
        <p:spPr bwMode="auto">
          <a:xfrm>
            <a:off x="4865914" y="5337956"/>
            <a:ext cx="239486"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FA2FBC28-EF5E-4978-8B38-EE2E6A43BC8E}"/>
              </a:ext>
            </a:extLst>
          </p:cNvPr>
          <p:cNvCxnSpPr/>
          <p:nvPr/>
        </p:nvCxnSpPr>
        <p:spPr bwMode="auto">
          <a:xfrm>
            <a:off x="4865914" y="5498462"/>
            <a:ext cx="239486"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96368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childTnLst>
                                </p:cTn>
                              </p:par>
                              <p:par>
                                <p:cTn id="49" presetID="10" presetClass="entr" presetSubtype="0"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500"/>
                                        <p:tgtEl>
                                          <p:spTgt spid="3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fade">
                                      <p:cBhvr>
                                        <p:cTn id="56" dur="500"/>
                                        <p:tgtEl>
                                          <p:spTgt spid="3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500"/>
                                        <p:tgtEl>
                                          <p:spTgt spid="29"/>
                                        </p:tgtEl>
                                      </p:cBhvr>
                                    </p:animEffect>
                                  </p:childTnLst>
                                </p:cTn>
                              </p:par>
                              <p:par>
                                <p:cTn id="62" presetID="10" presetClass="entr" presetSubtype="0" fill="hold"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par>
                                <p:cTn id="65" presetID="10"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500"/>
                                        <p:tgtEl>
                                          <p:spTgt spid="31"/>
                                        </p:tgtEl>
                                      </p:cBhvr>
                                    </p:animEffect>
                                  </p:childTnLst>
                                </p:cTn>
                              </p:par>
                              <p:par>
                                <p:cTn id="68" presetID="10" presetClass="entr" presetSubtype="0" fill="hold"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fade">
                                      <p:cBhvr>
                                        <p:cTn id="80" dur="500"/>
                                        <p:tgtEl>
                                          <p:spTgt spid="3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fade">
                                      <p:cBhvr>
                                        <p:cTn id="8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a:t>DSS Structure</a:t>
            </a:r>
          </a:p>
        </p:txBody>
      </p:sp>
      <p:sp>
        <p:nvSpPr>
          <p:cNvPr id="57347" name="Rectangle 3"/>
          <p:cNvSpPr>
            <a:spLocks noChangeArrowheads="1"/>
          </p:cNvSpPr>
          <p:nvPr/>
        </p:nvSpPr>
        <p:spPr bwMode="auto">
          <a:xfrm>
            <a:off x="3124200" y="1828800"/>
            <a:ext cx="3276600" cy="2362200"/>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r>
              <a:rPr lang="en-US" altLang="en-US" sz="2000" b="1">
                <a:solidFill>
                  <a:schemeClr val="tx1"/>
                </a:solidFill>
              </a:rPr>
              <a:t>Main Simulation Engine</a:t>
            </a:r>
          </a:p>
        </p:txBody>
      </p:sp>
      <p:sp>
        <p:nvSpPr>
          <p:cNvPr id="57348" name="AutoShape 4"/>
          <p:cNvSpPr>
            <a:spLocks noChangeArrowheads="1"/>
          </p:cNvSpPr>
          <p:nvPr/>
        </p:nvSpPr>
        <p:spPr bwMode="auto">
          <a:xfrm>
            <a:off x="4267200" y="4724400"/>
            <a:ext cx="762000" cy="1143000"/>
          </a:xfrm>
          <a:prstGeom prst="flowChartMagneticDisk">
            <a:avLst/>
          </a:prstGeom>
          <a:solidFill>
            <a:schemeClr val="hlink"/>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49" name="Line 5"/>
          <p:cNvSpPr>
            <a:spLocks noChangeShapeType="1"/>
          </p:cNvSpPr>
          <p:nvPr/>
        </p:nvSpPr>
        <p:spPr bwMode="auto">
          <a:xfrm>
            <a:off x="2514600" y="1981200"/>
            <a:ext cx="6096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0" name="Line 6"/>
          <p:cNvSpPr>
            <a:spLocks noChangeShapeType="1"/>
          </p:cNvSpPr>
          <p:nvPr/>
        </p:nvSpPr>
        <p:spPr bwMode="auto">
          <a:xfrm>
            <a:off x="2743200" y="2286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1" name="Line 7"/>
          <p:cNvSpPr>
            <a:spLocks noChangeShapeType="1"/>
          </p:cNvSpPr>
          <p:nvPr/>
        </p:nvSpPr>
        <p:spPr bwMode="auto">
          <a:xfrm>
            <a:off x="2743200" y="2438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2" name="Line 8"/>
          <p:cNvSpPr>
            <a:spLocks noChangeShapeType="1"/>
          </p:cNvSpPr>
          <p:nvPr/>
        </p:nvSpPr>
        <p:spPr bwMode="auto">
          <a:xfrm>
            <a:off x="2743200" y="2590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3" name="Line 9"/>
          <p:cNvSpPr>
            <a:spLocks noChangeShapeType="1"/>
          </p:cNvSpPr>
          <p:nvPr/>
        </p:nvSpPr>
        <p:spPr bwMode="auto">
          <a:xfrm>
            <a:off x="2743200" y="2743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4" name="Line 10"/>
          <p:cNvSpPr>
            <a:spLocks noChangeShapeType="1"/>
          </p:cNvSpPr>
          <p:nvPr/>
        </p:nvSpPr>
        <p:spPr bwMode="auto">
          <a:xfrm>
            <a:off x="2743200" y="2895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5" name="Line 11"/>
          <p:cNvSpPr>
            <a:spLocks noChangeShapeType="1"/>
          </p:cNvSpPr>
          <p:nvPr/>
        </p:nvSpPr>
        <p:spPr bwMode="auto">
          <a:xfrm>
            <a:off x="2743200" y="3048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6" name="Line 12"/>
          <p:cNvSpPr>
            <a:spLocks noChangeShapeType="1"/>
          </p:cNvSpPr>
          <p:nvPr/>
        </p:nvSpPr>
        <p:spPr bwMode="auto">
          <a:xfrm>
            <a:off x="2743200" y="3200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7" name="Line 13"/>
          <p:cNvSpPr>
            <a:spLocks noChangeShapeType="1"/>
          </p:cNvSpPr>
          <p:nvPr/>
        </p:nvSpPr>
        <p:spPr bwMode="auto">
          <a:xfrm>
            <a:off x="2743200" y="3352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8" name="Line 14"/>
          <p:cNvSpPr>
            <a:spLocks noChangeShapeType="1"/>
          </p:cNvSpPr>
          <p:nvPr/>
        </p:nvSpPr>
        <p:spPr bwMode="auto">
          <a:xfrm>
            <a:off x="2743200" y="3505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9" name="Line 15"/>
          <p:cNvSpPr>
            <a:spLocks noChangeShapeType="1"/>
          </p:cNvSpPr>
          <p:nvPr/>
        </p:nvSpPr>
        <p:spPr bwMode="auto">
          <a:xfrm>
            <a:off x="2743200" y="3657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0" name="Line 16"/>
          <p:cNvSpPr>
            <a:spLocks noChangeShapeType="1"/>
          </p:cNvSpPr>
          <p:nvPr/>
        </p:nvSpPr>
        <p:spPr bwMode="auto">
          <a:xfrm>
            <a:off x="2743200" y="3810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1" name="Text Box 17"/>
          <p:cNvSpPr txBox="1">
            <a:spLocks noChangeArrowheads="1"/>
          </p:cNvSpPr>
          <p:nvPr/>
        </p:nvSpPr>
        <p:spPr bwMode="auto">
          <a:xfrm>
            <a:off x="1219200" y="26670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COM Interface</a:t>
            </a:r>
          </a:p>
        </p:txBody>
      </p:sp>
      <p:sp>
        <p:nvSpPr>
          <p:cNvPr id="57362" name="Text Box 18"/>
          <p:cNvSpPr txBox="1">
            <a:spLocks noChangeArrowheads="1"/>
          </p:cNvSpPr>
          <p:nvPr/>
        </p:nvSpPr>
        <p:spPr bwMode="auto">
          <a:xfrm>
            <a:off x="990600" y="16002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a:t>
            </a:r>
          </a:p>
        </p:txBody>
      </p:sp>
      <p:sp>
        <p:nvSpPr>
          <p:cNvPr id="57363" name="Line 19"/>
          <p:cNvSpPr>
            <a:spLocks noChangeShapeType="1"/>
          </p:cNvSpPr>
          <p:nvPr/>
        </p:nvSpPr>
        <p:spPr bwMode="auto">
          <a:xfrm>
            <a:off x="1524000" y="19812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4" name="AutoShape 20"/>
          <p:cNvSpPr>
            <a:spLocks/>
          </p:cNvSpPr>
          <p:nvPr/>
        </p:nvSpPr>
        <p:spPr bwMode="auto">
          <a:xfrm>
            <a:off x="2362200" y="2286000"/>
            <a:ext cx="304800" cy="1600200"/>
          </a:xfrm>
          <a:prstGeom prst="leftBrace">
            <a:avLst>
              <a:gd name="adj1" fmla="val 437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65" name="Line 21"/>
          <p:cNvSpPr>
            <a:spLocks noChangeShapeType="1"/>
          </p:cNvSpPr>
          <p:nvPr/>
        </p:nvSpPr>
        <p:spPr bwMode="auto">
          <a:xfrm>
            <a:off x="4648200" y="4191000"/>
            <a:ext cx="0" cy="5334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6" name="Text Box 22"/>
          <p:cNvSpPr txBox="1">
            <a:spLocks noChangeArrowheads="1"/>
          </p:cNvSpPr>
          <p:nvPr/>
        </p:nvSpPr>
        <p:spPr bwMode="auto">
          <a:xfrm>
            <a:off x="4800600" y="42672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 Results</a:t>
            </a:r>
          </a:p>
        </p:txBody>
      </p:sp>
      <p:sp>
        <p:nvSpPr>
          <p:cNvPr id="57367" name="Rectangle 23"/>
          <p:cNvSpPr>
            <a:spLocks noChangeArrowheads="1"/>
          </p:cNvSpPr>
          <p:nvPr/>
        </p:nvSpPr>
        <p:spPr bwMode="auto">
          <a:xfrm>
            <a:off x="7315200" y="2590800"/>
            <a:ext cx="914400" cy="990600"/>
          </a:xfrm>
          <a:prstGeom prst="rect">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endParaRPr lang="en-US" altLang="en-US" sz="1800">
              <a:solidFill>
                <a:schemeClr val="tx1"/>
              </a:solidFill>
            </a:endParaRPr>
          </a:p>
        </p:txBody>
      </p:sp>
      <p:sp>
        <p:nvSpPr>
          <p:cNvPr id="57368" name="Text Box 24"/>
          <p:cNvSpPr txBox="1">
            <a:spLocks noChangeArrowheads="1"/>
          </p:cNvSpPr>
          <p:nvPr/>
        </p:nvSpPr>
        <p:spPr bwMode="auto">
          <a:xfrm>
            <a:off x="7086600" y="3733800"/>
            <a:ext cx="1295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User-Written DLLs</a:t>
            </a:r>
          </a:p>
        </p:txBody>
      </p:sp>
      <p:sp>
        <p:nvSpPr>
          <p:cNvPr id="57369" name="AutoShape 25"/>
          <p:cNvSpPr>
            <a:spLocks noChangeArrowheads="1"/>
          </p:cNvSpPr>
          <p:nvPr/>
        </p:nvSpPr>
        <p:spPr bwMode="auto">
          <a:xfrm flipH="1">
            <a:off x="6400800" y="2895600"/>
            <a:ext cx="533400" cy="381000"/>
          </a:xfrm>
          <a:prstGeom prst="chevron">
            <a:avLst>
              <a:gd name="adj" fmla="val 35000"/>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70" name="AutoShape 26"/>
          <p:cNvSpPr>
            <a:spLocks noChangeArrowheads="1"/>
          </p:cNvSpPr>
          <p:nvPr/>
        </p:nvSpPr>
        <p:spPr bwMode="auto">
          <a:xfrm flipH="1">
            <a:off x="6858000" y="2895600"/>
            <a:ext cx="457200" cy="381000"/>
          </a:xfrm>
          <a:prstGeom prst="homePlate">
            <a:avLst>
              <a:gd name="adj" fmla="val 30000"/>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1264859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a:t>DSS Object Structure</a:t>
            </a:r>
          </a:p>
        </p:txBody>
      </p:sp>
      <p:sp>
        <p:nvSpPr>
          <p:cNvPr id="58371" name="Rectangle 3"/>
          <p:cNvSpPr>
            <a:spLocks noChangeArrowheads="1"/>
          </p:cNvSpPr>
          <p:nvPr/>
        </p:nvSpPr>
        <p:spPr bwMode="auto">
          <a:xfrm>
            <a:off x="419100" y="1600200"/>
            <a:ext cx="8305800" cy="381000"/>
          </a:xfrm>
          <a:prstGeom prst="rect">
            <a:avLst/>
          </a:prstGeom>
          <a:solidFill>
            <a:schemeClr val="tx1"/>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DSS Executive</a:t>
            </a:r>
          </a:p>
        </p:txBody>
      </p:sp>
      <p:sp>
        <p:nvSpPr>
          <p:cNvPr id="58372" name="Rectangle 4"/>
          <p:cNvSpPr>
            <a:spLocks noChangeArrowheads="1"/>
          </p:cNvSpPr>
          <p:nvPr/>
        </p:nvSpPr>
        <p:spPr bwMode="auto">
          <a:xfrm>
            <a:off x="3581400" y="2590800"/>
            <a:ext cx="1981200" cy="457200"/>
          </a:xfrm>
          <a:prstGeom prst="rect">
            <a:avLst/>
          </a:prstGeom>
          <a:solidFill>
            <a:srgbClr val="FFFFCC"/>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Circuit</a:t>
            </a:r>
          </a:p>
        </p:txBody>
      </p:sp>
      <p:sp>
        <p:nvSpPr>
          <p:cNvPr id="58373" name="Rectangle 5"/>
          <p:cNvSpPr>
            <a:spLocks noChangeArrowheads="1"/>
          </p:cNvSpPr>
          <p:nvPr/>
        </p:nvSpPr>
        <p:spPr bwMode="auto">
          <a:xfrm>
            <a:off x="3810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PDElement</a:t>
            </a:r>
          </a:p>
        </p:txBody>
      </p:sp>
      <p:sp>
        <p:nvSpPr>
          <p:cNvPr id="58374" name="Rectangle 6"/>
          <p:cNvSpPr>
            <a:spLocks noChangeArrowheads="1"/>
          </p:cNvSpPr>
          <p:nvPr/>
        </p:nvSpPr>
        <p:spPr bwMode="auto">
          <a:xfrm>
            <a:off x="2133600" y="3962400"/>
            <a:ext cx="14478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PCElement</a:t>
            </a:r>
          </a:p>
        </p:txBody>
      </p:sp>
      <p:sp>
        <p:nvSpPr>
          <p:cNvPr id="58375" name="Rectangle 7"/>
          <p:cNvSpPr>
            <a:spLocks noChangeArrowheads="1"/>
          </p:cNvSpPr>
          <p:nvPr/>
        </p:nvSpPr>
        <p:spPr bwMode="auto">
          <a:xfrm>
            <a:off x="3810000" y="3962400"/>
            <a:ext cx="14478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Controls</a:t>
            </a:r>
          </a:p>
        </p:txBody>
      </p:sp>
      <p:sp>
        <p:nvSpPr>
          <p:cNvPr id="58376" name="Rectangle 8"/>
          <p:cNvSpPr>
            <a:spLocks noChangeArrowheads="1"/>
          </p:cNvSpPr>
          <p:nvPr/>
        </p:nvSpPr>
        <p:spPr bwMode="auto">
          <a:xfrm>
            <a:off x="54864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Meters</a:t>
            </a:r>
          </a:p>
        </p:txBody>
      </p:sp>
      <p:sp>
        <p:nvSpPr>
          <p:cNvPr id="58377" name="Rectangle 9"/>
          <p:cNvSpPr>
            <a:spLocks noChangeArrowheads="1"/>
          </p:cNvSpPr>
          <p:nvPr/>
        </p:nvSpPr>
        <p:spPr bwMode="auto">
          <a:xfrm>
            <a:off x="72390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General</a:t>
            </a:r>
          </a:p>
        </p:txBody>
      </p:sp>
      <p:sp>
        <p:nvSpPr>
          <p:cNvPr id="58378" name="Text Box 10"/>
          <p:cNvSpPr txBox="1">
            <a:spLocks noChangeArrowheads="1"/>
          </p:cNvSpPr>
          <p:nvPr/>
        </p:nvSpPr>
        <p:spPr bwMode="auto">
          <a:xfrm>
            <a:off x="381000" y="4572000"/>
            <a:ext cx="15240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Line</a:t>
            </a:r>
            <a:br>
              <a:rPr lang="en-US" altLang="en-US" b="1">
                <a:latin typeface="Tahoma" panose="020B0604030504040204" pitchFamily="34" charset="0"/>
              </a:rPr>
            </a:br>
            <a:r>
              <a:rPr lang="en-US" altLang="en-US" b="1">
                <a:latin typeface="Tahoma" panose="020B0604030504040204" pitchFamily="34" charset="0"/>
              </a:rPr>
              <a:t>Transformer</a:t>
            </a:r>
            <a:br>
              <a:rPr lang="en-US" altLang="en-US" b="1">
                <a:latin typeface="Tahoma" panose="020B0604030504040204" pitchFamily="34" charset="0"/>
              </a:rPr>
            </a:br>
            <a:r>
              <a:rPr lang="en-US" altLang="en-US" b="1">
                <a:latin typeface="Tahoma" panose="020B0604030504040204" pitchFamily="34" charset="0"/>
              </a:rPr>
              <a:t>Capacitor</a:t>
            </a:r>
            <a:br>
              <a:rPr lang="en-US" altLang="en-US" b="1">
                <a:latin typeface="Tahoma" panose="020B0604030504040204" pitchFamily="34" charset="0"/>
              </a:rPr>
            </a:br>
            <a:r>
              <a:rPr lang="en-US" altLang="en-US" b="1">
                <a:latin typeface="Tahoma" panose="020B0604030504040204" pitchFamily="34" charset="0"/>
              </a:rPr>
              <a:t>Reactor</a:t>
            </a:r>
          </a:p>
        </p:txBody>
      </p:sp>
      <p:sp>
        <p:nvSpPr>
          <p:cNvPr id="58379" name="Text Box 11"/>
          <p:cNvSpPr txBox="1">
            <a:spLocks noChangeArrowheads="1"/>
          </p:cNvSpPr>
          <p:nvPr/>
        </p:nvSpPr>
        <p:spPr bwMode="auto">
          <a:xfrm>
            <a:off x="2133600" y="4572000"/>
            <a:ext cx="15240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Load</a:t>
            </a:r>
            <a:br>
              <a:rPr lang="en-US" altLang="en-US" b="1">
                <a:latin typeface="Tahoma" panose="020B0604030504040204" pitchFamily="34" charset="0"/>
              </a:rPr>
            </a:br>
            <a:r>
              <a:rPr lang="en-US" altLang="en-US" b="1">
                <a:latin typeface="Tahoma" panose="020B0604030504040204" pitchFamily="34" charset="0"/>
              </a:rPr>
              <a:t>Generator</a:t>
            </a:r>
            <a:br>
              <a:rPr lang="en-US" altLang="en-US" b="1">
                <a:latin typeface="Tahoma" panose="020B0604030504040204" pitchFamily="34" charset="0"/>
              </a:rPr>
            </a:br>
            <a:r>
              <a:rPr lang="en-US" altLang="en-US" b="1">
                <a:latin typeface="Tahoma" panose="020B0604030504040204" pitchFamily="34" charset="0"/>
              </a:rPr>
              <a:t>Vsource</a:t>
            </a:r>
            <a:br>
              <a:rPr lang="en-US" altLang="en-US" b="1">
                <a:latin typeface="Tahoma" panose="020B0604030504040204" pitchFamily="34" charset="0"/>
              </a:rPr>
            </a:br>
            <a:r>
              <a:rPr lang="en-US" altLang="en-US" b="1">
                <a:latin typeface="Tahoma" panose="020B0604030504040204" pitchFamily="34" charset="0"/>
              </a:rPr>
              <a:t>Isource</a:t>
            </a:r>
            <a:br>
              <a:rPr lang="en-US" altLang="en-US" b="1">
                <a:latin typeface="Tahoma" panose="020B0604030504040204" pitchFamily="34" charset="0"/>
              </a:rPr>
            </a:br>
            <a:r>
              <a:rPr lang="en-US" altLang="en-US" b="1">
                <a:latin typeface="Tahoma" panose="020B0604030504040204" pitchFamily="34" charset="0"/>
              </a:rPr>
              <a:t>Storage</a:t>
            </a:r>
          </a:p>
        </p:txBody>
      </p:sp>
      <p:sp>
        <p:nvSpPr>
          <p:cNvPr id="58380" name="Text Box 12"/>
          <p:cNvSpPr txBox="1">
            <a:spLocks noChangeArrowheads="1"/>
          </p:cNvSpPr>
          <p:nvPr/>
        </p:nvSpPr>
        <p:spPr bwMode="auto">
          <a:xfrm>
            <a:off x="3810000" y="4572000"/>
            <a:ext cx="15240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RegControl</a:t>
            </a:r>
            <a:br>
              <a:rPr lang="en-US" altLang="en-US" b="1">
                <a:latin typeface="Tahoma" panose="020B0604030504040204" pitchFamily="34" charset="0"/>
              </a:rPr>
            </a:br>
            <a:r>
              <a:rPr lang="en-US" altLang="en-US" b="1">
                <a:latin typeface="Tahoma" panose="020B0604030504040204" pitchFamily="34" charset="0"/>
              </a:rPr>
              <a:t>CapControl</a:t>
            </a:r>
            <a:br>
              <a:rPr lang="en-US" altLang="en-US" b="1">
                <a:latin typeface="Tahoma" panose="020B0604030504040204" pitchFamily="34" charset="0"/>
              </a:rPr>
            </a:br>
            <a:r>
              <a:rPr lang="en-US" altLang="en-US" b="1">
                <a:latin typeface="Tahoma" panose="020B0604030504040204" pitchFamily="34" charset="0"/>
              </a:rPr>
              <a:t>Relay</a:t>
            </a:r>
            <a:br>
              <a:rPr lang="en-US" altLang="en-US" b="1">
                <a:latin typeface="Tahoma" panose="020B0604030504040204" pitchFamily="34" charset="0"/>
              </a:rPr>
            </a:br>
            <a:r>
              <a:rPr lang="en-US" altLang="en-US" b="1">
                <a:latin typeface="Tahoma" panose="020B0604030504040204" pitchFamily="34" charset="0"/>
              </a:rPr>
              <a:t>Reclose</a:t>
            </a:r>
            <a:br>
              <a:rPr lang="en-US" altLang="en-US" b="1">
                <a:latin typeface="Tahoma" panose="020B0604030504040204" pitchFamily="34" charset="0"/>
              </a:rPr>
            </a:br>
            <a:r>
              <a:rPr lang="en-US" altLang="en-US" b="1">
                <a:latin typeface="Tahoma" panose="020B0604030504040204" pitchFamily="34" charset="0"/>
              </a:rPr>
              <a:t>Fuse</a:t>
            </a:r>
          </a:p>
        </p:txBody>
      </p:sp>
      <p:sp>
        <p:nvSpPr>
          <p:cNvPr id="58381" name="Text Box 13"/>
          <p:cNvSpPr txBox="1">
            <a:spLocks noChangeArrowheads="1"/>
          </p:cNvSpPr>
          <p:nvPr/>
        </p:nvSpPr>
        <p:spPr bwMode="auto">
          <a:xfrm>
            <a:off x="5562600" y="4572000"/>
            <a:ext cx="1524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Monitor</a:t>
            </a:r>
            <a:br>
              <a:rPr lang="en-US" altLang="en-US" b="1">
                <a:latin typeface="Tahoma" panose="020B0604030504040204" pitchFamily="34" charset="0"/>
              </a:rPr>
            </a:br>
            <a:r>
              <a:rPr lang="en-US" altLang="en-US" b="1">
                <a:latin typeface="Tahoma" panose="020B0604030504040204" pitchFamily="34" charset="0"/>
              </a:rPr>
              <a:t>EnergyMeter</a:t>
            </a:r>
            <a:br>
              <a:rPr lang="en-US" altLang="en-US" b="1">
                <a:latin typeface="Tahoma" panose="020B0604030504040204" pitchFamily="34" charset="0"/>
              </a:rPr>
            </a:br>
            <a:r>
              <a:rPr lang="en-US" altLang="en-US" b="1">
                <a:latin typeface="Tahoma" panose="020B0604030504040204" pitchFamily="34" charset="0"/>
              </a:rPr>
              <a:t>Sensor</a:t>
            </a:r>
          </a:p>
        </p:txBody>
      </p:sp>
      <p:sp>
        <p:nvSpPr>
          <p:cNvPr id="58382" name="Text Box 14"/>
          <p:cNvSpPr txBox="1">
            <a:spLocks noChangeArrowheads="1"/>
          </p:cNvSpPr>
          <p:nvPr/>
        </p:nvSpPr>
        <p:spPr bwMode="auto">
          <a:xfrm>
            <a:off x="7239000" y="4572000"/>
            <a:ext cx="1752600" cy="204787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LineCode</a:t>
            </a:r>
            <a:br>
              <a:rPr lang="en-US" altLang="en-US" b="1">
                <a:latin typeface="Tahoma" panose="020B0604030504040204" pitchFamily="34" charset="0"/>
              </a:rPr>
            </a:br>
            <a:r>
              <a:rPr lang="en-US" altLang="en-US" b="1">
                <a:latin typeface="Tahoma" panose="020B0604030504040204" pitchFamily="34" charset="0"/>
              </a:rPr>
              <a:t>LineGeometry</a:t>
            </a:r>
            <a:br>
              <a:rPr lang="en-US" altLang="en-US" b="1">
                <a:latin typeface="Tahoma" panose="020B0604030504040204" pitchFamily="34" charset="0"/>
              </a:rPr>
            </a:br>
            <a:r>
              <a:rPr lang="en-US" altLang="en-US" b="1">
                <a:latin typeface="Tahoma" panose="020B0604030504040204" pitchFamily="34" charset="0"/>
              </a:rPr>
              <a:t>WireData</a:t>
            </a:r>
            <a:br>
              <a:rPr lang="en-US" altLang="en-US" b="1">
                <a:latin typeface="Tahoma" panose="020B0604030504040204" pitchFamily="34" charset="0"/>
              </a:rPr>
            </a:br>
            <a:r>
              <a:rPr lang="en-US" altLang="en-US" b="1">
                <a:latin typeface="Tahoma" panose="020B0604030504040204" pitchFamily="34" charset="0"/>
              </a:rPr>
              <a:t>LoadShape</a:t>
            </a:r>
            <a:br>
              <a:rPr lang="en-US" altLang="en-US" b="1">
                <a:latin typeface="Tahoma" panose="020B0604030504040204" pitchFamily="34" charset="0"/>
              </a:rPr>
            </a:br>
            <a:r>
              <a:rPr lang="en-US" altLang="en-US" b="1">
                <a:latin typeface="Tahoma" panose="020B0604030504040204" pitchFamily="34" charset="0"/>
              </a:rPr>
              <a:t>GrowthShape</a:t>
            </a:r>
            <a:br>
              <a:rPr lang="en-US" altLang="en-US" b="1">
                <a:latin typeface="Tahoma" panose="020B0604030504040204" pitchFamily="34" charset="0"/>
              </a:rPr>
            </a:br>
            <a:r>
              <a:rPr lang="en-US" altLang="en-US" b="1">
                <a:latin typeface="Tahoma" panose="020B0604030504040204" pitchFamily="34" charset="0"/>
              </a:rPr>
              <a:t>Spectrum</a:t>
            </a:r>
            <a:br>
              <a:rPr lang="en-US" altLang="en-US" b="1">
                <a:latin typeface="Tahoma" panose="020B0604030504040204" pitchFamily="34" charset="0"/>
              </a:rPr>
            </a:br>
            <a:r>
              <a:rPr lang="en-US" altLang="en-US" b="1">
                <a:latin typeface="Tahoma" panose="020B0604030504040204" pitchFamily="34" charset="0"/>
              </a:rPr>
              <a:t>TCCcurve</a:t>
            </a:r>
            <a:br>
              <a:rPr lang="en-US" altLang="en-US" b="1">
                <a:latin typeface="Tahoma" panose="020B0604030504040204" pitchFamily="34" charset="0"/>
              </a:rPr>
            </a:br>
            <a:r>
              <a:rPr lang="en-US" altLang="en-US" b="1">
                <a:latin typeface="Tahoma" panose="020B0604030504040204" pitchFamily="34" charset="0"/>
              </a:rPr>
              <a:t>XfmrCode</a:t>
            </a:r>
          </a:p>
        </p:txBody>
      </p:sp>
      <p:sp>
        <p:nvSpPr>
          <p:cNvPr id="58383" name="Rectangle 15"/>
          <p:cNvSpPr>
            <a:spLocks noChangeArrowheads="1"/>
          </p:cNvSpPr>
          <p:nvPr/>
        </p:nvSpPr>
        <p:spPr bwMode="auto">
          <a:xfrm>
            <a:off x="419100" y="1981200"/>
            <a:ext cx="1371600" cy="304800"/>
          </a:xfrm>
          <a:prstGeom prst="rect">
            <a:avLst/>
          </a:prstGeom>
          <a:solidFill>
            <a:schemeClr val="folHlink"/>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Commands</a:t>
            </a:r>
          </a:p>
        </p:txBody>
      </p:sp>
      <p:sp>
        <p:nvSpPr>
          <p:cNvPr id="58384" name="Rectangle 16"/>
          <p:cNvSpPr>
            <a:spLocks noChangeArrowheads="1"/>
          </p:cNvSpPr>
          <p:nvPr/>
        </p:nvSpPr>
        <p:spPr bwMode="auto">
          <a:xfrm>
            <a:off x="1790700" y="1981200"/>
            <a:ext cx="1295400" cy="304800"/>
          </a:xfrm>
          <a:prstGeom prst="rect">
            <a:avLst/>
          </a:prstGeom>
          <a:solidFill>
            <a:schemeClr val="accent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Options</a:t>
            </a:r>
          </a:p>
        </p:txBody>
      </p:sp>
      <p:sp>
        <p:nvSpPr>
          <p:cNvPr id="58385" name="Rectangle 17"/>
          <p:cNvSpPr>
            <a:spLocks noChangeArrowheads="1"/>
          </p:cNvSpPr>
          <p:nvPr/>
        </p:nvSpPr>
        <p:spPr bwMode="auto">
          <a:xfrm>
            <a:off x="6400800" y="2590800"/>
            <a:ext cx="1524000" cy="457200"/>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Solution</a:t>
            </a:r>
          </a:p>
        </p:txBody>
      </p:sp>
      <p:sp>
        <p:nvSpPr>
          <p:cNvPr id="58386" name="Rectangle 18"/>
          <p:cNvSpPr>
            <a:spLocks noChangeArrowheads="1"/>
          </p:cNvSpPr>
          <p:nvPr/>
        </p:nvSpPr>
        <p:spPr bwMode="auto">
          <a:xfrm>
            <a:off x="6400800" y="3048000"/>
            <a:ext cx="5334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V</a:t>
            </a:r>
          </a:p>
        </p:txBody>
      </p:sp>
      <p:sp>
        <p:nvSpPr>
          <p:cNvPr id="58387" name="Rectangle 19"/>
          <p:cNvSpPr>
            <a:spLocks noChangeArrowheads="1"/>
          </p:cNvSpPr>
          <p:nvPr/>
        </p:nvSpPr>
        <p:spPr bwMode="auto">
          <a:xfrm>
            <a:off x="6934200" y="3048000"/>
            <a:ext cx="5334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a:t>
            </a:r>
          </a:p>
        </p:txBody>
      </p:sp>
      <p:sp>
        <p:nvSpPr>
          <p:cNvPr id="58388" name="Rectangle 20"/>
          <p:cNvSpPr>
            <a:spLocks noChangeArrowheads="1"/>
          </p:cNvSpPr>
          <p:nvPr/>
        </p:nvSpPr>
        <p:spPr bwMode="auto">
          <a:xfrm>
            <a:off x="7467600" y="3048000"/>
            <a:ext cx="4572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a:t>
            </a:r>
          </a:p>
        </p:txBody>
      </p:sp>
      <p:sp>
        <p:nvSpPr>
          <p:cNvPr id="58389" name="Line 21"/>
          <p:cNvSpPr>
            <a:spLocks noChangeShapeType="1"/>
          </p:cNvSpPr>
          <p:nvPr/>
        </p:nvSpPr>
        <p:spPr bwMode="auto">
          <a:xfrm>
            <a:off x="4572000" y="1981200"/>
            <a:ext cx="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0" name="Line 22"/>
          <p:cNvSpPr>
            <a:spLocks noChangeShapeType="1"/>
          </p:cNvSpPr>
          <p:nvPr/>
        </p:nvSpPr>
        <p:spPr bwMode="auto">
          <a:xfrm>
            <a:off x="4572000" y="3048000"/>
            <a:ext cx="0" cy="914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1" name="Line 23"/>
          <p:cNvSpPr>
            <a:spLocks noChangeShapeType="1"/>
          </p:cNvSpPr>
          <p:nvPr/>
        </p:nvSpPr>
        <p:spPr bwMode="auto">
          <a:xfrm>
            <a:off x="5562600" y="2819400"/>
            <a:ext cx="838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2" name="Line 24"/>
          <p:cNvSpPr>
            <a:spLocks noChangeShapeType="1"/>
          </p:cNvSpPr>
          <p:nvPr/>
        </p:nvSpPr>
        <p:spPr bwMode="auto">
          <a:xfrm>
            <a:off x="1066800" y="3581400"/>
            <a:ext cx="6858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3" name="Line 25"/>
          <p:cNvSpPr>
            <a:spLocks noChangeShapeType="1"/>
          </p:cNvSpPr>
          <p:nvPr/>
        </p:nvSpPr>
        <p:spPr bwMode="auto">
          <a:xfrm>
            <a:off x="10668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4" name="Line 26"/>
          <p:cNvSpPr>
            <a:spLocks noChangeShapeType="1"/>
          </p:cNvSpPr>
          <p:nvPr/>
        </p:nvSpPr>
        <p:spPr bwMode="auto">
          <a:xfrm>
            <a:off x="28194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5" name="Line 27"/>
          <p:cNvSpPr>
            <a:spLocks noChangeShapeType="1"/>
          </p:cNvSpPr>
          <p:nvPr/>
        </p:nvSpPr>
        <p:spPr bwMode="auto">
          <a:xfrm>
            <a:off x="61722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6" name="Line 28"/>
          <p:cNvSpPr>
            <a:spLocks noChangeShapeType="1"/>
          </p:cNvSpPr>
          <p:nvPr/>
        </p:nvSpPr>
        <p:spPr bwMode="auto">
          <a:xfrm>
            <a:off x="79248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0548659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en-US"/>
              <a:t>DSS Class Structure</a:t>
            </a:r>
          </a:p>
        </p:txBody>
      </p:sp>
      <p:sp>
        <p:nvSpPr>
          <p:cNvPr id="59395" name="Rectangle 3"/>
          <p:cNvSpPr>
            <a:spLocks noChangeArrowheads="1"/>
          </p:cNvSpPr>
          <p:nvPr/>
        </p:nvSpPr>
        <p:spPr bwMode="auto">
          <a:xfrm>
            <a:off x="4343400" y="1676400"/>
            <a:ext cx="3657600" cy="381000"/>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Instances of Objects of this class</a:t>
            </a:r>
          </a:p>
        </p:txBody>
      </p:sp>
      <p:sp>
        <p:nvSpPr>
          <p:cNvPr id="59396" name="Rectangle 4"/>
          <p:cNvSpPr>
            <a:spLocks noChangeArrowheads="1"/>
          </p:cNvSpPr>
          <p:nvPr/>
        </p:nvSpPr>
        <p:spPr bwMode="auto">
          <a:xfrm>
            <a:off x="609600" y="2438400"/>
            <a:ext cx="2438400" cy="6096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Definitions</a:t>
            </a:r>
          </a:p>
        </p:txBody>
      </p:sp>
      <p:sp>
        <p:nvSpPr>
          <p:cNvPr id="59397" name="Rectangle 5"/>
          <p:cNvSpPr>
            <a:spLocks noChangeArrowheads="1"/>
          </p:cNvSpPr>
          <p:nvPr/>
        </p:nvSpPr>
        <p:spPr bwMode="auto">
          <a:xfrm>
            <a:off x="609600" y="3048000"/>
            <a:ext cx="2438400" cy="4572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Class Property Editor</a:t>
            </a:r>
          </a:p>
        </p:txBody>
      </p:sp>
      <p:sp>
        <p:nvSpPr>
          <p:cNvPr id="59398" name="Rectangle 6"/>
          <p:cNvSpPr>
            <a:spLocks noChangeArrowheads="1"/>
          </p:cNvSpPr>
          <p:nvPr/>
        </p:nvSpPr>
        <p:spPr bwMode="auto">
          <a:xfrm>
            <a:off x="609600" y="3505200"/>
            <a:ext cx="2438400" cy="8001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Collection Manager</a:t>
            </a:r>
          </a:p>
        </p:txBody>
      </p:sp>
      <p:sp>
        <p:nvSpPr>
          <p:cNvPr id="59399" name="Rectangle 7"/>
          <p:cNvSpPr>
            <a:spLocks noChangeArrowheads="1"/>
          </p:cNvSpPr>
          <p:nvPr/>
        </p:nvSpPr>
        <p:spPr bwMode="auto">
          <a:xfrm>
            <a:off x="609600" y="2133600"/>
            <a:ext cx="2438400" cy="304800"/>
          </a:xfrm>
          <a:prstGeom prst="rect">
            <a:avLst/>
          </a:prstGeom>
          <a:solidFill>
            <a:schemeClr val="tx1"/>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Class </a:t>
            </a:r>
          </a:p>
        </p:txBody>
      </p:sp>
      <p:grpSp>
        <p:nvGrpSpPr>
          <p:cNvPr id="59400" name="Group 8"/>
          <p:cNvGrpSpPr>
            <a:grpSpLocks/>
          </p:cNvGrpSpPr>
          <p:nvPr/>
        </p:nvGrpSpPr>
        <p:grpSpPr bwMode="auto">
          <a:xfrm>
            <a:off x="4953000" y="2209800"/>
            <a:ext cx="2286000" cy="1828800"/>
            <a:chOff x="3120" y="1392"/>
            <a:chExt cx="1440" cy="1152"/>
          </a:xfrm>
        </p:grpSpPr>
        <p:sp>
          <p:nvSpPr>
            <p:cNvPr id="59410" name="Rectangle 9"/>
            <p:cNvSpPr>
              <a:spLocks noChangeArrowheads="1"/>
            </p:cNvSpPr>
            <p:nvPr/>
          </p:nvSpPr>
          <p:spPr bwMode="auto">
            <a:xfrm>
              <a:off x="3120" y="1392"/>
              <a:ext cx="1440" cy="192"/>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Object 1</a:t>
              </a:r>
            </a:p>
          </p:txBody>
        </p:sp>
        <p:sp>
          <p:nvSpPr>
            <p:cNvPr id="59411" name="Rectangle 10"/>
            <p:cNvSpPr>
              <a:spLocks noChangeArrowheads="1"/>
            </p:cNvSpPr>
            <p:nvPr/>
          </p:nvSpPr>
          <p:spPr bwMode="auto">
            <a:xfrm>
              <a:off x="3120" y="158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Values</a:t>
              </a:r>
            </a:p>
          </p:txBody>
        </p:sp>
        <p:sp>
          <p:nvSpPr>
            <p:cNvPr id="59412" name="Rectangle 11"/>
            <p:cNvSpPr>
              <a:spLocks noChangeArrowheads="1"/>
            </p:cNvSpPr>
            <p:nvPr/>
          </p:nvSpPr>
          <p:spPr bwMode="auto">
            <a:xfrm>
              <a:off x="3120" y="182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Methods</a:t>
              </a:r>
            </a:p>
          </p:txBody>
        </p:sp>
        <p:sp>
          <p:nvSpPr>
            <p:cNvPr id="59413" name="Rectangle 12"/>
            <p:cNvSpPr>
              <a:spLocks noChangeArrowheads="1"/>
            </p:cNvSpPr>
            <p:nvPr/>
          </p:nvSpPr>
          <p:spPr bwMode="auto">
            <a:xfrm>
              <a:off x="3120" y="206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a:t>
              </a:r>
            </a:p>
          </p:txBody>
        </p:sp>
        <p:sp>
          <p:nvSpPr>
            <p:cNvPr id="59414" name="Rectangle 13"/>
            <p:cNvSpPr>
              <a:spLocks noChangeArrowheads="1"/>
            </p:cNvSpPr>
            <p:nvPr/>
          </p:nvSpPr>
          <p:spPr bwMode="auto">
            <a:xfrm>
              <a:off x="3120" y="230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States</a:t>
              </a:r>
            </a:p>
          </p:txBody>
        </p:sp>
      </p:grpSp>
      <p:grpSp>
        <p:nvGrpSpPr>
          <p:cNvPr id="59401" name="Group 14"/>
          <p:cNvGrpSpPr>
            <a:grpSpLocks/>
          </p:cNvGrpSpPr>
          <p:nvPr/>
        </p:nvGrpSpPr>
        <p:grpSpPr bwMode="auto">
          <a:xfrm>
            <a:off x="4953000" y="4572000"/>
            <a:ext cx="2286000" cy="1828800"/>
            <a:chOff x="3120" y="1392"/>
            <a:chExt cx="1440" cy="1152"/>
          </a:xfrm>
        </p:grpSpPr>
        <p:sp>
          <p:nvSpPr>
            <p:cNvPr id="59405" name="Rectangle 15"/>
            <p:cNvSpPr>
              <a:spLocks noChangeArrowheads="1"/>
            </p:cNvSpPr>
            <p:nvPr/>
          </p:nvSpPr>
          <p:spPr bwMode="auto">
            <a:xfrm>
              <a:off x="3120" y="1392"/>
              <a:ext cx="1440" cy="192"/>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Object n</a:t>
              </a:r>
            </a:p>
          </p:txBody>
        </p:sp>
        <p:sp>
          <p:nvSpPr>
            <p:cNvPr id="59406" name="Rectangle 16"/>
            <p:cNvSpPr>
              <a:spLocks noChangeArrowheads="1"/>
            </p:cNvSpPr>
            <p:nvPr/>
          </p:nvSpPr>
          <p:spPr bwMode="auto">
            <a:xfrm>
              <a:off x="3120" y="158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Values</a:t>
              </a:r>
            </a:p>
          </p:txBody>
        </p:sp>
        <p:sp>
          <p:nvSpPr>
            <p:cNvPr id="59407" name="Rectangle 17"/>
            <p:cNvSpPr>
              <a:spLocks noChangeArrowheads="1"/>
            </p:cNvSpPr>
            <p:nvPr/>
          </p:nvSpPr>
          <p:spPr bwMode="auto">
            <a:xfrm>
              <a:off x="3120" y="182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Methods</a:t>
              </a:r>
            </a:p>
          </p:txBody>
        </p:sp>
        <p:sp>
          <p:nvSpPr>
            <p:cNvPr id="59408" name="Rectangle 18"/>
            <p:cNvSpPr>
              <a:spLocks noChangeArrowheads="1"/>
            </p:cNvSpPr>
            <p:nvPr/>
          </p:nvSpPr>
          <p:spPr bwMode="auto">
            <a:xfrm>
              <a:off x="3120" y="206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a:t>
              </a:r>
            </a:p>
          </p:txBody>
        </p:sp>
        <p:sp>
          <p:nvSpPr>
            <p:cNvPr id="59409" name="Rectangle 19"/>
            <p:cNvSpPr>
              <a:spLocks noChangeArrowheads="1"/>
            </p:cNvSpPr>
            <p:nvPr/>
          </p:nvSpPr>
          <p:spPr bwMode="auto">
            <a:xfrm>
              <a:off x="3120" y="230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States</a:t>
              </a:r>
            </a:p>
          </p:txBody>
        </p:sp>
      </p:grpSp>
      <p:sp>
        <p:nvSpPr>
          <p:cNvPr id="59402" name="Line 20"/>
          <p:cNvSpPr>
            <a:spLocks noChangeShapeType="1"/>
          </p:cNvSpPr>
          <p:nvPr/>
        </p:nvSpPr>
        <p:spPr bwMode="auto">
          <a:xfrm>
            <a:off x="6096000" y="4038600"/>
            <a:ext cx="0" cy="5334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03" name="Line 21"/>
          <p:cNvSpPr>
            <a:spLocks noChangeShapeType="1"/>
          </p:cNvSpPr>
          <p:nvPr/>
        </p:nvSpPr>
        <p:spPr bwMode="auto">
          <a:xfrm flipV="1">
            <a:off x="3048000" y="2590800"/>
            <a:ext cx="1828800" cy="1295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404" name="Line 22"/>
          <p:cNvSpPr>
            <a:spLocks noChangeShapeType="1"/>
          </p:cNvSpPr>
          <p:nvPr/>
        </p:nvSpPr>
        <p:spPr bwMode="auto">
          <a:xfrm>
            <a:off x="3048000" y="3886200"/>
            <a:ext cx="1752600" cy="838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372761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en-US" dirty="0"/>
              <a:t>Models Currently Implemented (April 2017)</a:t>
            </a:r>
          </a:p>
        </p:txBody>
      </p:sp>
      <p:sp>
        <p:nvSpPr>
          <p:cNvPr id="60419" name="Rectangle 3"/>
          <p:cNvSpPr>
            <a:spLocks noGrp="1" noChangeArrowheads="1"/>
          </p:cNvSpPr>
          <p:nvPr>
            <p:ph type="body" idx="1"/>
          </p:nvPr>
        </p:nvSpPr>
        <p:spPr>
          <a:xfrm>
            <a:off x="274319" y="1005839"/>
            <a:ext cx="8719209" cy="5441259"/>
          </a:xfrm>
        </p:spPr>
        <p:txBody>
          <a:bodyPr>
            <a:normAutofit/>
          </a:bodyPr>
          <a:lstStyle/>
          <a:p>
            <a:pPr eaLnBrk="1" hangingPunct="1">
              <a:lnSpc>
                <a:spcPct val="75000"/>
              </a:lnSpc>
            </a:pPr>
            <a:r>
              <a:rPr lang="en-US" altLang="en-US" sz="1600" u="sng" dirty="0"/>
              <a:t>POWER DELIVERY ELEMENTS</a:t>
            </a:r>
            <a:endParaRPr lang="en-US" altLang="en-US" sz="1600" dirty="0"/>
          </a:p>
          <a:p>
            <a:pPr lvl="1" eaLnBrk="1" hangingPunct="1">
              <a:lnSpc>
                <a:spcPct val="75000"/>
              </a:lnSpc>
            </a:pPr>
            <a:r>
              <a:rPr lang="en-US" altLang="en-US" sz="1600" dirty="0"/>
              <a:t>CAPACITOR (Series and shunt capacitors; filter banks)</a:t>
            </a:r>
          </a:p>
          <a:p>
            <a:pPr lvl="1" eaLnBrk="1" hangingPunct="1">
              <a:lnSpc>
                <a:spcPct val="75000"/>
              </a:lnSpc>
            </a:pPr>
            <a:r>
              <a:rPr lang="en-US" altLang="en-US" sz="1600" dirty="0"/>
              <a:t>LINE (All types of lines, cables)</a:t>
            </a:r>
          </a:p>
          <a:p>
            <a:pPr lvl="1" eaLnBrk="1" hangingPunct="1">
              <a:lnSpc>
                <a:spcPct val="75000"/>
              </a:lnSpc>
            </a:pPr>
            <a:r>
              <a:rPr lang="en-US" altLang="en-US" sz="1600" dirty="0"/>
              <a:t>REACTOR (Series and shunt reactors)</a:t>
            </a:r>
          </a:p>
          <a:p>
            <a:pPr lvl="1" eaLnBrk="1" hangingPunct="1">
              <a:lnSpc>
                <a:spcPct val="75000"/>
              </a:lnSpc>
            </a:pPr>
            <a:r>
              <a:rPr lang="en-US" altLang="en-US" sz="1600" dirty="0"/>
              <a:t>TRANSFORMER (multi-phase, multi-winding transformer models)</a:t>
            </a:r>
          </a:p>
          <a:p>
            <a:pPr eaLnBrk="1" hangingPunct="1">
              <a:lnSpc>
                <a:spcPct val="75000"/>
              </a:lnSpc>
            </a:pPr>
            <a:r>
              <a:rPr lang="en-US" altLang="en-US" sz="1600" u="sng" dirty="0"/>
              <a:t>POWER CONVERSION ELEMENTS</a:t>
            </a:r>
            <a:endParaRPr lang="en-US" altLang="en-US" sz="1600" dirty="0"/>
          </a:p>
          <a:p>
            <a:pPr lvl="1" eaLnBrk="1" hangingPunct="1">
              <a:lnSpc>
                <a:spcPct val="75000"/>
              </a:lnSpc>
            </a:pPr>
            <a:r>
              <a:rPr lang="en-US" altLang="en-US" sz="1600" dirty="0"/>
              <a:t>GENERATOR (General generator models)</a:t>
            </a:r>
          </a:p>
          <a:p>
            <a:pPr lvl="1" eaLnBrk="1" hangingPunct="1">
              <a:lnSpc>
                <a:spcPct val="75000"/>
              </a:lnSpc>
            </a:pPr>
            <a:r>
              <a:rPr lang="en-US" altLang="en-US" sz="1600" dirty="0"/>
              <a:t>LOAD (General load models)</a:t>
            </a:r>
          </a:p>
          <a:p>
            <a:pPr lvl="1" eaLnBrk="1" hangingPunct="1">
              <a:lnSpc>
                <a:spcPct val="75000"/>
              </a:lnSpc>
            </a:pPr>
            <a:r>
              <a:rPr lang="en-US" altLang="en-US" sz="1600" dirty="0"/>
              <a:t>PVSYSTEM (Solar PV system with panel and inverter)</a:t>
            </a:r>
          </a:p>
          <a:p>
            <a:pPr lvl="1" eaLnBrk="1" hangingPunct="1">
              <a:lnSpc>
                <a:spcPct val="75000"/>
              </a:lnSpc>
            </a:pPr>
            <a:r>
              <a:rPr lang="en-US" altLang="en-US" sz="1600" dirty="0"/>
              <a:t>STORAGE (Generic storage element models)</a:t>
            </a:r>
          </a:p>
          <a:p>
            <a:pPr lvl="1" eaLnBrk="1" hangingPunct="1">
              <a:lnSpc>
                <a:spcPct val="75000"/>
              </a:lnSpc>
            </a:pPr>
            <a:r>
              <a:rPr lang="en-US" altLang="en-US" sz="1600" dirty="0"/>
              <a:t>INDMACH012 (Induction Machine Model in Symmetrical Components)</a:t>
            </a:r>
          </a:p>
          <a:p>
            <a:pPr eaLnBrk="1" hangingPunct="1">
              <a:lnSpc>
                <a:spcPct val="75000"/>
              </a:lnSpc>
            </a:pPr>
            <a:r>
              <a:rPr lang="en-US" altLang="en-US" sz="1600" u="sng" dirty="0"/>
              <a:t>CONTROL ELEMENTS</a:t>
            </a:r>
            <a:endParaRPr lang="en-US" altLang="en-US" sz="1600" dirty="0"/>
          </a:p>
          <a:p>
            <a:pPr lvl="1" eaLnBrk="1" hangingPunct="1">
              <a:lnSpc>
                <a:spcPct val="75000"/>
              </a:lnSpc>
            </a:pPr>
            <a:r>
              <a:rPr lang="en-US" altLang="en-US" sz="1600" dirty="0"/>
              <a:t>CAPCONTROL (Capacitor bank control; various types)</a:t>
            </a:r>
          </a:p>
          <a:p>
            <a:pPr lvl="1" eaLnBrk="1" hangingPunct="1">
              <a:lnSpc>
                <a:spcPct val="75000"/>
              </a:lnSpc>
            </a:pPr>
            <a:r>
              <a:rPr lang="en-US" altLang="en-US" sz="1600" dirty="0"/>
              <a:t>FUSE (Controls a switch, modeling fuse TCC behavior)</a:t>
            </a:r>
          </a:p>
          <a:p>
            <a:pPr lvl="1" eaLnBrk="1" hangingPunct="1">
              <a:lnSpc>
                <a:spcPct val="75000"/>
              </a:lnSpc>
            </a:pPr>
            <a:r>
              <a:rPr lang="en-US" altLang="en-US" sz="1600" dirty="0"/>
              <a:t>GENDISPATCHER (A specialized controller for dispatching DG)</a:t>
            </a:r>
          </a:p>
          <a:p>
            <a:pPr lvl="1" eaLnBrk="1" hangingPunct="1">
              <a:lnSpc>
                <a:spcPct val="75000"/>
              </a:lnSpc>
            </a:pPr>
            <a:r>
              <a:rPr lang="en-US" altLang="en-US" sz="1600" dirty="0"/>
              <a:t>RECLOSER (Controls a switch, modeling recloser behavior)</a:t>
            </a:r>
          </a:p>
          <a:p>
            <a:pPr lvl="1" eaLnBrk="1" hangingPunct="1">
              <a:lnSpc>
                <a:spcPct val="75000"/>
              </a:lnSpc>
            </a:pPr>
            <a:r>
              <a:rPr lang="en-US" altLang="en-US" sz="1600" dirty="0"/>
              <a:t>REGCONTROL (Standard 32-step regulator/LTC control)</a:t>
            </a:r>
          </a:p>
          <a:p>
            <a:pPr lvl="1" eaLnBrk="1" hangingPunct="1">
              <a:lnSpc>
                <a:spcPct val="75000"/>
              </a:lnSpc>
            </a:pPr>
            <a:r>
              <a:rPr lang="en-US" altLang="en-US" sz="1600" dirty="0"/>
              <a:t>RELAY (Controls a switch, modeling various relay behaviors)</a:t>
            </a:r>
          </a:p>
          <a:p>
            <a:pPr lvl="1" eaLnBrk="1" hangingPunct="1">
              <a:lnSpc>
                <a:spcPct val="75000"/>
              </a:lnSpc>
            </a:pPr>
            <a:r>
              <a:rPr lang="en-US" altLang="en-US" sz="1600" dirty="0"/>
              <a:t>STORAGECONTROLLER (Implementation of AEP’s hub controller)</a:t>
            </a:r>
          </a:p>
          <a:p>
            <a:pPr lvl="1" eaLnBrk="1" hangingPunct="1">
              <a:lnSpc>
                <a:spcPct val="75000"/>
              </a:lnSpc>
            </a:pPr>
            <a:r>
              <a:rPr lang="en-US" altLang="en-US" sz="1600" dirty="0"/>
              <a:t>SWTCONTROL (one way to control switches during simulations)</a:t>
            </a:r>
          </a:p>
          <a:p>
            <a:pPr lvl="1" eaLnBrk="1" hangingPunct="1">
              <a:lnSpc>
                <a:spcPct val="75000"/>
              </a:lnSpc>
            </a:pPr>
            <a:r>
              <a:rPr lang="en-US" altLang="en-US" sz="1600" dirty="0"/>
              <a:t>INVCONTROL (Inverter control for VVO, </a:t>
            </a:r>
            <a:r>
              <a:rPr lang="en-US" altLang="en-US" sz="1600" dirty="0" err="1"/>
              <a:t>etc</a:t>
            </a:r>
            <a:r>
              <a:rPr lang="en-US" altLang="en-US" sz="1600" dirty="0"/>
              <a:t>)</a:t>
            </a:r>
          </a:p>
          <a:p>
            <a:pPr eaLnBrk="1" hangingPunct="1">
              <a:lnSpc>
                <a:spcPct val="75000"/>
              </a:lnSpc>
            </a:pPr>
            <a:endParaRPr lang="en-US" altLang="en-US" sz="1600" dirty="0"/>
          </a:p>
        </p:txBody>
      </p:sp>
    </p:spTree>
    <p:extLst>
      <p:ext uri="{BB962C8B-B14F-4D97-AF65-F5344CB8AC3E}">
        <p14:creationId xmlns:p14="http://schemas.microsoft.com/office/powerpoint/2010/main" val="15015348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en-US" dirty="0"/>
              <a:t>Models Currently Implemented (April 2017)</a:t>
            </a:r>
          </a:p>
        </p:txBody>
      </p:sp>
      <p:sp>
        <p:nvSpPr>
          <p:cNvPr id="61443" name="Rectangle 3"/>
          <p:cNvSpPr>
            <a:spLocks noGrp="1" noChangeArrowheads="1"/>
          </p:cNvSpPr>
          <p:nvPr>
            <p:ph type="body" idx="1"/>
          </p:nvPr>
        </p:nvSpPr>
        <p:spPr/>
        <p:txBody>
          <a:bodyPr>
            <a:normAutofit/>
          </a:bodyPr>
          <a:lstStyle/>
          <a:p>
            <a:pPr eaLnBrk="1" hangingPunct="1">
              <a:lnSpc>
                <a:spcPct val="75000"/>
              </a:lnSpc>
            </a:pPr>
            <a:r>
              <a:rPr lang="en-US" altLang="en-US" sz="1400" u="sng"/>
              <a:t>GENERAL DATA</a:t>
            </a:r>
            <a:endParaRPr lang="en-US" altLang="en-US" sz="1400"/>
          </a:p>
          <a:p>
            <a:pPr lvl="1" eaLnBrk="1" hangingPunct="1">
              <a:lnSpc>
                <a:spcPct val="75000"/>
              </a:lnSpc>
            </a:pPr>
            <a:r>
              <a:rPr lang="en-US" altLang="en-US" sz="1400"/>
              <a:t>CNDATA (Concentric neutral cable data)</a:t>
            </a:r>
          </a:p>
          <a:p>
            <a:pPr lvl="1" eaLnBrk="1" hangingPunct="1">
              <a:lnSpc>
                <a:spcPct val="75000"/>
              </a:lnSpc>
            </a:pPr>
            <a:r>
              <a:rPr lang="en-US" altLang="en-US" sz="1400"/>
              <a:t>GROWTHSHAPE (Growth vs year)</a:t>
            </a:r>
          </a:p>
          <a:p>
            <a:pPr lvl="1" eaLnBrk="1" hangingPunct="1">
              <a:lnSpc>
                <a:spcPct val="75000"/>
              </a:lnSpc>
            </a:pPr>
            <a:r>
              <a:rPr lang="en-US" altLang="en-US" sz="1400"/>
              <a:t>LINECODE (Line and cable impedances, matrices or symmetrical components)</a:t>
            </a:r>
          </a:p>
          <a:p>
            <a:pPr lvl="1" eaLnBrk="1" hangingPunct="1">
              <a:lnSpc>
                <a:spcPct val="75000"/>
              </a:lnSpc>
            </a:pPr>
            <a:r>
              <a:rPr lang="en-US" altLang="en-US" sz="1400"/>
              <a:t>LINEGEOMETRY (Line geometry data)</a:t>
            </a:r>
          </a:p>
          <a:p>
            <a:pPr lvl="1" eaLnBrk="1" hangingPunct="1">
              <a:lnSpc>
                <a:spcPct val="75000"/>
              </a:lnSpc>
            </a:pPr>
            <a:r>
              <a:rPr lang="en-US" altLang="en-US" sz="1400"/>
              <a:t>LINESPACING (spacing data for LINEGEOMETRY)</a:t>
            </a:r>
          </a:p>
          <a:p>
            <a:pPr lvl="1" eaLnBrk="1" hangingPunct="1">
              <a:lnSpc>
                <a:spcPct val="75000"/>
              </a:lnSpc>
            </a:pPr>
            <a:r>
              <a:rPr lang="en-US" altLang="en-US" sz="1400"/>
              <a:t>LOADSHAPE (Load shape data)</a:t>
            </a:r>
          </a:p>
          <a:p>
            <a:pPr lvl="1" eaLnBrk="1" hangingPunct="1">
              <a:lnSpc>
                <a:spcPct val="75000"/>
              </a:lnSpc>
            </a:pPr>
            <a:r>
              <a:rPr lang="en-US" altLang="en-US" sz="1400"/>
              <a:t>PRICESHAPE (Price shape data)</a:t>
            </a:r>
          </a:p>
          <a:p>
            <a:pPr lvl="1" eaLnBrk="1" hangingPunct="1">
              <a:lnSpc>
                <a:spcPct val="75000"/>
              </a:lnSpc>
            </a:pPr>
            <a:r>
              <a:rPr lang="en-US" altLang="en-US" sz="1400"/>
              <a:t>SPECTRUM (Harmonic spectra)</a:t>
            </a:r>
          </a:p>
          <a:p>
            <a:pPr lvl="1" eaLnBrk="1" hangingPunct="1">
              <a:lnSpc>
                <a:spcPct val="75000"/>
              </a:lnSpc>
            </a:pPr>
            <a:r>
              <a:rPr lang="en-US" altLang="en-US" sz="1400"/>
              <a:t>TCC_CURVE (TCC curves)</a:t>
            </a:r>
          </a:p>
          <a:p>
            <a:pPr lvl="1" eaLnBrk="1" hangingPunct="1">
              <a:lnSpc>
                <a:spcPct val="75000"/>
              </a:lnSpc>
            </a:pPr>
            <a:r>
              <a:rPr lang="en-US" altLang="en-US" sz="1400"/>
              <a:t>TSDATA (Tape shield cable data)</a:t>
            </a:r>
          </a:p>
          <a:p>
            <a:pPr lvl="1" eaLnBrk="1" hangingPunct="1">
              <a:lnSpc>
                <a:spcPct val="75000"/>
              </a:lnSpc>
            </a:pPr>
            <a:r>
              <a:rPr lang="en-US" altLang="en-US" sz="1400"/>
              <a:t>TSHAPE (Temperature shape data)</a:t>
            </a:r>
          </a:p>
          <a:p>
            <a:pPr lvl="1" eaLnBrk="1" hangingPunct="1">
              <a:lnSpc>
                <a:spcPct val="75000"/>
              </a:lnSpc>
            </a:pPr>
            <a:r>
              <a:rPr lang="en-US" altLang="en-US" sz="1400"/>
              <a:t>WIREDATA (Wire parameters, GMR, etc.)</a:t>
            </a:r>
          </a:p>
          <a:p>
            <a:pPr lvl="1" eaLnBrk="1" hangingPunct="1">
              <a:lnSpc>
                <a:spcPct val="75000"/>
              </a:lnSpc>
            </a:pPr>
            <a:r>
              <a:rPr lang="en-US" altLang="en-US" sz="1400"/>
              <a:t>XFMRCODE (Transformer type definitions)</a:t>
            </a:r>
          </a:p>
          <a:p>
            <a:pPr lvl="1" eaLnBrk="1" hangingPunct="1">
              <a:lnSpc>
                <a:spcPct val="75000"/>
              </a:lnSpc>
            </a:pPr>
            <a:r>
              <a:rPr lang="en-US" altLang="en-US" sz="1400"/>
              <a:t>XYCURVE (Generic x-y curves)</a:t>
            </a:r>
          </a:p>
          <a:p>
            <a:pPr eaLnBrk="1" hangingPunct="1">
              <a:lnSpc>
                <a:spcPct val="75000"/>
              </a:lnSpc>
            </a:pPr>
            <a:r>
              <a:rPr lang="en-US" altLang="en-US" sz="1400" u="sng"/>
              <a:t>METERS</a:t>
            </a:r>
            <a:endParaRPr lang="en-US" altLang="en-US" sz="1400"/>
          </a:p>
          <a:p>
            <a:pPr lvl="1" eaLnBrk="1" hangingPunct="1">
              <a:lnSpc>
                <a:spcPct val="75000"/>
              </a:lnSpc>
            </a:pPr>
            <a:r>
              <a:rPr lang="en-US" altLang="en-US" sz="1400"/>
              <a:t>ENERGYMETER (Captures energy quantities and losses)</a:t>
            </a:r>
          </a:p>
          <a:p>
            <a:pPr lvl="1" eaLnBrk="1" hangingPunct="1">
              <a:lnSpc>
                <a:spcPct val="75000"/>
              </a:lnSpc>
            </a:pPr>
            <a:r>
              <a:rPr lang="en-US" altLang="en-US" sz="1400"/>
              <a:t>MONITOR (Captures selected quantities at a point in the circuit)</a:t>
            </a:r>
          </a:p>
          <a:p>
            <a:pPr lvl="1" eaLnBrk="1" hangingPunct="1">
              <a:lnSpc>
                <a:spcPct val="75000"/>
              </a:lnSpc>
            </a:pPr>
            <a:r>
              <a:rPr lang="en-US" altLang="en-US" sz="1400"/>
              <a:t>SENSOR (Simple monitor used for state estimation)</a:t>
            </a:r>
          </a:p>
          <a:p>
            <a:pPr eaLnBrk="1" hangingPunct="1">
              <a:lnSpc>
                <a:spcPct val="75000"/>
              </a:lnSpc>
            </a:pPr>
            <a:r>
              <a:rPr lang="en-US" altLang="en-US" sz="1400" u="sng"/>
              <a:t>OTHER</a:t>
            </a:r>
            <a:endParaRPr lang="en-US" altLang="en-US" sz="1400"/>
          </a:p>
          <a:p>
            <a:pPr lvl="1" eaLnBrk="1" hangingPunct="1">
              <a:lnSpc>
                <a:spcPct val="75000"/>
              </a:lnSpc>
            </a:pPr>
            <a:r>
              <a:rPr lang="en-US" altLang="en-US" sz="1400"/>
              <a:t>FAULT (1 or more faults can be placed anywhere in the circuit)</a:t>
            </a:r>
          </a:p>
          <a:p>
            <a:pPr lvl="1" eaLnBrk="1" hangingPunct="1">
              <a:lnSpc>
                <a:spcPct val="75000"/>
              </a:lnSpc>
            </a:pPr>
            <a:r>
              <a:rPr lang="fr-FR" altLang="en-US" sz="1400"/>
              <a:t>ISOURCE  (Multi-phase current source)</a:t>
            </a:r>
            <a:endParaRPr lang="en-US" altLang="en-US" sz="1400"/>
          </a:p>
          <a:p>
            <a:pPr lvl="1" eaLnBrk="1" hangingPunct="1">
              <a:lnSpc>
                <a:spcPct val="75000"/>
              </a:lnSpc>
            </a:pPr>
            <a:r>
              <a:rPr lang="en-US" altLang="en-US" sz="1400"/>
              <a:t>VSOURCE (2-terminal multiphase voltage source, thevinen equivalent)</a:t>
            </a:r>
          </a:p>
          <a:p>
            <a:pPr eaLnBrk="1" hangingPunct="1">
              <a:lnSpc>
                <a:spcPct val="75000"/>
              </a:lnSpc>
            </a:pPr>
            <a:endParaRPr lang="en-US" altLang="en-US" sz="1400"/>
          </a:p>
        </p:txBody>
      </p:sp>
    </p:spTree>
    <p:extLst>
      <p:ext uri="{BB962C8B-B14F-4D97-AF65-F5344CB8AC3E}">
        <p14:creationId xmlns:p14="http://schemas.microsoft.com/office/powerpoint/2010/main" val="32273971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en-US" altLang="en-US" dirty="0"/>
              <a:t>Built-in Solution Modes</a:t>
            </a:r>
          </a:p>
        </p:txBody>
      </p:sp>
      <p:sp>
        <p:nvSpPr>
          <p:cNvPr id="126979" name="Rectangle 3"/>
          <p:cNvSpPr>
            <a:spLocks noGrp="1" noChangeArrowheads="1"/>
          </p:cNvSpPr>
          <p:nvPr>
            <p:ph type="body" idx="1"/>
          </p:nvPr>
        </p:nvSpPr>
        <p:spPr/>
        <p:txBody>
          <a:bodyPr/>
          <a:lstStyle/>
          <a:p>
            <a:pPr eaLnBrk="1" hangingPunct="1"/>
            <a:r>
              <a:rPr lang="en-US" altLang="en-US" dirty="0"/>
              <a:t>Snapshot (static) Power Flow </a:t>
            </a:r>
          </a:p>
          <a:p>
            <a:pPr eaLnBrk="1" hangingPunct="1"/>
            <a:r>
              <a:rPr lang="en-US" altLang="en-US" dirty="0"/>
              <a:t>Direct (non-iterative solution of I=YV )</a:t>
            </a:r>
          </a:p>
          <a:p>
            <a:pPr eaLnBrk="1" hangingPunct="1"/>
            <a:r>
              <a:rPr lang="en-US" altLang="en-US" dirty="0"/>
              <a:t>Daily mode (default: 24 1-hr increments)</a:t>
            </a:r>
          </a:p>
          <a:p>
            <a:pPr eaLnBrk="1" hangingPunct="1"/>
            <a:r>
              <a:rPr lang="en-US" altLang="en-US" dirty="0"/>
              <a:t>Yearly mode (default 8760 1-hr increments)</a:t>
            </a:r>
          </a:p>
          <a:p>
            <a:pPr eaLnBrk="1" hangingPunct="1"/>
            <a:r>
              <a:rPr lang="en-US" altLang="en-US" dirty="0"/>
              <a:t>Duty cycle (1 to 5s increments)</a:t>
            </a:r>
          </a:p>
          <a:p>
            <a:pPr eaLnBrk="1" hangingPunct="1"/>
            <a:r>
              <a:rPr lang="en-US" altLang="en-US" dirty="0"/>
              <a:t>Dynamics (electromechanical transients)</a:t>
            </a:r>
          </a:p>
          <a:p>
            <a:pPr eaLnBrk="1" hangingPunct="1"/>
            <a:r>
              <a:rPr lang="en-US" altLang="en-US" dirty="0"/>
              <a:t>Fault study</a:t>
            </a:r>
          </a:p>
          <a:p>
            <a:pPr eaLnBrk="1" hangingPunct="1"/>
            <a:r>
              <a:rPr lang="en-US" altLang="en-US" dirty="0"/>
              <a:t>Monte </a:t>
            </a:r>
            <a:r>
              <a:rPr lang="en-US" altLang="en-US" dirty="0" err="1"/>
              <a:t>carlo</a:t>
            </a:r>
            <a:r>
              <a:rPr lang="en-US" altLang="en-US" dirty="0"/>
              <a:t> fault study</a:t>
            </a:r>
          </a:p>
          <a:p>
            <a:pPr eaLnBrk="1" hangingPunct="1"/>
            <a:r>
              <a:rPr lang="en-US" altLang="en-US" dirty="0"/>
              <a:t>Harmonic</a:t>
            </a:r>
          </a:p>
          <a:p>
            <a:pPr eaLnBrk="1" hangingPunct="1"/>
            <a:r>
              <a:rPr lang="en-US" altLang="en-US" dirty="0"/>
              <a:t>Custom user-defined solutions</a:t>
            </a:r>
          </a:p>
          <a:p>
            <a:pPr eaLnBrk="1" hangingPunct="1"/>
            <a:endParaRPr lang="en-US" altLang="en-US" dirty="0"/>
          </a:p>
        </p:txBody>
      </p:sp>
    </p:spTree>
    <p:extLst>
      <p:ext uri="{BB962C8B-B14F-4D97-AF65-F5344CB8AC3E}">
        <p14:creationId xmlns:p14="http://schemas.microsoft.com/office/powerpoint/2010/main" val="13665803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dirty="0"/>
              <a:t>Input Data Requirements</a:t>
            </a:r>
          </a:p>
        </p:txBody>
      </p:sp>
      <p:sp>
        <p:nvSpPr>
          <p:cNvPr id="62467" name="Rectangle 3"/>
          <p:cNvSpPr>
            <a:spLocks noGrp="1" noChangeArrowheads="1"/>
          </p:cNvSpPr>
          <p:nvPr>
            <p:ph type="body" idx="1"/>
          </p:nvPr>
        </p:nvSpPr>
        <p:spPr/>
        <p:txBody>
          <a:bodyPr/>
          <a:lstStyle/>
          <a:p>
            <a:pPr eaLnBrk="1" hangingPunct="1"/>
            <a:r>
              <a:rPr lang="en-US" altLang="en-US" dirty="0" err="1"/>
              <a:t>OpenDSS</a:t>
            </a:r>
            <a:r>
              <a:rPr lang="en-US" altLang="en-US" dirty="0"/>
              <a:t> is a Script-driven circuit solution engine</a:t>
            </a:r>
          </a:p>
          <a:p>
            <a:pPr eaLnBrk="1" hangingPunct="1"/>
            <a:r>
              <a:rPr lang="en-US" altLang="en-US" dirty="0"/>
              <a:t>The </a:t>
            </a:r>
            <a:r>
              <a:rPr lang="en-US" altLang="en-US" dirty="0" err="1"/>
              <a:t>OpenDSS</a:t>
            </a:r>
            <a:r>
              <a:rPr lang="en-US" altLang="en-US" dirty="0"/>
              <a:t> was designed in a </a:t>
            </a:r>
            <a:r>
              <a:rPr lang="en-US" altLang="en-US" b="1" dirty="0"/>
              <a:t>research or consulting</a:t>
            </a:r>
            <a:r>
              <a:rPr lang="en-US" altLang="en-US" dirty="0"/>
              <a:t> environment where input data might come from a variety of sources. </a:t>
            </a:r>
          </a:p>
          <a:p>
            <a:pPr eaLnBrk="1" hangingPunct="1"/>
            <a:r>
              <a:rPr lang="en-US" altLang="en-US" dirty="0"/>
              <a:t>The program can accept many common forms of data for describing </a:t>
            </a:r>
            <a:r>
              <a:rPr lang="en-US" altLang="en-US" b="1" dirty="0"/>
              <a:t>impedances</a:t>
            </a:r>
            <a:r>
              <a:rPr lang="en-US" altLang="en-US" dirty="0"/>
              <a:t>, </a:t>
            </a:r>
            <a:r>
              <a:rPr lang="en-US" altLang="en-US" b="1" dirty="0"/>
              <a:t>loading</a:t>
            </a:r>
            <a:r>
              <a:rPr lang="en-US" altLang="en-US" dirty="0"/>
              <a:t>, and </a:t>
            </a:r>
            <a:r>
              <a:rPr lang="en-US" altLang="en-US" b="1" dirty="0"/>
              <a:t>topology</a:t>
            </a:r>
            <a:r>
              <a:rPr lang="en-US" altLang="en-US" dirty="0"/>
              <a:t> of distribution systems </a:t>
            </a:r>
            <a:r>
              <a:rPr lang="en-US" altLang="en-US" u="sng" dirty="0"/>
              <a:t>for planning analysis</a:t>
            </a:r>
            <a:r>
              <a:rPr lang="en-US" altLang="en-US" dirty="0"/>
              <a:t>. </a:t>
            </a:r>
          </a:p>
          <a:p>
            <a:pPr eaLnBrk="1" hangingPunct="1"/>
            <a:r>
              <a:rPr lang="en-US" altLang="en-US" dirty="0"/>
              <a:t>The </a:t>
            </a:r>
            <a:r>
              <a:rPr lang="en-US" altLang="en-US" dirty="0" err="1"/>
              <a:t>OpenDSS</a:t>
            </a:r>
            <a:r>
              <a:rPr lang="en-US" altLang="en-US" dirty="0"/>
              <a:t> scripting language is designed to require minimal translation from other formats of distribution data. </a:t>
            </a:r>
          </a:p>
          <a:p>
            <a:pPr eaLnBrk="1" hangingPunct="1"/>
            <a:r>
              <a:rPr lang="en-US" altLang="en-US" dirty="0"/>
              <a:t>The program can accept more detailed data for lines, transformers, etc. than the typical data for distribution system analysis when they are available.</a:t>
            </a:r>
          </a:p>
        </p:txBody>
      </p:sp>
    </p:spTree>
    <p:extLst>
      <p:ext uri="{BB962C8B-B14F-4D97-AF65-F5344CB8AC3E}">
        <p14:creationId xmlns:p14="http://schemas.microsoft.com/office/powerpoint/2010/main" val="3899834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dirty="0"/>
              <a:t>Input Data Requirements</a:t>
            </a:r>
          </a:p>
        </p:txBody>
      </p:sp>
      <p:sp>
        <p:nvSpPr>
          <p:cNvPr id="62467" name="Rectangle 3"/>
          <p:cNvSpPr>
            <a:spLocks noGrp="1" noChangeArrowheads="1"/>
          </p:cNvSpPr>
          <p:nvPr>
            <p:ph type="body" idx="1"/>
          </p:nvPr>
        </p:nvSpPr>
        <p:spPr/>
        <p:txBody>
          <a:bodyPr/>
          <a:lstStyle/>
          <a:p>
            <a:pPr eaLnBrk="1" hangingPunct="1"/>
            <a:r>
              <a:rPr lang="en-US" altLang="en-US" dirty="0" err="1"/>
              <a:t>OpenDSS</a:t>
            </a:r>
            <a:r>
              <a:rPr lang="en-US" altLang="en-US" dirty="0"/>
              <a:t> Circuit elements have many properties</a:t>
            </a:r>
          </a:p>
          <a:p>
            <a:pPr eaLnBrk="1" hangingPunct="1"/>
            <a:r>
              <a:rPr lang="en-US" altLang="en-US" dirty="0"/>
              <a:t>Nearly all have reasonable default values</a:t>
            </a:r>
          </a:p>
          <a:p>
            <a:pPr eaLnBrk="1" hangingPunct="1"/>
            <a:r>
              <a:rPr lang="en-US" altLang="en-US" dirty="0"/>
              <a:t>Users only need to specify the property values that are</a:t>
            </a:r>
          </a:p>
          <a:p>
            <a:pPr lvl="1"/>
            <a:r>
              <a:rPr lang="en-US" altLang="en-US" dirty="0"/>
              <a:t>Different than the default values</a:t>
            </a:r>
          </a:p>
          <a:p>
            <a:pPr lvl="1"/>
            <a:r>
              <a:rPr lang="en-US" altLang="en-US" dirty="0"/>
              <a:t>Used in the circuit simulation</a:t>
            </a:r>
          </a:p>
          <a:p>
            <a:pPr lvl="1"/>
            <a:endParaRPr lang="en-US" altLang="en-US" dirty="0"/>
          </a:p>
          <a:p>
            <a:r>
              <a:rPr lang="en-US" altLang="en-US" dirty="0"/>
              <a:t>Throughout </a:t>
            </a:r>
            <a:r>
              <a:rPr lang="en-US" altLang="en-US" dirty="0" err="1"/>
              <a:t>OpenDSS</a:t>
            </a:r>
            <a:r>
              <a:rPr lang="en-US" altLang="en-US" dirty="0"/>
              <a:t>, property values remain at the value most recently set until they are subsequently changed</a:t>
            </a:r>
          </a:p>
          <a:p>
            <a:pPr lvl="1"/>
            <a:r>
              <a:rPr lang="en-US" altLang="en-US" dirty="0"/>
              <a:t>They generally do NOT reset to original values unless you explicitly change them</a:t>
            </a:r>
          </a:p>
        </p:txBody>
      </p:sp>
    </p:spTree>
    <p:extLst>
      <p:ext uri="{BB962C8B-B14F-4D97-AF65-F5344CB8AC3E}">
        <p14:creationId xmlns:p14="http://schemas.microsoft.com/office/powerpoint/2010/main" val="9227018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en-US" dirty="0"/>
              <a:t>Advanced Types of Data in </a:t>
            </a:r>
            <a:r>
              <a:rPr lang="en-US" altLang="en-US" dirty="0" err="1"/>
              <a:t>OpenDSS</a:t>
            </a:r>
            <a:endParaRPr lang="en-US" altLang="en-US" dirty="0"/>
          </a:p>
        </p:txBody>
      </p:sp>
      <p:sp>
        <p:nvSpPr>
          <p:cNvPr id="63491" name="Rectangle 3"/>
          <p:cNvSpPr>
            <a:spLocks noGrp="1" noChangeArrowheads="1"/>
          </p:cNvSpPr>
          <p:nvPr>
            <p:ph type="body" idx="1"/>
          </p:nvPr>
        </p:nvSpPr>
        <p:spPr/>
        <p:txBody>
          <a:bodyPr/>
          <a:lstStyle/>
          <a:p>
            <a:pPr eaLnBrk="1" hangingPunct="1"/>
            <a:r>
              <a:rPr lang="en-US" altLang="en-US" sz="2000" dirty="0"/>
              <a:t>Harmonic spectra for harmonic analysis,</a:t>
            </a:r>
          </a:p>
          <a:p>
            <a:pPr eaLnBrk="1" hangingPunct="1"/>
            <a:r>
              <a:rPr lang="en-US" altLang="en-US" sz="2000" dirty="0"/>
              <a:t>Various curves as a function of time for sequential time simulations: </a:t>
            </a:r>
          </a:p>
          <a:p>
            <a:pPr eaLnBrk="1" hangingPunct="1"/>
            <a:r>
              <a:rPr lang="en-US" altLang="en-US" sz="2000" dirty="0"/>
              <a:t>Load shapes (e.g., AMI  P, Q data), </a:t>
            </a:r>
          </a:p>
          <a:p>
            <a:pPr eaLnBrk="1" hangingPunct="1"/>
            <a:r>
              <a:rPr lang="en-US" altLang="en-US" sz="2000" dirty="0"/>
              <a:t>Price shapes, </a:t>
            </a:r>
          </a:p>
          <a:p>
            <a:pPr eaLnBrk="1" hangingPunct="1"/>
            <a:r>
              <a:rPr lang="en-US" altLang="en-US" sz="2000" dirty="0"/>
              <a:t>Temperature shapes,</a:t>
            </a:r>
          </a:p>
          <a:p>
            <a:pPr eaLnBrk="1" hangingPunct="1"/>
            <a:r>
              <a:rPr lang="en-US" altLang="en-US" sz="2000" dirty="0"/>
              <a:t>Storage dispatch curves,</a:t>
            </a:r>
          </a:p>
          <a:p>
            <a:pPr eaLnBrk="1" hangingPunct="1"/>
            <a:r>
              <a:rPr lang="en-US" altLang="en-US" sz="2000" dirty="0"/>
              <a:t>Growth curves.</a:t>
            </a:r>
          </a:p>
          <a:p>
            <a:pPr eaLnBrk="1" hangingPunct="1"/>
            <a:r>
              <a:rPr lang="en-US" altLang="en-US" sz="2000" dirty="0"/>
              <a:t>Efficiency curves for PV inverters,</a:t>
            </a:r>
          </a:p>
          <a:p>
            <a:pPr eaLnBrk="1" hangingPunct="1"/>
            <a:r>
              <a:rPr lang="en-US" altLang="en-US" sz="2000" dirty="0"/>
              <a:t>Voltage dependency exponents for loads,</a:t>
            </a:r>
          </a:p>
          <a:p>
            <a:pPr eaLnBrk="1" hangingPunct="1"/>
            <a:r>
              <a:rPr lang="en-US" altLang="en-US" sz="2000" dirty="0"/>
              <a:t>Capacitor control settings,</a:t>
            </a:r>
          </a:p>
          <a:p>
            <a:pPr eaLnBrk="1" hangingPunct="1"/>
            <a:r>
              <a:rPr lang="en-US" altLang="en-US" sz="2000" dirty="0"/>
              <a:t>Regulator control settings,</a:t>
            </a:r>
          </a:p>
          <a:p>
            <a:pPr eaLnBrk="1" hangingPunct="1"/>
            <a:r>
              <a:rPr lang="en-US" altLang="en-US" sz="2000" dirty="0"/>
              <a:t>TCC Curves and other data for Fuse, Relay, and Recloser objects</a:t>
            </a:r>
          </a:p>
          <a:p>
            <a:pPr eaLnBrk="1" hangingPunct="1"/>
            <a:r>
              <a:rPr lang="en-US" altLang="en-US" sz="2000" dirty="0"/>
              <a:t>Machine data.</a:t>
            </a:r>
          </a:p>
        </p:txBody>
      </p:sp>
    </p:spTree>
    <p:extLst>
      <p:ext uri="{BB962C8B-B14F-4D97-AF65-F5344CB8AC3E}">
        <p14:creationId xmlns:p14="http://schemas.microsoft.com/office/powerpoint/2010/main" val="30009137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Equations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60178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5EC14-D024-46B8-B0FB-D7C998C63693}"/>
              </a:ext>
            </a:extLst>
          </p:cNvPr>
          <p:cNvSpPr>
            <a:spLocks noGrp="1"/>
          </p:cNvSpPr>
          <p:nvPr>
            <p:ph type="title"/>
          </p:nvPr>
        </p:nvSpPr>
        <p:spPr/>
        <p:txBody>
          <a:bodyPr>
            <a:normAutofit fontScale="90000"/>
          </a:bodyPr>
          <a:lstStyle/>
          <a:p>
            <a:r>
              <a:rPr lang="en-US" dirty="0"/>
              <a:t>Flexible Tool Enabling a Wide Range of Analysis Types</a:t>
            </a:r>
            <a:endParaRPr lang="en-US" b="0" i="1" dirty="0"/>
          </a:p>
        </p:txBody>
      </p:sp>
      <p:sp>
        <p:nvSpPr>
          <p:cNvPr id="3" name="Content Placeholder 2">
            <a:extLst>
              <a:ext uri="{FF2B5EF4-FFF2-40B4-BE49-F238E27FC236}">
                <a16:creationId xmlns:a16="http://schemas.microsoft.com/office/drawing/2014/main" id="{6023B29E-0410-41B0-8DCD-9F6E0330220B}"/>
              </a:ext>
            </a:extLst>
          </p:cNvPr>
          <p:cNvSpPr>
            <a:spLocks noGrp="1"/>
          </p:cNvSpPr>
          <p:nvPr>
            <p:ph sz="half" idx="1"/>
          </p:nvPr>
        </p:nvSpPr>
        <p:spPr/>
        <p:txBody>
          <a:bodyPr>
            <a:normAutofit/>
          </a:bodyPr>
          <a:lstStyle/>
          <a:p>
            <a:r>
              <a:rPr lang="en-US" dirty="0"/>
              <a:t>DER Interconnection studies</a:t>
            </a:r>
          </a:p>
          <a:p>
            <a:r>
              <a:rPr lang="en-US" dirty="0"/>
              <a:t>Locational value studies</a:t>
            </a:r>
          </a:p>
          <a:p>
            <a:r>
              <a:rPr lang="en-US" dirty="0"/>
              <a:t>Hosting capacity studies</a:t>
            </a:r>
          </a:p>
          <a:p>
            <a:r>
              <a:rPr lang="en-US" dirty="0"/>
              <a:t>DA/FLISR scheme evaluation</a:t>
            </a:r>
          </a:p>
          <a:p>
            <a:r>
              <a:rPr lang="en-US" dirty="0"/>
              <a:t>Volt/</a:t>
            </a:r>
            <a:r>
              <a:rPr lang="en-US" dirty="0" err="1"/>
              <a:t>var</a:t>
            </a:r>
            <a:r>
              <a:rPr lang="en-US" dirty="0"/>
              <a:t> optimization</a:t>
            </a:r>
          </a:p>
          <a:p>
            <a:r>
              <a:rPr lang="en-US" dirty="0"/>
              <a:t>Energy impact analysis</a:t>
            </a:r>
          </a:p>
          <a:p>
            <a:r>
              <a:rPr lang="en-US" dirty="0"/>
              <a:t>DER protection impacts</a:t>
            </a:r>
          </a:p>
          <a:p>
            <a:r>
              <a:rPr lang="en-US" dirty="0"/>
              <a:t>Power quality (harmonics/flicker)</a:t>
            </a:r>
          </a:p>
          <a:p>
            <a:r>
              <a:rPr lang="en-US" dirty="0"/>
              <a:t>Long-range planning studies</a:t>
            </a:r>
          </a:p>
          <a:p>
            <a:r>
              <a:rPr lang="en-US" dirty="0"/>
              <a:t>Smart inverter control optimization</a:t>
            </a:r>
          </a:p>
          <a:p>
            <a:r>
              <a:rPr lang="en-US" dirty="0"/>
              <a:t>Planning for electrification</a:t>
            </a:r>
          </a:p>
          <a:p>
            <a:endParaRPr lang="en-US" dirty="0"/>
          </a:p>
          <a:p>
            <a:endParaRPr lang="en-US" dirty="0"/>
          </a:p>
        </p:txBody>
      </p:sp>
      <p:pic>
        <p:nvPicPr>
          <p:cNvPr id="5" name="Picture 13" descr="3dlosses">
            <a:extLst>
              <a:ext uri="{FF2B5EF4-FFF2-40B4-BE49-F238E27FC236}">
                <a16:creationId xmlns:a16="http://schemas.microsoft.com/office/drawing/2014/main" id="{B0C9C976-E8C3-407F-8CC8-710B1013DCB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3106" y="1357075"/>
            <a:ext cx="2599918" cy="193238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id="{DDA9C6D4-61F5-4DC8-8F96-BF9146A1B320}"/>
              </a:ext>
            </a:extLst>
          </p:cNvPr>
          <p:cNvPicPr>
            <a:picLocks noChangeAspect="1" noChangeArrowheads="1"/>
          </p:cNvPicPr>
          <p:nvPr/>
        </p:nvPicPr>
        <p:blipFill>
          <a:blip r:embed="rId4" cstate="print"/>
          <a:srcRect/>
          <a:stretch>
            <a:fillRect/>
          </a:stretch>
        </p:blipFill>
        <p:spPr bwMode="auto">
          <a:xfrm>
            <a:off x="5502398" y="3811719"/>
            <a:ext cx="3528875" cy="191868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BE7A3D70-BE07-471A-ADC3-637F67C15B11}"/>
              </a:ext>
            </a:extLst>
          </p:cNvPr>
          <p:cNvPicPr>
            <a:picLocks noChangeAspect="1"/>
          </p:cNvPicPr>
          <p:nvPr/>
        </p:nvPicPr>
        <p:blipFill>
          <a:blip r:embed="rId5"/>
          <a:stretch>
            <a:fillRect/>
          </a:stretch>
        </p:blipFill>
        <p:spPr>
          <a:xfrm>
            <a:off x="3751625" y="1922142"/>
            <a:ext cx="3415267" cy="2018112"/>
          </a:xfrm>
          <a:prstGeom prst="rect">
            <a:avLst/>
          </a:prstGeom>
        </p:spPr>
      </p:pic>
    </p:spTree>
    <p:extLst>
      <p:ext uri="{BB962C8B-B14F-4D97-AF65-F5344CB8AC3E}">
        <p14:creationId xmlns:p14="http://schemas.microsoft.com/office/powerpoint/2010/main" val="30223544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a:t>The Math …</a:t>
            </a:r>
          </a:p>
        </p:txBody>
      </p:sp>
      <p:sp>
        <p:nvSpPr>
          <p:cNvPr id="70659" name="Content Placeholder 2"/>
          <p:cNvSpPr>
            <a:spLocks noGrp="1"/>
          </p:cNvSpPr>
          <p:nvPr>
            <p:ph idx="1"/>
          </p:nvPr>
        </p:nvSpPr>
        <p:spPr/>
        <p:txBody>
          <a:bodyPr>
            <a:normAutofit/>
          </a:bodyPr>
          <a:lstStyle/>
          <a:p>
            <a:r>
              <a:rPr lang="en-US" altLang="en-US" dirty="0"/>
              <a:t>Nearly everything results in a </a:t>
            </a:r>
            <a:r>
              <a:rPr lang="en-US" altLang="en-US" b="1" dirty="0"/>
              <a:t>matrix</a:t>
            </a:r>
            <a:r>
              <a:rPr lang="en-US" altLang="en-US" dirty="0"/>
              <a:t> or </a:t>
            </a:r>
            <a:r>
              <a:rPr lang="en-US" altLang="en-US" b="1" dirty="0"/>
              <a:t>array</a:t>
            </a:r>
          </a:p>
          <a:p>
            <a:pPr lvl="1"/>
            <a:r>
              <a:rPr lang="en-US" altLang="en-US" b="1" dirty="0"/>
              <a:t>Nodal Admittance </a:t>
            </a:r>
            <a:r>
              <a:rPr lang="en-US" altLang="en-US" dirty="0"/>
              <a:t>formulation</a:t>
            </a:r>
          </a:p>
          <a:p>
            <a:pPr lvl="1"/>
            <a:r>
              <a:rPr lang="en-US" altLang="en-US" dirty="0"/>
              <a:t>Circuit elements modeled by primitive admittance matrices </a:t>
            </a:r>
          </a:p>
          <a:p>
            <a:pPr lvl="2"/>
            <a:r>
              <a:rPr lang="en-US" altLang="en-US" i="1" dirty="0" err="1"/>
              <a:t>Y</a:t>
            </a:r>
            <a:r>
              <a:rPr lang="en-US" altLang="en-US" i="1" baseline="-25000" dirty="0" err="1"/>
              <a:t>prim</a:t>
            </a:r>
            <a:endParaRPr lang="en-US" altLang="en-US" i="1" baseline="-25000" dirty="0"/>
          </a:p>
          <a:p>
            <a:pPr lvl="1"/>
            <a:r>
              <a:rPr lang="en-US" altLang="en-US" b="1" dirty="0"/>
              <a:t>Primitive Y </a:t>
            </a:r>
            <a:r>
              <a:rPr lang="en-US" altLang="en-US" dirty="0"/>
              <a:t>matrices used to build </a:t>
            </a:r>
            <a:r>
              <a:rPr lang="en-US" altLang="en-US" b="1" dirty="0"/>
              <a:t>System Y </a:t>
            </a:r>
            <a:r>
              <a:rPr lang="en-US" altLang="en-US" dirty="0"/>
              <a:t>matrix </a:t>
            </a:r>
          </a:p>
          <a:p>
            <a:pPr lvl="1">
              <a:buFontTx/>
              <a:buNone/>
            </a:pPr>
            <a:endParaRPr lang="en-US" altLang="en-US" baseline="-25000" dirty="0"/>
          </a:p>
          <a:p>
            <a:r>
              <a:rPr lang="en-US" altLang="en-US" dirty="0" err="1"/>
              <a:t>OpenDSS</a:t>
            </a:r>
            <a:r>
              <a:rPr lang="en-US" altLang="en-US" dirty="0"/>
              <a:t> Works In</a:t>
            </a:r>
          </a:p>
          <a:p>
            <a:pPr lvl="1"/>
            <a:r>
              <a:rPr lang="en-US" altLang="en-US" dirty="0"/>
              <a:t>Phase domain</a:t>
            </a:r>
          </a:p>
          <a:p>
            <a:pPr lvl="1"/>
            <a:r>
              <a:rPr lang="en-US" altLang="en-US" dirty="0"/>
              <a:t>Actual volts and amps</a:t>
            </a:r>
          </a:p>
          <a:p>
            <a:pPr lvl="1"/>
            <a:r>
              <a:rPr lang="en-US" altLang="en-US" dirty="0"/>
              <a:t>Symmetrical components and per units not used </a:t>
            </a:r>
            <a:r>
              <a:rPr lang="en-US" altLang="en-US" i="1" dirty="0"/>
              <a:t>inside</a:t>
            </a:r>
            <a:r>
              <a:rPr lang="en-US" altLang="en-US" dirty="0"/>
              <a:t> the program !!  -- Input and output only!</a:t>
            </a:r>
          </a:p>
        </p:txBody>
      </p:sp>
    </p:spTree>
    <p:extLst>
      <p:ext uri="{BB962C8B-B14F-4D97-AF65-F5344CB8AC3E}">
        <p14:creationId xmlns:p14="http://schemas.microsoft.com/office/powerpoint/2010/main" val="17060079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a:t>Primitive Y Matrix</a:t>
            </a:r>
          </a:p>
        </p:txBody>
      </p:sp>
      <p:sp>
        <p:nvSpPr>
          <p:cNvPr id="71683" name="Content Placeholder 2"/>
          <p:cNvSpPr>
            <a:spLocks noGrp="1"/>
          </p:cNvSpPr>
          <p:nvPr>
            <p:ph idx="1"/>
          </p:nvPr>
        </p:nvSpPr>
        <p:spPr>
          <a:xfrm>
            <a:off x="533400" y="1447800"/>
            <a:ext cx="8226425" cy="4935538"/>
          </a:xfrm>
        </p:spPr>
        <p:txBody>
          <a:bodyPr/>
          <a:lstStyle/>
          <a:p>
            <a:r>
              <a:rPr lang="en-US" altLang="en-US"/>
              <a:t>Simple Resistor</a:t>
            </a:r>
          </a:p>
        </p:txBody>
      </p:sp>
      <p:pic>
        <p:nvPicPr>
          <p:cNvPr id="71684" name="Picture 5" descr="C:\Users\prdu001\OpenDSS\Training\Oncor2014\Yprim-R.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286000"/>
            <a:ext cx="4811713" cy="3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23442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a:t>Primitive Y Matrix, cont’d</a:t>
            </a:r>
          </a:p>
        </p:txBody>
      </p:sp>
      <p:sp>
        <p:nvSpPr>
          <p:cNvPr id="72707" name="Content Placeholder 2"/>
          <p:cNvSpPr>
            <a:spLocks noGrp="1"/>
          </p:cNvSpPr>
          <p:nvPr>
            <p:ph idx="1"/>
          </p:nvPr>
        </p:nvSpPr>
        <p:spPr>
          <a:xfrm>
            <a:off x="381000" y="1371600"/>
            <a:ext cx="8226425" cy="4935538"/>
          </a:xfrm>
        </p:spPr>
        <p:txBody>
          <a:bodyPr/>
          <a:lstStyle/>
          <a:p>
            <a:r>
              <a:rPr lang="en-US" altLang="en-US"/>
              <a:t>LINE  model</a:t>
            </a:r>
          </a:p>
        </p:txBody>
      </p:sp>
      <p:pic>
        <p:nvPicPr>
          <p:cNvPr id="72708" name="Picture 5" descr="C:\Users\prdu001\OpenDSS\Training\Oncor2014\Yprim-Line.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362200"/>
            <a:ext cx="54959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84417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altLang="en-US"/>
              <a:t>What about 3-phase elements?</a:t>
            </a:r>
          </a:p>
        </p:txBody>
      </p:sp>
      <p:sp>
        <p:nvSpPr>
          <p:cNvPr id="73731" name="Content Placeholder 2"/>
          <p:cNvSpPr>
            <a:spLocks noGrp="1"/>
          </p:cNvSpPr>
          <p:nvPr>
            <p:ph idx="1"/>
          </p:nvPr>
        </p:nvSpPr>
        <p:spPr/>
        <p:txBody>
          <a:bodyPr/>
          <a:lstStyle/>
          <a:p>
            <a:r>
              <a:rPr lang="en-US" altLang="en-US"/>
              <a:t>Simply let </a:t>
            </a:r>
            <a:r>
              <a:rPr lang="en-US" altLang="en-US" b="1"/>
              <a:t>R, X, B, G, C</a:t>
            </a:r>
            <a:r>
              <a:rPr lang="en-US" altLang="en-US"/>
              <a:t>, etc. represent </a:t>
            </a:r>
            <a:r>
              <a:rPr lang="en-US" altLang="en-US" b="1"/>
              <a:t>3x3</a:t>
            </a:r>
            <a:r>
              <a:rPr lang="en-US" altLang="en-US"/>
              <a:t> matrix</a:t>
            </a:r>
          </a:p>
          <a:p>
            <a:pPr lvl="1"/>
            <a:r>
              <a:rPr lang="en-US" altLang="en-US"/>
              <a:t>Notation stays the same</a:t>
            </a:r>
          </a:p>
          <a:p>
            <a:endParaRPr lang="en-US" altLang="en-US"/>
          </a:p>
          <a:p>
            <a:r>
              <a:rPr lang="en-US" altLang="en-US"/>
              <a:t>And it works!</a:t>
            </a:r>
          </a:p>
          <a:p>
            <a:endParaRPr lang="en-US" altLang="en-US"/>
          </a:p>
          <a:p>
            <a:r>
              <a:rPr lang="en-US" altLang="en-US"/>
              <a:t>I1, I2, V1, V2 etc become 3x1 vectors</a:t>
            </a:r>
          </a:p>
          <a:p>
            <a:endParaRPr lang="en-US" altLang="en-US"/>
          </a:p>
          <a:p>
            <a:r>
              <a:rPr lang="en-US" altLang="en-US"/>
              <a:t>This is basically how all the Circuit Element (CktElement) models in OpenDSS work.</a:t>
            </a:r>
          </a:p>
        </p:txBody>
      </p:sp>
    </p:spTree>
    <p:extLst>
      <p:ext uri="{BB962C8B-B14F-4D97-AF65-F5344CB8AC3E}">
        <p14:creationId xmlns:p14="http://schemas.microsoft.com/office/powerpoint/2010/main" val="21890659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3"/>
          <p:cNvSpPr>
            <a:spLocks noGrp="1"/>
          </p:cNvSpPr>
          <p:nvPr>
            <p:ph type="title"/>
          </p:nvPr>
        </p:nvSpPr>
        <p:spPr/>
        <p:txBody>
          <a:bodyPr/>
          <a:lstStyle/>
          <a:p>
            <a:r>
              <a:rPr lang="en-US" altLang="en-US"/>
              <a:t>The Network Model</a:t>
            </a:r>
          </a:p>
        </p:txBody>
      </p:sp>
      <p:pic>
        <p:nvPicPr>
          <p:cNvPr id="74755" name="Picture 4" descr="C:\Users\prdu001\OpenDSS\Training\Oncor2014\Network Model.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47800"/>
            <a:ext cx="6464300"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0874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a:t>Nodal Admittance Equations</a:t>
            </a:r>
          </a:p>
        </p:txBody>
      </p:sp>
      <p:sp>
        <p:nvSpPr>
          <p:cNvPr id="75779" name="TextBox 2"/>
          <p:cNvSpPr txBox="1">
            <a:spLocks noChangeArrowheads="1"/>
          </p:cNvSpPr>
          <p:nvPr/>
        </p:nvSpPr>
        <p:spPr bwMode="auto">
          <a:xfrm>
            <a:off x="1143000" y="2057400"/>
            <a:ext cx="6858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1</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S</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L1</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L2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N</a:t>
            </a:r>
          </a:p>
        </p:txBody>
      </p:sp>
      <p:sp>
        <p:nvSpPr>
          <p:cNvPr id="75780" name="TextBox 3"/>
          <p:cNvSpPr txBox="1">
            <a:spLocks noChangeArrowheads="1"/>
          </p:cNvSpPr>
          <p:nvPr/>
        </p:nvSpPr>
        <p:spPr bwMode="auto">
          <a:xfrm>
            <a:off x="1981200" y="3429000"/>
            <a:ext cx="457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a:t>
            </a:r>
          </a:p>
        </p:txBody>
      </p:sp>
      <p:sp>
        <p:nvSpPr>
          <p:cNvPr id="75781" name="TextBox 4"/>
          <p:cNvSpPr txBox="1">
            <a:spLocks noChangeArrowheads="1"/>
          </p:cNvSpPr>
          <p:nvPr/>
        </p:nvSpPr>
        <p:spPr bwMode="auto">
          <a:xfrm>
            <a:off x="3581400" y="2667000"/>
            <a:ext cx="160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800"/>
              <a:t>Y</a:t>
            </a:r>
            <a:r>
              <a:rPr lang="en-US" altLang="en-US" sz="2800" baseline="-25000"/>
              <a:t>SYSTEM</a:t>
            </a:r>
          </a:p>
        </p:txBody>
      </p:sp>
      <p:sp>
        <p:nvSpPr>
          <p:cNvPr id="75782" name="TextBox 5"/>
          <p:cNvSpPr txBox="1">
            <a:spLocks noChangeArrowheads="1"/>
          </p:cNvSpPr>
          <p:nvPr/>
        </p:nvSpPr>
        <p:spPr bwMode="auto">
          <a:xfrm>
            <a:off x="3352800" y="3886200"/>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 x N</a:t>
            </a:r>
            <a:endParaRPr lang="en-US" altLang="en-US" baseline="-25000"/>
          </a:p>
        </p:txBody>
      </p:sp>
      <p:sp>
        <p:nvSpPr>
          <p:cNvPr id="75783" name="TextBox 6"/>
          <p:cNvSpPr txBox="1">
            <a:spLocks noChangeArrowheads="1"/>
          </p:cNvSpPr>
          <p:nvPr/>
        </p:nvSpPr>
        <p:spPr bwMode="auto">
          <a:xfrm>
            <a:off x="3352800" y="4267200"/>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(Sparse)</a:t>
            </a:r>
            <a:endParaRPr lang="en-US" altLang="en-US" baseline="-25000"/>
          </a:p>
        </p:txBody>
      </p:sp>
      <p:sp>
        <p:nvSpPr>
          <p:cNvPr id="75784" name="TextBox 7"/>
          <p:cNvSpPr txBox="1">
            <a:spLocks noChangeArrowheads="1"/>
          </p:cNvSpPr>
          <p:nvPr/>
        </p:nvSpPr>
        <p:spPr bwMode="auto">
          <a:xfrm>
            <a:off x="6324600" y="1905000"/>
            <a:ext cx="6858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1</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S</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L1</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L2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N</a:t>
            </a:r>
          </a:p>
        </p:txBody>
      </p:sp>
      <p:sp>
        <p:nvSpPr>
          <p:cNvPr id="75785" name="TextBox 8"/>
          <p:cNvSpPr txBox="1">
            <a:spLocks noChangeArrowheads="1"/>
          </p:cNvSpPr>
          <p:nvPr/>
        </p:nvSpPr>
        <p:spPr bwMode="auto">
          <a:xfrm>
            <a:off x="838200" y="6019800"/>
            <a:ext cx="3810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 = Number of </a:t>
            </a:r>
            <a:r>
              <a:rPr lang="en-US" altLang="en-US" u="sng"/>
              <a:t>NODES</a:t>
            </a:r>
            <a:r>
              <a:rPr lang="en-US" altLang="en-US"/>
              <a:t>  (not BUSES)</a:t>
            </a:r>
          </a:p>
        </p:txBody>
      </p:sp>
      <p:sp>
        <p:nvSpPr>
          <p:cNvPr id="75786" name="Left Bracket 9"/>
          <p:cNvSpPr>
            <a:spLocks/>
          </p:cNvSpPr>
          <p:nvPr/>
        </p:nvSpPr>
        <p:spPr bwMode="auto">
          <a:xfrm>
            <a:off x="1219200" y="20574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7" name="Left Bracket 10"/>
          <p:cNvSpPr>
            <a:spLocks/>
          </p:cNvSpPr>
          <p:nvPr/>
        </p:nvSpPr>
        <p:spPr bwMode="auto">
          <a:xfrm flipH="1">
            <a:off x="1600200" y="20574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8" name="Left Bracket 11"/>
          <p:cNvSpPr>
            <a:spLocks/>
          </p:cNvSpPr>
          <p:nvPr/>
        </p:nvSpPr>
        <p:spPr bwMode="auto">
          <a:xfrm>
            <a:off x="64008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9" name="Left Bracket 12"/>
          <p:cNvSpPr>
            <a:spLocks/>
          </p:cNvSpPr>
          <p:nvPr/>
        </p:nvSpPr>
        <p:spPr bwMode="auto">
          <a:xfrm flipH="1">
            <a:off x="67818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90" name="Left Bracket 13"/>
          <p:cNvSpPr>
            <a:spLocks/>
          </p:cNvSpPr>
          <p:nvPr/>
        </p:nvSpPr>
        <p:spPr bwMode="auto">
          <a:xfrm>
            <a:off x="2590800" y="19812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91" name="Left Bracket 14"/>
          <p:cNvSpPr>
            <a:spLocks/>
          </p:cNvSpPr>
          <p:nvPr/>
        </p:nvSpPr>
        <p:spPr bwMode="auto">
          <a:xfrm flipH="1">
            <a:off x="59436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23172666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en-US"/>
              <a:t>Solving the Power Flow</a:t>
            </a:r>
          </a:p>
        </p:txBody>
      </p:sp>
      <p:sp>
        <p:nvSpPr>
          <p:cNvPr id="76803" name="Rectangle 3"/>
          <p:cNvSpPr>
            <a:spLocks noGrp="1" noChangeArrowheads="1"/>
          </p:cNvSpPr>
          <p:nvPr>
            <p:ph type="body" idx="1"/>
          </p:nvPr>
        </p:nvSpPr>
        <p:spPr/>
        <p:txBody>
          <a:bodyPr/>
          <a:lstStyle/>
          <a:p>
            <a:pPr eaLnBrk="1" hangingPunct="1"/>
            <a:r>
              <a:rPr lang="en-US" altLang="en-US"/>
              <a:t>Once the circuit model is connected properly the next step is to </a:t>
            </a:r>
            <a:r>
              <a:rPr lang="en-US" altLang="en-US" b="1">
                <a:solidFill>
                  <a:srgbClr val="FF0000"/>
                </a:solidFill>
              </a:rPr>
              <a:t>Solve</a:t>
            </a:r>
            <a:r>
              <a:rPr lang="en-US" altLang="en-US"/>
              <a:t> the base power flow</a:t>
            </a:r>
          </a:p>
          <a:p>
            <a:pPr eaLnBrk="1" hangingPunct="1"/>
            <a:r>
              <a:rPr lang="en-US" altLang="en-US"/>
              <a:t>PC elements (i.e., Loads) are usually </a:t>
            </a:r>
            <a:r>
              <a:rPr lang="en-US" altLang="en-US" b="1"/>
              <a:t>nonlinear</a:t>
            </a:r>
          </a:p>
          <a:p>
            <a:pPr eaLnBrk="1" hangingPunct="1"/>
            <a:r>
              <a:rPr lang="en-US" altLang="en-US"/>
              <a:t>Loads are linearized to a Norton equivalent based on nominal 100% rated voltage.</a:t>
            </a:r>
          </a:p>
          <a:p>
            <a:pPr lvl="1" eaLnBrk="1" hangingPunct="1"/>
            <a:r>
              <a:rPr lang="en-US" altLang="en-US"/>
              <a:t>Current source is “</a:t>
            </a:r>
            <a:r>
              <a:rPr lang="en-US" altLang="en-US" b="1"/>
              <a:t>compensation current</a:t>
            </a:r>
            <a:r>
              <a:rPr lang="en-US" altLang="en-US"/>
              <a:t>”</a:t>
            </a:r>
          </a:p>
          <a:p>
            <a:pPr lvl="1" eaLnBrk="1" hangingPunct="1"/>
            <a:r>
              <a:rPr lang="en-US" altLang="en-US"/>
              <a:t>Compensates for the nonlinear characteristic</a:t>
            </a:r>
          </a:p>
          <a:p>
            <a:pPr eaLnBrk="1" hangingPunct="1"/>
            <a:r>
              <a:rPr lang="en-US" altLang="en-US"/>
              <a:t>A </a:t>
            </a:r>
            <a:r>
              <a:rPr lang="en-US" altLang="en-US" i="1"/>
              <a:t>fixed point </a:t>
            </a:r>
            <a:r>
              <a:rPr lang="en-US" altLang="en-US"/>
              <a:t>iterative solution algorithm is employed for most solutions</a:t>
            </a:r>
          </a:p>
          <a:p>
            <a:pPr eaLnBrk="1" hangingPunct="1"/>
            <a:r>
              <a:rPr lang="en-US" altLang="en-US"/>
              <a:t>This method allows for flexible load models and is robust for most distribution systems</a:t>
            </a:r>
          </a:p>
        </p:txBody>
      </p:sp>
    </p:spTree>
    <p:extLst>
      <p:ext uri="{BB962C8B-B14F-4D97-AF65-F5344CB8AC3E}">
        <p14:creationId xmlns:p14="http://schemas.microsoft.com/office/powerpoint/2010/main" val="41041759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en-US"/>
              <a:t>Load (a PC Element)</a:t>
            </a:r>
          </a:p>
        </p:txBody>
      </p:sp>
      <p:pic>
        <p:nvPicPr>
          <p:cNvPr id="778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5188" y="2419350"/>
            <a:ext cx="5799137"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Text Box 4"/>
          <p:cNvSpPr txBox="1">
            <a:spLocks noChangeArrowheads="1"/>
          </p:cNvSpPr>
          <p:nvPr/>
        </p:nvSpPr>
        <p:spPr bwMode="auto">
          <a:xfrm>
            <a:off x="1690688" y="4697413"/>
            <a:ext cx="421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(One-Line Diagram)</a:t>
            </a:r>
          </a:p>
        </p:txBody>
      </p:sp>
      <p:sp>
        <p:nvSpPr>
          <p:cNvPr id="77829" name="Text Box 5"/>
          <p:cNvSpPr txBox="1">
            <a:spLocks noChangeArrowheads="1"/>
          </p:cNvSpPr>
          <p:nvPr/>
        </p:nvSpPr>
        <p:spPr bwMode="auto">
          <a:xfrm>
            <a:off x="354013" y="1509713"/>
            <a:ext cx="419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a:t>General Concept</a:t>
            </a:r>
          </a:p>
        </p:txBody>
      </p:sp>
      <p:sp>
        <p:nvSpPr>
          <p:cNvPr id="77830" name="Text Box 6"/>
          <p:cNvSpPr txBox="1">
            <a:spLocks noChangeArrowheads="1"/>
          </p:cNvSpPr>
          <p:nvPr/>
        </p:nvSpPr>
        <p:spPr bwMode="auto">
          <a:xfrm>
            <a:off x="6046788" y="4529138"/>
            <a:ext cx="26781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Goes into System Y Matrix</a:t>
            </a:r>
          </a:p>
        </p:txBody>
      </p:sp>
      <p:sp>
        <p:nvSpPr>
          <p:cNvPr id="77831" name="Line 7"/>
          <p:cNvSpPr>
            <a:spLocks noChangeShapeType="1"/>
          </p:cNvSpPr>
          <p:nvPr/>
        </p:nvSpPr>
        <p:spPr bwMode="auto">
          <a:xfrm flipH="1" flipV="1">
            <a:off x="3733800" y="3889375"/>
            <a:ext cx="2381250" cy="8143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7832" name="Text Box 8"/>
          <p:cNvSpPr txBox="1">
            <a:spLocks noChangeArrowheads="1"/>
          </p:cNvSpPr>
          <p:nvPr/>
        </p:nvSpPr>
        <p:spPr bwMode="auto">
          <a:xfrm>
            <a:off x="5991225" y="1819275"/>
            <a:ext cx="26781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Added into Injection Current Vector</a:t>
            </a:r>
          </a:p>
        </p:txBody>
      </p:sp>
      <p:sp>
        <p:nvSpPr>
          <p:cNvPr id="77833" name="Line 9"/>
          <p:cNvSpPr>
            <a:spLocks noChangeShapeType="1"/>
          </p:cNvSpPr>
          <p:nvPr/>
        </p:nvSpPr>
        <p:spPr bwMode="auto">
          <a:xfrm flipH="1">
            <a:off x="5078413" y="2259013"/>
            <a:ext cx="1312862" cy="9794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7834" name="Text Box 10"/>
          <p:cNvSpPr txBox="1">
            <a:spLocks noChangeArrowheads="1"/>
          </p:cNvSpPr>
          <p:nvPr/>
        </p:nvSpPr>
        <p:spPr bwMode="auto">
          <a:xfrm>
            <a:off x="506413" y="5553075"/>
            <a:ext cx="6356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Most Power Conversion (PC) Elements are Modeled Like This</a:t>
            </a:r>
          </a:p>
        </p:txBody>
      </p:sp>
    </p:spTree>
    <p:extLst>
      <p:ext uri="{BB962C8B-B14F-4D97-AF65-F5344CB8AC3E}">
        <p14:creationId xmlns:p14="http://schemas.microsoft.com/office/powerpoint/2010/main" val="36081155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en-US"/>
              <a:t>Load  - 3-phase Y connected</a:t>
            </a:r>
          </a:p>
        </p:txBody>
      </p:sp>
      <p:pic>
        <p:nvPicPr>
          <p:cNvPr id="788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13716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31242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49530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4" name="Text Box 6"/>
          <p:cNvSpPr txBox="1">
            <a:spLocks noChangeArrowheads="1"/>
          </p:cNvSpPr>
          <p:nvPr/>
        </p:nvSpPr>
        <p:spPr bwMode="auto">
          <a:xfrm>
            <a:off x="6553200" y="17526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1</a:t>
            </a:r>
          </a:p>
        </p:txBody>
      </p:sp>
      <p:sp>
        <p:nvSpPr>
          <p:cNvPr id="78855" name="Text Box 7"/>
          <p:cNvSpPr txBox="1">
            <a:spLocks noChangeArrowheads="1"/>
          </p:cNvSpPr>
          <p:nvPr/>
        </p:nvSpPr>
        <p:spPr bwMode="auto">
          <a:xfrm>
            <a:off x="6553200" y="35814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2</a:t>
            </a:r>
          </a:p>
        </p:txBody>
      </p:sp>
      <p:sp>
        <p:nvSpPr>
          <p:cNvPr id="78856" name="Text Box 8"/>
          <p:cNvSpPr txBox="1">
            <a:spLocks noChangeArrowheads="1"/>
          </p:cNvSpPr>
          <p:nvPr/>
        </p:nvSpPr>
        <p:spPr bwMode="auto">
          <a:xfrm>
            <a:off x="6553200" y="54102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3</a:t>
            </a:r>
          </a:p>
        </p:txBody>
      </p:sp>
      <p:sp>
        <p:nvSpPr>
          <p:cNvPr id="78857" name="Freeform 9"/>
          <p:cNvSpPr>
            <a:spLocks/>
          </p:cNvSpPr>
          <p:nvPr/>
        </p:nvSpPr>
        <p:spPr bwMode="auto">
          <a:xfrm>
            <a:off x="609600" y="1447800"/>
            <a:ext cx="2743200" cy="1219200"/>
          </a:xfrm>
          <a:custGeom>
            <a:avLst/>
            <a:gdLst>
              <a:gd name="T0" fmla="*/ 2147483647 w 1728"/>
              <a:gd name="T1" fmla="*/ 0 h 768"/>
              <a:gd name="T2" fmla="*/ 2147483647 w 1728"/>
              <a:gd name="T3" fmla="*/ 0 h 768"/>
              <a:gd name="T4" fmla="*/ 2147483647 w 1728"/>
              <a:gd name="T5" fmla="*/ 2147483647 h 768"/>
              <a:gd name="T6" fmla="*/ 0 w 1728"/>
              <a:gd name="T7" fmla="*/ 2147483647 h 768"/>
              <a:gd name="T8" fmla="*/ 0 60000 65536"/>
              <a:gd name="T9" fmla="*/ 0 60000 65536"/>
              <a:gd name="T10" fmla="*/ 0 60000 65536"/>
              <a:gd name="T11" fmla="*/ 0 60000 65536"/>
              <a:gd name="T12" fmla="*/ 0 w 1728"/>
              <a:gd name="T13" fmla="*/ 0 h 768"/>
              <a:gd name="T14" fmla="*/ 1728 w 1728"/>
              <a:gd name="T15" fmla="*/ 768 h 768"/>
            </a:gdLst>
            <a:ahLst/>
            <a:cxnLst>
              <a:cxn ang="T8">
                <a:pos x="T0" y="T1"/>
              </a:cxn>
              <a:cxn ang="T9">
                <a:pos x="T2" y="T3"/>
              </a:cxn>
              <a:cxn ang="T10">
                <a:pos x="T4" y="T5"/>
              </a:cxn>
              <a:cxn ang="T11">
                <a:pos x="T6" y="T7"/>
              </a:cxn>
            </a:cxnLst>
            <a:rect l="T12" t="T13" r="T14" b="T15"/>
            <a:pathLst>
              <a:path w="1728" h="768">
                <a:moveTo>
                  <a:pt x="1728" y="0"/>
                </a:moveTo>
                <a:lnTo>
                  <a:pt x="576" y="0"/>
                </a:lnTo>
                <a:lnTo>
                  <a:pt x="576" y="768"/>
                </a:lnTo>
                <a:lnTo>
                  <a:pt x="0" y="768"/>
                </a:ln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58" name="Line 10"/>
          <p:cNvSpPr>
            <a:spLocks noChangeShapeType="1"/>
          </p:cNvSpPr>
          <p:nvPr/>
        </p:nvSpPr>
        <p:spPr bwMode="auto">
          <a:xfrm flipH="1">
            <a:off x="609600" y="3200400"/>
            <a:ext cx="2743200"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59" name="Freeform 11"/>
          <p:cNvSpPr>
            <a:spLocks/>
          </p:cNvSpPr>
          <p:nvPr/>
        </p:nvSpPr>
        <p:spPr bwMode="auto">
          <a:xfrm>
            <a:off x="609600" y="3886200"/>
            <a:ext cx="2743200" cy="1143000"/>
          </a:xfrm>
          <a:custGeom>
            <a:avLst/>
            <a:gdLst>
              <a:gd name="T0" fmla="*/ 2147483647 w 1728"/>
              <a:gd name="T1" fmla="*/ 2147483647 h 720"/>
              <a:gd name="T2" fmla="*/ 2147483647 w 1728"/>
              <a:gd name="T3" fmla="*/ 2147483647 h 720"/>
              <a:gd name="T4" fmla="*/ 2147483647 w 1728"/>
              <a:gd name="T5" fmla="*/ 0 h 720"/>
              <a:gd name="T6" fmla="*/ 0 w 1728"/>
              <a:gd name="T7" fmla="*/ 0 h 720"/>
              <a:gd name="T8" fmla="*/ 0 60000 65536"/>
              <a:gd name="T9" fmla="*/ 0 60000 65536"/>
              <a:gd name="T10" fmla="*/ 0 60000 65536"/>
              <a:gd name="T11" fmla="*/ 0 60000 65536"/>
              <a:gd name="T12" fmla="*/ 0 w 1728"/>
              <a:gd name="T13" fmla="*/ 0 h 720"/>
              <a:gd name="T14" fmla="*/ 1728 w 1728"/>
              <a:gd name="T15" fmla="*/ 720 h 720"/>
            </a:gdLst>
            <a:ahLst/>
            <a:cxnLst>
              <a:cxn ang="T8">
                <a:pos x="T0" y="T1"/>
              </a:cxn>
              <a:cxn ang="T9">
                <a:pos x="T2" y="T3"/>
              </a:cxn>
              <a:cxn ang="T10">
                <a:pos x="T4" y="T5"/>
              </a:cxn>
              <a:cxn ang="T11">
                <a:pos x="T6" y="T7"/>
              </a:cxn>
            </a:cxnLst>
            <a:rect l="T12" t="T13" r="T14" b="T15"/>
            <a:pathLst>
              <a:path w="1728" h="720">
                <a:moveTo>
                  <a:pt x="1728" y="720"/>
                </a:moveTo>
                <a:lnTo>
                  <a:pt x="528" y="720"/>
                </a:lnTo>
                <a:lnTo>
                  <a:pt x="528" y="0"/>
                </a:lnTo>
                <a:lnTo>
                  <a:pt x="0" y="0"/>
                </a:ln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60" name="Freeform 12"/>
          <p:cNvSpPr>
            <a:spLocks/>
          </p:cNvSpPr>
          <p:nvPr/>
        </p:nvSpPr>
        <p:spPr bwMode="auto">
          <a:xfrm>
            <a:off x="685800" y="2743200"/>
            <a:ext cx="2667000" cy="3581400"/>
          </a:xfrm>
          <a:custGeom>
            <a:avLst/>
            <a:gdLst>
              <a:gd name="T0" fmla="*/ 2147483647 w 1680"/>
              <a:gd name="T1" fmla="*/ 0 h 2256"/>
              <a:gd name="T2" fmla="*/ 2147483647 w 1680"/>
              <a:gd name="T3" fmla="*/ 0 h 2256"/>
              <a:gd name="T4" fmla="*/ 2147483647 w 1680"/>
              <a:gd name="T5" fmla="*/ 2147483647 h 2256"/>
              <a:gd name="T6" fmla="*/ 0 w 1680"/>
              <a:gd name="T7" fmla="*/ 2147483647 h 2256"/>
              <a:gd name="T8" fmla="*/ 0 60000 65536"/>
              <a:gd name="T9" fmla="*/ 0 60000 65536"/>
              <a:gd name="T10" fmla="*/ 0 60000 65536"/>
              <a:gd name="T11" fmla="*/ 0 60000 65536"/>
              <a:gd name="T12" fmla="*/ 0 w 1680"/>
              <a:gd name="T13" fmla="*/ 0 h 2256"/>
              <a:gd name="T14" fmla="*/ 1680 w 1680"/>
              <a:gd name="T15" fmla="*/ 2256 h 2256"/>
            </a:gdLst>
            <a:ahLst/>
            <a:cxnLst>
              <a:cxn ang="T8">
                <a:pos x="T0" y="T1"/>
              </a:cxn>
              <a:cxn ang="T9">
                <a:pos x="T2" y="T3"/>
              </a:cxn>
              <a:cxn ang="T10">
                <a:pos x="T4" y="T5"/>
              </a:cxn>
              <a:cxn ang="T11">
                <a:pos x="T6" y="T7"/>
              </a:cxn>
            </a:cxnLst>
            <a:rect l="T12" t="T13" r="T14" b="T15"/>
            <a:pathLst>
              <a:path w="1680" h="2256">
                <a:moveTo>
                  <a:pt x="1680" y="0"/>
                </a:moveTo>
                <a:lnTo>
                  <a:pt x="1056" y="0"/>
                </a:lnTo>
                <a:lnTo>
                  <a:pt x="1056" y="2256"/>
                </a:lnTo>
                <a:lnTo>
                  <a:pt x="0" y="2256"/>
                </a:lnTo>
              </a:path>
            </a:pathLst>
          </a:custGeom>
          <a:noFill/>
          <a:ln w="28575" cap="flat" cmpd="sng">
            <a:solidFill>
              <a:srgbClr val="FF5050"/>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61" name="Line 13"/>
          <p:cNvSpPr>
            <a:spLocks noChangeShapeType="1"/>
          </p:cNvSpPr>
          <p:nvPr/>
        </p:nvSpPr>
        <p:spPr bwMode="auto">
          <a:xfrm flipH="1">
            <a:off x="2362200" y="4495800"/>
            <a:ext cx="1066800" cy="0"/>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62" name="Line 14"/>
          <p:cNvSpPr>
            <a:spLocks noChangeShapeType="1"/>
          </p:cNvSpPr>
          <p:nvPr/>
        </p:nvSpPr>
        <p:spPr bwMode="auto">
          <a:xfrm flipH="1">
            <a:off x="2362200" y="6324600"/>
            <a:ext cx="990600" cy="0"/>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63" name="Oval 15"/>
          <p:cNvSpPr>
            <a:spLocks noChangeArrowheads="1"/>
          </p:cNvSpPr>
          <p:nvPr/>
        </p:nvSpPr>
        <p:spPr bwMode="auto">
          <a:xfrm>
            <a:off x="533400" y="62484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4" name="Oval 16"/>
          <p:cNvSpPr>
            <a:spLocks noChangeArrowheads="1"/>
          </p:cNvSpPr>
          <p:nvPr/>
        </p:nvSpPr>
        <p:spPr bwMode="auto">
          <a:xfrm>
            <a:off x="533400" y="38100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5" name="Oval 17"/>
          <p:cNvSpPr>
            <a:spLocks noChangeArrowheads="1"/>
          </p:cNvSpPr>
          <p:nvPr/>
        </p:nvSpPr>
        <p:spPr bwMode="auto">
          <a:xfrm>
            <a:off x="533400" y="31242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6" name="Oval 18"/>
          <p:cNvSpPr>
            <a:spLocks noChangeArrowheads="1"/>
          </p:cNvSpPr>
          <p:nvPr/>
        </p:nvSpPr>
        <p:spPr bwMode="auto">
          <a:xfrm>
            <a:off x="533400" y="25908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7" name="Text Box 19"/>
          <p:cNvSpPr txBox="1">
            <a:spLocks noChangeArrowheads="1"/>
          </p:cNvSpPr>
          <p:nvPr/>
        </p:nvSpPr>
        <p:spPr bwMode="auto">
          <a:xfrm>
            <a:off x="152400" y="37338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a:t>
            </a:r>
          </a:p>
        </p:txBody>
      </p:sp>
      <p:sp>
        <p:nvSpPr>
          <p:cNvPr id="78868" name="Text Box 20"/>
          <p:cNvSpPr txBox="1">
            <a:spLocks noChangeArrowheads="1"/>
          </p:cNvSpPr>
          <p:nvPr/>
        </p:nvSpPr>
        <p:spPr bwMode="auto">
          <a:xfrm>
            <a:off x="152400" y="30480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2</a:t>
            </a:r>
          </a:p>
        </p:txBody>
      </p:sp>
      <p:sp>
        <p:nvSpPr>
          <p:cNvPr id="78869" name="Text Box 21"/>
          <p:cNvSpPr txBox="1">
            <a:spLocks noChangeArrowheads="1"/>
          </p:cNvSpPr>
          <p:nvPr/>
        </p:nvSpPr>
        <p:spPr bwMode="auto">
          <a:xfrm>
            <a:off x="152400" y="25146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a:t>
            </a:r>
          </a:p>
        </p:txBody>
      </p:sp>
      <p:sp>
        <p:nvSpPr>
          <p:cNvPr id="78870" name="Text Box 22"/>
          <p:cNvSpPr txBox="1">
            <a:spLocks noChangeArrowheads="1"/>
          </p:cNvSpPr>
          <p:nvPr/>
        </p:nvSpPr>
        <p:spPr bwMode="auto">
          <a:xfrm>
            <a:off x="152400" y="60960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4</a:t>
            </a:r>
          </a:p>
        </p:txBody>
      </p:sp>
      <p:sp>
        <p:nvSpPr>
          <p:cNvPr id="78871" name="Text Box 23"/>
          <p:cNvSpPr txBox="1">
            <a:spLocks noChangeArrowheads="1"/>
          </p:cNvSpPr>
          <p:nvPr/>
        </p:nvSpPr>
        <p:spPr bwMode="auto">
          <a:xfrm>
            <a:off x="0" y="54102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4 Conductors/Terminal</a:t>
            </a:r>
          </a:p>
        </p:txBody>
      </p:sp>
    </p:spTree>
    <p:extLst>
      <p:ext uri="{BB962C8B-B14F-4D97-AF65-F5344CB8AC3E}">
        <p14:creationId xmlns:p14="http://schemas.microsoft.com/office/powerpoint/2010/main" val="38234948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en-US"/>
              <a:t>Load  - 3-phase Delta connected</a:t>
            </a:r>
          </a:p>
        </p:txBody>
      </p:sp>
      <p:pic>
        <p:nvPicPr>
          <p:cNvPr id="798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13716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31242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49530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8" name="Text Box 6"/>
          <p:cNvSpPr txBox="1">
            <a:spLocks noChangeArrowheads="1"/>
          </p:cNvSpPr>
          <p:nvPr/>
        </p:nvSpPr>
        <p:spPr bwMode="auto">
          <a:xfrm>
            <a:off x="6553200" y="17526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1</a:t>
            </a:r>
          </a:p>
        </p:txBody>
      </p:sp>
      <p:sp>
        <p:nvSpPr>
          <p:cNvPr id="79879" name="Text Box 7"/>
          <p:cNvSpPr txBox="1">
            <a:spLocks noChangeArrowheads="1"/>
          </p:cNvSpPr>
          <p:nvPr/>
        </p:nvSpPr>
        <p:spPr bwMode="auto">
          <a:xfrm>
            <a:off x="6553200" y="35814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2</a:t>
            </a:r>
          </a:p>
        </p:txBody>
      </p:sp>
      <p:sp>
        <p:nvSpPr>
          <p:cNvPr id="79880" name="Text Box 8"/>
          <p:cNvSpPr txBox="1">
            <a:spLocks noChangeArrowheads="1"/>
          </p:cNvSpPr>
          <p:nvPr/>
        </p:nvSpPr>
        <p:spPr bwMode="auto">
          <a:xfrm>
            <a:off x="6553200" y="54102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3</a:t>
            </a:r>
          </a:p>
        </p:txBody>
      </p:sp>
      <p:sp>
        <p:nvSpPr>
          <p:cNvPr id="79881" name="Oval 9"/>
          <p:cNvSpPr>
            <a:spLocks noChangeArrowheads="1"/>
          </p:cNvSpPr>
          <p:nvPr/>
        </p:nvSpPr>
        <p:spPr bwMode="auto">
          <a:xfrm>
            <a:off x="2819400" y="47244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2" name="Oval 10"/>
          <p:cNvSpPr>
            <a:spLocks noChangeArrowheads="1"/>
          </p:cNvSpPr>
          <p:nvPr/>
        </p:nvSpPr>
        <p:spPr bwMode="auto">
          <a:xfrm>
            <a:off x="2819400" y="28956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3" name="Oval 11"/>
          <p:cNvSpPr>
            <a:spLocks noChangeArrowheads="1"/>
          </p:cNvSpPr>
          <p:nvPr/>
        </p:nvSpPr>
        <p:spPr bwMode="auto">
          <a:xfrm>
            <a:off x="2133600" y="36576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4" name="Text Box 12"/>
          <p:cNvSpPr txBox="1">
            <a:spLocks noChangeArrowheads="1"/>
          </p:cNvSpPr>
          <p:nvPr/>
        </p:nvSpPr>
        <p:spPr bwMode="auto">
          <a:xfrm>
            <a:off x="2667000" y="43434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a:t>
            </a:r>
          </a:p>
        </p:txBody>
      </p:sp>
      <p:sp>
        <p:nvSpPr>
          <p:cNvPr id="79885" name="Text Box 13"/>
          <p:cNvSpPr txBox="1">
            <a:spLocks noChangeArrowheads="1"/>
          </p:cNvSpPr>
          <p:nvPr/>
        </p:nvSpPr>
        <p:spPr bwMode="auto">
          <a:xfrm>
            <a:off x="2743200" y="25146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2</a:t>
            </a:r>
          </a:p>
        </p:txBody>
      </p:sp>
      <p:sp>
        <p:nvSpPr>
          <p:cNvPr id="79886" name="Text Box 14"/>
          <p:cNvSpPr txBox="1">
            <a:spLocks noChangeArrowheads="1"/>
          </p:cNvSpPr>
          <p:nvPr/>
        </p:nvSpPr>
        <p:spPr bwMode="auto">
          <a:xfrm>
            <a:off x="1905000" y="33528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a:t>
            </a:r>
          </a:p>
        </p:txBody>
      </p:sp>
      <p:sp>
        <p:nvSpPr>
          <p:cNvPr id="79887" name="Text Box 15"/>
          <p:cNvSpPr txBox="1">
            <a:spLocks noChangeArrowheads="1"/>
          </p:cNvSpPr>
          <p:nvPr/>
        </p:nvSpPr>
        <p:spPr bwMode="auto">
          <a:xfrm>
            <a:off x="0" y="54102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 Conductors/Terminal</a:t>
            </a:r>
          </a:p>
        </p:txBody>
      </p:sp>
      <p:sp>
        <p:nvSpPr>
          <p:cNvPr id="79888" name="Freeform 16"/>
          <p:cNvSpPr>
            <a:spLocks/>
          </p:cNvSpPr>
          <p:nvPr/>
        </p:nvSpPr>
        <p:spPr bwMode="auto">
          <a:xfrm>
            <a:off x="2895600" y="2743200"/>
            <a:ext cx="457200" cy="4572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9889" name="Freeform 17"/>
          <p:cNvSpPr>
            <a:spLocks/>
          </p:cNvSpPr>
          <p:nvPr/>
        </p:nvSpPr>
        <p:spPr bwMode="auto">
          <a:xfrm>
            <a:off x="2895600" y="4495800"/>
            <a:ext cx="457200" cy="5334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9890" name="Freeform 18"/>
          <p:cNvSpPr>
            <a:spLocks/>
          </p:cNvSpPr>
          <p:nvPr/>
        </p:nvSpPr>
        <p:spPr bwMode="auto">
          <a:xfrm>
            <a:off x="2209800" y="1447800"/>
            <a:ext cx="1143000" cy="48768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Tree>
    <p:extLst>
      <p:ext uri="{BB962C8B-B14F-4D97-AF65-F5344CB8AC3E}">
        <p14:creationId xmlns:p14="http://schemas.microsoft.com/office/powerpoint/2010/main" val="80201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What is the OpenDSS?</a:t>
            </a:r>
          </a:p>
        </p:txBody>
      </p:sp>
      <p:sp>
        <p:nvSpPr>
          <p:cNvPr id="11267" name="Rectangle 3"/>
          <p:cNvSpPr>
            <a:spLocks noGrp="1" noChangeArrowheads="1"/>
          </p:cNvSpPr>
          <p:nvPr>
            <p:ph type="body" idx="1"/>
          </p:nvPr>
        </p:nvSpPr>
        <p:spPr/>
        <p:txBody>
          <a:bodyPr/>
          <a:lstStyle/>
          <a:p>
            <a:pPr eaLnBrk="1" hangingPunct="1"/>
            <a:r>
              <a:rPr lang="en-US" altLang="en-US"/>
              <a:t>Script-driven, frequency-domain electrical circuit simulation tool</a:t>
            </a:r>
          </a:p>
          <a:p>
            <a:pPr eaLnBrk="1" hangingPunct="1"/>
            <a:endParaRPr lang="en-US" altLang="en-US"/>
          </a:p>
          <a:p>
            <a:pPr eaLnBrk="1" hangingPunct="1"/>
            <a:r>
              <a:rPr lang="en-US" altLang="en-US"/>
              <a:t>Specific models for:</a:t>
            </a:r>
          </a:p>
          <a:p>
            <a:pPr lvl="1" eaLnBrk="1" hangingPunct="1"/>
            <a:r>
              <a:rPr lang="en-US" altLang="en-US"/>
              <a:t>Supporting </a:t>
            </a:r>
            <a:r>
              <a:rPr lang="en-US" altLang="en-US" b="1"/>
              <a:t>utility distribution system</a:t>
            </a:r>
            <a:r>
              <a:rPr lang="en-US" altLang="en-US"/>
              <a:t> analysis</a:t>
            </a:r>
          </a:p>
          <a:p>
            <a:pPr lvl="1" eaLnBrk="1" hangingPunct="1"/>
            <a:r>
              <a:rPr lang="en-US" altLang="en-US"/>
              <a:t>Designed for the unbalanced, multi-phase North American power distribution systems</a:t>
            </a:r>
          </a:p>
          <a:p>
            <a:pPr lvl="2" eaLnBrk="1" hangingPunct="1"/>
            <a:r>
              <a:rPr lang="en-US" altLang="en-US"/>
              <a:t>As well as European-style systems</a:t>
            </a:r>
          </a:p>
          <a:p>
            <a:pPr lvl="3" eaLnBrk="1" hangingPunct="1"/>
            <a:r>
              <a:rPr lang="en-US" altLang="en-US"/>
              <a:t>These typically have a simpler structure</a:t>
            </a:r>
          </a:p>
          <a:p>
            <a:pPr eaLnBrk="1" hangingPunct="1"/>
            <a:endParaRPr lang="en-US" altLang="en-US"/>
          </a:p>
        </p:txBody>
      </p:sp>
    </p:spTree>
    <p:extLst>
      <p:ext uri="{BB962C8B-B14F-4D97-AF65-F5344CB8AC3E}">
        <p14:creationId xmlns:p14="http://schemas.microsoft.com/office/powerpoint/2010/main" val="9093906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en-US"/>
              <a:t>Load Models  (Present version)</a:t>
            </a:r>
          </a:p>
        </p:txBody>
      </p:sp>
      <p:sp>
        <p:nvSpPr>
          <p:cNvPr id="80899" name="Rectangle 3"/>
          <p:cNvSpPr>
            <a:spLocks noGrp="1" noChangeArrowheads="1"/>
          </p:cNvSpPr>
          <p:nvPr>
            <p:ph type="body" idx="1"/>
          </p:nvPr>
        </p:nvSpPr>
        <p:spPr>
          <a:xfrm>
            <a:off x="457200" y="1676400"/>
            <a:ext cx="8226425" cy="4675188"/>
          </a:xfrm>
        </p:spPr>
        <p:txBody>
          <a:bodyPr/>
          <a:lstStyle/>
          <a:p>
            <a:pPr eaLnBrk="1" hangingPunct="1">
              <a:buFontTx/>
              <a:buNone/>
            </a:pPr>
            <a:r>
              <a:rPr lang="en-US" altLang="en-US"/>
              <a:t>1:Standard constant P+jQ load. (Default)</a:t>
            </a:r>
          </a:p>
          <a:p>
            <a:pPr eaLnBrk="1" hangingPunct="1">
              <a:buFontTx/>
              <a:buNone/>
            </a:pPr>
            <a:r>
              <a:rPr lang="en-US" altLang="en-US"/>
              <a:t>2:Constant impedance load. </a:t>
            </a:r>
          </a:p>
          <a:p>
            <a:pPr eaLnBrk="1" hangingPunct="1">
              <a:buFontTx/>
              <a:buNone/>
            </a:pPr>
            <a:r>
              <a:rPr lang="en-US" altLang="en-US"/>
              <a:t>3:Const P, Quadratic Q (like a motor).</a:t>
            </a:r>
          </a:p>
          <a:p>
            <a:pPr eaLnBrk="1" hangingPunct="1">
              <a:buFontTx/>
              <a:buNone/>
            </a:pPr>
            <a:r>
              <a:rPr lang="en-US" altLang="en-US"/>
              <a:t>4:Nominal Linear P, Quadratic Q (feeder mix). </a:t>
            </a:r>
            <a:br>
              <a:rPr lang="en-US" altLang="en-US"/>
            </a:br>
            <a:r>
              <a:rPr lang="en-US" altLang="en-US"/>
              <a:t> Use this with CVRfactor.</a:t>
            </a:r>
          </a:p>
          <a:p>
            <a:pPr eaLnBrk="1" hangingPunct="1">
              <a:buFontTx/>
              <a:buNone/>
            </a:pPr>
            <a:r>
              <a:rPr lang="en-US" altLang="en-US"/>
              <a:t>5:Constant Current Magnitude</a:t>
            </a:r>
          </a:p>
          <a:p>
            <a:pPr eaLnBrk="1" hangingPunct="1">
              <a:buFontTx/>
              <a:buNone/>
            </a:pPr>
            <a:r>
              <a:rPr lang="en-US" altLang="en-US"/>
              <a:t>6:Const P, Fixed Q</a:t>
            </a:r>
          </a:p>
          <a:p>
            <a:pPr eaLnBrk="1" hangingPunct="1">
              <a:buFontTx/>
              <a:buNone/>
            </a:pPr>
            <a:r>
              <a:rPr lang="en-US" altLang="en-US"/>
              <a:t>7:Const P, Fixed Impedance Q</a:t>
            </a:r>
          </a:p>
          <a:p>
            <a:pPr eaLnBrk="1" hangingPunct="1">
              <a:buFontTx/>
              <a:buNone/>
            </a:pPr>
            <a:r>
              <a:rPr lang="en-US" altLang="en-US"/>
              <a:t>8: Special ZIP load model</a:t>
            </a:r>
          </a:p>
        </p:txBody>
      </p:sp>
    </p:spTree>
    <p:extLst>
      <p:ext uri="{BB962C8B-B14F-4D97-AF65-F5344CB8AC3E}">
        <p14:creationId xmlns:p14="http://schemas.microsoft.com/office/powerpoint/2010/main" val="8022251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normAutofit/>
          </a:bodyPr>
          <a:lstStyle/>
          <a:p>
            <a:pPr eaLnBrk="1" hangingPunct="1"/>
            <a:r>
              <a:rPr lang="en-US" altLang="en-US"/>
              <a:t>Standard P + jQ (constant power) Load Model</a:t>
            </a:r>
          </a:p>
        </p:txBody>
      </p:sp>
      <p:sp>
        <p:nvSpPr>
          <p:cNvPr id="81923" name="Rectangle 3"/>
          <p:cNvSpPr>
            <a:spLocks noGrp="1" noChangeArrowheads="1"/>
          </p:cNvSpPr>
          <p:nvPr>
            <p:ph type="body" idx="1"/>
          </p:nvPr>
        </p:nvSpPr>
        <p:spPr/>
        <p:txBody>
          <a:bodyPr/>
          <a:lstStyle/>
          <a:p>
            <a:pPr eaLnBrk="1" hangingPunct="1"/>
            <a:r>
              <a:rPr lang="en-US" altLang="en-US" dirty="0"/>
              <a:t>When the voltage goes out of the normal range for a load the model </a:t>
            </a:r>
            <a:r>
              <a:rPr lang="en-US" altLang="en-US" u="sng" dirty="0"/>
              <a:t>reverts to a linear load</a:t>
            </a:r>
            <a:r>
              <a:rPr lang="en-US" altLang="en-US" dirty="0"/>
              <a:t> model</a:t>
            </a:r>
          </a:p>
          <a:p>
            <a:pPr eaLnBrk="1" hangingPunct="1"/>
            <a:endParaRPr lang="en-US" altLang="en-US" dirty="0"/>
          </a:p>
          <a:p>
            <a:pPr lvl="1" eaLnBrk="1" hangingPunct="1"/>
            <a:r>
              <a:rPr lang="en-US" altLang="en-US" dirty="0"/>
              <a:t>This generally guarantees convergence</a:t>
            </a:r>
          </a:p>
          <a:p>
            <a:pPr lvl="2" eaLnBrk="1" hangingPunct="1"/>
            <a:r>
              <a:rPr lang="en-US" altLang="en-US" dirty="0"/>
              <a:t>Even when a fault is applied</a:t>
            </a:r>
          </a:p>
          <a:p>
            <a:pPr lvl="2" eaLnBrk="1" hangingPunct="1"/>
            <a:endParaRPr lang="en-US" altLang="en-US" dirty="0"/>
          </a:p>
          <a:p>
            <a:pPr lvl="1" eaLnBrk="1" hangingPunct="1"/>
            <a:r>
              <a:rPr lang="en-US" altLang="en-US" dirty="0"/>
              <a:t>This script changes break points to +/- 10%:</a:t>
            </a:r>
          </a:p>
          <a:p>
            <a:pPr lvl="2" eaLnBrk="1" hangingPunct="1"/>
            <a:r>
              <a:rPr lang="en-US" altLang="en-US" dirty="0"/>
              <a:t>Load.Load1.Vmaxpu=1.10</a:t>
            </a:r>
          </a:p>
          <a:p>
            <a:pPr lvl="2" eaLnBrk="1" hangingPunct="1"/>
            <a:r>
              <a:rPr lang="en-US" altLang="en-US" dirty="0"/>
              <a:t>Load.Load1.Vminpu=0.90</a:t>
            </a:r>
          </a:p>
          <a:p>
            <a:pPr lvl="2" eaLnBrk="1" hangingPunct="1"/>
            <a:endParaRPr lang="en-US" altLang="en-US" dirty="0"/>
          </a:p>
          <a:p>
            <a:pPr lvl="1" eaLnBrk="1" hangingPunct="1"/>
            <a:r>
              <a:rPr lang="en-US" altLang="en-US" sz="1800" dirty="0"/>
              <a:t>Note: to solve some of the IEEE Radial Test feeders and match the published results, you have to set </a:t>
            </a:r>
            <a:r>
              <a:rPr lang="en-US" altLang="en-US" sz="1800" dirty="0" err="1"/>
              <a:t>Vminpu</a:t>
            </a:r>
            <a:r>
              <a:rPr lang="en-US" altLang="en-US" sz="1800" dirty="0"/>
              <a:t> to less than the lowest voltage published (usually about 0.80 per unit)</a:t>
            </a:r>
          </a:p>
        </p:txBody>
      </p:sp>
    </p:spTree>
    <p:extLst>
      <p:ext uri="{BB962C8B-B14F-4D97-AF65-F5344CB8AC3E}">
        <p14:creationId xmlns:p14="http://schemas.microsoft.com/office/powerpoint/2010/main" val="237369805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en-US"/>
              <a:t>Standard P + jQ Load Model  (Model=1)</a:t>
            </a:r>
          </a:p>
        </p:txBody>
      </p:sp>
      <p:pic>
        <p:nvPicPr>
          <p:cNvPr id="829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190625"/>
            <a:ext cx="4324350" cy="559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8" name="Text Box 4"/>
          <p:cNvSpPr txBox="1">
            <a:spLocks noChangeArrowheads="1"/>
          </p:cNvSpPr>
          <p:nvPr/>
        </p:nvSpPr>
        <p:spPr bwMode="auto">
          <a:xfrm>
            <a:off x="5867400" y="3124200"/>
            <a:ext cx="2057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95%</a:t>
            </a:r>
          </a:p>
        </p:txBody>
      </p:sp>
      <p:sp>
        <p:nvSpPr>
          <p:cNvPr id="82949" name="Text Box 5"/>
          <p:cNvSpPr txBox="1">
            <a:spLocks noChangeArrowheads="1"/>
          </p:cNvSpPr>
          <p:nvPr/>
        </p:nvSpPr>
        <p:spPr bwMode="auto">
          <a:xfrm>
            <a:off x="5791200" y="2286000"/>
            <a:ext cx="2057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105%</a:t>
            </a:r>
          </a:p>
        </p:txBody>
      </p:sp>
      <p:sp>
        <p:nvSpPr>
          <p:cNvPr id="82950" name="Line 6"/>
          <p:cNvSpPr>
            <a:spLocks noChangeShapeType="1"/>
          </p:cNvSpPr>
          <p:nvPr/>
        </p:nvSpPr>
        <p:spPr bwMode="auto">
          <a:xfrm flipH="1" flipV="1">
            <a:off x="4876800" y="3048000"/>
            <a:ext cx="1676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1" name="Line 7"/>
          <p:cNvSpPr>
            <a:spLocks noChangeShapeType="1"/>
          </p:cNvSpPr>
          <p:nvPr/>
        </p:nvSpPr>
        <p:spPr bwMode="auto">
          <a:xfrm flipH="1">
            <a:off x="4648200" y="2514600"/>
            <a:ext cx="1828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2" name="Text Box 8"/>
          <p:cNvSpPr txBox="1">
            <a:spLocks noChangeArrowheads="1"/>
          </p:cNvSpPr>
          <p:nvPr/>
        </p:nvSpPr>
        <p:spPr bwMode="auto">
          <a:xfrm>
            <a:off x="76200" y="3352800"/>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latin typeface="Times New Roman" panose="02020603050405020304" pitchFamily="18" charset="0"/>
              </a:rPr>
              <a:t>|I| = |S/V|</a:t>
            </a:r>
          </a:p>
        </p:txBody>
      </p:sp>
      <p:sp>
        <p:nvSpPr>
          <p:cNvPr id="82953" name="Line 9"/>
          <p:cNvSpPr>
            <a:spLocks noChangeShapeType="1"/>
          </p:cNvSpPr>
          <p:nvPr/>
        </p:nvSpPr>
        <p:spPr bwMode="auto">
          <a:xfrm flipV="1">
            <a:off x="990600" y="2895600"/>
            <a:ext cx="3581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4" name="Text Box 10"/>
          <p:cNvSpPr txBox="1">
            <a:spLocks noChangeArrowheads="1"/>
          </p:cNvSpPr>
          <p:nvPr/>
        </p:nvSpPr>
        <p:spPr bwMode="auto">
          <a:xfrm>
            <a:off x="5791200" y="41910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Const Z</a:t>
            </a:r>
          </a:p>
        </p:txBody>
      </p:sp>
      <p:sp>
        <p:nvSpPr>
          <p:cNvPr id="82955" name="Text Box 11"/>
          <p:cNvSpPr txBox="1">
            <a:spLocks noChangeArrowheads="1"/>
          </p:cNvSpPr>
          <p:nvPr/>
        </p:nvSpPr>
        <p:spPr bwMode="auto">
          <a:xfrm>
            <a:off x="5715000" y="16764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Const Z</a:t>
            </a:r>
          </a:p>
        </p:txBody>
      </p:sp>
      <p:sp>
        <p:nvSpPr>
          <p:cNvPr id="82956" name="Line 12"/>
          <p:cNvSpPr>
            <a:spLocks noChangeShapeType="1"/>
          </p:cNvSpPr>
          <p:nvPr/>
        </p:nvSpPr>
        <p:spPr bwMode="auto">
          <a:xfrm flipH="1" flipV="1">
            <a:off x="4267200" y="3733800"/>
            <a:ext cx="2209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7" name="Line 13"/>
          <p:cNvSpPr>
            <a:spLocks noChangeShapeType="1"/>
          </p:cNvSpPr>
          <p:nvPr/>
        </p:nvSpPr>
        <p:spPr bwMode="auto">
          <a:xfrm flipH="1">
            <a:off x="4876800" y="1905000"/>
            <a:ext cx="1524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8" name="Text Box 14"/>
          <p:cNvSpPr txBox="1">
            <a:spLocks noChangeArrowheads="1"/>
          </p:cNvSpPr>
          <p:nvPr/>
        </p:nvSpPr>
        <p:spPr bwMode="auto">
          <a:xfrm>
            <a:off x="6553200" y="2667000"/>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(Defaults*)</a:t>
            </a:r>
          </a:p>
        </p:txBody>
      </p:sp>
      <p:sp>
        <p:nvSpPr>
          <p:cNvPr id="82959" name="Text Box 15"/>
          <p:cNvSpPr txBox="1">
            <a:spLocks noChangeArrowheads="1"/>
          </p:cNvSpPr>
          <p:nvPr/>
        </p:nvSpPr>
        <p:spPr bwMode="auto">
          <a:xfrm>
            <a:off x="5562600" y="5334000"/>
            <a:ext cx="3505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 Change by setting </a:t>
            </a:r>
            <a:r>
              <a:rPr lang="en-US" altLang="en-US" i="1"/>
              <a:t>Vminpu</a:t>
            </a:r>
            <a:r>
              <a:rPr lang="en-US" altLang="en-US"/>
              <a:t> and </a:t>
            </a:r>
            <a:r>
              <a:rPr lang="en-US" altLang="en-US" i="1"/>
              <a:t>Vmaxpu</a:t>
            </a:r>
            <a:r>
              <a:rPr lang="en-US" altLang="en-US"/>
              <a:t> Properties</a:t>
            </a:r>
          </a:p>
        </p:txBody>
      </p:sp>
      <p:grpSp>
        <p:nvGrpSpPr>
          <p:cNvPr id="2" name="Group 1"/>
          <p:cNvGrpSpPr/>
          <p:nvPr/>
        </p:nvGrpSpPr>
        <p:grpSpPr>
          <a:xfrm>
            <a:off x="1828800" y="3048000"/>
            <a:ext cx="2971800" cy="3048000"/>
            <a:chOff x="1828800" y="3048000"/>
            <a:chExt cx="2971800" cy="3048000"/>
          </a:xfrm>
        </p:grpSpPr>
        <p:cxnSp>
          <p:nvCxnSpPr>
            <p:cNvPr id="82960" name="Straight Connector 16"/>
            <p:cNvCxnSpPr>
              <a:cxnSpLocks noChangeShapeType="1"/>
            </p:cNvCxnSpPr>
            <p:nvPr/>
          </p:nvCxnSpPr>
          <p:spPr bwMode="auto">
            <a:xfrm flipV="1">
              <a:off x="1828800" y="4495800"/>
              <a:ext cx="1219200" cy="160020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82961" name="Straight Connector 17"/>
            <p:cNvCxnSpPr>
              <a:cxnSpLocks noChangeShapeType="1"/>
            </p:cNvCxnSpPr>
            <p:nvPr/>
          </p:nvCxnSpPr>
          <p:spPr bwMode="auto">
            <a:xfrm flipV="1">
              <a:off x="3048000" y="3048000"/>
              <a:ext cx="1752600" cy="144780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grpSp>
      <p:grpSp>
        <p:nvGrpSpPr>
          <p:cNvPr id="3" name="Group 2"/>
          <p:cNvGrpSpPr/>
          <p:nvPr/>
        </p:nvGrpSpPr>
        <p:grpSpPr>
          <a:xfrm>
            <a:off x="228600" y="4419600"/>
            <a:ext cx="2667000" cy="336550"/>
            <a:chOff x="228600" y="4419600"/>
            <a:chExt cx="2667000" cy="336550"/>
          </a:xfrm>
        </p:grpSpPr>
        <p:sp>
          <p:nvSpPr>
            <p:cNvPr id="82962" name="Text Box 10"/>
            <p:cNvSpPr txBox="1">
              <a:spLocks noChangeArrowheads="1"/>
            </p:cNvSpPr>
            <p:nvPr/>
          </p:nvSpPr>
          <p:spPr bwMode="auto">
            <a:xfrm>
              <a:off x="228600" y="4419600"/>
              <a:ext cx="2133600" cy="336550"/>
            </a:xfrm>
            <a:prstGeom prst="rect">
              <a:avLst/>
            </a:prstGeom>
            <a:solidFill>
              <a:schemeClr val="bg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New Method (2014)</a:t>
              </a:r>
            </a:p>
          </p:txBody>
        </p:sp>
        <p:cxnSp>
          <p:nvCxnSpPr>
            <p:cNvPr id="82963" name="Straight Arrow Connector 21"/>
            <p:cNvCxnSpPr>
              <a:cxnSpLocks noChangeShapeType="1"/>
            </p:cNvCxnSpPr>
            <p:nvPr/>
          </p:nvCxnSpPr>
          <p:spPr bwMode="auto">
            <a:xfrm flipV="1">
              <a:off x="2209800" y="4572000"/>
              <a:ext cx="685800" cy="76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2327119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2"/>
          <p:cNvSpPr>
            <a:spLocks noGrp="1"/>
          </p:cNvSpPr>
          <p:nvPr>
            <p:ph type="title"/>
          </p:nvPr>
        </p:nvSpPr>
        <p:spPr/>
        <p:txBody>
          <a:bodyPr/>
          <a:lstStyle/>
          <a:p>
            <a:r>
              <a:rPr lang="en-US" altLang="en-US"/>
              <a:t>Power Flow Solution Algorithm</a:t>
            </a:r>
          </a:p>
        </p:txBody>
      </p:sp>
      <p:sp>
        <p:nvSpPr>
          <p:cNvPr id="83971" name="Content Placeholder 3"/>
          <p:cNvSpPr>
            <a:spLocks noGrp="1"/>
          </p:cNvSpPr>
          <p:nvPr>
            <p:ph idx="1"/>
          </p:nvPr>
        </p:nvSpPr>
        <p:spPr/>
        <p:txBody>
          <a:bodyPr/>
          <a:lstStyle/>
          <a:p>
            <a:pPr marL="457200" indent="-457200">
              <a:buFontTx/>
              <a:buAutoNum type="arabicPeriod"/>
            </a:pPr>
            <a:r>
              <a:rPr lang="en-US" altLang="en-US"/>
              <a:t>Initial Guess at Node Voltages, </a:t>
            </a:r>
            <a:r>
              <a:rPr lang="en-US" altLang="en-US">
                <a:latin typeface="Times New Roman" panose="02020603050405020304" pitchFamily="18" charset="0"/>
                <a:cs typeface="Times New Roman" panose="02020603050405020304" pitchFamily="18" charset="0"/>
              </a:rPr>
              <a:t>V</a:t>
            </a:r>
          </a:p>
          <a:p>
            <a:pPr marL="457200" indent="-457200">
              <a:buFontTx/>
              <a:buAutoNum type="arabicPeriod"/>
            </a:pPr>
            <a:r>
              <a:rPr lang="en-US" altLang="en-US"/>
              <a:t>Compute all Injection (Compensation) Currents, </a:t>
            </a:r>
            <a:r>
              <a:rPr lang="en-US" altLang="en-US">
                <a:latin typeface="Times New Roman" panose="02020603050405020304" pitchFamily="18" charset="0"/>
                <a:cs typeface="Times New Roman" panose="02020603050405020304" pitchFamily="18" charset="0"/>
              </a:rPr>
              <a:t>I</a:t>
            </a:r>
          </a:p>
          <a:p>
            <a:pPr marL="857250" lvl="1" indent="-457200">
              <a:buFontTx/>
              <a:buAutoNum type="alphaLcPeriod"/>
            </a:pPr>
            <a:r>
              <a:rPr lang="en-US" altLang="en-US">
                <a:latin typeface="Times New Roman" panose="02020603050405020304" pitchFamily="18" charset="0"/>
                <a:cs typeface="Times New Roman" panose="02020603050405020304" pitchFamily="18" charset="0"/>
              </a:rPr>
              <a:t>For PC Elements</a:t>
            </a:r>
          </a:p>
          <a:p>
            <a:pPr marL="457200" indent="-457200">
              <a:buFontTx/>
              <a:buAutoNum type="arabicPeriod"/>
            </a:pPr>
            <a:r>
              <a:rPr lang="en-US" altLang="en-US">
                <a:cs typeface="Times New Roman" panose="02020603050405020304" pitchFamily="18" charset="0"/>
              </a:rPr>
              <a:t>Solve for new guess at </a:t>
            </a:r>
            <a:r>
              <a:rPr lang="en-US" altLang="en-US">
                <a:latin typeface="Times New Roman" panose="02020603050405020304" pitchFamily="18" charset="0"/>
                <a:cs typeface="Times New Roman" panose="02020603050405020304" pitchFamily="18" charset="0"/>
              </a:rPr>
              <a:t>V</a:t>
            </a:r>
          </a:p>
          <a:p>
            <a:pPr marL="457200" indent="-457200">
              <a:buFontTx/>
              <a:buAutoNum type="arabicPeriod"/>
            </a:pPr>
            <a:r>
              <a:rPr lang="en-US" altLang="en-US">
                <a:cs typeface="Times New Roman" panose="02020603050405020304" pitchFamily="18" charset="0"/>
              </a:rPr>
              <a:t>Repeat 2 and 3 until Converged</a:t>
            </a:r>
            <a:endParaRPr lang="en-US" altLang="en-US"/>
          </a:p>
          <a:p>
            <a:pPr marL="457200" indent="-457200">
              <a:buFontTx/>
              <a:buAutoNum type="arabicPeriod"/>
            </a:pPr>
            <a:endParaRPr lang="en-US" altLang="en-US"/>
          </a:p>
          <a:p>
            <a:pPr marL="457200" indent="-457200"/>
            <a:r>
              <a:rPr lang="en-US" altLang="en-US"/>
              <a:t>Convergence is based on change in per unit voltage magnitude</a:t>
            </a:r>
          </a:p>
          <a:p>
            <a:pPr marL="857250" lvl="1" indent="-457200"/>
            <a:r>
              <a:rPr lang="en-US" altLang="en-US"/>
              <a:t>Default tolerance = 0.0001</a:t>
            </a:r>
          </a:p>
          <a:p>
            <a:pPr marL="857250" lvl="1" indent="-457200"/>
            <a:r>
              <a:rPr lang="en-US" altLang="en-US"/>
              <a:t>Good enough for distribution systems</a:t>
            </a:r>
          </a:p>
        </p:txBody>
      </p:sp>
    </p:spTree>
    <p:extLst>
      <p:ext uri="{BB962C8B-B14F-4D97-AF65-F5344CB8AC3E}">
        <p14:creationId xmlns:p14="http://schemas.microsoft.com/office/powerpoint/2010/main" val="26365750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en-US"/>
              <a:t>Putting it All Together</a:t>
            </a:r>
          </a:p>
        </p:txBody>
      </p:sp>
      <p:sp>
        <p:nvSpPr>
          <p:cNvPr id="84995" name="Text Box 3"/>
          <p:cNvSpPr txBox="1">
            <a:spLocks noChangeArrowheads="1"/>
          </p:cNvSpPr>
          <p:nvPr/>
        </p:nvSpPr>
        <p:spPr bwMode="auto">
          <a:xfrm>
            <a:off x="19050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1</a:t>
            </a:r>
          </a:p>
        </p:txBody>
      </p:sp>
      <p:sp>
        <p:nvSpPr>
          <p:cNvPr id="84996" name="Text Box 4"/>
          <p:cNvSpPr txBox="1">
            <a:spLocks noChangeArrowheads="1"/>
          </p:cNvSpPr>
          <p:nvPr/>
        </p:nvSpPr>
        <p:spPr bwMode="auto">
          <a:xfrm>
            <a:off x="35052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2</a:t>
            </a:r>
          </a:p>
        </p:txBody>
      </p:sp>
      <p:sp>
        <p:nvSpPr>
          <p:cNvPr id="84997" name="Text Box 5"/>
          <p:cNvSpPr txBox="1">
            <a:spLocks noChangeArrowheads="1"/>
          </p:cNvSpPr>
          <p:nvPr/>
        </p:nvSpPr>
        <p:spPr bwMode="auto">
          <a:xfrm>
            <a:off x="51054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3</a:t>
            </a:r>
          </a:p>
        </p:txBody>
      </p:sp>
      <p:sp>
        <p:nvSpPr>
          <p:cNvPr id="84998" name="Text Box 6"/>
          <p:cNvSpPr txBox="1">
            <a:spLocks noChangeArrowheads="1"/>
          </p:cNvSpPr>
          <p:nvPr/>
        </p:nvSpPr>
        <p:spPr bwMode="auto">
          <a:xfrm>
            <a:off x="75438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n</a:t>
            </a:r>
          </a:p>
        </p:txBody>
      </p:sp>
      <p:sp>
        <p:nvSpPr>
          <p:cNvPr id="84999" name="Line 7"/>
          <p:cNvSpPr>
            <a:spLocks noChangeShapeType="1"/>
          </p:cNvSpPr>
          <p:nvPr/>
        </p:nvSpPr>
        <p:spPr bwMode="auto">
          <a:xfrm>
            <a:off x="6629400" y="2286000"/>
            <a:ext cx="6858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00" name="Rectangle 8"/>
          <p:cNvSpPr>
            <a:spLocks noChangeArrowheads="1"/>
          </p:cNvSpPr>
          <p:nvPr/>
        </p:nvSpPr>
        <p:spPr bwMode="auto">
          <a:xfrm>
            <a:off x="3886200" y="3352800"/>
            <a:ext cx="24384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1" name="Text Box 9"/>
          <p:cNvSpPr txBox="1">
            <a:spLocks noChangeArrowheads="1"/>
          </p:cNvSpPr>
          <p:nvPr/>
        </p:nvSpPr>
        <p:spPr bwMode="auto">
          <a:xfrm>
            <a:off x="4572000" y="40386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3200" b="1">
                <a:latin typeface="Tahoma" panose="020B0604030504040204" pitchFamily="34" charset="0"/>
              </a:rPr>
              <a:t>Y</a:t>
            </a:r>
          </a:p>
        </p:txBody>
      </p:sp>
      <p:sp>
        <p:nvSpPr>
          <p:cNvPr id="85002" name="Rectangle 10"/>
          <p:cNvSpPr>
            <a:spLocks noChangeArrowheads="1"/>
          </p:cNvSpPr>
          <p:nvPr/>
        </p:nvSpPr>
        <p:spPr bwMode="auto">
          <a:xfrm>
            <a:off x="266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3" name="Rectangle 11"/>
          <p:cNvSpPr>
            <a:spLocks noChangeArrowheads="1"/>
          </p:cNvSpPr>
          <p:nvPr/>
        </p:nvSpPr>
        <p:spPr bwMode="auto">
          <a:xfrm>
            <a:off x="647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4" name="Text Box 12"/>
          <p:cNvSpPr txBox="1">
            <a:spLocks noChangeArrowheads="1"/>
          </p:cNvSpPr>
          <p:nvPr/>
        </p:nvSpPr>
        <p:spPr bwMode="auto">
          <a:xfrm>
            <a:off x="3429000" y="4114800"/>
            <a:ext cx="350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t>
            </a:r>
          </a:p>
        </p:txBody>
      </p:sp>
      <p:sp>
        <p:nvSpPr>
          <p:cNvPr id="85005" name="Text Box 13"/>
          <p:cNvSpPr txBox="1">
            <a:spLocks noChangeArrowheads="1"/>
          </p:cNvSpPr>
          <p:nvPr/>
        </p:nvSpPr>
        <p:spPr bwMode="auto">
          <a:xfrm>
            <a:off x="243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I</a:t>
            </a:r>
            <a:r>
              <a:rPr lang="en-US" altLang="en-US" sz="2000" b="1" baseline="-25000">
                <a:latin typeface="Tahoma" panose="020B0604030504040204" pitchFamily="34" charset="0"/>
              </a:rPr>
              <a:t>inj</a:t>
            </a:r>
          </a:p>
        </p:txBody>
      </p:sp>
      <p:sp>
        <p:nvSpPr>
          <p:cNvPr id="85006" name="Text Box 14"/>
          <p:cNvSpPr txBox="1">
            <a:spLocks noChangeArrowheads="1"/>
          </p:cNvSpPr>
          <p:nvPr/>
        </p:nvSpPr>
        <p:spPr bwMode="auto">
          <a:xfrm>
            <a:off x="1066800" y="3962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I2</a:t>
            </a:r>
          </a:p>
        </p:txBody>
      </p:sp>
      <p:sp>
        <p:nvSpPr>
          <p:cNvPr id="85007" name="Text Box 15"/>
          <p:cNvSpPr txBox="1">
            <a:spLocks noChangeArrowheads="1"/>
          </p:cNvSpPr>
          <p:nvPr/>
        </p:nvSpPr>
        <p:spPr bwMode="auto">
          <a:xfrm>
            <a:off x="1066800" y="5486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Im</a:t>
            </a:r>
          </a:p>
        </p:txBody>
      </p:sp>
      <p:sp>
        <p:nvSpPr>
          <p:cNvPr id="85008" name="Text Box 16"/>
          <p:cNvSpPr txBox="1">
            <a:spLocks noChangeArrowheads="1"/>
          </p:cNvSpPr>
          <p:nvPr/>
        </p:nvSpPr>
        <p:spPr bwMode="auto">
          <a:xfrm>
            <a:off x="1066800" y="344805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I1</a:t>
            </a:r>
          </a:p>
        </p:txBody>
      </p:sp>
      <p:sp>
        <p:nvSpPr>
          <p:cNvPr id="85009" name="Text Box 17"/>
          <p:cNvSpPr txBox="1">
            <a:spLocks noChangeArrowheads="1"/>
          </p:cNvSpPr>
          <p:nvPr/>
        </p:nvSpPr>
        <p:spPr bwMode="auto">
          <a:xfrm>
            <a:off x="3810000" y="1600200"/>
            <a:ext cx="1828800" cy="33655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ALL Elements</a:t>
            </a:r>
          </a:p>
        </p:txBody>
      </p:sp>
      <p:sp>
        <p:nvSpPr>
          <p:cNvPr id="85010" name="Text Box 18"/>
          <p:cNvSpPr txBox="1">
            <a:spLocks noChangeArrowheads="1"/>
          </p:cNvSpPr>
          <p:nvPr/>
        </p:nvSpPr>
        <p:spPr bwMode="auto">
          <a:xfrm>
            <a:off x="381000" y="2743200"/>
            <a:ext cx="1828800" cy="58102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 Elements</a:t>
            </a:r>
            <a:br>
              <a:rPr lang="en-US" altLang="en-US" b="1">
                <a:latin typeface="Tahoma" panose="020B0604030504040204" pitchFamily="34" charset="0"/>
              </a:rPr>
            </a:br>
            <a:r>
              <a:rPr lang="en-US" altLang="en-US" b="1">
                <a:latin typeface="Tahoma" panose="020B0604030504040204" pitchFamily="34" charset="0"/>
              </a:rPr>
              <a:t>Comp. Currents</a:t>
            </a:r>
          </a:p>
        </p:txBody>
      </p:sp>
      <p:sp>
        <p:nvSpPr>
          <p:cNvPr id="85011" name="Line 19"/>
          <p:cNvSpPr>
            <a:spLocks noChangeShapeType="1"/>
          </p:cNvSpPr>
          <p:nvPr/>
        </p:nvSpPr>
        <p:spPr bwMode="auto">
          <a:xfrm>
            <a:off x="1371600" y="4495800"/>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12" name="AutoShape 20"/>
          <p:cNvSpPr>
            <a:spLocks/>
          </p:cNvSpPr>
          <p:nvPr/>
        </p:nvSpPr>
        <p:spPr bwMode="auto">
          <a:xfrm>
            <a:off x="1981200" y="3429000"/>
            <a:ext cx="381000" cy="2438400"/>
          </a:xfrm>
          <a:prstGeom prst="rightBrace">
            <a:avLst>
              <a:gd name="adj1" fmla="val 53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13" name="AutoShape 21"/>
          <p:cNvSpPr>
            <a:spLocks/>
          </p:cNvSpPr>
          <p:nvPr/>
        </p:nvSpPr>
        <p:spPr bwMode="auto">
          <a:xfrm rot="5400000">
            <a:off x="4762500" y="-571500"/>
            <a:ext cx="609600" cy="6629400"/>
          </a:xfrm>
          <a:prstGeom prst="rightBrace">
            <a:avLst>
              <a:gd name="adj1" fmla="val 906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14" name="Text Box 22"/>
          <p:cNvSpPr txBox="1">
            <a:spLocks noChangeArrowheads="1"/>
          </p:cNvSpPr>
          <p:nvPr/>
        </p:nvSpPr>
        <p:spPr bwMode="auto">
          <a:xfrm>
            <a:off x="624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V</a:t>
            </a:r>
            <a:endParaRPr lang="en-US" altLang="en-US" sz="2000" b="1" baseline="-25000">
              <a:latin typeface="Tahoma" panose="020B0604030504040204" pitchFamily="34" charset="0"/>
            </a:endParaRPr>
          </a:p>
        </p:txBody>
      </p:sp>
      <p:sp>
        <p:nvSpPr>
          <p:cNvPr id="85015" name="Text Box 23"/>
          <p:cNvSpPr txBox="1">
            <a:spLocks noChangeArrowheads="1"/>
          </p:cNvSpPr>
          <p:nvPr/>
        </p:nvSpPr>
        <p:spPr bwMode="auto">
          <a:xfrm>
            <a:off x="7467600" y="4038600"/>
            <a:ext cx="12954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Node</a:t>
            </a:r>
          </a:p>
          <a:p>
            <a:r>
              <a:rPr lang="en-US" altLang="en-US" b="1">
                <a:latin typeface="Tahoma" panose="020B0604030504040204" pitchFamily="34" charset="0"/>
              </a:rPr>
              <a:t>Voltages</a:t>
            </a:r>
          </a:p>
        </p:txBody>
      </p:sp>
      <p:sp>
        <p:nvSpPr>
          <p:cNvPr id="85016" name="Freeform 24"/>
          <p:cNvSpPr>
            <a:spLocks/>
          </p:cNvSpPr>
          <p:nvPr/>
        </p:nvSpPr>
        <p:spPr bwMode="auto">
          <a:xfrm>
            <a:off x="381000" y="4648200"/>
            <a:ext cx="6400800" cy="1600200"/>
          </a:xfrm>
          <a:custGeom>
            <a:avLst/>
            <a:gdLst>
              <a:gd name="T0" fmla="*/ 2147483647 w 3840"/>
              <a:gd name="T1" fmla="*/ 2147483647 h 1008"/>
              <a:gd name="T2" fmla="*/ 2147483647 w 3840"/>
              <a:gd name="T3" fmla="*/ 2147483647 h 1008"/>
              <a:gd name="T4" fmla="*/ 0 w 3840"/>
              <a:gd name="T5" fmla="*/ 2147483647 h 1008"/>
              <a:gd name="T6" fmla="*/ 0 w 3840"/>
              <a:gd name="T7" fmla="*/ 0 h 1008"/>
              <a:gd name="T8" fmla="*/ 2147483647 w 3840"/>
              <a:gd name="T9" fmla="*/ 0 h 1008"/>
              <a:gd name="T10" fmla="*/ 2147483647 w 3840"/>
              <a:gd name="T11" fmla="*/ 0 h 1008"/>
              <a:gd name="T12" fmla="*/ 0 60000 65536"/>
              <a:gd name="T13" fmla="*/ 0 60000 65536"/>
              <a:gd name="T14" fmla="*/ 0 60000 65536"/>
              <a:gd name="T15" fmla="*/ 0 60000 65536"/>
              <a:gd name="T16" fmla="*/ 0 60000 65536"/>
              <a:gd name="T17" fmla="*/ 0 60000 65536"/>
              <a:gd name="T18" fmla="*/ 0 w 3840"/>
              <a:gd name="T19" fmla="*/ 0 h 1008"/>
              <a:gd name="T20" fmla="*/ 3840 w 3840"/>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3840" h="1008">
                <a:moveTo>
                  <a:pt x="3840" y="528"/>
                </a:moveTo>
                <a:lnTo>
                  <a:pt x="3840" y="1008"/>
                </a:lnTo>
                <a:lnTo>
                  <a:pt x="0" y="1008"/>
                </a:lnTo>
                <a:lnTo>
                  <a:pt x="0" y="0"/>
                </a:lnTo>
                <a:lnTo>
                  <a:pt x="240" y="0"/>
                </a:lnTo>
                <a:lnTo>
                  <a:pt x="288" y="0"/>
                </a:ln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017" name="Text Box 25"/>
          <p:cNvSpPr txBox="1">
            <a:spLocks noChangeArrowheads="1"/>
          </p:cNvSpPr>
          <p:nvPr/>
        </p:nvSpPr>
        <p:spPr bwMode="auto">
          <a:xfrm>
            <a:off x="3048000" y="57912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0000"/>
                </a:solidFill>
                <a:latin typeface="Tahoma" panose="020B0604030504040204" pitchFamily="34" charset="0"/>
              </a:rPr>
              <a:t>Iteration Loop</a:t>
            </a:r>
          </a:p>
        </p:txBody>
      </p:sp>
    </p:spTree>
    <p:extLst>
      <p:ext uri="{BB962C8B-B14F-4D97-AF65-F5344CB8AC3E}">
        <p14:creationId xmlns:p14="http://schemas.microsoft.com/office/powerpoint/2010/main" val="1396969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a:t>Putting it All Together</a:t>
            </a:r>
          </a:p>
        </p:txBody>
      </p:sp>
      <p:sp>
        <p:nvSpPr>
          <p:cNvPr id="86019" name="Text Box 3"/>
          <p:cNvSpPr txBox="1">
            <a:spLocks noChangeArrowheads="1"/>
          </p:cNvSpPr>
          <p:nvPr/>
        </p:nvSpPr>
        <p:spPr bwMode="auto">
          <a:xfrm>
            <a:off x="19050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1</a:t>
            </a:r>
          </a:p>
        </p:txBody>
      </p:sp>
      <p:sp>
        <p:nvSpPr>
          <p:cNvPr id="86020" name="Text Box 4"/>
          <p:cNvSpPr txBox="1">
            <a:spLocks noChangeArrowheads="1"/>
          </p:cNvSpPr>
          <p:nvPr/>
        </p:nvSpPr>
        <p:spPr bwMode="auto">
          <a:xfrm>
            <a:off x="35052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2</a:t>
            </a:r>
          </a:p>
        </p:txBody>
      </p:sp>
      <p:sp>
        <p:nvSpPr>
          <p:cNvPr id="86021" name="Text Box 5"/>
          <p:cNvSpPr txBox="1">
            <a:spLocks noChangeArrowheads="1"/>
          </p:cNvSpPr>
          <p:nvPr/>
        </p:nvSpPr>
        <p:spPr bwMode="auto">
          <a:xfrm>
            <a:off x="51054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3</a:t>
            </a:r>
          </a:p>
        </p:txBody>
      </p:sp>
      <p:sp>
        <p:nvSpPr>
          <p:cNvPr id="86022" name="Text Box 6"/>
          <p:cNvSpPr txBox="1">
            <a:spLocks noChangeArrowheads="1"/>
          </p:cNvSpPr>
          <p:nvPr/>
        </p:nvSpPr>
        <p:spPr bwMode="auto">
          <a:xfrm>
            <a:off x="75438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n</a:t>
            </a:r>
          </a:p>
        </p:txBody>
      </p:sp>
      <p:sp>
        <p:nvSpPr>
          <p:cNvPr id="86023" name="Line 7"/>
          <p:cNvSpPr>
            <a:spLocks noChangeShapeType="1"/>
          </p:cNvSpPr>
          <p:nvPr/>
        </p:nvSpPr>
        <p:spPr bwMode="auto">
          <a:xfrm>
            <a:off x="6629400" y="2286000"/>
            <a:ext cx="6858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24" name="Rectangle 8"/>
          <p:cNvSpPr>
            <a:spLocks noChangeArrowheads="1"/>
          </p:cNvSpPr>
          <p:nvPr/>
        </p:nvSpPr>
        <p:spPr bwMode="auto">
          <a:xfrm>
            <a:off x="3886200" y="3352800"/>
            <a:ext cx="24384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5" name="Text Box 9"/>
          <p:cNvSpPr txBox="1">
            <a:spLocks noChangeArrowheads="1"/>
          </p:cNvSpPr>
          <p:nvPr/>
        </p:nvSpPr>
        <p:spPr bwMode="auto">
          <a:xfrm>
            <a:off x="4572000" y="40386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3200" b="1">
                <a:latin typeface="Tahoma" panose="020B0604030504040204" pitchFamily="34" charset="0"/>
              </a:rPr>
              <a:t>Y</a:t>
            </a:r>
          </a:p>
        </p:txBody>
      </p:sp>
      <p:sp>
        <p:nvSpPr>
          <p:cNvPr id="86026" name="Rectangle 10"/>
          <p:cNvSpPr>
            <a:spLocks noChangeArrowheads="1"/>
          </p:cNvSpPr>
          <p:nvPr/>
        </p:nvSpPr>
        <p:spPr bwMode="auto">
          <a:xfrm>
            <a:off x="266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7" name="Rectangle 11"/>
          <p:cNvSpPr>
            <a:spLocks noChangeArrowheads="1"/>
          </p:cNvSpPr>
          <p:nvPr/>
        </p:nvSpPr>
        <p:spPr bwMode="auto">
          <a:xfrm>
            <a:off x="647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8" name="Text Box 12"/>
          <p:cNvSpPr txBox="1">
            <a:spLocks noChangeArrowheads="1"/>
          </p:cNvSpPr>
          <p:nvPr/>
        </p:nvSpPr>
        <p:spPr bwMode="auto">
          <a:xfrm>
            <a:off x="3429000" y="4114800"/>
            <a:ext cx="350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t>
            </a:r>
          </a:p>
        </p:txBody>
      </p:sp>
      <p:sp>
        <p:nvSpPr>
          <p:cNvPr id="86029" name="Text Box 13"/>
          <p:cNvSpPr txBox="1">
            <a:spLocks noChangeArrowheads="1"/>
          </p:cNvSpPr>
          <p:nvPr/>
        </p:nvSpPr>
        <p:spPr bwMode="auto">
          <a:xfrm>
            <a:off x="243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I</a:t>
            </a:r>
            <a:r>
              <a:rPr lang="en-US" altLang="en-US" sz="2000" b="1" baseline="-25000">
                <a:latin typeface="Tahoma" panose="020B0604030504040204" pitchFamily="34" charset="0"/>
              </a:rPr>
              <a:t>inj</a:t>
            </a:r>
          </a:p>
        </p:txBody>
      </p:sp>
      <p:sp>
        <p:nvSpPr>
          <p:cNvPr id="86030" name="Text Box 14"/>
          <p:cNvSpPr txBox="1">
            <a:spLocks noChangeArrowheads="1"/>
          </p:cNvSpPr>
          <p:nvPr/>
        </p:nvSpPr>
        <p:spPr bwMode="auto">
          <a:xfrm>
            <a:off x="1066800" y="3962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I2</a:t>
            </a:r>
          </a:p>
        </p:txBody>
      </p:sp>
      <p:sp>
        <p:nvSpPr>
          <p:cNvPr id="86031" name="Text Box 15"/>
          <p:cNvSpPr txBox="1">
            <a:spLocks noChangeArrowheads="1"/>
          </p:cNvSpPr>
          <p:nvPr/>
        </p:nvSpPr>
        <p:spPr bwMode="auto">
          <a:xfrm>
            <a:off x="1066800" y="5486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Im</a:t>
            </a:r>
          </a:p>
        </p:txBody>
      </p:sp>
      <p:sp>
        <p:nvSpPr>
          <p:cNvPr id="86032" name="Text Box 16"/>
          <p:cNvSpPr txBox="1">
            <a:spLocks noChangeArrowheads="1"/>
          </p:cNvSpPr>
          <p:nvPr/>
        </p:nvSpPr>
        <p:spPr bwMode="auto">
          <a:xfrm>
            <a:off x="1066800" y="344805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I1</a:t>
            </a:r>
          </a:p>
        </p:txBody>
      </p:sp>
      <p:sp>
        <p:nvSpPr>
          <p:cNvPr id="86033" name="Text Box 17"/>
          <p:cNvSpPr txBox="1">
            <a:spLocks noChangeArrowheads="1"/>
          </p:cNvSpPr>
          <p:nvPr/>
        </p:nvSpPr>
        <p:spPr bwMode="auto">
          <a:xfrm>
            <a:off x="3810000" y="1600200"/>
            <a:ext cx="1828800" cy="33655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ALL Elements</a:t>
            </a:r>
          </a:p>
        </p:txBody>
      </p:sp>
      <p:sp>
        <p:nvSpPr>
          <p:cNvPr id="86034" name="Text Box 18"/>
          <p:cNvSpPr txBox="1">
            <a:spLocks noChangeArrowheads="1"/>
          </p:cNvSpPr>
          <p:nvPr/>
        </p:nvSpPr>
        <p:spPr bwMode="auto">
          <a:xfrm>
            <a:off x="381000" y="2743200"/>
            <a:ext cx="1828800" cy="58102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 Elements</a:t>
            </a:r>
            <a:br>
              <a:rPr lang="en-US" altLang="en-US" b="1">
                <a:latin typeface="Tahoma" panose="020B0604030504040204" pitchFamily="34" charset="0"/>
              </a:rPr>
            </a:br>
            <a:r>
              <a:rPr lang="en-US" altLang="en-US" b="1">
                <a:latin typeface="Tahoma" panose="020B0604030504040204" pitchFamily="34" charset="0"/>
              </a:rPr>
              <a:t>Comp. Currents</a:t>
            </a:r>
          </a:p>
        </p:txBody>
      </p:sp>
      <p:sp>
        <p:nvSpPr>
          <p:cNvPr id="86035" name="Line 19"/>
          <p:cNvSpPr>
            <a:spLocks noChangeShapeType="1"/>
          </p:cNvSpPr>
          <p:nvPr/>
        </p:nvSpPr>
        <p:spPr bwMode="auto">
          <a:xfrm>
            <a:off x="1371600" y="4495800"/>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36" name="AutoShape 20"/>
          <p:cNvSpPr>
            <a:spLocks/>
          </p:cNvSpPr>
          <p:nvPr/>
        </p:nvSpPr>
        <p:spPr bwMode="auto">
          <a:xfrm>
            <a:off x="1981200" y="3429000"/>
            <a:ext cx="381000" cy="2438400"/>
          </a:xfrm>
          <a:prstGeom prst="rightBrace">
            <a:avLst>
              <a:gd name="adj1" fmla="val 53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37" name="AutoShape 21"/>
          <p:cNvSpPr>
            <a:spLocks/>
          </p:cNvSpPr>
          <p:nvPr/>
        </p:nvSpPr>
        <p:spPr bwMode="auto">
          <a:xfrm rot="5400000">
            <a:off x="4762500" y="-571500"/>
            <a:ext cx="609600" cy="6629400"/>
          </a:xfrm>
          <a:prstGeom prst="rightBrace">
            <a:avLst>
              <a:gd name="adj1" fmla="val 906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38" name="Text Box 22"/>
          <p:cNvSpPr txBox="1">
            <a:spLocks noChangeArrowheads="1"/>
          </p:cNvSpPr>
          <p:nvPr/>
        </p:nvSpPr>
        <p:spPr bwMode="auto">
          <a:xfrm>
            <a:off x="624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V</a:t>
            </a:r>
            <a:endParaRPr lang="en-US" altLang="en-US" sz="2000" b="1" baseline="-25000">
              <a:latin typeface="Tahoma" panose="020B0604030504040204" pitchFamily="34" charset="0"/>
            </a:endParaRPr>
          </a:p>
        </p:txBody>
      </p:sp>
      <p:sp>
        <p:nvSpPr>
          <p:cNvPr id="86039" name="Text Box 23"/>
          <p:cNvSpPr txBox="1">
            <a:spLocks noChangeArrowheads="1"/>
          </p:cNvSpPr>
          <p:nvPr/>
        </p:nvSpPr>
        <p:spPr bwMode="auto">
          <a:xfrm>
            <a:off x="7467600" y="4038600"/>
            <a:ext cx="12954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Node</a:t>
            </a:r>
          </a:p>
          <a:p>
            <a:r>
              <a:rPr lang="en-US" altLang="en-US" b="1">
                <a:latin typeface="Tahoma" panose="020B0604030504040204" pitchFamily="34" charset="0"/>
              </a:rPr>
              <a:t>Voltages</a:t>
            </a:r>
          </a:p>
        </p:txBody>
      </p:sp>
      <p:sp>
        <p:nvSpPr>
          <p:cNvPr id="86040" name="Freeform 24"/>
          <p:cNvSpPr>
            <a:spLocks/>
          </p:cNvSpPr>
          <p:nvPr/>
        </p:nvSpPr>
        <p:spPr bwMode="auto">
          <a:xfrm>
            <a:off x="381000" y="4648200"/>
            <a:ext cx="6400800" cy="1600200"/>
          </a:xfrm>
          <a:custGeom>
            <a:avLst/>
            <a:gdLst>
              <a:gd name="T0" fmla="*/ 2147483647 w 3840"/>
              <a:gd name="T1" fmla="*/ 2147483647 h 1008"/>
              <a:gd name="T2" fmla="*/ 2147483647 w 3840"/>
              <a:gd name="T3" fmla="*/ 2147483647 h 1008"/>
              <a:gd name="T4" fmla="*/ 0 w 3840"/>
              <a:gd name="T5" fmla="*/ 2147483647 h 1008"/>
              <a:gd name="T6" fmla="*/ 0 w 3840"/>
              <a:gd name="T7" fmla="*/ 0 h 1008"/>
              <a:gd name="T8" fmla="*/ 2147483647 w 3840"/>
              <a:gd name="T9" fmla="*/ 0 h 1008"/>
              <a:gd name="T10" fmla="*/ 2147483647 w 3840"/>
              <a:gd name="T11" fmla="*/ 0 h 1008"/>
              <a:gd name="T12" fmla="*/ 0 60000 65536"/>
              <a:gd name="T13" fmla="*/ 0 60000 65536"/>
              <a:gd name="T14" fmla="*/ 0 60000 65536"/>
              <a:gd name="T15" fmla="*/ 0 60000 65536"/>
              <a:gd name="T16" fmla="*/ 0 60000 65536"/>
              <a:gd name="T17" fmla="*/ 0 60000 65536"/>
              <a:gd name="T18" fmla="*/ 0 w 3840"/>
              <a:gd name="T19" fmla="*/ 0 h 1008"/>
              <a:gd name="T20" fmla="*/ 3840 w 3840"/>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3840" h="1008">
                <a:moveTo>
                  <a:pt x="3840" y="528"/>
                </a:moveTo>
                <a:lnTo>
                  <a:pt x="3840" y="1008"/>
                </a:lnTo>
                <a:lnTo>
                  <a:pt x="0" y="1008"/>
                </a:lnTo>
                <a:lnTo>
                  <a:pt x="0" y="0"/>
                </a:lnTo>
                <a:lnTo>
                  <a:pt x="240" y="0"/>
                </a:lnTo>
                <a:lnTo>
                  <a:pt x="288" y="0"/>
                </a:ln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041" name="Text Box 25"/>
          <p:cNvSpPr txBox="1">
            <a:spLocks noChangeArrowheads="1"/>
          </p:cNvSpPr>
          <p:nvPr/>
        </p:nvSpPr>
        <p:spPr bwMode="auto">
          <a:xfrm>
            <a:off x="3048000" y="57912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0000"/>
                </a:solidFill>
                <a:latin typeface="Tahoma" panose="020B0604030504040204" pitchFamily="34" charset="0"/>
              </a:rPr>
              <a:t>Iteration Loop</a:t>
            </a:r>
          </a:p>
        </p:txBody>
      </p:sp>
      <p:sp>
        <p:nvSpPr>
          <p:cNvPr id="86042" name="WordArt 26"/>
          <p:cNvSpPr>
            <a:spLocks noChangeArrowheads="1" noChangeShapeType="1" noTextEdit="1"/>
          </p:cNvSpPr>
          <p:nvPr/>
        </p:nvSpPr>
        <p:spPr bwMode="auto">
          <a:xfrm>
            <a:off x="1219200" y="1219200"/>
            <a:ext cx="6629400" cy="4419600"/>
          </a:xfrm>
          <a:prstGeom prst="rect">
            <a:avLst/>
          </a:prstGeom>
        </p:spPr>
        <p:txBody>
          <a:bodyPr wrap="none" fromWordArt="1">
            <a:prstTxWarp prst="textSlantUp">
              <a:avLst>
                <a:gd name="adj" fmla="val 55556"/>
              </a:avLst>
            </a:prstTxWarp>
          </a:bodyPr>
          <a:lstStyle/>
          <a:p>
            <a:r>
              <a:rPr lang="en-US" sz="3600" kern="10">
                <a:ln w="9525">
                  <a:solidFill>
                    <a:srgbClr val="CC0000"/>
                  </a:solidFill>
                  <a:round/>
                  <a:headEnd/>
                  <a:tailEnd/>
                </a:ln>
                <a:solidFill>
                  <a:srgbClr val="009999"/>
                </a:solidFill>
                <a:latin typeface="Arial Black" panose="020B0A04020102020204" pitchFamily="34" charset="0"/>
              </a:rPr>
              <a:t>Th-Th-That's All Folks !</a:t>
            </a:r>
          </a:p>
        </p:txBody>
      </p:sp>
    </p:spTree>
    <p:extLst>
      <p:ext uri="{BB962C8B-B14F-4D97-AF65-F5344CB8AC3E}">
        <p14:creationId xmlns:p14="http://schemas.microsoft.com/office/powerpoint/2010/main" val="7168628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More Concise Form …</a:t>
            </a:r>
          </a:p>
        </p:txBody>
      </p:sp>
      <p:sp>
        <p:nvSpPr>
          <p:cNvPr id="4" name="Content Placeholder 3"/>
          <p:cNvSpPr>
            <a:spLocks noGrp="1"/>
          </p:cNvSpPr>
          <p:nvPr>
            <p:ph idx="1"/>
          </p:nvPr>
        </p:nvSpPr>
        <p:spPr/>
        <p:txBody>
          <a:bodyPr/>
          <a:lstStyle/>
          <a:p>
            <a:r>
              <a:rPr lang="en-US" dirty="0"/>
              <a:t>Fixed-point solution form for normal solution</a:t>
            </a:r>
          </a:p>
          <a:p>
            <a:endParaRPr lang="en-US" dirty="0"/>
          </a:p>
          <a:p>
            <a:endParaRPr lang="en-US" sz="3200" dirty="0"/>
          </a:p>
          <a:p>
            <a:pPr marL="0" indent="0">
              <a:buNone/>
            </a:pPr>
            <a:r>
              <a:rPr lang="en-US" sz="3200" dirty="0"/>
              <a:t>	</a:t>
            </a:r>
            <a:r>
              <a:rPr lang="en-US" sz="3200" i="1" dirty="0"/>
              <a:t>V</a:t>
            </a:r>
            <a:r>
              <a:rPr lang="en-US" sz="3200" i="1" baseline="-25000" dirty="0"/>
              <a:t>n+1</a:t>
            </a:r>
            <a:r>
              <a:rPr lang="en-US" sz="3200" i="1" dirty="0"/>
              <a:t> = [</a:t>
            </a:r>
            <a:r>
              <a:rPr lang="en-US" sz="3200" i="1" dirty="0" err="1"/>
              <a:t>Y</a:t>
            </a:r>
            <a:r>
              <a:rPr lang="en-US" sz="3200" i="1" baseline="-25000" dirty="0" err="1"/>
              <a:t>system</a:t>
            </a:r>
            <a:r>
              <a:rPr lang="en-US" sz="3200" i="1" dirty="0"/>
              <a:t>]</a:t>
            </a:r>
            <a:r>
              <a:rPr lang="en-US" sz="3200" i="1" baseline="30000" dirty="0"/>
              <a:t>-1 </a:t>
            </a:r>
            <a:r>
              <a:rPr lang="en-US" sz="3200" i="1" dirty="0"/>
              <a:t>I</a:t>
            </a:r>
            <a:r>
              <a:rPr lang="en-US" sz="3200" i="1" baseline="-25000" dirty="0"/>
              <a:t>PC</a:t>
            </a:r>
            <a:r>
              <a:rPr lang="en-US" sz="3200" i="1" dirty="0"/>
              <a:t>(</a:t>
            </a:r>
            <a:r>
              <a:rPr lang="en-US" sz="3200" i="1" dirty="0" err="1"/>
              <a:t>V</a:t>
            </a:r>
            <a:r>
              <a:rPr lang="en-US" sz="3200" i="1" baseline="-25000" dirty="0" err="1"/>
              <a:t>n</a:t>
            </a:r>
            <a:r>
              <a:rPr lang="en-US" sz="3200" i="1" dirty="0"/>
              <a:t>)   n = 0, 1, 2, …</a:t>
            </a:r>
          </a:p>
          <a:p>
            <a:pPr marL="0" indent="0">
              <a:buNone/>
            </a:pPr>
            <a:endParaRPr lang="en-US" sz="3200" i="1" dirty="0"/>
          </a:p>
          <a:p>
            <a:pPr marL="0" indent="0">
              <a:buNone/>
            </a:pPr>
            <a:r>
              <a:rPr lang="en-US" sz="3200" i="1" dirty="0"/>
              <a:t>  	…</a:t>
            </a:r>
            <a:r>
              <a:rPr lang="en-US" sz="2800" i="1" dirty="0"/>
              <a:t>until converged</a:t>
            </a:r>
            <a:endParaRPr lang="en-US" sz="2800" dirty="0"/>
          </a:p>
          <a:p>
            <a:endParaRPr lang="en-US" dirty="0"/>
          </a:p>
          <a:p>
            <a:endParaRPr lang="en-US" dirty="0"/>
          </a:p>
          <a:p>
            <a:pPr marL="1203325" indent="-1146175">
              <a:buNone/>
            </a:pPr>
            <a:r>
              <a:rPr lang="en-US" i="1" dirty="0"/>
              <a:t>I</a:t>
            </a:r>
            <a:r>
              <a:rPr lang="en-US" i="1" baseline="-25000" dirty="0"/>
              <a:t>PC</a:t>
            </a:r>
            <a:r>
              <a:rPr lang="en-US" i="1" dirty="0"/>
              <a:t>(V)</a:t>
            </a:r>
            <a:r>
              <a:rPr lang="en-US" dirty="0"/>
              <a:t> = </a:t>
            </a:r>
            <a:r>
              <a:rPr lang="en-US" i="1" dirty="0"/>
              <a:t>compensation</a:t>
            </a:r>
            <a:r>
              <a:rPr lang="en-US" dirty="0"/>
              <a:t> currents from Power Conversion (PC) elements in the circuit as a function of voltage</a:t>
            </a:r>
          </a:p>
          <a:p>
            <a:endParaRPr lang="en-US" dirty="0"/>
          </a:p>
        </p:txBody>
      </p:sp>
    </p:spTree>
    <p:extLst>
      <p:ext uri="{BB962C8B-B14F-4D97-AF65-F5344CB8AC3E}">
        <p14:creationId xmlns:p14="http://schemas.microsoft.com/office/powerpoint/2010/main" val="33226029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200" dirty="0" err="1"/>
              <a:t>OpenDSS</a:t>
            </a:r>
            <a:r>
              <a:rPr lang="en-US" sz="3200" dirty="0"/>
              <a:t> Solution Loop with Controls</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1295400"/>
            <a:ext cx="5309144" cy="5029200"/>
          </a:xfrm>
          <a:prstGeom prst="rect">
            <a:avLst/>
          </a:prstGeom>
          <a:noFill/>
          <a:ln>
            <a:noFill/>
          </a:ln>
        </p:spPr>
      </p:pic>
      <p:sp>
        <p:nvSpPr>
          <p:cNvPr id="3" name="TextBox 2"/>
          <p:cNvSpPr txBox="1"/>
          <p:nvPr/>
        </p:nvSpPr>
        <p:spPr>
          <a:xfrm>
            <a:off x="780472" y="897954"/>
            <a:ext cx="7583055" cy="338554"/>
          </a:xfrm>
          <a:prstGeom prst="rect">
            <a:avLst/>
          </a:prstGeom>
          <a:noFill/>
        </p:spPr>
        <p:txBody>
          <a:bodyPr wrap="square" rtlCol="0">
            <a:spAutoFit/>
          </a:bodyPr>
          <a:lstStyle/>
          <a:p>
            <a:pPr algn="l"/>
            <a:r>
              <a:rPr lang="en-US" sz="1600" dirty="0"/>
              <a:t>Controls are sampled and executed </a:t>
            </a:r>
            <a:r>
              <a:rPr lang="en-US" sz="1600" u="sng" dirty="0"/>
              <a:t>after</a:t>
            </a:r>
            <a:r>
              <a:rPr lang="en-US" sz="1600" dirty="0"/>
              <a:t> a converged power flow solution</a:t>
            </a:r>
          </a:p>
        </p:txBody>
      </p:sp>
      <p:sp>
        <p:nvSpPr>
          <p:cNvPr id="5" name="TextBox 4"/>
          <p:cNvSpPr txBox="1"/>
          <p:nvPr/>
        </p:nvSpPr>
        <p:spPr>
          <a:xfrm>
            <a:off x="6019800" y="2135271"/>
            <a:ext cx="3060007" cy="400110"/>
          </a:xfrm>
          <a:prstGeom prst="rect">
            <a:avLst/>
          </a:prstGeom>
          <a:noFill/>
        </p:spPr>
        <p:txBody>
          <a:bodyPr wrap="square" rtlCol="0">
            <a:spAutoFit/>
          </a:bodyPr>
          <a:lstStyle/>
          <a:p>
            <a:r>
              <a:rPr lang="en-US" sz="2000" b="1" dirty="0">
                <a:solidFill>
                  <a:srgbClr val="FF0000"/>
                </a:solidFill>
              </a:rPr>
              <a:t>Power Flow Solution</a:t>
            </a:r>
          </a:p>
        </p:txBody>
      </p:sp>
      <p:cxnSp>
        <p:nvCxnSpPr>
          <p:cNvPr id="7" name="Straight Arrow Connector 6"/>
          <p:cNvCxnSpPr/>
          <p:nvPr/>
        </p:nvCxnSpPr>
        <p:spPr bwMode="auto">
          <a:xfrm flipH="1">
            <a:off x="4322618" y="2419927"/>
            <a:ext cx="1588655" cy="230909"/>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2390689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ltLang="en-US"/>
              <a:t>Solving the Power Flow …</a:t>
            </a:r>
          </a:p>
        </p:txBody>
      </p:sp>
      <p:sp>
        <p:nvSpPr>
          <p:cNvPr id="87043" name="Rectangle 3"/>
          <p:cNvSpPr>
            <a:spLocks noGrp="1" noChangeArrowheads="1"/>
          </p:cNvSpPr>
          <p:nvPr>
            <p:ph type="body" idx="1"/>
          </p:nvPr>
        </p:nvSpPr>
        <p:spPr/>
        <p:txBody>
          <a:bodyPr/>
          <a:lstStyle/>
          <a:p>
            <a:pPr eaLnBrk="1" hangingPunct="1"/>
            <a:r>
              <a:rPr lang="en-US" altLang="en-US" dirty="0"/>
              <a:t>This solution method requires that the first guess at the voltages be close to the final solution</a:t>
            </a:r>
          </a:p>
          <a:p>
            <a:pPr lvl="1" eaLnBrk="1" hangingPunct="1"/>
            <a:r>
              <a:rPr lang="en-US" altLang="en-US" sz="2000" dirty="0"/>
              <a:t>Not a problem for daily or yearly simulations</a:t>
            </a:r>
          </a:p>
          <a:p>
            <a:pPr lvl="2" eaLnBrk="1" hangingPunct="1"/>
            <a:r>
              <a:rPr lang="en-US" altLang="en-US" sz="2000" dirty="0"/>
              <a:t>Present solution is a good initial guess at next time step</a:t>
            </a:r>
          </a:p>
          <a:p>
            <a:pPr lvl="1" eaLnBrk="1" hangingPunct="1"/>
            <a:r>
              <a:rPr lang="en-US" altLang="en-US" sz="2000" dirty="0"/>
              <a:t>First solution is often most difficult</a:t>
            </a:r>
          </a:p>
          <a:p>
            <a:pPr eaLnBrk="1" hangingPunct="1"/>
            <a:r>
              <a:rPr lang="en-US" altLang="en-US" dirty="0"/>
              <a:t>The solution initialization routine in </a:t>
            </a:r>
            <a:r>
              <a:rPr lang="en-US" altLang="en-US" dirty="0" err="1"/>
              <a:t>OpenDSS</a:t>
            </a:r>
            <a:r>
              <a:rPr lang="en-US" altLang="en-US" dirty="0"/>
              <a:t> accomplishes this with ease in most cases</a:t>
            </a:r>
          </a:p>
          <a:p>
            <a:pPr eaLnBrk="1" hangingPunct="1"/>
            <a:r>
              <a:rPr lang="en-US" altLang="en-US" dirty="0"/>
              <a:t>Method works well for arbitrary unbalances</a:t>
            </a:r>
          </a:p>
          <a:p>
            <a:pPr lvl="1" eaLnBrk="1" hangingPunct="1"/>
            <a:r>
              <a:rPr lang="en-US" altLang="en-US" sz="2000" dirty="0"/>
              <a:t>For conditions that are sensitive, a </a:t>
            </a:r>
            <a:r>
              <a:rPr lang="en-US" altLang="en-US" sz="2000" i="1" dirty="0"/>
              <a:t>Newton</a:t>
            </a:r>
            <a:r>
              <a:rPr lang="en-US" altLang="en-US" sz="2000" dirty="0"/>
              <a:t> method is provided that is more robust, but slower.</a:t>
            </a:r>
          </a:p>
          <a:p>
            <a:pPr lvl="1" eaLnBrk="1" hangingPunct="1"/>
            <a:r>
              <a:rPr lang="en-US" altLang="en-US" sz="2000" dirty="0"/>
              <a:t>Not to be confused with “Newton-Raphson Power Flow”</a:t>
            </a:r>
          </a:p>
        </p:txBody>
      </p:sp>
    </p:spTree>
    <p:extLst>
      <p:ext uri="{BB962C8B-B14F-4D97-AF65-F5344CB8AC3E}">
        <p14:creationId xmlns:p14="http://schemas.microsoft.com/office/powerpoint/2010/main" val="11489666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Losses are computed quite simply for any device model</a:t>
            </a:r>
          </a:p>
        </p:txBody>
      </p:sp>
      <p:sp>
        <p:nvSpPr>
          <p:cNvPr id="3" name="Content Placeholder 2"/>
          <p:cNvSpPr>
            <a:spLocks noGrp="1"/>
          </p:cNvSpPr>
          <p:nvPr>
            <p:ph idx="1"/>
          </p:nvPr>
        </p:nvSpPr>
        <p:spPr/>
        <p:txBody>
          <a:bodyPr/>
          <a:lstStyle/>
          <a:p>
            <a:r>
              <a:rPr lang="en-US" dirty="0"/>
              <a:t>Sum the powers into each conductor and losses are the power left over (not summing to zero)</a:t>
            </a:r>
          </a:p>
        </p:txBody>
      </p:sp>
      <p:sp>
        <p:nvSpPr>
          <p:cNvPr id="4" name="Rectangle 3"/>
          <p:cNvSpPr/>
          <p:nvPr/>
        </p:nvSpPr>
        <p:spPr bwMode="auto">
          <a:xfrm>
            <a:off x="2667000" y="3200400"/>
            <a:ext cx="35814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pitchFamily="34" charset="0"/>
            </a:endParaRPr>
          </a:p>
        </p:txBody>
      </p:sp>
      <p:cxnSp>
        <p:nvCxnSpPr>
          <p:cNvPr id="6" name="Straight Connector 5"/>
          <p:cNvCxnSpPr/>
          <p:nvPr/>
        </p:nvCxnSpPr>
        <p:spPr bwMode="auto">
          <a:xfrm flipH="1">
            <a:off x="2133600" y="34290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flipH="1">
            <a:off x="2133600" y="36576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flipH="1">
            <a:off x="2133600" y="38862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flipH="1">
            <a:off x="2133600" y="41148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flipH="1">
            <a:off x="6248400" y="34290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flipH="1">
            <a:off x="6248400" y="36576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flipH="1">
            <a:off x="6248400" y="38862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flipH="1">
            <a:off x="6248400" y="41148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Arrow Connector 14"/>
          <p:cNvCxnSpPr/>
          <p:nvPr/>
        </p:nvCxnSpPr>
        <p:spPr bwMode="auto">
          <a:xfrm flipV="1">
            <a:off x="2133600" y="4419600"/>
            <a:ext cx="0" cy="609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Straight Arrow Connector 16"/>
          <p:cNvCxnSpPr/>
          <p:nvPr/>
        </p:nvCxnSpPr>
        <p:spPr bwMode="auto">
          <a:xfrm>
            <a:off x="1066800" y="4114800"/>
            <a:ext cx="9144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TextBox 17"/>
          <p:cNvSpPr txBox="1"/>
          <p:nvPr/>
        </p:nvSpPr>
        <p:spPr>
          <a:xfrm>
            <a:off x="1066800" y="3591431"/>
            <a:ext cx="762000" cy="584775"/>
          </a:xfrm>
          <a:prstGeom prst="rect">
            <a:avLst/>
          </a:prstGeom>
          <a:noFill/>
        </p:spPr>
        <p:txBody>
          <a:bodyPr wrap="square" rtlCol="0">
            <a:spAutoFit/>
          </a:bodyPr>
          <a:lstStyle/>
          <a:p>
            <a:r>
              <a:rPr lang="en-US" sz="3200" dirty="0"/>
              <a:t>I</a:t>
            </a:r>
            <a:endParaRPr lang="en-US" dirty="0"/>
          </a:p>
        </p:txBody>
      </p:sp>
      <p:sp>
        <p:nvSpPr>
          <p:cNvPr id="19" name="TextBox 18"/>
          <p:cNvSpPr txBox="1"/>
          <p:nvPr/>
        </p:nvSpPr>
        <p:spPr>
          <a:xfrm>
            <a:off x="2019300" y="4419600"/>
            <a:ext cx="762000" cy="584775"/>
          </a:xfrm>
          <a:prstGeom prst="rect">
            <a:avLst/>
          </a:prstGeom>
          <a:noFill/>
        </p:spPr>
        <p:txBody>
          <a:bodyPr wrap="square" rtlCol="0">
            <a:spAutoFit/>
          </a:bodyPr>
          <a:lstStyle/>
          <a:p>
            <a:r>
              <a:rPr lang="en-US" sz="3200" dirty="0"/>
              <a:t>V</a:t>
            </a:r>
            <a:endParaRPr lang="en-US" dirty="0"/>
          </a:p>
        </p:txBody>
      </p:sp>
      <p:sp>
        <p:nvSpPr>
          <p:cNvPr id="20" name="TextBox 19"/>
          <p:cNvSpPr txBox="1"/>
          <p:nvPr/>
        </p:nvSpPr>
        <p:spPr>
          <a:xfrm>
            <a:off x="438150" y="5162549"/>
            <a:ext cx="3181350" cy="584775"/>
          </a:xfrm>
          <a:prstGeom prst="rect">
            <a:avLst/>
          </a:prstGeom>
          <a:noFill/>
        </p:spPr>
        <p:txBody>
          <a:bodyPr wrap="square" rtlCol="0">
            <a:spAutoFit/>
          </a:bodyPr>
          <a:lstStyle/>
          <a:p>
            <a:r>
              <a:rPr lang="en-US" sz="3200" dirty="0"/>
              <a:t>S</a:t>
            </a:r>
            <a:r>
              <a:rPr lang="en-US" sz="3200" baseline="-25000" dirty="0"/>
              <a:t>i</a:t>
            </a:r>
            <a:r>
              <a:rPr lang="en-US" sz="3200" dirty="0"/>
              <a:t>=</a:t>
            </a:r>
            <a:r>
              <a:rPr lang="en-US" sz="3200" dirty="0" err="1"/>
              <a:t>V</a:t>
            </a:r>
            <a:r>
              <a:rPr lang="en-US" sz="3200" baseline="-25000" dirty="0" err="1"/>
              <a:t>i</a:t>
            </a:r>
            <a:r>
              <a:rPr lang="en-US" sz="3200" dirty="0" err="1"/>
              <a:t>I</a:t>
            </a:r>
            <a:r>
              <a:rPr lang="en-US" sz="3200" baseline="-25000" dirty="0" err="1"/>
              <a:t>i</a:t>
            </a:r>
            <a:r>
              <a:rPr lang="en-US" sz="3200" dirty="0"/>
              <a:t>*=</a:t>
            </a:r>
            <a:r>
              <a:rPr lang="en-US" sz="3200" dirty="0" err="1"/>
              <a:t>P</a:t>
            </a:r>
            <a:r>
              <a:rPr lang="en-US" sz="3200" baseline="-25000" dirty="0" err="1"/>
              <a:t>i</a:t>
            </a:r>
            <a:r>
              <a:rPr lang="en-US" sz="3200" dirty="0" err="1"/>
              <a:t>+jQ</a:t>
            </a:r>
            <a:r>
              <a:rPr lang="en-US" baseline="-25000" dirty="0" err="1"/>
              <a:t>i</a:t>
            </a:r>
            <a:endParaRPr lang="en-US" dirty="0"/>
          </a:p>
        </p:txBody>
      </p:sp>
      <p:graphicFrame>
        <p:nvGraphicFramePr>
          <p:cNvPr id="21" name="Object 20"/>
          <p:cNvGraphicFramePr>
            <a:graphicFrameLocks noChangeAspect="1"/>
          </p:cNvGraphicFramePr>
          <p:nvPr>
            <p:extLst/>
          </p:nvPr>
        </p:nvGraphicFramePr>
        <p:xfrm>
          <a:off x="4476750" y="4929728"/>
          <a:ext cx="2949404" cy="907509"/>
        </p:xfrm>
        <a:graphic>
          <a:graphicData uri="http://schemas.openxmlformats.org/presentationml/2006/ole">
            <mc:AlternateContent xmlns:mc="http://schemas.openxmlformats.org/markup-compatibility/2006">
              <mc:Choice xmlns:v="urn:schemas-microsoft-com:vml" Requires="v">
                <p:oleObj spid="_x0000_s6151" name="Equation" r:id="rId3" imgW="825480" imgH="253800" progId="Equation.3">
                  <p:embed/>
                </p:oleObj>
              </mc:Choice>
              <mc:Fallback>
                <p:oleObj name="Equation" r:id="rId3" imgW="825480" imgH="253800" progId="Equation.3">
                  <p:embed/>
                  <p:pic>
                    <p:nvPicPr>
                      <p:cNvPr id="21" name="Object 20"/>
                      <p:cNvPicPr/>
                      <p:nvPr/>
                    </p:nvPicPr>
                    <p:blipFill>
                      <a:blip r:embed="rId4"/>
                      <a:stretch>
                        <a:fillRect/>
                      </a:stretch>
                    </p:blipFill>
                    <p:spPr>
                      <a:xfrm>
                        <a:off x="4476750" y="4929728"/>
                        <a:ext cx="2949404" cy="907509"/>
                      </a:xfrm>
                      <a:prstGeom prst="rect">
                        <a:avLst/>
                      </a:prstGeom>
                    </p:spPr>
                  </p:pic>
                </p:oleObj>
              </mc:Fallback>
            </mc:AlternateContent>
          </a:graphicData>
        </a:graphic>
      </p:graphicFrame>
    </p:spTree>
    <p:extLst>
      <p:ext uri="{BB962C8B-B14F-4D97-AF65-F5344CB8AC3E}">
        <p14:creationId xmlns:p14="http://schemas.microsoft.com/office/powerpoint/2010/main" val="1843382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What is the </a:t>
            </a:r>
            <a:r>
              <a:rPr lang="en-US" altLang="en-US" dirty="0" err="1"/>
              <a:t>OpenDSS</a:t>
            </a:r>
            <a:r>
              <a:rPr lang="en-US" altLang="en-US" dirty="0"/>
              <a:t>? (cont’d)</a:t>
            </a:r>
          </a:p>
        </p:txBody>
      </p:sp>
      <p:sp>
        <p:nvSpPr>
          <p:cNvPr id="13315" name="Rectangle 3"/>
          <p:cNvSpPr>
            <a:spLocks noGrp="1" noChangeArrowheads="1"/>
          </p:cNvSpPr>
          <p:nvPr>
            <p:ph type="body" idx="1"/>
          </p:nvPr>
        </p:nvSpPr>
        <p:spPr/>
        <p:txBody>
          <a:bodyPr/>
          <a:lstStyle/>
          <a:p>
            <a:pPr eaLnBrk="1" hangingPunct="1"/>
            <a:r>
              <a:rPr lang="en-US" altLang="en-US" dirty="0"/>
              <a:t>Heritage</a:t>
            </a:r>
          </a:p>
          <a:p>
            <a:pPr lvl="1" eaLnBrk="1" hangingPunct="1"/>
            <a:r>
              <a:rPr lang="en-US" altLang="en-US" b="1" dirty="0"/>
              <a:t>Harmonics solvers</a:t>
            </a:r>
            <a:r>
              <a:rPr lang="en-US" altLang="en-US" dirty="0"/>
              <a:t> rather than </a:t>
            </a:r>
            <a:r>
              <a:rPr lang="en-US" altLang="en-US" b="1" dirty="0"/>
              <a:t>power flow</a:t>
            </a:r>
          </a:p>
          <a:p>
            <a:pPr lvl="2" eaLnBrk="1" hangingPunct="1"/>
            <a:r>
              <a:rPr lang="en-US" altLang="en-US" dirty="0"/>
              <a:t>Gives </a:t>
            </a:r>
            <a:r>
              <a:rPr lang="en-US" altLang="en-US" dirty="0" err="1"/>
              <a:t>OpenDSS</a:t>
            </a:r>
            <a:r>
              <a:rPr lang="en-US" altLang="en-US" dirty="0"/>
              <a:t> extraordinary distribution system modeling capability</a:t>
            </a:r>
          </a:p>
          <a:p>
            <a:pPr lvl="1" eaLnBrk="1" hangingPunct="1"/>
            <a:r>
              <a:rPr lang="en-US" altLang="en-US" dirty="0"/>
              <a:t>Simpler to solve power flow problem with a harmonics solver than vice-versa</a:t>
            </a:r>
          </a:p>
          <a:p>
            <a:pPr eaLnBrk="1" hangingPunct="1"/>
            <a:r>
              <a:rPr lang="en-US" altLang="en-US" dirty="0"/>
              <a:t>Supports all </a:t>
            </a:r>
            <a:r>
              <a:rPr lang="en-US" altLang="en-US" dirty="0" err="1"/>
              <a:t>rms</a:t>
            </a:r>
            <a:r>
              <a:rPr lang="en-US" altLang="en-US" dirty="0"/>
              <a:t> steady-state (i.e., frequency domain) analyses commonly performed for utility distribution system planning</a:t>
            </a:r>
          </a:p>
          <a:p>
            <a:pPr lvl="1" eaLnBrk="1" hangingPunct="1"/>
            <a:r>
              <a:rPr lang="en-US" altLang="en-US" dirty="0"/>
              <a:t>And many new types of analyses</a:t>
            </a:r>
          </a:p>
          <a:p>
            <a:pPr lvl="1" eaLnBrk="1" hangingPunct="1"/>
            <a:r>
              <a:rPr lang="en-US" altLang="en-US" dirty="0"/>
              <a:t>Original purpose: DG interconnection analysis</a:t>
            </a:r>
          </a:p>
          <a:p>
            <a:pPr eaLnBrk="1" hangingPunct="1">
              <a:buFontTx/>
              <a:buNone/>
            </a:pPr>
            <a:endParaRPr lang="en-US" altLang="en-US" dirty="0"/>
          </a:p>
          <a:p>
            <a:pPr eaLnBrk="1" hangingPunct="1"/>
            <a:endParaRPr lang="en-US" altLang="en-US" dirty="0"/>
          </a:p>
        </p:txBody>
      </p:sp>
    </p:spTree>
    <p:extLst>
      <p:ext uri="{BB962C8B-B14F-4D97-AF65-F5344CB8AC3E}">
        <p14:creationId xmlns:p14="http://schemas.microsoft.com/office/powerpoint/2010/main" val="188702708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4854503"/>
      </p:ext>
    </p:extLst>
  </p:cSld>
  <p:clrMapOvr>
    <a:masterClrMapping/>
  </p:clrMapOvr>
</p:sld>
</file>

<file path=ppt/theme/theme1.xml><?xml version="1.0" encoding="utf-8"?>
<a:theme xmlns:a="http://schemas.openxmlformats.org/drawingml/2006/main" name="2019 PowerPoint Theme">
  <a:themeElements>
    <a:clrScheme name="Custom 15">
      <a:dk1>
        <a:srgbClr val="000000"/>
      </a:dk1>
      <a:lt1>
        <a:srgbClr val="FFFFFF"/>
      </a:lt1>
      <a:dk2>
        <a:srgbClr val="929292"/>
      </a:dk2>
      <a:lt2>
        <a:srgbClr val="003399"/>
      </a:lt2>
      <a:accent1>
        <a:srgbClr val="00A4DE"/>
      </a:accent1>
      <a:accent2>
        <a:srgbClr val="2D872D"/>
      </a:accent2>
      <a:accent3>
        <a:srgbClr val="FB9705"/>
      </a:accent3>
      <a:accent4>
        <a:srgbClr val="0070C0"/>
      </a:accent4>
      <a:accent5>
        <a:srgbClr val="C54343"/>
      </a:accent5>
      <a:accent6>
        <a:srgbClr val="2EBBB8"/>
      </a:accent6>
      <a:hlink>
        <a:srgbClr val="0070C0"/>
      </a:hlink>
      <a:folHlink>
        <a:srgbClr val="E05428"/>
      </a:folHlink>
    </a:clrScheme>
    <a:fontScheme name="EPRI 2019 PP Font Theme">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txDef>
      <a:spPr>
        <a:noFill/>
      </a:spPr>
      <a:bodyPr wrap="square" rtlCol="0">
        <a:spAutoFit/>
      </a:bodyPr>
      <a:lstStyle>
        <a:defPPr algn="l">
          <a:defRPr dirty="0" smtClean="0">
            <a:solidFill>
              <a:schemeClr val="tx1">
                <a:lumMod val="75000"/>
                <a:lumOff val="25000"/>
              </a:schemeClr>
            </a:solidFill>
            <a:latin typeface="+mn-lt"/>
          </a:defRPr>
        </a:defPPr>
      </a:lstStyle>
    </a:tx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9 PowerPoint Template-Standard_v1.2.potx" id="{8047CA39-54F3-4F90-98C0-C40555F8730E}" vid="{6033B12A-DB17-4854-8CB8-89BE1BD081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Props1.xml><?xml version="1.0" encoding="utf-8"?>
<ds:datastoreItem xmlns:ds="http://schemas.openxmlformats.org/officeDocument/2006/customXml" ds:itemID="{B9E07810-A7D8-4B3A-A78F-4052749F2489}">
  <ds:schemaRefs>
    <ds:schemaRef ds:uri="http://schemas.microsoft.com/sharepoint/v3/contenttype/forms"/>
  </ds:schemaRefs>
</ds:datastoreItem>
</file>

<file path=customXml/itemProps2.xml><?xml version="1.0" encoding="utf-8"?>
<ds:datastoreItem xmlns:ds="http://schemas.openxmlformats.org/officeDocument/2006/customXml" ds:itemID="{9F8FDBBD-CE4F-4A8C-8C02-158CA41BCB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521A8B-3986-40B6-95DF-B5A721DA9604}">
  <ds:schemaRefs>
    <ds:schemaRef ds:uri="http://purl.org/dc/elements/1.1/"/>
    <ds:schemaRef ds:uri="http://schemas.microsoft.com/office/2006/metadata/properties"/>
    <ds:schemaRef ds:uri="9d4eb815-23ed-48d9-b0c1-2b9ce0016f4e"/>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EPRI-Template-2019</Template>
  <TotalTime>35</TotalTime>
  <Words>4114</Words>
  <Application>Microsoft Office PowerPoint</Application>
  <PresentationFormat>On-screen Show (4:3)</PresentationFormat>
  <Paragraphs>794</Paragraphs>
  <Slides>90</Slides>
  <Notes>66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90</vt:i4>
      </vt:variant>
    </vt:vector>
  </HeadingPairs>
  <TitlesOfParts>
    <vt:vector size="101" baseType="lpstr">
      <vt:lpstr>Arial</vt:lpstr>
      <vt:lpstr>Arial Black</vt:lpstr>
      <vt:lpstr>Calibri</vt:lpstr>
      <vt:lpstr>Calibri Light</vt:lpstr>
      <vt:lpstr>Century Gothic</vt:lpstr>
      <vt:lpstr>Tahoma</vt:lpstr>
      <vt:lpstr>Times New Roman</vt:lpstr>
      <vt:lpstr>Wingdings</vt:lpstr>
      <vt:lpstr>2019 PowerPoint Theme</vt:lpstr>
      <vt:lpstr>Document</vt:lpstr>
      <vt:lpstr>Equation</vt:lpstr>
      <vt:lpstr>OpenDSS Training Workshop</vt:lpstr>
      <vt:lpstr>Instructor</vt:lpstr>
      <vt:lpstr>1. Introduction to the OpenDSS Program   </vt:lpstr>
      <vt:lpstr>What is the OpenDSS?</vt:lpstr>
      <vt:lpstr>Overview of OpenDSS OpenDSS – Open-Source Distribution System Simulator</vt:lpstr>
      <vt:lpstr>Highlighting a Few Capabilities</vt:lpstr>
      <vt:lpstr>Flexible Tool Enabling a Wide Range of Analysis Types</vt:lpstr>
      <vt:lpstr>What is the OpenDSS?</vt:lpstr>
      <vt:lpstr>What is the OpenDSS? (cont’d)</vt:lpstr>
      <vt:lpstr>What is the OpenDSS? (cont’d)</vt:lpstr>
      <vt:lpstr>Time- and Location-Dependent Benefits</vt:lpstr>
      <vt:lpstr>Time- and Location-Dependent Benefits</vt:lpstr>
      <vt:lpstr>What are the Key Features?</vt:lpstr>
      <vt:lpstr>Built-in Solution Modes</vt:lpstr>
      <vt:lpstr>Controls</vt:lpstr>
      <vt:lpstr>Overall Model Concept</vt:lpstr>
      <vt:lpstr>User Interfaces Currently Implemented</vt:lpstr>
      <vt:lpstr>Validation of OpenDSS</vt:lpstr>
      <vt:lpstr>Plan for Future Work/Enhancements</vt:lpstr>
      <vt:lpstr>What’s Next?</vt:lpstr>
      <vt:lpstr>Introduction to  Distribution Systems</vt:lpstr>
      <vt:lpstr>Typical North American Distribution System</vt:lpstr>
      <vt:lpstr>The Unbalanced Distribution System</vt:lpstr>
      <vt:lpstr>Typical European Style System</vt:lpstr>
      <vt:lpstr>Comparisons of Systems</vt:lpstr>
      <vt:lpstr>Comparison of Distribution Systems</vt:lpstr>
      <vt:lpstr>Urban  Low-Voltage Network Systems</vt:lpstr>
      <vt:lpstr>Urban LV Network Systems – Another View</vt:lpstr>
      <vt:lpstr>Urban LV Network Systems</vt:lpstr>
      <vt:lpstr>Why are most distribution systems radial?</vt:lpstr>
      <vt:lpstr>Utility Fault-Clearing Practices</vt:lpstr>
      <vt:lpstr>The Fuse Characteristic Dictates Utility Fault Protection Practices On Distribution </vt:lpstr>
      <vt:lpstr>Fuse Characteristic, cont’d</vt:lpstr>
      <vt:lpstr>Radial Distribution Fault Protection</vt:lpstr>
      <vt:lpstr>Transmission Fault Protection</vt:lpstr>
      <vt:lpstr>Radial Circuit Economics</vt:lpstr>
      <vt:lpstr>Radial System Protection Principles</vt:lpstr>
      <vt:lpstr>LV Network Systems</vt:lpstr>
      <vt:lpstr>LV Network Protection Principles</vt:lpstr>
      <vt:lpstr>Reclosing on Radial Circuits</vt:lpstr>
      <vt:lpstr>Typical Reclosing Sequences</vt:lpstr>
      <vt:lpstr>Summary: Distribution Systems</vt:lpstr>
      <vt:lpstr>Installation and Startup</vt:lpstr>
      <vt:lpstr>Repository on SourceForge.Net</vt:lpstr>
      <vt:lpstr>Accessing the SourceForge.Net Source Code Repository with TortoiseSVN</vt:lpstr>
      <vt:lpstr>Program Installation</vt:lpstr>
      <vt:lpstr>Download the Installer Files</vt:lpstr>
      <vt:lpstr>Install Both 32-bit and 64-bit Versions of OpenDSS</vt:lpstr>
      <vt:lpstr>OpenDSS Files Installed</vt:lpstr>
      <vt:lpstr>SourceForge.Net Links for OpenDSS</vt:lpstr>
      <vt:lpstr>Discussion Forum &amp; News for OpenDSS</vt:lpstr>
      <vt:lpstr>COM Server Registration </vt:lpstr>
      <vt:lpstr>The GUID References the DLL File ….</vt:lpstr>
      <vt:lpstr>Starting the Program</vt:lpstr>
      <vt:lpstr>Starting OpenDSS.exe – Standalone executable</vt:lpstr>
      <vt:lpstr>Basic User Screen</vt:lpstr>
      <vt:lpstr>(Live Demo)</vt:lpstr>
      <vt:lpstr>How Does OpenDSS Work?</vt:lpstr>
      <vt:lpstr>OpenDSS Architecture  </vt:lpstr>
      <vt:lpstr>DSS Structure</vt:lpstr>
      <vt:lpstr>DSS Object Structure</vt:lpstr>
      <vt:lpstr>DSS Class Structure</vt:lpstr>
      <vt:lpstr>Models Currently Implemented (April 2017)</vt:lpstr>
      <vt:lpstr>Models Currently Implemented (April 2017)</vt:lpstr>
      <vt:lpstr>Built-in Solution Modes</vt:lpstr>
      <vt:lpstr>Input Data Requirements</vt:lpstr>
      <vt:lpstr>Input Data Requirements</vt:lpstr>
      <vt:lpstr>Advanced Types of Data in OpenDSS</vt:lpstr>
      <vt:lpstr>Equations</vt:lpstr>
      <vt:lpstr>The Math …</vt:lpstr>
      <vt:lpstr>Primitive Y Matrix</vt:lpstr>
      <vt:lpstr>Primitive Y Matrix, cont’d</vt:lpstr>
      <vt:lpstr>What about 3-phase elements?</vt:lpstr>
      <vt:lpstr>The Network Model</vt:lpstr>
      <vt:lpstr>Nodal Admittance Equations</vt:lpstr>
      <vt:lpstr>Solving the Power Flow</vt:lpstr>
      <vt:lpstr>Load (a PC Element)</vt:lpstr>
      <vt:lpstr>Load  - 3-phase Y connected</vt:lpstr>
      <vt:lpstr>Load  - 3-phase Delta connected</vt:lpstr>
      <vt:lpstr>Load Models  (Present version)</vt:lpstr>
      <vt:lpstr>Standard P + jQ (constant power) Load Model</vt:lpstr>
      <vt:lpstr>Standard P + jQ Load Model  (Model=1)</vt:lpstr>
      <vt:lpstr>Power Flow Solution Algorithm</vt:lpstr>
      <vt:lpstr>Putting it All Together</vt:lpstr>
      <vt:lpstr>Putting it All Together</vt:lpstr>
      <vt:lpstr>A More Concise Form …</vt:lpstr>
      <vt:lpstr>OpenDSS Solution Loop with Controls</vt:lpstr>
      <vt:lpstr>Solving the Power Flow …</vt:lpstr>
      <vt:lpstr>Losses are computed quite simply for any device model</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Version 1.2</dc:subject>
  <dc:creator>Roger Dugan</dc:creator>
  <dc:description>© 2018 Electric Power Research Institute, Inc. All rights reserved.</dc:description>
  <cp:lastModifiedBy>Roger Dugan</cp:lastModifiedBy>
  <cp:revision>8</cp:revision>
  <cp:lastPrinted>2014-11-24T20:31:07Z</cp:lastPrinted>
  <dcterms:created xsi:type="dcterms:W3CDTF">2019-01-15T15:22:32Z</dcterms:created>
  <dcterms:modified xsi:type="dcterms:W3CDTF">2019-01-15T22:21:49Z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