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267" r:id="rId5"/>
    <p:sldId id="345" r:id="rId6"/>
    <p:sldId id="346" r:id="rId7"/>
    <p:sldId id="349" r:id="rId8"/>
    <p:sldId id="347" r:id="rId9"/>
    <p:sldId id="348" r:id="rId10"/>
    <p:sldId id="35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80" r:id="rId2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3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9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0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C706BD4-50E7-4B50-81FD-47905FCE8B19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86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173AC5C-6D11-4BE2-8BBC-F983A4E1CB35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1A0DB3E-64A6-4C4D-87FC-D527379AA2E2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19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11A910D-69BB-4418-992D-DC539D81EF1F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4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E0BF1BC-4D1C-496A-B359-BFAC94F1EDD6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9B54149-2C43-40F1-B34A-93166170C7E4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48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22764AA-7678-49E4-9491-6F6F3546590A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01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7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Sr. Technical Executive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January 21-22,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of Puerto Rico - Mayaguez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Organizing Your Master File</a:t>
            </a:r>
          </a:p>
        </p:txBody>
      </p:sp>
      <p:pic>
        <p:nvPicPr>
          <p:cNvPr id="109571" name="Picture 3" descr="Master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8199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Line 4"/>
          <p:cNvSpPr>
            <a:spLocks noChangeShapeType="1"/>
          </p:cNvSpPr>
          <p:nvPr/>
        </p:nvSpPr>
        <p:spPr bwMode="auto">
          <a:xfrm flipH="1">
            <a:off x="1143000" y="16002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048000" y="1447800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 Compile Doesn’t Fail</a:t>
            </a:r>
          </a:p>
        </p:txBody>
      </p:sp>
      <p:sp>
        <p:nvSpPr>
          <p:cNvPr id="109574" name="AutoShape 6"/>
          <p:cNvSpPr>
            <a:spLocks/>
          </p:cNvSpPr>
          <p:nvPr/>
        </p:nvSpPr>
        <p:spPr bwMode="auto">
          <a:xfrm>
            <a:off x="2665413" y="2566988"/>
            <a:ext cx="519112" cy="925512"/>
          </a:xfrm>
          <a:prstGeom prst="rightBrace">
            <a:avLst>
              <a:gd name="adj1" fmla="val 14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201988" y="28463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General Library Data</a:t>
            </a:r>
          </a:p>
        </p:txBody>
      </p:sp>
      <p:sp>
        <p:nvSpPr>
          <p:cNvPr id="109576" name="AutoShape 8"/>
          <p:cNvSpPr>
            <a:spLocks/>
          </p:cNvSpPr>
          <p:nvPr/>
        </p:nvSpPr>
        <p:spPr bwMode="auto">
          <a:xfrm>
            <a:off x="3171825" y="3876675"/>
            <a:ext cx="298450" cy="517525"/>
          </a:xfrm>
          <a:prstGeom prst="rightBrace">
            <a:avLst>
              <a:gd name="adj1" fmla="val 144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3500438" y="39258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for this Model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175125" y="4718050"/>
            <a:ext cx="38862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Let OpenDSS Define the Voltage Bases</a:t>
            </a:r>
          </a:p>
          <a:p>
            <a:r>
              <a:rPr lang="en-US" altLang="en-US"/>
              <a:t>(You can do this explicitly with SetkVBase command)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H="1" flipV="1">
            <a:off x="3735388" y="4781550"/>
            <a:ext cx="561975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IEEE 8500-Node Test Feeder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and exercise the IEEE 8500-Node Test Feeder Circuit </a:t>
            </a:r>
            <a:br>
              <a:rPr lang="en-US" altLang="en-US" dirty="0"/>
            </a:br>
            <a:r>
              <a:rPr lang="en-US" altLang="en-US" dirty="0"/>
              <a:t>– an example of a large circuit</a:t>
            </a:r>
          </a:p>
        </p:txBody>
      </p:sp>
    </p:spTree>
    <p:extLst>
      <p:ext uri="{BB962C8B-B14F-4D97-AF65-F5344CB8AC3E}">
        <p14:creationId xmlns:p14="http://schemas.microsoft.com/office/powerpoint/2010/main" val="386644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IEEE 8500-Node Test Feeder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852487"/>
            <a:ext cx="5724525" cy="5153025"/>
          </a:xfrm>
          <a:prstGeom prst="rect">
            <a:avLst/>
          </a:prstGeom>
        </p:spPr>
      </p:pic>
      <p:sp>
        <p:nvSpPr>
          <p:cNvPr id="6" name="Arrow: Left 5"/>
          <p:cNvSpPr/>
          <p:nvPr/>
        </p:nvSpPr>
        <p:spPr bwMode="auto">
          <a:xfrm>
            <a:off x="7134330" y="4330840"/>
            <a:ext cx="1577591" cy="34164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>
            <a:off x="396417" y="1527350"/>
            <a:ext cx="1313320" cy="2411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File for IEEE 8500-Node Test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6" y="760568"/>
            <a:ext cx="6260123" cy="56932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4063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 of Circuit Script Files (they are large)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668"/>
            <a:ext cx="9144000" cy="870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2802"/>
            <a:ext cx="9144000" cy="8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80391"/>
            <a:ext cx="9144000" cy="1227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18" y="4450687"/>
            <a:ext cx="8067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0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66"/>
          <a:stretch/>
        </p:blipFill>
        <p:spPr>
          <a:xfrm>
            <a:off x="1418114" y="1226371"/>
            <a:ext cx="5819775" cy="5398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5270" y="673240"/>
            <a:ext cx="666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Circuit Power Max=2000 dots=n labels=n  C1=Blue  1ph=3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1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Profile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07" y="1560740"/>
            <a:ext cx="5514975" cy="478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7640" y="914083"/>
            <a:ext cx="601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profile phases=all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195944" y="4313816"/>
            <a:ext cx="559398" cy="75303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3835" y="4313816"/>
            <a:ext cx="171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Drops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841402" y="4485939"/>
            <a:ext cx="1441525" cy="12026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56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 Scripting Basics – Large Circuits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small circuits, it is often sufficient to put all the scripts in a single file</a:t>
            </a:r>
          </a:p>
          <a:p>
            <a:pPr lvl="1"/>
            <a:r>
              <a:rPr lang="en-US" altLang="en-US" dirty="0"/>
              <a:t>Many of the IEEE test feeder examples are mostly in a single file</a:t>
            </a:r>
          </a:p>
          <a:p>
            <a:r>
              <a:rPr lang="en-US" altLang="en-US" dirty="0"/>
              <a:t>When you have large amounts of data, a more disciplined approach is recommended</a:t>
            </a:r>
          </a:p>
          <a:p>
            <a:r>
              <a:rPr lang="en-US" altLang="en-US" b="1" dirty="0"/>
              <a:t>Redirect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Redirects the input to another file</a:t>
            </a:r>
          </a:p>
          <a:p>
            <a:pPr lvl="1"/>
            <a:r>
              <a:rPr lang="en-US" altLang="en-US" dirty="0"/>
              <a:t>Returns to home directory</a:t>
            </a:r>
          </a:p>
          <a:p>
            <a:r>
              <a:rPr lang="en-US" altLang="en-US" b="1" dirty="0"/>
              <a:t>Compile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Same as Redirect except repositions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678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10288"/>
            <a:ext cx="7909033" cy="6091114"/>
          </a:xfrm>
          <a:prstGeom prst="rect">
            <a:avLst/>
          </a:prstGeom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OpenDSS</a:t>
            </a:r>
            <a:r>
              <a:rPr lang="en-US" altLang="en-US" dirty="0"/>
              <a:t> Main Screen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00506" y="3228975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Selection to execute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6235910" y="5504774"/>
            <a:ext cx="158128" cy="996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150301" y="4465638"/>
            <a:ext cx="27432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Main Script Tab never goes away. Put some frequently-used commands here.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1959040" y="5296636"/>
            <a:ext cx="1191259" cy="944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401602" y="2105085"/>
            <a:ext cx="2034933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Solution Summary and Results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73240" y="2689860"/>
            <a:ext cx="728362" cy="6461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893501" y="537251"/>
            <a:ext cx="236122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Results Text Box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H="1">
            <a:off x="5206721" y="91825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080461" y="5461012"/>
            <a:ext cx="219215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Tabs for script files 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4040" y="5270814"/>
            <a:ext cx="167640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Active Script file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4250453" y="3382610"/>
            <a:ext cx="1022167" cy="77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3869513" y="4428403"/>
            <a:ext cx="350891" cy="3093218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Main Screen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You can switch between tabs and execute pieces of code from one window and then another</a:t>
            </a:r>
          </a:p>
          <a:p>
            <a:endParaRPr lang="en-US" altLang="en-US" dirty="0"/>
          </a:p>
          <a:p>
            <a:r>
              <a:rPr lang="en-US" altLang="en-US" dirty="0" err="1"/>
              <a:t>OpenDSS</a:t>
            </a:r>
            <a:r>
              <a:rPr lang="en-US" altLang="en-US" dirty="0"/>
              <a:t> is always running and remains in the state after the last command until you tell it to do something else</a:t>
            </a:r>
          </a:p>
          <a:p>
            <a:endParaRPr lang="en-US" altLang="en-US" dirty="0"/>
          </a:p>
          <a:p>
            <a:pPr eaLnBrk="1" hangingPunct="1"/>
            <a:r>
              <a:rPr lang="en-US" altLang="en-US" dirty="0"/>
              <a:t>OpenDSS.exe saves all windows on the main screen </a:t>
            </a:r>
          </a:p>
          <a:p>
            <a:pPr lvl="1" eaLnBrk="1" hangingPunct="1"/>
            <a:r>
              <a:rPr lang="en-US" altLang="en-US" dirty="0"/>
              <a:t>They appear where you left them when you shut down</a:t>
            </a:r>
          </a:p>
          <a:p>
            <a:pPr lvl="1" eaLnBrk="1" hangingPunct="1"/>
            <a:r>
              <a:rPr lang="en-US" altLang="en-US" dirty="0"/>
              <a:t>The next time you start up, you can resume your work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Values are saved to the Windows Registry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48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Registry Entries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226425" cy="1077913"/>
          </a:xfrm>
        </p:spPr>
        <p:txBody>
          <a:bodyPr/>
          <a:lstStyle/>
          <a:p>
            <a:pPr eaLnBrk="1" hangingPunct="1"/>
            <a:r>
              <a:rPr lang="en-US" altLang="en-US"/>
              <a:t>Certain persistent values are saved to the Windows Registry upon exiting the program</a:t>
            </a:r>
          </a:p>
        </p:txBody>
      </p:sp>
      <p:pic>
        <p:nvPicPr>
          <p:cNvPr id="105476" name="Picture 4" descr="Registry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247900"/>
            <a:ext cx="725805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 descr="Registry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519613"/>
            <a:ext cx="7350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4876800" y="3060700"/>
            <a:ext cx="1320800" cy="266700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5118100" y="5308600"/>
            <a:ext cx="2006600" cy="317500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6184900" y="2844800"/>
            <a:ext cx="2628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Default Editor Setting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6515100" y="4978400"/>
            <a:ext cx="2336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After Redefining</a:t>
            </a:r>
          </a:p>
        </p:txBody>
      </p:sp>
    </p:spTree>
    <p:extLst>
      <p:ext uri="{BB962C8B-B14F-4D97-AF65-F5344CB8AC3E}">
        <p14:creationId xmlns:p14="http://schemas.microsoft.com/office/powerpoint/2010/main" val="10938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Your Script Files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Common Sense Structuring of Script Files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29718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Run_The_Master.DSS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286000" y="1905000"/>
            <a:ext cx="2971800" cy="346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114800" y="24384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LineCodes.DSS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114800" y="2895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WireData.DSS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114800" y="3276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LineGeometry.DSS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114800" y="3733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Spectrum.DSS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114800" y="4114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LoadShape.DSS</a:t>
            </a:r>
          </a:p>
        </p:txBody>
      </p:sp>
      <p:sp>
        <p:nvSpPr>
          <p:cNvPr id="107530" name="AutoShape 10"/>
          <p:cNvSpPr>
            <a:spLocks/>
          </p:cNvSpPr>
          <p:nvPr/>
        </p:nvSpPr>
        <p:spPr bwMode="auto">
          <a:xfrm>
            <a:off x="7315200" y="24384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772400" y="3200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Libraries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85800" y="34290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Put a “Clear” in here</a:t>
            </a:r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V="1">
            <a:off x="2286000" y="2286000"/>
            <a:ext cx="457200" cy="11430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114800" y="4800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Transformers.DSS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4114800" y="5181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Lines.DSS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4114800" y="5638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Loads.DSS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4114800" y="6019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Etc.</a:t>
            </a:r>
          </a:p>
        </p:txBody>
      </p:sp>
      <p:sp>
        <p:nvSpPr>
          <p:cNvPr id="107538" name="AutoShape 18"/>
          <p:cNvSpPr>
            <a:spLocks/>
          </p:cNvSpPr>
          <p:nvPr/>
        </p:nvSpPr>
        <p:spPr bwMode="auto">
          <a:xfrm>
            <a:off x="7391400" y="48006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7696200" y="525780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</a:t>
            </a:r>
            <a:br>
              <a:rPr lang="en-US" altLang="en-US"/>
            </a:br>
            <a:r>
              <a:rPr lang="en-US" altLang="en-US"/>
              <a:t>Definition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5257800" y="13716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“Compile” the Master file from here</a:t>
            </a: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H="1">
            <a:off x="3581400" y="1524000"/>
            <a:ext cx="1676400" cy="762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2" name="Freeform 22"/>
          <p:cNvSpPr>
            <a:spLocks/>
          </p:cNvSpPr>
          <p:nvPr/>
        </p:nvSpPr>
        <p:spPr bwMode="auto">
          <a:xfrm>
            <a:off x="1447800" y="19050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3" name="Freeform 23"/>
          <p:cNvSpPr>
            <a:spLocks/>
          </p:cNvSpPr>
          <p:nvPr/>
        </p:nvSpPr>
        <p:spPr bwMode="auto">
          <a:xfrm>
            <a:off x="3429000" y="23622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4" name="Freeform 24"/>
          <p:cNvSpPr>
            <a:spLocks/>
          </p:cNvSpPr>
          <p:nvPr/>
        </p:nvSpPr>
        <p:spPr bwMode="auto">
          <a:xfrm>
            <a:off x="3429000" y="25908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5" name="Freeform 25"/>
          <p:cNvSpPr>
            <a:spLocks/>
          </p:cNvSpPr>
          <p:nvPr/>
        </p:nvSpPr>
        <p:spPr bwMode="auto">
          <a:xfrm>
            <a:off x="3429000" y="3048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6" name="Freeform 26"/>
          <p:cNvSpPr>
            <a:spLocks/>
          </p:cNvSpPr>
          <p:nvPr/>
        </p:nvSpPr>
        <p:spPr bwMode="auto">
          <a:xfrm>
            <a:off x="3429000" y="3429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7" name="Freeform 27"/>
          <p:cNvSpPr>
            <a:spLocks/>
          </p:cNvSpPr>
          <p:nvPr/>
        </p:nvSpPr>
        <p:spPr bwMode="auto">
          <a:xfrm>
            <a:off x="3429000" y="3886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8" name="Freeform 28"/>
          <p:cNvSpPr>
            <a:spLocks/>
          </p:cNvSpPr>
          <p:nvPr/>
        </p:nvSpPr>
        <p:spPr bwMode="auto">
          <a:xfrm>
            <a:off x="3429000" y="4191000"/>
            <a:ext cx="685800" cy="762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9" name="Freeform 29"/>
          <p:cNvSpPr>
            <a:spLocks/>
          </p:cNvSpPr>
          <p:nvPr/>
        </p:nvSpPr>
        <p:spPr bwMode="auto">
          <a:xfrm>
            <a:off x="3429000" y="4953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0" name="Freeform 30"/>
          <p:cNvSpPr>
            <a:spLocks/>
          </p:cNvSpPr>
          <p:nvPr/>
        </p:nvSpPr>
        <p:spPr bwMode="auto">
          <a:xfrm>
            <a:off x="3429000" y="5334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1" name="Freeform 31"/>
          <p:cNvSpPr>
            <a:spLocks/>
          </p:cNvSpPr>
          <p:nvPr/>
        </p:nvSpPr>
        <p:spPr bwMode="auto">
          <a:xfrm>
            <a:off x="3429000" y="5791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381000" y="5562600"/>
            <a:ext cx="259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Make a separate folder for each circuit</a:t>
            </a:r>
          </a:p>
        </p:txBody>
      </p:sp>
    </p:spTree>
    <p:extLst>
      <p:ext uri="{BB962C8B-B14F-4D97-AF65-F5344CB8AC3E}">
        <p14:creationId xmlns:p14="http://schemas.microsoft.com/office/powerpoint/2010/main" val="113756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Organizing Run Scripts</a:t>
            </a:r>
          </a:p>
        </p:txBody>
      </p:sp>
      <p:pic>
        <p:nvPicPr>
          <p:cNvPr id="108547" name="Picture 3" descr="Run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105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410200" y="1524000"/>
            <a:ext cx="33528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Compiles the Circuit Description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 flipH="1">
            <a:off x="4038600" y="16764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562600" y="3124200"/>
            <a:ext cx="3581400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Override Some Property Settings</a:t>
            </a:r>
            <a:br>
              <a:rPr lang="en-US" altLang="en-US"/>
            </a:br>
            <a:r>
              <a:rPr lang="en-US" altLang="en-US"/>
              <a:t>and/or</a:t>
            </a:r>
            <a:br>
              <a:rPr lang="en-US" altLang="en-US"/>
            </a:br>
            <a:r>
              <a:rPr lang="en-US" altLang="en-US"/>
              <a:t>Define Some Additional Circuit Element</a:t>
            </a:r>
          </a:p>
        </p:txBody>
      </p:sp>
      <p:sp>
        <p:nvSpPr>
          <p:cNvPr id="108551" name="AutoShape 7"/>
          <p:cNvSpPr>
            <a:spLocks/>
          </p:cNvSpPr>
          <p:nvPr/>
        </p:nvSpPr>
        <p:spPr bwMode="auto">
          <a:xfrm>
            <a:off x="5334000" y="3200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743200" y="4191000"/>
            <a:ext cx="21336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Change an option</a:t>
            </a: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 flipV="1">
            <a:off x="1676400" y="42672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3505200" y="4800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Solve Snapshot Power Flow</a:t>
            </a: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 flipH="1" flipV="1">
            <a:off x="838200" y="44958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6" name="AutoShape 12"/>
          <p:cNvSpPr>
            <a:spLocks/>
          </p:cNvSpPr>
          <p:nvPr/>
        </p:nvSpPr>
        <p:spPr bwMode="auto">
          <a:xfrm>
            <a:off x="2057400" y="46482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3200400" y="5562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Selected Results Display</a:t>
            </a: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H="1" flipV="1">
            <a:off x="2438400" y="5181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9" name="TextBox 14"/>
          <p:cNvSpPr txBox="1">
            <a:spLocks noChangeArrowheads="1"/>
          </p:cNvSpPr>
          <p:nvPr/>
        </p:nvSpPr>
        <p:spPr bwMode="auto">
          <a:xfrm>
            <a:off x="381000" y="1447800"/>
            <a:ext cx="434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Based on 123-bus IEEE Test Feeder</a:t>
            </a:r>
          </a:p>
        </p:txBody>
      </p:sp>
    </p:spTree>
    <p:extLst>
      <p:ext uri="{BB962C8B-B14F-4D97-AF65-F5344CB8AC3E}">
        <p14:creationId xmlns:p14="http://schemas.microsoft.com/office/powerpoint/2010/main" val="301899263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25</TotalTime>
  <Words>440</Words>
  <Application>Microsoft Office PowerPoint</Application>
  <PresentationFormat>On-screen Show (4:3)</PresentationFormat>
  <Paragraphs>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</vt:lpstr>
      <vt:lpstr>2019 PowerPoint Theme</vt:lpstr>
      <vt:lpstr>OpenDSS Training Workshop</vt:lpstr>
      <vt:lpstr>3. Scripting Basics – Large Circuits</vt:lpstr>
      <vt:lpstr>Scripting Large Circuits</vt:lpstr>
      <vt:lpstr>The OpenDSS Main Screen</vt:lpstr>
      <vt:lpstr>Using the Main Screen</vt:lpstr>
      <vt:lpstr>OpenDSS Registry Entries</vt:lpstr>
      <vt:lpstr>Organizing Your Script Files</vt:lpstr>
      <vt:lpstr>A Common Sense Structuring of Script Files</vt:lpstr>
      <vt:lpstr>Organizing Run Scripts</vt:lpstr>
      <vt:lpstr>Organizing Your Master File</vt:lpstr>
      <vt:lpstr>Example:  IEEE 8500-Node Test Feeder</vt:lpstr>
      <vt:lpstr>Location of the IEEE 8500-Node Test Feeder Files</vt:lpstr>
      <vt:lpstr>Master File for IEEE 8500-Node Test Case</vt:lpstr>
      <vt:lpstr>Snippets of Circuit Script Files (they are large)</vt:lpstr>
      <vt:lpstr>Circuit Plot</vt:lpstr>
      <vt:lpstr>Voltage Profile Plot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Roger Dugan</cp:lastModifiedBy>
  <cp:revision>9</cp:revision>
  <cp:lastPrinted>2014-11-24T20:31:07Z</cp:lastPrinted>
  <dcterms:created xsi:type="dcterms:W3CDTF">2019-01-15T15:22:32Z</dcterms:created>
  <dcterms:modified xsi:type="dcterms:W3CDTF">2019-01-15T21:03:07Z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