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35"/>
  </p:notesMasterIdLst>
  <p:handoutMasterIdLst>
    <p:handoutMasterId r:id="rId36"/>
  </p:handoutMasterIdLst>
  <p:sldIdLst>
    <p:sldId id="267" r:id="rId5"/>
    <p:sldId id="345" r:id="rId6"/>
    <p:sldId id="346" r:id="rId7"/>
    <p:sldId id="357" r:id="rId8"/>
    <p:sldId id="347" r:id="rId9"/>
    <p:sldId id="356" r:id="rId10"/>
    <p:sldId id="348" r:id="rId11"/>
    <p:sldId id="349" r:id="rId12"/>
    <p:sldId id="350" r:id="rId13"/>
    <p:sldId id="436" r:id="rId14"/>
    <p:sldId id="407" r:id="rId15"/>
    <p:sldId id="664" r:id="rId16"/>
    <p:sldId id="351" r:id="rId17"/>
    <p:sldId id="438" r:id="rId18"/>
    <p:sldId id="439" r:id="rId19"/>
    <p:sldId id="440" r:id="rId20"/>
    <p:sldId id="441" r:id="rId21"/>
    <p:sldId id="457" r:id="rId22"/>
    <p:sldId id="458" r:id="rId23"/>
    <p:sldId id="459" r:id="rId24"/>
    <p:sldId id="665" r:id="rId25"/>
    <p:sldId id="354" r:id="rId26"/>
    <p:sldId id="492" r:id="rId27"/>
    <p:sldId id="358" r:id="rId28"/>
    <p:sldId id="359" r:id="rId29"/>
    <p:sldId id="360" r:id="rId30"/>
    <p:sldId id="361" r:id="rId31"/>
    <p:sldId id="362" r:id="rId32"/>
    <p:sldId id="355" r:id="rId33"/>
    <p:sldId id="280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3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9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>
            <a:extLst>
              <a:ext uri="{FF2B5EF4-FFF2-40B4-BE49-F238E27FC236}">
                <a16:creationId xmlns:a16="http://schemas.microsoft.com/office/drawing/2014/main" id="{E4FC046E-1BBF-4E61-B7FA-C5E80CDD8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51386A2-2BA4-474F-8361-6A892FEB1996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03" name="Rectangle 2">
            <a:extLst>
              <a:ext uri="{FF2B5EF4-FFF2-40B4-BE49-F238E27FC236}">
                <a16:creationId xmlns:a16="http://schemas.microsoft.com/office/drawing/2014/main" id="{95E1C98F-EDCD-4CE0-9F38-20ED59634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34610407-A3B4-46B9-BB52-64926E8DE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74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>
            <a:extLst>
              <a:ext uri="{FF2B5EF4-FFF2-40B4-BE49-F238E27FC236}">
                <a16:creationId xmlns:a16="http://schemas.microsoft.com/office/drawing/2014/main" id="{424E84B0-C9BA-4847-997A-3EE7751D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81DCE82-9D50-4A4E-9415-2D629CB2199E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0627" name="Rectangle 2">
            <a:extLst>
              <a:ext uri="{FF2B5EF4-FFF2-40B4-BE49-F238E27FC236}">
                <a16:creationId xmlns:a16="http://schemas.microsoft.com/office/drawing/2014/main" id="{8E57613F-088B-4674-A446-D59B83D9A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10628" name="Rectangle 3">
            <a:extLst>
              <a:ext uri="{FF2B5EF4-FFF2-40B4-BE49-F238E27FC236}">
                <a16:creationId xmlns:a16="http://schemas.microsoft.com/office/drawing/2014/main" id="{09D97D44-90BA-4ED7-82C6-E53564A4B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6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>
            <a:extLst>
              <a:ext uri="{FF2B5EF4-FFF2-40B4-BE49-F238E27FC236}">
                <a16:creationId xmlns:a16="http://schemas.microsoft.com/office/drawing/2014/main" id="{F6AC75F1-B4BC-468A-A3C4-77A8EFED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06BE026-37A0-4F6D-B294-61B7F0FBE799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11651" name="Rectangle 2">
            <a:extLst>
              <a:ext uri="{FF2B5EF4-FFF2-40B4-BE49-F238E27FC236}">
                <a16:creationId xmlns:a16="http://schemas.microsoft.com/office/drawing/2014/main" id="{BF69404A-5D30-43D0-A59A-888790C76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11652" name="Rectangle 3">
            <a:extLst>
              <a:ext uri="{FF2B5EF4-FFF2-40B4-BE49-F238E27FC236}">
                <a16:creationId xmlns:a16="http://schemas.microsoft.com/office/drawing/2014/main" id="{76D9FE39-D011-448E-A279-724DEEE3A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60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70C2D6C-1B9E-4435-9E5D-1AFC300C4984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>
            <a:extLst>
              <a:ext uri="{FF2B5EF4-FFF2-40B4-BE49-F238E27FC236}">
                <a16:creationId xmlns:a16="http://schemas.microsoft.com/office/drawing/2014/main" id="{CC11B9FD-A37F-4F63-B59E-1C90A7D33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A0B975F-C265-4725-9ED5-CE4AA6C75C76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2435" name="Rectangle 2">
            <a:extLst>
              <a:ext uri="{FF2B5EF4-FFF2-40B4-BE49-F238E27FC236}">
                <a16:creationId xmlns:a16="http://schemas.microsoft.com/office/drawing/2014/main" id="{AD509EF9-B123-40FE-B4EA-5348CDD0E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02436" name="Rectangle 3">
            <a:extLst>
              <a:ext uri="{FF2B5EF4-FFF2-40B4-BE49-F238E27FC236}">
                <a16:creationId xmlns:a16="http://schemas.microsoft.com/office/drawing/2014/main" id="{2B03720C-C57A-4809-9BEE-11BA48614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91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51A9668-A94A-4CC8-BB14-0A7EAABF8F53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4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>
            <a:extLst>
              <a:ext uri="{FF2B5EF4-FFF2-40B4-BE49-F238E27FC236}">
                <a16:creationId xmlns:a16="http://schemas.microsoft.com/office/drawing/2014/main" id="{CB43A3F2-FCB3-465A-AABC-959B9498E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C96279-9C71-46BD-AFFE-D764646FFC5C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3459" name="Rectangle 2">
            <a:extLst>
              <a:ext uri="{FF2B5EF4-FFF2-40B4-BE49-F238E27FC236}">
                <a16:creationId xmlns:a16="http://schemas.microsoft.com/office/drawing/2014/main" id="{3D7F0096-6084-49A5-AC14-D07A2E90D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403460" name="Rectangle 3">
            <a:extLst>
              <a:ext uri="{FF2B5EF4-FFF2-40B4-BE49-F238E27FC236}">
                <a16:creationId xmlns:a16="http://schemas.microsoft.com/office/drawing/2014/main" id="{F5B3D0BC-5979-4E01-BB82-F47602A71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9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E97F2B49-DCAD-4C9B-B2FF-A1F584084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A028370-030E-4840-9CA1-C0A32FB95319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275AF74A-4922-43A4-A5B7-79E8A2997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6F5871BB-2F11-4B18-8FA4-56EE2018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2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>
            <a:extLst>
              <a:ext uri="{FF2B5EF4-FFF2-40B4-BE49-F238E27FC236}">
                <a16:creationId xmlns:a16="http://schemas.microsoft.com/office/drawing/2014/main" id="{38F6944D-E3CC-4045-8CD5-3709AF961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8C94BEB-11DF-486B-B4FE-4A5B7A936152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6531" name="Rectangle 2">
            <a:extLst>
              <a:ext uri="{FF2B5EF4-FFF2-40B4-BE49-F238E27FC236}">
                <a16:creationId xmlns:a16="http://schemas.microsoft.com/office/drawing/2014/main" id="{D29B407A-3505-48C8-9D46-6F3516DA3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2" name="Rectangle 3">
            <a:extLst>
              <a:ext uri="{FF2B5EF4-FFF2-40B4-BE49-F238E27FC236}">
                <a16:creationId xmlns:a16="http://schemas.microsoft.com/office/drawing/2014/main" id="{39B56702-50C1-461B-9635-CC24DF212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88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>
            <a:extLst>
              <a:ext uri="{FF2B5EF4-FFF2-40B4-BE49-F238E27FC236}">
                <a16:creationId xmlns:a16="http://schemas.microsoft.com/office/drawing/2014/main" id="{0779F1A8-2F78-42DC-BEC7-68305C710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132A54A-9438-4CFE-84FE-14F5D1EEE29E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7555" name="Rectangle 2">
            <a:extLst>
              <a:ext uri="{FF2B5EF4-FFF2-40B4-BE49-F238E27FC236}">
                <a16:creationId xmlns:a16="http://schemas.microsoft.com/office/drawing/2014/main" id="{FADE3DCD-6DFA-4FBF-B8F3-E0015FC36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6" name="Rectangle 3">
            <a:extLst>
              <a:ext uri="{FF2B5EF4-FFF2-40B4-BE49-F238E27FC236}">
                <a16:creationId xmlns:a16="http://schemas.microsoft.com/office/drawing/2014/main" id="{61C795B1-9B0F-4383-9FAD-7475A6122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4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>
            <a:extLst>
              <a:ext uri="{FF2B5EF4-FFF2-40B4-BE49-F238E27FC236}">
                <a16:creationId xmlns:a16="http://schemas.microsoft.com/office/drawing/2014/main" id="{065234AB-9096-436D-BF44-1CEB581F9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24217ED-148A-4F13-83F0-16E8D159D5BE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8579" name="Rectangle 2">
            <a:extLst>
              <a:ext uri="{FF2B5EF4-FFF2-40B4-BE49-F238E27FC236}">
                <a16:creationId xmlns:a16="http://schemas.microsoft.com/office/drawing/2014/main" id="{41D0B090-1564-472B-B2E9-474888F22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1FFE6C3A-14A6-404A-9F82-3F504E27E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4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3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hort/OpenDSSDirect.jl/tree/master/examples" TargetMode="External"/><Relationship Id="rId2" Type="http://schemas.openxmlformats.org/officeDocument/2006/relationships/hyperlink" Target="https://tshort.github.io/OpenDSSDirect.jl/stable/api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short/OpenDSSDirect.jl/blob/75ec31703fc44035d9f617775f21def2489a3a07/src/api.jl#L1278" TargetMode="External"/><Relationship Id="rId4" Type="http://schemas.openxmlformats.org/officeDocument/2006/relationships/hyperlink" Target="https://github.com/tshort/OpenDSSDirect.jl/tree/75ec31703fc44035d9f617775f21def2489a3a0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Sr. Technical Executive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January 21-22,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Puerto Rico - Mayaguez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3E9F31E-4747-4077-AB44-5F745E10F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COM Interfaces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1F19FB21-711D-4BC0-8964-5BE8CF96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are many interfaces supplied by the COM server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/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is one registered </a:t>
            </a:r>
            <a:r>
              <a:rPr lang="en-US" altLang="en-US" i="1" dirty="0"/>
              <a:t>In-Process COM</a:t>
            </a:r>
            <a:r>
              <a:rPr lang="en-US" altLang="en-US" dirty="0"/>
              <a:t> interface: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b="1" i="1" dirty="0" err="1"/>
              <a:t>OpenDSSEngine.DSS</a:t>
            </a:r>
            <a:endParaRPr lang="en-US" altLang="en-US" b="1" i="1" dirty="0"/>
          </a:p>
          <a:p>
            <a:pPr lvl="1" eaLnBrk="1" hangingPunct="1">
              <a:lnSpc>
                <a:spcPct val="85000"/>
              </a:lnSpc>
            </a:pPr>
            <a:endParaRPr lang="en-US" altLang="en-US" b="1" i="1" dirty="0"/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is the one your program instantiates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then creates all the others.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This is for simplicity for users who are not necessarily familiar with COM programming</a:t>
            </a:r>
          </a:p>
        </p:txBody>
      </p:sp>
    </p:spTree>
    <p:extLst>
      <p:ext uri="{BB962C8B-B14F-4D97-AF65-F5344CB8AC3E}">
        <p14:creationId xmlns:p14="http://schemas.microsoft.com/office/powerpoint/2010/main" val="356494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in-process COM server in the Windows Registry</a:t>
            </a:r>
          </a:p>
        </p:txBody>
      </p:sp>
      <p:pic>
        <p:nvPicPr>
          <p:cNvPr id="53251" name="Picture 3" descr="Regist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90713"/>
            <a:ext cx="8753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783013" y="4252913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altLang="en-US"/>
              <a:t>The Server shows up as “</a:t>
            </a:r>
            <a:r>
              <a:rPr lang="en-US" altLang="en-US" b="1"/>
              <a:t>OpenDSSEngine.DSS</a:t>
            </a:r>
            <a:r>
              <a:rPr lang="en-US" altLang="en-US"/>
              <a:t>” in the </a:t>
            </a:r>
            <a:r>
              <a:rPr lang="en-US" altLang="en-US" b="1"/>
              <a:t>Windows Registry</a:t>
            </a:r>
          </a:p>
          <a:p>
            <a:endParaRPr lang="en-US" alt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 flipV="1">
            <a:off x="2640013" y="4252913"/>
            <a:ext cx="1295400" cy="304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30213" y="4024313"/>
            <a:ext cx="2209800" cy="8382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611813" y="3338513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GUID</a:t>
            </a:r>
          </a:p>
        </p:txBody>
      </p:sp>
      <p:sp>
        <p:nvSpPr>
          <p:cNvPr id="53256" name="AutoShape 8"/>
          <p:cNvSpPr>
            <a:spLocks/>
          </p:cNvSpPr>
          <p:nvPr/>
        </p:nvSpPr>
        <p:spPr bwMode="auto">
          <a:xfrm rot="-5400000">
            <a:off x="6640513" y="1624013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33375" y="1470025"/>
            <a:ext cx="468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Windows Registry Entry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82588" y="5386388"/>
            <a:ext cx="801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The OpenDSS is now available to any program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384695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DA3D8D3-F69C-4D56-85EC-41694389A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“Active objects” concept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AAADF0AB-6A76-4AFB-930A-2EA05772F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/>
              <a:t>.The interfaces generally act on the </a:t>
            </a:r>
            <a:r>
              <a:rPr lang="en-US" altLang="en-US" b="1" u="sng"/>
              <a:t>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 element,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bus, etc.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The interfaces generally point to the 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To work with another object, change the active object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There are methods for selecting objects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You may also use 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37898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Browser in VBA for </a:t>
            </a:r>
            <a:r>
              <a:rPr lang="en-US" dirty="0" err="1"/>
              <a:t>OpenDSSEngine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14" y="826532"/>
            <a:ext cx="2710606" cy="5943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62" y="1896894"/>
            <a:ext cx="25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The Object Browser in MS Office VBA is a good way to learn what is available through the </a:t>
            </a:r>
            <a:r>
              <a:rPr lang="en-US" sz="2000" dirty="0" err="1"/>
              <a:t>OpenDSS</a:t>
            </a:r>
            <a:r>
              <a:rPr lang="en-US" sz="2000" dirty="0"/>
              <a:t> COM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03" y="826532"/>
            <a:ext cx="2718946" cy="59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B314E34-55A6-4418-8EC9-4B81FC8F2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A Simple Excel VBA Macro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7732F53-C4B6-48EF-BD27-7938CC767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run the IEEE 123-bus Test Feeder and plot the voltage profile </a:t>
            </a:r>
          </a:p>
        </p:txBody>
      </p:sp>
    </p:spTree>
    <p:extLst>
      <p:ext uri="{BB962C8B-B14F-4D97-AF65-F5344CB8AC3E}">
        <p14:creationId xmlns:p14="http://schemas.microsoft.com/office/powerpoint/2010/main" val="372620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9A97DBD0-6FB1-46B8-973F-4B68C85CB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6790700-340C-4EE8-8BC2-91AD23E3A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9713"/>
            <a:ext cx="8226425" cy="61118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Option Explicit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MyOpenDSS As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MyText As OpenDSSengine.Text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MyCircuit As OpenDSSengine.Circuit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2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Sub MyMacro()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New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MyOpenDSS.Start (0)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MyText = MyOpenDSS.Text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MyCircuit = MyOpenDSS.ActiveCircuit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"Compile (C:\OpenDSS\IEEETestCases\123Bus\IEEE123Master.dss)"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"New Energymeter.M1 element=Line.L115 terminal=1"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"Solve"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MyVoltages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MyNames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Mydistances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MyVoltages = MyCircuit.AllBusVmagPu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MyNames = MyCircuit.AllNodeNames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Mydistances = MyCircuit.AllNodeDistances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i As Integer, irow As Integer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irow =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For i = LBound(MyVoltages) To UBound(MyVoltages)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1).Value = MyNames(i)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2).Value = Mydistances(i)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3).Value = MyVoltages(i)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irow = irow + 1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Next I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Nothing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4895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3219B88-16A0-4844-9EAF-D8B12A62A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Required to Do This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B5419EE-1CCF-4271-A564-CDF3CA3B2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OpenDSSEngine.DLL  (32-bit)</a:t>
            </a:r>
          </a:p>
          <a:p>
            <a:pPr eaLnBrk="1" hangingPunct="1"/>
            <a:r>
              <a:rPr lang="en-US" altLang="en-US"/>
              <a:t>Start Microsoft Excel</a:t>
            </a:r>
          </a:p>
          <a:p>
            <a:pPr eaLnBrk="1" hangingPunct="1"/>
            <a:r>
              <a:rPr lang="en-US" altLang="en-US"/>
              <a:t>Type alt-F11 to open VBA editor</a:t>
            </a:r>
          </a:p>
          <a:p>
            <a:pPr lvl="1" eaLnBrk="1" hangingPunct="1"/>
            <a:r>
              <a:rPr lang="en-US" altLang="en-US"/>
              <a:t>Or </a:t>
            </a:r>
            <a:r>
              <a:rPr lang="en-US" altLang="en-US" i="1"/>
              <a:t>Tools&gt;Macro</a:t>
            </a:r>
            <a:r>
              <a:rPr lang="en-US" altLang="en-US"/>
              <a:t> …</a:t>
            </a:r>
          </a:p>
          <a:p>
            <a:pPr eaLnBrk="1" hangingPunct="1"/>
            <a:r>
              <a:rPr lang="en-US" altLang="en-US"/>
              <a:t>Select OpenDSS Engine under </a:t>
            </a:r>
            <a:r>
              <a:rPr lang="en-US" altLang="en-US" i="1"/>
              <a:t>Tools&gt;References</a:t>
            </a:r>
          </a:p>
          <a:p>
            <a:pPr eaLnBrk="1" hangingPunct="1"/>
            <a:r>
              <a:rPr lang="en-US" altLang="en-US" i="1"/>
              <a:t>Insert&gt;Module</a:t>
            </a:r>
          </a:p>
          <a:p>
            <a:pPr eaLnBrk="1" hangingPunct="1"/>
            <a:r>
              <a:rPr lang="en-US" altLang="en-US"/>
              <a:t>Enter the VBA code into blank module</a:t>
            </a:r>
          </a:p>
          <a:p>
            <a:pPr lvl="1" eaLnBrk="1" hangingPunct="1"/>
            <a:r>
              <a:rPr lang="en-US" altLang="en-US"/>
              <a:t>Use correct path name for your computer</a:t>
            </a:r>
          </a:p>
          <a:p>
            <a:pPr eaLnBrk="1" hangingPunct="1"/>
            <a:r>
              <a:rPr lang="en-US" altLang="en-US"/>
              <a:t>Execute the macro “MyMacro”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93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6FCB48B-F207-4E7E-BB24-B361705C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Chart in Excel</a:t>
            </a:r>
          </a:p>
        </p:txBody>
      </p:sp>
      <p:pic>
        <p:nvPicPr>
          <p:cNvPr id="145411" name="Picture 3">
            <a:extLst>
              <a:ext uri="{FF2B5EF4-FFF2-40B4-BE49-F238E27FC236}">
                <a16:creationId xmlns:a16="http://schemas.microsoft.com/office/drawing/2014/main" id="{945AA7F5-6088-4724-9389-842ACDCB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17638"/>
            <a:ext cx="65722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73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DB8EAD1-796C-465A-BE3F-09499A00D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VBA Example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E6A923DE-2A2C-408B-A2B9-C206D59761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Option Explicit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Public DSSobj As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Public DSSText As OpenDSSengine.Text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Public DSSCircuit As OpenDSSengine.Circuit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Public Sub StartDSS()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' Create a new instance of the 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    </a:t>
            </a:r>
            <a:r>
              <a:rPr lang="en-US" altLang="en-US" sz="1400">
                <a:solidFill>
                  <a:srgbClr val="FF5050"/>
                </a:solidFill>
              </a:rPr>
              <a:t>Set DSSobj = New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' Assign a variable to the Text interface for easier access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    </a:t>
            </a:r>
            <a:r>
              <a:rPr lang="en-US" altLang="en-US" sz="1400">
                <a:solidFill>
                  <a:srgbClr val="FF5050"/>
                </a:solidFill>
              </a:rPr>
              <a:t>Set DSSText = DSSobj.Text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' Start the 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    If Not DSSobj.Start(0) Then MsgBox "DSS Failed to Start"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400"/>
              <a:t>End Sub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400"/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9C278B30-5B8F-4925-B00E-5F23BB28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876675"/>
            <a:ext cx="35337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33CC"/>
                </a:solidFill>
              </a:rPr>
              <a:t>This routine instantiates the DSS and starts it. It is also a good idea at this time to assign the text interface variable.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B80CCD4D-176B-4CEC-B70C-81A75589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657350"/>
            <a:ext cx="35337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33CC"/>
                </a:solidFill>
              </a:rPr>
              <a:t>Define some public variables that are used throughout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51818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4A11668-854E-48D2-A4AF-BE95C4D7A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VBA Example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73CF4F0-5B1D-4BC2-9050-996CBD0E8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463675"/>
            <a:ext cx="5008563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endParaRPr lang="en-US" altLang="en-US" sz="14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Public Sub LoadCircuit(fname As String)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endParaRPr lang="en-US" altLang="en-US" sz="14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' Always a good idea to clear the DSS when loading a new circuit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  <a:r>
              <a:rPr lang="en-US" altLang="en-US" sz="1400">
                <a:solidFill>
                  <a:srgbClr val="FF5050"/>
                </a:solidFill>
              </a:rPr>
              <a:t>DSSText.Command = "clear"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' Compile the script in the file listed under "fname" cell on the main form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  <a:r>
              <a:rPr lang="en-US" altLang="en-US" sz="1400">
                <a:solidFill>
                  <a:srgbClr val="FF5050"/>
                </a:solidFill>
              </a:rPr>
              <a:t>DSSText.Command = "compile " + fname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' The Compile command sets the current directory the that of the file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' Thats where all the result files will end up.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' Assign a variable to the Circuit interface for easier access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  <a:r>
              <a:rPr lang="en-US" altLang="en-US" sz="1400">
                <a:solidFill>
                  <a:srgbClr val="FF5050"/>
                </a:solidFill>
              </a:rPr>
              <a:t>Set DSSCircuit = DSSobj.ActiveCircuit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 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en-US" sz="1400"/>
              <a:t>End Sub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endParaRPr lang="en-US" altLang="en-US" sz="14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endParaRPr lang="en-US" altLang="en-US" sz="1400"/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1DDF9AEE-43A0-4A26-89AB-03AD36DE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000250"/>
            <a:ext cx="30765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33CC"/>
                </a:solidFill>
              </a:rPr>
              <a:t>This subroutine loads the circuit from the base script files using the Compile command through the Text interface. “fname” is a string contains the name of the master file.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B379B8D0-7A10-4B9F-8C65-6E583A91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3876675"/>
            <a:ext cx="307657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33CC"/>
                </a:solidFill>
              </a:rPr>
              <a:t>There is an active circuit now, so assign the DSSCircuit variable.</a:t>
            </a:r>
          </a:p>
        </p:txBody>
      </p:sp>
    </p:spTree>
    <p:extLst>
      <p:ext uri="{BB962C8B-B14F-4D97-AF65-F5344CB8AC3E}">
        <p14:creationId xmlns:p14="http://schemas.microsoft.com/office/powerpoint/2010/main" val="115806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4. Application Programming Interfaces	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0AB5F76-E70C-4B51-8D83-7BFE4ED57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VBA Example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890BF72-9864-4B0B-B355-13224F9E72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263" y="1228725"/>
            <a:ext cx="4351337" cy="537051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Public Sub LoadSeqVoltages()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' This Sub loads the sequence voltages onto Sheet1 starting in Row 2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Dim DSSBus As OpenDSSengine.Bus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Dim iRow As Long, iCol As Long, i As Long, j As Long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Dim V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Dim WorkingSheet As Worksheet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Set WorkingSheet = Sheet1   'set to Sheet1 (target sheet)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iRow = 2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For i = 1 To DSSCircuit.NumBuses  ' Cycle through all buses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</a:t>
            </a:r>
            <a:r>
              <a:rPr lang="en-US" altLang="en-US" sz="1000">
                <a:solidFill>
                  <a:srgbClr val="FF5050"/>
                </a:solidFill>
              </a:rPr>
              <a:t>Set DSSBus = DSSCircuit.Buses(i)  ' Set ith bus active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' Bus name goes into Column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WorkingSheet.Cells(iRow, 1).Value = DSSCircuit.ActiveBus.Name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' Load sequence voltage magnitudes of active bus into variant array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V = DSSBus.SeqVoltages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' Put the variant array values into Cells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' Use Lbound and UBound because you don't know the actual range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iCol = 2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For j = LBound(V) To UBound(V)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    WorkingSheet.Cells(iRow, iCol).Value = V(j)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    iCol = iCol + 1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 Next j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   iRow = iRow + 1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    Next i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000"/>
              <a:t>End Sub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000"/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350D3F98-2ACF-4909-BA71-69DBF399B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1104900"/>
            <a:ext cx="41910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This Sub puts the sequence voltage onto a spreadsheet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258B0623-03F9-4D04-A086-5D57D802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2362200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Define a variant to pick up the arrays</a:t>
            </a:r>
          </a:p>
        </p:txBody>
      </p:sp>
      <p:sp>
        <p:nvSpPr>
          <p:cNvPr id="148486" name="Line 6">
            <a:extLst>
              <a:ext uri="{FF2B5EF4-FFF2-40B4-BE49-F238E27FC236}">
                <a16:creationId xmlns:a16="http://schemas.microsoft.com/office/drawing/2014/main" id="{42B9E645-469A-44E3-A14E-BA21D15FB4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6875" y="2400300"/>
            <a:ext cx="29337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DF9434C1-C511-4A7C-98DD-7F7BE095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38475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Cycle through all the buses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C313D784-31B2-4342-99C7-E14920E2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524250"/>
            <a:ext cx="204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Get the bus name</a:t>
            </a:r>
          </a:p>
        </p:txBody>
      </p:sp>
      <p:sp>
        <p:nvSpPr>
          <p:cNvPr id="148489" name="Line 9">
            <a:extLst>
              <a:ext uri="{FF2B5EF4-FFF2-40B4-BE49-F238E27FC236}">
                <a16:creationId xmlns:a16="http://schemas.microsoft.com/office/drawing/2014/main" id="{6D367246-4067-42BD-83E6-BCECDDCE1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5325" y="3752850"/>
            <a:ext cx="108585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8490" name="Text Box 10">
            <a:extLst>
              <a:ext uri="{FF2B5EF4-FFF2-40B4-BE49-F238E27FC236}">
                <a16:creationId xmlns:a16="http://schemas.microsoft.com/office/drawing/2014/main" id="{31742C93-E49F-4C86-B2CB-D2A8F5D1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352925"/>
            <a:ext cx="2047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Get the voltages into the variant array</a:t>
            </a:r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9E16342B-F218-4915-B0C8-F2550335D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625" y="4524375"/>
            <a:ext cx="3038475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8492" name="Text Box 12">
            <a:extLst>
              <a:ext uri="{FF2B5EF4-FFF2-40B4-BE49-F238E27FC236}">
                <a16:creationId xmlns:a16="http://schemas.microsoft.com/office/drawing/2014/main" id="{8E6C13C5-0972-4598-8C02-D62DFBD7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105400"/>
            <a:ext cx="2047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Put them on the spreadsheet</a:t>
            </a:r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5EA705CC-45E2-4EE0-991D-A4369C738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5419725"/>
            <a:ext cx="20955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8494" name="AutoShape 14">
            <a:extLst>
              <a:ext uri="{FF2B5EF4-FFF2-40B4-BE49-F238E27FC236}">
                <a16:creationId xmlns:a16="http://schemas.microsoft.com/office/drawing/2014/main" id="{559AFA5E-AE48-4CF8-A13E-BFDBACADFFFB}"/>
              </a:ext>
            </a:extLst>
          </p:cNvPr>
          <p:cNvSpPr>
            <a:spLocks/>
          </p:cNvSpPr>
          <p:nvPr/>
        </p:nvSpPr>
        <p:spPr bwMode="auto">
          <a:xfrm>
            <a:off x="333375" y="3286125"/>
            <a:ext cx="95250" cy="2838450"/>
          </a:xfrm>
          <a:prstGeom prst="leftBrace">
            <a:avLst>
              <a:gd name="adj1" fmla="val 2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5" name="Line 15">
            <a:extLst>
              <a:ext uri="{FF2B5EF4-FFF2-40B4-BE49-F238E27FC236}">
                <a16:creationId xmlns:a16="http://schemas.microsoft.com/office/drawing/2014/main" id="{BEE8987E-9CB4-4BD7-A521-058ADA145D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275" y="3228975"/>
            <a:ext cx="885825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2A83FAEE-376A-4B4F-A8FE-9FCC9E11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43075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Define a variable for the Bus interface</a:t>
            </a:r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B53555EB-2C77-4CEC-81AE-54CE2B11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3675" y="1914525"/>
            <a:ext cx="207645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F8D5D5-9DA0-492A-B631-9EE127FC134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DirectDLL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65012"/>
            <a:ext cx="7357316" cy="63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5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DirectDLL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388C-BFBF-431B-B6AB-0CADF174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programming language does not support COM</a:t>
            </a:r>
          </a:p>
          <a:p>
            <a:pPr lvl="1"/>
            <a:r>
              <a:rPr lang="en-US" dirty="0"/>
              <a:t>In a non-Windows environment such as Apache server</a:t>
            </a:r>
          </a:p>
          <a:p>
            <a:r>
              <a:rPr lang="en-US" dirty="0"/>
              <a:t>Your programming language does not support early bindings in COM and you want to speed things up</a:t>
            </a:r>
          </a:p>
          <a:p>
            <a:pPr lvl="1"/>
            <a:r>
              <a:rPr lang="en-US" dirty="0"/>
              <a:t>MATLAB</a:t>
            </a:r>
          </a:p>
          <a:p>
            <a:pPr lvl="1"/>
            <a:r>
              <a:rPr lang="en-US" dirty="0"/>
              <a:t>See “COM Speed Comparison.pdf” in the Doc folder</a:t>
            </a:r>
          </a:p>
          <a:p>
            <a:endParaRPr lang="en-US" dirty="0"/>
          </a:p>
          <a:p>
            <a:r>
              <a:rPr lang="en-US" dirty="0"/>
              <a:t>If your programming language supports early binding in COM, continue to use the COM interface</a:t>
            </a:r>
          </a:p>
          <a:p>
            <a:pPr lvl="1"/>
            <a:r>
              <a:rPr lang="en-US" dirty="0"/>
              <a:t>The properties implemented in this library are the same implemented in the COM interface;  Just accessed differently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DirectDLL</a:t>
            </a:r>
            <a:r>
              <a:rPr lang="en-US" dirty="0"/>
              <a:t> Exports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18" y="914083"/>
            <a:ext cx="4173967" cy="610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exports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DSSPut_Command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DSSLoads</a:t>
            </a:r>
            <a:r>
              <a:rPr lang="en-US" sz="1100" dirty="0"/>
              <a:t>, </a:t>
            </a:r>
            <a:r>
              <a:rPr lang="en-US" sz="1100" dirty="0" err="1"/>
              <a:t>DSSLoadsF,DSSLoadsS</a:t>
            </a:r>
            <a:r>
              <a:rPr lang="en-US" sz="1100" dirty="0"/>
              <a:t>, </a:t>
            </a:r>
            <a:r>
              <a:rPr lang="en-US" sz="1100" dirty="0" err="1"/>
              <a:t>DSSLoadsV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DSSProperties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CktElementI</a:t>
            </a:r>
            <a:r>
              <a:rPr lang="en-US" sz="1100" dirty="0"/>
              <a:t>, </a:t>
            </a:r>
            <a:r>
              <a:rPr lang="en-US" sz="1100" dirty="0" err="1"/>
              <a:t>CktElementF</a:t>
            </a:r>
            <a:r>
              <a:rPr lang="en-US" sz="1100" dirty="0"/>
              <a:t>, </a:t>
            </a:r>
            <a:r>
              <a:rPr lang="en-US" sz="1100" dirty="0" err="1"/>
              <a:t>CktElementS</a:t>
            </a:r>
            <a:r>
              <a:rPr lang="en-US" sz="1100" dirty="0"/>
              <a:t>, </a:t>
            </a:r>
            <a:r>
              <a:rPr lang="en-US" sz="1100" dirty="0" err="1"/>
              <a:t>CktElementV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ErrorCode</a:t>
            </a:r>
            <a:r>
              <a:rPr lang="en-US" sz="1100" dirty="0"/>
              <a:t>, </a:t>
            </a:r>
            <a:r>
              <a:rPr lang="en-US" sz="1100" dirty="0" err="1"/>
              <a:t>ErrorDesc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CircuitI</a:t>
            </a:r>
            <a:r>
              <a:rPr lang="en-US" sz="1100" dirty="0"/>
              <a:t>, </a:t>
            </a:r>
            <a:r>
              <a:rPr lang="en-US" sz="1100" dirty="0" err="1"/>
              <a:t>CircuitF</a:t>
            </a:r>
            <a:r>
              <a:rPr lang="en-US" sz="1100" dirty="0"/>
              <a:t>, </a:t>
            </a:r>
            <a:r>
              <a:rPr lang="en-US" sz="1100" dirty="0" err="1"/>
              <a:t>CircuitS</a:t>
            </a:r>
            <a:r>
              <a:rPr lang="en-US" sz="1100" dirty="0"/>
              <a:t>, </a:t>
            </a:r>
            <a:r>
              <a:rPr lang="en-US" sz="1100" dirty="0" err="1"/>
              <a:t>CircuitV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BusI</a:t>
            </a:r>
            <a:r>
              <a:rPr lang="en-US" sz="1100" dirty="0"/>
              <a:t>, </a:t>
            </a:r>
            <a:r>
              <a:rPr lang="en-US" sz="1100" dirty="0" err="1"/>
              <a:t>BusF</a:t>
            </a:r>
            <a:r>
              <a:rPr lang="en-US" sz="1100" dirty="0"/>
              <a:t>, </a:t>
            </a:r>
            <a:r>
              <a:rPr lang="en-US" sz="1100" dirty="0" err="1"/>
              <a:t>BusS</a:t>
            </a:r>
            <a:r>
              <a:rPr lang="en-US" sz="1100" dirty="0"/>
              <a:t>, </a:t>
            </a:r>
            <a:r>
              <a:rPr lang="en-US" sz="1100" dirty="0" err="1"/>
              <a:t>BusV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SolutionI</a:t>
            </a:r>
            <a:r>
              <a:rPr lang="en-US" sz="1100" dirty="0"/>
              <a:t>, </a:t>
            </a:r>
            <a:r>
              <a:rPr lang="en-US" sz="1100" dirty="0" err="1"/>
              <a:t>SolutionF</a:t>
            </a:r>
            <a:r>
              <a:rPr lang="en-US" sz="1100" dirty="0"/>
              <a:t>, </a:t>
            </a:r>
            <a:r>
              <a:rPr lang="en-US" sz="1100" dirty="0" err="1"/>
              <a:t>SolutionS</a:t>
            </a:r>
            <a:r>
              <a:rPr lang="en-US" sz="1100" dirty="0"/>
              <a:t>, </a:t>
            </a:r>
            <a:r>
              <a:rPr lang="en-US" sz="1100" dirty="0" err="1"/>
              <a:t>SolutionV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MonitorsI</a:t>
            </a:r>
            <a:r>
              <a:rPr lang="en-US" sz="1100" dirty="0"/>
              <a:t>, </a:t>
            </a:r>
            <a:r>
              <a:rPr lang="en-US" sz="1100" dirty="0" err="1"/>
              <a:t>MonitorsS,MonitorsV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MetersI,MetersF,MetersS,MetersV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GeneratorsI,GeneratorsF,GeneratorsS,GeneratorsV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DSSProgressI,DSSProgressS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SettingsI,SettingsF,SettingsS,SettingsV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LinesI</a:t>
            </a:r>
            <a:r>
              <a:rPr lang="en-US" sz="1100" dirty="0"/>
              <a:t>, </a:t>
            </a:r>
            <a:r>
              <a:rPr lang="en-US" sz="1100" dirty="0" err="1"/>
              <a:t>LinesF</a:t>
            </a:r>
            <a:r>
              <a:rPr lang="en-US" sz="1100" dirty="0"/>
              <a:t>, </a:t>
            </a:r>
            <a:r>
              <a:rPr lang="en-US" sz="1100" dirty="0" err="1"/>
              <a:t>LinesS</a:t>
            </a:r>
            <a:r>
              <a:rPr lang="en-US" sz="1100" dirty="0"/>
              <a:t>, </a:t>
            </a:r>
            <a:r>
              <a:rPr lang="en-US" sz="1100" dirty="0" err="1"/>
              <a:t>LinesV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CtrlQueueI,CtrlQueueV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DSSElementI</a:t>
            </a:r>
            <a:r>
              <a:rPr lang="en-US" sz="1100" dirty="0"/>
              <a:t>, </a:t>
            </a:r>
            <a:r>
              <a:rPr lang="en-US" sz="1100" dirty="0" err="1"/>
              <a:t>DSSElementS</a:t>
            </a:r>
            <a:r>
              <a:rPr lang="en-US" sz="1100" dirty="0"/>
              <a:t>, </a:t>
            </a:r>
            <a:r>
              <a:rPr lang="en-US" sz="1100" dirty="0" err="1"/>
              <a:t>DSSElementV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ActiveClassI</a:t>
            </a:r>
            <a:r>
              <a:rPr lang="en-US" sz="1100" dirty="0"/>
              <a:t>, </a:t>
            </a:r>
            <a:r>
              <a:rPr lang="en-US" sz="1100" dirty="0" err="1"/>
              <a:t>ActiveClassS</a:t>
            </a:r>
            <a:r>
              <a:rPr lang="en-US" sz="1100" dirty="0"/>
              <a:t>, </a:t>
            </a:r>
            <a:r>
              <a:rPr lang="en-US" sz="1100" dirty="0" err="1"/>
              <a:t>ActiveClassV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CapacitorsI,CapacitorsF,CapacitorsS,CapacitorsV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TransformersI,TransformersF,TransformersS,TransformersV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SwtControlsI,SwtControlsF,SwtControlsS,SwtControlsV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CapControlsI,CapControlsF,CapControlsS,CapControlsV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RegControlsI,RegControlsF,RegControlsS,RegControlsV</a:t>
            </a:r>
            <a:r>
              <a:rPr lang="en-US" sz="1100" dirty="0"/>
              <a:t>,</a:t>
            </a:r>
          </a:p>
          <a:p>
            <a:pPr algn="l"/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797911" y="914083"/>
            <a:ext cx="4173967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   </a:t>
            </a:r>
            <a:r>
              <a:rPr lang="en-US" sz="1100" dirty="0" err="1"/>
              <a:t>TopologyI,TopologyS,TopologyV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DSSExecutiveI,DSSExecutiveS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SensorsI,SensorsF,SensorsS,SensorsV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XYCurvesI,XYCurvesF,XYCurvesS,XYCurvesV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PDElementsI,PDElementsF,PDElementsS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ReclosersI</a:t>
            </a:r>
            <a:r>
              <a:rPr lang="en-US" sz="1100" dirty="0"/>
              <a:t>, </a:t>
            </a:r>
            <a:r>
              <a:rPr lang="en-US" sz="1100" dirty="0" err="1"/>
              <a:t>ReclosersF</a:t>
            </a:r>
            <a:r>
              <a:rPr lang="en-US" sz="1100" dirty="0"/>
              <a:t>, </a:t>
            </a:r>
            <a:r>
              <a:rPr lang="en-US" sz="1100" dirty="0" err="1"/>
              <a:t>ReclosersS</a:t>
            </a:r>
            <a:r>
              <a:rPr lang="en-US" sz="1100" dirty="0"/>
              <a:t>, </a:t>
            </a:r>
            <a:r>
              <a:rPr lang="en-US" sz="1100" dirty="0" err="1"/>
              <a:t>ReclosersV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RelaysI,RelaysS,RelaysV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CmathLibF,CmathLibV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ParserI,ParserF,ParserS,ParserV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LoadShapeI,LoadShapeF,LoadShapeS,LoadShapeV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FusesI,FusesF,FusesS,FusesV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IsourceI,IsourceF,IsourceS,IsourceV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PVsystemsI,PVsystemsF,PVsystemsS,PVsystemsV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VsourcesI,VsourcesF,VsourcesS,VsourcesV</a:t>
            </a:r>
            <a:r>
              <a:rPr lang="en-US" sz="1100" dirty="0"/>
              <a:t>,</a:t>
            </a:r>
          </a:p>
          <a:p>
            <a:pPr algn="l"/>
            <a:r>
              <a:rPr lang="en-US" sz="1100" dirty="0"/>
              <a:t>   DSSI,DSSS,DSSV,</a:t>
            </a:r>
          </a:p>
          <a:p>
            <a:pPr algn="l"/>
            <a:r>
              <a:rPr lang="en-US" sz="1100" dirty="0"/>
              <a:t>   InitAndGetYparams,GetCompressedYMatrix,ZeroInjCurr,GetSourceInjCurrents,GetPCInjCurr,</a:t>
            </a:r>
          </a:p>
          <a:p>
            <a:pPr algn="l"/>
            <a:r>
              <a:rPr lang="en-US" sz="1100" dirty="0"/>
              <a:t>   SystemYChanged,BuildYMatrixD,UseAuxCurrents,AddInAuxCurrents,getIpointer,</a:t>
            </a:r>
          </a:p>
          <a:p>
            <a:pPr algn="l"/>
            <a:r>
              <a:rPr lang="en-US" sz="1100" dirty="0"/>
              <a:t>   </a:t>
            </a:r>
            <a:r>
              <a:rPr lang="en-US" sz="1100" dirty="0" err="1"/>
              <a:t>getVpointer,SolveSystem</a:t>
            </a:r>
            <a:r>
              <a:rPr lang="en-US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765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Circuit Interface in Direct DLL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For each COM Interface there is a series of functions: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b="1" dirty="0" err="1"/>
              <a:t>CircuitI</a:t>
            </a:r>
            <a:r>
              <a:rPr lang="en-US" sz="1800" dirty="0"/>
              <a:t>(</a:t>
            </a:r>
            <a:r>
              <a:rPr lang="en-US" sz="1800" dirty="0" err="1"/>
              <a:t>mode:longint</a:t>
            </a:r>
            <a:r>
              <a:rPr lang="en-US" sz="1800" dirty="0"/>
              <a:t>; </a:t>
            </a:r>
            <a:r>
              <a:rPr lang="en-US" sz="1800" dirty="0" err="1"/>
              <a:t>arg</a:t>
            </a:r>
            <a:r>
              <a:rPr lang="en-US" sz="1800" dirty="0"/>
              <a:t>: </a:t>
            </a:r>
            <a:r>
              <a:rPr lang="en-US" sz="1800" dirty="0" err="1"/>
              <a:t>longint</a:t>
            </a:r>
            <a:r>
              <a:rPr lang="en-US" sz="1800" dirty="0"/>
              <a:t>):</a:t>
            </a:r>
            <a:r>
              <a:rPr lang="en-US" sz="1800" dirty="0" err="1"/>
              <a:t>longint;cdecl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b="1" dirty="0" err="1"/>
              <a:t>CircuitF</a:t>
            </a:r>
            <a:r>
              <a:rPr lang="en-US" sz="1800" dirty="0"/>
              <a:t>(</a:t>
            </a:r>
            <a:r>
              <a:rPr lang="en-US" sz="1800" dirty="0" err="1"/>
              <a:t>mode:longint</a:t>
            </a:r>
            <a:r>
              <a:rPr lang="en-US" sz="1800" dirty="0"/>
              <a:t>; arg1, arg2: double):</a:t>
            </a:r>
            <a:r>
              <a:rPr lang="en-US" sz="1800" dirty="0" err="1"/>
              <a:t>double;cdecl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b="1" dirty="0" err="1"/>
              <a:t>CircuitS</a:t>
            </a:r>
            <a:r>
              <a:rPr lang="en-US" sz="1800" dirty="0"/>
              <a:t>(</a:t>
            </a:r>
            <a:r>
              <a:rPr lang="en-US" sz="1800" dirty="0" err="1"/>
              <a:t>mode:longint</a:t>
            </a:r>
            <a:r>
              <a:rPr lang="en-US" sz="1800" dirty="0"/>
              <a:t>; </a:t>
            </a:r>
            <a:r>
              <a:rPr lang="en-US" sz="1800" dirty="0" err="1"/>
              <a:t>arg</a:t>
            </a:r>
            <a:r>
              <a:rPr lang="en-US" sz="1800" dirty="0"/>
              <a:t>: </a:t>
            </a:r>
            <a:r>
              <a:rPr lang="en-US" sz="1800" dirty="0" err="1"/>
              <a:t>pAnsiChar</a:t>
            </a:r>
            <a:r>
              <a:rPr lang="en-US" sz="1800" dirty="0"/>
              <a:t>):</a:t>
            </a:r>
            <a:r>
              <a:rPr lang="en-US" sz="1800" dirty="0" err="1"/>
              <a:t>pAnsiChar;cdecl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procedure </a:t>
            </a:r>
            <a:r>
              <a:rPr lang="en-US" sz="1800" b="1" dirty="0" err="1"/>
              <a:t>CircuitV</a:t>
            </a:r>
            <a:r>
              <a:rPr lang="en-US" sz="1800" dirty="0"/>
              <a:t>(</a:t>
            </a:r>
            <a:r>
              <a:rPr lang="en-US" sz="1800" dirty="0" err="1"/>
              <a:t>mode:longint</a:t>
            </a:r>
            <a:r>
              <a:rPr lang="en-US" sz="1800" dirty="0"/>
              <a:t>; out </a:t>
            </a:r>
            <a:r>
              <a:rPr lang="en-US" sz="1800" dirty="0" err="1"/>
              <a:t>arg:variant</a:t>
            </a:r>
            <a:r>
              <a:rPr lang="en-US" sz="1800" dirty="0"/>
              <a:t>; arg2: </a:t>
            </a:r>
            <a:r>
              <a:rPr lang="en-US" sz="1800" dirty="0" err="1"/>
              <a:t>longint</a:t>
            </a:r>
            <a:r>
              <a:rPr lang="en-US" sz="1800" dirty="0"/>
              <a:t>);</a:t>
            </a:r>
            <a:r>
              <a:rPr lang="en-US" sz="1800" dirty="0" err="1"/>
              <a:t>cdecl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…I – Returns Integer values</a:t>
            </a:r>
          </a:p>
          <a:p>
            <a:pPr marL="0" indent="0">
              <a:buNone/>
            </a:pPr>
            <a:r>
              <a:rPr lang="en-US" sz="1800" dirty="0"/>
              <a:t>…F – Returns Floating-Point Values (64 bit)</a:t>
            </a:r>
          </a:p>
          <a:p>
            <a:pPr marL="0" indent="0">
              <a:buNone/>
            </a:pPr>
            <a:r>
              <a:rPr lang="en-US" sz="1800" dirty="0"/>
              <a:t>…S – Returns long pointer to ANSI string</a:t>
            </a:r>
          </a:p>
          <a:p>
            <a:pPr marL="0" indent="0">
              <a:buNone/>
            </a:pPr>
            <a:r>
              <a:rPr lang="en-US" sz="1800" dirty="0"/>
              <a:t>…V – Returns Variant values (arrays, complex numbers, etc.)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Mode</a:t>
            </a:r>
            <a:r>
              <a:rPr lang="en-US" sz="1800" dirty="0"/>
              <a:t> – Specifies which quantity you want from the Circuit interface (see doc)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OpenDSS</a:t>
            </a:r>
            <a:r>
              <a:rPr lang="en-US" dirty="0"/>
              <a:t> </a:t>
            </a:r>
            <a:r>
              <a:rPr lang="en-US" dirty="0" err="1"/>
              <a:t>DirectDLL</a:t>
            </a:r>
            <a:r>
              <a:rPr lang="en-US" dirty="0"/>
              <a:t> is documented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…\doc\OpenDSS_Direct_DLL.pdf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2665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182563"/>
            <a:ext cx="859536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Redefining the </a:t>
            </a:r>
            <a:r>
              <a:rPr lang="en-US" dirty="0" err="1"/>
              <a:t>DirectDLL</a:t>
            </a:r>
            <a:r>
              <a:rPr lang="en-US" dirty="0"/>
              <a:t> Functions for Julia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685072"/>
            <a:ext cx="9115425" cy="474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8DDEE-7402-4670-A717-43A28E494D84}"/>
              </a:ext>
            </a:extLst>
          </p:cNvPr>
          <p:cNvSpPr txBox="1"/>
          <p:nvPr/>
        </p:nvSpPr>
        <p:spPr>
          <a:xfrm>
            <a:off x="2183642" y="1105469"/>
            <a:ext cx="432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From Tom Short, EPRI (search GitHub)</a:t>
            </a:r>
          </a:p>
        </p:txBody>
      </p:sp>
    </p:spTree>
    <p:extLst>
      <p:ext uri="{BB962C8B-B14F-4D97-AF65-F5344CB8AC3E}">
        <p14:creationId xmlns:p14="http://schemas.microsoft.com/office/powerpoint/2010/main" val="423819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Circuit Interface in Julia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6" y="1054249"/>
            <a:ext cx="7058082" cy="54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4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</a:t>
            </a:r>
            <a:r>
              <a:rPr lang="en-US" dirty="0" err="1"/>
              <a:t>DirectDLL</a:t>
            </a:r>
            <a:r>
              <a:rPr lang="en-US" dirty="0"/>
              <a:t> Usage via 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https://tshort.github.io/OpenDSSDirect.jl/stable/api.html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https://github.com/tshort/OpenDSSDirect.jl/tree/master/examples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https://github.com/tshort/OpenDSSDirect.jl/tree/75ec31703fc44035d9f617775f21def2489a3a07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https://github.com/tshort/OpenDSSDirect.jl/blob/75ec31703fc44035d9f617775f21def2489a3a07/src/api.jl#L1278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(From Tom Short’s </a:t>
            </a:r>
            <a:r>
              <a:rPr lang="en-US" dirty="0" err="1"/>
              <a:t>github</a:t>
            </a:r>
            <a:r>
              <a:rPr lang="en-US" dirty="0"/>
              <a:t> site)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Interesting 3</a:t>
            </a:r>
            <a:r>
              <a:rPr lang="en-US" baseline="30000" dirty="0"/>
              <a:t>rd</a:t>
            </a:r>
            <a:r>
              <a:rPr lang="en-US" dirty="0"/>
              <a:t> Party Link Using the Direct DLL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38" y="1074420"/>
            <a:ext cx="7655599" cy="54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and </a:t>
            </a:r>
            <a:r>
              <a:rPr lang="en-US" dirty="0" err="1"/>
              <a:t>DirectDLL</a:t>
            </a:r>
            <a:r>
              <a:rPr lang="en-US" dirty="0"/>
              <a:t> Interfaces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CB3F6-11C1-481A-9868-EB1410223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Might Want to Write Some Code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looping in the DSS scripting language</a:t>
            </a:r>
          </a:p>
          <a:p>
            <a:endParaRPr lang="en-US" dirty="0"/>
          </a:p>
          <a:p>
            <a:r>
              <a:rPr lang="en-US" dirty="0"/>
              <a:t>To implement an algorithm not in </a:t>
            </a:r>
            <a:r>
              <a:rPr lang="en-US" dirty="0" err="1"/>
              <a:t>OpenDSS</a:t>
            </a:r>
            <a:endParaRPr lang="en-US" dirty="0"/>
          </a:p>
          <a:p>
            <a:pPr lvl="1"/>
            <a:r>
              <a:rPr lang="en-US" dirty="0"/>
              <a:t>For optimizing device siting …</a:t>
            </a:r>
          </a:p>
          <a:p>
            <a:pPr lvl="2"/>
            <a:r>
              <a:rPr lang="en-US" dirty="0"/>
              <a:t>Generators</a:t>
            </a:r>
          </a:p>
          <a:p>
            <a:pPr lvl="2"/>
            <a:r>
              <a:rPr lang="en-US" dirty="0"/>
              <a:t>Capacitors</a:t>
            </a:r>
          </a:p>
          <a:p>
            <a:pPr lvl="2"/>
            <a:r>
              <a:rPr lang="en-US" dirty="0"/>
              <a:t>Reclosers</a:t>
            </a:r>
          </a:p>
          <a:p>
            <a:pPr lvl="1"/>
            <a:r>
              <a:rPr lang="en-US" dirty="0"/>
              <a:t>To automate some repetitive analysis task</a:t>
            </a:r>
          </a:p>
          <a:p>
            <a:pPr marL="631825" lvl="2" indent="0">
              <a:buNone/>
            </a:pPr>
            <a:endParaRPr lang="en-US" dirty="0"/>
          </a:p>
          <a:p>
            <a:r>
              <a:rPr lang="en-US" dirty="0"/>
              <a:t>To develop a new device model or control</a:t>
            </a:r>
          </a:p>
          <a:p>
            <a:pPr lvl="1"/>
            <a:r>
              <a:rPr lang="en-US" dirty="0"/>
              <a:t>Using the COM interface</a:t>
            </a:r>
          </a:p>
          <a:p>
            <a:pPr lvl="1"/>
            <a:r>
              <a:rPr lang="en-US" dirty="0"/>
              <a:t>Writing a Dynamic-Linked Library (DLL)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Write Code to Do Innovative Things with  </a:t>
            </a:r>
            <a:r>
              <a:rPr lang="en-US" dirty="0" err="1"/>
              <a:t>OpenDSS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653702"/>
            <a:ext cx="8595360" cy="4747097"/>
          </a:xfrm>
        </p:spPr>
        <p:txBody>
          <a:bodyPr/>
          <a:lstStyle/>
          <a:p>
            <a:r>
              <a:rPr lang="en-US" dirty="0"/>
              <a:t>COM Interface</a:t>
            </a:r>
          </a:p>
          <a:p>
            <a:pPr lvl="1"/>
            <a:r>
              <a:rPr lang="en-US" dirty="0"/>
              <a:t>Microsoft standard: Windows only</a:t>
            </a:r>
          </a:p>
          <a:p>
            <a:pPr lvl="1"/>
            <a:r>
              <a:rPr lang="en-US" dirty="0"/>
              <a:t>Well supported in MS Office as well as Python and other languages</a:t>
            </a:r>
          </a:p>
          <a:p>
            <a:pPr lvl="1"/>
            <a:endParaRPr lang="en-US" dirty="0"/>
          </a:p>
          <a:p>
            <a:r>
              <a:rPr lang="en-US" dirty="0" err="1"/>
              <a:t>DirectDLL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Standard function call library</a:t>
            </a:r>
          </a:p>
          <a:p>
            <a:pPr lvl="1"/>
            <a:r>
              <a:rPr lang="en-US" dirty="0"/>
              <a:t>Same functions as COM interface, but for languages that do not support COM</a:t>
            </a:r>
          </a:p>
          <a:p>
            <a:pPr lvl="1"/>
            <a:endParaRPr lang="en-US" dirty="0"/>
          </a:p>
          <a:p>
            <a:r>
              <a:rPr lang="en-US" dirty="0"/>
              <a:t>Write a separate program to auto-generate DSS scripting code and run as text script</a:t>
            </a:r>
          </a:p>
        </p:txBody>
      </p:sp>
    </p:spTree>
    <p:extLst>
      <p:ext uri="{BB962C8B-B14F-4D97-AF65-F5344CB8AC3E}">
        <p14:creationId xmlns:p14="http://schemas.microsoft.com/office/powerpoint/2010/main" val="15634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Structure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1828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Main Simulation Engine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4267200" y="4724400"/>
            <a:ext cx="762000" cy="11430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514600" y="1981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743200" y="2286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2743200" y="2438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743200" y="2590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743200" y="2743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27432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743200" y="3048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2743200" y="3200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743200" y="3352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743200" y="3505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7432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743200" y="3810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219200" y="2667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COM Interface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990600" y="1600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5240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AutoShape 20"/>
          <p:cNvSpPr>
            <a:spLocks/>
          </p:cNvSpPr>
          <p:nvPr/>
        </p:nvSpPr>
        <p:spPr bwMode="auto">
          <a:xfrm>
            <a:off x="2362200" y="22860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4648200" y="4191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4800600" y="4267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Scripts, Results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7315200" y="2590800"/>
            <a:ext cx="9144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7086600" y="37338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User-Written DLLs</a:t>
            </a:r>
          </a:p>
        </p:txBody>
      </p:sp>
      <p:sp>
        <p:nvSpPr>
          <p:cNvPr id="57369" name="AutoShape 25"/>
          <p:cNvSpPr>
            <a:spLocks noChangeArrowheads="1"/>
          </p:cNvSpPr>
          <p:nvPr/>
        </p:nvSpPr>
        <p:spPr bwMode="auto">
          <a:xfrm flipH="1">
            <a:off x="6400800" y="2895600"/>
            <a:ext cx="533400" cy="381000"/>
          </a:xfrm>
          <a:prstGeom prst="chevro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 flipH="1">
            <a:off x="6858000" y="289560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0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Languages Can You use for Your Code?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VBA</a:t>
            </a:r>
          </a:p>
          <a:p>
            <a:r>
              <a:rPr lang="en-US" dirty="0"/>
              <a:t>VB.net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Delphi, Free Pascal</a:t>
            </a:r>
          </a:p>
          <a:p>
            <a:r>
              <a:rPr lang="en-US" dirty="0"/>
              <a:t>MATLAB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R</a:t>
            </a:r>
          </a:p>
          <a:p>
            <a:r>
              <a:rPr lang="en-US" dirty="0"/>
              <a:t>Fortran (for DLLs, with </a:t>
            </a:r>
            <a:r>
              <a:rPr lang="en-US" dirty="0" err="1"/>
              <a:t>DirectDLL</a:t>
            </a:r>
            <a:r>
              <a:rPr lang="en-US" dirty="0"/>
              <a:t>)</a:t>
            </a:r>
          </a:p>
          <a:p>
            <a:r>
              <a:rPr lang="en-US" dirty="0"/>
              <a:t>Julia (with </a:t>
            </a:r>
            <a:r>
              <a:rPr lang="en-US" dirty="0" err="1"/>
              <a:t>DirectDLL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033462"/>
            <a:ext cx="7381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COM Servers on Your Computer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23" y="1008839"/>
            <a:ext cx="26479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2" y="1008839"/>
            <a:ext cx="1666875" cy="2876550"/>
          </a:xfrm>
          <a:prstGeom prst="rect">
            <a:avLst/>
          </a:prstGeom>
        </p:spPr>
      </p:pic>
      <p:sp>
        <p:nvSpPr>
          <p:cNvPr id="6" name="Arrow: Up 5"/>
          <p:cNvSpPr/>
          <p:nvPr/>
        </p:nvSpPr>
        <p:spPr bwMode="auto">
          <a:xfrm>
            <a:off x="508978" y="2340110"/>
            <a:ext cx="512426" cy="189142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2243947" y="1789889"/>
            <a:ext cx="606257" cy="3307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58411"/>
            <a:ext cx="4238625" cy="3514725"/>
          </a:xfrm>
          <a:prstGeom prst="rect">
            <a:avLst/>
          </a:prstGeom>
        </p:spPr>
      </p:pic>
      <p:sp>
        <p:nvSpPr>
          <p:cNvPr id="10" name="Arrow: Bent 9"/>
          <p:cNvSpPr/>
          <p:nvPr/>
        </p:nvSpPr>
        <p:spPr bwMode="auto">
          <a:xfrm rot="5400000">
            <a:off x="5797687" y="1935806"/>
            <a:ext cx="694866" cy="889422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77" y="4666439"/>
            <a:ext cx="263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Excel VBA</a:t>
            </a:r>
          </a:p>
        </p:txBody>
      </p:sp>
    </p:spTree>
    <p:extLst>
      <p:ext uri="{BB962C8B-B14F-4D97-AF65-F5344CB8AC3E}">
        <p14:creationId xmlns:p14="http://schemas.microsoft.com/office/powerpoint/2010/main" val="25180575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42</TotalTime>
  <Words>1908</Words>
  <Application>Microsoft Office PowerPoint</Application>
  <PresentationFormat>On-screen Show (4:3)</PresentationFormat>
  <Paragraphs>307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Wingdings</vt:lpstr>
      <vt:lpstr>2019 PowerPoint Theme</vt:lpstr>
      <vt:lpstr>OpenDSS Training Workshop</vt:lpstr>
      <vt:lpstr>4. Application Programming Interfaces </vt:lpstr>
      <vt:lpstr>COM and DirectDLL Interfaces </vt:lpstr>
      <vt:lpstr>Why You Might Want to Write Some Code …</vt:lpstr>
      <vt:lpstr>Ways to Write Code to Do Innovative Things with  OpenDSS</vt:lpstr>
      <vt:lpstr>DSS Structure</vt:lpstr>
      <vt:lpstr>What Languages Can You use for Your Code?</vt:lpstr>
      <vt:lpstr>COM Interface</vt:lpstr>
      <vt:lpstr>Finding COM Servers on Your Computer</vt:lpstr>
      <vt:lpstr>OpenDSS COM Interfaces</vt:lpstr>
      <vt:lpstr>The in-process COM server in the Windows Registry</vt:lpstr>
      <vt:lpstr>“Active objects” concept</vt:lpstr>
      <vt:lpstr>Object Browser in VBA for OpenDSSEngine</vt:lpstr>
      <vt:lpstr>A Simple Excel VBA Macro  </vt:lpstr>
      <vt:lpstr>PowerPoint Presentation</vt:lpstr>
      <vt:lpstr>Steps Required to Do This</vt:lpstr>
      <vt:lpstr>Resulting Chart in Excel</vt:lpstr>
      <vt:lpstr>VBA Example</vt:lpstr>
      <vt:lpstr>VBA Example</vt:lpstr>
      <vt:lpstr>VBA Example</vt:lpstr>
      <vt:lpstr>DirectDLL</vt:lpstr>
      <vt:lpstr>PowerPoint Presentation</vt:lpstr>
      <vt:lpstr>Why Use DirectDLL?</vt:lpstr>
      <vt:lpstr>DirectDLL Exports</vt:lpstr>
      <vt:lpstr>Example: Circuit Interface in Direct DLL</vt:lpstr>
      <vt:lpstr>Example: Redefining the DirectDLL Functions for Julia</vt:lpstr>
      <vt:lpstr>Resulting Circuit Interface in Julia</vt:lpstr>
      <vt:lpstr>References to DirectDLL Usage via Julia</vt:lpstr>
      <vt:lpstr>An Interesting 3rd Party Link Using the Direct DLL interface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Roger Dugan</cp:lastModifiedBy>
  <cp:revision>11</cp:revision>
  <cp:lastPrinted>2014-11-24T20:31:07Z</cp:lastPrinted>
  <dcterms:created xsi:type="dcterms:W3CDTF">2019-01-15T15:22:32Z</dcterms:created>
  <dcterms:modified xsi:type="dcterms:W3CDTF">2019-01-15T21:20:22Z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