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51"/>
  </p:notesMasterIdLst>
  <p:handoutMasterIdLst>
    <p:handoutMasterId r:id="rId52"/>
  </p:handoutMasterIdLst>
  <p:sldIdLst>
    <p:sldId id="267" r:id="rId5"/>
    <p:sldId id="345" r:id="rId6"/>
    <p:sldId id="346" r:id="rId7"/>
    <p:sldId id="665" r:id="rId8"/>
    <p:sldId id="308" r:id="rId9"/>
    <p:sldId id="309" r:id="rId10"/>
    <p:sldId id="311" r:id="rId11"/>
    <p:sldId id="312" r:id="rId12"/>
    <p:sldId id="666" r:id="rId13"/>
    <p:sldId id="667" r:id="rId14"/>
    <p:sldId id="347" r:id="rId15"/>
    <p:sldId id="348" r:id="rId16"/>
    <p:sldId id="349" r:id="rId17"/>
    <p:sldId id="350" r:id="rId18"/>
    <p:sldId id="367" r:id="rId19"/>
    <p:sldId id="368" r:id="rId20"/>
    <p:sldId id="351" r:id="rId21"/>
    <p:sldId id="352" r:id="rId22"/>
    <p:sldId id="353" r:id="rId23"/>
    <p:sldId id="354" r:id="rId24"/>
    <p:sldId id="466" r:id="rId25"/>
    <p:sldId id="467" r:id="rId26"/>
    <p:sldId id="468" r:id="rId27"/>
    <p:sldId id="469" r:id="rId28"/>
    <p:sldId id="470" r:id="rId29"/>
    <p:sldId id="471" r:id="rId30"/>
    <p:sldId id="472" r:id="rId31"/>
    <p:sldId id="668" r:id="rId32"/>
    <p:sldId id="669" r:id="rId33"/>
    <p:sldId id="670" r:id="rId34"/>
    <p:sldId id="671" r:id="rId35"/>
    <p:sldId id="672" r:id="rId36"/>
    <p:sldId id="673" r:id="rId37"/>
    <p:sldId id="674" r:id="rId38"/>
    <p:sldId id="675" r:id="rId39"/>
    <p:sldId id="676" r:id="rId40"/>
    <p:sldId id="677" r:id="rId41"/>
    <p:sldId id="355" r:id="rId42"/>
    <p:sldId id="356" r:id="rId43"/>
    <p:sldId id="357" r:id="rId44"/>
    <p:sldId id="358" r:id="rId45"/>
    <p:sldId id="362" r:id="rId46"/>
    <p:sldId id="359" r:id="rId47"/>
    <p:sldId id="360" r:id="rId48"/>
    <p:sldId id="361" r:id="rId49"/>
    <p:sldId id="280" r:id="rId50"/>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6366" autoAdjust="0"/>
  </p:normalViewPr>
  <p:slideViewPr>
    <p:cSldViewPr snapToGrid="0">
      <p:cViewPr varScale="1">
        <p:scale>
          <a:sx n="56" d="100"/>
          <a:sy n="56" d="100"/>
        </p:scale>
        <p:origin x="384" y="3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1" d="100"/>
          <a:sy n="121" d="100"/>
        </p:scale>
        <p:origin x="483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1/15/2019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1/15/2019</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3325798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Slide Image Placeholder 1"/>
          <p:cNvSpPr>
            <a:spLocks noGrp="1" noRot="1" noChangeAspect="1" noTextEdit="1"/>
          </p:cNvSpPr>
          <p:nvPr>
            <p:ph type="sldImg"/>
          </p:nvPr>
        </p:nvSpPr>
        <p:spPr>
          <a:ln/>
        </p:spPr>
      </p:sp>
      <p:sp>
        <p:nvSpPr>
          <p:cNvPr id="429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9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7A2D743-FAD1-4DC1-A47B-4760651EF716}" type="slidenum">
              <a:rPr lang="en-US" altLang="en-US" sz="1200">
                <a:solidFill>
                  <a:schemeClr val="tx1"/>
                </a:solidFill>
              </a:rPr>
              <a:pPr/>
              <a:t>18</a:t>
            </a:fld>
            <a:endParaRPr lang="en-US" altLang="en-US" sz="1200">
              <a:solidFill>
                <a:schemeClr val="tx1"/>
              </a:solidFill>
            </a:endParaRPr>
          </a:p>
        </p:txBody>
      </p:sp>
    </p:spTree>
    <p:extLst>
      <p:ext uri="{BB962C8B-B14F-4D97-AF65-F5344CB8AC3E}">
        <p14:creationId xmlns:p14="http://schemas.microsoft.com/office/powerpoint/2010/main" val="1148559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Slide Image Placeholder 1"/>
          <p:cNvSpPr>
            <a:spLocks noGrp="1" noRot="1" noChangeAspect="1" noTextEdit="1"/>
          </p:cNvSpPr>
          <p:nvPr>
            <p:ph type="sldImg"/>
          </p:nvPr>
        </p:nvSpPr>
        <p:spPr>
          <a:ln/>
        </p:spPr>
      </p:sp>
      <p:sp>
        <p:nvSpPr>
          <p:cNvPr id="430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30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BD413E1-40B0-431A-B1A9-012FE7B4A9CC}" type="slidenum">
              <a:rPr lang="en-US" altLang="en-US" sz="1200">
                <a:solidFill>
                  <a:schemeClr val="tx1"/>
                </a:solidFill>
              </a:rPr>
              <a:pPr/>
              <a:t>19</a:t>
            </a:fld>
            <a:endParaRPr lang="en-US" altLang="en-US" sz="1200">
              <a:solidFill>
                <a:schemeClr val="tx1"/>
              </a:solidFill>
            </a:endParaRPr>
          </a:p>
        </p:txBody>
      </p:sp>
    </p:spTree>
    <p:extLst>
      <p:ext uri="{BB962C8B-B14F-4D97-AF65-F5344CB8AC3E}">
        <p14:creationId xmlns:p14="http://schemas.microsoft.com/office/powerpoint/2010/main" val="235848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Slide Image Placeholder 1"/>
          <p:cNvSpPr>
            <a:spLocks noGrp="1" noRot="1" noChangeAspect="1" noTextEdit="1"/>
          </p:cNvSpPr>
          <p:nvPr>
            <p:ph type="sldImg"/>
          </p:nvPr>
        </p:nvSpPr>
        <p:spPr>
          <a:ln/>
        </p:spPr>
      </p:sp>
      <p:sp>
        <p:nvSpPr>
          <p:cNvPr id="431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1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279BB33-9F99-4896-A102-4E343CDC864E}" type="slidenum">
              <a:rPr lang="en-US" altLang="en-US" sz="1200">
                <a:solidFill>
                  <a:schemeClr val="tx1"/>
                </a:solidFill>
              </a:rPr>
              <a:pPr/>
              <a:t>20</a:t>
            </a:fld>
            <a:endParaRPr lang="en-US" altLang="en-US" sz="1200">
              <a:solidFill>
                <a:schemeClr val="tx1"/>
              </a:solidFill>
            </a:endParaRPr>
          </a:p>
        </p:txBody>
      </p:sp>
    </p:spTree>
    <p:extLst>
      <p:ext uri="{BB962C8B-B14F-4D97-AF65-F5344CB8AC3E}">
        <p14:creationId xmlns:p14="http://schemas.microsoft.com/office/powerpoint/2010/main" val="3283189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409ACA-3312-4431-A29B-10103374B90E}" type="slidenum">
              <a:rPr lang="en-US" altLang="en-US" sz="1200">
                <a:solidFill>
                  <a:schemeClr val="tx1"/>
                </a:solidFill>
              </a:rPr>
              <a:pPr/>
              <a:t>21</a:t>
            </a:fld>
            <a:endParaRPr lang="en-US" altLang="en-US" sz="1200">
              <a:solidFill>
                <a:schemeClr val="tx1"/>
              </a:solidFill>
            </a:endParaRPr>
          </a:p>
        </p:txBody>
      </p:sp>
      <p:sp>
        <p:nvSpPr>
          <p:cNvPr id="463875" name="Rectangle 2"/>
          <p:cNvSpPr>
            <a:spLocks noGrp="1" noRot="1" noChangeAspect="1" noChangeArrowheads="1" noTextEdit="1"/>
          </p:cNvSpPr>
          <p:nvPr>
            <p:ph type="sldImg"/>
          </p:nvPr>
        </p:nvSpPr>
        <p:spPr>
          <a:xfrm>
            <a:off x="1108075" y="695325"/>
            <a:ext cx="4646613" cy="3486150"/>
          </a:xfrm>
          <a:ln/>
        </p:spPr>
      </p:sp>
      <p:sp>
        <p:nvSpPr>
          <p:cNvPr id="463876" name="Rectangle 3"/>
          <p:cNvSpPr>
            <a:spLocks noGrp="1" noChangeArrowheads="1"/>
          </p:cNvSpPr>
          <p:nvPr>
            <p:ph type="body" idx="1"/>
          </p:nvPr>
        </p:nvSpPr>
        <p:spPr>
          <a:xfrm>
            <a:off x="915988" y="4414838"/>
            <a:ext cx="50260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57058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28</a:t>
            </a:fld>
            <a:endParaRPr lang="en-US" altLang="en-US" sz="1200">
              <a:solidFill>
                <a:schemeClr val="tx1"/>
              </a:solidFill>
            </a:endParaRPr>
          </a:p>
        </p:txBody>
      </p:sp>
    </p:spTree>
    <p:extLst>
      <p:ext uri="{BB962C8B-B14F-4D97-AF65-F5344CB8AC3E}">
        <p14:creationId xmlns:p14="http://schemas.microsoft.com/office/powerpoint/2010/main" val="3588889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spect="1" noChangeArrowheads="1" noTextEdit="1"/>
          </p:cNvSpPr>
          <p:nvPr>
            <p:ph type="sldImg"/>
          </p:nvPr>
        </p:nvSpPr>
        <p:spPr>
          <a:xfrm>
            <a:off x="1108075" y="696913"/>
            <a:ext cx="4648200" cy="3486150"/>
          </a:xfrm>
          <a:ln/>
        </p:spPr>
      </p:sp>
      <p:sp>
        <p:nvSpPr>
          <p:cNvPr id="384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98914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Rot="1" noChangeAspect="1" noChangeArrowheads="1" noTextEdit="1"/>
          </p:cNvSpPr>
          <p:nvPr>
            <p:ph type="sldImg"/>
          </p:nvPr>
        </p:nvSpPr>
        <p:spPr>
          <a:xfrm>
            <a:off x="1108075" y="696913"/>
            <a:ext cx="4648200" cy="3486150"/>
          </a:xfrm>
          <a:ln/>
        </p:spPr>
      </p:sp>
      <p:sp>
        <p:nvSpPr>
          <p:cNvPr id="385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527475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Rot="1" noChangeAspect="1" noChangeArrowheads="1" noTextEdit="1"/>
          </p:cNvSpPr>
          <p:nvPr>
            <p:ph type="sldImg"/>
          </p:nvPr>
        </p:nvSpPr>
        <p:spPr>
          <a:xfrm>
            <a:off x="1108075" y="696913"/>
            <a:ext cx="4648200" cy="3486150"/>
          </a:xfrm>
          <a:ln/>
        </p:spPr>
      </p:sp>
      <p:sp>
        <p:nvSpPr>
          <p:cNvPr id="386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189387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Rot="1" noChangeAspect="1" noChangeArrowheads="1" noTextEdit="1"/>
          </p:cNvSpPr>
          <p:nvPr>
            <p:ph type="sldImg"/>
          </p:nvPr>
        </p:nvSpPr>
        <p:spPr>
          <a:xfrm>
            <a:off x="1108075" y="696913"/>
            <a:ext cx="4648200" cy="3486150"/>
          </a:xfrm>
          <a:ln/>
        </p:spPr>
      </p:sp>
      <p:sp>
        <p:nvSpPr>
          <p:cNvPr id="387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201323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Rot="1" noChangeAspect="1" noChangeArrowheads="1" noTextEdit="1"/>
          </p:cNvSpPr>
          <p:nvPr>
            <p:ph type="sldImg"/>
          </p:nvPr>
        </p:nvSpPr>
        <p:spPr>
          <a:xfrm>
            <a:off x="1108075" y="696913"/>
            <a:ext cx="4648200" cy="3486150"/>
          </a:xfrm>
          <a:ln/>
        </p:spPr>
      </p:sp>
      <p:sp>
        <p:nvSpPr>
          <p:cNvPr id="388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383756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a:extLst>
              <a:ext uri="{FF2B5EF4-FFF2-40B4-BE49-F238E27FC236}">
                <a16:creationId xmlns:a16="http://schemas.microsoft.com/office/drawing/2014/main" id="{E97F2B49-DCAD-4C9B-B2FF-A1F5840842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028370-030E-4840-9CA1-C0A32FB95319}" type="slidenum">
              <a:rPr lang="en-US" altLang="en-US" sz="1200">
                <a:solidFill>
                  <a:schemeClr val="tx1"/>
                </a:solidFill>
              </a:rPr>
              <a:pPr/>
              <a:t>4</a:t>
            </a:fld>
            <a:endParaRPr lang="en-US" altLang="en-US" sz="1200">
              <a:solidFill>
                <a:schemeClr val="tx1"/>
              </a:solidFill>
            </a:endParaRPr>
          </a:p>
        </p:txBody>
      </p:sp>
      <p:sp>
        <p:nvSpPr>
          <p:cNvPr id="405507" name="Rectangle 2">
            <a:extLst>
              <a:ext uri="{FF2B5EF4-FFF2-40B4-BE49-F238E27FC236}">
                <a16:creationId xmlns:a16="http://schemas.microsoft.com/office/drawing/2014/main" id="{275AF74A-4922-43A4-A5B7-79E8A2997508}"/>
              </a:ext>
            </a:extLst>
          </p:cNvPr>
          <p:cNvSpPr>
            <a:spLocks noGrp="1" noRot="1" noChangeAspect="1" noChangeArrowheads="1" noTextEdit="1"/>
          </p:cNvSpPr>
          <p:nvPr>
            <p:ph type="sldImg"/>
          </p:nvPr>
        </p:nvSpPr>
        <p:spPr>
          <a:ln/>
        </p:spPr>
      </p:sp>
      <p:sp>
        <p:nvSpPr>
          <p:cNvPr id="405508" name="Rectangle 3">
            <a:extLst>
              <a:ext uri="{FF2B5EF4-FFF2-40B4-BE49-F238E27FC236}">
                <a16:creationId xmlns:a16="http://schemas.microsoft.com/office/drawing/2014/main" id="{6F5871BB-2F11-4B18-8FA4-56EE2018BD8D}"/>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10271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Rot="1" noChangeAspect="1" noChangeArrowheads="1" noTextEdit="1"/>
          </p:cNvSpPr>
          <p:nvPr>
            <p:ph type="sldImg"/>
          </p:nvPr>
        </p:nvSpPr>
        <p:spPr>
          <a:xfrm>
            <a:off x="1108075" y="696913"/>
            <a:ext cx="4648200" cy="3486150"/>
          </a:xfrm>
          <a:ln/>
        </p:spPr>
      </p:sp>
      <p:sp>
        <p:nvSpPr>
          <p:cNvPr id="389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817371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Rot="1" noChangeAspect="1" noChangeArrowheads="1" noTextEdit="1"/>
          </p:cNvSpPr>
          <p:nvPr>
            <p:ph type="sldImg"/>
          </p:nvPr>
        </p:nvSpPr>
        <p:spPr>
          <a:xfrm>
            <a:off x="1108075" y="696913"/>
            <a:ext cx="4648200" cy="3486150"/>
          </a:xfrm>
          <a:ln/>
        </p:spPr>
      </p:sp>
      <p:sp>
        <p:nvSpPr>
          <p:cNvPr id="390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210862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noTextEdit="1"/>
          </p:cNvSpPr>
          <p:nvPr>
            <p:ph type="sldImg"/>
          </p:nvPr>
        </p:nvSpPr>
        <p:spPr>
          <a:xfrm>
            <a:off x="1108075" y="695325"/>
            <a:ext cx="4648200" cy="3486150"/>
          </a:xfrm>
          <a:ln/>
        </p:spPr>
      </p:sp>
      <p:sp>
        <p:nvSpPr>
          <p:cNvPr id="391171"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524515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Rot="1" noChangeAspect="1" noChangeArrowheads="1" noTextEdit="1"/>
          </p:cNvSpPr>
          <p:nvPr>
            <p:ph type="sldImg"/>
          </p:nvPr>
        </p:nvSpPr>
        <p:spPr>
          <a:xfrm>
            <a:off x="1108075" y="695325"/>
            <a:ext cx="4648200" cy="3486150"/>
          </a:xfrm>
          <a:ln/>
        </p:spPr>
      </p:sp>
      <p:sp>
        <p:nvSpPr>
          <p:cNvPr id="392195"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770503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xfrm>
            <a:off x="1108075" y="695325"/>
            <a:ext cx="4648200" cy="3486150"/>
          </a:xfrm>
          <a:ln/>
        </p:spPr>
      </p:sp>
      <p:sp>
        <p:nvSpPr>
          <p:cNvPr id="393219"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449489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Rot="1" noChangeAspect="1" noChangeArrowheads="1" noTextEdit="1"/>
          </p:cNvSpPr>
          <p:nvPr>
            <p:ph type="sldImg"/>
          </p:nvPr>
        </p:nvSpPr>
        <p:spPr>
          <a:xfrm>
            <a:off x="1108075" y="695325"/>
            <a:ext cx="4648200" cy="3486150"/>
          </a:xfrm>
          <a:ln/>
        </p:spPr>
      </p:sp>
      <p:sp>
        <p:nvSpPr>
          <p:cNvPr id="394243"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885544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Rot="1" noChangeAspect="1" noChangeArrowheads="1" noTextEdit="1"/>
          </p:cNvSpPr>
          <p:nvPr>
            <p:ph type="sldImg"/>
          </p:nvPr>
        </p:nvSpPr>
        <p:spPr>
          <a:xfrm>
            <a:off x="1108075" y="695325"/>
            <a:ext cx="4648200" cy="3486150"/>
          </a:xfrm>
          <a:ln/>
        </p:spPr>
      </p:sp>
      <p:sp>
        <p:nvSpPr>
          <p:cNvPr id="395267"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762429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ChangeArrowheads="1" noTextEdit="1"/>
          </p:cNvSpPr>
          <p:nvPr>
            <p:ph type="sldImg"/>
          </p:nvPr>
        </p:nvSpPr>
        <p:spPr>
          <a:xfrm>
            <a:off x="1108075" y="695325"/>
            <a:ext cx="4648200" cy="3486150"/>
          </a:xfrm>
          <a:ln/>
        </p:spPr>
      </p:sp>
      <p:sp>
        <p:nvSpPr>
          <p:cNvPr id="396291"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021104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Rot="1" noChangeAspect="1" noChangeArrowheads="1" noTextEdit="1"/>
          </p:cNvSpPr>
          <p:nvPr>
            <p:ph type="sldImg"/>
          </p:nvPr>
        </p:nvSpPr>
        <p:spPr>
          <a:xfrm>
            <a:off x="1108075" y="695325"/>
            <a:ext cx="4648200" cy="3486150"/>
          </a:xfrm>
          <a:ln/>
        </p:spPr>
      </p:sp>
      <p:sp>
        <p:nvSpPr>
          <p:cNvPr id="397315"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015143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Rot="1" noChangeAspect="1" noChangeArrowheads="1" noTextEdit="1"/>
          </p:cNvSpPr>
          <p:nvPr>
            <p:ph type="sldImg"/>
          </p:nvPr>
        </p:nvSpPr>
        <p:spPr>
          <a:xfrm>
            <a:off x="1108075" y="695325"/>
            <a:ext cx="4648200" cy="3486150"/>
          </a:xfrm>
          <a:ln/>
        </p:spPr>
      </p:sp>
      <p:sp>
        <p:nvSpPr>
          <p:cNvPr id="398339"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11899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9</a:t>
            </a:fld>
            <a:endParaRPr lang="en-US" altLang="en-US" sz="1200">
              <a:solidFill>
                <a:schemeClr val="tx1"/>
              </a:solidFill>
            </a:endParaRPr>
          </a:p>
        </p:txBody>
      </p:sp>
    </p:spTree>
    <p:extLst>
      <p:ext uri="{BB962C8B-B14F-4D97-AF65-F5344CB8AC3E}">
        <p14:creationId xmlns:p14="http://schemas.microsoft.com/office/powerpoint/2010/main" val="252888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Slide Image Placeholder 1"/>
          <p:cNvSpPr>
            <a:spLocks noGrp="1" noRot="1" noChangeAspect="1" noTextEdit="1"/>
          </p:cNvSpPr>
          <p:nvPr>
            <p:ph type="sldImg"/>
          </p:nvPr>
        </p:nvSpPr>
        <p:spPr>
          <a:ln/>
        </p:spPr>
      </p:sp>
      <p:sp>
        <p:nvSpPr>
          <p:cNvPr id="422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22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A708ED7-65D9-4955-B24B-2F177A1DD8E8}" type="slidenum">
              <a:rPr lang="en-US" altLang="en-US" sz="1200">
                <a:solidFill>
                  <a:schemeClr val="tx1"/>
                </a:solidFill>
              </a:rPr>
              <a:pPr/>
              <a:t>10</a:t>
            </a:fld>
            <a:endParaRPr lang="en-US" altLang="en-US" sz="1200">
              <a:solidFill>
                <a:schemeClr val="tx1"/>
              </a:solidFill>
            </a:endParaRPr>
          </a:p>
        </p:txBody>
      </p:sp>
    </p:spTree>
    <p:extLst>
      <p:ext uri="{BB962C8B-B14F-4D97-AF65-F5344CB8AC3E}">
        <p14:creationId xmlns:p14="http://schemas.microsoft.com/office/powerpoint/2010/main" val="2258709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Slide Image Placeholder 1"/>
          <p:cNvSpPr>
            <a:spLocks noGrp="1" noRot="1" noChangeAspect="1" noTextEdit="1"/>
          </p:cNvSpPr>
          <p:nvPr>
            <p:ph type="sldImg"/>
          </p:nvPr>
        </p:nvSpPr>
        <p:spPr>
          <a:ln/>
        </p:spPr>
      </p:sp>
      <p:sp>
        <p:nvSpPr>
          <p:cNvPr id="423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23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2C0D5E8-439D-481A-A839-DE07145B2DFC}" type="slidenum">
              <a:rPr lang="en-US" altLang="en-US" sz="1200">
                <a:solidFill>
                  <a:schemeClr val="tx1"/>
                </a:solidFill>
              </a:rPr>
              <a:pPr/>
              <a:t>11</a:t>
            </a:fld>
            <a:endParaRPr lang="en-US" altLang="en-US" sz="1200">
              <a:solidFill>
                <a:schemeClr val="tx1"/>
              </a:solidFill>
            </a:endParaRPr>
          </a:p>
        </p:txBody>
      </p:sp>
    </p:spTree>
    <p:extLst>
      <p:ext uri="{BB962C8B-B14F-4D97-AF65-F5344CB8AC3E}">
        <p14:creationId xmlns:p14="http://schemas.microsoft.com/office/powerpoint/2010/main" val="278325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Slide Image Placeholder 1"/>
          <p:cNvSpPr>
            <a:spLocks noGrp="1" noRot="1" noChangeAspect="1" noTextEdit="1"/>
          </p:cNvSpPr>
          <p:nvPr>
            <p:ph type="sldImg"/>
          </p:nvPr>
        </p:nvSpPr>
        <p:spPr>
          <a:ln/>
        </p:spPr>
      </p:sp>
      <p:sp>
        <p:nvSpPr>
          <p:cNvPr id="424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4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1A115ED-49BA-42C5-AE11-AFE477B1DF52}" type="slidenum">
              <a:rPr lang="en-US" altLang="en-US" sz="1200">
                <a:solidFill>
                  <a:schemeClr val="tx1"/>
                </a:solidFill>
              </a:rPr>
              <a:pPr/>
              <a:t>12</a:t>
            </a:fld>
            <a:endParaRPr lang="en-US" altLang="en-US" sz="1200">
              <a:solidFill>
                <a:schemeClr val="tx1"/>
              </a:solidFill>
            </a:endParaRPr>
          </a:p>
        </p:txBody>
      </p:sp>
    </p:spTree>
    <p:extLst>
      <p:ext uri="{BB962C8B-B14F-4D97-AF65-F5344CB8AC3E}">
        <p14:creationId xmlns:p14="http://schemas.microsoft.com/office/powerpoint/2010/main" val="393457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Slide Image Placeholder 1"/>
          <p:cNvSpPr>
            <a:spLocks noGrp="1" noRot="1" noChangeAspect="1" noTextEdit="1"/>
          </p:cNvSpPr>
          <p:nvPr>
            <p:ph type="sldImg"/>
          </p:nvPr>
        </p:nvSpPr>
        <p:spPr>
          <a:ln/>
        </p:spPr>
      </p:sp>
      <p:sp>
        <p:nvSpPr>
          <p:cNvPr id="425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5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CD7E877-FC64-42B4-8497-4B7799068DB0}" type="slidenum">
              <a:rPr lang="en-US" altLang="en-US" sz="1200">
                <a:solidFill>
                  <a:schemeClr val="tx1"/>
                </a:solidFill>
              </a:rPr>
              <a:pPr/>
              <a:t>13</a:t>
            </a:fld>
            <a:endParaRPr lang="en-US" altLang="en-US" sz="1200">
              <a:solidFill>
                <a:schemeClr val="tx1"/>
              </a:solidFill>
            </a:endParaRPr>
          </a:p>
        </p:txBody>
      </p:sp>
    </p:spTree>
    <p:extLst>
      <p:ext uri="{BB962C8B-B14F-4D97-AF65-F5344CB8AC3E}">
        <p14:creationId xmlns:p14="http://schemas.microsoft.com/office/powerpoint/2010/main" val="2753218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Slide Image Placeholder 1"/>
          <p:cNvSpPr>
            <a:spLocks noGrp="1" noRot="1" noChangeAspect="1" noTextEdit="1"/>
          </p:cNvSpPr>
          <p:nvPr>
            <p:ph type="sldImg"/>
          </p:nvPr>
        </p:nvSpPr>
        <p:spPr>
          <a:ln/>
        </p:spPr>
      </p:sp>
      <p:sp>
        <p:nvSpPr>
          <p:cNvPr id="427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7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DF38A9B-D7B5-428E-9A66-8CF45BEEFAC5}" type="slidenum">
              <a:rPr lang="en-US" altLang="en-US" sz="1200">
                <a:solidFill>
                  <a:schemeClr val="tx1"/>
                </a:solidFill>
              </a:rPr>
              <a:pPr/>
              <a:t>14</a:t>
            </a:fld>
            <a:endParaRPr lang="en-US" altLang="en-US" sz="1200">
              <a:solidFill>
                <a:schemeClr val="tx1"/>
              </a:solidFill>
            </a:endParaRPr>
          </a:p>
        </p:txBody>
      </p:sp>
    </p:spTree>
    <p:extLst>
      <p:ext uri="{BB962C8B-B14F-4D97-AF65-F5344CB8AC3E}">
        <p14:creationId xmlns:p14="http://schemas.microsoft.com/office/powerpoint/2010/main" val="2492120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Slide Image Placeholder 1"/>
          <p:cNvSpPr>
            <a:spLocks noGrp="1" noRot="1" noChangeAspect="1" noTextEdit="1"/>
          </p:cNvSpPr>
          <p:nvPr>
            <p:ph type="sldImg"/>
          </p:nvPr>
        </p:nvSpPr>
        <p:spPr>
          <a:ln/>
        </p:spPr>
      </p:sp>
      <p:sp>
        <p:nvSpPr>
          <p:cNvPr id="428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28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68ACEDD-1236-4019-91CE-4D677A5C8494}" type="slidenum">
              <a:rPr lang="en-US" altLang="en-US" sz="1200">
                <a:solidFill>
                  <a:schemeClr val="tx1"/>
                </a:solidFill>
              </a:rPr>
              <a:pPr/>
              <a:t>17</a:t>
            </a:fld>
            <a:endParaRPr lang="en-US" altLang="en-US" sz="1200">
              <a:solidFill>
                <a:schemeClr val="tx1"/>
              </a:solidFill>
            </a:endParaRPr>
          </a:p>
        </p:txBody>
      </p:sp>
    </p:spTree>
    <p:extLst>
      <p:ext uri="{BB962C8B-B14F-4D97-AF65-F5344CB8AC3E}">
        <p14:creationId xmlns:p14="http://schemas.microsoft.com/office/powerpoint/2010/main" val="286033267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287592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3139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epri.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8"/>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 id="2147483690" r:id="rId14"/>
    <p:sldLayoutId id="2147483691" r:id="rId15"/>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9.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Sr. Technical Executive</a:t>
            </a:r>
          </a:p>
          <a:p>
            <a:r>
              <a:rPr lang="en-US" dirty="0"/>
              <a:t>EPRI Knoxville, TN</a:t>
            </a:r>
          </a:p>
          <a:p>
            <a:endParaRPr lang="en-US" dirty="0"/>
          </a:p>
          <a:p>
            <a:endParaRPr lang="en-US" dirty="0"/>
          </a:p>
          <a:p>
            <a:r>
              <a:rPr lang="en-US" b="1" dirty="0"/>
              <a:t>January 21-22, 2019</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lnSpcReduction="10000"/>
          </a:bodyPr>
          <a:lstStyle/>
          <a:p>
            <a:r>
              <a:rPr lang="en-US" dirty="0"/>
              <a:t>University of Puerto Rico - Mayaguez</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p:cNvSpPr>
            <a:spLocks noGrp="1"/>
          </p:cNvSpPr>
          <p:nvPr>
            <p:ph type="title"/>
          </p:nvPr>
        </p:nvSpPr>
        <p:spPr/>
        <p:txBody>
          <a:bodyPr/>
          <a:lstStyle/>
          <a:p>
            <a:r>
              <a:rPr lang="en-US" altLang="en-US"/>
              <a:t>Loadshapes</a:t>
            </a:r>
          </a:p>
        </p:txBody>
      </p:sp>
      <p:sp>
        <p:nvSpPr>
          <p:cNvPr id="188419" name="Content Placeholder 2"/>
          <p:cNvSpPr>
            <a:spLocks noGrp="1"/>
          </p:cNvSpPr>
          <p:nvPr>
            <p:ph idx="1"/>
          </p:nvPr>
        </p:nvSpPr>
        <p:spPr/>
        <p:txBody>
          <a:bodyPr/>
          <a:lstStyle/>
          <a:p>
            <a:r>
              <a:rPr lang="en-US" altLang="en-US" dirty="0"/>
              <a:t>A key feature of </a:t>
            </a:r>
            <a:r>
              <a:rPr lang="en-US" altLang="en-US" dirty="0" err="1"/>
              <a:t>OpenDSS</a:t>
            </a:r>
            <a:endParaRPr lang="en-US" altLang="en-US" dirty="0"/>
          </a:p>
          <a:p>
            <a:r>
              <a:rPr lang="en-US" altLang="en-US" dirty="0"/>
              <a:t>Sequential time simulation is required for many Smart Grid analyses</a:t>
            </a:r>
          </a:p>
          <a:p>
            <a:r>
              <a:rPr lang="en-US" altLang="en-US" dirty="0"/>
              <a:t>Basic time-varying modes that use </a:t>
            </a:r>
            <a:r>
              <a:rPr lang="en-US" altLang="en-US" dirty="0" err="1"/>
              <a:t>Loadshape</a:t>
            </a:r>
            <a:r>
              <a:rPr lang="en-US" altLang="en-US" dirty="0"/>
              <a:t> objects</a:t>
            </a:r>
          </a:p>
          <a:p>
            <a:pPr lvl="1"/>
            <a:r>
              <a:rPr lang="en-US" altLang="en-US" dirty="0"/>
              <a:t>Daily (nominally 24 h, 1 h steps)</a:t>
            </a:r>
          </a:p>
          <a:p>
            <a:pPr lvl="1"/>
            <a:r>
              <a:rPr lang="en-US" altLang="en-US" dirty="0"/>
              <a:t>Yearly (nominally 8760 h, 1 h steps)</a:t>
            </a:r>
          </a:p>
          <a:p>
            <a:pPr lvl="1"/>
            <a:r>
              <a:rPr lang="en-US" altLang="en-US" dirty="0" err="1"/>
              <a:t>Dutycycle</a:t>
            </a:r>
            <a:r>
              <a:rPr lang="en-US" altLang="en-US" dirty="0"/>
              <a:t> (nominal step size 1 s .. 5 m)</a:t>
            </a:r>
          </a:p>
          <a:p>
            <a:pPr lvl="2"/>
            <a:r>
              <a:rPr lang="en-US" altLang="en-US" dirty="0"/>
              <a:t>(used for wind and solar)</a:t>
            </a:r>
          </a:p>
          <a:p>
            <a:pPr lvl="2"/>
            <a:endParaRPr lang="en-US" altLang="en-US" dirty="0"/>
          </a:p>
          <a:p>
            <a:r>
              <a:rPr lang="en-US" altLang="en-US" dirty="0"/>
              <a:t>Learning to work with Loadshapes is essential skill for </a:t>
            </a:r>
            <a:r>
              <a:rPr lang="en-US" altLang="en-US" dirty="0" err="1"/>
              <a:t>OpenDSS</a:t>
            </a:r>
            <a:r>
              <a:rPr lang="en-US" altLang="en-US" dirty="0"/>
              <a:t> users</a:t>
            </a:r>
          </a:p>
        </p:txBody>
      </p:sp>
    </p:spTree>
    <p:extLst>
      <p:ext uri="{BB962C8B-B14F-4D97-AF65-F5344CB8AC3E}">
        <p14:creationId xmlns:p14="http://schemas.microsoft.com/office/powerpoint/2010/main" val="5133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p:cNvSpPr>
            <a:spLocks noGrp="1"/>
          </p:cNvSpPr>
          <p:nvPr>
            <p:ph type="title"/>
          </p:nvPr>
        </p:nvSpPr>
        <p:spPr/>
        <p:txBody>
          <a:bodyPr/>
          <a:lstStyle/>
          <a:p>
            <a:r>
              <a:rPr lang="en-US" altLang="en-US"/>
              <a:t>Example Loadshape for Wind Turbine Output</a:t>
            </a:r>
          </a:p>
        </p:txBody>
      </p:sp>
      <p:pic>
        <p:nvPicPr>
          <p:cNvPr id="1894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25" y="1416050"/>
            <a:ext cx="564197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4" name="TextBox 4"/>
          <p:cNvSpPr txBox="1">
            <a:spLocks noChangeArrowheads="1"/>
          </p:cNvSpPr>
          <p:nvPr/>
        </p:nvSpPr>
        <p:spPr bwMode="auto">
          <a:xfrm>
            <a:off x="3276600" y="2743200"/>
            <a:ext cx="9144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Watts</a:t>
            </a:r>
          </a:p>
        </p:txBody>
      </p:sp>
      <p:sp>
        <p:nvSpPr>
          <p:cNvPr id="189445" name="TextBox 5"/>
          <p:cNvSpPr txBox="1">
            <a:spLocks noChangeArrowheads="1"/>
          </p:cNvSpPr>
          <p:nvPr/>
        </p:nvSpPr>
        <p:spPr bwMode="auto">
          <a:xfrm>
            <a:off x="4343400" y="4191000"/>
            <a:ext cx="9144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Vars</a:t>
            </a:r>
          </a:p>
        </p:txBody>
      </p:sp>
    </p:spTree>
    <p:extLst>
      <p:ext uri="{BB962C8B-B14F-4D97-AF65-F5344CB8AC3E}">
        <p14:creationId xmlns:p14="http://schemas.microsoft.com/office/powerpoint/2010/main" val="248716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p:txBody>
          <a:bodyPr>
            <a:normAutofit fontScale="90000"/>
          </a:bodyPr>
          <a:lstStyle/>
          <a:p>
            <a:pPr eaLnBrk="1" hangingPunct="1"/>
            <a:r>
              <a:rPr lang="en-US" altLang="en-US"/>
              <a:t>Example Loadshapes Provided in Examples Folder</a:t>
            </a:r>
          </a:p>
        </p:txBody>
      </p:sp>
      <p:pic>
        <p:nvPicPr>
          <p:cNvPr id="190467" name="Content Placeholder 3" descr="PPT44A.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600200"/>
            <a:ext cx="7599363" cy="4543425"/>
          </a:xfrm>
        </p:spPr>
      </p:pic>
    </p:spTree>
    <p:extLst>
      <p:ext uri="{BB962C8B-B14F-4D97-AF65-F5344CB8AC3E}">
        <p14:creationId xmlns:p14="http://schemas.microsoft.com/office/powerpoint/2010/main" val="365389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p:txBody>
          <a:bodyPr/>
          <a:lstStyle/>
          <a:p>
            <a:pPr eaLnBrk="1" hangingPunct="1"/>
            <a:r>
              <a:rPr lang="en-US" altLang="en-US"/>
              <a:t>How to Define</a:t>
            </a:r>
          </a:p>
        </p:txBody>
      </p:sp>
      <p:sp>
        <p:nvSpPr>
          <p:cNvPr id="191491" name="Content Placeholder 2"/>
          <p:cNvSpPr>
            <a:spLocks noGrp="1"/>
          </p:cNvSpPr>
          <p:nvPr>
            <p:ph idx="1"/>
          </p:nvPr>
        </p:nvSpPr>
        <p:spPr/>
        <p:txBody>
          <a:bodyPr/>
          <a:lstStyle/>
          <a:p>
            <a:pPr eaLnBrk="1" hangingPunct="1"/>
            <a:r>
              <a:rPr lang="en-US" altLang="en-US" sz="1600" dirty="0"/>
              <a:t>Clear</a:t>
            </a:r>
          </a:p>
          <a:p>
            <a:pPr eaLnBrk="1" hangingPunct="1"/>
            <a:endParaRPr lang="en-US" altLang="en-US" sz="1600" dirty="0"/>
          </a:p>
          <a:p>
            <a:pPr eaLnBrk="1" hangingPunct="1"/>
            <a:r>
              <a:rPr lang="en-US" altLang="en-US" sz="1600" dirty="0"/>
              <a:t>! Example scripts for loading and plotting </a:t>
            </a:r>
            <a:r>
              <a:rPr lang="en-US" altLang="en-US" sz="1600" dirty="0" err="1"/>
              <a:t>loadshapes</a:t>
            </a:r>
            <a:r>
              <a:rPr lang="en-US" altLang="en-US" sz="1600" dirty="0"/>
              <a:t> out of the </a:t>
            </a:r>
            <a:r>
              <a:rPr lang="en-US" altLang="en-US" sz="1600" dirty="0" err="1"/>
              <a:t>loadshape</a:t>
            </a:r>
            <a:r>
              <a:rPr lang="en-US" altLang="en-US" sz="1600" dirty="0"/>
              <a:t> library</a:t>
            </a:r>
          </a:p>
          <a:p>
            <a:pPr eaLnBrk="1" hangingPunct="1"/>
            <a:endParaRPr lang="en-US" altLang="en-US" sz="1600" dirty="0"/>
          </a:p>
          <a:p>
            <a:pPr eaLnBrk="1" hangingPunct="1"/>
            <a:r>
              <a:rPr lang="en-US" altLang="en-US" sz="1600" dirty="0"/>
              <a:t>! You have to have a circuit defined to load in </a:t>
            </a:r>
            <a:r>
              <a:rPr lang="en-US" altLang="en-US" sz="1600" dirty="0" err="1"/>
              <a:t>loadshapes</a:t>
            </a:r>
            <a:r>
              <a:rPr lang="en-US" altLang="en-US" sz="1600" dirty="0"/>
              <a:t>.</a:t>
            </a:r>
          </a:p>
          <a:p>
            <a:pPr eaLnBrk="1" hangingPunct="1"/>
            <a:r>
              <a:rPr lang="en-US" altLang="en-US" sz="1600" dirty="0"/>
              <a:t>New </a:t>
            </a:r>
            <a:r>
              <a:rPr lang="en-US" altLang="en-US" sz="1600" dirty="0" err="1"/>
              <a:t>Circuit.LoadshapeExamples</a:t>
            </a:r>
            <a:endParaRPr lang="en-US" altLang="en-US" sz="1600" dirty="0"/>
          </a:p>
          <a:p>
            <a:pPr eaLnBrk="1" hangingPunct="1"/>
            <a:endParaRPr lang="en-US" altLang="en-US" sz="1600" dirty="0"/>
          </a:p>
          <a:p>
            <a:pPr eaLnBrk="1" hangingPunct="1"/>
            <a:r>
              <a:rPr lang="en-US" altLang="en-US" sz="1600" dirty="0"/>
              <a:t>! directly ...</a:t>
            </a:r>
          </a:p>
          <a:p>
            <a:pPr eaLnBrk="1" hangingPunct="1"/>
            <a:r>
              <a:rPr lang="en-US" altLang="en-US" sz="1600" b="1" dirty="0">
                <a:solidFill>
                  <a:srgbClr val="0070C0"/>
                </a:solidFill>
              </a:rPr>
              <a:t>New "LoadShape.LoadShape1a" </a:t>
            </a:r>
            <a:r>
              <a:rPr lang="en-US" altLang="en-US" sz="1600" b="1" dirty="0" err="1">
                <a:solidFill>
                  <a:srgbClr val="0070C0"/>
                </a:solidFill>
              </a:rPr>
              <a:t>npts</a:t>
            </a:r>
            <a:r>
              <a:rPr lang="en-US" altLang="en-US" sz="1600" b="1" dirty="0">
                <a:solidFill>
                  <a:srgbClr val="0070C0"/>
                </a:solidFill>
              </a:rPr>
              <a:t>=8760 interval=1.0 </a:t>
            </a:r>
            <a:r>
              <a:rPr lang="en-US" altLang="en-US" sz="1600" b="1" dirty="0" err="1">
                <a:solidFill>
                  <a:srgbClr val="0070C0"/>
                </a:solidFill>
              </a:rPr>
              <a:t>mult</a:t>
            </a:r>
            <a:r>
              <a:rPr lang="en-US" altLang="en-US" sz="1600" b="1" dirty="0">
                <a:solidFill>
                  <a:srgbClr val="0070C0"/>
                </a:solidFill>
              </a:rPr>
              <a:t>=(File=LoadShape1.csv)</a:t>
            </a:r>
          </a:p>
          <a:p>
            <a:pPr eaLnBrk="1" hangingPunct="1"/>
            <a:r>
              <a:rPr lang="en-US" altLang="en-US" sz="1600" b="1" dirty="0">
                <a:solidFill>
                  <a:srgbClr val="0070C0"/>
                </a:solidFill>
              </a:rPr>
              <a:t>Plot </a:t>
            </a:r>
            <a:r>
              <a:rPr lang="en-US" altLang="en-US" sz="1600" b="1" dirty="0" err="1">
                <a:solidFill>
                  <a:srgbClr val="0070C0"/>
                </a:solidFill>
              </a:rPr>
              <a:t>Loadshape</a:t>
            </a:r>
            <a:r>
              <a:rPr lang="en-US" altLang="en-US" sz="1600" b="1" dirty="0">
                <a:solidFill>
                  <a:srgbClr val="0070C0"/>
                </a:solidFill>
              </a:rPr>
              <a:t> Object=Loadshape1a   ! execute this to prove you got it</a:t>
            </a:r>
          </a:p>
          <a:p>
            <a:pPr eaLnBrk="1" hangingPunct="1"/>
            <a:endParaRPr lang="en-US" altLang="en-US" sz="1600" dirty="0"/>
          </a:p>
          <a:p>
            <a:pPr eaLnBrk="1" hangingPunct="1"/>
            <a:r>
              <a:rPr lang="en-US" altLang="en-US" sz="1600" dirty="0"/>
              <a:t>! or using Redirect</a:t>
            </a:r>
          </a:p>
          <a:p>
            <a:pPr eaLnBrk="1" hangingPunct="1"/>
            <a:r>
              <a:rPr lang="en-US" altLang="en-US" sz="1600" b="1" dirty="0">
                <a:solidFill>
                  <a:srgbClr val="0070C0"/>
                </a:solidFill>
              </a:rPr>
              <a:t>Redirect Loadshape1.DSS   ! Load in </a:t>
            </a:r>
            <a:r>
              <a:rPr lang="en-US" altLang="en-US" sz="1600" b="1" dirty="0" err="1">
                <a:solidFill>
                  <a:srgbClr val="0070C0"/>
                </a:solidFill>
              </a:rPr>
              <a:t>Loadshape</a:t>
            </a:r>
            <a:r>
              <a:rPr lang="en-US" altLang="en-US" sz="1600" b="1" dirty="0">
                <a:solidFill>
                  <a:srgbClr val="0070C0"/>
                </a:solidFill>
              </a:rPr>
              <a:t> 1</a:t>
            </a:r>
          </a:p>
          <a:p>
            <a:pPr eaLnBrk="1" hangingPunct="1"/>
            <a:r>
              <a:rPr lang="en-US" altLang="en-US" sz="1600" b="1" dirty="0">
                <a:solidFill>
                  <a:srgbClr val="0070C0"/>
                </a:solidFill>
              </a:rPr>
              <a:t>Plot </a:t>
            </a:r>
            <a:r>
              <a:rPr lang="en-US" altLang="en-US" sz="1600" b="1" dirty="0" err="1">
                <a:solidFill>
                  <a:srgbClr val="0070C0"/>
                </a:solidFill>
              </a:rPr>
              <a:t>Loadshape</a:t>
            </a:r>
            <a:r>
              <a:rPr lang="en-US" altLang="en-US" sz="1600" b="1" dirty="0">
                <a:solidFill>
                  <a:srgbClr val="0070C0"/>
                </a:solidFill>
              </a:rPr>
              <a:t> Object=Loadshape1  </a:t>
            </a:r>
          </a:p>
          <a:p>
            <a:pPr eaLnBrk="1" hangingPunct="1"/>
            <a:endParaRPr lang="en-US" altLang="en-US" sz="1600" dirty="0"/>
          </a:p>
        </p:txBody>
      </p:sp>
    </p:spTree>
    <p:extLst>
      <p:ext uri="{BB962C8B-B14F-4D97-AF65-F5344CB8AC3E}">
        <p14:creationId xmlns:p14="http://schemas.microsoft.com/office/powerpoint/2010/main" val="3354580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title"/>
          </p:nvPr>
        </p:nvSpPr>
        <p:spPr/>
        <p:txBody>
          <a:bodyPr/>
          <a:lstStyle/>
          <a:p>
            <a:pPr eaLnBrk="1" hangingPunct="1"/>
            <a:r>
              <a:rPr lang="en-US" altLang="en-US" dirty="0"/>
              <a:t>Example Yearly </a:t>
            </a:r>
            <a:r>
              <a:rPr lang="en-US" altLang="en-US" dirty="0" err="1"/>
              <a:t>LoadShape</a:t>
            </a:r>
            <a:r>
              <a:rPr lang="en-US" altLang="en-US" dirty="0"/>
              <a:t>, Winter Peaking</a:t>
            </a:r>
          </a:p>
        </p:txBody>
      </p:sp>
      <p:pic>
        <p:nvPicPr>
          <p:cNvPr id="192515" name="Content Placeholder 3" descr="PPT450.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447800"/>
            <a:ext cx="5641975" cy="4935538"/>
          </a:xfrm>
        </p:spPr>
      </p:pic>
    </p:spTree>
    <p:extLst>
      <p:ext uri="{BB962C8B-B14F-4D97-AF65-F5344CB8AC3E}">
        <p14:creationId xmlns:p14="http://schemas.microsoft.com/office/powerpoint/2010/main" val="202984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Loadshape</a:t>
            </a:r>
            <a:r>
              <a:rPr lang="en-US" dirty="0"/>
              <a:t> – Summer Peaking</a:t>
            </a:r>
          </a:p>
        </p:txBody>
      </p:sp>
      <p:pic>
        <p:nvPicPr>
          <p:cNvPr id="4" name="Picture 3"/>
          <p:cNvPicPr>
            <a:picLocks noChangeAspect="1"/>
          </p:cNvPicPr>
          <p:nvPr/>
        </p:nvPicPr>
        <p:blipFill>
          <a:blip r:embed="rId2"/>
          <a:stretch>
            <a:fillRect/>
          </a:stretch>
        </p:blipFill>
        <p:spPr>
          <a:xfrm>
            <a:off x="1190625" y="1011218"/>
            <a:ext cx="6097553" cy="5427681"/>
          </a:xfrm>
          <a:prstGeom prst="rect">
            <a:avLst/>
          </a:prstGeom>
        </p:spPr>
      </p:pic>
    </p:spTree>
    <p:extLst>
      <p:ext uri="{BB962C8B-B14F-4D97-AF65-F5344CB8AC3E}">
        <p14:creationId xmlns:p14="http://schemas.microsoft.com/office/powerpoint/2010/main" val="389754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Example </a:t>
            </a:r>
            <a:r>
              <a:rPr lang="en-US" dirty="0" err="1"/>
              <a:t>Loadshape</a:t>
            </a:r>
            <a:r>
              <a:rPr lang="en-US" dirty="0"/>
              <a:t> – One Day Solar (1-s interval)</a:t>
            </a:r>
          </a:p>
        </p:txBody>
      </p:sp>
      <p:pic>
        <p:nvPicPr>
          <p:cNvPr id="5" name="Picture 4"/>
          <p:cNvPicPr>
            <a:picLocks noChangeAspect="1"/>
          </p:cNvPicPr>
          <p:nvPr/>
        </p:nvPicPr>
        <p:blipFill>
          <a:blip r:embed="rId2"/>
          <a:stretch>
            <a:fillRect/>
          </a:stretch>
        </p:blipFill>
        <p:spPr>
          <a:xfrm>
            <a:off x="1138237" y="1268994"/>
            <a:ext cx="5929537" cy="5131805"/>
          </a:xfrm>
          <a:prstGeom prst="rect">
            <a:avLst/>
          </a:prstGeom>
        </p:spPr>
      </p:pic>
    </p:spTree>
    <p:extLst>
      <p:ext uri="{BB962C8B-B14F-4D97-AF65-F5344CB8AC3E}">
        <p14:creationId xmlns:p14="http://schemas.microsoft.com/office/powerpoint/2010/main" val="2194060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pPr eaLnBrk="1" hangingPunct="1"/>
            <a:r>
              <a:rPr lang="en-US" altLang="en-US"/>
              <a:t>Loadshape Interpolation</a:t>
            </a:r>
          </a:p>
        </p:txBody>
      </p:sp>
      <p:sp>
        <p:nvSpPr>
          <p:cNvPr id="193539" name="Content Placeholder 2"/>
          <p:cNvSpPr>
            <a:spLocks noGrp="1"/>
          </p:cNvSpPr>
          <p:nvPr>
            <p:ph idx="1"/>
          </p:nvPr>
        </p:nvSpPr>
        <p:spPr/>
        <p:txBody>
          <a:bodyPr/>
          <a:lstStyle/>
          <a:p>
            <a:pPr eaLnBrk="1" hangingPunct="1">
              <a:lnSpc>
                <a:spcPct val="100000"/>
              </a:lnSpc>
              <a:spcAft>
                <a:spcPct val="0"/>
              </a:spcAft>
            </a:pPr>
            <a:r>
              <a:rPr lang="en-US" altLang="en-US" dirty="0"/>
              <a:t>The </a:t>
            </a:r>
            <a:r>
              <a:rPr lang="en-US" altLang="en-US" dirty="0" err="1"/>
              <a:t>OpenDSS</a:t>
            </a:r>
            <a:r>
              <a:rPr lang="en-US" altLang="en-US" dirty="0"/>
              <a:t> LOADSHAPE class uses two different types of interpolation depending on it is defined</a:t>
            </a:r>
          </a:p>
          <a:p>
            <a:pPr lvl="1">
              <a:spcAft>
                <a:spcPct val="0"/>
              </a:spcAft>
            </a:pPr>
            <a:r>
              <a:rPr lang="en-US" altLang="en-US" dirty="0"/>
              <a:t>Fixed interval data</a:t>
            </a:r>
          </a:p>
          <a:p>
            <a:pPr lvl="1">
              <a:spcAft>
                <a:spcPct val="0"/>
              </a:spcAft>
            </a:pPr>
            <a:r>
              <a:rPr lang="en-US" altLang="en-US" dirty="0"/>
              <a:t>Variable interval data</a:t>
            </a:r>
          </a:p>
          <a:p>
            <a:pPr eaLnBrk="1" hangingPunct="1">
              <a:lnSpc>
                <a:spcPct val="100000"/>
              </a:lnSpc>
              <a:spcAft>
                <a:spcPct val="0"/>
              </a:spcAft>
            </a:pPr>
            <a:endParaRPr lang="en-US" altLang="en-US" dirty="0"/>
          </a:p>
          <a:p>
            <a:pPr eaLnBrk="1" hangingPunct="1">
              <a:lnSpc>
                <a:spcPct val="100000"/>
              </a:lnSpc>
              <a:spcAft>
                <a:spcPct val="0"/>
              </a:spcAft>
            </a:pPr>
            <a:r>
              <a:rPr lang="en-US" altLang="en-US" dirty="0"/>
              <a:t>Fixed interval data. </a:t>
            </a:r>
          </a:p>
          <a:p>
            <a:pPr lvl="1" eaLnBrk="1" hangingPunct="1">
              <a:lnSpc>
                <a:spcPct val="100000"/>
              </a:lnSpc>
              <a:spcAft>
                <a:spcPct val="0"/>
              </a:spcAft>
            </a:pPr>
            <a:r>
              <a:rPr lang="en-US" altLang="en-US" b="1" dirty="0"/>
              <a:t>This is the Default</a:t>
            </a:r>
            <a:r>
              <a:rPr lang="en-US" altLang="en-US" dirty="0"/>
              <a:t>. INTERVAL property defaults to 1 hour. </a:t>
            </a:r>
          </a:p>
          <a:p>
            <a:pPr lvl="1" eaLnBrk="1" hangingPunct="1">
              <a:lnSpc>
                <a:spcPct val="100000"/>
              </a:lnSpc>
              <a:spcAft>
                <a:spcPct val="0"/>
              </a:spcAft>
            </a:pPr>
            <a:r>
              <a:rPr lang="en-US" altLang="en-US" dirty="0"/>
              <a:t>You can set it to another value or to 0. </a:t>
            </a:r>
          </a:p>
          <a:p>
            <a:pPr lvl="2" eaLnBrk="1" hangingPunct="1">
              <a:lnSpc>
                <a:spcPct val="100000"/>
              </a:lnSpc>
              <a:spcAft>
                <a:spcPct val="0"/>
              </a:spcAft>
            </a:pPr>
            <a:r>
              <a:rPr lang="en-US" altLang="en-US" dirty="0"/>
              <a:t>The SINTERVAL and MINTERVAL properties facilitate defining intervals in second or minutes.</a:t>
            </a:r>
          </a:p>
          <a:p>
            <a:pPr lvl="1" eaLnBrk="1" hangingPunct="1">
              <a:lnSpc>
                <a:spcPct val="100000"/>
              </a:lnSpc>
              <a:spcAft>
                <a:spcPct val="0"/>
              </a:spcAft>
            </a:pPr>
            <a:r>
              <a:rPr lang="en-US" altLang="en-US" dirty="0"/>
              <a:t>INTERVAL &gt; 0 implies fixed interval data</a:t>
            </a:r>
          </a:p>
          <a:p>
            <a:pPr lvl="2" eaLnBrk="1" hangingPunct="1">
              <a:lnSpc>
                <a:spcPct val="100000"/>
              </a:lnSpc>
              <a:spcAft>
                <a:spcPct val="0"/>
              </a:spcAft>
            </a:pPr>
            <a:r>
              <a:rPr lang="en-US" altLang="en-US" dirty="0"/>
              <a:t>CSV files --one numeric value per line. </a:t>
            </a:r>
          </a:p>
          <a:p>
            <a:pPr lvl="2" eaLnBrk="1" hangingPunct="1">
              <a:lnSpc>
                <a:spcPct val="100000"/>
              </a:lnSpc>
              <a:spcAft>
                <a:spcPct val="0"/>
              </a:spcAft>
            </a:pPr>
            <a:r>
              <a:rPr lang="en-US" altLang="en-US" dirty="0"/>
              <a:t>Interpolation algorithm assumes the value REMAINS CONSTANT over the entire interval </a:t>
            </a:r>
          </a:p>
          <a:p>
            <a:pPr lvl="2" eaLnBrk="1" hangingPunct="1">
              <a:lnSpc>
                <a:spcPct val="100000"/>
              </a:lnSpc>
              <a:spcAft>
                <a:spcPct val="0"/>
              </a:spcAft>
            </a:pPr>
            <a:r>
              <a:rPr lang="en-US" altLang="en-US" dirty="0"/>
              <a:t>The HOUR array property is ignored</a:t>
            </a:r>
          </a:p>
          <a:p>
            <a:pPr eaLnBrk="1" hangingPunct="1">
              <a:lnSpc>
                <a:spcPct val="100000"/>
              </a:lnSpc>
              <a:spcAft>
                <a:spcPct val="0"/>
              </a:spcAft>
            </a:pPr>
            <a:endParaRPr lang="en-US" altLang="en-US" dirty="0"/>
          </a:p>
        </p:txBody>
      </p:sp>
    </p:spTree>
    <p:extLst>
      <p:ext uri="{BB962C8B-B14F-4D97-AF65-F5344CB8AC3E}">
        <p14:creationId xmlns:p14="http://schemas.microsoft.com/office/powerpoint/2010/main" val="205188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p:txBody>
          <a:bodyPr/>
          <a:lstStyle/>
          <a:p>
            <a:pPr eaLnBrk="1" hangingPunct="1"/>
            <a:r>
              <a:rPr lang="en-US" altLang="en-US"/>
              <a:t>Loadshape Interpolation, Cont’d</a:t>
            </a:r>
          </a:p>
        </p:txBody>
      </p:sp>
      <p:sp>
        <p:nvSpPr>
          <p:cNvPr id="194563" name="Content Placeholder 2"/>
          <p:cNvSpPr>
            <a:spLocks noGrp="1"/>
          </p:cNvSpPr>
          <p:nvPr>
            <p:ph idx="1"/>
          </p:nvPr>
        </p:nvSpPr>
        <p:spPr/>
        <p:txBody>
          <a:bodyPr/>
          <a:lstStyle/>
          <a:p>
            <a:pPr eaLnBrk="1" hangingPunct="1"/>
            <a:r>
              <a:rPr lang="en-US" altLang="en-US" dirty="0"/>
              <a:t>For LINEAR INTERPOLATION between the points, define INTERVAL=0. </a:t>
            </a:r>
          </a:p>
          <a:p>
            <a:pPr lvl="1" eaLnBrk="1" hangingPunct="1"/>
            <a:r>
              <a:rPr lang="en-US" altLang="en-US" dirty="0"/>
              <a:t>Then both the time and multiplier values for the </a:t>
            </a:r>
            <a:r>
              <a:rPr lang="en-US" altLang="en-US" dirty="0" err="1"/>
              <a:t>loadshape</a:t>
            </a:r>
            <a:r>
              <a:rPr lang="en-US" altLang="en-US" dirty="0"/>
              <a:t> using the HOUR, MULT, and QMULT array properties.</a:t>
            </a:r>
          </a:p>
          <a:p>
            <a:pPr lvl="1" eaLnBrk="1" hangingPunct="1"/>
            <a:endParaRPr lang="en-US" altLang="en-US" dirty="0"/>
          </a:p>
          <a:p>
            <a:pPr eaLnBrk="1" hangingPunct="1"/>
            <a:r>
              <a:rPr lang="en-US" altLang="en-US" dirty="0"/>
              <a:t>Alternatively, you may use the CSVFILE, DBLFILE, or SNGFILE properties. </a:t>
            </a:r>
          </a:p>
          <a:p>
            <a:pPr lvl="1" eaLnBrk="1" hangingPunct="1"/>
            <a:r>
              <a:rPr lang="en-US" altLang="en-US" dirty="0"/>
              <a:t>Enter both the time in </a:t>
            </a:r>
            <a:r>
              <a:rPr lang="en-US" altLang="en-US" u="sng" dirty="0"/>
              <a:t>hours</a:t>
            </a:r>
            <a:r>
              <a:rPr lang="en-US" altLang="en-US" dirty="0"/>
              <a:t> and the multiplier values.</a:t>
            </a:r>
          </a:p>
          <a:p>
            <a:pPr lvl="2" eaLnBrk="1" hangingPunct="1"/>
            <a:r>
              <a:rPr lang="en-US" altLang="en-US" dirty="0"/>
              <a:t>A CSV file would have two values per line separated by a comma or whitespace.</a:t>
            </a:r>
          </a:p>
          <a:p>
            <a:pPr lvl="2" eaLnBrk="1" hangingPunct="1"/>
            <a:endParaRPr lang="en-US" altLang="en-US" dirty="0"/>
          </a:p>
          <a:p>
            <a:pPr eaLnBrk="1" hangingPunct="1"/>
            <a:r>
              <a:rPr lang="en-US" altLang="en-US" dirty="0"/>
              <a:t>The variable interval interpolation could be a little bit slower than the fixed interval data because there is more work to do to compute the factor.</a:t>
            </a:r>
          </a:p>
        </p:txBody>
      </p:sp>
    </p:spTree>
    <p:extLst>
      <p:ext uri="{BB962C8B-B14F-4D97-AF65-F5344CB8AC3E}">
        <p14:creationId xmlns:p14="http://schemas.microsoft.com/office/powerpoint/2010/main" val="1424350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p:txBody>
          <a:bodyPr/>
          <a:lstStyle/>
          <a:p>
            <a:pPr eaLnBrk="1" hangingPunct="1"/>
            <a:r>
              <a:rPr lang="en-US" altLang="en-US"/>
              <a:t>Importing Packed Binary Files</a:t>
            </a:r>
          </a:p>
        </p:txBody>
      </p:sp>
      <p:sp>
        <p:nvSpPr>
          <p:cNvPr id="195587" name="Content Placeholder 2"/>
          <p:cNvSpPr>
            <a:spLocks noGrp="1"/>
          </p:cNvSpPr>
          <p:nvPr>
            <p:ph idx="1"/>
          </p:nvPr>
        </p:nvSpPr>
        <p:spPr/>
        <p:txBody>
          <a:bodyPr/>
          <a:lstStyle/>
          <a:p>
            <a:pPr eaLnBrk="1" hangingPunct="1"/>
            <a:r>
              <a:rPr lang="en-US" altLang="en-US" dirty="0"/>
              <a:t>For simulations, such as AMI load data, requiring large volumes of Loadshapes to be imported, using packed binary files can save time</a:t>
            </a:r>
          </a:p>
          <a:p>
            <a:pPr eaLnBrk="1" hangingPunct="1"/>
            <a:endParaRPr lang="en-US" altLang="en-US" dirty="0"/>
          </a:p>
          <a:p>
            <a:pPr eaLnBrk="1" hangingPunct="1"/>
            <a:r>
              <a:rPr lang="en-US" altLang="en-US" dirty="0"/>
              <a:t>Standard CSV or TXT file</a:t>
            </a:r>
          </a:p>
          <a:p>
            <a:pPr lvl="1" eaLnBrk="1" hangingPunct="1"/>
            <a:r>
              <a:rPr lang="en-US" altLang="en-US" dirty="0" err="1"/>
              <a:t>Mult</a:t>
            </a:r>
            <a:r>
              <a:rPr lang="en-US" altLang="en-US" dirty="0"/>
              <a:t>=[file=myfile.txt] </a:t>
            </a:r>
          </a:p>
          <a:p>
            <a:pPr eaLnBrk="1" hangingPunct="1"/>
            <a:r>
              <a:rPr lang="en-US" altLang="en-US" dirty="0"/>
              <a:t>File of doubles</a:t>
            </a:r>
          </a:p>
          <a:p>
            <a:pPr lvl="1" eaLnBrk="1" hangingPunct="1"/>
            <a:r>
              <a:rPr lang="en-US" altLang="en-US" dirty="0" err="1"/>
              <a:t>Mult</a:t>
            </a:r>
            <a:r>
              <a:rPr lang="en-US" altLang="en-US" dirty="0"/>
              <a:t>=[</a:t>
            </a:r>
            <a:r>
              <a:rPr lang="en-US" altLang="en-US" dirty="0" err="1"/>
              <a:t>dblfile</a:t>
            </a:r>
            <a:r>
              <a:rPr lang="en-US" altLang="en-US" dirty="0"/>
              <a:t>=</a:t>
            </a:r>
            <a:r>
              <a:rPr lang="en-US" altLang="en-US" dirty="0" err="1"/>
              <a:t>myfile.dbl</a:t>
            </a:r>
            <a:r>
              <a:rPr lang="en-US" altLang="en-US" dirty="0"/>
              <a:t>] </a:t>
            </a:r>
          </a:p>
          <a:p>
            <a:pPr eaLnBrk="1" hangingPunct="1"/>
            <a:r>
              <a:rPr lang="en-US" altLang="en-US" dirty="0"/>
              <a:t>File of singles</a:t>
            </a:r>
          </a:p>
          <a:p>
            <a:pPr lvl="1" eaLnBrk="1" hangingPunct="1"/>
            <a:r>
              <a:rPr lang="en-US" altLang="en-US" dirty="0" err="1"/>
              <a:t>Mult</a:t>
            </a:r>
            <a:r>
              <a:rPr lang="en-US" altLang="en-US" dirty="0"/>
              <a:t>=[</a:t>
            </a:r>
            <a:r>
              <a:rPr lang="en-US" altLang="en-US" dirty="0" err="1"/>
              <a:t>sngfile</a:t>
            </a:r>
            <a:r>
              <a:rPr lang="en-US" altLang="en-US" dirty="0"/>
              <a:t>=</a:t>
            </a:r>
            <a:r>
              <a:rPr lang="en-US" altLang="en-US" dirty="0" err="1"/>
              <a:t>myfile.sng</a:t>
            </a:r>
            <a:r>
              <a:rPr lang="en-US" altLang="en-US" dirty="0"/>
              <a:t>]</a:t>
            </a:r>
          </a:p>
        </p:txBody>
      </p:sp>
    </p:spTree>
    <p:extLst>
      <p:ext uri="{BB962C8B-B14F-4D97-AF65-F5344CB8AC3E}">
        <p14:creationId xmlns:p14="http://schemas.microsoft.com/office/powerpoint/2010/main" val="367859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5. Smart Grid Simulation</a:t>
            </a:r>
          </a:p>
        </p:txBody>
      </p:sp>
    </p:spTree>
    <p:extLst>
      <p:ext uri="{BB962C8B-B14F-4D97-AF65-F5344CB8AC3E}">
        <p14:creationId xmlns:p14="http://schemas.microsoft.com/office/powerpoint/2010/main" val="306073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p:txBody>
          <a:bodyPr>
            <a:normAutofit/>
          </a:bodyPr>
          <a:lstStyle/>
          <a:p>
            <a:r>
              <a:rPr lang="en-US" altLang="en-US" dirty="0"/>
              <a:t>Defining Array Properties Using CSV files</a:t>
            </a:r>
          </a:p>
        </p:txBody>
      </p:sp>
      <p:sp>
        <p:nvSpPr>
          <p:cNvPr id="196611" name="Content Placeholder 2"/>
          <p:cNvSpPr>
            <a:spLocks noGrp="1"/>
          </p:cNvSpPr>
          <p:nvPr>
            <p:ph idx="1"/>
          </p:nvPr>
        </p:nvSpPr>
        <p:spPr/>
        <p:txBody>
          <a:bodyPr/>
          <a:lstStyle/>
          <a:p>
            <a:r>
              <a:rPr lang="en-US" altLang="en-US" b="1" dirty="0"/>
              <a:t>Syntax:</a:t>
            </a:r>
          </a:p>
          <a:p>
            <a:pPr lvl="1"/>
            <a:r>
              <a:rPr lang="en-US" altLang="en-US" b="1" dirty="0" err="1"/>
              <a:t>mult</a:t>
            </a:r>
            <a:r>
              <a:rPr lang="en-US" altLang="en-US" b="1" dirty="0"/>
              <a:t>=[File=myMultiColumnFile.CSV, Column=n, Header=Yes/No]</a:t>
            </a:r>
          </a:p>
          <a:p>
            <a:endParaRPr lang="en-US" altLang="en-US" dirty="0"/>
          </a:p>
          <a:p>
            <a:r>
              <a:rPr lang="en-US" altLang="en-US" dirty="0"/>
              <a:t>Allows use of multicolumn CSV files with a single header row.</a:t>
            </a:r>
          </a:p>
          <a:p>
            <a:endParaRPr lang="en-US" altLang="en-US" dirty="0"/>
          </a:p>
          <a:p>
            <a:r>
              <a:rPr lang="en-US" altLang="en-US" dirty="0"/>
              <a:t>Example:</a:t>
            </a:r>
          </a:p>
          <a:p>
            <a:r>
              <a:rPr lang="en-US" altLang="en-US" sz="1800" dirty="0">
                <a:latin typeface="Courier New" panose="02070309020205020404" pitchFamily="49" charset="0"/>
                <a:cs typeface="Courier New" panose="02070309020205020404" pitchFamily="49" charset="0"/>
              </a:rPr>
              <a:t>New Loadshape.Ramp2 </a:t>
            </a:r>
            <a:r>
              <a:rPr lang="en-US" altLang="en-US" sz="1800" dirty="0" err="1">
                <a:latin typeface="Courier New" panose="02070309020205020404" pitchFamily="49" charset="0"/>
                <a:cs typeface="Courier New" panose="02070309020205020404" pitchFamily="49" charset="0"/>
              </a:rPr>
              <a:t>npts</a:t>
            </a:r>
            <a:r>
              <a:rPr lang="en-US" altLang="en-US" sz="1800" dirty="0">
                <a:latin typeface="Courier New" panose="02070309020205020404" pitchFamily="49" charset="0"/>
                <a:cs typeface="Courier New" panose="02070309020205020404" pitchFamily="49" charset="0"/>
              </a:rPr>
              <a:t>=4000 </a:t>
            </a:r>
            <a:r>
              <a:rPr lang="en-US" altLang="en-US" sz="1800" dirty="0" err="1">
                <a:latin typeface="Courier New" panose="02070309020205020404" pitchFamily="49" charset="0"/>
                <a:cs typeface="Courier New" panose="02070309020205020404" pitchFamily="49" charset="0"/>
              </a:rPr>
              <a:t>sInterval</a:t>
            </a:r>
            <a:r>
              <a:rPr lang="en-US" altLang="en-US" sz="1800" dirty="0">
                <a:latin typeface="Courier New" panose="02070309020205020404" pitchFamily="49" charset="0"/>
                <a:cs typeface="Courier New" panose="02070309020205020404" pitchFamily="49" charset="0"/>
              </a:rPr>
              <a:t>=1 </a:t>
            </a:r>
            <a:r>
              <a:rPr lang="en-US" altLang="en-US" sz="1800" dirty="0" err="1">
                <a:latin typeface="Courier New" panose="02070309020205020404" pitchFamily="49" charset="0"/>
                <a:cs typeface="Courier New" panose="02070309020205020404" pitchFamily="49" charset="0"/>
              </a:rPr>
              <a:t>mult</a:t>
            </a:r>
            <a:r>
              <a:rPr lang="en-US" altLang="en-US" sz="1800" dirty="0">
                <a:latin typeface="Courier New" panose="02070309020205020404" pitchFamily="49" charset="0"/>
                <a:cs typeface="Courier New" panose="02070309020205020404" pitchFamily="49" charset="0"/>
              </a:rPr>
              <a:t>=(file=MultiChannelTest.csv, column=3, header=yes)</a:t>
            </a:r>
          </a:p>
          <a:p>
            <a:pPr lvl="1"/>
            <a:r>
              <a:rPr lang="en-US" altLang="en-US" dirty="0"/>
              <a:t>Imports the 3</a:t>
            </a:r>
            <a:r>
              <a:rPr lang="en-US" altLang="en-US" baseline="30000" dirty="0"/>
              <a:t>rd</a:t>
            </a:r>
            <a:r>
              <a:rPr lang="en-US" altLang="en-US" dirty="0"/>
              <a:t> column from the file, skipping the header row</a:t>
            </a:r>
          </a:p>
        </p:txBody>
      </p:sp>
    </p:spTree>
    <p:extLst>
      <p:ext uri="{BB962C8B-B14F-4D97-AF65-F5344CB8AC3E}">
        <p14:creationId xmlns:p14="http://schemas.microsoft.com/office/powerpoint/2010/main" val="1590140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ctrTitle" sz="quarter"/>
          </p:nvPr>
        </p:nvSpPr>
        <p:spPr/>
        <p:txBody>
          <a:bodyPr/>
          <a:lstStyle/>
          <a:p>
            <a:pPr eaLnBrk="1" hangingPunct="1"/>
            <a:r>
              <a:rPr lang="en-US" altLang="en-US" dirty="0"/>
              <a:t>Dynamics Mode Solution</a:t>
            </a:r>
          </a:p>
        </p:txBody>
      </p:sp>
    </p:spTree>
    <p:extLst>
      <p:ext uri="{BB962C8B-B14F-4D97-AF65-F5344CB8AC3E}">
        <p14:creationId xmlns:p14="http://schemas.microsoft.com/office/powerpoint/2010/main" val="3267671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p:cNvSpPr>
            <a:spLocks noGrp="1"/>
          </p:cNvSpPr>
          <p:nvPr>
            <p:ph type="title"/>
          </p:nvPr>
        </p:nvSpPr>
        <p:spPr/>
        <p:txBody>
          <a:bodyPr/>
          <a:lstStyle/>
          <a:p>
            <a:r>
              <a:rPr lang="en-US" altLang="en-US"/>
              <a:t>Dynamics Mode	</a:t>
            </a:r>
          </a:p>
        </p:txBody>
      </p:sp>
      <p:sp>
        <p:nvSpPr>
          <p:cNvPr id="235523" name="Content Placeholder 2"/>
          <p:cNvSpPr>
            <a:spLocks noGrp="1"/>
          </p:cNvSpPr>
          <p:nvPr>
            <p:ph idx="1"/>
          </p:nvPr>
        </p:nvSpPr>
        <p:spPr/>
        <p:txBody>
          <a:bodyPr/>
          <a:lstStyle/>
          <a:p>
            <a:r>
              <a:rPr lang="en-US" altLang="en-US"/>
              <a:t>Dynamics mode is used for</a:t>
            </a:r>
          </a:p>
          <a:p>
            <a:pPr lvl="1"/>
            <a:r>
              <a:rPr lang="en-US" altLang="en-US"/>
              <a:t>Fault current calculations including Generator contributions</a:t>
            </a:r>
          </a:p>
          <a:p>
            <a:pPr lvl="2"/>
            <a:r>
              <a:rPr lang="en-US" altLang="en-US"/>
              <a:t>Single time-step solution</a:t>
            </a:r>
          </a:p>
          <a:p>
            <a:pPr lvl="1"/>
            <a:r>
              <a:rPr lang="en-US" altLang="en-US"/>
              <a:t>Machine transients</a:t>
            </a:r>
          </a:p>
          <a:p>
            <a:pPr lvl="1"/>
            <a:r>
              <a:rPr lang="en-US" altLang="en-US"/>
              <a:t>Inverter transients</a:t>
            </a:r>
          </a:p>
          <a:p>
            <a:r>
              <a:rPr lang="en-US" altLang="en-US"/>
              <a:t>Typical time step:  0.2 – 1 ms</a:t>
            </a:r>
          </a:p>
          <a:p>
            <a:pPr lvl="1"/>
            <a:r>
              <a:rPr lang="en-US" altLang="en-US"/>
              <a:t>Depends on time constants in model</a:t>
            </a:r>
          </a:p>
          <a:p>
            <a:r>
              <a:rPr lang="en-US" altLang="en-US"/>
              <a:t>A converged power flow is required to initialize the model.</a:t>
            </a:r>
          </a:p>
        </p:txBody>
      </p:sp>
    </p:spTree>
    <p:extLst>
      <p:ext uri="{BB962C8B-B14F-4D97-AF65-F5344CB8AC3E}">
        <p14:creationId xmlns:p14="http://schemas.microsoft.com/office/powerpoint/2010/main" val="58341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a:t>Basic Algorithm (From SolutionAlgs.Pas)</a:t>
            </a:r>
          </a:p>
        </p:txBody>
      </p:sp>
      <p:sp>
        <p:nvSpPr>
          <p:cNvPr id="236547" name="Content Placeholder 2"/>
          <p:cNvSpPr>
            <a:spLocks noGrp="1"/>
          </p:cNvSpPr>
          <p:nvPr>
            <p:ph idx="1"/>
          </p:nvPr>
        </p:nvSpPr>
        <p:spPr>
          <a:xfrm>
            <a:off x="990600" y="1905000"/>
            <a:ext cx="7239000" cy="4217988"/>
          </a:xfrm>
        </p:spPr>
        <p:txBody>
          <a:bodyPr/>
          <a:lstStyle/>
          <a:p>
            <a:r>
              <a:rPr lang="en-US" altLang="en-US" sz="1800">
                <a:latin typeface="Courier New" panose="02070309020205020404" pitchFamily="49" charset="0"/>
                <a:cs typeface="Courier New" panose="02070309020205020404" pitchFamily="49" charset="0"/>
              </a:rPr>
              <a:t>Increment_time;</a:t>
            </a:r>
          </a:p>
          <a:p>
            <a:r>
              <a:rPr lang="en-US" altLang="en-US" sz="1800">
                <a:latin typeface="Courier New" panose="02070309020205020404" pitchFamily="49" charset="0"/>
                <a:cs typeface="Courier New" panose="02070309020205020404" pitchFamily="49" charset="0"/>
              </a:rPr>
              <a:t> </a:t>
            </a:r>
          </a:p>
          <a:p>
            <a:r>
              <a:rPr lang="en-US" altLang="en-US" sz="1800" b="1">
                <a:latin typeface="Courier New" panose="02070309020205020404" pitchFamily="49" charset="0"/>
                <a:cs typeface="Courier New" panose="02070309020205020404" pitchFamily="49" charset="0"/>
              </a:rPr>
              <a:t>       {Predictor}</a:t>
            </a:r>
            <a:endParaRPr lang="en-US" altLang="en-US" sz="1800">
              <a:latin typeface="Courier New" panose="02070309020205020404" pitchFamily="49" charset="0"/>
              <a:cs typeface="Courier New" panose="02070309020205020404" pitchFamily="49" charset="0"/>
            </a:endParaRPr>
          </a:p>
          <a:p>
            <a:r>
              <a:rPr lang="en-US" altLang="en-US" sz="1800">
                <a:latin typeface="Courier New" panose="02070309020205020404" pitchFamily="49" charset="0"/>
                <a:cs typeface="Courier New" panose="02070309020205020404" pitchFamily="49" charset="0"/>
              </a:rPr>
              <a:t>          IterationFlag := 0;</a:t>
            </a:r>
          </a:p>
          <a:p>
            <a:r>
              <a:rPr lang="en-US" altLang="en-US" sz="1800">
                <a:latin typeface="Courier New" panose="02070309020205020404" pitchFamily="49" charset="0"/>
                <a:cs typeface="Courier New" panose="02070309020205020404" pitchFamily="49" charset="0"/>
              </a:rPr>
              <a:t>          IntegratePCStates;  </a:t>
            </a:r>
          </a:p>
          <a:p>
            <a:r>
              <a:rPr lang="en-US" altLang="en-US" sz="1800">
                <a:latin typeface="Courier New" panose="02070309020205020404" pitchFamily="49" charset="0"/>
                <a:cs typeface="Courier New" panose="02070309020205020404" pitchFamily="49" charset="0"/>
              </a:rPr>
              <a:t>          SolveSnap;</a:t>
            </a:r>
          </a:p>
          <a:p>
            <a:r>
              <a:rPr lang="en-US" altLang="en-US" sz="1800">
                <a:latin typeface="Courier New" panose="02070309020205020404" pitchFamily="49" charset="0"/>
                <a:cs typeface="Courier New" panose="02070309020205020404" pitchFamily="49" charset="0"/>
              </a:rPr>
              <a:t> </a:t>
            </a:r>
          </a:p>
          <a:p>
            <a:r>
              <a:rPr lang="en-US" altLang="en-US" sz="1800" b="1">
                <a:latin typeface="Courier New" panose="02070309020205020404" pitchFamily="49" charset="0"/>
                <a:cs typeface="Courier New" panose="02070309020205020404" pitchFamily="49" charset="0"/>
              </a:rPr>
              <a:t>       {Corrector}</a:t>
            </a:r>
            <a:endParaRPr lang="en-US" altLang="en-US" sz="1800">
              <a:latin typeface="Courier New" panose="02070309020205020404" pitchFamily="49" charset="0"/>
              <a:cs typeface="Courier New" panose="02070309020205020404" pitchFamily="49" charset="0"/>
            </a:endParaRPr>
          </a:p>
          <a:p>
            <a:r>
              <a:rPr lang="en-US" altLang="en-US" sz="1800">
                <a:latin typeface="Courier New" panose="02070309020205020404" pitchFamily="49" charset="0"/>
                <a:cs typeface="Courier New" panose="02070309020205020404" pitchFamily="49" charset="0"/>
              </a:rPr>
              <a:t>          IterationFlag := 1;</a:t>
            </a:r>
          </a:p>
          <a:p>
            <a:r>
              <a:rPr lang="en-US" altLang="en-US" sz="1800">
                <a:latin typeface="Courier New" panose="02070309020205020404" pitchFamily="49" charset="0"/>
                <a:cs typeface="Courier New" panose="02070309020205020404" pitchFamily="49" charset="0"/>
              </a:rPr>
              <a:t>          IntegratePCStates;</a:t>
            </a:r>
          </a:p>
          <a:p>
            <a:r>
              <a:rPr lang="en-US" altLang="en-US" sz="1800">
                <a:latin typeface="Courier New" panose="02070309020205020404" pitchFamily="49" charset="0"/>
                <a:cs typeface="Courier New" panose="02070309020205020404" pitchFamily="49" charset="0"/>
              </a:rPr>
              <a:t>          SolveSnap;</a:t>
            </a:r>
          </a:p>
        </p:txBody>
      </p:sp>
    </p:spTree>
    <p:extLst>
      <p:ext uri="{BB962C8B-B14F-4D97-AF65-F5344CB8AC3E}">
        <p14:creationId xmlns:p14="http://schemas.microsoft.com/office/powerpoint/2010/main" val="975149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en-US"/>
              <a:t>Entering Dynamics Mode</a:t>
            </a:r>
          </a:p>
        </p:txBody>
      </p:sp>
      <p:sp>
        <p:nvSpPr>
          <p:cNvPr id="237571" name="Content Placeholder 2"/>
          <p:cNvSpPr>
            <a:spLocks noGrp="1"/>
          </p:cNvSpPr>
          <p:nvPr>
            <p:ph idx="1"/>
          </p:nvPr>
        </p:nvSpPr>
        <p:spPr/>
        <p:txBody>
          <a:bodyPr/>
          <a:lstStyle/>
          <a:p>
            <a:r>
              <a:rPr lang="en-US" altLang="en-US" sz="1800"/>
              <a:t>Initialize state variables in all PC Elements</a:t>
            </a:r>
          </a:p>
          <a:p>
            <a:pPr lvl="1"/>
            <a:r>
              <a:rPr lang="en-US" altLang="en-US" sz="1800"/>
              <a:t>For example, in a Generator object currently:</a:t>
            </a:r>
          </a:p>
          <a:p>
            <a:pPr lvl="2"/>
            <a:r>
              <a:rPr lang="en-US" altLang="en-US" sz="1800"/>
              <a:t>Compute voltage, </a:t>
            </a:r>
            <a:r>
              <a:rPr lang="en-US" altLang="en-US" sz="1800" i="1"/>
              <a:t>E</a:t>
            </a:r>
            <a:r>
              <a:rPr lang="en-US" altLang="en-US" sz="1800" i="1" baseline="-25000"/>
              <a:t>1</a:t>
            </a:r>
            <a:r>
              <a:rPr lang="en-US" altLang="en-US" sz="1800"/>
              <a:t>, behind </a:t>
            </a:r>
            <a:r>
              <a:rPr lang="en-US" altLang="en-US" sz="1800" i="1"/>
              <a:t>Xd‘  and </a:t>
            </a:r>
            <a:r>
              <a:rPr lang="en-US" altLang="en-US" sz="1800"/>
              <a:t>Initialize the phase angle, </a:t>
            </a:r>
            <a:r>
              <a:rPr lang="en-US" altLang="en-US" sz="1800" i="1">
                <a:sym typeface="Symbol" panose="05050102010706020507" pitchFamily="18" charset="2"/>
              </a:rPr>
              <a:t></a:t>
            </a:r>
            <a:r>
              <a:rPr lang="en-US" altLang="en-US" sz="1800"/>
              <a:t>, to match power flow (approximately)</a:t>
            </a:r>
          </a:p>
          <a:p>
            <a:r>
              <a:rPr lang="en-US" altLang="en-US" sz="1800"/>
              <a:t>Set derivatives of the state variables to zero</a:t>
            </a:r>
          </a:p>
          <a:p>
            <a:pPr lvl="1"/>
            <a:r>
              <a:rPr lang="en-US" altLang="en-US" sz="1800"/>
              <a:t>For the Generator: Speed  (relative to synch frequency), Angle</a:t>
            </a:r>
          </a:p>
          <a:p>
            <a:r>
              <a:rPr lang="en-US" altLang="en-US" sz="1800"/>
              <a:t>Set controlmode=time</a:t>
            </a:r>
          </a:p>
          <a:p>
            <a:pPr lvl="1"/>
            <a:r>
              <a:rPr lang="en-US" altLang="en-US" sz="1800"/>
              <a:t>When running in time steps of a few seconds or less, controls that depend on the control queue for instructions on delayed actions will be automatically sequenced when the solution time reaches the designated time for an action to occur.</a:t>
            </a:r>
          </a:p>
          <a:p>
            <a:pPr>
              <a:buFontTx/>
              <a:buNone/>
            </a:pPr>
            <a:endParaRPr lang="en-US" altLang="en-US" sz="1800"/>
          </a:p>
        </p:txBody>
      </p:sp>
    </p:spTree>
    <p:extLst>
      <p:ext uri="{BB962C8B-B14F-4D97-AF65-F5344CB8AC3E}">
        <p14:creationId xmlns:p14="http://schemas.microsoft.com/office/powerpoint/2010/main" val="2926571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altLang="en-US"/>
              <a:t>3-Phase Generator Model in Dynamics Mode</a:t>
            </a:r>
          </a:p>
        </p:txBody>
      </p:sp>
      <p:pic>
        <p:nvPicPr>
          <p:cNvPr id="238595" name="Picture 2" descr="Generator_Dyna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0" y="1600200"/>
            <a:ext cx="578326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6" name="TextBox 3"/>
          <p:cNvSpPr txBox="1">
            <a:spLocks noChangeArrowheads="1"/>
          </p:cNvSpPr>
          <p:nvPr/>
        </p:nvSpPr>
        <p:spPr bwMode="auto">
          <a:xfrm>
            <a:off x="7315200" y="2590800"/>
            <a:ext cx="6858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ym typeface="Symbol" panose="05050102010706020507" pitchFamily="18" charset="2"/>
              </a:rPr>
              <a:t>E</a:t>
            </a:r>
            <a:endParaRPr lang="en-US" altLang="en-US"/>
          </a:p>
        </p:txBody>
      </p:sp>
    </p:spTree>
    <p:extLst>
      <p:ext uri="{BB962C8B-B14F-4D97-AF65-F5344CB8AC3E}">
        <p14:creationId xmlns:p14="http://schemas.microsoft.com/office/powerpoint/2010/main" val="1986688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p:txBody>
          <a:bodyPr>
            <a:normAutofit fontScale="90000"/>
          </a:bodyPr>
          <a:lstStyle/>
          <a:p>
            <a:r>
              <a:rPr lang="en-US" altLang="en-US"/>
              <a:t>Differential Equations for Default Generator</a:t>
            </a:r>
            <a:br>
              <a:rPr lang="en-US" altLang="en-US"/>
            </a:br>
            <a:r>
              <a:rPr lang="en-US" altLang="en-US"/>
              <a:t> (1-Mass)</a:t>
            </a:r>
          </a:p>
        </p:txBody>
      </p:sp>
      <p:sp>
        <p:nvSpPr>
          <p:cNvPr id="5125" name="Rectangle 2"/>
          <p:cNvSpPr>
            <a:spLocks noChangeArrowheads="1"/>
          </p:cNvSpPr>
          <p:nvPr/>
        </p:nvSpPr>
        <p:spPr bwMode="auto">
          <a:xfrm>
            <a:off x="228600" y="1593850"/>
            <a:ext cx="5943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Derivative Calculation:</a:t>
            </a:r>
            <a:endParaRPr lang="en-US" altLang="en-US" sz="3600"/>
          </a:p>
        </p:txBody>
      </p:sp>
      <p:graphicFrame>
        <p:nvGraphicFramePr>
          <p:cNvPr id="5122" name="Object 1"/>
          <p:cNvGraphicFramePr>
            <a:graphicFrameLocks noChangeAspect="1"/>
          </p:cNvGraphicFramePr>
          <p:nvPr/>
        </p:nvGraphicFramePr>
        <p:xfrm>
          <a:off x="1447800" y="2286000"/>
          <a:ext cx="3505200" cy="1701800"/>
        </p:xfrm>
        <a:graphic>
          <a:graphicData uri="http://schemas.openxmlformats.org/presentationml/2006/ole">
            <mc:AlternateContent xmlns:mc="http://schemas.openxmlformats.org/markup-compatibility/2006">
              <mc:Choice xmlns:v="urn:schemas-microsoft-com:vml" Requires="v">
                <p:oleObj spid="_x0000_s1032" name="Equation" r:id="rId3" imgW="1663700" imgH="812800" progId="Equation.3">
                  <p:embed/>
                </p:oleObj>
              </mc:Choice>
              <mc:Fallback>
                <p:oleObj name="Equation" r:id="rId3" imgW="1663700" imgH="812800" progId="Equation.3">
                  <p:embed/>
                  <p:pic>
                    <p:nvPicPr>
                      <p:cNvPr id="512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3505200"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Rectangle 4"/>
          <p:cNvSpPr>
            <a:spLocks noChangeArrowheads="1"/>
          </p:cNvSpPr>
          <p:nvPr/>
        </p:nvSpPr>
        <p:spPr bwMode="auto">
          <a:xfrm>
            <a:off x="152400" y="4075113"/>
            <a:ext cx="332581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Integration</a:t>
            </a:r>
          </a:p>
          <a:p>
            <a:pPr algn="l">
              <a:spcBef>
                <a:spcPct val="0"/>
              </a:spcBef>
            </a:pPr>
            <a:r>
              <a:rPr lang="en-US" altLang="en-US" sz="1200">
                <a:cs typeface="Times New Roman" panose="02020603050405020304" pitchFamily="18" charset="0"/>
              </a:rPr>
              <a:t>Trapezoidal integration formula for </a:t>
            </a:r>
            <a:r>
              <a:rPr lang="en-US" altLang="en-US" sz="1200" i="1">
                <a:latin typeface="Times New Roman" panose="02020603050405020304" pitchFamily="18" charset="0"/>
                <a:cs typeface="Times New Roman" panose="02020603050405020304" pitchFamily="18" charset="0"/>
                <a:sym typeface="Symbol" panose="05050102010706020507" pitchFamily="18" charset="2"/>
              </a:rPr>
              <a:t></a:t>
            </a:r>
            <a:r>
              <a:rPr lang="en-US" altLang="en-US" sz="1200" i="1">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sym typeface="Symbol" panose="05050102010706020507" pitchFamily="18" charset="2"/>
              </a:rPr>
              <a:t>for example:</a:t>
            </a:r>
            <a:endParaRPr lang="en-US" altLang="en-US" sz="800" i="1">
              <a:latin typeface="Times New Roman" panose="02020603050405020304" pitchFamily="18" charset="0"/>
              <a:sym typeface="Symbol" panose="05050102010706020507" pitchFamily="18" charset="2"/>
            </a:endParaRPr>
          </a:p>
          <a:p>
            <a:pPr algn="l">
              <a:spcBef>
                <a:spcPct val="0"/>
              </a:spcBef>
            </a:pPr>
            <a:endParaRPr lang="en-US" altLang="en-US" sz="1200" i="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5123" name="Object 3"/>
          <p:cNvGraphicFramePr>
            <a:graphicFrameLocks noChangeAspect="1"/>
          </p:cNvGraphicFramePr>
          <p:nvPr/>
        </p:nvGraphicFramePr>
        <p:xfrm>
          <a:off x="1219200" y="5181600"/>
          <a:ext cx="4648200" cy="1162050"/>
        </p:xfrm>
        <a:graphic>
          <a:graphicData uri="http://schemas.openxmlformats.org/presentationml/2006/ole">
            <mc:AlternateContent xmlns:mc="http://schemas.openxmlformats.org/markup-compatibility/2006">
              <mc:Choice xmlns:v="urn:schemas-microsoft-com:vml" Requires="v">
                <p:oleObj spid="_x0000_s1033" name="Equation" r:id="rId5" imgW="1828800" imgH="457200" progId="Equation.3">
                  <p:embed/>
                </p:oleObj>
              </mc:Choice>
              <mc:Fallback>
                <p:oleObj name="Equation" r:id="rId5" imgW="1828800" imgH="457200" progId="Equation.3">
                  <p:embed/>
                  <p:pic>
                    <p:nvPicPr>
                      <p:cNvPr id="51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181600"/>
                        <a:ext cx="464820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607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en-US"/>
              <a:t>User-Written DLLs</a:t>
            </a:r>
          </a:p>
        </p:txBody>
      </p:sp>
      <p:sp>
        <p:nvSpPr>
          <p:cNvPr id="239619" name="Content Placeholder 2"/>
          <p:cNvSpPr>
            <a:spLocks noGrp="1"/>
          </p:cNvSpPr>
          <p:nvPr>
            <p:ph idx="1"/>
          </p:nvPr>
        </p:nvSpPr>
        <p:spPr/>
        <p:txBody>
          <a:bodyPr/>
          <a:lstStyle/>
          <a:p>
            <a:r>
              <a:rPr lang="en-US" altLang="en-US" dirty="0"/>
              <a:t>More complex behaviors can be modeled using Dynamic-Linked Libraries</a:t>
            </a:r>
          </a:p>
          <a:p>
            <a:endParaRPr lang="en-US" altLang="en-US" dirty="0"/>
          </a:p>
          <a:p>
            <a:r>
              <a:rPr lang="en-US" altLang="en-US" dirty="0"/>
              <a:t>Requires more sophisticated programming skills</a:t>
            </a:r>
          </a:p>
          <a:p>
            <a:endParaRPr lang="en-US" altLang="en-US" dirty="0"/>
          </a:p>
          <a:p>
            <a:r>
              <a:rPr lang="en-US" altLang="en-US" dirty="0"/>
              <a:t>Certain </a:t>
            </a:r>
            <a:r>
              <a:rPr lang="en-US" altLang="en-US" dirty="0" err="1"/>
              <a:t>PCElements</a:t>
            </a:r>
            <a:r>
              <a:rPr lang="en-US" altLang="en-US" dirty="0"/>
              <a:t> provide interfaces		</a:t>
            </a:r>
          </a:p>
          <a:p>
            <a:pPr lvl="1"/>
            <a:r>
              <a:rPr lang="en-US" altLang="en-US" dirty="0"/>
              <a:t>Generator, Storage</a:t>
            </a:r>
          </a:p>
          <a:p>
            <a:pPr lvl="1"/>
            <a:r>
              <a:rPr lang="en-US" altLang="en-US" dirty="0"/>
              <a:t>Some Control elements, too (</a:t>
            </a:r>
            <a:r>
              <a:rPr lang="en-US" altLang="en-US" dirty="0" err="1"/>
              <a:t>CapControl</a:t>
            </a:r>
            <a:r>
              <a:rPr lang="en-US" altLang="en-US" dirty="0"/>
              <a:t>)</a:t>
            </a:r>
          </a:p>
          <a:p>
            <a:endParaRPr lang="en-US" altLang="en-US" dirty="0"/>
          </a:p>
          <a:p>
            <a:r>
              <a:rPr lang="en-US" altLang="en-US" dirty="0"/>
              <a:t>IndMach012a.DLL is an example supplied with the program</a:t>
            </a:r>
          </a:p>
          <a:p>
            <a:pPr lvl="1"/>
            <a:r>
              <a:rPr lang="en-US" altLang="en-US" dirty="0"/>
              <a:t>A symmetrical component based induction machine model for the Generator class element</a:t>
            </a:r>
          </a:p>
          <a:p>
            <a:pPr lvl="1"/>
            <a:r>
              <a:rPr lang="en-US" altLang="en-US" dirty="0"/>
              <a:t>(2017: now built in as a base model)</a:t>
            </a:r>
          </a:p>
          <a:p>
            <a:endParaRPr lang="en-US" altLang="en-US" dirty="0"/>
          </a:p>
        </p:txBody>
      </p:sp>
    </p:spTree>
    <p:extLst>
      <p:ext uri="{BB962C8B-B14F-4D97-AF65-F5344CB8AC3E}">
        <p14:creationId xmlns:p14="http://schemas.microsoft.com/office/powerpoint/2010/main" val="474034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Custom Simulations</a:t>
            </a:r>
          </a:p>
        </p:txBody>
      </p:sp>
    </p:spTree>
    <p:extLst>
      <p:ext uri="{BB962C8B-B14F-4D97-AF65-F5344CB8AC3E}">
        <p14:creationId xmlns:p14="http://schemas.microsoft.com/office/powerpoint/2010/main" val="2316684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a:bodyPr>
          <a:lstStyle/>
          <a:p>
            <a:pPr eaLnBrk="1" hangingPunct="1"/>
            <a:r>
              <a:rPr lang="en-US" altLang="en-US" dirty="0"/>
              <a:t>A Co-simulation Example (A Hypothetical Case)</a:t>
            </a:r>
          </a:p>
        </p:txBody>
      </p:sp>
      <p:pic>
        <p:nvPicPr>
          <p:cNvPr id="148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0013"/>
            <a:ext cx="60960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4" name="Text Box 4"/>
          <p:cNvSpPr txBox="1">
            <a:spLocks noChangeArrowheads="1"/>
          </p:cNvSpPr>
          <p:nvPr/>
        </p:nvSpPr>
        <p:spPr bwMode="auto">
          <a:xfrm>
            <a:off x="3352800" y="2895600"/>
            <a:ext cx="2590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r>
              <a:rPr lang="en-US" altLang="en-US" sz="1800" b="1">
                <a:solidFill>
                  <a:schemeClr val="tx1"/>
                </a:solidFill>
                <a:cs typeface="Times New Roman" panose="02020603050405020304" pitchFamily="18" charset="0"/>
              </a:rPr>
              <a:t>Clusters of </a:t>
            </a:r>
            <a:endParaRPr lang="en-US" altLang="en-US" sz="1400" b="1">
              <a:solidFill>
                <a:schemeClr val="tx1"/>
              </a:solidFill>
            </a:endParaRPr>
          </a:p>
          <a:p>
            <a:pPr algn="l">
              <a:spcBef>
                <a:spcPct val="0"/>
              </a:spcBef>
            </a:pPr>
            <a:r>
              <a:rPr lang="en-US" altLang="en-US" sz="1800" b="1">
                <a:solidFill>
                  <a:schemeClr val="tx1"/>
                </a:solidFill>
                <a:cs typeface="Times New Roman" panose="02020603050405020304" pitchFamily="18" charset="0"/>
              </a:rPr>
              <a:t>Storage Units</a:t>
            </a:r>
            <a:endParaRPr lang="en-US" altLang="en-US" sz="3200" b="1">
              <a:solidFill>
                <a:schemeClr val="tx1"/>
              </a:solidFill>
            </a:endParaRPr>
          </a:p>
        </p:txBody>
      </p:sp>
      <p:sp>
        <p:nvSpPr>
          <p:cNvPr id="148485" name="Line 5"/>
          <p:cNvSpPr>
            <a:spLocks noChangeShapeType="1"/>
          </p:cNvSpPr>
          <p:nvPr/>
        </p:nvSpPr>
        <p:spPr bwMode="auto">
          <a:xfrm flipH="1">
            <a:off x="2819400" y="3352800"/>
            <a:ext cx="565150"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6" name="Line 6"/>
          <p:cNvSpPr>
            <a:spLocks noChangeShapeType="1"/>
          </p:cNvSpPr>
          <p:nvPr/>
        </p:nvSpPr>
        <p:spPr bwMode="auto">
          <a:xfrm flipH="1">
            <a:off x="2362200" y="3352800"/>
            <a:ext cx="987425" cy="152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7" name="Line 7"/>
          <p:cNvSpPr>
            <a:spLocks noChangeShapeType="1"/>
          </p:cNvSpPr>
          <p:nvPr/>
        </p:nvSpPr>
        <p:spPr bwMode="auto">
          <a:xfrm flipH="1" flipV="1">
            <a:off x="1905000" y="1524000"/>
            <a:ext cx="1098550" cy="857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8" name="Text Box 8"/>
          <p:cNvSpPr txBox="1">
            <a:spLocks noChangeArrowheads="1"/>
          </p:cNvSpPr>
          <p:nvPr/>
        </p:nvSpPr>
        <p:spPr bwMode="auto">
          <a:xfrm>
            <a:off x="3810000" y="2209800"/>
            <a:ext cx="3046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r>
              <a:rPr lang="en-US" altLang="en-US" sz="2000" b="1">
                <a:solidFill>
                  <a:schemeClr val="tx1"/>
                </a:solidFill>
                <a:cs typeface="Times New Roman" panose="02020603050405020304" pitchFamily="18" charset="0"/>
              </a:rPr>
              <a:t>Voltage regulator </a:t>
            </a:r>
            <a:endParaRPr lang="en-US" altLang="en-US" sz="3600" b="1">
              <a:solidFill>
                <a:schemeClr val="tx1"/>
              </a:solidFill>
            </a:endParaRPr>
          </a:p>
        </p:txBody>
      </p:sp>
      <p:sp>
        <p:nvSpPr>
          <p:cNvPr id="148489" name="Line 9"/>
          <p:cNvSpPr>
            <a:spLocks noChangeShapeType="1"/>
          </p:cNvSpPr>
          <p:nvPr/>
        </p:nvSpPr>
        <p:spPr bwMode="auto">
          <a:xfrm flipH="1">
            <a:off x="1752600" y="2438400"/>
            <a:ext cx="1981200" cy="90805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90" name="Text Box 10"/>
          <p:cNvSpPr txBox="1">
            <a:spLocks noChangeArrowheads="1"/>
          </p:cNvSpPr>
          <p:nvPr/>
        </p:nvSpPr>
        <p:spPr bwMode="auto">
          <a:xfrm>
            <a:off x="3048000" y="1524000"/>
            <a:ext cx="27432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r>
              <a:rPr lang="en-US" altLang="en-US" b="1">
                <a:solidFill>
                  <a:schemeClr val="tx1"/>
                </a:solidFill>
                <a:cs typeface="Times New Roman" panose="02020603050405020304" pitchFamily="18" charset="0"/>
              </a:rPr>
              <a:t>PV Location (2.5 MW)</a:t>
            </a:r>
            <a:endParaRPr lang="en-US" altLang="en-US" sz="2800" b="1">
              <a:solidFill>
                <a:schemeClr val="tx1"/>
              </a:solidFill>
            </a:endParaRPr>
          </a:p>
        </p:txBody>
      </p:sp>
      <p:sp>
        <p:nvSpPr>
          <p:cNvPr id="148491" name="Rectangle 11"/>
          <p:cNvSpPr>
            <a:spLocks noChangeArrowheads="1"/>
          </p:cNvSpPr>
          <p:nvPr/>
        </p:nvSpPr>
        <p:spPr bwMode="auto">
          <a:xfrm>
            <a:off x="0" y="2133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8492" name="Text Box 12"/>
          <p:cNvSpPr txBox="1">
            <a:spLocks noChangeArrowheads="1"/>
          </p:cNvSpPr>
          <p:nvPr/>
        </p:nvSpPr>
        <p:spPr bwMode="auto">
          <a:xfrm>
            <a:off x="4953000" y="5410200"/>
            <a:ext cx="38100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Ref:   EPRI/AEP Smart Grid Demo</a:t>
            </a:r>
          </a:p>
          <a:p>
            <a:r>
              <a:rPr lang="en-US" altLang="en-US"/>
              <a:t>Community Energy Storage Concept</a:t>
            </a:r>
            <a:br>
              <a:rPr lang="en-US" altLang="en-US"/>
            </a:br>
            <a:endParaRPr lang="en-US" altLang="en-US"/>
          </a:p>
        </p:txBody>
      </p:sp>
    </p:spTree>
    <p:extLst>
      <p:ext uri="{BB962C8B-B14F-4D97-AF65-F5344CB8AC3E}">
        <p14:creationId xmlns:p14="http://schemas.microsoft.com/office/powerpoint/2010/main" val="292616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COM Interfaces, </a:t>
            </a:r>
            <a:r>
              <a:rPr lang="en-US" dirty="0" err="1"/>
              <a:t>Loadshapes</a:t>
            </a:r>
            <a:r>
              <a:rPr lang="en-US" dirty="0"/>
              <a:t>, Dynamics Modeling, and Custom Simulations</a:t>
            </a:r>
            <a:br>
              <a:rPr lang="en-US" dirty="0"/>
            </a:br>
            <a:endParaRPr lang="en-US" dirty="0"/>
          </a:p>
        </p:txBody>
      </p:sp>
      <p:sp>
        <p:nvSpPr>
          <p:cNvPr id="2" name="Text Placeholder 1">
            <a:extLst>
              <a:ext uri="{FF2B5EF4-FFF2-40B4-BE49-F238E27FC236}">
                <a16:creationId xmlns:a16="http://schemas.microsoft.com/office/drawing/2014/main" id="{B9ECB3F6-11C1-481A-9868-EB141022310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0527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en-US" altLang="en-US"/>
              <a:t>Solar Ramp Rate Issue</a:t>
            </a:r>
          </a:p>
        </p:txBody>
      </p:sp>
      <p:pic>
        <p:nvPicPr>
          <p:cNvPr id="149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57600"/>
            <a:ext cx="4724400"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4800600"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9" name="Text Box 5"/>
          <p:cNvSpPr txBox="1">
            <a:spLocks noChangeArrowheads="1"/>
          </p:cNvSpPr>
          <p:nvPr/>
        </p:nvSpPr>
        <p:spPr bwMode="auto">
          <a:xfrm>
            <a:off x="5105400" y="16002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Assumed Solar Ramping Function</a:t>
            </a:r>
          </a:p>
        </p:txBody>
      </p:sp>
      <p:sp>
        <p:nvSpPr>
          <p:cNvPr id="149510" name="Text Box 6"/>
          <p:cNvSpPr txBox="1">
            <a:spLocks noChangeArrowheads="1"/>
          </p:cNvSpPr>
          <p:nvPr/>
        </p:nvSpPr>
        <p:spPr bwMode="auto">
          <a:xfrm>
            <a:off x="457200" y="49530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a:r>
              <a:rPr lang="en-US" altLang="en-US"/>
              <a:t>Result</a:t>
            </a:r>
          </a:p>
        </p:txBody>
      </p:sp>
    </p:spTree>
    <p:extLst>
      <p:ext uri="{BB962C8B-B14F-4D97-AF65-F5344CB8AC3E}">
        <p14:creationId xmlns:p14="http://schemas.microsoft.com/office/powerpoint/2010/main" val="1911881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ltLang="en-US"/>
              <a:t>The Question</a:t>
            </a:r>
          </a:p>
        </p:txBody>
      </p:sp>
      <p:sp>
        <p:nvSpPr>
          <p:cNvPr id="150531" name="Rectangle 3"/>
          <p:cNvSpPr>
            <a:spLocks noGrp="1" noChangeArrowheads="1"/>
          </p:cNvSpPr>
          <p:nvPr>
            <p:ph type="body" idx="1"/>
          </p:nvPr>
        </p:nvSpPr>
        <p:spPr/>
        <p:txBody>
          <a:bodyPr/>
          <a:lstStyle/>
          <a:p>
            <a:pPr eaLnBrk="1" hangingPunct="1"/>
            <a:r>
              <a:rPr lang="en-US" altLang="en-US"/>
              <a:t>Can you dispatch the 84 CES units fast enough to compensate for the sudden loss of PV generation on a “Cloud Transient” ?</a:t>
            </a:r>
          </a:p>
          <a:p>
            <a:pPr eaLnBrk="1" hangingPunct="1"/>
            <a:endParaRPr lang="en-US" altLang="en-US"/>
          </a:p>
          <a:p>
            <a:pPr eaLnBrk="1" hangingPunct="1"/>
            <a:r>
              <a:rPr lang="en-US" altLang="en-US"/>
              <a:t>Why it might not work:</a:t>
            </a:r>
          </a:p>
          <a:p>
            <a:pPr lvl="1" eaLnBrk="1" hangingPunct="1"/>
            <a:r>
              <a:rPr lang="en-US" altLang="en-US"/>
              <a:t>Communications latency</a:t>
            </a:r>
          </a:p>
          <a:p>
            <a:pPr lvl="1" eaLnBrk="1" hangingPunct="1"/>
            <a:r>
              <a:rPr lang="en-US" altLang="en-US"/>
              <a:t>CES not in right location or insufficient capacity</a:t>
            </a:r>
          </a:p>
          <a:p>
            <a:pPr lvl="1" eaLnBrk="1" hangingPunct="1"/>
            <a:endParaRPr lang="en-US" altLang="en-US"/>
          </a:p>
          <a:p>
            <a:pPr eaLnBrk="1" hangingPunct="1"/>
            <a:r>
              <a:rPr lang="en-US" altLang="en-US"/>
              <a:t>Calls for a “Hybrid” simulation</a:t>
            </a:r>
          </a:p>
          <a:p>
            <a:pPr lvl="1" eaLnBrk="1" hangingPunct="1"/>
            <a:r>
              <a:rPr lang="en-US" altLang="en-US"/>
              <a:t>Communications network   (NS2)</a:t>
            </a:r>
          </a:p>
          <a:p>
            <a:pPr lvl="1" eaLnBrk="1" hangingPunct="1"/>
            <a:r>
              <a:rPr lang="en-US" altLang="en-US"/>
              <a:t>Distribution network  (OpenDSS)</a:t>
            </a:r>
          </a:p>
        </p:txBody>
      </p:sp>
    </p:spTree>
    <p:extLst>
      <p:ext uri="{BB962C8B-B14F-4D97-AF65-F5344CB8AC3E}">
        <p14:creationId xmlns:p14="http://schemas.microsoft.com/office/powerpoint/2010/main" val="384503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en-US" altLang="en-US"/>
              <a:t>How We Did It</a:t>
            </a:r>
          </a:p>
        </p:txBody>
      </p:sp>
      <p:pic>
        <p:nvPicPr>
          <p:cNvPr id="151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65532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30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ltLang="en-US"/>
              <a:t>OpenDSS Script (Snippet)</a:t>
            </a:r>
          </a:p>
        </p:txBody>
      </p:sp>
      <p:sp>
        <p:nvSpPr>
          <p:cNvPr id="152579" name="Rectangle 3"/>
          <p:cNvSpPr>
            <a:spLocks noGrp="1" noChangeArrowheads="1"/>
          </p:cNvSpPr>
          <p:nvPr>
            <p:ph type="body" idx="1"/>
          </p:nvPr>
        </p:nvSpPr>
        <p:spPr/>
        <p:txBody>
          <a:bodyPr>
            <a:normAutofit/>
          </a:bodyPr>
          <a:lstStyle/>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Set sec=20</a:t>
            </a:r>
          </a:p>
          <a:p>
            <a:pPr eaLnBrk="1" hangingPunct="1">
              <a:lnSpc>
                <a:spcPct val="75000"/>
              </a:lnSpc>
            </a:pPr>
            <a:r>
              <a:rPr lang="en-US" altLang="en-US" sz="1200">
                <a:latin typeface="Courier New" panose="02070309020205020404" pitchFamily="49" charset="0"/>
              </a:rPr>
              <a:t>Solve      ! Init steady state at t=20</a:t>
            </a:r>
          </a:p>
          <a:p>
            <a:pPr eaLnBrk="1" hangingPunct="1">
              <a:lnSpc>
                <a:spcPct val="75000"/>
              </a:lnSpc>
            </a:pPr>
            <a:r>
              <a:rPr lang="en-US" altLang="en-US" sz="1200">
                <a:latin typeface="Courier New" panose="02070309020205020404" pitchFamily="49" charset="0"/>
              </a:rPr>
              <a:t>Sample</a:t>
            </a:r>
          </a:p>
          <a:p>
            <a:pPr eaLnBrk="1" hangingPunct="1">
              <a:lnSpc>
                <a:spcPct val="75000"/>
              </a:lnSpc>
            </a:pPr>
            <a:endParaRPr lang="en-US" altLang="en-US" sz="1200">
              <a:latin typeface="Courier New" panose="02070309020205020404" pitchFamily="49" charset="0"/>
            </a:endParaRPr>
          </a:p>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 Start the ramp down at 1 sec</a:t>
            </a:r>
          </a:p>
          <a:p>
            <a:pPr eaLnBrk="1" hangingPunct="1">
              <a:lnSpc>
                <a:spcPct val="75000"/>
              </a:lnSpc>
            </a:pPr>
            <a:r>
              <a:rPr lang="en-US" altLang="en-US" sz="1200">
                <a:latin typeface="Courier New" panose="02070309020205020404" pitchFamily="49" charset="0"/>
              </a:rPr>
              <a:t>Set sec=21</a:t>
            </a:r>
          </a:p>
          <a:p>
            <a:pPr eaLnBrk="1" hangingPunct="1">
              <a:lnSpc>
                <a:spcPct val="75000"/>
              </a:lnSpc>
            </a:pPr>
            <a:r>
              <a:rPr lang="en-US" altLang="en-US" sz="1200">
                <a:latin typeface="Courier New" panose="02070309020205020404" pitchFamily="49" charset="0"/>
              </a:rPr>
              <a:t>Generator.PV1.kW=(2500 250 -)  ! Decrement 10%</a:t>
            </a:r>
          </a:p>
          <a:p>
            <a:pPr eaLnBrk="1" hangingPunct="1">
              <a:lnSpc>
                <a:spcPct val="75000"/>
              </a:lnSpc>
            </a:pPr>
            <a:r>
              <a:rPr lang="en-US" altLang="en-US" sz="1200">
                <a:latin typeface="Courier New" panose="02070309020205020404" pitchFamily="49" charset="0"/>
              </a:rPr>
              <a:t>Solve</a:t>
            </a:r>
          </a:p>
          <a:p>
            <a:pPr eaLnBrk="1" hangingPunct="1">
              <a:lnSpc>
                <a:spcPct val="75000"/>
              </a:lnSpc>
            </a:pPr>
            <a:r>
              <a:rPr lang="en-US" altLang="en-US" sz="1200">
                <a:latin typeface="Courier New" panose="02070309020205020404" pitchFamily="49" charset="0"/>
              </a:rPr>
              <a:t>Sample</a:t>
            </a:r>
          </a:p>
          <a:p>
            <a:pPr eaLnBrk="1" hangingPunct="1">
              <a:lnSpc>
                <a:spcPct val="75000"/>
              </a:lnSpc>
            </a:pPr>
            <a:r>
              <a:rPr lang="en-US" altLang="en-US" sz="1200">
                <a:latin typeface="Courier New" panose="02070309020205020404" pitchFamily="49" charset="0"/>
              </a:rPr>
              <a:t>Set sec=22</a:t>
            </a:r>
          </a:p>
          <a:p>
            <a:pPr eaLnBrk="1" hangingPunct="1">
              <a:lnSpc>
                <a:spcPct val="75000"/>
              </a:lnSpc>
            </a:pPr>
            <a:r>
              <a:rPr lang="en-US" altLang="en-US" sz="1200">
                <a:latin typeface="Courier New" panose="02070309020205020404" pitchFamily="49" charset="0"/>
              </a:rPr>
              <a:t>Generator.PV1.kW=(2500 500 -) ! Decrement another 10%</a:t>
            </a:r>
          </a:p>
          <a:p>
            <a:pPr eaLnBrk="1" hangingPunct="1">
              <a:lnSpc>
                <a:spcPct val="75000"/>
              </a:lnSpc>
            </a:pPr>
            <a:r>
              <a:rPr lang="en-US" altLang="en-US" sz="1200">
                <a:latin typeface="Courier New" panose="02070309020205020404" pitchFamily="49" charset="0"/>
              </a:rPr>
              <a:t>Solve </a:t>
            </a:r>
          </a:p>
          <a:p>
            <a:pPr eaLnBrk="1" hangingPunct="1">
              <a:lnSpc>
                <a:spcPct val="75000"/>
              </a:lnSpc>
            </a:pPr>
            <a:r>
              <a:rPr lang="en-US" altLang="en-US" sz="1200">
                <a:latin typeface="Courier New" panose="02070309020205020404" pitchFamily="49" charset="0"/>
              </a:rPr>
              <a:t>Sample</a:t>
            </a:r>
          </a:p>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Set sec = 22.020834372 ! Unit 1  message arrives</a:t>
            </a:r>
          </a:p>
          <a:p>
            <a:pPr eaLnBrk="1" hangingPunct="1">
              <a:lnSpc>
                <a:spcPct val="75000"/>
              </a:lnSpc>
            </a:pPr>
            <a:r>
              <a:rPr lang="en-US" altLang="en-US" sz="1200">
                <a:latin typeface="Courier New" panose="02070309020205020404" pitchFamily="49" charset="0"/>
              </a:rPr>
              <a:t>storage.jo0235001304.state=discharging %discharge=11.9</a:t>
            </a:r>
          </a:p>
          <a:p>
            <a:pPr eaLnBrk="1" hangingPunct="1">
              <a:lnSpc>
                <a:spcPct val="75000"/>
              </a:lnSpc>
            </a:pPr>
            <a:r>
              <a:rPr lang="en-US" altLang="en-US" sz="1200">
                <a:latin typeface="Courier New" panose="02070309020205020404" pitchFamily="49" charset="0"/>
              </a:rPr>
              <a:t>Solve</a:t>
            </a:r>
          </a:p>
          <a:p>
            <a:pPr eaLnBrk="1" hangingPunct="1">
              <a:lnSpc>
                <a:spcPct val="75000"/>
              </a:lnSpc>
            </a:pPr>
            <a:r>
              <a:rPr lang="en-US" altLang="en-US" sz="1200">
                <a:latin typeface="Courier New" panose="02070309020205020404" pitchFamily="49" charset="0"/>
              </a:rPr>
              <a:t>Sample</a:t>
            </a:r>
          </a:p>
          <a:p>
            <a:pPr eaLnBrk="1" hangingPunct="1">
              <a:lnSpc>
                <a:spcPct val="75000"/>
              </a:lnSpc>
            </a:pPr>
            <a:r>
              <a:rPr lang="en-US" altLang="en-US" sz="1200">
                <a:latin typeface="Courier New" panose="02070309020205020404" pitchFamily="49" charset="0"/>
              </a:rPr>
              <a:t>Set sec = 22.022028115 ! Unit 2  message arrives</a:t>
            </a:r>
          </a:p>
          <a:p>
            <a:pPr eaLnBrk="1" hangingPunct="1">
              <a:lnSpc>
                <a:spcPct val="75000"/>
              </a:lnSpc>
            </a:pPr>
            <a:r>
              <a:rPr lang="en-US" altLang="en-US" sz="1200">
                <a:latin typeface="Courier New" panose="02070309020205020404" pitchFamily="49" charset="0"/>
              </a:rPr>
              <a:t>storage.jo0235000257.state=discharging %discharge=11.9</a:t>
            </a:r>
          </a:p>
          <a:p>
            <a:pPr eaLnBrk="1" hangingPunct="1">
              <a:lnSpc>
                <a:spcPct val="75000"/>
              </a:lnSpc>
            </a:pPr>
            <a:r>
              <a:rPr lang="en-US" altLang="en-US" sz="1200">
                <a:latin typeface="Courier New" panose="02070309020205020404" pitchFamily="49" charset="0"/>
              </a:rPr>
              <a:t>Solve</a:t>
            </a:r>
          </a:p>
          <a:p>
            <a:pPr eaLnBrk="1" hangingPunct="1">
              <a:lnSpc>
                <a:spcPct val="75000"/>
              </a:lnSpc>
            </a:pPr>
            <a:r>
              <a:rPr lang="en-US" altLang="en-US" sz="1200">
                <a:latin typeface="Courier New" panose="02070309020205020404" pitchFamily="49" charset="0"/>
              </a:rPr>
              <a:t>Sample</a:t>
            </a:r>
          </a:p>
          <a:p>
            <a:pPr eaLnBrk="1" hangingPunct="1">
              <a:lnSpc>
                <a:spcPct val="75000"/>
              </a:lnSpc>
            </a:pPr>
            <a:endParaRPr lang="en-US" altLang="en-US" sz="1200">
              <a:latin typeface="Courier New" panose="02070309020205020404" pitchFamily="49" charset="0"/>
            </a:endParaRPr>
          </a:p>
          <a:p>
            <a:pPr eaLnBrk="1" hangingPunct="1">
              <a:lnSpc>
                <a:spcPct val="75000"/>
              </a:lnSpc>
            </a:pPr>
            <a:r>
              <a:rPr lang="en-US" altLang="en-US" sz="1200">
                <a:latin typeface="Courier New" panose="02070309020205020404" pitchFamily="49" charset="0"/>
              </a:rPr>
              <a:t>Etc.</a:t>
            </a:r>
          </a:p>
          <a:p>
            <a:pPr eaLnBrk="1" hangingPunct="1">
              <a:lnSpc>
                <a:spcPct val="75000"/>
              </a:lnSpc>
            </a:pPr>
            <a:endParaRPr lang="en-US" altLang="en-US" sz="1200">
              <a:latin typeface="Courier New" panose="02070309020205020404" pitchFamily="49" charset="0"/>
            </a:endParaRPr>
          </a:p>
        </p:txBody>
      </p:sp>
    </p:spTree>
    <p:extLst>
      <p:ext uri="{BB962C8B-B14F-4D97-AF65-F5344CB8AC3E}">
        <p14:creationId xmlns:p14="http://schemas.microsoft.com/office/powerpoint/2010/main" val="3424906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altLang="en-US"/>
              <a:t>Results (for down ramp only)</a:t>
            </a:r>
          </a:p>
        </p:txBody>
      </p:sp>
      <p:pic>
        <p:nvPicPr>
          <p:cNvPr id="153603"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26720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4" name="Picture 4" descr="Case3_30mW_36sec_100426_smaller"/>
          <p:cNvPicPr>
            <a:picLocks noChangeAspect="1" noChangeArrowheads="1"/>
          </p:cNvPicPr>
          <p:nvPr/>
        </p:nvPicPr>
        <p:blipFill>
          <a:blip r:embed="rId4">
            <a:extLst>
              <a:ext uri="{28A0092B-C50C-407E-A947-70E740481C1C}">
                <a14:useLocalDpi xmlns:a14="http://schemas.microsoft.com/office/drawing/2010/main" val="0"/>
              </a:ext>
            </a:extLst>
          </a:blip>
          <a:srcRect t="6194" r="7272" b="15483"/>
          <a:stretch>
            <a:fillRect/>
          </a:stretch>
        </p:blipFill>
        <p:spPr bwMode="auto">
          <a:xfrm>
            <a:off x="3733800" y="2514600"/>
            <a:ext cx="50292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5" name="Text Box 5"/>
          <p:cNvSpPr txBox="1">
            <a:spLocks noChangeArrowheads="1"/>
          </p:cNvSpPr>
          <p:nvPr/>
        </p:nvSpPr>
        <p:spPr bwMode="auto">
          <a:xfrm>
            <a:off x="5105400" y="1447800"/>
            <a:ext cx="3810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 Simulation</a:t>
            </a:r>
          </a:p>
        </p:txBody>
      </p:sp>
      <p:sp>
        <p:nvSpPr>
          <p:cNvPr id="153606" name="Line 6"/>
          <p:cNvSpPr>
            <a:spLocks noChangeShapeType="1"/>
          </p:cNvSpPr>
          <p:nvPr/>
        </p:nvSpPr>
        <p:spPr bwMode="auto">
          <a:xfrm flipH="1">
            <a:off x="3810000" y="1600200"/>
            <a:ext cx="21336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275524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ltLang="en-US"/>
              <a:t>Comm and Power Co-simulation</a:t>
            </a:r>
          </a:p>
        </p:txBody>
      </p:sp>
      <p:sp>
        <p:nvSpPr>
          <p:cNvPr id="154627" name="Rectangle 3"/>
          <p:cNvSpPr>
            <a:spLocks noGrp="1" noChangeArrowheads="1"/>
          </p:cNvSpPr>
          <p:nvPr>
            <p:ph type="body" idx="1"/>
          </p:nvPr>
        </p:nvSpPr>
        <p:spPr/>
        <p:txBody>
          <a:bodyPr/>
          <a:lstStyle/>
          <a:p>
            <a:pPr eaLnBrk="1" hangingPunct="1"/>
            <a:r>
              <a:rPr lang="en-US" altLang="en-US"/>
              <a:t>New and active research area</a:t>
            </a:r>
          </a:p>
          <a:p>
            <a:pPr eaLnBrk="1" hangingPunct="1"/>
            <a:r>
              <a:rPr lang="en-US" altLang="en-US"/>
              <a:t>Working to more tightly link ns-2 and OpenDSS</a:t>
            </a:r>
          </a:p>
          <a:p>
            <a:pPr lvl="1" eaLnBrk="1" hangingPunct="1"/>
            <a:r>
              <a:rPr lang="en-US" altLang="en-US"/>
              <a:t>Or other comm simulators</a:t>
            </a:r>
          </a:p>
          <a:p>
            <a:pPr lvl="1" eaLnBrk="1" hangingPunct="1"/>
            <a:endParaRPr lang="en-US" altLang="en-US"/>
          </a:p>
          <a:p>
            <a:pPr eaLnBrk="1" hangingPunct="1"/>
            <a:r>
              <a:rPr lang="en-US" altLang="en-US"/>
              <a:t>Communications latency is an important issue with Smart Grid</a:t>
            </a:r>
          </a:p>
          <a:p>
            <a:pPr lvl="1" eaLnBrk="1" hangingPunct="1"/>
            <a:r>
              <a:rPr lang="en-US" altLang="en-US"/>
              <a:t>Power engineers tend to assume communications will happen</a:t>
            </a:r>
          </a:p>
          <a:p>
            <a:pPr lvl="1" eaLnBrk="1" hangingPunct="1"/>
            <a:r>
              <a:rPr lang="en-US" altLang="en-US"/>
              <a:t>But there are limits</a:t>
            </a:r>
          </a:p>
        </p:txBody>
      </p:sp>
    </p:spTree>
    <p:extLst>
      <p:ext uri="{BB962C8B-B14F-4D97-AF65-F5344CB8AC3E}">
        <p14:creationId xmlns:p14="http://schemas.microsoft.com/office/powerpoint/2010/main" val="2209356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fontScale="90000"/>
          </a:bodyPr>
          <a:lstStyle/>
          <a:p>
            <a:pPr eaLnBrk="1" hangingPunct="1"/>
            <a:r>
              <a:rPr lang="en-US" altLang="en-US"/>
              <a:t>Custom Simulation Scripting in </a:t>
            </a:r>
            <a:br>
              <a:rPr lang="en-US" altLang="en-US"/>
            </a:br>
            <a:r>
              <a:rPr lang="en-US" altLang="en-US"/>
              <a:t>Snapshot Mode</a:t>
            </a:r>
          </a:p>
        </p:txBody>
      </p:sp>
      <p:sp>
        <p:nvSpPr>
          <p:cNvPr id="155651" name="Rectangle 3"/>
          <p:cNvSpPr>
            <a:spLocks noGrp="1" noChangeArrowheads="1"/>
          </p:cNvSpPr>
          <p:nvPr>
            <p:ph type="body" idx="1"/>
          </p:nvPr>
        </p:nvSpPr>
        <p:spPr/>
        <p:txBody>
          <a:bodyPr/>
          <a:lstStyle/>
          <a:p>
            <a:pPr eaLnBrk="1" hangingPunct="1"/>
            <a:r>
              <a:rPr lang="en-US" altLang="en-US"/>
              <a:t>This is the default solution mode</a:t>
            </a:r>
          </a:p>
          <a:p>
            <a:pPr eaLnBrk="1" hangingPunct="1"/>
            <a:r>
              <a:rPr lang="en-US" altLang="en-US"/>
              <a:t>Attempts one solution for each “solve”</a:t>
            </a:r>
          </a:p>
          <a:p>
            <a:pPr eaLnBrk="1" hangingPunct="1"/>
            <a:r>
              <a:rPr lang="en-US" altLang="en-US"/>
              <a:t>Solves the circuit “as is”</a:t>
            </a:r>
          </a:p>
          <a:p>
            <a:pPr eaLnBrk="1" hangingPunct="1"/>
            <a:r>
              <a:rPr lang="en-US" altLang="en-US"/>
              <a:t>If you want something done, you have to specifically tell it</a:t>
            </a:r>
          </a:p>
          <a:p>
            <a:pPr lvl="1" eaLnBrk="1" hangingPunct="1"/>
            <a:r>
              <a:rPr lang="en-US" altLang="en-US"/>
              <a:t>Set Load and Generator kW, etc.</a:t>
            </a:r>
          </a:p>
          <a:p>
            <a:pPr lvl="2" eaLnBrk="1" hangingPunct="1"/>
            <a:r>
              <a:rPr lang="en-US" altLang="en-US"/>
              <a:t>Load.MyLoad.kW=125</a:t>
            </a:r>
          </a:p>
          <a:p>
            <a:pPr lvl="2" eaLnBrk="1" hangingPunct="1"/>
            <a:r>
              <a:rPr lang="en-US" altLang="en-US"/>
              <a:t>Loadshapes are not used in this mode!</a:t>
            </a:r>
          </a:p>
          <a:p>
            <a:pPr lvl="1" eaLnBrk="1" hangingPunct="1"/>
            <a:r>
              <a:rPr lang="en-US" altLang="en-US"/>
              <a:t>Sample Monitors and meters</a:t>
            </a:r>
          </a:p>
          <a:p>
            <a:pPr lvl="2" eaLnBrk="1" hangingPunct="1"/>
            <a:r>
              <a:rPr lang="en-US" altLang="en-US"/>
              <a:t>Solve</a:t>
            </a:r>
          </a:p>
          <a:p>
            <a:pPr lvl="2" eaLnBrk="1" hangingPunct="1"/>
            <a:r>
              <a:rPr lang="en-US" altLang="en-US"/>
              <a:t>Sample</a:t>
            </a:r>
          </a:p>
        </p:txBody>
      </p:sp>
    </p:spTree>
    <p:extLst>
      <p:ext uri="{BB962C8B-B14F-4D97-AF65-F5344CB8AC3E}">
        <p14:creationId xmlns:p14="http://schemas.microsoft.com/office/powerpoint/2010/main" val="1428390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normAutofit fontScale="90000"/>
          </a:bodyPr>
          <a:lstStyle/>
          <a:p>
            <a:pPr eaLnBrk="1" hangingPunct="1"/>
            <a:r>
              <a:rPr lang="en-US" altLang="en-US"/>
              <a:t>Custom Simulation Scripting in </a:t>
            </a:r>
            <a:br>
              <a:rPr lang="en-US" altLang="en-US"/>
            </a:br>
            <a:r>
              <a:rPr lang="en-US" altLang="en-US"/>
              <a:t>“Time” Mode</a:t>
            </a:r>
          </a:p>
        </p:txBody>
      </p:sp>
      <p:sp>
        <p:nvSpPr>
          <p:cNvPr id="156675" name="Rectangle 3"/>
          <p:cNvSpPr>
            <a:spLocks noGrp="1" noChangeArrowheads="1"/>
          </p:cNvSpPr>
          <p:nvPr>
            <p:ph type="body" idx="1"/>
          </p:nvPr>
        </p:nvSpPr>
        <p:spPr>
          <a:xfrm>
            <a:off x="457200" y="1981200"/>
            <a:ext cx="8226425" cy="4370388"/>
          </a:xfrm>
        </p:spPr>
        <p:txBody>
          <a:bodyPr/>
          <a:lstStyle/>
          <a:p>
            <a:pPr eaLnBrk="1" hangingPunct="1"/>
            <a:r>
              <a:rPr lang="en-US" altLang="en-US"/>
              <a:t>Similar to Snapshot mode EXCEPT:</a:t>
            </a:r>
          </a:p>
          <a:p>
            <a:pPr lvl="1" eaLnBrk="1" hangingPunct="1"/>
            <a:r>
              <a:rPr lang="en-US" altLang="en-US"/>
              <a:t>Loads, Generators can follow a selected Loadshape</a:t>
            </a:r>
          </a:p>
          <a:p>
            <a:pPr lvl="2" eaLnBrk="1" hangingPunct="1"/>
            <a:r>
              <a:rPr lang="en-US" altLang="en-US"/>
              <a:t>Duty, Daily, or Yearly</a:t>
            </a:r>
          </a:p>
          <a:p>
            <a:pPr lvl="1" eaLnBrk="1" hangingPunct="1"/>
            <a:r>
              <a:rPr lang="en-US" altLang="en-US"/>
              <a:t>Monitors are automatically sampled</a:t>
            </a:r>
          </a:p>
          <a:p>
            <a:pPr lvl="2" eaLnBrk="1" hangingPunct="1"/>
            <a:r>
              <a:rPr lang="en-US" altLang="en-US"/>
              <a:t>But not Energymeters; do that explicitly if desired</a:t>
            </a:r>
          </a:p>
          <a:p>
            <a:pPr lvl="1" eaLnBrk="1" hangingPunct="1"/>
            <a:r>
              <a:rPr lang="en-US" altLang="en-US"/>
              <a:t>Time is automatically incremented AFTER solve</a:t>
            </a:r>
          </a:p>
        </p:txBody>
      </p:sp>
    </p:spTree>
    <p:extLst>
      <p:ext uri="{BB962C8B-B14F-4D97-AF65-F5344CB8AC3E}">
        <p14:creationId xmlns:p14="http://schemas.microsoft.com/office/powerpoint/2010/main" val="4008250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en-US" altLang="en-US"/>
              <a:t>Snapshot Mode Scripting Example</a:t>
            </a:r>
          </a:p>
        </p:txBody>
      </p:sp>
      <p:sp>
        <p:nvSpPr>
          <p:cNvPr id="157699" name="Text Box 3"/>
          <p:cNvSpPr txBox="1">
            <a:spLocks noChangeArrowheads="1"/>
          </p:cNvSpPr>
          <p:nvPr/>
        </p:nvSpPr>
        <p:spPr bwMode="auto">
          <a:xfrm>
            <a:off x="306388" y="1454150"/>
            <a:ext cx="79756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40000"/>
              </a:lnSpc>
            </a:pPr>
            <a:r>
              <a:rPr lang="en-US" altLang="en-US" sz="1000" b="1">
                <a:latin typeface="Courier New" panose="02070309020205020404" pitchFamily="49" charset="0"/>
              </a:rPr>
              <a:t>! Start the ramp down at 1 sec</a:t>
            </a:r>
          </a:p>
          <a:p>
            <a:pPr algn="l">
              <a:lnSpc>
                <a:spcPct val="40000"/>
              </a:lnSpc>
            </a:pPr>
            <a:r>
              <a:rPr lang="en-US" altLang="en-US" sz="1000" b="1">
                <a:latin typeface="Courier New" panose="02070309020205020404" pitchFamily="49" charset="0"/>
              </a:rPr>
              <a:t>Set sec=1</a:t>
            </a:r>
          </a:p>
          <a:p>
            <a:pPr algn="l">
              <a:lnSpc>
                <a:spcPct val="40000"/>
              </a:lnSpc>
            </a:pPr>
            <a:r>
              <a:rPr lang="en-US" altLang="en-US" sz="1000" b="1">
                <a:latin typeface="Courier New" panose="02070309020205020404" pitchFamily="49" charset="0"/>
              </a:rPr>
              <a:t>Generator.PV1.kW=(2500 250 -)</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sec=2</a:t>
            </a:r>
          </a:p>
          <a:p>
            <a:pPr algn="l">
              <a:lnSpc>
                <a:spcPct val="40000"/>
              </a:lnSpc>
            </a:pPr>
            <a:r>
              <a:rPr lang="en-US" altLang="en-US" sz="1000" b="1">
                <a:latin typeface="Courier New" panose="02070309020205020404" pitchFamily="49" charset="0"/>
              </a:rPr>
              <a:t>Generator.PV1.kW=(2500 500 -)</a:t>
            </a:r>
          </a:p>
          <a:p>
            <a:pPr algn="l">
              <a:lnSpc>
                <a:spcPct val="40000"/>
              </a:lnSpc>
            </a:pPr>
            <a:r>
              <a:rPr lang="en-US" altLang="en-US" sz="1000" b="1">
                <a:latin typeface="Courier New" panose="02070309020205020404" pitchFamily="49" charset="0"/>
              </a:rPr>
              <a:t>Solve </a:t>
            </a:r>
          </a:p>
          <a:p>
            <a:pPr algn="l">
              <a:lnSpc>
                <a:spcPct val="40000"/>
              </a:lnSpc>
            </a:pPr>
            <a:r>
              <a:rPr lang="en-US" altLang="en-US" sz="1000" b="1">
                <a:latin typeface="Courier New" panose="02070309020205020404" pitchFamily="49" charset="0"/>
              </a:rPr>
              <a:t>Sample</a:t>
            </a:r>
          </a:p>
          <a:p>
            <a:pPr algn="l">
              <a:lnSpc>
                <a:spcPct val="40000"/>
              </a:lnSpc>
            </a:pPr>
            <a:endParaRPr lang="en-US" altLang="en-US" sz="1000" b="1">
              <a:latin typeface="Courier New" panose="02070309020205020404" pitchFamily="49" charset="0"/>
            </a:endParaRPr>
          </a:p>
          <a:p>
            <a:pPr algn="l">
              <a:lnSpc>
                <a:spcPct val="40000"/>
              </a:lnSpc>
            </a:pPr>
            <a:r>
              <a:rPr lang="en-US" altLang="en-US" sz="1000" b="1">
                <a:latin typeface="Courier New" panose="02070309020205020404" pitchFamily="49" charset="0"/>
              </a:rPr>
              <a:t>Set sec = 2.020834372 ! Unit 1</a:t>
            </a:r>
          </a:p>
          <a:p>
            <a:pPr algn="l">
              <a:lnSpc>
                <a:spcPct val="40000"/>
              </a:lnSpc>
            </a:pPr>
            <a:r>
              <a:rPr lang="en-US" altLang="en-US" sz="1000" b="1">
                <a:latin typeface="Courier New" panose="02070309020205020404" pitchFamily="49" charset="0"/>
              </a:rPr>
              <a:t>storage.jo0235001304.state=discharging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2.022028115 ! Unit 2</a:t>
            </a:r>
          </a:p>
          <a:p>
            <a:pPr algn="l">
              <a:lnSpc>
                <a:spcPct val="40000"/>
              </a:lnSpc>
            </a:pPr>
            <a:r>
              <a:rPr lang="en-US" altLang="en-US" sz="1000" b="1">
                <a:latin typeface="Courier New" panose="02070309020205020404" pitchFamily="49" charset="0"/>
              </a:rPr>
              <a:t>storage.jo0235000257.state=discharging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2.023158858 ! Unit 3</a:t>
            </a:r>
          </a:p>
          <a:p>
            <a:pPr algn="l">
              <a:lnSpc>
                <a:spcPct val="40000"/>
              </a:lnSpc>
            </a:pPr>
            <a:r>
              <a:rPr lang="en-US" altLang="en-US" sz="1000" b="1">
                <a:latin typeface="Courier New" panose="02070309020205020404" pitchFamily="49" charset="0"/>
              </a:rPr>
              <a:t>storage.jo0235000265.state=discharging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2.024604602 ! Unit 4</a:t>
            </a:r>
          </a:p>
          <a:p>
            <a:pPr algn="l">
              <a:lnSpc>
                <a:spcPct val="40000"/>
              </a:lnSpc>
            </a:pPr>
            <a:r>
              <a:rPr lang="en-US" altLang="en-US" sz="1000" b="1">
                <a:latin typeface="Courier New" panose="02070309020205020404" pitchFamily="49" charset="0"/>
              </a:rPr>
              <a:t>storage.jo0235000268_1.state=discharging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r>
              <a:rPr lang="en-US" altLang="en-US" sz="1000" b="1">
                <a:latin typeface="Courier New" panose="02070309020205020404" pitchFamily="49" charset="0"/>
              </a:rPr>
              <a:t>Set sec = 2.025738325 ! Unit 5</a:t>
            </a:r>
          </a:p>
          <a:p>
            <a:pPr algn="l">
              <a:lnSpc>
                <a:spcPct val="40000"/>
              </a:lnSpc>
            </a:pPr>
            <a:r>
              <a:rPr lang="en-US" altLang="en-US" sz="1000" b="1">
                <a:latin typeface="Courier New" panose="02070309020205020404" pitchFamily="49" charset="0"/>
              </a:rPr>
              <a:t>storage.jo0235000268_2.dispmode=discharging %discharge=11.9</a:t>
            </a:r>
          </a:p>
          <a:p>
            <a:pPr algn="l">
              <a:lnSpc>
                <a:spcPct val="40000"/>
              </a:lnSpc>
            </a:pPr>
            <a:r>
              <a:rPr lang="en-US" altLang="en-US" sz="1000" b="1">
                <a:latin typeface="Courier New" panose="02070309020205020404" pitchFamily="49" charset="0"/>
              </a:rPr>
              <a:t>Solve</a:t>
            </a:r>
          </a:p>
          <a:p>
            <a:pPr algn="l">
              <a:lnSpc>
                <a:spcPct val="40000"/>
              </a:lnSpc>
            </a:pPr>
            <a:r>
              <a:rPr lang="en-US" altLang="en-US" sz="1000" b="1">
                <a:latin typeface="Courier New" panose="02070309020205020404" pitchFamily="49" charset="0"/>
              </a:rPr>
              <a:t>Sample</a:t>
            </a:r>
          </a:p>
          <a:p>
            <a:pPr algn="l">
              <a:lnSpc>
                <a:spcPct val="40000"/>
              </a:lnSpc>
            </a:pPr>
            <a:endParaRPr lang="en-US" altLang="en-US" sz="1000" b="1">
              <a:latin typeface="Courier New" panose="02070309020205020404" pitchFamily="49" charset="0"/>
            </a:endParaRPr>
          </a:p>
          <a:p>
            <a:pPr algn="l">
              <a:lnSpc>
                <a:spcPct val="40000"/>
              </a:lnSpc>
            </a:pPr>
            <a:r>
              <a:rPr lang="en-US" altLang="en-US" sz="1000" b="1">
                <a:latin typeface="Courier New" panose="02070309020205020404" pitchFamily="49" charset="0"/>
              </a:rPr>
              <a:t>Etc.</a:t>
            </a:r>
          </a:p>
          <a:p>
            <a:pPr algn="l">
              <a:lnSpc>
                <a:spcPct val="40000"/>
              </a:lnSpc>
            </a:pPr>
            <a:endParaRPr lang="en-US" altLang="en-US" sz="1000" b="1">
              <a:latin typeface="Courier New" panose="02070309020205020404" pitchFamily="49" charset="0"/>
            </a:endParaRPr>
          </a:p>
        </p:txBody>
      </p:sp>
      <p:sp>
        <p:nvSpPr>
          <p:cNvPr id="157700" name="Text Box 4"/>
          <p:cNvSpPr txBox="1">
            <a:spLocks noChangeArrowheads="1"/>
          </p:cNvSpPr>
          <p:nvPr/>
        </p:nvSpPr>
        <p:spPr bwMode="auto">
          <a:xfrm>
            <a:off x="3832225" y="1344613"/>
            <a:ext cx="4132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Set Gen kW explicitly each time step</a:t>
            </a:r>
          </a:p>
        </p:txBody>
      </p:sp>
      <p:sp>
        <p:nvSpPr>
          <p:cNvPr id="157701" name="Line 5"/>
          <p:cNvSpPr>
            <a:spLocks noChangeShapeType="1"/>
          </p:cNvSpPr>
          <p:nvPr/>
        </p:nvSpPr>
        <p:spPr bwMode="auto">
          <a:xfrm flipH="1">
            <a:off x="2720975" y="1554163"/>
            <a:ext cx="1135063" cy="207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7702" name="Line 6"/>
          <p:cNvSpPr>
            <a:spLocks noChangeShapeType="1"/>
          </p:cNvSpPr>
          <p:nvPr/>
        </p:nvSpPr>
        <p:spPr bwMode="auto">
          <a:xfrm flipH="1">
            <a:off x="2622550" y="1619250"/>
            <a:ext cx="1320800" cy="671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7703" name="Text Box 7"/>
          <p:cNvSpPr txBox="1">
            <a:spLocks noChangeArrowheads="1"/>
          </p:cNvSpPr>
          <p:nvPr/>
        </p:nvSpPr>
        <p:spPr bwMode="auto">
          <a:xfrm>
            <a:off x="5484813" y="3735388"/>
            <a:ext cx="3659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Set each Storage unit discharge rate explicitly each time step</a:t>
            </a:r>
          </a:p>
        </p:txBody>
      </p:sp>
      <p:sp>
        <p:nvSpPr>
          <p:cNvPr id="157704" name="AutoShape 8"/>
          <p:cNvSpPr>
            <a:spLocks/>
          </p:cNvSpPr>
          <p:nvPr/>
        </p:nvSpPr>
        <p:spPr bwMode="auto">
          <a:xfrm>
            <a:off x="4857750" y="2665413"/>
            <a:ext cx="584200" cy="2820987"/>
          </a:xfrm>
          <a:prstGeom prst="rightBrace">
            <a:avLst>
              <a:gd name="adj1" fmla="val 402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7705" name="Text Box 9"/>
          <p:cNvSpPr txBox="1">
            <a:spLocks noChangeArrowheads="1"/>
          </p:cNvSpPr>
          <p:nvPr/>
        </p:nvSpPr>
        <p:spPr bwMode="auto">
          <a:xfrm>
            <a:off x="4306888" y="2062163"/>
            <a:ext cx="413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Solve and Sample explicitly at each step</a:t>
            </a:r>
          </a:p>
        </p:txBody>
      </p:sp>
      <p:sp>
        <p:nvSpPr>
          <p:cNvPr id="157706" name="AutoShape 10"/>
          <p:cNvSpPr>
            <a:spLocks/>
          </p:cNvSpPr>
          <p:nvPr/>
        </p:nvSpPr>
        <p:spPr bwMode="auto">
          <a:xfrm>
            <a:off x="925513" y="3106738"/>
            <a:ext cx="220662" cy="20955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7707" name="Line 11"/>
          <p:cNvSpPr>
            <a:spLocks noChangeShapeType="1"/>
          </p:cNvSpPr>
          <p:nvPr/>
        </p:nvSpPr>
        <p:spPr bwMode="auto">
          <a:xfrm flipH="1">
            <a:off x="1255713" y="2424113"/>
            <a:ext cx="3249612"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7708" name="Text Box 12"/>
          <p:cNvSpPr txBox="1">
            <a:spLocks noChangeArrowheads="1"/>
          </p:cNvSpPr>
          <p:nvPr/>
        </p:nvSpPr>
        <p:spPr bwMode="auto">
          <a:xfrm>
            <a:off x="2598738" y="5676900"/>
            <a:ext cx="413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(time is used for recording purposes only)</a:t>
            </a:r>
          </a:p>
        </p:txBody>
      </p:sp>
    </p:spTree>
    <p:extLst>
      <p:ext uri="{BB962C8B-B14F-4D97-AF65-F5344CB8AC3E}">
        <p14:creationId xmlns:p14="http://schemas.microsoft.com/office/powerpoint/2010/main" val="1553212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altLang="en-US"/>
              <a:t>Time Mode Scripting Example</a:t>
            </a:r>
          </a:p>
        </p:txBody>
      </p:sp>
      <p:sp>
        <p:nvSpPr>
          <p:cNvPr id="158723" name="Text Box 3"/>
          <p:cNvSpPr txBox="1">
            <a:spLocks noChangeArrowheads="1"/>
          </p:cNvSpPr>
          <p:nvPr/>
        </p:nvSpPr>
        <p:spPr bwMode="auto">
          <a:xfrm>
            <a:off x="328613" y="1982788"/>
            <a:ext cx="7975600"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lnSpc>
                <a:spcPct val="30000"/>
              </a:lnSpc>
            </a:pPr>
            <a:r>
              <a:rPr lang="en-US" altLang="en-US" sz="1000" b="1">
                <a:latin typeface="Courier New" panose="02070309020205020404" pitchFamily="49" charset="0"/>
              </a:rPr>
              <a:t>! Start the ramp down at 1 sec</a:t>
            </a:r>
          </a:p>
          <a:p>
            <a:pPr algn="l">
              <a:lnSpc>
                <a:spcPct val="30000"/>
              </a:lnSpc>
            </a:pPr>
            <a:r>
              <a:rPr lang="en-US" altLang="en-US" sz="1000" b="1">
                <a:latin typeface="Courier New" panose="02070309020205020404" pitchFamily="49" charset="0"/>
              </a:rPr>
              <a:t>Set mode=time loadshapeclass=duty</a:t>
            </a:r>
          </a:p>
          <a:p>
            <a:pPr algn="l">
              <a:lnSpc>
                <a:spcPct val="30000"/>
              </a:lnSpc>
            </a:pPr>
            <a:r>
              <a:rPr lang="en-US" altLang="en-US" sz="1000" b="1">
                <a:latin typeface="Courier New" panose="02070309020205020404" pitchFamily="49" charset="0"/>
              </a:rPr>
              <a:t>set stepsize=1s</a:t>
            </a:r>
          </a:p>
          <a:p>
            <a:pPr algn="l">
              <a:lnSpc>
                <a:spcPct val="30000"/>
              </a:lnSpc>
            </a:pPr>
            <a:endParaRPr lang="en-US" altLang="en-US" sz="1000" b="1">
              <a:latin typeface="Courier New" panose="02070309020205020404" pitchFamily="49" charset="0"/>
            </a:endParaRP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Solve   ! Base case t=0</a:t>
            </a:r>
          </a:p>
          <a:p>
            <a:pPr algn="l">
              <a:lnSpc>
                <a:spcPct val="30000"/>
              </a:lnSpc>
            </a:pPr>
            <a:r>
              <a:rPr lang="en-US" altLang="en-US" sz="1000" b="1">
                <a:latin typeface="Courier New" panose="02070309020205020404" pitchFamily="49" charset="0"/>
              </a:rPr>
              <a:t>Solve    ! t=t+1 = 2</a:t>
            </a:r>
          </a:p>
          <a:p>
            <a:pPr algn="l">
              <a:lnSpc>
                <a:spcPct val="30000"/>
              </a:lnSpc>
            </a:pPr>
            <a:r>
              <a:rPr lang="en-US" altLang="en-US" sz="1000" b="1">
                <a:latin typeface="Courier New" panose="02070309020205020404" pitchFamily="49" charset="0"/>
              </a:rPr>
              <a:t>Solve    ! t=2 second solution; t=t+1 = 3</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Set sec = 2.020834372 ! Unit 1 (reset t)</a:t>
            </a:r>
          </a:p>
          <a:p>
            <a:pPr algn="l">
              <a:lnSpc>
                <a:spcPct val="30000"/>
              </a:lnSpc>
            </a:pPr>
            <a:r>
              <a:rPr lang="en-US" altLang="en-US" sz="1000" b="1">
                <a:latin typeface="Courier New" panose="02070309020205020404" pitchFamily="49" charset="0"/>
              </a:rPr>
              <a:t>storage.jo0235001304.state=discharging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2.022028115 ! Unit 2</a:t>
            </a:r>
          </a:p>
          <a:p>
            <a:pPr algn="l">
              <a:lnSpc>
                <a:spcPct val="30000"/>
              </a:lnSpc>
            </a:pPr>
            <a:r>
              <a:rPr lang="en-US" altLang="en-US" sz="1000" b="1">
                <a:latin typeface="Courier New" panose="02070309020205020404" pitchFamily="49" charset="0"/>
              </a:rPr>
              <a:t>storage.jo0235000257.state=discharging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2.023158858 ! Unit 3</a:t>
            </a:r>
          </a:p>
          <a:p>
            <a:pPr algn="l">
              <a:lnSpc>
                <a:spcPct val="30000"/>
              </a:lnSpc>
            </a:pPr>
            <a:r>
              <a:rPr lang="en-US" altLang="en-US" sz="1000" b="1">
                <a:latin typeface="Courier New" panose="02070309020205020404" pitchFamily="49" charset="0"/>
              </a:rPr>
              <a:t>storage.jo0235000265.state=discharging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2.024604602 ! Unit 4</a:t>
            </a:r>
          </a:p>
          <a:p>
            <a:pPr algn="l">
              <a:lnSpc>
                <a:spcPct val="30000"/>
              </a:lnSpc>
            </a:pPr>
            <a:r>
              <a:rPr lang="en-US" altLang="en-US" sz="1000" b="1">
                <a:latin typeface="Courier New" panose="02070309020205020404" pitchFamily="49" charset="0"/>
              </a:rPr>
              <a:t>storage.jo0235000268_1.state=discharging %discharge=11.9</a:t>
            </a:r>
          </a:p>
          <a:p>
            <a:pPr algn="l">
              <a:lnSpc>
                <a:spcPct val="30000"/>
              </a:lnSpc>
            </a:pPr>
            <a:r>
              <a:rPr lang="en-US" altLang="en-US" sz="1000" b="1">
                <a:latin typeface="Courier New" panose="02070309020205020404" pitchFamily="49" charset="0"/>
              </a:rPr>
              <a:t>Solve</a:t>
            </a:r>
          </a:p>
          <a:p>
            <a:pPr algn="l">
              <a:lnSpc>
                <a:spcPct val="30000"/>
              </a:lnSpc>
            </a:pPr>
            <a:r>
              <a:rPr lang="en-US" altLang="en-US" sz="1000" b="1">
                <a:latin typeface="Courier New" panose="02070309020205020404" pitchFamily="49" charset="0"/>
              </a:rPr>
              <a:t>Set sec = 2.025738325 ! Unit 5</a:t>
            </a:r>
          </a:p>
          <a:p>
            <a:pPr algn="l">
              <a:lnSpc>
                <a:spcPct val="30000"/>
              </a:lnSpc>
            </a:pPr>
            <a:r>
              <a:rPr lang="en-US" altLang="en-US" sz="1000" b="1">
                <a:latin typeface="Courier New" panose="02070309020205020404" pitchFamily="49" charset="0"/>
              </a:rPr>
              <a:t>storage.jo0235000268_2.dispmode=discharging %discharge=11.9</a:t>
            </a:r>
          </a:p>
          <a:p>
            <a:pPr algn="l">
              <a:lnSpc>
                <a:spcPct val="30000"/>
              </a:lnSpc>
            </a:pPr>
            <a:r>
              <a:rPr lang="en-US" altLang="en-US" sz="1000" b="1">
                <a:latin typeface="Courier New" panose="02070309020205020404" pitchFamily="49" charset="0"/>
              </a:rPr>
              <a:t>Solve</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Etc.</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Set sec=3</a:t>
            </a:r>
          </a:p>
          <a:p>
            <a:pPr algn="l">
              <a:lnSpc>
                <a:spcPct val="30000"/>
              </a:lnSpc>
            </a:pPr>
            <a:r>
              <a:rPr lang="en-US" altLang="en-US" sz="1000" b="1">
                <a:latin typeface="Courier New" panose="02070309020205020404" pitchFamily="49" charset="0"/>
              </a:rPr>
              <a:t>Solve   ! t=3 solution; t=t+1 = 4</a:t>
            </a:r>
          </a:p>
          <a:p>
            <a:pPr algn="l">
              <a:lnSpc>
                <a:spcPct val="30000"/>
              </a:lnSpc>
            </a:pPr>
            <a:endParaRPr lang="en-US" altLang="en-US" sz="1000" b="1">
              <a:latin typeface="Courier New" panose="02070309020205020404" pitchFamily="49" charset="0"/>
            </a:endParaRPr>
          </a:p>
          <a:p>
            <a:pPr algn="l">
              <a:lnSpc>
                <a:spcPct val="30000"/>
              </a:lnSpc>
            </a:pPr>
            <a:r>
              <a:rPr lang="en-US" altLang="en-US" sz="1000" b="1">
                <a:latin typeface="Courier New" panose="02070309020205020404" pitchFamily="49" charset="0"/>
              </a:rPr>
              <a:t>….</a:t>
            </a:r>
          </a:p>
        </p:txBody>
      </p:sp>
      <p:sp>
        <p:nvSpPr>
          <p:cNvPr id="158724" name="Text Box 4"/>
          <p:cNvSpPr txBox="1">
            <a:spLocks noChangeArrowheads="1"/>
          </p:cNvSpPr>
          <p:nvPr/>
        </p:nvSpPr>
        <p:spPr bwMode="auto">
          <a:xfrm>
            <a:off x="4879975" y="1938338"/>
            <a:ext cx="2832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8725" name="Text Box 5"/>
          <p:cNvSpPr txBox="1">
            <a:spLocks noChangeArrowheads="1"/>
          </p:cNvSpPr>
          <p:nvPr/>
        </p:nvSpPr>
        <p:spPr bwMode="auto">
          <a:xfrm>
            <a:off x="4991100" y="1917700"/>
            <a:ext cx="3502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All Loads, Generators will follow assigned Duty cycle loadshape</a:t>
            </a:r>
          </a:p>
        </p:txBody>
      </p:sp>
      <p:sp>
        <p:nvSpPr>
          <p:cNvPr id="158726" name="Line 6"/>
          <p:cNvSpPr>
            <a:spLocks noChangeShapeType="1"/>
          </p:cNvSpPr>
          <p:nvPr/>
        </p:nvSpPr>
        <p:spPr bwMode="auto">
          <a:xfrm flipH="1">
            <a:off x="3084513" y="2071688"/>
            <a:ext cx="1884362"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19122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B314E34-55A6-4418-8EC9-4B81FC8F2580}"/>
              </a:ext>
            </a:extLst>
          </p:cNvPr>
          <p:cNvSpPr>
            <a:spLocks noGrp="1" noChangeArrowheads="1"/>
          </p:cNvSpPr>
          <p:nvPr>
            <p:ph type="title"/>
          </p:nvPr>
        </p:nvSpPr>
        <p:spPr/>
        <p:txBody>
          <a:bodyPr/>
          <a:lstStyle/>
          <a:p>
            <a:pPr algn="ctr" eaLnBrk="1" hangingPunct="1"/>
            <a:r>
              <a:rPr lang="en-US" altLang="en-US" dirty="0"/>
              <a:t>MATLAB COM Interface Example</a:t>
            </a:r>
            <a:br>
              <a:rPr lang="en-US" altLang="en-US" dirty="0"/>
            </a:br>
            <a:endParaRPr lang="en-US" altLang="en-US" dirty="0"/>
          </a:p>
        </p:txBody>
      </p:sp>
      <p:sp>
        <p:nvSpPr>
          <p:cNvPr id="2" name="Text Placeholder 1">
            <a:extLst>
              <a:ext uri="{FF2B5EF4-FFF2-40B4-BE49-F238E27FC236}">
                <a16:creationId xmlns:a16="http://schemas.microsoft.com/office/drawing/2014/main" id="{D50A94A9-54B9-41AA-B8B4-5B8C6B462D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1586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fontScale="90000"/>
          </a:bodyPr>
          <a:lstStyle/>
          <a:p>
            <a:pPr eaLnBrk="1" hangingPunct="1"/>
            <a:r>
              <a:rPr lang="en-US" altLang="en-US"/>
              <a:t>Custom Simulation Scripting: </a:t>
            </a:r>
            <a:br>
              <a:rPr lang="en-US" altLang="en-US"/>
            </a:br>
            <a:r>
              <a:rPr lang="en-US" altLang="en-US"/>
              <a:t>Rolling Your Own Solution Algorithm</a:t>
            </a:r>
          </a:p>
        </p:txBody>
      </p:sp>
      <p:pic>
        <p:nvPicPr>
          <p:cNvPr id="159747" name="Picture 3" descr="HelpCapture1"/>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787775" y="1471613"/>
            <a:ext cx="4824413" cy="4935537"/>
          </a:xfrm>
          <a:noFill/>
        </p:spPr>
      </p:pic>
      <p:sp>
        <p:nvSpPr>
          <p:cNvPr id="159748" name="AutoShape 4"/>
          <p:cNvSpPr>
            <a:spLocks/>
          </p:cNvSpPr>
          <p:nvPr/>
        </p:nvSpPr>
        <p:spPr bwMode="auto">
          <a:xfrm>
            <a:off x="3349625" y="2368550"/>
            <a:ext cx="738188" cy="1057275"/>
          </a:xfrm>
          <a:prstGeom prst="leftBrace">
            <a:avLst>
              <a:gd name="adj1" fmla="val 119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59749" name="Text Box 5"/>
          <p:cNvSpPr txBox="1">
            <a:spLocks noChangeArrowheads="1"/>
          </p:cNvSpPr>
          <p:nvPr/>
        </p:nvSpPr>
        <p:spPr bwMode="auto">
          <a:xfrm>
            <a:off x="363538" y="2500313"/>
            <a:ext cx="27098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b="1"/>
              <a:t>These commands allow step-by-step control of the solution process</a:t>
            </a:r>
          </a:p>
        </p:txBody>
      </p:sp>
    </p:spTree>
    <p:extLst>
      <p:ext uri="{BB962C8B-B14F-4D97-AF65-F5344CB8AC3E}">
        <p14:creationId xmlns:p14="http://schemas.microsoft.com/office/powerpoint/2010/main" val="353199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pPr eaLnBrk="1" hangingPunct="1"/>
            <a:r>
              <a:rPr lang="en-US" altLang="en-US"/>
              <a:t>Custom Simulation Scripting: Rolling Your Own Solution Algorithm</a:t>
            </a:r>
          </a:p>
        </p:txBody>
      </p:sp>
      <p:sp>
        <p:nvSpPr>
          <p:cNvPr id="160771" name="Rectangle 3"/>
          <p:cNvSpPr>
            <a:spLocks noGrp="1" noChangeArrowheads="1"/>
          </p:cNvSpPr>
          <p:nvPr>
            <p:ph type="body" idx="1"/>
          </p:nvPr>
        </p:nvSpPr>
        <p:spPr/>
        <p:txBody>
          <a:bodyPr/>
          <a:lstStyle/>
          <a:p>
            <a:pPr marL="457200" indent="-457200" eaLnBrk="1" hangingPunct="1"/>
            <a:r>
              <a:rPr lang="en-US" altLang="en-US" dirty="0"/>
              <a:t>The basic Snapshot solution process:</a:t>
            </a:r>
          </a:p>
          <a:p>
            <a:pPr marL="744538" lvl="1" indent="-457200" eaLnBrk="1" hangingPunct="1"/>
            <a:r>
              <a:rPr lang="en-US" altLang="en-US" dirty="0"/>
              <a:t>Initialize Snapshot (_</a:t>
            </a:r>
            <a:r>
              <a:rPr lang="en-US" altLang="en-US" b="1" dirty="0" err="1"/>
              <a:t>InitSnap</a:t>
            </a:r>
            <a:r>
              <a:rPr lang="en-US" altLang="en-US" dirty="0"/>
              <a:t>)</a:t>
            </a:r>
          </a:p>
          <a:p>
            <a:pPr marL="744538" lvl="1" indent="-457200" eaLnBrk="1" hangingPunct="1"/>
            <a:r>
              <a:rPr lang="en-US" altLang="en-US" dirty="0"/>
              <a:t>Repeat until converged:</a:t>
            </a:r>
          </a:p>
          <a:p>
            <a:pPr marL="1144588" lvl="2" indent="-457200" eaLnBrk="1" hangingPunct="1"/>
            <a:r>
              <a:rPr lang="en-US" altLang="en-US" dirty="0"/>
              <a:t>Solve Circuit (_</a:t>
            </a:r>
            <a:r>
              <a:rPr lang="en-US" altLang="en-US" b="1" dirty="0" err="1"/>
              <a:t>SolveNoControl</a:t>
            </a:r>
            <a:r>
              <a:rPr lang="en-US" altLang="en-US" dirty="0"/>
              <a:t>)</a:t>
            </a:r>
          </a:p>
          <a:p>
            <a:pPr marL="1144588" lvl="2" indent="-457200" eaLnBrk="1" hangingPunct="1"/>
            <a:r>
              <a:rPr lang="en-US" altLang="en-US" dirty="0"/>
              <a:t>Sample control devices (_</a:t>
            </a:r>
            <a:r>
              <a:rPr lang="en-US" altLang="en-US" b="1" dirty="0" err="1"/>
              <a:t>SampleControls</a:t>
            </a:r>
            <a:r>
              <a:rPr lang="en-US" altLang="en-US" dirty="0"/>
              <a:t>)</a:t>
            </a:r>
          </a:p>
          <a:p>
            <a:pPr marL="1144588" lvl="2" indent="-457200" eaLnBrk="1" hangingPunct="1"/>
            <a:r>
              <a:rPr lang="en-US" altLang="en-US" dirty="0"/>
              <a:t>Do control actions, if any (_</a:t>
            </a:r>
            <a:r>
              <a:rPr lang="en-US" altLang="en-US" b="1" dirty="0" err="1"/>
              <a:t>DoControlActions</a:t>
            </a:r>
            <a:r>
              <a:rPr lang="en-US" altLang="en-US" dirty="0"/>
              <a:t>)</a:t>
            </a:r>
          </a:p>
          <a:p>
            <a:pPr marL="1144588" lvl="2" indent="-457200" eaLnBrk="1" hangingPunct="1"/>
            <a:endParaRPr lang="en-US" altLang="en-US" dirty="0"/>
          </a:p>
          <a:p>
            <a:pPr marL="457200" indent="-457200" eaLnBrk="1" hangingPunct="1"/>
            <a:r>
              <a:rPr lang="en-US" altLang="en-US" dirty="0"/>
              <a:t>You may wish, for example, to interject custom control actions after the _</a:t>
            </a:r>
            <a:r>
              <a:rPr lang="en-US" altLang="en-US" dirty="0" err="1"/>
              <a:t>SolveNoControl</a:t>
            </a:r>
            <a:r>
              <a:rPr lang="en-US" altLang="en-US" dirty="0"/>
              <a:t> step</a:t>
            </a:r>
          </a:p>
        </p:txBody>
      </p:sp>
    </p:spTree>
    <p:extLst>
      <p:ext uri="{BB962C8B-B14F-4D97-AF65-F5344CB8AC3E}">
        <p14:creationId xmlns:p14="http://schemas.microsoft.com/office/powerpoint/2010/main" val="4272225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17428" y="1279525"/>
            <a:ext cx="5309144" cy="5029200"/>
          </a:xfrm>
          <a:prstGeom prst="rect">
            <a:avLst/>
          </a:prstGeom>
          <a:noFill/>
          <a:ln>
            <a:noFill/>
          </a:ln>
        </p:spPr>
      </p:pic>
      <p:sp>
        <p:nvSpPr>
          <p:cNvPr id="3" name="TextBox 2"/>
          <p:cNvSpPr txBox="1"/>
          <p:nvPr/>
        </p:nvSpPr>
        <p:spPr>
          <a:xfrm>
            <a:off x="794327" y="785091"/>
            <a:ext cx="7583055" cy="338554"/>
          </a:xfrm>
          <a:prstGeom prst="rect">
            <a:avLst/>
          </a:prstGeom>
          <a:noFill/>
        </p:spPr>
        <p:txBody>
          <a:bodyPr wrap="square" rtlCol="0">
            <a:spAutoFit/>
          </a:bodyPr>
          <a:lstStyle/>
          <a:p>
            <a:pPr algn="l"/>
            <a:r>
              <a:rPr lang="en-US" dirty="0"/>
              <a:t>Controls are sampled and executed after a converged power flow solution</a:t>
            </a:r>
          </a:p>
        </p:txBody>
      </p:sp>
      <p:sp>
        <p:nvSpPr>
          <p:cNvPr id="6" name="TextBox 5"/>
          <p:cNvSpPr txBox="1"/>
          <p:nvPr/>
        </p:nvSpPr>
        <p:spPr>
          <a:xfrm>
            <a:off x="5238974" y="1726173"/>
            <a:ext cx="2883049" cy="338554"/>
          </a:xfrm>
          <a:prstGeom prst="rect">
            <a:avLst/>
          </a:prstGeom>
          <a:noFill/>
        </p:spPr>
        <p:txBody>
          <a:bodyPr wrap="square" rtlCol="0">
            <a:spAutoFit/>
          </a:bodyPr>
          <a:lstStyle/>
          <a:p>
            <a:r>
              <a:rPr lang="en-US" altLang="en-US" dirty="0"/>
              <a:t>_</a:t>
            </a:r>
            <a:r>
              <a:rPr lang="en-US" altLang="en-US" b="1" dirty="0" err="1"/>
              <a:t>SolveNoControl</a:t>
            </a:r>
            <a:endParaRPr lang="en-US" dirty="0"/>
          </a:p>
        </p:txBody>
      </p:sp>
      <p:sp>
        <p:nvSpPr>
          <p:cNvPr id="8" name="TextBox 7"/>
          <p:cNvSpPr txBox="1"/>
          <p:nvPr/>
        </p:nvSpPr>
        <p:spPr>
          <a:xfrm>
            <a:off x="5308886" y="2342098"/>
            <a:ext cx="3098202" cy="338554"/>
          </a:xfrm>
          <a:prstGeom prst="rect">
            <a:avLst/>
          </a:prstGeom>
          <a:noFill/>
        </p:spPr>
        <p:txBody>
          <a:bodyPr wrap="square" rtlCol="0">
            <a:spAutoFit/>
          </a:bodyPr>
          <a:lstStyle/>
          <a:p>
            <a:r>
              <a:rPr lang="en-US" altLang="en-US" dirty="0"/>
              <a:t>_</a:t>
            </a:r>
            <a:r>
              <a:rPr lang="en-US" altLang="en-US" b="1" dirty="0" err="1"/>
              <a:t>SampleControls</a:t>
            </a:r>
            <a:endParaRPr lang="en-US" dirty="0"/>
          </a:p>
        </p:txBody>
      </p:sp>
      <p:sp>
        <p:nvSpPr>
          <p:cNvPr id="9" name="Rectangle 8"/>
          <p:cNvSpPr/>
          <p:nvPr/>
        </p:nvSpPr>
        <p:spPr>
          <a:xfrm>
            <a:off x="5977146" y="2958023"/>
            <a:ext cx="2052164" cy="338554"/>
          </a:xfrm>
          <a:prstGeom prst="rect">
            <a:avLst/>
          </a:prstGeom>
        </p:spPr>
        <p:txBody>
          <a:bodyPr wrap="none">
            <a:spAutoFit/>
          </a:bodyPr>
          <a:lstStyle/>
          <a:p>
            <a:r>
              <a:rPr lang="en-US" altLang="en-US" dirty="0"/>
              <a:t>_</a:t>
            </a:r>
            <a:r>
              <a:rPr lang="en-US" altLang="en-US" b="1" dirty="0" err="1"/>
              <a:t>DoControlActions</a:t>
            </a:r>
            <a:endParaRPr lang="en-US" dirty="0"/>
          </a:p>
        </p:txBody>
      </p:sp>
      <p:cxnSp>
        <p:nvCxnSpPr>
          <p:cNvPr id="11" name="Straight Arrow Connector 10"/>
          <p:cNvCxnSpPr/>
          <p:nvPr/>
        </p:nvCxnSpPr>
        <p:spPr bwMode="auto">
          <a:xfrm flipH="1">
            <a:off x="4206240" y="1956196"/>
            <a:ext cx="1570616" cy="55517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14" name="Straight Arrow Connector 13"/>
          <p:cNvCxnSpPr/>
          <p:nvPr/>
        </p:nvCxnSpPr>
        <p:spPr bwMode="auto">
          <a:xfrm flipH="1">
            <a:off x="4206240" y="2511156"/>
            <a:ext cx="1753476" cy="897176"/>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16" name="Straight Arrow Connector 15"/>
          <p:cNvCxnSpPr/>
          <p:nvPr/>
        </p:nvCxnSpPr>
        <p:spPr bwMode="auto">
          <a:xfrm flipH="1">
            <a:off x="4223670" y="3188046"/>
            <a:ext cx="1832885" cy="1159647"/>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576218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r>
              <a:rPr lang="en-US" altLang="en-US"/>
              <a:t>Co-simulation and OpenDSS</a:t>
            </a:r>
          </a:p>
        </p:txBody>
      </p:sp>
      <p:sp>
        <p:nvSpPr>
          <p:cNvPr id="161795" name="Content Placeholder 2"/>
          <p:cNvSpPr>
            <a:spLocks noGrp="1"/>
          </p:cNvSpPr>
          <p:nvPr>
            <p:ph idx="1"/>
          </p:nvPr>
        </p:nvSpPr>
        <p:spPr/>
        <p:txBody>
          <a:bodyPr/>
          <a:lstStyle/>
          <a:p>
            <a:r>
              <a:rPr lang="en-US" altLang="en-US"/>
              <a:t>Simulation of power system and communications networks simultaneously</a:t>
            </a:r>
          </a:p>
          <a:p>
            <a:r>
              <a:rPr lang="en-US" altLang="en-US"/>
              <a:t>An important area of smart grid research</a:t>
            </a:r>
          </a:p>
          <a:p>
            <a:pPr lvl="1"/>
            <a:r>
              <a:rPr lang="en-US" altLang="en-US"/>
              <a:t>Will messages be able to get to targets in time to perform Smart Grid functions?</a:t>
            </a:r>
          </a:p>
          <a:p>
            <a:pPr lvl="1"/>
            <a:r>
              <a:rPr lang="en-US" altLang="en-US"/>
              <a:t>What will be the effect of communications latency?</a:t>
            </a:r>
          </a:p>
          <a:p>
            <a:r>
              <a:rPr lang="en-US" altLang="en-US"/>
              <a:t>Much work needs to be done developing appropriate tools</a:t>
            </a:r>
          </a:p>
        </p:txBody>
      </p:sp>
    </p:spTree>
    <p:extLst>
      <p:ext uri="{BB962C8B-B14F-4D97-AF65-F5344CB8AC3E}">
        <p14:creationId xmlns:p14="http://schemas.microsoft.com/office/powerpoint/2010/main" val="2706186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ltLang="en-US"/>
              <a:t>Custom Simulation Scripting, cont’d</a:t>
            </a:r>
          </a:p>
        </p:txBody>
      </p:sp>
      <p:sp>
        <p:nvSpPr>
          <p:cNvPr id="162819" name="Rectangle 3"/>
          <p:cNvSpPr>
            <a:spLocks noGrp="1" noChangeArrowheads="1"/>
          </p:cNvSpPr>
          <p:nvPr>
            <p:ph type="body" idx="1"/>
          </p:nvPr>
        </p:nvSpPr>
        <p:spPr/>
        <p:txBody>
          <a:bodyPr/>
          <a:lstStyle/>
          <a:p>
            <a:pPr eaLnBrk="1" hangingPunct="1"/>
            <a:r>
              <a:rPr lang="en-US" altLang="en-US"/>
              <a:t>Via COM interface</a:t>
            </a:r>
          </a:p>
          <a:p>
            <a:pPr lvl="1" eaLnBrk="1" hangingPunct="1"/>
            <a:r>
              <a:rPr lang="en-US" altLang="en-US"/>
              <a:t>Whatever you want (if you can write code)</a:t>
            </a:r>
          </a:p>
          <a:p>
            <a:pPr lvl="1" eaLnBrk="1" hangingPunct="1"/>
            <a:endParaRPr lang="en-US" altLang="en-US"/>
          </a:p>
          <a:p>
            <a:pPr eaLnBrk="1" hangingPunct="1"/>
            <a:r>
              <a:rPr lang="en-US" altLang="en-US"/>
              <a:t>See Examples Folder on Sourceforge site</a:t>
            </a:r>
          </a:p>
          <a:p>
            <a:pPr lvl="1" eaLnBrk="1" hangingPunct="1"/>
            <a:r>
              <a:rPr lang="en-US" altLang="en-US"/>
              <a:t>Excel: SampleDSSDriver.xls</a:t>
            </a:r>
          </a:p>
          <a:p>
            <a:pPr lvl="1" eaLnBrk="1" hangingPunct="1"/>
            <a:r>
              <a:rPr lang="en-US" altLang="en-US"/>
              <a:t>Matlab: </a:t>
            </a:r>
          </a:p>
          <a:p>
            <a:pPr lvl="2" eaLnBrk="1" hangingPunct="1"/>
            <a:r>
              <a:rPr lang="en-US" altLang="en-US"/>
              <a:t>VoltageProfileExample.m</a:t>
            </a:r>
          </a:p>
          <a:p>
            <a:pPr lvl="2" eaLnBrk="1" hangingPunct="1"/>
            <a:r>
              <a:rPr lang="en-US" altLang="en-US"/>
              <a:t>DSSMonteCarlo.m</a:t>
            </a:r>
          </a:p>
        </p:txBody>
      </p:sp>
    </p:spTree>
    <p:extLst>
      <p:ext uri="{BB962C8B-B14F-4D97-AF65-F5344CB8AC3E}">
        <p14:creationId xmlns:p14="http://schemas.microsoft.com/office/powerpoint/2010/main" val="3443983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en-US" altLang="en-US"/>
              <a:t>For More Information …</a:t>
            </a:r>
          </a:p>
        </p:txBody>
      </p:sp>
      <p:sp>
        <p:nvSpPr>
          <p:cNvPr id="163843" name="Rectangle 3"/>
          <p:cNvSpPr>
            <a:spLocks noGrp="1" noChangeArrowheads="1"/>
          </p:cNvSpPr>
          <p:nvPr>
            <p:ph type="body" idx="1"/>
          </p:nvPr>
        </p:nvSpPr>
        <p:spPr>
          <a:xfrm>
            <a:off x="457200" y="2538413"/>
            <a:ext cx="8226425" cy="3813175"/>
          </a:xfrm>
        </p:spPr>
        <p:txBody>
          <a:bodyPr/>
          <a:lstStyle/>
          <a:p>
            <a:pPr eaLnBrk="1" hangingPunct="1"/>
            <a:r>
              <a:rPr lang="en-US" altLang="en-US"/>
              <a:t>See OpenDSS Custom Scripting.Doc</a:t>
            </a:r>
          </a:p>
          <a:p>
            <a:pPr lvl="1" eaLnBrk="1" hangingPunct="1"/>
            <a:r>
              <a:rPr lang="en-US" altLang="en-US"/>
              <a:t>(Sourceforge site, “Doc” Folder)</a:t>
            </a:r>
          </a:p>
        </p:txBody>
      </p:sp>
    </p:spTree>
    <p:extLst>
      <p:ext uri="{BB962C8B-B14F-4D97-AF65-F5344CB8AC3E}">
        <p14:creationId xmlns:p14="http://schemas.microsoft.com/office/powerpoint/2010/main" val="763908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8BCE-2D94-4196-93BF-AF53A5589947}"/>
              </a:ext>
            </a:extLst>
          </p:cNvPr>
          <p:cNvSpPr>
            <a:spLocks noGrp="1"/>
          </p:cNvSpPr>
          <p:nvPr>
            <p:ph type="title"/>
          </p:nvPr>
        </p:nvSpPr>
        <p:spPr/>
        <p:txBody>
          <a:bodyPr/>
          <a:lstStyle/>
          <a:p>
            <a:r>
              <a:rPr lang="en-US" dirty="0"/>
              <a:t>MATLAB Startup Function</a:t>
            </a:r>
          </a:p>
        </p:txBody>
      </p:sp>
      <p:sp>
        <p:nvSpPr>
          <p:cNvPr id="4" name="Slide Number Placeholder 3">
            <a:extLst>
              <a:ext uri="{FF2B5EF4-FFF2-40B4-BE49-F238E27FC236}">
                <a16:creationId xmlns:a16="http://schemas.microsoft.com/office/drawing/2014/main" id="{C39AC786-4687-4C72-B133-58BA4C7572E3}"/>
              </a:ext>
            </a:extLst>
          </p:cNvPr>
          <p:cNvSpPr>
            <a:spLocks noGrp="1"/>
          </p:cNvSpPr>
          <p:nvPr>
            <p:ph type="sldNum" sz="quarter" idx="12"/>
          </p:nvPr>
        </p:nvSpPr>
        <p:spPr/>
        <p:txBody>
          <a:bodyPr/>
          <a:lstStyle/>
          <a:p>
            <a:pPr>
              <a:defRPr/>
            </a:pPr>
            <a:endParaRPr lang="en-US" dirty="0"/>
          </a:p>
        </p:txBody>
      </p:sp>
      <p:sp>
        <p:nvSpPr>
          <p:cNvPr id="7" name="TextBox 6">
            <a:extLst>
              <a:ext uri="{FF2B5EF4-FFF2-40B4-BE49-F238E27FC236}">
                <a16:creationId xmlns:a16="http://schemas.microsoft.com/office/drawing/2014/main" id="{53222885-3FB2-45DC-9005-58D9ED30831E}"/>
              </a:ext>
            </a:extLst>
          </p:cNvPr>
          <p:cNvSpPr txBox="1"/>
          <p:nvPr/>
        </p:nvSpPr>
        <p:spPr>
          <a:xfrm>
            <a:off x="609600" y="1524000"/>
            <a:ext cx="8001000" cy="3293209"/>
          </a:xfrm>
          <a:prstGeom prst="rect">
            <a:avLst/>
          </a:prstGeom>
          <a:noFill/>
        </p:spPr>
        <p:txBody>
          <a:bodyPr wrap="square" rtlCol="0">
            <a:spAutoFit/>
          </a:bodyPr>
          <a:lstStyle/>
          <a:p>
            <a:pPr algn="l">
              <a:spcBef>
                <a:spcPts val="0"/>
              </a:spcBef>
            </a:pPr>
            <a:r>
              <a:rPr lang="en-US" dirty="0"/>
              <a:t>%--------------------------------------------------------------------------</a:t>
            </a:r>
          </a:p>
          <a:p>
            <a:pPr algn="l">
              <a:spcBef>
                <a:spcPts val="0"/>
              </a:spcBef>
            </a:pPr>
            <a:r>
              <a:rPr lang="en-US" dirty="0"/>
              <a:t>function [</a:t>
            </a:r>
            <a:r>
              <a:rPr lang="en-US" dirty="0" err="1"/>
              <a:t>Start,DSSObj,Text</a:t>
            </a:r>
            <a:r>
              <a:rPr lang="en-US" dirty="0"/>
              <a:t>] = </a:t>
            </a:r>
            <a:r>
              <a:rPr lang="en-US" dirty="0" err="1"/>
              <a:t>DSSStartup</a:t>
            </a:r>
            <a:endParaRPr lang="en-US" dirty="0"/>
          </a:p>
          <a:p>
            <a:pPr algn="l">
              <a:spcBef>
                <a:spcPts val="0"/>
              </a:spcBef>
            </a:pPr>
            <a:r>
              <a:rPr lang="en-US" dirty="0"/>
              <a:t>    % Function for starting up the DSS</a:t>
            </a:r>
          </a:p>
          <a:p>
            <a:pPr algn="l">
              <a:spcBef>
                <a:spcPts val="0"/>
              </a:spcBef>
            </a:pPr>
            <a:r>
              <a:rPr lang="en-US" dirty="0"/>
              <a:t>    </a:t>
            </a:r>
          </a:p>
          <a:p>
            <a:pPr algn="l">
              <a:spcBef>
                <a:spcPts val="0"/>
              </a:spcBef>
            </a:pPr>
            <a:r>
              <a:rPr lang="en-US" dirty="0"/>
              <a:t>    %instantiate the DSS Object</a:t>
            </a:r>
          </a:p>
          <a:p>
            <a:pPr algn="l">
              <a:spcBef>
                <a:spcPts val="0"/>
              </a:spcBef>
            </a:pPr>
            <a:r>
              <a:rPr lang="en-US" dirty="0"/>
              <a:t>    </a:t>
            </a:r>
            <a:r>
              <a:rPr lang="en-US" dirty="0" err="1"/>
              <a:t>DSSObj</a:t>
            </a:r>
            <a:r>
              <a:rPr lang="en-US" dirty="0"/>
              <a:t> = </a:t>
            </a:r>
            <a:r>
              <a:rPr lang="en-US" dirty="0" err="1"/>
              <a:t>actxserver</a:t>
            </a:r>
            <a:r>
              <a:rPr lang="en-US" dirty="0"/>
              <a:t>('</a:t>
            </a:r>
            <a:r>
              <a:rPr lang="en-US" dirty="0" err="1"/>
              <a:t>OpenDSSEngine.DSS</a:t>
            </a:r>
            <a:r>
              <a:rPr lang="en-US" dirty="0"/>
              <a:t>');</a:t>
            </a:r>
          </a:p>
          <a:p>
            <a:pPr algn="l">
              <a:spcBef>
                <a:spcPts val="0"/>
              </a:spcBef>
            </a:pPr>
            <a:r>
              <a:rPr lang="en-US" dirty="0"/>
              <a:t>    %</a:t>
            </a:r>
          </a:p>
          <a:p>
            <a:pPr algn="l">
              <a:spcBef>
                <a:spcPts val="0"/>
              </a:spcBef>
            </a:pPr>
            <a:r>
              <a:rPr lang="en-US" dirty="0"/>
              <a:t>    %Start </a:t>
            </a:r>
            <a:r>
              <a:rPr lang="en-US" dirty="0" err="1"/>
              <a:t>OpenDSS</a:t>
            </a:r>
            <a:r>
              <a:rPr lang="en-US" dirty="0"/>
              <a:t>.   Only needs to be executed the first time w/in a</a:t>
            </a:r>
          </a:p>
          <a:p>
            <a:pPr algn="l">
              <a:spcBef>
                <a:spcPts val="0"/>
              </a:spcBef>
            </a:pPr>
            <a:r>
              <a:rPr lang="en-US" dirty="0"/>
              <a:t>    %</a:t>
            </a:r>
            <a:r>
              <a:rPr lang="en-US" dirty="0" err="1"/>
              <a:t>Matlab</a:t>
            </a:r>
            <a:r>
              <a:rPr lang="en-US" dirty="0"/>
              <a:t> session</a:t>
            </a:r>
          </a:p>
          <a:p>
            <a:pPr algn="l">
              <a:spcBef>
                <a:spcPts val="0"/>
              </a:spcBef>
            </a:pPr>
            <a:r>
              <a:rPr lang="en-US" dirty="0"/>
              <a:t>    Start = </a:t>
            </a:r>
            <a:r>
              <a:rPr lang="en-US" dirty="0" err="1"/>
              <a:t>DSSObj.Start</a:t>
            </a:r>
            <a:r>
              <a:rPr lang="en-US" dirty="0"/>
              <a:t>(0);</a:t>
            </a:r>
          </a:p>
          <a:p>
            <a:pPr algn="l">
              <a:spcBef>
                <a:spcPts val="0"/>
              </a:spcBef>
            </a:pPr>
            <a:endParaRPr lang="en-US" dirty="0"/>
          </a:p>
          <a:p>
            <a:pPr algn="l">
              <a:spcBef>
                <a:spcPts val="0"/>
              </a:spcBef>
            </a:pPr>
            <a:r>
              <a:rPr lang="en-US" dirty="0"/>
              <a:t>    % Define a variable that points to the text interface</a:t>
            </a:r>
          </a:p>
          <a:p>
            <a:pPr algn="l">
              <a:spcBef>
                <a:spcPts val="0"/>
              </a:spcBef>
            </a:pPr>
            <a:r>
              <a:rPr lang="en-US" dirty="0"/>
              <a:t>    Text = </a:t>
            </a:r>
            <a:r>
              <a:rPr lang="en-US" dirty="0" err="1"/>
              <a:t>DSSObj.Text</a:t>
            </a:r>
            <a:r>
              <a:rPr lang="en-US" dirty="0"/>
              <a:t>; </a:t>
            </a:r>
          </a:p>
        </p:txBody>
      </p:sp>
    </p:spTree>
    <p:extLst>
      <p:ext uri="{BB962C8B-B14F-4D97-AF65-F5344CB8AC3E}">
        <p14:creationId xmlns:p14="http://schemas.microsoft.com/office/powerpoint/2010/main" val="197776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8BCE-2D94-4196-93BF-AF53A5589947}"/>
              </a:ext>
            </a:extLst>
          </p:cNvPr>
          <p:cNvSpPr>
            <a:spLocks noGrp="1"/>
          </p:cNvSpPr>
          <p:nvPr>
            <p:ph type="title"/>
          </p:nvPr>
        </p:nvSpPr>
        <p:spPr/>
        <p:txBody>
          <a:bodyPr/>
          <a:lstStyle/>
          <a:p>
            <a:r>
              <a:rPr lang="en-US" dirty="0"/>
              <a:t>MATLAB Startup Function</a:t>
            </a:r>
          </a:p>
        </p:txBody>
      </p:sp>
      <p:sp>
        <p:nvSpPr>
          <p:cNvPr id="4" name="Slide Number Placeholder 3">
            <a:extLst>
              <a:ext uri="{FF2B5EF4-FFF2-40B4-BE49-F238E27FC236}">
                <a16:creationId xmlns:a16="http://schemas.microsoft.com/office/drawing/2014/main" id="{C39AC786-4687-4C72-B133-58BA4C7572E3}"/>
              </a:ext>
            </a:extLst>
          </p:cNvPr>
          <p:cNvSpPr>
            <a:spLocks noGrp="1"/>
          </p:cNvSpPr>
          <p:nvPr>
            <p:ph type="sldNum" sz="quarter" idx="12"/>
          </p:nvPr>
        </p:nvSpPr>
        <p:spPr/>
        <p:txBody>
          <a:bodyPr/>
          <a:lstStyle/>
          <a:p>
            <a:pPr>
              <a:defRPr/>
            </a:pPr>
            <a:endParaRPr lang="en-US" dirty="0"/>
          </a:p>
        </p:txBody>
      </p:sp>
      <p:sp>
        <p:nvSpPr>
          <p:cNvPr id="7" name="TextBox 6">
            <a:extLst>
              <a:ext uri="{FF2B5EF4-FFF2-40B4-BE49-F238E27FC236}">
                <a16:creationId xmlns:a16="http://schemas.microsoft.com/office/drawing/2014/main" id="{53222885-3FB2-45DC-9005-58D9ED30831E}"/>
              </a:ext>
            </a:extLst>
          </p:cNvPr>
          <p:cNvSpPr txBox="1"/>
          <p:nvPr/>
        </p:nvSpPr>
        <p:spPr>
          <a:xfrm>
            <a:off x="571500" y="759069"/>
            <a:ext cx="8001000" cy="5632311"/>
          </a:xfrm>
          <a:prstGeom prst="rect">
            <a:avLst/>
          </a:prstGeom>
          <a:noFill/>
        </p:spPr>
        <p:txBody>
          <a:bodyPr wrap="square" rtlCol="0">
            <a:spAutoFit/>
          </a:bodyPr>
          <a:lstStyle/>
          <a:p>
            <a:pPr algn="l">
              <a:spcBef>
                <a:spcPts val="0"/>
              </a:spcBef>
            </a:pPr>
            <a:r>
              <a:rPr lang="en-US" sz="900" b="1" dirty="0">
                <a:latin typeface="Courier New" panose="02070309020205020404" pitchFamily="49" charset="0"/>
                <a:cs typeface="Courier New" panose="02070309020205020404" pitchFamily="49" charset="0"/>
              </a:rPr>
              <a:t>% Examples of using </a:t>
            </a:r>
            <a:r>
              <a:rPr lang="en-US" sz="900" b="1" dirty="0" err="1">
                <a:latin typeface="Courier New" panose="02070309020205020404" pitchFamily="49" charset="0"/>
                <a:cs typeface="Courier New" panose="02070309020205020404" pitchFamily="49" charset="0"/>
              </a:rPr>
              <a:t>Matlab</a:t>
            </a:r>
            <a:r>
              <a:rPr lang="en-US" sz="900" b="1" dirty="0">
                <a:latin typeface="Courier New" panose="02070309020205020404" pitchFamily="49" charset="0"/>
                <a:cs typeface="Courier New" panose="02070309020205020404" pitchFamily="49" charset="0"/>
              </a:rPr>
              <a:t> to plot the voltage profile and other data</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NOTE: if this doesn't work, you might try updating your </a:t>
            </a:r>
            <a:r>
              <a:rPr lang="en-US" sz="900" b="1" dirty="0" err="1">
                <a:latin typeface="Courier New" panose="02070309020205020404" pitchFamily="49" charset="0"/>
                <a:cs typeface="Courier New" panose="02070309020205020404" pitchFamily="49" charset="0"/>
              </a:rPr>
              <a:t>openDSS</a:t>
            </a:r>
            <a:r>
              <a:rPr lang="en-US" sz="900" b="1" dirty="0">
                <a:latin typeface="Courier New" panose="02070309020205020404" pitchFamily="49" charset="0"/>
                <a:cs typeface="Courier New" panose="02070309020205020404" pitchFamily="49" charset="0"/>
              </a:rPr>
              <a:t> version</a:t>
            </a:r>
          </a:p>
          <a:p>
            <a:pPr algn="l">
              <a:spcBef>
                <a:spcPts val="0"/>
              </a:spcBef>
            </a:pPr>
            <a:r>
              <a:rPr lang="en-US" sz="900" b="1" dirty="0">
                <a:latin typeface="Courier New" panose="02070309020205020404" pitchFamily="49" charset="0"/>
                <a:cs typeface="Courier New" panose="02070309020205020404" pitchFamily="49" charset="0"/>
              </a:rPr>
              <a:t>% Also, don't forget to register OpenDSSEngine.DLL (see instructions)</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execute </a:t>
            </a:r>
            <a:r>
              <a:rPr lang="en-US" sz="900" b="1" dirty="0" err="1">
                <a:latin typeface="Courier New" panose="02070309020205020404" pitchFamily="49" charset="0"/>
                <a:cs typeface="Courier New" panose="02070309020205020404" pitchFamily="49" charset="0"/>
              </a:rPr>
              <a:t>DSSStartup.m</a:t>
            </a: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DSSStartOK</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DSSObj</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DSSText</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DSSStartup</a:t>
            </a:r>
            <a:r>
              <a:rPr lang="en-US" sz="900" b="1" dirty="0">
                <a:solidFill>
                  <a:srgbClr val="FF0000"/>
                </a:solidFill>
                <a:latin typeface="Courier New" panose="02070309020205020404" pitchFamily="49" charset="0"/>
                <a:cs typeface="Courier New" panose="02070309020205020404" pitchFamily="49" charset="0"/>
              </a:rPr>
              <a:t>;</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if </a:t>
            </a:r>
            <a:r>
              <a:rPr lang="en-US" sz="900" b="1" dirty="0" err="1">
                <a:latin typeface="Courier New" panose="02070309020205020404" pitchFamily="49" charset="0"/>
                <a:cs typeface="Courier New" panose="02070309020205020404" pitchFamily="49" charset="0"/>
              </a:rPr>
              <a:t>DSSStartOK</a:t>
            </a: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='Compile (C:\</a:t>
            </a:r>
            <a:r>
              <a:rPr lang="en-US" sz="900" b="1" dirty="0" err="1">
                <a:latin typeface="Courier New" panose="02070309020205020404" pitchFamily="49" charset="0"/>
                <a:cs typeface="Courier New" panose="02070309020205020404" pitchFamily="49" charset="0"/>
              </a:rPr>
              <a:t>opendss</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IEEETestCases</a:t>
            </a:r>
            <a:r>
              <a:rPr lang="en-US" sz="900" b="1" dirty="0">
                <a:latin typeface="Courier New" panose="02070309020205020404" pitchFamily="49" charset="0"/>
                <a:cs typeface="Courier New" panose="02070309020205020404" pitchFamily="49" charset="0"/>
              </a:rPr>
              <a:t>\123Bus\IEEE123Master.dss)';</a:t>
            </a:r>
          </a:p>
          <a:p>
            <a:pPr algn="l">
              <a:spcBef>
                <a:spcPts val="0"/>
              </a:spcBef>
            </a:pPr>
            <a:r>
              <a:rPr lang="en-US" sz="900" b="1" dirty="0">
                <a:latin typeface="Courier New" panose="02070309020205020404" pitchFamily="49" charset="0"/>
                <a:cs typeface="Courier New" panose="02070309020205020404" pitchFamily="49" charset="0"/>
              </a:rPr>
              <a:t>    % Set up the interface variables</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DSSCircuit</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DSSObj.ActiveCircuit</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DSSSolution</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DSSCircuit.Solution</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Add an </a:t>
            </a:r>
            <a:r>
              <a:rPr lang="en-US" sz="900" b="1" dirty="0" err="1">
                <a:latin typeface="Courier New" panose="02070309020205020404" pitchFamily="49" charset="0"/>
                <a:cs typeface="Courier New" panose="02070309020205020404" pitchFamily="49" charset="0"/>
              </a:rPr>
              <a:t>EnergyMeter</a:t>
            </a:r>
            <a:r>
              <a:rPr lang="en-US" sz="900" b="1" dirty="0">
                <a:latin typeface="Courier New" panose="02070309020205020404" pitchFamily="49" charset="0"/>
                <a:cs typeface="Courier New" panose="02070309020205020404" pitchFamily="49" charset="0"/>
              </a:rPr>
              <a:t> object so the distances down the feeder are</a:t>
            </a:r>
          </a:p>
          <a:p>
            <a:pPr algn="l">
              <a:spcBef>
                <a:spcPts val="0"/>
              </a:spcBef>
            </a:pPr>
            <a:r>
              <a:rPr lang="en-US" sz="900" b="1" dirty="0">
                <a:latin typeface="Courier New" panose="02070309020205020404" pitchFamily="49" charset="0"/>
                <a:cs typeface="Courier New" panose="02070309020205020404" pitchFamily="49" charset="0"/>
              </a:rPr>
              <a:t>    % computed</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='New </a:t>
            </a:r>
            <a:r>
              <a:rPr lang="en-US" sz="900" b="1" dirty="0" err="1">
                <a:latin typeface="Courier New" panose="02070309020205020404" pitchFamily="49" charset="0"/>
                <a:cs typeface="Courier New" panose="02070309020205020404" pitchFamily="49" charset="0"/>
              </a:rPr>
              <a:t>EnergyMeter.Main</a:t>
            </a:r>
            <a:r>
              <a:rPr lang="en-US" sz="900" b="1" dirty="0">
                <a:latin typeface="Courier New" panose="02070309020205020404" pitchFamily="49" charset="0"/>
                <a:cs typeface="Courier New" panose="02070309020205020404" pitchFamily="49" charset="0"/>
              </a:rPr>
              <a:t> Line.SW1 1';</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Add a Monitor, too</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='New </a:t>
            </a:r>
            <a:r>
              <a:rPr lang="en-US" sz="900" b="1" dirty="0" err="1">
                <a:latin typeface="Courier New" panose="02070309020205020404" pitchFamily="49" charset="0"/>
                <a:cs typeface="Courier New" panose="02070309020205020404" pitchFamily="49" charset="0"/>
              </a:rPr>
              <a:t>Monitor.FeederEnd</a:t>
            </a:r>
            <a:r>
              <a:rPr lang="en-US" sz="900" b="1" dirty="0">
                <a:latin typeface="Courier New" panose="02070309020205020404" pitchFamily="49" charset="0"/>
                <a:cs typeface="Courier New" panose="02070309020205020404" pitchFamily="49" charset="0"/>
              </a:rPr>
              <a:t> Line.L99 1';</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Limit regulator tap changes to 1 tap per change to better</a:t>
            </a:r>
          </a:p>
          <a:p>
            <a:pPr algn="l">
              <a:spcBef>
                <a:spcPts val="0"/>
              </a:spcBef>
            </a:pPr>
            <a:r>
              <a:rPr lang="en-US" sz="900" b="1" dirty="0">
                <a:latin typeface="Courier New" panose="02070309020205020404" pitchFamily="49" charset="0"/>
                <a:cs typeface="Courier New" panose="02070309020205020404" pitchFamily="49" charset="0"/>
              </a:rPr>
              <a:t>    % approximate the published results</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This example does this using the </a:t>
            </a:r>
            <a:r>
              <a:rPr lang="en-US" sz="900" b="1" dirty="0" err="1">
                <a:latin typeface="Courier New" panose="02070309020205020404" pitchFamily="49" charset="0"/>
                <a:cs typeface="Courier New" panose="02070309020205020404" pitchFamily="49" charset="0"/>
              </a:rPr>
              <a:t>RegControls</a:t>
            </a:r>
            <a:r>
              <a:rPr lang="en-US" sz="900" b="1" dirty="0">
                <a:latin typeface="Courier New" panose="02070309020205020404" pitchFamily="49" charset="0"/>
                <a:cs typeface="Courier New" panose="02070309020205020404" pitchFamily="49" charset="0"/>
              </a:rPr>
              <a:t> collection in the COM</a:t>
            </a:r>
          </a:p>
          <a:p>
            <a:pPr algn="l">
              <a:spcBef>
                <a:spcPts val="0"/>
              </a:spcBef>
            </a:pPr>
            <a:r>
              <a:rPr lang="en-US" sz="900" b="1" dirty="0">
                <a:latin typeface="Courier New" panose="02070309020205020404" pitchFamily="49" charset="0"/>
                <a:cs typeface="Courier New" panose="02070309020205020404" pitchFamily="49" charset="0"/>
              </a:rPr>
              <a:t>    % interface instead of the Command interface</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Assign a Variable to the </a:t>
            </a:r>
            <a:r>
              <a:rPr lang="en-US" sz="900" b="1" dirty="0" err="1">
                <a:latin typeface="Courier New" panose="02070309020205020404" pitchFamily="49" charset="0"/>
                <a:cs typeface="Courier New" panose="02070309020205020404" pitchFamily="49" charset="0"/>
              </a:rPr>
              <a:t>RegControls</a:t>
            </a:r>
            <a:r>
              <a:rPr lang="en-US" sz="900" b="1" dirty="0">
                <a:latin typeface="Courier New" panose="02070309020205020404" pitchFamily="49" charset="0"/>
                <a:cs typeface="Courier New" panose="02070309020205020404" pitchFamily="49" charset="0"/>
              </a:rPr>
              <a:t> interface</a:t>
            </a:r>
          </a:p>
          <a:p>
            <a:pPr algn="l">
              <a:spcBef>
                <a:spcPts val="0"/>
              </a:spcBef>
            </a:pPr>
            <a:r>
              <a:rPr lang="en-US" sz="900" b="1" dirty="0">
                <a:latin typeface="Courier New" panose="02070309020205020404" pitchFamily="49" charset="0"/>
                <a:cs typeface="Courier New" panose="02070309020205020404" pitchFamily="49" charset="0"/>
              </a:rPr>
              <a:t>    Regulators = </a:t>
            </a:r>
            <a:r>
              <a:rPr lang="en-US" sz="900" b="1" dirty="0" err="1">
                <a:latin typeface="Courier New" panose="02070309020205020404" pitchFamily="49" charset="0"/>
                <a:cs typeface="Courier New" panose="02070309020205020404" pitchFamily="49" charset="0"/>
              </a:rPr>
              <a:t>DSSCircuit.RegControls</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cycle through all the regulators using First .. Next</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 = </a:t>
            </a:r>
            <a:r>
              <a:rPr lang="en-US" sz="900" b="1" dirty="0" err="1">
                <a:latin typeface="Courier New" panose="02070309020205020404" pitchFamily="49" charset="0"/>
                <a:cs typeface="Courier New" panose="02070309020205020404" pitchFamily="49" charset="0"/>
              </a:rPr>
              <a:t>Regulators.First</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while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&gt;0</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Regulators.MaxTapChange</a:t>
            </a:r>
            <a:r>
              <a:rPr lang="en-US" sz="900" b="1" dirty="0">
                <a:latin typeface="Courier New" panose="02070309020205020404" pitchFamily="49" charset="0"/>
                <a:cs typeface="Courier New" panose="02070309020205020404" pitchFamily="49" charset="0"/>
              </a:rPr>
              <a:t> = 1;</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Regulators.Delay</a:t>
            </a:r>
            <a:r>
              <a:rPr lang="en-US" sz="900" b="1" dirty="0">
                <a:latin typeface="Courier New" panose="02070309020205020404" pitchFamily="49" charset="0"/>
                <a:cs typeface="Courier New" panose="02070309020205020404" pitchFamily="49" charset="0"/>
              </a:rPr>
              <a:t> = 30;  % set all delays to 30s</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 = </a:t>
            </a:r>
            <a:r>
              <a:rPr lang="en-US" sz="900" b="1" dirty="0" err="1">
                <a:latin typeface="Courier New" panose="02070309020205020404" pitchFamily="49" charset="0"/>
                <a:cs typeface="Courier New" panose="02070309020205020404" pitchFamily="49" charset="0"/>
              </a:rPr>
              <a:t>Regulators.Next</a:t>
            </a: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end</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now set creg1a delay to 15s  so it goes first</a:t>
            </a:r>
          </a:p>
        </p:txBody>
      </p:sp>
      <p:sp>
        <p:nvSpPr>
          <p:cNvPr id="3" name="TextBox 2">
            <a:extLst>
              <a:ext uri="{FF2B5EF4-FFF2-40B4-BE49-F238E27FC236}">
                <a16:creationId xmlns:a16="http://schemas.microsoft.com/office/drawing/2014/main" id="{BE3C0737-55B8-46C0-A8FB-CE8F798442A9}"/>
              </a:ext>
            </a:extLst>
          </p:cNvPr>
          <p:cNvSpPr txBox="1"/>
          <p:nvPr/>
        </p:nvSpPr>
        <p:spPr>
          <a:xfrm>
            <a:off x="6400800" y="5791200"/>
            <a:ext cx="992579" cy="369332"/>
          </a:xfrm>
          <a:prstGeom prst="rect">
            <a:avLst/>
          </a:prstGeom>
          <a:noFill/>
        </p:spPr>
        <p:txBody>
          <a:bodyPr wrap="none" rtlCol="0">
            <a:spAutoFit/>
          </a:bodyPr>
          <a:lstStyle/>
          <a:p>
            <a:r>
              <a:rPr lang="en-US" dirty="0"/>
              <a:t>&lt;SNIP&gt;</a:t>
            </a:r>
          </a:p>
        </p:txBody>
      </p:sp>
    </p:spTree>
    <p:extLst>
      <p:ext uri="{BB962C8B-B14F-4D97-AF65-F5344CB8AC3E}">
        <p14:creationId xmlns:p14="http://schemas.microsoft.com/office/powerpoint/2010/main" val="153201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5B74-9C2D-4199-B804-44C1527C7EFE}"/>
              </a:ext>
            </a:extLst>
          </p:cNvPr>
          <p:cNvSpPr>
            <a:spLocks noGrp="1"/>
          </p:cNvSpPr>
          <p:nvPr>
            <p:ph type="title"/>
          </p:nvPr>
        </p:nvSpPr>
        <p:spPr/>
        <p:txBody>
          <a:bodyPr/>
          <a:lstStyle/>
          <a:p>
            <a:r>
              <a:rPr lang="en-US" dirty="0"/>
              <a:t>Example Solution Loop in MATLAB</a:t>
            </a:r>
          </a:p>
        </p:txBody>
      </p:sp>
      <p:sp>
        <p:nvSpPr>
          <p:cNvPr id="4" name="Slide Number Placeholder 3">
            <a:extLst>
              <a:ext uri="{FF2B5EF4-FFF2-40B4-BE49-F238E27FC236}">
                <a16:creationId xmlns:a16="http://schemas.microsoft.com/office/drawing/2014/main" id="{C0E5B63E-8B44-4E48-8F7B-2672328A8EDE}"/>
              </a:ext>
            </a:extLst>
          </p:cNvPr>
          <p:cNvSpPr>
            <a:spLocks noGrp="1"/>
          </p:cNvSpPr>
          <p:nvPr>
            <p:ph type="sldNum" sz="quarter" idx="12"/>
          </p:nvPr>
        </p:nvSpPr>
        <p:spPr/>
        <p:txBody>
          <a:bodyPr/>
          <a:lstStyle/>
          <a:p>
            <a:pPr>
              <a:defRPr/>
            </a:pPr>
            <a:fld id="{2FFE4B61-D119-4C2A-B0FD-8BB9E4349C88}" type="slidenum">
              <a:rPr lang="en-US" smtClean="0"/>
              <a:pPr>
                <a:defRPr/>
              </a:pPr>
              <a:t>7</a:t>
            </a:fld>
            <a:endParaRPr lang="en-US" dirty="0"/>
          </a:p>
        </p:txBody>
      </p:sp>
      <p:sp>
        <p:nvSpPr>
          <p:cNvPr id="5" name="TextBox 4">
            <a:extLst>
              <a:ext uri="{FF2B5EF4-FFF2-40B4-BE49-F238E27FC236}">
                <a16:creationId xmlns:a16="http://schemas.microsoft.com/office/drawing/2014/main" id="{364A1C78-0CE4-48A6-8458-F1678FE4C1D2}"/>
              </a:ext>
            </a:extLst>
          </p:cNvPr>
          <p:cNvSpPr txBox="1"/>
          <p:nvPr/>
        </p:nvSpPr>
        <p:spPr>
          <a:xfrm>
            <a:off x="457200" y="1178169"/>
            <a:ext cx="8229600" cy="4832092"/>
          </a:xfrm>
          <a:prstGeom prst="rect">
            <a:avLst/>
          </a:prstGeom>
          <a:noFill/>
        </p:spPr>
        <p:txBody>
          <a:bodyPr wrap="square" rtlCol="0">
            <a:spAutoFit/>
          </a:bodyPr>
          <a:lstStyle/>
          <a:p>
            <a:pPr algn="l">
              <a:spcBef>
                <a:spcPts val="0"/>
              </a:spcBef>
            </a:pPr>
            <a:r>
              <a:rPr lang="en-US" sz="1100" dirty="0"/>
              <a:t>% Solve executes the solution for the present solution mode, which is "snapshot" and </a:t>
            </a:r>
          </a:p>
          <a:p>
            <a:pPr algn="l">
              <a:spcBef>
                <a:spcPts val="0"/>
              </a:spcBef>
            </a:pPr>
            <a:r>
              <a:rPr lang="en-US" sz="1100" dirty="0"/>
              <a:t>    % establishes the bus list.</a:t>
            </a:r>
          </a:p>
          <a:p>
            <a:pPr algn="l">
              <a:spcBef>
                <a:spcPts val="0"/>
              </a:spcBef>
            </a:pPr>
            <a:r>
              <a:rPr lang="en-US" sz="1100" dirty="0"/>
              <a:t>    </a:t>
            </a:r>
          </a:p>
          <a:p>
            <a:pPr algn="l">
              <a:spcBef>
                <a:spcPts val="0"/>
              </a:spcBef>
            </a:pPr>
            <a:r>
              <a:rPr lang="en-US" sz="1100" dirty="0"/>
              <a:t>    % We're going to do the solution in pieces to demonstrate how it is</a:t>
            </a:r>
          </a:p>
          <a:p>
            <a:pPr algn="l">
              <a:spcBef>
                <a:spcPts val="0"/>
              </a:spcBef>
            </a:pPr>
            <a:r>
              <a:rPr lang="en-US" sz="1100" dirty="0"/>
              <a:t>    % done</a:t>
            </a:r>
          </a:p>
          <a:p>
            <a:pPr algn="l">
              <a:spcBef>
                <a:spcPts val="0"/>
              </a:spcBef>
            </a:pPr>
            <a:r>
              <a:rPr lang="en-US" sz="1100" dirty="0"/>
              <a:t>    </a:t>
            </a:r>
          </a:p>
          <a:p>
            <a:pPr algn="l">
              <a:spcBef>
                <a:spcPts val="0"/>
              </a:spcBef>
            </a:pPr>
            <a:r>
              <a:rPr lang="en-US" sz="1100" dirty="0"/>
              <a:t>    </a:t>
            </a:r>
            <a:r>
              <a:rPr lang="en-US" sz="1100" dirty="0" err="1"/>
              <a:t>MyControlIterations</a:t>
            </a:r>
            <a:r>
              <a:rPr lang="en-US" sz="1100" dirty="0"/>
              <a:t> = 0;</a:t>
            </a:r>
          </a:p>
          <a:p>
            <a:pPr algn="l">
              <a:spcBef>
                <a:spcPts val="0"/>
              </a:spcBef>
            </a:pPr>
            <a:r>
              <a:rPr lang="en-US" sz="1100" dirty="0"/>
              <a:t>    </a:t>
            </a:r>
          </a:p>
          <a:p>
            <a:pPr algn="l">
              <a:spcBef>
                <a:spcPts val="0"/>
              </a:spcBef>
            </a:pPr>
            <a:r>
              <a:rPr lang="en-US" sz="1100" dirty="0"/>
              <a:t>    while </a:t>
            </a:r>
            <a:r>
              <a:rPr lang="en-US" sz="1100" dirty="0" err="1"/>
              <a:t>MyControlIterations</a:t>
            </a:r>
            <a:r>
              <a:rPr lang="en-US" sz="1100" dirty="0"/>
              <a:t> &lt; </a:t>
            </a:r>
            <a:r>
              <a:rPr lang="en-US" sz="1100" dirty="0" err="1"/>
              <a:t>DSSSolution.MaxControlIterations</a:t>
            </a:r>
            <a:endParaRPr lang="en-US" sz="1100" dirty="0"/>
          </a:p>
          <a:p>
            <a:pPr algn="l">
              <a:spcBef>
                <a:spcPts val="0"/>
              </a:spcBef>
            </a:pPr>
            <a:r>
              <a:rPr lang="en-US" sz="1100" dirty="0"/>
              <a:t>    </a:t>
            </a:r>
          </a:p>
          <a:p>
            <a:pPr algn="l">
              <a:spcBef>
                <a:spcPts val="0"/>
              </a:spcBef>
            </a:pPr>
            <a:r>
              <a:rPr lang="en-US" sz="1100" dirty="0"/>
              <a:t>        </a:t>
            </a:r>
            <a:r>
              <a:rPr lang="en-US" sz="1100" dirty="0" err="1"/>
              <a:t>DSSSolution.SolveNoControl</a:t>
            </a:r>
            <a:r>
              <a:rPr lang="en-US" sz="1100" dirty="0"/>
              <a:t>;</a:t>
            </a:r>
          </a:p>
          <a:p>
            <a:pPr algn="l">
              <a:spcBef>
                <a:spcPts val="0"/>
              </a:spcBef>
            </a:pPr>
            <a:r>
              <a:rPr lang="en-US" sz="1100" dirty="0"/>
              <a:t>        % display the result</a:t>
            </a:r>
          </a:p>
          <a:p>
            <a:pPr algn="l">
              <a:spcBef>
                <a:spcPts val="0"/>
              </a:spcBef>
            </a:pPr>
            <a:r>
              <a:rPr lang="en-US" sz="1100" dirty="0"/>
              <a:t>        </a:t>
            </a:r>
            <a:r>
              <a:rPr lang="en-US" sz="1100" dirty="0" err="1"/>
              <a:t>disp</a:t>
            </a:r>
            <a:r>
              <a:rPr lang="en-US" sz="1100" dirty="0"/>
              <a:t>(['Result='  </a:t>
            </a:r>
            <a:r>
              <a:rPr lang="en-US" sz="1100" dirty="0" err="1"/>
              <a:t>DSSText.Result</a:t>
            </a:r>
            <a:r>
              <a:rPr lang="en-US" sz="1100" dirty="0"/>
              <a:t>])</a:t>
            </a:r>
          </a:p>
          <a:p>
            <a:pPr algn="l">
              <a:spcBef>
                <a:spcPts val="0"/>
              </a:spcBef>
            </a:pPr>
            <a:endParaRPr lang="en-US" sz="1100" dirty="0"/>
          </a:p>
          <a:p>
            <a:pPr algn="l">
              <a:spcBef>
                <a:spcPts val="0"/>
              </a:spcBef>
            </a:pPr>
            <a:r>
              <a:rPr lang="en-US" sz="1100" dirty="0"/>
              <a:t>        if </a:t>
            </a:r>
            <a:r>
              <a:rPr lang="en-US" sz="1100" dirty="0" err="1"/>
              <a:t>DSSSolution.Converged</a:t>
            </a:r>
            <a:r>
              <a:rPr lang="en-US" sz="1100" dirty="0"/>
              <a:t> </a:t>
            </a:r>
          </a:p>
          <a:p>
            <a:pPr algn="l">
              <a:spcBef>
                <a:spcPts val="0"/>
              </a:spcBef>
            </a:pPr>
            <a:r>
              <a:rPr lang="en-US" sz="1100" dirty="0"/>
              <a:t>           a = ['Solution Converged in ' num2str(</a:t>
            </a:r>
            <a:r>
              <a:rPr lang="en-US" sz="1100" dirty="0" err="1"/>
              <a:t>DSSSolution.Iterations</a:t>
            </a:r>
            <a:r>
              <a:rPr lang="en-US" sz="1100" dirty="0"/>
              <a:t>) ' iterations.'];</a:t>
            </a:r>
          </a:p>
          <a:p>
            <a:pPr algn="l">
              <a:spcBef>
                <a:spcPts val="0"/>
              </a:spcBef>
            </a:pPr>
            <a:r>
              <a:rPr lang="en-US" sz="1100" dirty="0"/>
              <a:t>        else</a:t>
            </a:r>
          </a:p>
          <a:p>
            <a:pPr algn="l">
              <a:spcBef>
                <a:spcPts val="0"/>
              </a:spcBef>
            </a:pPr>
            <a:r>
              <a:rPr lang="en-US" sz="1100" dirty="0"/>
              <a:t>           a = 'Solution did not Converge';</a:t>
            </a:r>
          </a:p>
          <a:p>
            <a:pPr algn="l">
              <a:spcBef>
                <a:spcPts val="0"/>
              </a:spcBef>
            </a:pPr>
            <a:r>
              <a:rPr lang="en-US" sz="1100" dirty="0"/>
              <a:t>        end</a:t>
            </a:r>
          </a:p>
          <a:p>
            <a:pPr algn="l">
              <a:spcBef>
                <a:spcPts val="0"/>
              </a:spcBef>
            </a:pPr>
            <a:r>
              <a:rPr lang="en-US" sz="1100" dirty="0"/>
              <a:t>        </a:t>
            </a:r>
            <a:r>
              <a:rPr lang="en-US" sz="1100" dirty="0" err="1"/>
              <a:t>disp</a:t>
            </a:r>
            <a:r>
              <a:rPr lang="en-US" sz="1100" dirty="0"/>
              <a:t>(a)    </a:t>
            </a:r>
          </a:p>
          <a:p>
            <a:pPr algn="l">
              <a:spcBef>
                <a:spcPts val="0"/>
              </a:spcBef>
            </a:pPr>
            <a:endParaRPr lang="en-US" sz="1100" dirty="0"/>
          </a:p>
          <a:p>
            <a:pPr algn="l">
              <a:spcBef>
                <a:spcPts val="0"/>
              </a:spcBef>
            </a:pPr>
            <a:r>
              <a:rPr lang="en-US" sz="1100" dirty="0"/>
              <a:t>        </a:t>
            </a:r>
            <a:r>
              <a:rPr lang="en-US" sz="1100" dirty="0" err="1"/>
              <a:t>DSSSolution.SampleControlDevices</a:t>
            </a:r>
            <a:r>
              <a:rPr lang="en-US" sz="1100" dirty="0"/>
              <a:t>;</a:t>
            </a:r>
          </a:p>
          <a:p>
            <a:pPr algn="l">
              <a:spcBef>
                <a:spcPts val="0"/>
              </a:spcBef>
            </a:pPr>
            <a:r>
              <a:rPr lang="en-US" sz="1100" dirty="0"/>
              <a:t>        </a:t>
            </a:r>
            <a:r>
              <a:rPr lang="en-US" sz="1100" dirty="0" err="1"/>
              <a:t>DSSSolution.DoControlActions</a:t>
            </a:r>
            <a:r>
              <a:rPr lang="en-US" sz="1100" dirty="0"/>
              <a:t>;</a:t>
            </a:r>
          </a:p>
          <a:p>
            <a:pPr algn="l">
              <a:spcBef>
                <a:spcPts val="0"/>
              </a:spcBef>
            </a:pPr>
            <a:r>
              <a:rPr lang="en-US" sz="1100" dirty="0"/>
              <a:t>        </a:t>
            </a:r>
          </a:p>
          <a:p>
            <a:pPr algn="l">
              <a:spcBef>
                <a:spcPts val="0"/>
              </a:spcBef>
            </a:pPr>
            <a:r>
              <a:rPr lang="en-US" sz="1100" dirty="0"/>
              <a:t>        if </a:t>
            </a:r>
            <a:r>
              <a:rPr lang="en-US" sz="1100" dirty="0" err="1"/>
              <a:t>DSSSolution.ControlActionsDone</a:t>
            </a:r>
            <a:r>
              <a:rPr lang="en-US" sz="1100" dirty="0"/>
              <a:t>, break, end </a:t>
            </a:r>
          </a:p>
          <a:p>
            <a:pPr algn="l">
              <a:spcBef>
                <a:spcPts val="0"/>
              </a:spcBef>
            </a:pPr>
            <a:r>
              <a:rPr lang="en-US" sz="1100" dirty="0"/>
              <a:t>                   </a:t>
            </a:r>
          </a:p>
          <a:p>
            <a:pPr algn="l">
              <a:spcBef>
                <a:spcPts val="0"/>
              </a:spcBef>
            </a:pPr>
            <a:r>
              <a:rPr lang="en-US" sz="1100" dirty="0"/>
              <a:t>        </a:t>
            </a:r>
            <a:r>
              <a:rPr lang="en-US" sz="1100" dirty="0" err="1"/>
              <a:t>MyControlIterations</a:t>
            </a:r>
            <a:r>
              <a:rPr lang="en-US" sz="1100" dirty="0"/>
              <a:t> = </a:t>
            </a:r>
            <a:r>
              <a:rPr lang="en-US" sz="1100" dirty="0" err="1"/>
              <a:t>MyControlIterations</a:t>
            </a:r>
            <a:r>
              <a:rPr lang="en-US" sz="1100" dirty="0"/>
              <a:t> + 1;</a:t>
            </a:r>
          </a:p>
          <a:p>
            <a:pPr algn="l">
              <a:spcBef>
                <a:spcPts val="0"/>
              </a:spcBef>
            </a:pPr>
            <a:r>
              <a:rPr lang="en-US" sz="1100" dirty="0"/>
              <a:t>    end</a:t>
            </a:r>
          </a:p>
        </p:txBody>
      </p:sp>
    </p:spTree>
    <p:extLst>
      <p:ext uri="{BB962C8B-B14F-4D97-AF65-F5344CB8AC3E}">
        <p14:creationId xmlns:p14="http://schemas.microsoft.com/office/powerpoint/2010/main" val="264018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5B74-9C2D-4199-B804-44C1527C7EFE}"/>
              </a:ext>
            </a:extLst>
          </p:cNvPr>
          <p:cNvSpPr>
            <a:spLocks noGrp="1"/>
          </p:cNvSpPr>
          <p:nvPr>
            <p:ph type="title"/>
          </p:nvPr>
        </p:nvSpPr>
        <p:spPr/>
        <p:txBody>
          <a:bodyPr/>
          <a:lstStyle/>
          <a:p>
            <a:r>
              <a:rPr lang="en-US" dirty="0"/>
              <a:t>Another Example in MATLAB</a:t>
            </a:r>
          </a:p>
        </p:txBody>
      </p:sp>
      <p:sp>
        <p:nvSpPr>
          <p:cNvPr id="4" name="Slide Number Placeholder 3">
            <a:extLst>
              <a:ext uri="{FF2B5EF4-FFF2-40B4-BE49-F238E27FC236}">
                <a16:creationId xmlns:a16="http://schemas.microsoft.com/office/drawing/2014/main" id="{C0E5B63E-8B44-4E48-8F7B-2672328A8EDE}"/>
              </a:ext>
            </a:extLst>
          </p:cNvPr>
          <p:cNvSpPr>
            <a:spLocks noGrp="1"/>
          </p:cNvSpPr>
          <p:nvPr>
            <p:ph type="sldNum" sz="quarter" idx="12"/>
          </p:nvPr>
        </p:nvSpPr>
        <p:spPr/>
        <p:txBody>
          <a:bodyPr/>
          <a:lstStyle/>
          <a:p>
            <a:pPr>
              <a:defRPr/>
            </a:pPr>
            <a:fld id="{2FFE4B61-D119-4C2A-B0FD-8BB9E4349C88}" type="slidenum">
              <a:rPr lang="en-US" smtClean="0"/>
              <a:pPr>
                <a:defRPr/>
              </a:pPr>
              <a:t>8</a:t>
            </a:fld>
            <a:endParaRPr lang="en-US" dirty="0"/>
          </a:p>
        </p:txBody>
      </p:sp>
      <p:sp>
        <p:nvSpPr>
          <p:cNvPr id="5" name="TextBox 4">
            <a:extLst>
              <a:ext uri="{FF2B5EF4-FFF2-40B4-BE49-F238E27FC236}">
                <a16:creationId xmlns:a16="http://schemas.microsoft.com/office/drawing/2014/main" id="{364A1C78-0CE4-48A6-8458-F1678FE4C1D2}"/>
              </a:ext>
            </a:extLst>
          </p:cNvPr>
          <p:cNvSpPr txBox="1"/>
          <p:nvPr/>
        </p:nvSpPr>
        <p:spPr>
          <a:xfrm>
            <a:off x="800100" y="914083"/>
            <a:ext cx="8229600" cy="5262979"/>
          </a:xfrm>
          <a:prstGeom prst="rect">
            <a:avLst/>
          </a:prstGeom>
          <a:noFill/>
        </p:spPr>
        <p:txBody>
          <a:bodyPr wrap="square" rtlCol="0">
            <a:spAutoFit/>
          </a:bodyPr>
          <a:lstStyle/>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Run a Daily analysis and plot the voltages at the end of the feeder</a:t>
            </a:r>
          </a:p>
          <a:p>
            <a:pPr algn="l">
              <a:spcBef>
                <a:spcPts val="0"/>
              </a:spcBef>
            </a:pPr>
            <a:r>
              <a:rPr lang="en-US" sz="1050" b="1" dirty="0">
                <a:latin typeface="Courier New" panose="02070309020205020404" pitchFamily="49" charset="0"/>
                <a:cs typeface="Courier New" panose="02070309020205020404" pitchFamily="49" charset="0"/>
              </a:rPr>
              <a:t>   % --------------------------------------------------------------------</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First set all the Load daily properties to Default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DSSLoads</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DSSCircuit.Loads</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iLoad = </a:t>
            </a:r>
            <a:r>
              <a:rPr lang="en-US" sz="1050" b="1" dirty="0" err="1">
                <a:latin typeface="Courier New" panose="02070309020205020404" pitchFamily="49" charset="0"/>
                <a:cs typeface="Courier New" panose="02070309020205020404" pitchFamily="49" charset="0"/>
              </a:rPr>
              <a:t>DSSLoads.First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while iLoad&gt;0</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DSSLoads.daily</a:t>
            </a:r>
            <a:r>
              <a:rPr lang="en-US" sz="1050" b="1" dirty="0">
                <a:latin typeface="Courier New" panose="02070309020205020404" pitchFamily="49" charset="0"/>
                <a:cs typeface="Courier New" panose="02070309020205020404" pitchFamily="49" charset="0"/>
              </a:rPr>
              <a:t> = 'default';</a:t>
            </a:r>
          </a:p>
          <a:p>
            <a:pPr algn="l">
              <a:spcBef>
                <a:spcPts val="0"/>
              </a:spcBef>
            </a:pPr>
            <a:r>
              <a:rPr lang="en-US" sz="1050" b="1" dirty="0">
                <a:latin typeface="Courier New" panose="02070309020205020404" pitchFamily="49" charset="0"/>
                <a:cs typeface="Courier New" panose="02070309020205020404" pitchFamily="49" charset="0"/>
              </a:rPr>
              <a:t>        iLoad = </a:t>
            </a:r>
            <a:r>
              <a:rPr lang="en-US" sz="1050" b="1" dirty="0" err="1">
                <a:latin typeface="Courier New" panose="02070309020205020404" pitchFamily="49" charset="0"/>
                <a:cs typeface="Courier New" panose="02070309020205020404" pitchFamily="49" charset="0"/>
              </a:rPr>
              <a:t>DSSLoads.Next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end</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DSSText.Command</a:t>
            </a:r>
            <a:r>
              <a:rPr lang="en-US" sz="1050" b="1" dirty="0">
                <a:latin typeface="Courier New" panose="02070309020205020404" pitchFamily="49" charset="0"/>
                <a:cs typeface="Courier New" panose="02070309020205020404" pitchFamily="49" charset="0"/>
              </a:rPr>
              <a:t> = 'set mode=daily';</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DSSSolution.Solve</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Export monitor</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DSSText.Command</a:t>
            </a:r>
            <a:r>
              <a:rPr lang="en-US" sz="1050" b="1" dirty="0">
                <a:latin typeface="Courier New" panose="02070309020205020404" pitchFamily="49" charset="0"/>
                <a:cs typeface="Courier New" panose="02070309020205020404" pitchFamily="49" charset="0"/>
              </a:rPr>
              <a:t> = 'export mon </a:t>
            </a:r>
            <a:r>
              <a:rPr lang="en-US" sz="1050" b="1" dirty="0" err="1">
                <a:latin typeface="Courier New" panose="02070309020205020404" pitchFamily="49" charset="0"/>
                <a:cs typeface="Courier New" panose="02070309020205020404" pitchFamily="49" charset="0"/>
              </a:rPr>
              <a:t>FeederEnd</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MonFileName</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DSSText.Result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csvread</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MonFileName</a:t>
            </a:r>
            <a:r>
              <a:rPr lang="en-US" sz="1050" b="1" dirty="0">
                <a:latin typeface="Courier New" panose="02070309020205020404" pitchFamily="49" charset="0"/>
                <a:cs typeface="Courier New" panose="02070309020205020404" pitchFamily="49" charset="0"/>
              </a:rPr>
              <a:t>, 1, 0);</a:t>
            </a:r>
          </a:p>
          <a:p>
            <a:pPr algn="l">
              <a:spcBef>
                <a:spcPts val="0"/>
              </a:spcBef>
            </a:pPr>
            <a:r>
              <a:rPr lang="en-US" sz="1050" b="1" dirty="0">
                <a:latin typeface="Courier New" panose="02070309020205020404" pitchFamily="49" charset="0"/>
                <a:cs typeface="Courier New" panose="02070309020205020404" pitchFamily="49" charset="0"/>
              </a:rPr>
              <a:t>    Hour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(:,1);</a:t>
            </a:r>
          </a:p>
          <a:p>
            <a:pPr algn="l">
              <a:spcBef>
                <a:spcPts val="0"/>
              </a:spcBef>
            </a:pPr>
            <a:r>
              <a:rPr lang="en-US" sz="1050" b="1" dirty="0">
                <a:latin typeface="Courier New" panose="02070309020205020404" pitchFamily="49" charset="0"/>
                <a:cs typeface="Courier New" panose="02070309020205020404" pitchFamily="49" charset="0"/>
              </a:rPr>
              <a:t>    Volts1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(:,3);</a:t>
            </a:r>
          </a:p>
          <a:p>
            <a:pPr algn="l">
              <a:spcBef>
                <a:spcPts val="0"/>
              </a:spcBef>
            </a:pPr>
            <a:r>
              <a:rPr lang="en-US" sz="1050" b="1" dirty="0">
                <a:latin typeface="Courier New" panose="02070309020205020404" pitchFamily="49" charset="0"/>
                <a:cs typeface="Courier New" panose="02070309020205020404" pitchFamily="49" charset="0"/>
              </a:rPr>
              <a:t>    Volts2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(:,5);</a:t>
            </a:r>
          </a:p>
          <a:p>
            <a:pPr algn="l">
              <a:spcBef>
                <a:spcPts val="0"/>
              </a:spcBef>
            </a:pPr>
            <a:r>
              <a:rPr lang="en-US" sz="1050" b="1" dirty="0">
                <a:latin typeface="Courier New" panose="02070309020205020404" pitchFamily="49" charset="0"/>
                <a:cs typeface="Courier New" panose="02070309020205020404" pitchFamily="49" charset="0"/>
              </a:rPr>
              <a:t>    Volts3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(:,7);</a:t>
            </a:r>
          </a:p>
          <a:p>
            <a:pPr algn="l">
              <a:spcBef>
                <a:spcPts val="0"/>
              </a:spcBef>
            </a:pPr>
            <a:r>
              <a:rPr lang="en-US" sz="1050" b="1" dirty="0">
                <a:latin typeface="Courier New" panose="02070309020205020404" pitchFamily="49" charset="0"/>
                <a:cs typeface="Courier New" panose="02070309020205020404" pitchFamily="49" charset="0"/>
              </a:rPr>
              <a:t>    figure(2);</a:t>
            </a:r>
          </a:p>
          <a:p>
            <a:pPr algn="l">
              <a:spcBef>
                <a:spcPts val="0"/>
              </a:spcBef>
            </a:pPr>
            <a:r>
              <a:rPr lang="en-US" sz="1050" b="1" dirty="0">
                <a:latin typeface="Courier New" panose="02070309020205020404" pitchFamily="49" charset="0"/>
                <a:cs typeface="Courier New" panose="02070309020205020404" pitchFamily="49" charset="0"/>
              </a:rPr>
              <a:t>    plot(Hour, Volts1,'-k+');  % black *</a:t>
            </a:r>
          </a:p>
          <a:p>
            <a:pPr algn="l">
              <a:spcBef>
                <a:spcPts val="0"/>
              </a:spcBef>
            </a:pPr>
            <a:r>
              <a:rPr lang="en-US" sz="1050" b="1" dirty="0">
                <a:latin typeface="Courier New" panose="02070309020205020404" pitchFamily="49" charset="0"/>
                <a:cs typeface="Courier New" panose="02070309020205020404" pitchFamily="49" charset="0"/>
              </a:rPr>
              <a:t>    hold on</a:t>
            </a:r>
          </a:p>
          <a:p>
            <a:pPr algn="l">
              <a:spcBef>
                <a:spcPts val="0"/>
              </a:spcBef>
            </a:pPr>
            <a:r>
              <a:rPr lang="en-US" sz="1050" b="1" dirty="0">
                <a:latin typeface="Courier New" panose="02070309020205020404" pitchFamily="49" charset="0"/>
                <a:cs typeface="Courier New" panose="02070309020205020404" pitchFamily="49" charset="0"/>
              </a:rPr>
              <a:t>    plot(Hour, Volts2,'-r+');</a:t>
            </a:r>
          </a:p>
          <a:p>
            <a:pPr algn="l">
              <a:spcBef>
                <a:spcPts val="0"/>
              </a:spcBef>
            </a:pPr>
            <a:r>
              <a:rPr lang="en-US" sz="1050" b="1" dirty="0">
                <a:latin typeface="Courier New" panose="02070309020205020404" pitchFamily="49" charset="0"/>
                <a:cs typeface="Courier New" panose="02070309020205020404" pitchFamily="49" charset="0"/>
              </a:rPr>
              <a:t>    plot(Hour, Volts3,'-b+');</a:t>
            </a:r>
          </a:p>
          <a:p>
            <a:pPr algn="l">
              <a:spcBef>
                <a:spcPts val="0"/>
              </a:spcBef>
            </a:pPr>
            <a:r>
              <a:rPr lang="en-US" sz="1050" b="1" dirty="0">
                <a:latin typeface="Courier New" panose="02070309020205020404" pitchFamily="49" charset="0"/>
                <a:cs typeface="Courier New" panose="02070309020205020404" pitchFamily="49" charset="0"/>
              </a:rPr>
              <a:t>    title('Daily Simulation');</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ylabel</a:t>
            </a:r>
            <a:r>
              <a:rPr lang="en-US" sz="1050" b="1" dirty="0">
                <a:latin typeface="Courier New" panose="02070309020205020404" pitchFamily="49" charset="0"/>
                <a:cs typeface="Courier New" panose="02070309020205020404" pitchFamily="49" charset="0"/>
              </a:rPr>
              <a:t>('Volts');</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xlabel</a:t>
            </a:r>
            <a:r>
              <a:rPr lang="en-US" sz="1050" b="1" dirty="0">
                <a:latin typeface="Courier New" panose="02070309020205020404" pitchFamily="49" charset="0"/>
                <a:cs typeface="Courier New" panose="02070309020205020404" pitchFamily="49" charset="0"/>
              </a:rPr>
              <a:t>('Hour');</a:t>
            </a:r>
          </a:p>
          <a:p>
            <a:pPr algn="l">
              <a:spcBef>
                <a:spcPts val="0"/>
              </a:spcBef>
            </a:pPr>
            <a:r>
              <a:rPr lang="en-US" sz="1050" b="1" dirty="0">
                <a:latin typeface="Courier New" panose="02070309020205020404" pitchFamily="49" charset="0"/>
                <a:cs typeface="Courier New" panose="02070309020205020404" pitchFamily="49" charset="0"/>
              </a:rPr>
              <a:t>    hold off</a:t>
            </a:r>
          </a:p>
        </p:txBody>
      </p:sp>
      <p:sp>
        <p:nvSpPr>
          <p:cNvPr id="3" name="TextBox 2">
            <a:extLst>
              <a:ext uri="{FF2B5EF4-FFF2-40B4-BE49-F238E27FC236}">
                <a16:creationId xmlns:a16="http://schemas.microsoft.com/office/drawing/2014/main" id="{AB21A3AC-DC67-4014-B6DB-DB9387AF4703}"/>
              </a:ext>
            </a:extLst>
          </p:cNvPr>
          <p:cNvSpPr txBox="1"/>
          <p:nvPr/>
        </p:nvSpPr>
        <p:spPr>
          <a:xfrm>
            <a:off x="4591665" y="4419600"/>
            <a:ext cx="4267200" cy="646331"/>
          </a:xfrm>
          <a:prstGeom prst="rect">
            <a:avLst/>
          </a:prstGeom>
          <a:noFill/>
        </p:spPr>
        <p:txBody>
          <a:bodyPr wrap="square" rtlCol="0">
            <a:spAutoFit/>
          </a:bodyPr>
          <a:lstStyle/>
          <a:p>
            <a:r>
              <a:rPr lang="en-US" dirty="0"/>
              <a:t>See “</a:t>
            </a:r>
            <a:r>
              <a:rPr lang="en-US" dirty="0" err="1"/>
              <a:t>MiscExamples.m</a:t>
            </a:r>
            <a:r>
              <a:rPr lang="en-US" dirty="0"/>
              <a:t>” in …\Examples\</a:t>
            </a:r>
            <a:r>
              <a:rPr lang="en-US" dirty="0" err="1"/>
              <a:t>Matlab</a:t>
            </a:r>
            <a:endParaRPr lang="en-US" dirty="0"/>
          </a:p>
        </p:txBody>
      </p:sp>
    </p:spTree>
    <p:extLst>
      <p:ext uri="{BB962C8B-B14F-4D97-AF65-F5344CB8AC3E}">
        <p14:creationId xmlns:p14="http://schemas.microsoft.com/office/powerpoint/2010/main" val="14007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r>
              <a:rPr lang="en-US" dirty="0"/>
              <a:t>Loadshapes and Quasi-Static Time-Series (QSTS) Simulation</a:t>
            </a:r>
            <a:endParaRPr lang="en-US" altLang="en-US" dirty="0"/>
          </a:p>
        </p:txBody>
      </p:sp>
    </p:spTree>
    <p:extLst>
      <p:ext uri="{BB962C8B-B14F-4D97-AF65-F5344CB8AC3E}">
        <p14:creationId xmlns:p14="http://schemas.microsoft.com/office/powerpoint/2010/main" val="1406624447"/>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21A8B-3986-40B6-95DF-B5A721DA9604}">
  <ds:schemaRefs>
    <ds:schemaRef ds:uri="9d4eb815-23ed-48d9-b0c1-2b9ce0016f4e"/>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B9E07810-A7D8-4B3A-A78F-4052749F24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EPRI-Template-2019</Template>
  <TotalTime>65</TotalTime>
  <Words>2504</Words>
  <Application>Microsoft Office PowerPoint</Application>
  <PresentationFormat>On-screen Show (4:3)</PresentationFormat>
  <Paragraphs>448</Paragraphs>
  <Slides>46</Slides>
  <Notes>29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Arial</vt:lpstr>
      <vt:lpstr>Calibri</vt:lpstr>
      <vt:lpstr>Calibri Light</vt:lpstr>
      <vt:lpstr>Century Gothic</vt:lpstr>
      <vt:lpstr>Courier New</vt:lpstr>
      <vt:lpstr>Symbol</vt:lpstr>
      <vt:lpstr>Times New Roman</vt:lpstr>
      <vt:lpstr>Wingdings</vt:lpstr>
      <vt:lpstr>2019 PowerPoint Theme</vt:lpstr>
      <vt:lpstr>Equation</vt:lpstr>
      <vt:lpstr>OpenDSS Training Workshop</vt:lpstr>
      <vt:lpstr>5. Smart Grid Simulation</vt:lpstr>
      <vt:lpstr>COM Interfaces, Loadshapes, Dynamics Modeling, and Custom Simulations </vt:lpstr>
      <vt:lpstr>MATLAB COM Interface Example </vt:lpstr>
      <vt:lpstr>MATLAB Startup Function</vt:lpstr>
      <vt:lpstr>MATLAB Startup Function</vt:lpstr>
      <vt:lpstr>Example Solution Loop in MATLAB</vt:lpstr>
      <vt:lpstr>Another Example in MATLAB</vt:lpstr>
      <vt:lpstr>Loadshapes and Quasi-Static Time-Series (QSTS) Simulation</vt:lpstr>
      <vt:lpstr>Loadshapes</vt:lpstr>
      <vt:lpstr>Example Loadshape for Wind Turbine Output</vt:lpstr>
      <vt:lpstr>Example Loadshapes Provided in Examples Folder</vt:lpstr>
      <vt:lpstr>How to Define</vt:lpstr>
      <vt:lpstr>Example Yearly LoadShape, Winter Peaking</vt:lpstr>
      <vt:lpstr>Example Loadshape – Summer Peaking</vt:lpstr>
      <vt:lpstr>Example Loadshape – One Day Solar (1-s interval)</vt:lpstr>
      <vt:lpstr>Loadshape Interpolation</vt:lpstr>
      <vt:lpstr>Loadshape Interpolation, Cont’d</vt:lpstr>
      <vt:lpstr>Importing Packed Binary Files</vt:lpstr>
      <vt:lpstr>Defining Array Properties Using CSV files</vt:lpstr>
      <vt:lpstr>Dynamics Mode Solution</vt:lpstr>
      <vt:lpstr>Dynamics Mode </vt:lpstr>
      <vt:lpstr>Basic Algorithm (From SolutionAlgs.Pas)</vt:lpstr>
      <vt:lpstr>Entering Dynamics Mode</vt:lpstr>
      <vt:lpstr>3-Phase Generator Model in Dynamics Mode</vt:lpstr>
      <vt:lpstr>Differential Equations for Default Generator  (1-Mass)</vt:lpstr>
      <vt:lpstr>User-Written DLLs</vt:lpstr>
      <vt:lpstr>Custom Simulations</vt:lpstr>
      <vt:lpstr>A Co-simulation Example (A Hypothetical Case)</vt:lpstr>
      <vt:lpstr>Solar Ramp Rate Issue</vt:lpstr>
      <vt:lpstr>The Question</vt:lpstr>
      <vt:lpstr>How We Did It</vt:lpstr>
      <vt:lpstr>OpenDSS Script (Snippet)</vt:lpstr>
      <vt:lpstr>Results (for down ramp only)</vt:lpstr>
      <vt:lpstr>Comm and Power Co-simulation</vt:lpstr>
      <vt:lpstr>Custom Simulation Scripting in  Snapshot Mode</vt:lpstr>
      <vt:lpstr>Custom Simulation Scripting in  “Time” Mode</vt:lpstr>
      <vt:lpstr>Snapshot Mode Scripting Example</vt:lpstr>
      <vt:lpstr>Time Mode Scripting Example</vt:lpstr>
      <vt:lpstr>Custom Simulation Scripting:  Rolling Your Own Solution Algorithm</vt:lpstr>
      <vt:lpstr>Custom Simulation Scripting: Rolling Your Own Solution Algorithm</vt:lpstr>
      <vt:lpstr>OpenDSS Solution Loop with Controls</vt:lpstr>
      <vt:lpstr>Co-simulation and OpenDSS</vt:lpstr>
      <vt:lpstr>Custom Simulation Scripting, cont’d</vt:lpstr>
      <vt:lpstr>For More Information …</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Roger Dugan</cp:lastModifiedBy>
  <cp:revision>15</cp:revision>
  <cp:lastPrinted>2014-11-24T20:31:07Z</cp:lastPrinted>
  <dcterms:created xsi:type="dcterms:W3CDTF">2019-01-15T15:22:32Z</dcterms:created>
  <dcterms:modified xsi:type="dcterms:W3CDTF">2019-01-15T21:45:14Z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