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63"/>
  </p:notesMasterIdLst>
  <p:sldIdLst>
    <p:sldId id="283" r:id="rId5"/>
    <p:sldId id="258" r:id="rId6"/>
    <p:sldId id="477" r:id="rId7"/>
    <p:sldId id="257" r:id="rId8"/>
    <p:sldId id="476" r:id="rId9"/>
    <p:sldId id="340" r:id="rId10"/>
    <p:sldId id="341" r:id="rId11"/>
    <p:sldId id="342" r:id="rId12"/>
    <p:sldId id="259" r:id="rId13"/>
    <p:sldId id="347" r:id="rId14"/>
    <p:sldId id="343" r:id="rId15"/>
    <p:sldId id="260" r:id="rId16"/>
    <p:sldId id="261" r:id="rId17"/>
    <p:sldId id="262" r:id="rId18"/>
    <p:sldId id="264" r:id="rId19"/>
    <p:sldId id="265" r:id="rId20"/>
    <p:sldId id="266" r:id="rId21"/>
    <p:sldId id="267" r:id="rId22"/>
    <p:sldId id="268" r:id="rId23"/>
    <p:sldId id="269" r:id="rId24"/>
    <p:sldId id="270" r:id="rId25"/>
    <p:sldId id="271" r:id="rId26"/>
    <p:sldId id="273" r:id="rId27"/>
    <p:sldId id="274" r:id="rId28"/>
    <p:sldId id="275" r:id="rId29"/>
    <p:sldId id="276" r:id="rId30"/>
    <p:sldId id="277" r:id="rId31"/>
    <p:sldId id="278" r:id="rId32"/>
    <p:sldId id="279" r:id="rId33"/>
    <p:sldId id="280" r:id="rId34"/>
    <p:sldId id="281" r:id="rId35"/>
    <p:sldId id="289" r:id="rId36"/>
    <p:sldId id="291" r:id="rId37"/>
    <p:sldId id="290" r:id="rId38"/>
    <p:sldId id="282" r:id="rId39"/>
    <p:sldId id="284" r:id="rId40"/>
    <p:sldId id="285" r:id="rId41"/>
    <p:sldId id="286" r:id="rId42"/>
    <p:sldId id="287" r:id="rId43"/>
    <p:sldId id="288" r:id="rId44"/>
    <p:sldId id="307" r:id="rId45"/>
    <p:sldId id="292" r:id="rId46"/>
    <p:sldId id="293" r:id="rId47"/>
    <p:sldId id="294" r:id="rId48"/>
    <p:sldId id="295" r:id="rId49"/>
    <p:sldId id="296" r:id="rId50"/>
    <p:sldId id="297" r:id="rId51"/>
    <p:sldId id="445" r:id="rId52"/>
    <p:sldId id="461" r:id="rId53"/>
    <p:sldId id="462" r:id="rId54"/>
    <p:sldId id="463" r:id="rId55"/>
    <p:sldId id="464" r:id="rId56"/>
    <p:sldId id="298" r:id="rId57"/>
    <p:sldId id="299" r:id="rId58"/>
    <p:sldId id="300" r:id="rId59"/>
    <p:sldId id="471" r:id="rId60"/>
    <p:sldId id="475" r:id="rId61"/>
    <p:sldId id="339" r:id="rId6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6" autoAdjust="0"/>
  </p:normalViewPr>
  <p:slideViewPr>
    <p:cSldViewPr snapToGrid="0">
      <p:cViewPr varScale="1">
        <p:scale>
          <a:sx n="83" d="100"/>
          <a:sy n="83" d="100"/>
        </p:scale>
        <p:origin x="826" y="7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7A6A7F44-5674-4239-8B0A-E1C88FB7E625}" srcId="{B442D379-0A4C-464E-9083-F9717DFF27E3}" destId="{79709ACE-0A60-4062-A867-EC1849661103}" srcOrd="5" destOrd="0" parTransId="{DFF23488-347E-43B0-B621-2B0FADD743ED}" sibTransId="{AAE63602-4F58-4D90-BEBE-3FA5713E56E7}"/>
    <dgm:cxn modelId="{A0643664-5054-436B-B61E-08B638672C9B}" srcId="{A8F3B89E-0E79-4806-B7C9-EB9E12FD4013}" destId="{13142CD0-CFA5-43D6-BF54-28497B6D60AB}" srcOrd="6" destOrd="0" parTransId="{5D7FAE7E-E8F4-4F43-B446-E764DADAF209}" sibTransId="{C678A320-F2AF-4F24-9A28-62AA718E07C5}"/>
    <dgm:cxn modelId="{5B821687-4D3B-4EDA-8664-CCC2E8504363}" srcId="{B442D379-0A4C-464E-9083-F9717DFF27E3}" destId="{E487AE7E-D07C-48B3-9686-E42D58D878C2}" srcOrd="2" destOrd="0" parTransId="{08C804F8-F6CE-45C8-97EA-4C7835F1798C}" sibTransId="{6FDE42A2-2F17-4B4D-826A-FDDDEF5E1C4C}"/>
    <dgm:cxn modelId="{07977FD9-7DB9-4DBF-A98A-0684D55A354D}" type="presOf" srcId="{162BF46F-87B1-4EB6-9C46-3C17C089D63B}" destId="{AD284B58-6828-4CEC-BC35-E5979F40F0FE}" srcOrd="0" destOrd="1" presId="urn:microsoft.com/office/officeart/2005/8/layout/vList2"/>
    <dgm:cxn modelId="{6B3B0245-E621-4C0F-8E3B-2DB6060B0FC3}" type="presOf" srcId="{F81F389B-9DE3-4B9D-A73D-C64C5D749CFE}" destId="{585B5044-96E9-4960-AB97-5B00C49B0AFE}" srcOrd="0" destOrd="2"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AF954BB0-5181-4478-9B77-FB3B256C9D15}" type="presOf" srcId="{8897CF26-1B1A-4FED-B83F-7DDB8A91ED35}" destId="{585B5044-96E9-4960-AB97-5B00C49B0AFE}" srcOrd="0" destOrd="0" presId="urn:microsoft.com/office/officeart/2005/8/layout/vList2"/>
    <dgm:cxn modelId="{AD8C9415-1E6C-49EC-9F21-62B48B4EFA08}" type="presOf" srcId="{E487AE7E-D07C-48B3-9686-E42D58D878C2}" destId="{774A68B6-3E3A-4BA9-8E88-3833DB2833F9}" srcOrd="0" destOrd="2" presId="urn:microsoft.com/office/officeart/2005/8/layout/vList2"/>
    <dgm:cxn modelId="{E4E98834-8FC7-4015-A393-D7FB195B0257}" type="presOf" srcId="{1CCFB8DC-6C42-49B9-BD99-3CAC9DDF1E41}" destId="{AD284B58-6828-4CEC-BC35-E5979F40F0FE}" srcOrd="0" destOrd="0" presId="urn:microsoft.com/office/officeart/2005/8/layout/vList2"/>
    <dgm:cxn modelId="{7E7030B0-3B84-448B-B819-14384C812C54}" srcId="{FB717317-F7B1-495A-9D75-47F0FCDDA3E7}" destId="{162BF46F-87B1-4EB6-9C46-3C17C089D63B}" srcOrd="1" destOrd="0" parTransId="{6E54CFDC-439B-401A-9476-A7B1B96B983C}" sibTransId="{529915B4-82A4-4B92-8A75-0454D2F7FECA}"/>
    <dgm:cxn modelId="{5493EBDA-6DBB-493B-966B-4E02F9650F24}" srcId="{A8F3B89E-0E79-4806-B7C9-EB9E12FD4013}" destId="{FE274AED-BFAF-44AB-9F1C-93444FF47DDF}" srcOrd="5" destOrd="0" parTransId="{62A8D275-68C1-41AB-8246-E6827AAB7D89}" sibTransId="{FCD6F619-8F2E-4F99-846B-6C0F090D77D2}"/>
    <dgm:cxn modelId="{91A80FBB-70F0-4ABC-802A-02723DD602D1}" srcId="{F42DC847-8E43-4088-8CAE-E27CED66602F}" destId="{575E37D5-B10E-4EB0-87D9-3B9DD2E8958A}" srcOrd="1" destOrd="0" parTransId="{A8FE5914-B6D3-4918-AA93-85B8D69B6BF0}" sibTransId="{8EDC4A29-72C7-40A4-ABE5-C889E98D1417}"/>
    <dgm:cxn modelId="{17C8CE15-F2AD-4CA2-9CBA-84140855C27C}" type="presOf" srcId="{575E37D5-B10E-4EB0-87D9-3B9DD2E8958A}" destId="{74604D28-80FF-4E1E-839E-FDE93F769C8F}" srcOrd="0" destOrd="1"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EECB9812-8B9E-43F8-9002-AFB4FE395BE4}" type="presOf" srcId="{ED8BE0BB-8429-4BD3-A5AA-2FDF498F8ED1}" destId="{585B5044-96E9-4960-AB97-5B00C49B0AFE}" srcOrd="0" destOrd="1"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4C056C76-89EA-4BA5-A241-6878668F2C1E}" srcId="{A8F3B89E-0E79-4806-B7C9-EB9E12FD4013}" destId="{F81F389B-9DE3-4B9D-A73D-C64C5D749CFE}" srcOrd="2" destOrd="0" parTransId="{51E33FD6-B1E7-4FF1-A033-C9B311D8F86E}" sibTransId="{CA7F30F1-33AB-4355-BC78-F7EFC870D8B8}"/>
    <dgm:cxn modelId="{A98FDFE8-AE46-451D-A6F5-9D7AF56F92B1}" type="presOf" srcId="{79709ACE-0A60-4062-A867-EC1849661103}" destId="{774A68B6-3E3A-4BA9-8E88-3833DB2833F9}"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557E2F58-F5BF-4E6C-83A8-19C613932B82}" type="presOf" srcId="{7D32CE08-10E4-49E2-A428-81087DA627FA}" destId="{74604D28-80FF-4E1E-839E-FDE93F769C8F}" srcOrd="0" destOrd="2"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BEE8D186-A467-4205-93B7-4B0D922695C3}" srcId="{984DE146-455A-4DB0-A34F-3281236A86E4}" destId="{A8F3B89E-0E79-4806-B7C9-EB9E12FD4013}" srcOrd="0" destOrd="0" parTransId="{8A56F9AD-A253-45BF-9E5B-9B9EB37793BD}" sibTransId="{58BFD7EF-6DDE-4163-8C02-E7F43A438078}"/>
    <dgm:cxn modelId="{7394B222-AEFE-45F5-BDD9-FDFA899351E5}" srcId="{A8F3B89E-0E79-4806-B7C9-EB9E12FD4013}" destId="{0E35F9B8-971D-4342-B330-482F75F25D87}" srcOrd="3" destOrd="0" parTransId="{E27066E1-7088-46F9-AE8F-46EC4D85839E}" sibTransId="{35BAEEEB-2791-4FB5-AF8F-34F81CDFE8D1}"/>
    <dgm:cxn modelId="{999F35BF-A509-46F8-BA7F-360A1E8A7AD6}" type="presOf" srcId="{984DE146-455A-4DB0-A34F-3281236A86E4}" destId="{95FA5C23-435E-43F3-983E-8016C7B62ECB}" srcOrd="0" destOrd="0" presId="urn:microsoft.com/office/officeart/2005/8/layout/vList2"/>
    <dgm:cxn modelId="{F1ABC315-42E8-4740-80FB-317EB7097770}" type="presOf" srcId="{3CDB01A6-EC2A-46A2-A0EC-93194BC1F581}" destId="{774A68B6-3E3A-4BA9-8E88-3833DB2833F9}" srcOrd="0" destOrd="0" presId="urn:microsoft.com/office/officeart/2005/8/layout/vList2"/>
    <dgm:cxn modelId="{AE983D47-D022-4F03-94F2-D86823D2174B}" type="presOf" srcId="{0E35F9B8-971D-4342-B330-482F75F25D87}" destId="{585B5044-96E9-4960-AB97-5B00C49B0AFE}" srcOrd="0" destOrd="3" presId="urn:microsoft.com/office/officeart/2005/8/layout/vList2"/>
    <dgm:cxn modelId="{3ACE1CB0-6D8E-42FF-95D5-504506F3C341}" srcId="{F42DC847-8E43-4088-8CAE-E27CED66602F}" destId="{C1F981FD-94C0-467A-B49E-BAEC370E1C43}" srcOrd="0" destOrd="0" parTransId="{E3DE29E0-198E-4535-95D2-7E37D97D18C1}" sibTransId="{FCDB963C-3E63-4C8C-861A-8F2C9AAAB2DF}"/>
    <dgm:cxn modelId="{0C34DD79-F5AF-409A-BD9A-EFDEE4C3903D}" type="presOf" srcId="{4662699A-3690-462B-9820-435368F4491B}" destId="{585B5044-96E9-4960-AB97-5B00C49B0AFE}" srcOrd="0" destOrd="4" presId="urn:microsoft.com/office/officeart/2005/8/layout/vList2"/>
    <dgm:cxn modelId="{94C041E3-7285-4944-BD5A-65D5A187C5B5}" srcId="{A8F3B89E-0E79-4806-B7C9-EB9E12FD4013}" destId="{8897CF26-1B1A-4FED-B83F-7DDB8A91ED35}" srcOrd="0" destOrd="0" parTransId="{A4ECCD6E-9A45-45D5-BE19-EEEDAE008395}" sibTransId="{97060836-8C89-45F6-8913-E58277CED874}"/>
    <dgm:cxn modelId="{515CFFDC-649B-4CAD-A617-CE3241BF1F14}" srcId="{B442D379-0A4C-464E-9083-F9717DFF27E3}" destId="{CD981289-6A41-4450-ACAC-64E855625300}" srcOrd="3" destOrd="0" parTransId="{4DEF6E28-AB10-45CC-8F56-15B507629591}" sibTransId="{34A78DEE-1210-4E08-B859-5A221B1B2DF3}"/>
    <dgm:cxn modelId="{97B37FC7-6929-4F84-8703-F5315C4F4FBA}" type="presOf" srcId="{B442D379-0A4C-464E-9083-F9717DFF27E3}" destId="{22E15E88-1047-4876-BA86-447A3463695A}" srcOrd="0" destOrd="0" presId="urn:microsoft.com/office/officeart/2005/8/layout/vList2"/>
    <dgm:cxn modelId="{4C1A6F9E-876D-4B69-BC07-6BF0DE0A51CE}" type="presOf" srcId="{BC12C535-65C2-4974-A55F-C31C791B375E}" destId="{774A68B6-3E3A-4BA9-8E88-3833DB2833F9}" srcOrd="0" destOrd="4" presId="urn:microsoft.com/office/officeart/2005/8/layout/vList2"/>
    <dgm:cxn modelId="{679537CF-81BC-4E8A-99A5-20FEC3700C89}" srcId="{984DE146-455A-4DB0-A34F-3281236A86E4}" destId="{FB717317-F7B1-495A-9D75-47F0FCDDA3E7}" srcOrd="1" destOrd="0" parTransId="{5FA5415B-EBF2-499E-839F-397CDA96F0DB}" sibTransId="{AD038874-EA95-4C8F-BD28-13A469D5CBF6}"/>
    <dgm:cxn modelId="{04A9A48A-9727-457D-827F-A82FC117D0BE}" type="presOf" srcId="{5EE68AB6-9F92-4430-85EC-317EA4A6C7AD}" destId="{774A68B6-3E3A-4BA9-8E88-3833DB2833F9}" srcOrd="0" destOrd="1" presId="urn:microsoft.com/office/officeart/2005/8/layout/vList2"/>
    <dgm:cxn modelId="{CF3CFB4B-0818-452F-9E61-65E60459A068}" type="presOf" srcId="{CD981289-6A41-4450-ACAC-64E855625300}" destId="{774A68B6-3E3A-4BA9-8E88-3833DB2833F9}" srcOrd="0" destOrd="3" presId="urn:microsoft.com/office/officeart/2005/8/layout/vList2"/>
    <dgm:cxn modelId="{8E27F341-9E86-43D7-B853-0D054886AD3F}" srcId="{B442D379-0A4C-464E-9083-F9717DFF27E3}" destId="{5EE68AB6-9F92-4430-85EC-317EA4A6C7AD}" srcOrd="1" destOrd="0" parTransId="{CF442E2C-B5CC-4043-8548-24A37750C611}" sibTransId="{BCBA0D5A-5618-4263-A9D1-48F95221F449}"/>
    <dgm:cxn modelId="{D9D88A36-4D62-40D3-A20E-6EA9112713C7}" type="presOf" srcId="{C1F981FD-94C0-467A-B49E-BAEC370E1C43}" destId="{74604D28-80FF-4E1E-839E-FDE93F769C8F}" srcOrd="0" destOrd="0" presId="urn:microsoft.com/office/officeart/2005/8/layout/vList2"/>
    <dgm:cxn modelId="{991AA9A4-B9C1-4D75-84A7-2A68DB19C6A5}" type="presOf" srcId="{F42DC847-8E43-4088-8CAE-E27CED66602F}" destId="{AF5B46B8-88EE-4436-B336-27DC83626841}" srcOrd="0" destOrd="0" presId="urn:microsoft.com/office/officeart/2005/8/layout/vList2"/>
    <dgm:cxn modelId="{E0A05DC0-0B24-4C6D-92E4-2EE76CD4EB67}" type="presOf" srcId="{FB717317-F7B1-495A-9D75-47F0FCDDA3E7}" destId="{E2C6C0C5-9C03-4CBF-95B6-6682E516DB13}" srcOrd="0" destOrd="0"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014D990A-9D48-4E14-A324-2F4C145563C1}" srcId="{984DE146-455A-4DB0-A34F-3281236A86E4}" destId="{B442D379-0A4C-464E-9083-F9717DFF27E3}" srcOrd="2" destOrd="0" parTransId="{2713A0DB-AA90-44E6-8B0C-9105057396C4}" sibTransId="{92512954-77DC-4F08-ABA9-AFD0D17A44D9}"/>
    <dgm:cxn modelId="{037FF225-F627-42DE-BD68-D186499B2519}" srcId="{A8F3B89E-0E79-4806-B7C9-EB9E12FD4013}" destId="{4662699A-3690-462B-9820-435368F4491B}" srcOrd="4" destOrd="0" parTransId="{BF7638EF-3167-4E58-8645-0DBF43999D49}" sibTransId="{7657726F-FDDB-430B-AD2E-8EC52D0F64F8}"/>
    <dgm:cxn modelId="{04E9C8BF-F3B5-4C21-A524-4A26678F3197}" type="presOf" srcId="{13142CD0-CFA5-43D6-BF54-28497B6D60AB}" destId="{585B5044-96E9-4960-AB97-5B00C49B0AFE}" srcOrd="0" destOrd="6" presId="urn:microsoft.com/office/officeart/2005/8/layout/vList2"/>
    <dgm:cxn modelId="{B3B2F5C7-190B-4707-A512-47EEC7319C22}" type="presOf" srcId="{A8F3B89E-0E79-4806-B7C9-EB9E12FD4013}" destId="{A7227798-B450-4497-809B-1369C244E7D7}" srcOrd="0" destOrd="0" presId="urn:microsoft.com/office/officeart/2005/8/layout/vList2"/>
    <dgm:cxn modelId="{3321084A-D899-4331-9E2E-C34EA476005C}" type="presOf" srcId="{FE274AED-BFAF-44AB-9F1C-93444FF47DDF}" destId="{585B5044-96E9-4960-AB97-5B00C49B0AFE}"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B5A9A0AF-2AD3-406F-8A2F-371E800E3117}" srcId="{DDB52AF1-805D-4F4E-9309-1ED00A06BBBF}" destId="{BBC5BE40-AD0C-45EE-A39E-BDD75198A7CA}" srcOrd="3" destOrd="0" parTransId="{60FD3387-01AD-4473-B595-044501464232}" sibTransId="{284851B3-F5E7-45B4-87FC-F42DA51986D2}"/>
    <dgm:cxn modelId="{4BF4F95C-3A2B-4E9E-AC29-EBFF93EAB69F}" type="presOf" srcId="{EFFB50BF-E84D-4E82-81AA-451F29A40D4C}" destId="{44580BBB-3AC3-4051-AD53-60B6DEDB08F3}" srcOrd="0" destOrd="1"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25643B08-8E99-4F52-B4A4-F69526C85937}" srcId="{984DE146-455A-4DB0-A34F-3281236A86E4}" destId="{DDB52AF1-805D-4F4E-9309-1ED00A06BBBF}" srcOrd="2" destOrd="0" parTransId="{CE35ABE3-C4A8-4A9E-BAA3-773EBBACFA96}" sibTransId="{2CF8EAB5-18E4-4F78-BEE1-387732A13630}"/>
    <dgm:cxn modelId="{A8F274C5-9C3B-4475-9375-D4D5DADECEBD}" type="presOf" srcId="{E093F7C4-C9F3-47DA-9C09-BA433166F075}" destId="{F11BA5DA-4B77-4318-A93E-F34C592E28F1}" srcOrd="0" destOrd="0" presId="urn:microsoft.com/office/officeart/2005/8/layout/vList2"/>
    <dgm:cxn modelId="{A43E44C4-C77D-4E6F-989B-C342E5CDD6DB}" type="presOf" srcId="{5AE84F25-5B1A-4882-96B3-25FE65FF07D5}" destId="{DAAAFDA8-BE11-4964-B48E-D1994475344C}" srcOrd="0" destOrd="2" presId="urn:microsoft.com/office/officeart/2005/8/layout/vList2"/>
    <dgm:cxn modelId="{34EC11FC-E125-4B03-A227-315041E315D3}" srcId="{BD41FA6E-DD12-4526-A067-2F8FF6FFCBFE}" destId="{25F5D1A9-9E37-4EBD-B801-1DAF15F64906}" srcOrd="6" destOrd="0" parTransId="{B61947C7-5669-41F3-BC6B-BC6FEFC71383}" sibTransId="{F2C92A6E-A32B-45E9-8E58-B0B971624FCF}"/>
    <dgm:cxn modelId="{51064B33-E42A-4C30-837B-CF9557675B75}" srcId="{BD41FA6E-DD12-4526-A067-2F8FF6FFCBFE}" destId="{EFFB50BF-E84D-4E82-81AA-451F29A40D4C}" srcOrd="1" destOrd="0" parTransId="{CE862849-6336-41E9-9B3A-6797CB2DB0C6}" sibTransId="{B30CBDCE-99CA-4A2F-AFE5-B0B04A5FACA6}"/>
    <dgm:cxn modelId="{D6D012D7-8266-480A-BA8C-D8B24C20799D}" type="presOf" srcId="{6D1E8717-3511-447C-B7DB-A89D47140611}" destId="{DAAAFDA8-BE11-4964-B48E-D1994475344C}" srcOrd="0" destOrd="0" presId="urn:microsoft.com/office/officeart/2005/8/layout/vList2"/>
    <dgm:cxn modelId="{D7635D11-58CF-433E-918D-16519D762A60}" srcId="{984DE146-455A-4DB0-A34F-3281236A86E4}" destId="{5B02A8D5-56F5-4764-A21A-480A95712279}" srcOrd="3" destOrd="0" parTransId="{2DA541FA-A1DA-490A-8405-972CFB523444}" sibTransId="{BD4FD7D5-A007-47CB-AE1F-8243F2B10537}"/>
    <dgm:cxn modelId="{20AC1C32-B3DE-4D94-92BC-E4D0B1B250B9}" type="presOf" srcId="{D8D55C94-22BA-49B0-A70F-603D662CEF2B}" destId="{DAAAFDA8-BE11-4964-B48E-D1994475344C}" srcOrd="0" destOrd="1" presId="urn:microsoft.com/office/officeart/2005/8/layout/vList2"/>
    <dgm:cxn modelId="{D073E133-9A72-4C1D-BB97-518946B18F85}" srcId="{56CF4669-F97A-4813-938E-CD6E261214D7}" destId="{5AE84F25-5B1A-4882-96B3-25FE65FF07D5}" srcOrd="2" destOrd="0" parTransId="{1B43919F-4137-4D59-8B3C-BA102AD25338}" sibTransId="{57449E17-4EC4-4282-8181-3A325FADE386}"/>
    <dgm:cxn modelId="{2CD4203E-0E37-4246-A2C5-2827F405DB2B}" type="presOf" srcId="{0AF7E345-4F9B-46DF-A9F6-1CDF5D9F05D4}" destId="{F11BA5DA-4B77-4318-A93E-F34C592E28F1}" srcOrd="0" destOrd="1" presId="urn:microsoft.com/office/officeart/2005/8/layout/vList2"/>
    <dgm:cxn modelId="{FBB3AE53-2A6F-4092-82AD-7CD87A859EBB}" type="presOf" srcId="{91547D31-5351-4398-8AEE-2B657655A569}" destId="{BE504B98-9466-49DE-AEBA-74D59F43BCC8}" srcOrd="0" destOrd="0" presId="urn:microsoft.com/office/officeart/2005/8/layout/vList2"/>
    <dgm:cxn modelId="{91D54BB7-6B7A-4F62-A156-DE17E9BC9831}" srcId="{56CF4669-F97A-4813-938E-CD6E261214D7}" destId="{6D1E8717-3511-447C-B7DB-A89D47140611}" srcOrd="0" destOrd="0" parTransId="{A7488C43-12E1-4E03-BFEC-5D4DA966C009}" sibTransId="{6BC41105-DCCC-4942-B79A-D97583BAD391}"/>
    <dgm:cxn modelId="{84E4C135-6193-453E-9547-A9DD5D96D8E2}" srcId="{BD41FA6E-DD12-4526-A067-2F8FF6FFCBFE}" destId="{80D9DF06-CC46-408E-B052-18142B252FA2}" srcOrd="4" destOrd="0" parTransId="{60F17F77-940D-4553-9279-B8A16FC57FC4}" sibTransId="{4A1B4987-63F9-466C-9A94-575C934B8A67}"/>
    <dgm:cxn modelId="{E6CF0233-726F-4D56-BFF3-CF68C2A34829}" type="presOf" srcId="{5D570697-F31A-4735-8AC2-FA17B5C2E774}" destId="{44580BBB-3AC3-4051-AD53-60B6DEDB08F3}" srcOrd="0" destOrd="3" presId="urn:microsoft.com/office/officeart/2005/8/layout/vList2"/>
    <dgm:cxn modelId="{44CD31AE-9785-4793-AFD8-3E0B6ED52A8F}" srcId="{5B02A8D5-56F5-4764-A21A-480A95712279}" destId="{7A8B668A-0FB4-4520-B2E4-16A763BD2CFB}" srcOrd="2" destOrd="0" parTransId="{DFA2910E-4225-4B52-B8BB-AA23D532443C}" sibTransId="{3DCAA02E-21D5-4358-8103-7B9F9FD721FD}"/>
    <dgm:cxn modelId="{F38890CE-8EB9-4160-AB0A-97C7BA858CB3}" srcId="{BD41FA6E-DD12-4526-A067-2F8FF6FFCBFE}" destId="{620994F3-3D21-4C83-8ED6-A473C8E75483}" srcOrd="2" destOrd="0" parTransId="{AC316DD5-3F48-4F4C-AD7A-0C4C838AA1EE}" sibTransId="{F5C65A94-84A9-4EB9-B2F0-BD3FC67A9AF8}"/>
    <dgm:cxn modelId="{BFD2FBFD-6F72-484E-BF3A-7EA478F395A6}" type="presOf" srcId="{BD41FA6E-DD12-4526-A067-2F8FF6FFCBFE}" destId="{06580502-3957-4CF6-A381-D10BCF4A7736}"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30944698-CFB4-4E3D-87B7-4460131BBB42}" srcId="{984DE146-455A-4DB0-A34F-3281236A86E4}" destId="{56CF4669-F97A-4813-938E-CD6E261214D7}" srcOrd="1" destOrd="0" parTransId="{D2364D2F-CB7E-4D1B-94A3-A75184894F5F}" sibTransId="{E5DB37EF-A7E1-49CA-9A73-FBE59C67C474}"/>
    <dgm:cxn modelId="{928E8A27-3AE0-4C2D-BA57-E3AEC5F2C3E8}" srcId="{56CF4669-F97A-4813-938E-CD6E261214D7}" destId="{1519CDB4-65D3-4467-BA9C-5BE4E698F9B9}" srcOrd="3" destOrd="0" parTransId="{0EFBD0F3-4BC5-423D-B076-592EA6354F35}" sibTransId="{E0BD53AD-C4E2-47DB-B38B-82722A19013F}"/>
    <dgm:cxn modelId="{B3880FD9-74E9-4ED2-814A-8F8259F13D5E}" type="presOf" srcId="{25F5D1A9-9E37-4EBD-B801-1DAF15F64906}" destId="{44580BBB-3AC3-4051-AD53-60B6DEDB08F3}" srcOrd="0" destOrd="6" presId="urn:microsoft.com/office/officeart/2005/8/layout/vList2"/>
    <dgm:cxn modelId="{7E1D6F7B-A32C-4883-A9C9-A77F87F6154C}" type="presOf" srcId="{3C1614E8-B55C-4774-AEF5-F458ACC1A0B2}" destId="{44580BBB-3AC3-4051-AD53-60B6DEDB08F3}" srcOrd="0" destOrd="5"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557C6703-2EDA-4FB4-8A55-5F8ECC69C157}" srcId="{984DE146-455A-4DB0-A34F-3281236A86E4}" destId="{BD41FA6E-DD12-4526-A067-2F8FF6FFCBFE}" srcOrd="0" destOrd="0" parTransId="{D81DC345-243B-43DC-B2CC-968D7DAA5B5A}" sibTransId="{4E973545-A5C3-46A6-AD97-20A0B93CB55F}"/>
    <dgm:cxn modelId="{AB20A439-542C-4E6B-ABFE-88E8931E3EFA}" type="presOf" srcId="{DC1EA874-CA4F-47FF-B362-297F6635CE6E}" destId="{BE504B98-9466-49DE-AEBA-74D59F43BCC8}" srcOrd="0" destOrd="1"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999F35BF-A509-46F8-BA7F-360A1E8A7AD6}" type="presOf" srcId="{984DE146-455A-4DB0-A34F-3281236A86E4}" destId="{95FA5C23-435E-43F3-983E-8016C7B62ECB}" srcOrd="0" destOrd="0" presId="urn:microsoft.com/office/officeart/2005/8/layout/vList2"/>
    <dgm:cxn modelId="{D6712591-BFB9-4DD4-81AB-0891425210D2}" type="presOf" srcId="{AC0E1D50-1D12-41D4-B113-B737A28123DA}" destId="{44580BBB-3AC3-4051-AD53-60B6DEDB08F3}"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5BBE6FA5-52BC-4513-AAAE-8DF7059F3910}" type="presOf" srcId="{AD50E5EC-FC77-461D-88A8-5DF616489AD1}" destId="{F11BA5DA-4B77-4318-A93E-F34C592E28F1}" srcOrd="0" destOrd="2" presId="urn:microsoft.com/office/officeart/2005/8/layout/vList2"/>
    <dgm:cxn modelId="{590EA97A-0FF0-49CD-8895-994C83843AE3}" type="presOf" srcId="{BBC5BE40-AD0C-45EE-A39E-BDD75198A7CA}" destId="{F11BA5DA-4B77-4318-A93E-F34C592E28F1}" srcOrd="0" destOrd="3" presId="urn:microsoft.com/office/officeart/2005/8/layout/vList2"/>
    <dgm:cxn modelId="{24DE97CF-3CA2-4466-B661-1E27B386DF27}" type="presOf" srcId="{56CF4669-F97A-4813-938E-CD6E261214D7}" destId="{40B71E01-6BFB-4C6F-9223-259B310EB2C7}" srcOrd="0" destOrd="0" presId="urn:microsoft.com/office/officeart/2005/8/layout/vList2"/>
    <dgm:cxn modelId="{798A1C09-CBB6-4E87-8290-08855435CA2C}" srcId="{56CF4669-F97A-4813-938E-CD6E261214D7}" destId="{D8D55C94-22BA-49B0-A70F-603D662CEF2B}" srcOrd="1" destOrd="0" parTransId="{52B137B7-3CE8-4437-BB58-BF657E6DA6FE}" sibTransId="{18B458CC-0CBD-4EA7-944A-A1C6FD6AB365}"/>
    <dgm:cxn modelId="{1B0D8B62-8116-4E13-88F8-CC281BA576E8}" type="presOf" srcId="{620994F3-3D21-4C83-8ED6-A473C8E75483}" destId="{44580BBB-3AC3-4051-AD53-60B6DEDB08F3}" srcOrd="0" destOrd="2" presId="urn:microsoft.com/office/officeart/2005/8/layout/vList2"/>
    <dgm:cxn modelId="{DD331A72-2D4F-4EA1-87BE-F41A8403B2A6}" srcId="{DDB52AF1-805D-4F4E-9309-1ED00A06BBBF}" destId="{0AF7E345-4F9B-46DF-A9F6-1CDF5D9F05D4}" srcOrd="1" destOrd="0" parTransId="{0B6C0C61-39B6-4CA4-8AD0-0D7E5598B0A8}" sibTransId="{FE25283B-F588-4636-9335-B974FDDE23B4}"/>
    <dgm:cxn modelId="{E10483DB-C7E3-44C2-AE05-A91166453A44}" srcId="{BD41FA6E-DD12-4526-A067-2F8FF6FFCBFE}" destId="{AC0E1D50-1D12-41D4-B113-B737A28123DA}" srcOrd="0" destOrd="0" parTransId="{724D3794-4C43-4DB5-B73E-2270E42836C7}" sibTransId="{6F949CAD-2231-424C-A60A-6C0B33B338E9}"/>
    <dgm:cxn modelId="{6AF0B046-A364-46F7-B2E2-6CDFFBA2A721}" type="presOf" srcId="{80D9DF06-CC46-408E-B052-18142B252FA2}" destId="{44580BBB-3AC3-4051-AD53-60B6DEDB08F3}" srcOrd="0" destOrd="4" presId="urn:microsoft.com/office/officeart/2005/8/layout/vList2"/>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56255"/>
          <a:ext cx="3989614" cy="304200"/>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Solution Capabilities</a:t>
          </a:r>
        </a:p>
      </dsp:txBody>
      <dsp:txXfrm>
        <a:off x="14850" y="71105"/>
        <a:ext cx="3959914" cy="274500"/>
      </dsp:txXfrm>
    </dsp:sp>
    <dsp:sp modelId="{585B5044-96E9-4960-AB97-5B00C49B0AFE}">
      <dsp:nvSpPr>
        <dsp:cNvPr id="0" name=""/>
        <dsp:cNvSpPr/>
      </dsp:nvSpPr>
      <dsp:spPr>
        <a:xfrm>
          <a:off x="0" y="360455"/>
          <a:ext cx="398961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Unbalanced multi-phase power flow</a:t>
          </a:r>
        </a:p>
        <a:p>
          <a:pPr marL="57150" lvl="1" indent="-57150" algn="l" defTabSz="444500">
            <a:lnSpc>
              <a:spcPct val="90000"/>
            </a:lnSpc>
            <a:spcBef>
              <a:spcPct val="0"/>
            </a:spcBef>
            <a:spcAft>
              <a:spcPct val="20000"/>
            </a:spcAft>
            <a:buChar char="•"/>
          </a:pPr>
          <a:r>
            <a:rPr lang="en-US" sz="1000" kern="1200" dirty="0"/>
            <a:t>Quasi-static time-series (QSTS)</a:t>
          </a:r>
        </a:p>
        <a:p>
          <a:pPr marL="57150" lvl="1" indent="-57150" algn="l" defTabSz="444500">
            <a:lnSpc>
              <a:spcPct val="90000"/>
            </a:lnSpc>
            <a:spcBef>
              <a:spcPct val="0"/>
            </a:spcBef>
            <a:spcAft>
              <a:spcPct val="20000"/>
            </a:spcAft>
            <a:buChar char="•"/>
          </a:pPr>
          <a:r>
            <a:rPr lang="en-US" sz="1000" kern="1200" dirty="0"/>
            <a:t>Fault analysis</a:t>
          </a:r>
        </a:p>
        <a:p>
          <a:pPr marL="57150" lvl="1" indent="-57150" algn="l" defTabSz="444500">
            <a:lnSpc>
              <a:spcPct val="90000"/>
            </a:lnSpc>
            <a:spcBef>
              <a:spcPct val="0"/>
            </a:spcBef>
            <a:spcAft>
              <a:spcPct val="20000"/>
            </a:spcAft>
            <a:buChar char="•"/>
          </a:pPr>
          <a:r>
            <a:rPr lang="en-US" sz="1000" kern="1200" dirty="0"/>
            <a:t>Harmonic analysis</a:t>
          </a:r>
        </a:p>
        <a:p>
          <a:pPr marL="57150" lvl="1" indent="-57150" algn="l" defTabSz="444500">
            <a:lnSpc>
              <a:spcPct val="90000"/>
            </a:lnSpc>
            <a:spcBef>
              <a:spcPct val="0"/>
            </a:spcBef>
            <a:spcAft>
              <a:spcPct val="20000"/>
            </a:spcAft>
            <a:buChar char="•"/>
          </a:pPr>
          <a:r>
            <a:rPr lang="en-US" sz="1000" kern="1200" dirty="0"/>
            <a:t>Flicker analysis</a:t>
          </a:r>
        </a:p>
        <a:p>
          <a:pPr marL="57150" lvl="1" indent="-57150" algn="l" defTabSz="444500">
            <a:lnSpc>
              <a:spcPct val="90000"/>
            </a:lnSpc>
            <a:spcBef>
              <a:spcPct val="0"/>
            </a:spcBef>
            <a:spcAft>
              <a:spcPct val="20000"/>
            </a:spcAft>
            <a:buChar char="•"/>
          </a:pPr>
          <a:r>
            <a:rPr lang="en-US" sz="1000" kern="1200" dirty="0"/>
            <a:t>Linear and non-linear analysis</a:t>
          </a:r>
        </a:p>
        <a:p>
          <a:pPr marL="57150" lvl="1" indent="-57150" algn="l" defTabSz="444500">
            <a:lnSpc>
              <a:spcPct val="90000"/>
            </a:lnSpc>
            <a:spcBef>
              <a:spcPct val="0"/>
            </a:spcBef>
            <a:spcAft>
              <a:spcPct val="20000"/>
            </a:spcAft>
            <a:buChar char="•"/>
          </a:pPr>
          <a:r>
            <a:rPr lang="en-US" sz="1000" kern="1200" dirty="0"/>
            <a:t>Stray voltage/current analysis</a:t>
          </a:r>
        </a:p>
      </dsp:txBody>
      <dsp:txXfrm>
        <a:off x="0" y="360455"/>
        <a:ext cx="3989614" cy="1130220"/>
      </dsp:txXfrm>
    </dsp:sp>
    <dsp:sp modelId="{E2C6C0C5-9C03-4CBF-95B6-6682E516DB13}">
      <dsp:nvSpPr>
        <dsp:cNvPr id="0" name=""/>
        <dsp:cNvSpPr/>
      </dsp:nvSpPr>
      <dsp:spPr>
        <a:xfrm>
          <a:off x="0" y="1490675"/>
          <a:ext cx="3989614" cy="304200"/>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Grid Devices</a:t>
          </a:r>
        </a:p>
      </dsp:txBody>
      <dsp:txXfrm>
        <a:off x="14850" y="1505525"/>
        <a:ext cx="3959914" cy="274500"/>
      </dsp:txXfrm>
    </dsp:sp>
    <dsp:sp modelId="{AD284B58-6828-4CEC-BC35-E5979F40F0FE}">
      <dsp:nvSpPr>
        <dsp:cNvPr id="0" name=""/>
        <dsp:cNvSpPr/>
      </dsp:nvSpPr>
      <dsp:spPr>
        <a:xfrm>
          <a:off x="0" y="1794875"/>
          <a:ext cx="3989614" cy="45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Full library of traditional assets (lines, conductors, transformers, cap banks, switches, etc.)</a:t>
          </a:r>
        </a:p>
        <a:p>
          <a:pPr marL="57150" lvl="1" indent="-57150" algn="l" defTabSz="444500">
            <a:lnSpc>
              <a:spcPct val="90000"/>
            </a:lnSpc>
            <a:spcBef>
              <a:spcPct val="0"/>
            </a:spcBef>
            <a:spcAft>
              <a:spcPct val="20000"/>
            </a:spcAft>
            <a:buChar char="•"/>
          </a:pPr>
          <a:r>
            <a:rPr lang="en-US" sz="1000" kern="1200" dirty="0"/>
            <a:t>Load models</a:t>
          </a:r>
        </a:p>
      </dsp:txBody>
      <dsp:txXfrm>
        <a:off x="0" y="1794875"/>
        <a:ext cx="3989614" cy="457470"/>
      </dsp:txXfrm>
    </dsp:sp>
    <dsp:sp modelId="{22E15E88-1047-4876-BA86-447A3463695A}">
      <dsp:nvSpPr>
        <dsp:cNvPr id="0" name=""/>
        <dsp:cNvSpPr/>
      </dsp:nvSpPr>
      <dsp:spPr>
        <a:xfrm>
          <a:off x="0" y="2252346"/>
          <a:ext cx="3989614" cy="304200"/>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Controls</a:t>
          </a:r>
        </a:p>
      </dsp:txBody>
      <dsp:txXfrm>
        <a:off x="14850" y="2267196"/>
        <a:ext cx="3959914" cy="274500"/>
      </dsp:txXfrm>
    </dsp:sp>
    <dsp:sp modelId="{774A68B6-3E3A-4BA9-8E88-3833DB2833F9}">
      <dsp:nvSpPr>
        <dsp:cNvPr id="0" name=""/>
        <dsp:cNvSpPr/>
      </dsp:nvSpPr>
      <dsp:spPr>
        <a:xfrm>
          <a:off x="0" y="2556545"/>
          <a:ext cx="3989614"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Line Reg/LTC, cap banks</a:t>
          </a:r>
        </a:p>
        <a:p>
          <a:pPr marL="57150" lvl="1" indent="-57150" algn="l" defTabSz="444500">
            <a:lnSpc>
              <a:spcPct val="90000"/>
            </a:lnSpc>
            <a:spcBef>
              <a:spcPct val="0"/>
            </a:spcBef>
            <a:spcAft>
              <a:spcPct val="20000"/>
            </a:spcAft>
            <a:buChar char="•"/>
          </a:pPr>
          <a:r>
            <a:rPr lang="en-US" sz="1000" kern="1200" dirty="0"/>
            <a:t>DER smart inverter</a:t>
          </a:r>
        </a:p>
        <a:p>
          <a:pPr marL="57150" lvl="1" indent="-57150" algn="l" defTabSz="444500">
            <a:lnSpc>
              <a:spcPct val="90000"/>
            </a:lnSpc>
            <a:spcBef>
              <a:spcPct val="0"/>
            </a:spcBef>
            <a:spcAft>
              <a:spcPct val="20000"/>
            </a:spcAft>
            <a:buChar char="•"/>
          </a:pPr>
          <a:r>
            <a:rPr lang="en-US" sz="1000" kern="1200" dirty="0"/>
            <a:t>Energy storage dispatch</a:t>
          </a:r>
        </a:p>
        <a:p>
          <a:pPr marL="57150" lvl="1" indent="-57150" algn="l" defTabSz="444500">
            <a:lnSpc>
              <a:spcPct val="90000"/>
            </a:lnSpc>
            <a:spcBef>
              <a:spcPct val="0"/>
            </a:spcBef>
            <a:spcAft>
              <a:spcPct val="20000"/>
            </a:spcAft>
            <a:buChar char="•"/>
          </a:pPr>
          <a:r>
            <a:rPr lang="en-US" sz="1000" kern="1200" dirty="0"/>
            <a:t>DMS/DERMS</a:t>
          </a:r>
        </a:p>
        <a:p>
          <a:pPr marL="57150" lvl="1" indent="-57150" algn="l" defTabSz="444500">
            <a:lnSpc>
              <a:spcPct val="90000"/>
            </a:lnSpc>
            <a:spcBef>
              <a:spcPct val="0"/>
            </a:spcBef>
            <a:spcAft>
              <a:spcPct val="20000"/>
            </a:spcAft>
            <a:buChar char="•"/>
          </a:pPr>
          <a:r>
            <a:rPr lang="en-US" sz="1000" kern="1200" dirty="0"/>
            <a:t>VVO</a:t>
          </a:r>
        </a:p>
        <a:p>
          <a:pPr marL="57150" lvl="1" indent="-57150" algn="l" defTabSz="444500">
            <a:lnSpc>
              <a:spcPct val="90000"/>
            </a:lnSpc>
            <a:spcBef>
              <a:spcPct val="0"/>
            </a:spcBef>
            <a:spcAft>
              <a:spcPct val="20000"/>
            </a:spcAft>
            <a:buChar char="•"/>
          </a:pPr>
          <a:r>
            <a:rPr lang="en-US" sz="1000" kern="1200" dirty="0"/>
            <a:t>Price modeling/dispatch</a:t>
          </a:r>
        </a:p>
      </dsp:txBody>
      <dsp:txXfrm>
        <a:off x="0" y="2556545"/>
        <a:ext cx="3989614" cy="968760"/>
      </dsp:txXfrm>
    </dsp:sp>
    <dsp:sp modelId="{AF5B46B8-88EE-4436-B336-27DC83626841}">
      <dsp:nvSpPr>
        <dsp:cNvPr id="0" name=""/>
        <dsp:cNvSpPr/>
      </dsp:nvSpPr>
      <dsp:spPr>
        <a:xfrm>
          <a:off x="0" y="3525306"/>
          <a:ext cx="3989614" cy="304200"/>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Automation</a:t>
          </a:r>
          <a:endParaRPr lang="en-US" sz="1300" kern="1200" dirty="0"/>
        </a:p>
      </dsp:txBody>
      <dsp:txXfrm>
        <a:off x="14850" y="3540156"/>
        <a:ext cx="3959914" cy="274500"/>
      </dsp:txXfrm>
    </dsp:sp>
    <dsp:sp modelId="{74604D28-80FF-4E1E-839E-FDE93F769C8F}">
      <dsp:nvSpPr>
        <dsp:cNvPr id="0" name=""/>
        <dsp:cNvSpPr/>
      </dsp:nvSpPr>
      <dsp:spPr>
        <a:xfrm>
          <a:off x="0" y="3829506"/>
          <a:ext cx="3989614" cy="4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Distribution automation</a:t>
          </a:r>
        </a:p>
        <a:p>
          <a:pPr marL="57150" lvl="1" indent="-57150" algn="l" defTabSz="444500">
            <a:lnSpc>
              <a:spcPct val="90000"/>
            </a:lnSpc>
            <a:spcBef>
              <a:spcPct val="0"/>
            </a:spcBef>
            <a:spcAft>
              <a:spcPct val="20000"/>
            </a:spcAft>
            <a:buChar char="•"/>
          </a:pPr>
          <a:r>
            <a:rPr lang="en-US" sz="1000" kern="1200" dirty="0"/>
            <a:t>Load transfers</a:t>
          </a:r>
        </a:p>
        <a:p>
          <a:pPr marL="57150" lvl="1" indent="-57150" algn="l" defTabSz="444500">
            <a:lnSpc>
              <a:spcPct val="90000"/>
            </a:lnSpc>
            <a:spcBef>
              <a:spcPct val="0"/>
            </a:spcBef>
            <a:spcAft>
              <a:spcPct val="20000"/>
            </a:spcAft>
            <a:buChar char="•"/>
          </a:pPr>
          <a:r>
            <a:rPr lang="en-US" sz="1000" kern="1200" dirty="0"/>
            <a:t>FLISR (Fault Location, Isolation, and Service Restoration)</a:t>
          </a:r>
        </a:p>
      </dsp:txBody>
      <dsp:txXfrm>
        <a:off x="0" y="3829506"/>
        <a:ext cx="3989614" cy="49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188430"/>
          <a:ext cx="3916250" cy="280799"/>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3707" y="202137"/>
        <a:ext cx="3888836" cy="253385"/>
      </dsp:txXfrm>
    </dsp:sp>
    <dsp:sp modelId="{44580BBB-3AC3-4051-AD53-60B6DEDB08F3}">
      <dsp:nvSpPr>
        <dsp:cNvPr id="0" name=""/>
        <dsp:cNvSpPr/>
      </dsp:nvSpPr>
      <dsp:spPr>
        <a:xfrm>
          <a:off x="0" y="469230"/>
          <a:ext cx="3916250" cy="101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469230"/>
        <a:ext cx="3916250" cy="1018440"/>
      </dsp:txXfrm>
    </dsp:sp>
    <dsp:sp modelId="{40B71E01-6BFB-4C6F-9223-259B310EB2C7}">
      <dsp:nvSpPr>
        <dsp:cNvPr id="0" name=""/>
        <dsp:cNvSpPr/>
      </dsp:nvSpPr>
      <dsp:spPr>
        <a:xfrm>
          <a:off x="0" y="1487671"/>
          <a:ext cx="3916250" cy="280799"/>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3707" y="1501378"/>
        <a:ext cx="3888836" cy="253385"/>
      </dsp:txXfrm>
    </dsp:sp>
    <dsp:sp modelId="{DAAAFDA8-BE11-4964-B48E-D1994475344C}">
      <dsp:nvSpPr>
        <dsp:cNvPr id="0" name=""/>
        <dsp:cNvSpPr/>
      </dsp:nvSpPr>
      <dsp:spPr>
        <a:xfrm>
          <a:off x="0" y="176847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68471"/>
        <a:ext cx="3916250" cy="583740"/>
      </dsp:txXfrm>
    </dsp:sp>
    <dsp:sp modelId="{BFB11C46-5BE6-449F-AB51-3CE0B5E76566}">
      <dsp:nvSpPr>
        <dsp:cNvPr id="0" name=""/>
        <dsp:cNvSpPr/>
      </dsp:nvSpPr>
      <dsp:spPr>
        <a:xfrm>
          <a:off x="0" y="2352211"/>
          <a:ext cx="3916250" cy="280799"/>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3707" y="2365918"/>
        <a:ext cx="3888836" cy="253385"/>
      </dsp:txXfrm>
    </dsp:sp>
    <dsp:sp modelId="{F11BA5DA-4B77-4318-A93E-F34C592E28F1}">
      <dsp:nvSpPr>
        <dsp:cNvPr id="0" name=""/>
        <dsp:cNvSpPr/>
      </dsp:nvSpPr>
      <dsp:spPr>
        <a:xfrm>
          <a:off x="0" y="263301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33011"/>
        <a:ext cx="3916250" cy="583740"/>
      </dsp:txXfrm>
    </dsp:sp>
    <dsp:sp modelId="{309EDC80-F9D8-4748-B0EC-BEDC41A6270A}">
      <dsp:nvSpPr>
        <dsp:cNvPr id="0" name=""/>
        <dsp:cNvSpPr/>
      </dsp:nvSpPr>
      <dsp:spPr>
        <a:xfrm>
          <a:off x="0" y="3216751"/>
          <a:ext cx="3916250" cy="280799"/>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3707" y="3230458"/>
        <a:ext cx="3888836" cy="253385"/>
      </dsp:txXfrm>
    </dsp:sp>
    <dsp:sp modelId="{BE504B98-9466-49DE-AEBA-74D59F43BCC8}">
      <dsp:nvSpPr>
        <dsp:cNvPr id="0" name=""/>
        <dsp:cNvSpPr/>
      </dsp:nvSpPr>
      <dsp:spPr>
        <a:xfrm>
          <a:off x="0" y="3497551"/>
          <a:ext cx="391625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497551"/>
        <a:ext cx="391625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10/25/2018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543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15</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802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16</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796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17</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023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18</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152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19</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4307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20</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8988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23</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67983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24</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955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25</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430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26</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650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2758310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27</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245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33</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0004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35</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045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36</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073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38</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5214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39</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4209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43</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1989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44</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148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45</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063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46</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4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3453690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47</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122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49</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8481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50</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3176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51</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1379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52</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6631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53</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571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54</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9983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56</a:t>
            </a:fld>
            <a:endParaRPr lang="en-US" altLang="en-US" sz="1200">
              <a:solidFill>
                <a:schemeClr val="tx1"/>
              </a:solidFill>
            </a:endParaRPr>
          </a:p>
        </p:txBody>
      </p:sp>
    </p:spTree>
    <p:extLst>
      <p:ext uri="{BB962C8B-B14F-4D97-AF65-F5344CB8AC3E}">
        <p14:creationId xmlns:p14="http://schemas.microsoft.com/office/powerpoint/2010/main" val="28900334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57</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557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86358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8</a:t>
            </a:fld>
            <a:endParaRPr lang="en-US"/>
          </a:p>
        </p:txBody>
      </p:sp>
    </p:spTree>
    <p:extLst>
      <p:ext uri="{BB962C8B-B14F-4D97-AF65-F5344CB8AC3E}">
        <p14:creationId xmlns:p14="http://schemas.microsoft.com/office/powerpoint/2010/main" val="104500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9</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569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10</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81053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13</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153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14</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4806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3.bin"/><Relationship Id="rId4" Type="http://schemas.openxmlformats.org/officeDocument/2006/relationships/image" Target="../media/image3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www.epri.com/#/pages/sa/opendss"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r>
              <a:rPr lang="en-US" b="1" dirty="0"/>
              <a:t>Roger Dugan</a:t>
            </a:r>
            <a:br>
              <a:rPr lang="en-US" b="1" dirty="0"/>
            </a:br>
            <a:r>
              <a:rPr lang="en-US" dirty="0"/>
              <a:t>Sr. Technical Executive</a:t>
            </a:r>
          </a:p>
          <a:p>
            <a:pPr algn="r"/>
            <a:r>
              <a:rPr lang="en-US" b="1" dirty="0"/>
              <a:t>Davis Montenegro</a:t>
            </a:r>
            <a:br>
              <a:rPr lang="en-US" b="1" dirty="0"/>
            </a:br>
            <a:r>
              <a:rPr lang="en-US" dirty="0"/>
              <a:t>Engineer/Scientist III</a:t>
            </a:r>
          </a:p>
          <a:p>
            <a:pPr algn="r"/>
            <a:r>
              <a:rPr lang="en-US" b="1" dirty="0"/>
              <a:t>NCSU </a:t>
            </a:r>
            <a:r>
              <a:rPr lang="en-US" b="1" dirty="0" err="1"/>
              <a:t>OpenDSS</a:t>
            </a:r>
            <a:r>
              <a:rPr lang="en-US" b="1" dirty="0"/>
              <a:t> Workshop</a:t>
            </a:r>
            <a:br>
              <a:rPr lang="en-US" dirty="0"/>
            </a:br>
            <a:r>
              <a:rPr lang="en-US" dirty="0"/>
              <a:t>Oct 25-26, 2018</a:t>
            </a:r>
            <a:br>
              <a:rPr lang="en-US" dirty="0"/>
            </a:br>
            <a:r>
              <a:rPr lang="en-US" dirty="0"/>
              <a:t>Raleigh, NC</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Introduction to </a:t>
            </a:r>
            <a:r>
              <a:rPr lang="en-US" dirty="0" err="1">
                <a:solidFill>
                  <a:schemeClr val="tx2"/>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2033336"/>
            <a:ext cx="7668126" cy="3529263"/>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a:xfrm>
            <a:off x="282341" y="914083"/>
            <a:ext cx="8595360" cy="5394960"/>
          </a:xfrm>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3081"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75B-6822-4ACA-BD45-AC85585DC315}"/>
              </a:ext>
            </a:extLst>
          </p:cNvPr>
          <p:cNvSpPr>
            <a:spLocks noGrp="1"/>
          </p:cNvSpPr>
          <p:nvPr>
            <p:ph type="title"/>
          </p:nvPr>
        </p:nvSpPr>
        <p:spPr/>
        <p:txBody>
          <a:bodyPr>
            <a:normAutofit fontScale="90000"/>
          </a:bodyPr>
          <a:lstStyle/>
          <a:p>
            <a:r>
              <a:rPr lang="en-US" dirty="0"/>
              <a:t>Why a Positive Sequence Model is Often Inadequate for  Distribution System Analysis of North American System</a:t>
            </a:r>
          </a:p>
        </p:txBody>
      </p:sp>
      <p:pic>
        <p:nvPicPr>
          <p:cNvPr id="4" name="Picture 3">
            <a:extLst>
              <a:ext uri="{FF2B5EF4-FFF2-40B4-BE49-F238E27FC236}">
                <a16:creationId xmlns:a16="http://schemas.microsoft.com/office/drawing/2014/main" id="{864CE16A-F835-4C5C-B830-309B45D426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46" y="2400300"/>
            <a:ext cx="7376746" cy="3305906"/>
          </a:xfrm>
          <a:prstGeom prst="rect">
            <a:avLst/>
          </a:prstGeom>
          <a:noFill/>
          <a:ln>
            <a:noFill/>
          </a:ln>
        </p:spPr>
      </p:pic>
      <p:sp>
        <p:nvSpPr>
          <p:cNvPr id="5" name="TextBox 4">
            <a:extLst>
              <a:ext uri="{FF2B5EF4-FFF2-40B4-BE49-F238E27FC236}">
                <a16:creationId xmlns:a16="http://schemas.microsoft.com/office/drawing/2014/main" id="{B0E50DE6-11D0-44EF-A5DE-7FD36E8E7AA7}"/>
              </a:ext>
            </a:extLst>
          </p:cNvPr>
          <p:cNvSpPr txBox="1"/>
          <p:nvPr/>
        </p:nvSpPr>
        <p:spPr>
          <a:xfrm>
            <a:off x="6576645" y="4431323"/>
            <a:ext cx="1512277" cy="584775"/>
          </a:xfrm>
          <a:prstGeom prst="rect">
            <a:avLst/>
          </a:prstGeom>
          <a:noFill/>
        </p:spPr>
        <p:txBody>
          <a:bodyPr wrap="square" rtlCol="0">
            <a:spAutoFit/>
          </a:bodyPr>
          <a:lstStyle/>
          <a:p>
            <a:r>
              <a:rPr lang="en-US" dirty="0"/>
              <a:t>1-Phase Loads</a:t>
            </a:r>
          </a:p>
        </p:txBody>
      </p:sp>
      <p:sp>
        <p:nvSpPr>
          <p:cNvPr id="6" name="TextBox 5">
            <a:extLst>
              <a:ext uri="{FF2B5EF4-FFF2-40B4-BE49-F238E27FC236}">
                <a16:creationId xmlns:a16="http://schemas.microsoft.com/office/drawing/2014/main" id="{B3114F4A-C065-4E91-BBB9-0C5FAEACB09B}"/>
              </a:ext>
            </a:extLst>
          </p:cNvPr>
          <p:cNvSpPr txBox="1"/>
          <p:nvPr/>
        </p:nvSpPr>
        <p:spPr>
          <a:xfrm>
            <a:off x="6840415" y="1815525"/>
            <a:ext cx="1512277" cy="584775"/>
          </a:xfrm>
          <a:prstGeom prst="rect">
            <a:avLst/>
          </a:prstGeom>
          <a:noFill/>
        </p:spPr>
        <p:txBody>
          <a:bodyPr wrap="square" rtlCol="0">
            <a:spAutoFit/>
          </a:bodyPr>
          <a:lstStyle/>
          <a:p>
            <a:r>
              <a:rPr lang="en-US" dirty="0"/>
              <a:t>Open-Delta Regulator</a:t>
            </a:r>
          </a:p>
        </p:txBody>
      </p:sp>
      <p:sp>
        <p:nvSpPr>
          <p:cNvPr id="7" name="TextBox 6">
            <a:extLst>
              <a:ext uri="{FF2B5EF4-FFF2-40B4-BE49-F238E27FC236}">
                <a16:creationId xmlns:a16="http://schemas.microsoft.com/office/drawing/2014/main" id="{5672CEE4-2B7A-4E5A-AB63-0300551D595F}"/>
              </a:ext>
            </a:extLst>
          </p:cNvPr>
          <p:cNvSpPr txBox="1"/>
          <p:nvPr/>
        </p:nvSpPr>
        <p:spPr>
          <a:xfrm>
            <a:off x="4303835" y="4875209"/>
            <a:ext cx="1512277" cy="830997"/>
          </a:xfrm>
          <a:prstGeom prst="rect">
            <a:avLst/>
          </a:prstGeom>
          <a:noFill/>
        </p:spPr>
        <p:txBody>
          <a:bodyPr wrap="square" rtlCol="0">
            <a:spAutoFit/>
          </a:bodyPr>
          <a:lstStyle/>
          <a:p>
            <a:r>
              <a:rPr lang="en-US" dirty="0"/>
              <a:t>Blown Capacitor Fuse</a:t>
            </a:r>
          </a:p>
        </p:txBody>
      </p:sp>
      <p:sp>
        <p:nvSpPr>
          <p:cNvPr id="8" name="TextBox 7">
            <a:extLst>
              <a:ext uri="{FF2B5EF4-FFF2-40B4-BE49-F238E27FC236}">
                <a16:creationId xmlns:a16="http://schemas.microsoft.com/office/drawing/2014/main" id="{05DAD52A-DF75-4169-918C-24BC0B1EAEE0}"/>
              </a:ext>
            </a:extLst>
          </p:cNvPr>
          <p:cNvSpPr txBox="1"/>
          <p:nvPr/>
        </p:nvSpPr>
        <p:spPr>
          <a:xfrm>
            <a:off x="3363058" y="1498858"/>
            <a:ext cx="1512277" cy="1077218"/>
          </a:xfrm>
          <a:prstGeom prst="rect">
            <a:avLst/>
          </a:prstGeom>
          <a:noFill/>
        </p:spPr>
        <p:txBody>
          <a:bodyPr wrap="square" rtlCol="0">
            <a:spAutoFit/>
          </a:bodyPr>
          <a:lstStyle/>
          <a:p>
            <a:r>
              <a:rPr lang="en-US" dirty="0"/>
              <a:t>Delta-Wye Transformer with Neutral Reactor</a:t>
            </a:r>
          </a:p>
        </p:txBody>
      </p:sp>
      <p:cxnSp>
        <p:nvCxnSpPr>
          <p:cNvPr id="10" name="Straight Arrow Connector 9">
            <a:extLst>
              <a:ext uri="{FF2B5EF4-FFF2-40B4-BE49-F238E27FC236}">
                <a16:creationId xmlns:a16="http://schemas.microsoft.com/office/drawing/2014/main" id="{D5A6425D-49A5-468D-9ED9-60C29A84B548}"/>
              </a:ext>
            </a:extLst>
          </p:cNvPr>
          <p:cNvCxnSpPr>
            <a:cxnSpLocks/>
          </p:cNvCxnSpPr>
          <p:nvPr/>
        </p:nvCxnSpPr>
        <p:spPr bwMode="auto">
          <a:xfrm flipV="1">
            <a:off x="5240215" y="4281926"/>
            <a:ext cx="575897" cy="593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A7A679F-A48E-4B15-A07F-A0551D2BC0B1}"/>
              </a:ext>
            </a:extLst>
          </p:cNvPr>
          <p:cNvCxnSpPr/>
          <p:nvPr/>
        </p:nvCxnSpPr>
        <p:spPr bwMode="auto">
          <a:xfrm flipH="1" flipV="1">
            <a:off x="6690946" y="3760865"/>
            <a:ext cx="290146" cy="5210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F033F074-0B5C-41F8-92BF-37A3883E6AF5}"/>
              </a:ext>
            </a:extLst>
          </p:cNvPr>
          <p:cNvCxnSpPr/>
          <p:nvPr/>
        </p:nvCxnSpPr>
        <p:spPr bwMode="auto">
          <a:xfrm flipH="1" flipV="1">
            <a:off x="7042638" y="3516923"/>
            <a:ext cx="378070" cy="7650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7980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381000"/>
            <a:ext cx="5692165" cy="60071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Script-driven, frequency-domain electrical circuit simulation tool</a:t>
            </a:r>
          </a:p>
          <a:p>
            <a:pPr lvl="1" eaLnBrk="1" hangingPunct="1"/>
            <a:r>
              <a:rPr lang="en-US" altLang="en-US" dirty="0"/>
              <a:t>Nodal Admittance formulation</a:t>
            </a:r>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324957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71008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a:xfrm>
            <a:off x="457200" y="1417638"/>
            <a:ext cx="8229600" cy="4525963"/>
          </a:xfrm>
        </p:spPr>
        <p:txBody>
          <a:bodyPr>
            <a:normAutofit lnSpcReduction="10000"/>
          </a:bodyPr>
          <a:lstStyle/>
          <a:p>
            <a:pPr eaLnBrk="1" hangingPunct="1"/>
            <a:r>
              <a:rPr lang="en-US" altLang="en-US" sz="2800" dirty="0"/>
              <a:t>Heritage</a:t>
            </a:r>
          </a:p>
          <a:p>
            <a:pPr lvl="1" eaLnBrk="1" hangingPunct="1"/>
            <a:r>
              <a:rPr lang="en-US" altLang="en-US" sz="2400" b="1" dirty="0"/>
              <a:t>Harmonics solvers</a:t>
            </a:r>
            <a:r>
              <a:rPr lang="en-US" altLang="en-US" sz="2400" dirty="0"/>
              <a:t> rather than </a:t>
            </a:r>
            <a:r>
              <a:rPr lang="en-US" altLang="en-US" sz="2400" b="1" dirty="0"/>
              <a:t>power flow</a:t>
            </a:r>
          </a:p>
          <a:p>
            <a:pPr lvl="2" eaLnBrk="1" hangingPunct="1"/>
            <a:r>
              <a:rPr lang="en-US" altLang="en-US" sz="2000" dirty="0"/>
              <a:t>Gives </a:t>
            </a:r>
            <a:r>
              <a:rPr lang="en-US" altLang="en-US" sz="2000" dirty="0" err="1"/>
              <a:t>OpenDSS</a:t>
            </a:r>
            <a:r>
              <a:rPr lang="en-US" altLang="en-US" sz="2000" dirty="0"/>
              <a:t> extraordinary distribution system modeling capability</a:t>
            </a:r>
          </a:p>
          <a:p>
            <a:pPr lvl="1" eaLnBrk="1" hangingPunct="1"/>
            <a:r>
              <a:rPr lang="en-US" altLang="en-US" sz="2400" dirty="0"/>
              <a:t>Simpler to solve power flow problem with a harmonics solver than vice-versa</a:t>
            </a:r>
          </a:p>
          <a:p>
            <a:pPr eaLnBrk="1" hangingPunct="1"/>
            <a:r>
              <a:rPr lang="en-US" altLang="en-US" sz="2800" dirty="0"/>
              <a:t>Supports all </a:t>
            </a:r>
            <a:r>
              <a:rPr lang="en-US" altLang="en-US" sz="2800" dirty="0" err="1"/>
              <a:t>rms</a:t>
            </a:r>
            <a:r>
              <a:rPr lang="en-US" altLang="en-US" sz="2800" dirty="0"/>
              <a:t> steady-state (i.e., frequency domain) analyses commonly performed for utility distribution system planning</a:t>
            </a:r>
          </a:p>
          <a:p>
            <a:pPr lvl="1" eaLnBrk="1" hangingPunct="1"/>
            <a:r>
              <a:rPr lang="en-US" altLang="en-US" sz="2400" dirty="0"/>
              <a:t>And many new types of analyses</a:t>
            </a:r>
          </a:p>
          <a:p>
            <a:pPr lvl="1" eaLnBrk="1" hangingPunct="1"/>
            <a:r>
              <a:rPr lang="en-US" altLang="en-US" sz="2400" dirty="0"/>
              <a:t>Original purpose: DG interconnection analysis</a:t>
            </a:r>
          </a:p>
          <a:p>
            <a:pPr eaLnBrk="1" hangingPunct="1">
              <a:buFontTx/>
              <a:buNone/>
            </a:pPr>
            <a:endParaRPr lang="en-US" altLang="en-US" sz="2800" dirty="0"/>
          </a:p>
          <a:p>
            <a:pPr eaLnBrk="1" hangingPunct="1"/>
            <a:endParaRPr lang="en-US" altLang="en-US" sz="2800" dirty="0"/>
          </a:p>
        </p:txBody>
      </p:sp>
    </p:spTree>
    <p:extLst>
      <p:ext uri="{BB962C8B-B14F-4D97-AF65-F5344CB8AC3E}">
        <p14:creationId xmlns:p14="http://schemas.microsoft.com/office/powerpoint/2010/main" val="68419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sz="2800" dirty="0"/>
              <a:t>What it is NOT:</a:t>
            </a:r>
          </a:p>
          <a:p>
            <a:pPr lvl="1" eaLnBrk="1" hangingPunct="1"/>
            <a:r>
              <a:rPr lang="en-US" altLang="en-US" sz="2400" dirty="0"/>
              <a:t>An </a:t>
            </a:r>
            <a:r>
              <a:rPr lang="en-US" altLang="en-US" sz="2400" i="1" dirty="0"/>
              <a:t>Electromagnetic</a:t>
            </a:r>
            <a:r>
              <a:rPr lang="en-US" altLang="en-US" sz="2400" dirty="0"/>
              <a:t> transients solver (Time Domain)</a:t>
            </a:r>
          </a:p>
          <a:p>
            <a:pPr lvl="2" eaLnBrk="1" hangingPunct="1"/>
            <a:r>
              <a:rPr lang="en-US" altLang="en-US" sz="2000" dirty="0"/>
              <a:t>It can solve </a:t>
            </a:r>
            <a:r>
              <a:rPr lang="en-US" altLang="en-US" sz="2000" i="1" dirty="0"/>
              <a:t>Electromechanical transients</a:t>
            </a:r>
          </a:p>
          <a:p>
            <a:pPr lvl="3" eaLnBrk="1" hangingPunct="1"/>
            <a:r>
              <a:rPr lang="en-US" altLang="en-US" sz="1800" dirty="0"/>
              <a:t>Frequency Domain =&gt; “Dynamics” </a:t>
            </a:r>
          </a:p>
          <a:p>
            <a:pPr lvl="3" eaLnBrk="1" hangingPunct="1"/>
            <a:r>
              <a:rPr lang="en-US" altLang="en-US" sz="1800" dirty="0"/>
              <a:t>All solutions are in </a:t>
            </a:r>
            <a:r>
              <a:rPr lang="en-US" altLang="en-US" sz="1800" b="1" i="1" dirty="0"/>
              <a:t>phasors </a:t>
            </a:r>
            <a:r>
              <a:rPr lang="en-US" altLang="en-US" sz="1800" dirty="0"/>
              <a:t>(complex math)</a:t>
            </a:r>
          </a:p>
          <a:p>
            <a:pPr lvl="1" eaLnBrk="1" hangingPunct="1"/>
            <a:r>
              <a:rPr lang="en-US" altLang="en-US" sz="2400" dirty="0"/>
              <a:t>Not a Power Flow program</a:t>
            </a:r>
          </a:p>
          <a:p>
            <a:pPr lvl="1" eaLnBrk="1" hangingPunct="1"/>
            <a:r>
              <a:rPr lang="en-US" altLang="en-US" sz="2400" dirty="0"/>
              <a:t>Not a radial circuit solver</a:t>
            </a:r>
          </a:p>
          <a:p>
            <a:pPr lvl="2" eaLnBrk="1" hangingPunct="1"/>
            <a:r>
              <a:rPr lang="en-US" altLang="en-US" sz="2000" dirty="0"/>
              <a:t>Does meshed networks just as easily</a:t>
            </a:r>
          </a:p>
          <a:p>
            <a:pPr lvl="1" eaLnBrk="1" hangingPunct="1"/>
            <a:r>
              <a:rPr lang="en-US" altLang="en-US" sz="2400" dirty="0"/>
              <a:t>Not a distribution data management tool</a:t>
            </a:r>
          </a:p>
          <a:p>
            <a:pPr lvl="2" eaLnBrk="1" hangingPunct="1"/>
            <a:r>
              <a:rPr lang="en-US" altLang="en-US" sz="2000" dirty="0"/>
              <a:t>It is a simulation engine designed to work with data extracted from one or more utility databases</a:t>
            </a:r>
          </a:p>
          <a:p>
            <a:pPr eaLnBrk="1" hangingPunct="1"/>
            <a:endParaRPr lang="en-US" altLang="en-US" sz="2800" dirty="0"/>
          </a:p>
        </p:txBody>
      </p:sp>
    </p:spTree>
    <p:extLst>
      <p:ext uri="{BB962C8B-B14F-4D97-AF65-F5344CB8AC3E}">
        <p14:creationId xmlns:p14="http://schemas.microsoft.com/office/powerpoint/2010/main" val="359586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sz="2400" dirty="0"/>
              <a:t>Snapshot (static) Power Flow </a:t>
            </a:r>
          </a:p>
          <a:p>
            <a:pPr eaLnBrk="1" hangingPunct="1"/>
            <a:r>
              <a:rPr lang="en-US" altLang="en-US" sz="2400" dirty="0"/>
              <a:t>Direct (non-iterative)</a:t>
            </a:r>
          </a:p>
          <a:p>
            <a:pPr eaLnBrk="1" hangingPunct="1"/>
            <a:r>
              <a:rPr lang="en-US" altLang="en-US" sz="2400" dirty="0"/>
              <a:t>Daily mode (default: 24 1-hr increments)</a:t>
            </a:r>
          </a:p>
          <a:p>
            <a:pPr eaLnBrk="1" hangingPunct="1"/>
            <a:r>
              <a:rPr lang="en-US" altLang="en-US" sz="2400" dirty="0"/>
              <a:t>Yearly mode (default 8760 1-hr increments)</a:t>
            </a:r>
          </a:p>
          <a:p>
            <a:pPr eaLnBrk="1" hangingPunct="1"/>
            <a:r>
              <a:rPr lang="en-US" altLang="en-US" sz="2400" dirty="0"/>
              <a:t>Duty cycle (1 to 5s increments)</a:t>
            </a:r>
          </a:p>
          <a:p>
            <a:pPr eaLnBrk="1" hangingPunct="1"/>
            <a:r>
              <a:rPr lang="en-US" altLang="en-US" sz="2400" dirty="0"/>
              <a:t>Dynamics (electromechanical transients)</a:t>
            </a:r>
          </a:p>
          <a:p>
            <a:pPr eaLnBrk="1" hangingPunct="1"/>
            <a:r>
              <a:rPr lang="en-US" altLang="en-US" sz="2400" dirty="0"/>
              <a:t>Fault study</a:t>
            </a:r>
          </a:p>
          <a:p>
            <a:pPr eaLnBrk="1" hangingPunct="1"/>
            <a:r>
              <a:rPr lang="en-US" altLang="en-US" sz="2400" dirty="0"/>
              <a:t>Monte </a:t>
            </a:r>
            <a:r>
              <a:rPr lang="en-US" altLang="en-US" sz="2400" dirty="0" err="1"/>
              <a:t>carlo</a:t>
            </a:r>
            <a:r>
              <a:rPr lang="en-US" altLang="en-US" sz="2400" dirty="0"/>
              <a:t> fault study</a:t>
            </a:r>
          </a:p>
          <a:p>
            <a:pPr eaLnBrk="1" hangingPunct="1"/>
            <a:r>
              <a:rPr lang="en-US" altLang="en-US" sz="2400" dirty="0"/>
              <a:t>Harmonic</a:t>
            </a:r>
          </a:p>
          <a:p>
            <a:pPr eaLnBrk="1" hangingPunct="1"/>
            <a:r>
              <a:rPr lang="en-US" altLang="en-US" sz="2400" dirty="0"/>
              <a:t>Custom user-defined solutions</a:t>
            </a:r>
          </a:p>
          <a:p>
            <a:pPr eaLnBrk="1" hangingPunct="1"/>
            <a:endParaRPr lang="en-US" altLang="en-US" sz="2400" dirty="0"/>
          </a:p>
        </p:txBody>
      </p:sp>
    </p:spTree>
    <p:extLst>
      <p:ext uri="{BB962C8B-B14F-4D97-AF65-F5344CB8AC3E}">
        <p14:creationId xmlns:p14="http://schemas.microsoft.com/office/powerpoint/2010/main" val="154514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User Interfaces</a:t>
            </a:r>
          </a:p>
        </p:txBody>
      </p:sp>
      <p:sp>
        <p:nvSpPr>
          <p:cNvPr id="21507" name="Rectangle 3"/>
          <p:cNvSpPr>
            <a:spLocks noGrp="1" noChangeArrowheads="1"/>
          </p:cNvSpPr>
          <p:nvPr>
            <p:ph type="body" idx="1"/>
          </p:nvPr>
        </p:nvSpPr>
        <p:spPr/>
        <p:txBody>
          <a:bodyPr/>
          <a:lstStyle/>
          <a:p>
            <a:pPr marL="457200" indent="-457200" eaLnBrk="1" hangingPunct="1"/>
            <a:r>
              <a:rPr lang="en-US" altLang="en-US" sz="2800" dirty="0"/>
              <a:t>A </a:t>
            </a:r>
            <a:r>
              <a:rPr lang="en-US" altLang="en-US" sz="2800" b="1" dirty="0">
                <a:solidFill>
                  <a:srgbClr val="FF0000"/>
                </a:solidFill>
              </a:rPr>
              <a:t>stand-alone executable </a:t>
            </a:r>
            <a:r>
              <a:rPr lang="en-US" altLang="en-US" sz="2800" dirty="0"/>
              <a:t>program that provides a text-based interface (multiple windows) </a:t>
            </a:r>
          </a:p>
          <a:p>
            <a:pPr marL="457200" indent="-457200" eaLnBrk="1" hangingPunct="1"/>
            <a:r>
              <a:rPr lang="en-US" altLang="en-US" sz="2800" dirty="0"/>
              <a:t>An </a:t>
            </a:r>
            <a:r>
              <a:rPr lang="en-US" altLang="en-US" sz="2800" b="1" dirty="0">
                <a:solidFill>
                  <a:srgbClr val="FF0000"/>
                </a:solidFill>
              </a:rPr>
              <a:t>in-process COM server</a:t>
            </a:r>
            <a:r>
              <a:rPr lang="en-US" altLang="en-US" sz="2800" dirty="0">
                <a:solidFill>
                  <a:srgbClr val="FF0000"/>
                </a:solidFill>
              </a:rPr>
              <a:t> </a:t>
            </a:r>
            <a:r>
              <a:rPr lang="en-US" altLang="en-US" sz="2800" dirty="0"/>
              <a:t>(for Windows) that supports driving the simulator from user-written programs. </a:t>
            </a:r>
          </a:p>
          <a:p>
            <a:pPr marL="457200" indent="-457200" eaLnBrk="1" hangingPunct="1"/>
            <a:r>
              <a:rPr lang="en-US" altLang="en-US" sz="2800" dirty="0"/>
              <a:t>A </a:t>
            </a:r>
            <a:r>
              <a:rPr lang="en-US" altLang="en-US" sz="2800" b="1" dirty="0">
                <a:solidFill>
                  <a:srgbClr val="FF0000"/>
                </a:solidFill>
              </a:rPr>
              <a:t>direct DLL </a:t>
            </a:r>
            <a:r>
              <a:rPr lang="en-US" altLang="en-US" sz="2800" dirty="0"/>
              <a:t>interface that mimics the COM interface</a:t>
            </a:r>
          </a:p>
          <a:p>
            <a:pPr marL="800100" lvl="1" indent="-457200"/>
            <a:r>
              <a:rPr lang="en-US" altLang="en-US" sz="2400" dirty="0"/>
              <a:t>For non-Windows platforms, such as HPCs</a:t>
            </a:r>
          </a:p>
          <a:p>
            <a:pPr marL="800100" lvl="1" indent="-457200"/>
            <a:r>
              <a:rPr lang="en-US" altLang="en-US" sz="2400" dirty="0"/>
              <a:t>For programming languages that do not support COM or are not efficient at supporting COM</a:t>
            </a:r>
          </a:p>
        </p:txBody>
      </p:sp>
    </p:spTree>
    <p:extLst>
      <p:ext uri="{BB962C8B-B14F-4D97-AF65-F5344CB8AC3E}">
        <p14:creationId xmlns:p14="http://schemas.microsoft.com/office/powerpoint/2010/main" val="378763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2" name="Picture 1">
            <a:extLst>
              <a:ext uri="{FF2B5EF4-FFF2-40B4-BE49-F238E27FC236}">
                <a16:creationId xmlns:a16="http://schemas.microsoft.com/office/drawing/2014/main" id="{5B97F66A-914C-494C-84E6-3E36B08361E5}"/>
              </a:ext>
            </a:extLst>
          </p:cNvPr>
          <p:cNvPicPr>
            <a:picLocks noChangeAspect="1"/>
          </p:cNvPicPr>
          <p:nvPr/>
        </p:nvPicPr>
        <p:blipFill>
          <a:blip r:embed="rId3"/>
          <a:stretch>
            <a:fillRect/>
          </a:stretch>
        </p:blipFill>
        <p:spPr>
          <a:xfrm>
            <a:off x="439994" y="1143000"/>
            <a:ext cx="8134319" cy="4911135"/>
          </a:xfrm>
          <a:prstGeom prst="rect">
            <a:avLst/>
          </a:prstGeom>
        </p:spPr>
      </p:pic>
    </p:spTree>
    <p:extLst>
      <p:ext uri="{BB962C8B-B14F-4D97-AF65-F5344CB8AC3E}">
        <p14:creationId xmlns:p14="http://schemas.microsoft.com/office/powerpoint/2010/main" val="210967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pPr marL="0" indent="0">
              <a:buNone/>
            </a:pPr>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9826" y="381000"/>
            <a:ext cx="8229600" cy="1143000"/>
          </a:xfrm>
        </p:spPr>
        <p:txBody>
          <a:bodyPr>
            <a:normAutofit/>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274320" y="1463040"/>
            <a:ext cx="8595360" cy="5394960"/>
          </a:xfrm>
        </p:spPr>
        <p:txBody>
          <a:bodyPr/>
          <a:lstStyle/>
          <a:p>
            <a:pPr eaLnBrk="1" hangingPunct="1">
              <a:lnSpc>
                <a:spcPct val="85000"/>
              </a:lnSpc>
            </a:pPr>
            <a:r>
              <a:rPr lang="en-US" altLang="en-US" sz="1800" dirty="0"/>
              <a:t>Install a </a:t>
            </a:r>
            <a:r>
              <a:rPr lang="en-US" altLang="en-US" sz="1800" dirty="0" err="1"/>
              <a:t>TortoiseSVN</a:t>
            </a:r>
            <a:r>
              <a:rPr lang="en-US" altLang="en-US" sz="1800" dirty="0"/>
              <a:t> client from T</a:t>
            </a:r>
            <a:r>
              <a:rPr lang="en-US" altLang="en-US" sz="1800" u="sng" dirty="0"/>
              <a:t>ortoisesvn.net/downloads</a:t>
            </a:r>
            <a:r>
              <a:rPr lang="en-US" altLang="en-US" sz="1800" dirty="0"/>
              <a:t>.  </a:t>
            </a:r>
          </a:p>
          <a:p>
            <a:pPr eaLnBrk="1" hangingPunct="1">
              <a:lnSpc>
                <a:spcPct val="85000"/>
              </a:lnSpc>
            </a:pPr>
            <a:r>
              <a:rPr lang="en-US" altLang="en-US" sz="1800" dirty="0"/>
              <a:t>Recommendation: </a:t>
            </a:r>
          </a:p>
          <a:p>
            <a:pPr marL="287338" lvl="1" indent="0" eaLnBrk="1" hangingPunct="1">
              <a:lnSpc>
                <a:spcPct val="85000"/>
              </a:lnSpc>
              <a:buNone/>
            </a:pPr>
            <a:br>
              <a:rPr lang="en-US" altLang="en-US" sz="1800" dirty="0"/>
            </a:br>
            <a:r>
              <a:rPr lang="en-US" altLang="en-US" sz="1800" dirty="0"/>
              <a:t>Then, to grab the files from </a:t>
            </a:r>
            <a:r>
              <a:rPr lang="en-US" altLang="en-US" sz="1800" dirty="0" err="1"/>
              <a:t>SourceForge</a:t>
            </a:r>
            <a:r>
              <a:rPr lang="en-US" altLang="en-US" sz="1800" dirty="0"/>
              <a:t> by:</a:t>
            </a:r>
            <a:br>
              <a:rPr lang="en-US" altLang="en-US" sz="1800" dirty="0"/>
            </a:br>
            <a:br>
              <a:rPr lang="en-US" altLang="en-US" sz="1800" dirty="0"/>
            </a:br>
            <a:r>
              <a:rPr lang="en-US" altLang="en-US" sz="1800" dirty="0"/>
              <a:t>1 - create a clean directory such as "c:\opendss"</a:t>
            </a:r>
            <a:br>
              <a:rPr lang="en-US" altLang="en-US" sz="1800" dirty="0"/>
            </a:br>
            <a:br>
              <a:rPr lang="en-US" altLang="en-US" sz="1800" dirty="0"/>
            </a:br>
            <a:r>
              <a:rPr lang="en-US" altLang="en-US" sz="1800" dirty="0"/>
              <a:t>2 - </a:t>
            </a:r>
            <a:r>
              <a:rPr lang="en-US" altLang="en-US" sz="1800" b="1" dirty="0"/>
              <a:t>right-click</a:t>
            </a:r>
            <a:r>
              <a:rPr lang="en-US" altLang="en-US" sz="1800" dirty="0"/>
              <a:t> on it and choose "SVN Checkout..." from the menu</a:t>
            </a:r>
            <a:br>
              <a:rPr lang="en-US" altLang="en-US" sz="1800" dirty="0"/>
            </a:br>
            <a:br>
              <a:rPr lang="en-US" altLang="en-US" sz="1800" dirty="0"/>
            </a:br>
            <a:r>
              <a:rPr lang="en-US" altLang="en-US" sz="1800" dirty="0"/>
              <a:t>3 - the repository URL is </a:t>
            </a:r>
          </a:p>
          <a:p>
            <a:pPr lvl="2" eaLnBrk="1" hangingPunct="1">
              <a:lnSpc>
                <a:spcPct val="85000"/>
              </a:lnSpc>
              <a:buFontTx/>
              <a:buNone/>
            </a:pPr>
            <a:r>
              <a:rPr lang="en-US" altLang="en-US" sz="1800" b="1" dirty="0"/>
              <a:t>http://electricdss.svn.sourceforge.net/svnroot/electricdss </a:t>
            </a:r>
          </a:p>
          <a:p>
            <a:pPr lvl="2" eaLnBrk="1" hangingPunct="1">
              <a:lnSpc>
                <a:spcPct val="85000"/>
              </a:lnSpc>
              <a:buFontTx/>
              <a:buNone/>
            </a:pPr>
            <a:endParaRPr lang="en-US" altLang="en-US" sz="1800" dirty="0"/>
          </a:p>
          <a:p>
            <a:pPr lvl="2" eaLnBrk="1" hangingPunct="1">
              <a:lnSpc>
                <a:spcPct val="85000"/>
              </a:lnSpc>
              <a:buFontTx/>
              <a:buNone/>
            </a:pPr>
            <a:r>
              <a:rPr lang="en-US" altLang="en-US" sz="1800" dirty="0"/>
              <a:t>(Change the checkout directory if it points somewhere other than what you want.)</a:t>
            </a:r>
          </a:p>
          <a:p>
            <a:pPr marL="0" lvl="2" indent="0" eaLnBrk="1" hangingPunct="1">
              <a:lnSpc>
                <a:spcPct val="85000"/>
              </a:lnSpc>
              <a:buFontTx/>
              <a:buNone/>
            </a:pPr>
            <a:r>
              <a:rPr lang="en-US" altLang="en-US" sz="2000" dirty="0"/>
              <a:t>Thereafter, to update a folder or file, right-click on the folder or file and select </a:t>
            </a:r>
            <a:r>
              <a:rPr lang="en-US" altLang="en-US" sz="2000" b="1" dirty="0"/>
              <a:t>SVN Update</a:t>
            </a:r>
          </a:p>
          <a:p>
            <a:pPr lvl="2" eaLnBrk="1" hangingPunct="1">
              <a:lnSpc>
                <a:spcPct val="85000"/>
              </a:lnSpc>
              <a:buFontTx/>
              <a:buNone/>
            </a:pPr>
            <a:endParaRPr lang="en-US" altLang="en-US" sz="1800" dirty="0"/>
          </a:p>
          <a:p>
            <a:pPr lvl="2" eaLnBrk="1" hangingPunct="1">
              <a:lnSpc>
                <a:spcPct val="85000"/>
              </a:lnSpc>
              <a:buFontTx/>
              <a:buNone/>
            </a:pPr>
            <a:endParaRPr lang="en-US" altLang="en-US" sz="1800" dirty="0"/>
          </a:p>
        </p:txBody>
      </p:sp>
    </p:spTree>
    <p:extLst>
      <p:ext uri="{BB962C8B-B14F-4D97-AF65-F5344CB8AC3E}">
        <p14:creationId xmlns:p14="http://schemas.microsoft.com/office/powerpoint/2010/main" val="41748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5102-3851-43DC-90BF-54F5B146E510}"/>
              </a:ext>
            </a:extLst>
          </p:cNvPr>
          <p:cNvPicPr>
            <a:picLocks noChangeAspect="1"/>
          </p:cNvPicPr>
          <p:nvPr/>
        </p:nvPicPr>
        <p:blipFill>
          <a:blip r:embed="rId2"/>
          <a:stretch>
            <a:fillRect/>
          </a:stretch>
        </p:blipFill>
        <p:spPr>
          <a:xfrm>
            <a:off x="0" y="744316"/>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785446" y="2291861"/>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27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146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
        <p:nvSpPr>
          <p:cNvPr id="6" name="TextBox 5">
            <a:extLst>
              <a:ext uri="{FF2B5EF4-FFF2-40B4-BE49-F238E27FC236}">
                <a16:creationId xmlns:a16="http://schemas.microsoft.com/office/drawing/2014/main" id="{ADF36F3A-20AD-421F-8228-ED873692A79D}"/>
              </a:ext>
            </a:extLst>
          </p:cNvPr>
          <p:cNvSpPr txBox="1"/>
          <p:nvPr/>
        </p:nvSpPr>
        <p:spPr>
          <a:xfrm>
            <a:off x="5562600" y="2211636"/>
            <a:ext cx="3124200" cy="338554"/>
          </a:xfrm>
          <a:prstGeom prst="rect">
            <a:avLst/>
          </a:prstGeom>
          <a:noFill/>
        </p:spPr>
        <p:txBody>
          <a:bodyPr wrap="square" rtlCol="0">
            <a:spAutoFit/>
          </a:bodyPr>
          <a:lstStyle/>
          <a:p>
            <a:pPr algn="l"/>
            <a:r>
              <a:rPr lang="en-US" dirty="0"/>
              <a:t>In-Process COM Server</a:t>
            </a:r>
          </a:p>
        </p:txBody>
      </p:sp>
      <p:sp>
        <p:nvSpPr>
          <p:cNvPr id="7" name="TextBox 6">
            <a:extLst>
              <a:ext uri="{FF2B5EF4-FFF2-40B4-BE49-F238E27FC236}">
                <a16:creationId xmlns:a16="http://schemas.microsoft.com/office/drawing/2014/main" id="{BE2E25BE-3587-46A1-B955-A898BAEECBA5}"/>
              </a:ext>
            </a:extLst>
          </p:cNvPr>
          <p:cNvSpPr txBox="1"/>
          <p:nvPr/>
        </p:nvSpPr>
        <p:spPr>
          <a:xfrm>
            <a:off x="5547852" y="2768125"/>
            <a:ext cx="3124200" cy="338554"/>
          </a:xfrm>
          <a:prstGeom prst="rect">
            <a:avLst/>
          </a:prstGeom>
          <a:noFill/>
        </p:spPr>
        <p:txBody>
          <a:bodyPr wrap="square" rtlCol="0">
            <a:spAutoFit/>
          </a:bodyPr>
          <a:lstStyle/>
          <a:p>
            <a:pPr algn="l"/>
            <a:r>
              <a:rPr lang="en-US" dirty="0"/>
              <a:t>Standalone EXE</a:t>
            </a:r>
          </a:p>
        </p:txBody>
      </p:sp>
      <p:sp>
        <p:nvSpPr>
          <p:cNvPr id="8" name="TextBox 7">
            <a:extLst>
              <a:ext uri="{FF2B5EF4-FFF2-40B4-BE49-F238E27FC236}">
                <a16:creationId xmlns:a16="http://schemas.microsoft.com/office/drawing/2014/main" id="{24435726-B5E8-4B4E-A058-7AD0ABFDEF15}"/>
              </a:ext>
            </a:extLst>
          </p:cNvPr>
          <p:cNvSpPr txBox="1"/>
          <p:nvPr/>
        </p:nvSpPr>
        <p:spPr>
          <a:xfrm>
            <a:off x="5638800" y="3400090"/>
            <a:ext cx="3124200" cy="338554"/>
          </a:xfrm>
          <a:prstGeom prst="rect">
            <a:avLst/>
          </a:prstGeom>
          <a:noFill/>
        </p:spPr>
        <p:txBody>
          <a:bodyPr wrap="square" rtlCol="0">
            <a:spAutoFit/>
          </a:bodyPr>
          <a:lstStyle/>
          <a:p>
            <a:pPr algn="l"/>
            <a:r>
              <a:rPr lang="en-US" dirty="0" err="1"/>
              <a:t>Stdcall</a:t>
            </a:r>
            <a:r>
              <a:rPr lang="en-US" dirty="0"/>
              <a:t> DLL</a:t>
            </a:r>
          </a:p>
        </p:txBody>
      </p:sp>
      <p:cxnSp>
        <p:nvCxnSpPr>
          <p:cNvPr id="10" name="Straight Arrow Connector 9">
            <a:extLst>
              <a:ext uri="{FF2B5EF4-FFF2-40B4-BE49-F238E27FC236}">
                <a16:creationId xmlns:a16="http://schemas.microsoft.com/office/drawing/2014/main" id="{EA7827AE-101B-41A1-86C3-4AF10C458D5E}"/>
              </a:ext>
            </a:extLst>
          </p:cNvPr>
          <p:cNvCxnSpPr>
            <a:endCxn id="8" idx="1"/>
          </p:cNvCxnSpPr>
          <p:nvPr/>
        </p:nvCxnSpPr>
        <p:spPr>
          <a:xfrm>
            <a:off x="4953000" y="3233641"/>
            <a:ext cx="685800" cy="3357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260E7B-7265-482A-9832-144CC60B9BEE}"/>
              </a:ext>
            </a:extLst>
          </p:cNvPr>
          <p:cNvCxnSpPr>
            <a:cxnSpLocks/>
            <a:endCxn id="7" idx="1"/>
          </p:cNvCxnSpPr>
          <p:nvPr/>
        </p:nvCxnSpPr>
        <p:spPr>
          <a:xfrm flipV="1">
            <a:off x="4653297" y="2937402"/>
            <a:ext cx="894555" cy="24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4B3B67-139E-4768-B030-F7B17E602989}"/>
              </a:ext>
            </a:extLst>
          </p:cNvPr>
          <p:cNvCxnSpPr>
            <a:cxnSpLocks/>
          </p:cNvCxnSpPr>
          <p:nvPr/>
        </p:nvCxnSpPr>
        <p:spPr>
          <a:xfrm flipV="1">
            <a:off x="5004197" y="2504780"/>
            <a:ext cx="634603" cy="193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OpenDSS</a:t>
            </a:r>
            <a:r>
              <a:rPr lang="en-US" dirty="0"/>
              <a:t> Files Installed</a:t>
            </a:r>
          </a:p>
        </p:txBody>
      </p:sp>
    </p:spTree>
    <p:extLst>
      <p:ext uri="{BB962C8B-B14F-4D97-AF65-F5344CB8AC3E}">
        <p14:creationId xmlns:p14="http://schemas.microsoft.com/office/powerpoint/2010/main" val="177251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Registering the COM server</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The GUID References the DLL File</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12206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65851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365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solidFill>
                  <a:srgbClr val="FF0000"/>
                </a:solidFill>
              </a:rPr>
              <a:t>Symmetrical components and per units are not used </a:t>
            </a:r>
            <a:r>
              <a:rPr lang="en-US" altLang="en-US" i="1" dirty="0">
                <a:solidFill>
                  <a:srgbClr val="FF0000"/>
                </a:solidFill>
              </a:rPr>
              <a:t>inside</a:t>
            </a:r>
            <a:r>
              <a:rPr lang="en-US" altLang="en-US" dirty="0">
                <a:solidFill>
                  <a:srgbClr val="FF0000"/>
                </a:solidFill>
              </a:rPr>
              <a:t> the program !!</a:t>
            </a:r>
            <a:r>
              <a:rPr lang="en-US" altLang="en-US" dirty="0"/>
              <a:t>  -- Input and output only!</a:t>
            </a:r>
          </a:p>
        </p:txBody>
      </p:sp>
    </p:spTree>
    <p:extLst>
      <p:ext uri="{BB962C8B-B14F-4D97-AF65-F5344CB8AC3E}">
        <p14:creationId xmlns:p14="http://schemas.microsoft.com/office/powerpoint/2010/main" val="713542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51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6" name="Content Placeholder 2"/>
          <p:cNvSpPr txBox="1">
            <a:spLocks/>
          </p:cNvSpPr>
          <p:nvPr/>
        </p:nvSpPr>
        <p:spPr bwMode="auto">
          <a:xfrm>
            <a:off x="274320" y="1005839"/>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a:lstStyle>
          <a:p>
            <a:r>
              <a:rPr lang="en-US" altLang="en-US" b="1" kern="0" dirty="0"/>
              <a:t>Davis Montenegro, </a:t>
            </a:r>
            <a:r>
              <a:rPr lang="en-US" altLang="en-US" b="1" i="1" kern="0" dirty="0"/>
              <a:t>Member, IEEE</a:t>
            </a:r>
          </a:p>
          <a:p>
            <a:pPr marL="0" indent="0">
              <a:buFont typeface="Wingdings" panose="05000000000000000000" pitchFamily="2" charset="2"/>
              <a:buNone/>
            </a:pPr>
            <a:r>
              <a:rPr lang="en-US" altLang="en-US" sz="1600" b="1" kern="0" dirty="0"/>
              <a:t>Davis Montenegro-Martinez serves as Engineer/Scientist III at the Electric Power Research Institute (EPRI) in the areas of power system modeling, analysis and high performance computing. He received his degree in electronics engineering from Universidad Santo </a:t>
            </a:r>
            <a:r>
              <a:rPr lang="en-US" altLang="en-US" sz="1600" b="1" kern="0" dirty="0" err="1"/>
              <a:t>Tomás</a:t>
            </a:r>
            <a:r>
              <a:rPr lang="en-US" altLang="en-US" sz="1600" b="1" kern="0" dirty="0"/>
              <a:t>, Bogotá, Colombia (2004); he is M.Sc. in electrical engineering from Universidad de </a:t>
            </a:r>
            <a:r>
              <a:rPr lang="en-US" altLang="en-US" sz="1600" b="1" kern="0" dirty="0" err="1"/>
              <a:t>los</a:t>
            </a:r>
            <a:r>
              <a:rPr lang="en-US" altLang="en-US" sz="1600" b="1" kern="0" dirty="0"/>
              <a:t> Andes, Bogotá , Colombia (2012). He received his Ph.D. in electrical engineering from Universidad de </a:t>
            </a:r>
            <a:r>
              <a:rPr lang="en-US" altLang="en-US" sz="1600" b="1" kern="0" dirty="0" err="1"/>
              <a:t>los</a:t>
            </a:r>
            <a:r>
              <a:rPr lang="en-US" altLang="en-US" sz="1600" b="1" kern="0" dirty="0"/>
              <a:t> Andes (2015), and a Ph.D. in electrical engineering from the University Grenoble-</a:t>
            </a:r>
            <a:r>
              <a:rPr lang="en-US" altLang="en-US" sz="1600" b="1" kern="0" dirty="0" err="1"/>
              <a:t>Alpes</a:t>
            </a:r>
            <a:r>
              <a:rPr lang="en-US" altLang="en-US" sz="1600" b="1" kern="0" dirty="0"/>
              <a:t>, France (2015). </a:t>
            </a:r>
          </a:p>
          <a:p>
            <a:pPr marL="0" indent="0">
              <a:buFont typeface="Wingdings" panose="05000000000000000000" pitchFamily="2" charset="2"/>
              <a:buNone/>
            </a:pPr>
            <a:r>
              <a:rPr lang="en-US" altLang="en-US" sz="1600" b="1" kern="0" dirty="0"/>
              <a:t>Before joining EPRI, Davis served for 10 years as a lecturer for Universidad Santo Tomas in Colombia, during this time he was also technology consultant in the areas of industrial automation, software and electronic hardware design focused in the electric power industry, specifically in monitoring and control for meter calibration laboratories. His expertise in parallel computing techniques is being used at EPRI for incorporating multi-core processing to power system analysis methods such as QSTS, reducing the computational time required to perform these analysis using standard computing architectures</a:t>
            </a:r>
            <a:endParaRPr lang="en-US" altLang="en-US" sz="1600" kern="0" dirty="0"/>
          </a:p>
        </p:txBody>
      </p:sp>
      <p:pic>
        <p:nvPicPr>
          <p:cNvPr id="2" name="Picture 1"/>
          <p:cNvPicPr>
            <a:picLocks noChangeAspect="1"/>
          </p:cNvPicPr>
          <p:nvPr/>
        </p:nvPicPr>
        <p:blipFill>
          <a:blip r:embed="rId3"/>
          <a:stretch>
            <a:fillRect/>
          </a:stretch>
        </p:blipFill>
        <p:spPr>
          <a:xfrm>
            <a:off x="7278624" y="365760"/>
            <a:ext cx="857250" cy="1066800"/>
          </a:xfrm>
          <a:prstGeom prst="rect">
            <a:avLst/>
          </a:prstGeom>
        </p:spPr>
      </p:pic>
    </p:spTree>
    <p:extLst>
      <p:ext uri="{BB962C8B-B14F-4D97-AF65-F5344CB8AC3E}">
        <p14:creationId xmlns:p14="http://schemas.microsoft.com/office/powerpoint/2010/main" val="1546552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242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sz="2800" dirty="0"/>
              <a:t>Simply let </a:t>
            </a:r>
            <a:r>
              <a:rPr lang="en-US" altLang="en-US" sz="2800" b="1" dirty="0"/>
              <a:t>R, X, B, G, C</a:t>
            </a:r>
            <a:r>
              <a:rPr lang="en-US" altLang="en-US" sz="2800" dirty="0"/>
              <a:t>, etc. represent </a:t>
            </a:r>
            <a:r>
              <a:rPr lang="en-US" altLang="en-US" sz="2800" b="1" dirty="0"/>
              <a:t>3x3</a:t>
            </a:r>
            <a:r>
              <a:rPr lang="en-US" altLang="en-US" sz="2800" dirty="0"/>
              <a:t> matrix</a:t>
            </a:r>
          </a:p>
          <a:p>
            <a:pPr lvl="1"/>
            <a:r>
              <a:rPr lang="en-US" altLang="en-US" sz="2400" dirty="0"/>
              <a:t>Notation stays the same</a:t>
            </a:r>
          </a:p>
          <a:p>
            <a:endParaRPr lang="en-US" altLang="en-US" sz="2800" dirty="0"/>
          </a:p>
          <a:p>
            <a:r>
              <a:rPr lang="en-US" altLang="en-US" sz="2800" dirty="0"/>
              <a:t>And it works!</a:t>
            </a:r>
          </a:p>
          <a:p>
            <a:endParaRPr lang="en-US" altLang="en-US" sz="2800" dirty="0"/>
          </a:p>
          <a:p>
            <a:r>
              <a:rPr lang="en-US" altLang="en-US" sz="2800" dirty="0"/>
              <a:t>I1, I2, V1, V2 </a:t>
            </a:r>
            <a:r>
              <a:rPr lang="en-US" altLang="en-US" sz="2800" dirty="0" err="1"/>
              <a:t>etc</a:t>
            </a:r>
            <a:r>
              <a:rPr lang="en-US" altLang="en-US" sz="2800" dirty="0"/>
              <a:t> become 3x1 vectors</a:t>
            </a:r>
          </a:p>
          <a:p>
            <a:endParaRPr lang="en-US" altLang="en-US" sz="2800" dirty="0"/>
          </a:p>
          <a:p>
            <a:r>
              <a:rPr lang="en-US" altLang="en-US" sz="2800" dirty="0"/>
              <a:t>This is basically how all the Circuit Element (</a:t>
            </a:r>
            <a:r>
              <a:rPr lang="en-US" altLang="en-US" sz="2800" dirty="0" err="1"/>
              <a:t>CktElement</a:t>
            </a:r>
            <a:r>
              <a:rPr lang="en-US" altLang="en-US" sz="2800" dirty="0"/>
              <a:t>) models in </a:t>
            </a:r>
            <a:r>
              <a:rPr lang="en-US" altLang="en-US" sz="2800" dirty="0" err="1"/>
              <a:t>OpenDSS</a:t>
            </a:r>
            <a:r>
              <a:rPr lang="en-US" altLang="en-US" sz="2800" dirty="0"/>
              <a:t> work.</a:t>
            </a:r>
          </a:p>
        </p:txBody>
      </p:sp>
    </p:spTree>
    <p:extLst>
      <p:ext uri="{BB962C8B-B14F-4D97-AF65-F5344CB8AC3E}">
        <p14:creationId xmlns:p14="http://schemas.microsoft.com/office/powerpoint/2010/main" val="28724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11430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55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6248400" y="1654304"/>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2920304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295400" y="20574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S</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L1</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848100" y="3353472"/>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x N</a:t>
            </a:r>
            <a:endParaRPr lang="en-US" altLang="en-US" baseline="-25000" dirty="0"/>
          </a:p>
        </p:txBody>
      </p:sp>
      <p:sp>
        <p:nvSpPr>
          <p:cNvPr id="75783" name="TextBox 6"/>
          <p:cNvSpPr txBox="1">
            <a:spLocks noChangeArrowheads="1"/>
          </p:cNvSpPr>
          <p:nvPr/>
        </p:nvSpPr>
        <p:spPr bwMode="auto">
          <a:xfrm>
            <a:off x="3810000" y="369161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(Sparse)</a:t>
            </a:r>
            <a:endParaRPr lang="en-US" altLang="en-US" baseline="-25000" dirty="0"/>
          </a:p>
        </p:txBody>
      </p:sp>
      <p:sp>
        <p:nvSpPr>
          <p:cNvPr id="75784" name="TextBox 7"/>
          <p:cNvSpPr txBox="1">
            <a:spLocks noChangeArrowheads="1"/>
          </p:cNvSpPr>
          <p:nvPr/>
        </p:nvSpPr>
        <p:spPr bwMode="auto">
          <a:xfrm>
            <a:off x="6400800" y="19050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S</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L1</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667000" y="5853317"/>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 Number of </a:t>
            </a:r>
            <a:r>
              <a:rPr lang="en-US" altLang="en-US" u="sng" dirty="0"/>
              <a:t>NODES</a:t>
            </a:r>
            <a:r>
              <a:rPr lang="en-US" altLang="en-US" dirty="0"/>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8302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371600"/>
            <a:ext cx="8226425" cy="4675188"/>
          </a:xfrm>
        </p:spPr>
        <p:txBody>
          <a:bodyPr/>
          <a:lstStyle/>
          <a:p>
            <a:pPr eaLnBrk="1" hangingPunct="1">
              <a:buFontTx/>
              <a:buNone/>
            </a:pPr>
            <a:r>
              <a:rPr lang="en-US" altLang="en-US" sz="2800" dirty="0"/>
              <a:t>1:Standard constant </a:t>
            </a:r>
            <a:r>
              <a:rPr lang="en-US" altLang="en-US" sz="2800" dirty="0" err="1"/>
              <a:t>P+jQ</a:t>
            </a:r>
            <a:r>
              <a:rPr lang="en-US" altLang="en-US" sz="2800" dirty="0"/>
              <a:t> load. (Default)</a:t>
            </a:r>
          </a:p>
          <a:p>
            <a:pPr eaLnBrk="1" hangingPunct="1">
              <a:buFontTx/>
              <a:buNone/>
            </a:pPr>
            <a:r>
              <a:rPr lang="en-US" altLang="en-US" sz="2800" dirty="0"/>
              <a:t>2:Constant impedance load. </a:t>
            </a:r>
          </a:p>
          <a:p>
            <a:pPr eaLnBrk="1" hangingPunct="1">
              <a:buFontTx/>
              <a:buNone/>
            </a:pPr>
            <a:r>
              <a:rPr lang="en-US" altLang="en-US" sz="2800" dirty="0"/>
              <a:t>3:Const P, Quadratic Q (like a motor).</a:t>
            </a:r>
          </a:p>
          <a:p>
            <a:pPr eaLnBrk="1" hangingPunct="1">
              <a:buFontTx/>
              <a:buNone/>
            </a:pPr>
            <a:r>
              <a:rPr lang="en-US" altLang="en-US" sz="2800" dirty="0"/>
              <a:t>4:Nominal Linear P, Quadratic Q (feeder mix). </a:t>
            </a:r>
            <a:br>
              <a:rPr lang="en-US" altLang="en-US" sz="2800" dirty="0"/>
            </a:br>
            <a:r>
              <a:rPr lang="en-US" altLang="en-US" sz="2800" dirty="0"/>
              <a:t> Use this with </a:t>
            </a:r>
            <a:r>
              <a:rPr lang="en-US" altLang="en-US" sz="2800" dirty="0" err="1"/>
              <a:t>CVRfactor</a:t>
            </a:r>
            <a:r>
              <a:rPr lang="en-US" altLang="en-US" sz="2800" dirty="0"/>
              <a:t>.</a:t>
            </a:r>
          </a:p>
          <a:p>
            <a:pPr eaLnBrk="1" hangingPunct="1">
              <a:buFontTx/>
              <a:buNone/>
            </a:pPr>
            <a:r>
              <a:rPr lang="en-US" altLang="en-US" sz="2800" dirty="0"/>
              <a:t>5:Constant Current Magnitude</a:t>
            </a:r>
          </a:p>
          <a:p>
            <a:pPr eaLnBrk="1" hangingPunct="1">
              <a:buFontTx/>
              <a:buNone/>
            </a:pPr>
            <a:r>
              <a:rPr lang="en-US" altLang="en-US" sz="2800" dirty="0"/>
              <a:t>6:Const P, Fixed Q</a:t>
            </a:r>
          </a:p>
          <a:p>
            <a:pPr eaLnBrk="1" hangingPunct="1">
              <a:buFontTx/>
              <a:buNone/>
            </a:pPr>
            <a:r>
              <a:rPr lang="en-US" altLang="en-US" sz="2800" dirty="0"/>
              <a:t>7:Const P, Fixed Impedance Q</a:t>
            </a:r>
          </a:p>
          <a:p>
            <a:pPr eaLnBrk="1" hangingPunct="1">
              <a:buFontTx/>
              <a:buNone/>
            </a:pPr>
            <a:r>
              <a:rPr lang="en-US" altLang="en-US" sz="2800" dirty="0"/>
              <a:t>8: Special ZIP load model</a:t>
            </a:r>
          </a:p>
        </p:txBody>
      </p:sp>
    </p:spTree>
    <p:extLst>
      <p:ext uri="{BB962C8B-B14F-4D97-AF65-F5344CB8AC3E}">
        <p14:creationId xmlns:p14="http://schemas.microsoft.com/office/powerpoint/2010/main" val="1951242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dirty="0"/>
              <a:t>Standard P + </a:t>
            </a:r>
            <a:r>
              <a:rPr lang="en-US" altLang="en-US" dirty="0" err="1"/>
              <a:t>jQ</a:t>
            </a:r>
            <a:r>
              <a:rPr lang="en-US" altLang="en-US" dirty="0"/>
              <a:t> Load Model (1)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6518787" y="29559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6462252" y="23082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2459294" y="2917927"/>
            <a:ext cx="1066800" cy="336550"/>
          </a:xfrm>
          <a:prstGeom prst="rect">
            <a:avLst/>
          </a:prstGeom>
          <a:solidFill>
            <a:schemeClr val="bg1"/>
          </a:solidFill>
          <a:ln>
            <a:noFill/>
          </a:ln>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3429000" y="2895600"/>
            <a:ext cx="1143000" cy="1903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 (linear)</a:t>
            </a:r>
          </a:p>
        </p:txBody>
      </p:sp>
      <p:sp>
        <p:nvSpPr>
          <p:cNvPr id="82955" name="Text Box 11"/>
          <p:cNvSpPr txBox="1">
            <a:spLocks noChangeArrowheads="1"/>
          </p:cNvSpPr>
          <p:nvPr/>
        </p:nvSpPr>
        <p:spPr bwMode="auto">
          <a:xfrm>
            <a:off x="6629400" y="1692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a:t>
            </a:r>
          </a:p>
        </p:txBody>
      </p:sp>
      <p:sp>
        <p:nvSpPr>
          <p:cNvPr id="82956" name="Line 12"/>
          <p:cNvSpPr>
            <a:spLocks noChangeShapeType="1"/>
          </p:cNvSpPr>
          <p:nvPr/>
        </p:nvSpPr>
        <p:spPr bwMode="auto">
          <a:xfrm flipH="1">
            <a:off x="2857500" y="4403725"/>
            <a:ext cx="2857500" cy="3745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786102" y="2619068"/>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2" name="Text Box 10">
            <a:extLst>
              <a:ext uri="{FF2B5EF4-FFF2-40B4-BE49-F238E27FC236}">
                <a16:creationId xmlns:a16="http://schemas.microsoft.com/office/drawing/2014/main" id="{1A0DF87C-DC53-4656-8069-A39D8B3C7D50}"/>
              </a:ext>
            </a:extLst>
          </p:cNvPr>
          <p:cNvSpPr txBox="1">
            <a:spLocks noChangeArrowheads="1"/>
          </p:cNvSpPr>
          <p:nvPr/>
        </p:nvSpPr>
        <p:spPr bwMode="auto">
          <a:xfrm>
            <a:off x="6188792" y="3621292"/>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Almost  Linear</a:t>
            </a:r>
          </a:p>
        </p:txBody>
      </p:sp>
      <p:sp>
        <p:nvSpPr>
          <p:cNvPr id="23" name="Line 6">
            <a:extLst>
              <a:ext uri="{FF2B5EF4-FFF2-40B4-BE49-F238E27FC236}">
                <a16:creationId xmlns:a16="http://schemas.microsoft.com/office/drawing/2014/main" id="{20F249B1-EA18-4A9B-B31D-20B30101F831}"/>
              </a:ext>
            </a:extLst>
          </p:cNvPr>
          <p:cNvSpPr>
            <a:spLocks noChangeShapeType="1"/>
          </p:cNvSpPr>
          <p:nvPr/>
        </p:nvSpPr>
        <p:spPr bwMode="auto">
          <a:xfrm flipH="1" flipV="1">
            <a:off x="3908936" y="3794125"/>
            <a:ext cx="2279855" cy="1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13503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a:xfrm>
            <a:off x="457200" y="1371600"/>
            <a:ext cx="8229600" cy="4525963"/>
          </a:xfrm>
        </p:spPr>
        <p:txBody>
          <a:bodyPr>
            <a:normAutofit fontScale="92500"/>
          </a:bodyPr>
          <a:lstStyle/>
          <a:p>
            <a:pPr marL="457200" indent="-457200">
              <a:buFontTx/>
              <a:buAutoNum type="arabicPeriod"/>
            </a:pPr>
            <a:r>
              <a:rPr lang="en-US" altLang="en-US" sz="2800" dirty="0"/>
              <a:t>Initial Guess at Node Voltages,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t>Compute all Injection (Compensation) Currents, </a:t>
            </a:r>
            <a:r>
              <a:rPr lang="en-US" altLang="en-US" sz="2800"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z="2400"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z="2800" dirty="0">
                <a:cs typeface="Times New Roman" panose="02020603050405020304" pitchFamily="18" charset="0"/>
              </a:rPr>
              <a:t>Solve for new guess at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cs typeface="Times New Roman" panose="02020603050405020304" pitchFamily="18" charset="0"/>
              </a:rPr>
              <a:t>Repeat 2 and 3 until Converged</a:t>
            </a:r>
            <a:endParaRPr lang="en-US" altLang="en-US" sz="2800" dirty="0"/>
          </a:p>
          <a:p>
            <a:pPr marL="457200" indent="-457200">
              <a:buFontTx/>
              <a:buAutoNum type="arabicPeriod"/>
            </a:pPr>
            <a:endParaRPr lang="en-US" altLang="en-US" sz="2800" dirty="0"/>
          </a:p>
          <a:p>
            <a:pPr marL="457200" indent="-457200"/>
            <a:r>
              <a:rPr lang="en-US" altLang="en-US" sz="2800" dirty="0"/>
              <a:t>Convergence is based on per unit change in voltage magnitude</a:t>
            </a:r>
          </a:p>
          <a:p>
            <a:pPr marL="857250" lvl="1" indent="-457200"/>
            <a:r>
              <a:rPr lang="en-US" altLang="en-US" sz="2400" dirty="0"/>
              <a:t>Default tolerance = 0.0001</a:t>
            </a:r>
          </a:p>
          <a:p>
            <a:pPr marL="857250" lvl="1" indent="-457200"/>
            <a:r>
              <a:rPr lang="en-US" altLang="en-US" sz="2400" dirty="0"/>
              <a:t>Good enough for most distribution systems</a:t>
            </a:r>
          </a:p>
        </p:txBody>
      </p:sp>
    </p:spTree>
    <p:extLst>
      <p:ext uri="{BB962C8B-B14F-4D97-AF65-F5344CB8AC3E}">
        <p14:creationId xmlns:p14="http://schemas.microsoft.com/office/powerpoint/2010/main" val="1504922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718538" y="3916789"/>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dirty="0">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77067" y="409135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err="1">
                <a:latin typeface="Tahoma" panose="020B0604030504040204" pitchFamily="34" charset="0"/>
              </a:rPr>
              <a:t>I</a:t>
            </a:r>
            <a:r>
              <a:rPr lang="en-US" altLang="en-US" sz="2000" b="1" baseline="-25000" dirty="0" err="1">
                <a:latin typeface="Tahoma" panose="020B0604030504040204" pitchFamily="34" charset="0"/>
              </a:rPr>
              <a:t>inj</a:t>
            </a:r>
            <a:endParaRPr lang="en-US" altLang="en-US" sz="2000" b="1" baseline="-25000" dirty="0">
              <a:latin typeface="Tahoma" panose="020B0604030504040204" pitchFamily="34" charset="0"/>
            </a:endParaRP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324600" y="40544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a:latin typeface="Tahoma" panose="020B0604030504040204" pitchFamily="34" charset="0"/>
              </a:rPr>
              <a:t>V</a:t>
            </a:r>
            <a:endParaRPr lang="en-US" altLang="en-US" sz="2000" b="1" baseline="-25000" dirty="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597364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357404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Workshop Objectives</a:t>
            </a:r>
          </a:p>
        </p:txBody>
      </p:sp>
      <p:sp>
        <p:nvSpPr>
          <p:cNvPr id="3" name="Content Placeholder 2">
            <a:extLst>
              <a:ext uri="{FF2B5EF4-FFF2-40B4-BE49-F238E27FC236}">
                <a16:creationId xmlns:a16="http://schemas.microsoft.com/office/drawing/2014/main" id="{64F3BE36-5159-4C05-8587-147AA2D0A09C}"/>
              </a:ext>
            </a:extLst>
          </p:cNvPr>
          <p:cNvSpPr>
            <a:spLocks noGrp="1"/>
          </p:cNvSpPr>
          <p:nvPr>
            <p:ph idx="1"/>
          </p:nvPr>
        </p:nvSpPr>
        <p:spPr/>
        <p:txBody>
          <a:bodyPr/>
          <a:lstStyle/>
          <a:p>
            <a:r>
              <a:rPr lang="en-US" dirty="0"/>
              <a:t>Provide training for students, faculty, and other users on basic usage</a:t>
            </a:r>
          </a:p>
          <a:p>
            <a:endParaRPr lang="en-US" dirty="0"/>
          </a:p>
          <a:p>
            <a:r>
              <a:rPr lang="en-US" dirty="0"/>
              <a:t>Demonstrate the new graphical user interface</a:t>
            </a:r>
          </a:p>
          <a:p>
            <a:endParaRPr lang="en-US" dirty="0"/>
          </a:p>
          <a:p>
            <a:r>
              <a:rPr lang="en-US" dirty="0"/>
              <a:t>Encourage students to use the advanced features</a:t>
            </a:r>
          </a:p>
          <a:p>
            <a:pPr lvl="1"/>
            <a:r>
              <a:rPr lang="en-US" dirty="0"/>
              <a:t>Parallel processing</a:t>
            </a:r>
          </a:p>
          <a:p>
            <a:pPr lvl="1"/>
            <a:r>
              <a:rPr lang="en-US" dirty="0"/>
              <a:t>A-</a:t>
            </a:r>
            <a:r>
              <a:rPr lang="en-US" dirty="0" err="1"/>
              <a:t>Diakoptics</a:t>
            </a:r>
            <a:endParaRPr lang="en-US" dirty="0"/>
          </a:p>
          <a:p>
            <a:pPr lvl="1"/>
            <a:r>
              <a:rPr lang="en-US" dirty="0"/>
              <a:t>Advanced control model</a:t>
            </a:r>
          </a:p>
          <a:p>
            <a:pPr lvl="1"/>
            <a:r>
              <a:rPr lang="en-US" dirty="0"/>
              <a:t>Develop user-written models</a:t>
            </a:r>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4</a:t>
            </a:fld>
            <a:endParaRPr lang="en-US" dirty="0"/>
          </a:p>
        </p:txBody>
      </p:sp>
    </p:spTree>
    <p:extLst>
      <p:ext uri="{BB962C8B-B14F-4D97-AF65-F5344CB8AC3E}">
        <p14:creationId xmlns:p14="http://schemas.microsoft.com/office/powerpoint/2010/main" val="283139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sz="2800" dirty="0"/>
              <a:t>Fixed-point solution form for normal solution</a:t>
            </a:r>
          </a:p>
          <a:p>
            <a:endParaRPr lang="en-US" sz="2800" dirty="0"/>
          </a:p>
          <a:p>
            <a:endParaRPr lang="en-US" sz="2800" dirty="0"/>
          </a:p>
          <a:p>
            <a:pPr marL="0" indent="0">
              <a:buNone/>
            </a:pPr>
            <a:r>
              <a:rPr lang="en-US" sz="2800" b="1" dirty="0"/>
              <a:t>	</a:t>
            </a:r>
            <a:r>
              <a:rPr lang="en-US" sz="2400" b="1" i="1" dirty="0"/>
              <a:t>V</a:t>
            </a:r>
            <a:r>
              <a:rPr lang="en-US" sz="2400" b="1" i="1" baseline="-25000" dirty="0"/>
              <a:t>n+1</a:t>
            </a:r>
            <a:r>
              <a:rPr lang="en-US" sz="2400" b="1" i="1" dirty="0"/>
              <a:t> = [</a:t>
            </a:r>
            <a:r>
              <a:rPr lang="en-US" sz="2400" b="1" i="1" dirty="0" err="1"/>
              <a:t>Y</a:t>
            </a:r>
            <a:r>
              <a:rPr lang="en-US" sz="2400" b="1" i="1" baseline="-25000" dirty="0" err="1"/>
              <a:t>system</a:t>
            </a:r>
            <a:r>
              <a:rPr lang="en-US" sz="2400" b="1" i="1" dirty="0"/>
              <a:t>]</a:t>
            </a:r>
            <a:r>
              <a:rPr lang="en-US" sz="2400" b="1" i="1" baseline="30000" dirty="0"/>
              <a:t>-1 </a:t>
            </a:r>
            <a:r>
              <a:rPr lang="en-US" sz="2400" b="1" i="1" dirty="0"/>
              <a:t>I</a:t>
            </a:r>
            <a:r>
              <a:rPr lang="en-US" sz="2400" b="1" i="1" baseline="-25000" dirty="0"/>
              <a:t>PC</a:t>
            </a:r>
            <a:r>
              <a:rPr lang="en-US" sz="2400" b="1" i="1" dirty="0"/>
              <a:t>(</a:t>
            </a:r>
            <a:r>
              <a:rPr lang="en-US" sz="2400" b="1" i="1" dirty="0" err="1"/>
              <a:t>V</a:t>
            </a:r>
            <a:r>
              <a:rPr lang="en-US" sz="2400" b="1" i="1" baseline="-25000" dirty="0" err="1"/>
              <a:t>n</a:t>
            </a:r>
            <a:r>
              <a:rPr lang="en-US" sz="2400" b="1" i="1" dirty="0"/>
              <a:t>)   n = 0, 1, 2, …</a:t>
            </a:r>
          </a:p>
          <a:p>
            <a:pPr marL="0" indent="0">
              <a:buNone/>
            </a:pPr>
            <a:endParaRPr lang="en-US" sz="2400" b="1" i="1" dirty="0"/>
          </a:p>
          <a:p>
            <a:pPr marL="0" indent="0">
              <a:buNone/>
            </a:pPr>
            <a:r>
              <a:rPr lang="en-US" sz="2400" b="1" i="1" dirty="0"/>
              <a:t>… until converged</a:t>
            </a:r>
            <a:endParaRPr lang="en-US" sz="2400" b="1" dirty="0"/>
          </a:p>
          <a:p>
            <a:endParaRPr lang="en-US" sz="2800" dirty="0"/>
          </a:p>
          <a:p>
            <a:endParaRPr lang="en-US" sz="2800" dirty="0"/>
          </a:p>
          <a:p>
            <a:pPr marL="1203325" indent="-1146175">
              <a:buNone/>
            </a:pPr>
            <a:r>
              <a:rPr lang="en-US" sz="2800" i="1" dirty="0"/>
              <a:t>I</a:t>
            </a:r>
            <a:r>
              <a:rPr lang="en-US" sz="2800" i="1" baseline="-25000" dirty="0"/>
              <a:t>PC</a:t>
            </a:r>
            <a:r>
              <a:rPr lang="en-US" sz="2800" i="1" dirty="0"/>
              <a:t>(V)</a:t>
            </a:r>
            <a:r>
              <a:rPr lang="en-US" sz="2800" dirty="0"/>
              <a:t> = </a:t>
            </a:r>
            <a:r>
              <a:rPr lang="en-US" sz="2800" i="1" dirty="0"/>
              <a:t>compensation</a:t>
            </a:r>
            <a:r>
              <a:rPr lang="en-US" sz="2800" dirty="0"/>
              <a:t> currents from Power Conversion (PC) elements in the circuit as a function of voltage</a:t>
            </a:r>
          </a:p>
          <a:p>
            <a:endParaRPr lang="en-US" sz="2800" dirty="0"/>
          </a:p>
        </p:txBody>
      </p:sp>
    </p:spTree>
    <p:extLst>
      <p:ext uri="{BB962C8B-B14F-4D97-AF65-F5344CB8AC3E}">
        <p14:creationId xmlns:p14="http://schemas.microsoft.com/office/powerpoint/2010/main" val="2826552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b="1" dirty="0"/>
              <a:t>Circuit Modeling Basics</a:t>
            </a:r>
          </a:p>
        </p:txBody>
      </p:sp>
    </p:spTree>
    <p:extLst>
      <p:ext uri="{BB962C8B-B14F-4D97-AF65-F5344CB8AC3E}">
        <p14:creationId xmlns:p14="http://schemas.microsoft.com/office/powerpoint/2010/main" val="3492243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506253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56441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14516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1827535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a:t>Power Conversion Elements</a:t>
            </a:r>
          </a:p>
        </p:txBody>
      </p:sp>
      <p:sp>
        <p:nvSpPr>
          <p:cNvPr id="4100" name="Rectangle 3"/>
          <p:cNvSpPr>
            <a:spLocks noGrp="1" noChangeArrowheads="1"/>
          </p:cNvSpPr>
          <p:nvPr>
            <p:ph type="body" idx="1"/>
          </p:nvPr>
        </p:nvSpPr>
        <p:spPr>
          <a:xfrm>
            <a:off x="3702050" y="1416050"/>
            <a:ext cx="4981575" cy="4935538"/>
          </a:xfrm>
        </p:spPr>
        <p:txBody>
          <a:bodyPr>
            <a:normAutofit fontScale="92500"/>
          </a:bodyPr>
          <a:lstStyle/>
          <a:p>
            <a:pPr eaLnBrk="1" hangingPunct="1"/>
            <a:r>
              <a:rPr lang="en-US" altLang="en-US" sz="2800" dirty="0"/>
              <a:t>Power Conversion (PC) elements are typically connected in “shunt” with the Power Delivery (PD) elements</a:t>
            </a:r>
          </a:p>
          <a:p>
            <a:pPr eaLnBrk="1" hangingPunct="1"/>
            <a:r>
              <a:rPr lang="en-US" altLang="en-US" sz="2800" dirty="0"/>
              <a:t>PC Elements may be nonlinear</a:t>
            </a:r>
          </a:p>
          <a:p>
            <a:pPr eaLnBrk="1" hangingPunct="1"/>
            <a:r>
              <a:rPr lang="en-US" altLang="en-US" sz="2800" dirty="0"/>
              <a:t>Described some function of V</a:t>
            </a:r>
          </a:p>
          <a:p>
            <a:pPr lvl="1" eaLnBrk="1" hangingPunct="1"/>
            <a:r>
              <a:rPr lang="en-US" altLang="en-US" sz="2400" dirty="0"/>
              <a:t>May be linear</a:t>
            </a:r>
          </a:p>
          <a:p>
            <a:pPr lvl="1" eaLnBrk="1" hangingPunct="1"/>
            <a:r>
              <a:rPr lang="en-US" altLang="en-US" sz="2400" dirty="0"/>
              <a:t>e.g., </a:t>
            </a:r>
            <a:r>
              <a:rPr lang="en-US" altLang="en-US" sz="2400" dirty="0" err="1"/>
              <a:t>Vsource</a:t>
            </a:r>
            <a:r>
              <a:rPr lang="en-US" altLang="en-US" sz="2400" dirty="0"/>
              <a:t>, </a:t>
            </a:r>
            <a:r>
              <a:rPr lang="en-US" altLang="en-US" sz="2400" dirty="0" err="1"/>
              <a:t>Isource</a:t>
            </a:r>
            <a:endParaRPr lang="en-US" altLang="en-US" sz="2400" dirty="0"/>
          </a:p>
          <a:p>
            <a:pPr eaLnBrk="1" hangingPunct="1"/>
            <a:r>
              <a:rPr lang="en-US" altLang="en-US" sz="2800" dirty="0"/>
              <a:t>May have more than one terminal, but typically one</a:t>
            </a:r>
          </a:p>
          <a:p>
            <a:pPr lvl="1" eaLnBrk="1" hangingPunct="1"/>
            <a:r>
              <a:rPr lang="en-US" altLang="en-US" sz="2400" dirty="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2066"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421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Scripting Basics</a:t>
            </a:r>
          </a:p>
        </p:txBody>
      </p:sp>
    </p:spTree>
    <p:extLst>
      <p:ext uri="{BB962C8B-B14F-4D97-AF65-F5344CB8AC3E}">
        <p14:creationId xmlns:p14="http://schemas.microsoft.com/office/powerpoint/2010/main" val="345835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56019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What Is </a:t>
            </a:r>
            <a:r>
              <a:rPr lang="en-US" dirty="0" err="1"/>
              <a:t>OpenDSS</a:t>
            </a:r>
            <a:r>
              <a:rPr lang="en-US" dirty="0"/>
              <a:t>?</a:t>
            </a:r>
          </a:p>
        </p:txBody>
      </p:sp>
      <p:sp>
        <p:nvSpPr>
          <p:cNvPr id="2" name="Text Placeholder 1">
            <a:extLst>
              <a:ext uri="{FF2B5EF4-FFF2-40B4-BE49-F238E27FC236}">
                <a16:creationId xmlns:a16="http://schemas.microsoft.com/office/drawing/2014/main" id="{DD26FDCF-B4EB-4B08-8283-CF002D73BC68}"/>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5</a:t>
            </a:fld>
            <a:endParaRPr lang="en-US" dirty="0"/>
          </a:p>
        </p:txBody>
      </p:sp>
    </p:spTree>
    <p:extLst>
      <p:ext uri="{BB962C8B-B14F-4D97-AF65-F5344CB8AC3E}">
        <p14:creationId xmlns:p14="http://schemas.microsoft.com/office/powerpoint/2010/main" val="4197299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4657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2875573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4230023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 Basic Script</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83577" y="2941655"/>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TextBox 1">
            <a:extLst>
              <a:ext uri="{FF2B5EF4-FFF2-40B4-BE49-F238E27FC236}">
                <a16:creationId xmlns:a16="http://schemas.microsoft.com/office/drawing/2014/main" id="{5FB0B9AA-AAB9-4F24-B7F0-98BC23DA7069}"/>
              </a:ext>
            </a:extLst>
          </p:cNvPr>
          <p:cNvSpPr txBox="1"/>
          <p:nvPr/>
        </p:nvSpPr>
        <p:spPr>
          <a:xfrm>
            <a:off x="3002280" y="5747657"/>
            <a:ext cx="5867400" cy="369332"/>
          </a:xfrm>
          <a:prstGeom prst="rect">
            <a:avLst/>
          </a:prstGeom>
          <a:noFill/>
        </p:spPr>
        <p:txBody>
          <a:bodyPr wrap="square" rtlCol="0">
            <a:spAutoFit/>
          </a:bodyPr>
          <a:lstStyle/>
          <a:p>
            <a:r>
              <a:rPr lang="en-US" dirty="0"/>
              <a:t>(You can Copy and Paste this into OpenDSS.EXE</a:t>
            </a:r>
          </a:p>
        </p:txBody>
      </p:sp>
    </p:spTree>
    <p:extLst>
      <p:ext uri="{BB962C8B-B14F-4D97-AF65-F5344CB8AC3E}">
        <p14:creationId xmlns:p14="http://schemas.microsoft.com/office/powerpoint/2010/main" val="728552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pPr eaLnBrk="1" hangingPunct="1"/>
            <a:r>
              <a:rPr lang="en-US" altLang="en-US" b="1" dirty="0"/>
              <a:t>Example:</a:t>
            </a:r>
            <a:br>
              <a:rPr lang="en-US" altLang="en-US" b="1" dirty="0"/>
            </a:br>
            <a:br>
              <a:rPr lang="en-US" altLang="en-US" b="1" dirty="0"/>
            </a:br>
            <a:r>
              <a:rPr lang="en-US" altLang="en-US" b="1" dirty="0"/>
              <a:t>IEEE 8500-Node Test Feeder</a:t>
            </a:r>
          </a:p>
        </p:txBody>
      </p:sp>
      <p:sp>
        <p:nvSpPr>
          <p:cNvPr id="110595" name="Rectangle 3"/>
          <p:cNvSpPr>
            <a:spLocks noGrp="1" noChangeArrowheads="1"/>
          </p:cNvSpPr>
          <p:nvPr>
            <p:ph type="subTitle" idx="1"/>
          </p:nvPr>
        </p:nvSpPr>
        <p:spPr/>
        <p:txBody>
          <a:bodyPr/>
          <a:lstStyle/>
          <a:p>
            <a:pPr eaLnBrk="1" hangingPunct="1"/>
            <a:br>
              <a:rPr lang="en-US" altLang="en-US" dirty="0"/>
            </a:br>
            <a:r>
              <a:rPr lang="en-US" altLang="en-US" dirty="0"/>
              <a:t>– an example of a large circuit</a:t>
            </a:r>
          </a:p>
        </p:txBody>
      </p:sp>
    </p:spTree>
    <p:extLst>
      <p:ext uri="{BB962C8B-B14F-4D97-AF65-F5344CB8AC3E}">
        <p14:creationId xmlns:p14="http://schemas.microsoft.com/office/powerpoint/2010/main" val="1280222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sz="3200" dirty="0"/>
              <a:t>Location of the IEEE 8500-Node Test Feeder Files</a:t>
            </a:r>
          </a:p>
        </p:txBody>
      </p:sp>
      <p:pic>
        <p:nvPicPr>
          <p:cNvPr id="5" name="Picture 4"/>
          <p:cNvPicPr>
            <a:picLocks noChangeAspect="1"/>
          </p:cNvPicPr>
          <p:nvPr/>
        </p:nvPicPr>
        <p:blipFill>
          <a:blip r:embed="rId2"/>
          <a:stretch>
            <a:fillRect/>
          </a:stretch>
        </p:blipFill>
        <p:spPr>
          <a:xfrm>
            <a:off x="1524000" y="1295400"/>
            <a:ext cx="5724525" cy="5153025"/>
          </a:xfrm>
          <a:prstGeom prst="rect">
            <a:avLst/>
          </a:prstGeom>
        </p:spPr>
      </p:pic>
      <p:sp>
        <p:nvSpPr>
          <p:cNvPr id="6" name="Arrow: Left 5"/>
          <p:cNvSpPr/>
          <p:nvPr/>
        </p:nvSpPr>
        <p:spPr bwMode="auto">
          <a:xfrm>
            <a:off x="6874717" y="472440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64462" y="190500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52238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269989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solidFill>
                  <a:srgbClr val="FF5050"/>
                </a:solidFill>
              </a:rPr>
              <a:t>Put a “Clear” in here</a:t>
            </a:r>
          </a:p>
          <a:p>
            <a:r>
              <a:rPr lang="en-US" altLang="en-US" b="1" dirty="0">
                <a:solidFill>
                  <a:srgbClr val="FF5050"/>
                </a:solidFill>
              </a:rPr>
              <a:t>(</a:t>
            </a:r>
            <a:r>
              <a:rPr lang="en-US" altLang="en-US" b="1" dirty="0" err="1">
                <a:solidFill>
                  <a:srgbClr val="FF5050"/>
                </a:solidFill>
              </a:rPr>
              <a:t>Clearall</a:t>
            </a:r>
            <a:r>
              <a:rPr lang="en-US" altLang="en-US" b="1" dirty="0">
                <a:solidFill>
                  <a:srgbClr val="FF5050"/>
                </a:solidFill>
              </a:rPr>
              <a:t> for parallel processing)</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20435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fontScale="85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fontScale="85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a:xfrm>
            <a:off x="454025" y="546306"/>
            <a:ext cx="8229600" cy="1143000"/>
          </a:xfrm>
        </p:spPr>
        <p:txBody>
          <a:bodyPr/>
          <a:lstStyle/>
          <a:p>
            <a:pPr eaLnBrk="1" hangingPunct="1"/>
            <a:r>
              <a:rPr lang="en-US" altLang="en-US" dirty="0"/>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42"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2.xml><?xml version="1.0" encoding="utf-8"?>
<ds:datastoreItem xmlns:ds="http://schemas.openxmlformats.org/officeDocument/2006/customXml" ds:itemID="{5F1B2A83-E798-4E5B-B5B7-E28DA4E28A7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212</TotalTime>
  <Words>2620</Words>
  <Application>Microsoft Office PowerPoint</Application>
  <PresentationFormat>On-screen Show (4:3)</PresentationFormat>
  <Paragraphs>550</Paragraphs>
  <Slides>58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9" baseType="lpstr">
      <vt:lpstr>Arial</vt:lpstr>
      <vt:lpstr>Arial Black</vt:lpstr>
      <vt:lpstr>Arial Narrow</vt:lpstr>
      <vt:lpstr>Calibri</vt:lpstr>
      <vt:lpstr>Courier New</vt:lpstr>
      <vt:lpstr>Tahoma</vt:lpstr>
      <vt:lpstr>Times New Roman</vt:lpstr>
      <vt:lpstr>Wingdings</vt:lpstr>
      <vt:lpstr>2017 PowerPoint Theme</vt:lpstr>
      <vt:lpstr>Document</vt:lpstr>
      <vt:lpstr>Equation</vt:lpstr>
      <vt:lpstr>Introduction to OpenDSS </vt:lpstr>
      <vt:lpstr>Instructor</vt:lpstr>
      <vt:lpstr>Instructor</vt:lpstr>
      <vt:lpstr>Workshop Objectives</vt:lpstr>
      <vt:lpstr>What Is OpenDSS?</vt:lpstr>
      <vt:lpstr>Overview of OpenDSS OpenDSS – Open-Source Distribution System Simulator</vt:lpstr>
      <vt:lpstr>Highlighting a Few Capabilities</vt:lpstr>
      <vt:lpstr>Flexible Tool Enabling a Wide Range of Analysis Types</vt:lpstr>
      <vt:lpstr>Typical North American Distribution System</vt:lpstr>
      <vt:lpstr>Typical European Style System</vt:lpstr>
      <vt:lpstr>Why a Positive Sequence Model is Often Inadequate for  Distribution System Analysis of North American System</vt:lpstr>
      <vt:lpstr>Urban  Low-Voltage Network Systems</vt:lpstr>
      <vt:lpstr>What is the OpenDSS?</vt:lpstr>
      <vt:lpstr>What can OpenDSS be used for?</vt:lpstr>
      <vt:lpstr>What is the OpenDSS? (cont’d)</vt:lpstr>
      <vt:lpstr>What is the OpenDSS? (cont’d)</vt:lpstr>
      <vt:lpstr>Built-in Solution Modes</vt:lpstr>
      <vt:lpstr>User Interfaces</vt:lpstr>
      <vt:lpstr>Repository on SourceForge.Net</vt:lpstr>
      <vt:lpstr>Accessing the SourceForge.Net Source Code Repository with TortoiseSVN</vt:lpstr>
      <vt:lpstr>Download the Installer Files</vt:lpstr>
      <vt:lpstr>OpenDSS Files Installed</vt:lpstr>
      <vt:lpstr>Registering the COM server</vt:lpstr>
      <vt:lpstr>The GUID References the DLL File</vt:lpstr>
      <vt:lpstr>DSS Structure</vt:lpstr>
      <vt:lpstr>DSS Object Structure</vt:lpstr>
      <vt:lpstr>DSS Class Structure</vt:lpstr>
      <vt:lpstr>The Math …</vt:lpstr>
      <vt:lpstr>Primitive Y Matrix</vt:lpstr>
      <vt:lpstr>Primitive Y Matrix, cont’d</vt:lpstr>
      <vt:lpstr>What about 3-phase elements?</vt:lpstr>
      <vt:lpstr>The Network Model</vt:lpstr>
      <vt:lpstr>Load (a PC Element)</vt:lpstr>
      <vt:lpstr>Nodal Admittance Equations</vt:lpstr>
      <vt:lpstr>Load Models  (Present version)</vt:lpstr>
      <vt:lpstr>Standard P + jQ Load Model (1)</vt:lpstr>
      <vt:lpstr>Power Flow Solution Algorithm</vt:lpstr>
      <vt:lpstr>Putting it All Together</vt:lpstr>
      <vt:lpstr>Putting it All Together</vt:lpstr>
      <vt:lpstr>A More Concise Form …</vt:lpstr>
      <vt:lpstr>OpenDSS Solution Loop with Controls</vt:lpstr>
      <vt:lpstr>Circuit Modeling Basics</vt:lpstr>
      <vt:lpstr>DSS Bus Model  (Bus ≠ Node)</vt:lpstr>
      <vt:lpstr>Node Numbers</vt:lpstr>
      <vt:lpstr>DSS Terminal Definition</vt:lpstr>
      <vt:lpstr>Power Delivery Elements</vt:lpstr>
      <vt:lpstr>Power Conversion Elements</vt:lpstr>
      <vt:lpstr>Scripting Basics</vt:lpstr>
      <vt:lpstr>Scripting</vt:lpstr>
      <vt:lpstr>Command Syntax</vt:lpstr>
      <vt:lpstr>Delimiters</vt:lpstr>
      <vt:lpstr>Array and Matrix Parameters</vt:lpstr>
      <vt:lpstr>A Basic Script</vt:lpstr>
      <vt:lpstr>Example:  IEEE 8500-Node Test Feeder</vt:lpstr>
      <vt:lpstr>Location of the IEEE 8500-Node Test Feeder Files</vt:lpstr>
      <vt:lpstr>Scripting Large Circuits</vt:lpstr>
      <vt:lpstr>A Common Sense Structuring of Script Files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Montenegro Martinez, Davis</cp:lastModifiedBy>
  <cp:revision>18</cp:revision>
  <cp:lastPrinted>2014-11-24T20:31:07Z</cp:lastPrinted>
  <dcterms:created xsi:type="dcterms:W3CDTF">2018-07-23T18:52:53Z</dcterms:created>
  <dcterms:modified xsi:type="dcterms:W3CDTF">2018-10-25T12:17:23Z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