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42"/>
  </p:notesMasterIdLst>
  <p:handoutMasterIdLst>
    <p:handoutMasterId r:id="rId43"/>
  </p:handoutMasterIdLst>
  <p:sldIdLst>
    <p:sldId id="267" r:id="rId5"/>
    <p:sldId id="277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45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280" r:id="rId4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56" d="100"/>
          <a:sy n="56" d="100"/>
        </p:scale>
        <p:origin x="10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CC828B9-91BA-4529-8A2E-3DEA18175D31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5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96B84EA-698A-4C96-B3F9-2F638A289D66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23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82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CBCC1E0-8F53-4963-9885-F5B1FDF94D76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74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D48FE15-1ED8-4546-8586-46F115984F9D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0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982E294-BA84-41A5-A3FB-0F42A2C0BEAB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25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0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0239009-5D2F-4A1D-BD2E-DA88047E425E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1BF82F3-F2C0-4841-AFB9-E8AAB6A7629E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95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1DAEB54-13AF-4ED4-A9D7-DA76DBD928E1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733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47206B5-C256-4B24-B22D-F27A31C75CC4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36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157F4D3-F37E-445F-A73B-B2EEAEEC5D15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94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CC828B9-91BA-4529-8A2E-3DEA18175D31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846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95BE7B-3E95-4FE6-ACB5-6B5F90A76885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57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21B3E10-91D5-4E1B-96B6-2C9A092F1A41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030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FC8C731-5AFD-4393-B315-31B01F5179C0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0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80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901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4B5AB3E-104E-4E50-8EDF-6B8E250B996E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331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6F66136-A4A5-4741-936F-987C3B861F4C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885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BB47869-7A5F-4A6F-90EA-8E2C6774127C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09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5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5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4DC3021-8304-4A8E-AFF1-3F0B01DA62EE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3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95BE7B-3E95-4FE6-ACB5-6B5F90A76885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30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683557D-012D-45BF-96D7-26FF2DABF960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82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64BD3DF-8ADC-4277-BE36-BFCDEE970660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10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5915B7-A34F-4AE0-893A-132FAA466150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25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AA96DED-C881-4410-9461-0C60AE0030F7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50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EC7DF44-7D4D-4BC7-8281-BBDEB1B02222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93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4FEF5A2-47F9-400A-872B-761BF7D69BC6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64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A998059-8344-4FCC-B488-C0493C46B053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32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5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 dirty="0"/>
              <a:t>Davis Montenegro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/>
              <a:t>October 17-18,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Consolidated Edison Co.</a:t>
            </a:r>
          </a:p>
          <a:p>
            <a:r>
              <a:rPr lang="en-US" dirty="0"/>
              <a:t>New York, NY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1588" y="1416050"/>
            <a:ext cx="6142037" cy="49355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sz="3200" dirty="0"/>
              <a:t>Explicit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2"/>
                </a:solidFill>
              </a:rPr>
              <a:t>New Load.LOAD1 Bus1=LOADBUS.1.2.3.0</a:t>
            </a:r>
          </a:p>
          <a:p>
            <a:pPr lvl="3" eaLnBrk="1" hangingPunct="1"/>
            <a:r>
              <a:rPr lang="en-US" altLang="en-US" dirty="0"/>
              <a:t>Explicitly defines which node</a:t>
            </a:r>
            <a:r>
              <a:rPr lang="en-US" altLang="en-US" sz="3200" dirty="0"/>
              <a:t> 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2"/>
                </a:solidFill>
              </a:rPr>
              <a:t>New Load.1-PHASELOAD Phases=1 Bus1=LOADBUS.2.0</a:t>
            </a:r>
          </a:p>
          <a:p>
            <a:pPr lvl="3" eaLnBrk="1" hangingPunct="1"/>
            <a:r>
              <a:rPr lang="en-US" altLang="en-US" dirty="0"/>
              <a:t>Connects 1-phase load between </a:t>
            </a:r>
            <a:br>
              <a:rPr lang="en-US" altLang="en-US" dirty="0"/>
            </a:br>
            <a:r>
              <a:rPr lang="en-US" altLang="en-US" dirty="0"/>
              <a:t>Node 2 and ground</a:t>
            </a:r>
          </a:p>
          <a:p>
            <a:pPr lvl="3" eaLnBrk="1" hangingPunct="1"/>
            <a:r>
              <a:rPr lang="en-US" altLang="en-US" dirty="0"/>
              <a:t>Note: 1-phase Load has 2 conductors</a:t>
            </a:r>
          </a:p>
          <a:p>
            <a:pPr lvl="1" eaLnBrk="1" hangingPunct="1">
              <a:buFontTx/>
              <a:buNone/>
            </a:pPr>
            <a:endParaRPr lang="en-US" altLang="en-US" sz="3200" dirty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757363"/>
            <a:ext cx="220503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85750" y="5919788"/>
            <a:ext cx="2525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1-Phase Load Example</a:t>
            </a: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H="1">
            <a:off x="2212975" y="3894138"/>
            <a:ext cx="7381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Default Bus templates </a:t>
            </a:r>
          </a:p>
          <a:p>
            <a:pPr lvl="2" eaLnBrk="1" hangingPunct="1"/>
            <a:r>
              <a:rPr lang="en-US" altLang="en-US"/>
              <a:t>Node connections assumed if not explicitly declared</a:t>
            </a:r>
          </a:p>
          <a:p>
            <a:pPr lvl="1" eaLnBrk="1" hangingPunct="1"/>
            <a:r>
              <a:rPr lang="en-US" altLang="en-US" sz="3200"/>
              <a:t>Element declared Phases=1</a:t>
            </a:r>
          </a:p>
          <a:p>
            <a:pPr lvl="2" eaLnBrk="1" hangingPunct="1"/>
            <a:r>
              <a:rPr lang="en-US" altLang="en-US" sz="3200" b="1">
                <a:solidFill>
                  <a:schemeClr val="tx2"/>
                </a:solidFill>
              </a:rPr>
              <a:t>… </a:t>
            </a:r>
            <a:r>
              <a:rPr lang="en-US" altLang="en-US" sz="2000" b="1">
                <a:solidFill>
                  <a:schemeClr val="tx2"/>
                </a:solidFill>
              </a:rPr>
              <a:t>LOADBUS.1.0.0.0.0.0.0.0.0.0.</a:t>
            </a:r>
            <a:r>
              <a:rPr lang="en-US" altLang="en-US" sz="3200"/>
              <a:t> …</a:t>
            </a:r>
          </a:p>
          <a:p>
            <a:pPr lvl="1" eaLnBrk="1" hangingPunct="1"/>
            <a:r>
              <a:rPr lang="en-US" altLang="en-US" sz="3200"/>
              <a:t>Element declared Phases=2</a:t>
            </a:r>
          </a:p>
          <a:p>
            <a:pPr lvl="2" eaLnBrk="1" hangingPunct="1"/>
            <a:r>
              <a:rPr lang="en-US" altLang="en-US" sz="3200" b="1">
                <a:solidFill>
                  <a:schemeClr val="tx2"/>
                </a:solidFill>
              </a:rPr>
              <a:t>… </a:t>
            </a:r>
            <a:r>
              <a:rPr lang="en-US" altLang="en-US" sz="2000" b="1">
                <a:solidFill>
                  <a:schemeClr val="tx2"/>
                </a:solidFill>
              </a:rPr>
              <a:t>LOADBUS.1.2.0.0.0.0.0.0.0.0.</a:t>
            </a:r>
            <a:r>
              <a:rPr lang="en-US" altLang="en-US" sz="3200"/>
              <a:t> …</a:t>
            </a:r>
          </a:p>
          <a:p>
            <a:pPr lvl="1" eaLnBrk="1" hangingPunct="1"/>
            <a:r>
              <a:rPr lang="en-US" altLang="en-US" sz="3200"/>
              <a:t>Element declared Phases=3</a:t>
            </a:r>
          </a:p>
          <a:p>
            <a:pPr lvl="2" eaLnBrk="1" hangingPunct="1"/>
            <a:r>
              <a:rPr lang="en-US" altLang="en-US" sz="3200" b="1">
                <a:solidFill>
                  <a:schemeClr val="tx2"/>
                </a:solidFill>
              </a:rPr>
              <a:t>… </a:t>
            </a:r>
            <a:r>
              <a:rPr lang="en-US" altLang="en-US" sz="2000" b="1">
                <a:solidFill>
                  <a:schemeClr val="tx2"/>
                </a:solidFill>
              </a:rPr>
              <a:t>LOADBUS.1.2.3.0.0.0.0.0.0.0.</a:t>
            </a:r>
            <a:r>
              <a:rPr lang="en-US" altLang="en-US" sz="320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06043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3200"/>
              <a:t>Ungrounded-Wye Specification</a:t>
            </a:r>
          </a:p>
          <a:p>
            <a:pPr lvl="1" eaLnBrk="1" hangingPunct="1"/>
            <a:r>
              <a:rPr lang="en-US" altLang="en-US" sz="2000" b="1">
                <a:solidFill>
                  <a:schemeClr val="tx2"/>
                </a:solidFill>
              </a:rPr>
              <a:t>Bus1=LOADBUS.1.2.3.4 </a:t>
            </a:r>
            <a:r>
              <a:rPr lang="en-US" altLang="en-US" sz="2000" b="1"/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en-US" altLang="en-US" sz="2000"/>
              <a:t>(or some other unused Node number)</a:t>
            </a:r>
            <a:endParaRPr lang="en-US" altLang="en-US" sz="3200"/>
          </a:p>
          <a:p>
            <a:pPr lvl="1" eaLnBrk="1" hangingPunct="1"/>
            <a:endParaRPr lang="en-US" altLang="en-US" sz="3200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89" y="2501917"/>
            <a:ext cx="2233612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4702925" y="3235325"/>
            <a:ext cx="1550238" cy="11558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311900" y="2949575"/>
            <a:ext cx="2644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Voltage at this Node explicitly computed </a:t>
            </a:r>
            <a:br>
              <a:rPr lang="en-US" altLang="en-US" sz="1800" dirty="0"/>
            </a:br>
            <a:r>
              <a:rPr lang="en-US" altLang="en-US" sz="1800" dirty="0"/>
              <a:t>(just like any other Node)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4361612" y="4391129"/>
            <a:ext cx="341313" cy="23008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19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204788"/>
            <a:ext cx="8226425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Possible Gotcha: Specifying Two Ungrounded-Wye Capacitors on Same Bus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347893"/>
            <a:ext cx="24257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243513" y="5221288"/>
            <a:ext cx="3735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…  Bus1=</a:t>
            </a:r>
            <a:r>
              <a:rPr lang="en-US" altLang="en-US" b="1" dirty="0" err="1"/>
              <a:t>MyBus</a:t>
            </a:r>
            <a:r>
              <a:rPr lang="en-US" altLang="en-US" b="1" dirty="0"/>
              <a:t>  Bus2=MyBus.</a:t>
            </a:r>
            <a:r>
              <a:rPr lang="en-US" altLang="en-US" b="1" dirty="0">
                <a:solidFill>
                  <a:srgbClr val="FF0000"/>
                </a:solidFill>
              </a:rPr>
              <a:t>4.4.4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0" y="2355850"/>
            <a:ext cx="439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…  Bus1=MyBus.1.2.3  Bus2=MyBus.</a:t>
            </a:r>
            <a:r>
              <a:rPr lang="en-US" altLang="en-US" b="1" dirty="0">
                <a:solidFill>
                  <a:srgbClr val="FF0000"/>
                </a:solidFill>
              </a:rPr>
              <a:t>5.5.5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457575" y="1363663"/>
            <a:ext cx="3735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MyBus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838825" y="2266950"/>
            <a:ext cx="28543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Neutrals are not connected to each other in this specification!</a:t>
            </a: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H="1">
            <a:off x="4879975" y="2457450"/>
            <a:ext cx="98107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H="1">
            <a:off x="4781550" y="2589213"/>
            <a:ext cx="1079500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 Object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011" y="1045029"/>
            <a:ext cx="5757705" cy="30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7822" y="4109775"/>
            <a:ext cx="828835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 dirty="0"/>
              <a:t>The </a:t>
            </a:r>
            <a:r>
              <a:rPr lang="en-US" altLang="en-US" sz="1800" b="1" dirty="0"/>
              <a:t>Capacitor</a:t>
            </a:r>
            <a:r>
              <a:rPr lang="en-US" altLang="en-US" sz="1800" dirty="0"/>
              <a:t> object is a basic 2-terminal branch that may be connected in different ways. </a:t>
            </a:r>
          </a:p>
          <a:p>
            <a:pPr algn="l"/>
            <a:r>
              <a:rPr lang="en-US" altLang="en-US" sz="1800" dirty="0"/>
              <a:t>	If defined with only one Bus, it is assumed to be a </a:t>
            </a:r>
            <a:r>
              <a:rPr lang="en-US" altLang="en-US" sz="1800" i="1" dirty="0"/>
              <a:t>shunt</a:t>
            </a:r>
            <a:r>
              <a:rPr lang="en-US" altLang="en-US" sz="1800" dirty="0"/>
              <a:t> capacitor</a:t>
            </a:r>
          </a:p>
          <a:p>
            <a:pPr algn="l"/>
            <a:r>
              <a:rPr lang="en-US" altLang="en-US" sz="1800" dirty="0"/>
              <a:t>Same rules apply to </a:t>
            </a:r>
            <a:r>
              <a:rPr lang="en-US" altLang="en-US" sz="1800" b="1" dirty="0"/>
              <a:t>Reactor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Fault</a:t>
            </a:r>
            <a:r>
              <a:rPr lang="en-US" altLang="en-US" sz="18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19448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Circuit Element Conductors are Connected to the Nodes of Buses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6963"/>
            <a:ext cx="39624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6963"/>
            <a:ext cx="3960813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495800" y="2438400"/>
            <a:ext cx="381000" cy="2362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648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4648200" y="3486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4648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V="1">
            <a:off x="4295775" y="3248025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4314825" y="3267075"/>
            <a:ext cx="3683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4308475" y="2930525"/>
            <a:ext cx="384175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4695825" y="3511550"/>
            <a:ext cx="3937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4314825" y="3981450"/>
            <a:ext cx="3683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H="1">
            <a:off x="4686300" y="3987800"/>
            <a:ext cx="40322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 flipV="1">
            <a:off x="4695825" y="2927350"/>
            <a:ext cx="40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 flipH="1" flipV="1">
            <a:off x="4686300" y="3235325"/>
            <a:ext cx="403225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4298950" y="2079625"/>
            <a:ext cx="1012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MyBus</a:t>
            </a: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4679950" y="4387850"/>
            <a:ext cx="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4508500" y="51689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4610100" y="522287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4667250" y="5280025"/>
            <a:ext cx="8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485775" y="5657850"/>
            <a:ext cx="8277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DSS Convention: A </a:t>
            </a:r>
            <a:r>
              <a:rPr lang="en-US" altLang="en-US" i="1"/>
              <a:t>Terminal</a:t>
            </a:r>
            <a:r>
              <a:rPr lang="en-US" altLang="en-US"/>
              <a:t> can be connected to only one </a:t>
            </a:r>
            <a:r>
              <a:rPr lang="en-US" altLang="en-US" i="1"/>
              <a:t>Bus</a:t>
            </a:r>
            <a:r>
              <a:rPr lang="en-US" altLang="en-US"/>
              <a:t>.  </a:t>
            </a:r>
            <a:br>
              <a:rPr lang="en-US" altLang="en-US"/>
            </a:br>
            <a:r>
              <a:rPr lang="en-US" altLang="en-US"/>
              <a:t>You can have any number of </a:t>
            </a:r>
            <a:r>
              <a:rPr lang="en-US" altLang="en-US" i="1"/>
              <a:t>Nodes </a:t>
            </a:r>
            <a:r>
              <a:rPr lang="en-US" altLang="en-US"/>
              <a:t> at a bus.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4419600" y="344487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1</a:t>
            </a: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4416425" y="3057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2</a:t>
            </a: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4473575" y="262255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3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4498975" y="40513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0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5418138" y="4445000"/>
            <a:ext cx="3000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. . . Bus1 = MyBus . . .</a:t>
            </a:r>
          </a:p>
          <a:p>
            <a:r>
              <a:rPr lang="en-US" altLang="en-US" sz="1000" b="1"/>
              <a:t>(take the default)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1060450" y="4473575"/>
            <a:ext cx="322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. . . Bus2 = MyBus.2.1.3.0  . . .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1695450" y="4902200"/>
            <a:ext cx="2041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(Explicitly define connections)</a:t>
            </a:r>
          </a:p>
        </p:txBody>
      </p:sp>
    </p:spTree>
    <p:extLst>
      <p:ext uri="{BB962C8B-B14F-4D97-AF65-F5344CB8AC3E}">
        <p14:creationId xmlns:p14="http://schemas.microsoft.com/office/powerpoint/2010/main" val="105925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 Connections for 1-Phase Residential Transformer Used in North America</a:t>
            </a:r>
          </a:p>
        </p:txBody>
      </p:sp>
      <p:pic>
        <p:nvPicPr>
          <p:cNvPr id="74755" name="Picture 3" descr="Distbution_Transfor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881438"/>
            <a:ext cx="3495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4800" y="1401763"/>
            <a:ext cx="8331200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Line-to-Neutral Connected 1-phase Center-tapped transformer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New  Transformer.Example_1-ph  phases=1  Windings=3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Typical impedances for small transformer with interlaced secondaries	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~ Xhl=2.04    Xht=2.04    Xlt=1.36    %noloadloss=.2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Winding Definitions	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~ wdg=1   Bus=Bus1.1.0   kV=7.2    kVA=25   %R=0.6   Conn=wye</a:t>
            </a:r>
          </a:p>
          <a:p>
            <a:pPr algn="l">
              <a:lnSpc>
                <a:spcPct val="70000"/>
              </a:lnSpc>
            </a:pPr>
            <a:r>
              <a:rPr lang="en-US" altLang="en-US" b="1"/>
              <a:t>~ wdg=2   Bus=Bus2.1.0   kV=0.12  kVA=25   %R=1.2   Conn=wye</a:t>
            </a:r>
          </a:p>
          <a:p>
            <a:pPr algn="l">
              <a:lnSpc>
                <a:spcPct val="70000"/>
              </a:lnSpc>
            </a:pPr>
            <a:r>
              <a:rPr lang="en-US" altLang="en-US" b="1"/>
              <a:t>~ Wdg=3  Bus=Bus2.0.2   kV=0.12   kVA=25  %R=1.2   Conn=wye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52425" y="4340225"/>
            <a:ext cx="2963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/>
              <a:t>Note: You may use the </a:t>
            </a:r>
            <a:r>
              <a:rPr lang="en-US" altLang="en-US" i="1" dirty="0" err="1"/>
              <a:t>XfmrCode</a:t>
            </a:r>
            <a:r>
              <a:rPr lang="en-US" altLang="en-US" dirty="0"/>
              <a:t> object to define a library of transformer definitions that are used repeatedly (like </a:t>
            </a:r>
            <a:r>
              <a:rPr lang="en-US" altLang="en-US" i="1" dirty="0" err="1"/>
              <a:t>LineCode</a:t>
            </a:r>
            <a:r>
              <a:rPr lang="en-US" altLang="en-US" dirty="0"/>
              <a:t> for Line elements)</a:t>
            </a:r>
          </a:p>
        </p:txBody>
      </p:sp>
    </p:spTree>
    <p:extLst>
      <p:ext uri="{BB962C8B-B14F-4D97-AF65-F5344CB8AC3E}">
        <p14:creationId xmlns:p14="http://schemas.microsoft.com/office/powerpoint/2010/main" val="294100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All Terminals of a Circuit Element Have Same Number of Conductors</a:t>
            </a:r>
          </a:p>
        </p:txBody>
      </p:sp>
      <p:pic>
        <p:nvPicPr>
          <p:cNvPr id="75779" name="Picture 3" descr="DeltaWyeTransfor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>
            <a:fillRect/>
          </a:stretch>
        </p:blipFill>
        <p:spPr bwMode="auto">
          <a:xfrm>
            <a:off x="1981200" y="1371600"/>
            <a:ext cx="4821238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52400" y="1676400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3-Phase Transformer</a:t>
            </a:r>
          </a:p>
        </p:txBody>
      </p:sp>
    </p:spTree>
    <p:extLst>
      <p:ext uri="{BB962C8B-B14F-4D97-AF65-F5344CB8AC3E}">
        <p14:creationId xmlns:p14="http://schemas.microsoft.com/office/powerpoint/2010/main" val="186784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Versatile REACTOR Model</a:t>
            </a:r>
          </a:p>
        </p:txBody>
      </p:sp>
      <p:sp>
        <p:nvSpPr>
          <p:cNvPr id="245762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Model to represent many impedance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21103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 R and X or Z1, Z2, Z0</a:t>
            </a:r>
          </a:p>
        </p:txBody>
      </p:sp>
      <p:pic>
        <p:nvPicPr>
          <p:cNvPr id="246787" name="Content Placeholder 3" descr="ReactorModel.w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47800"/>
            <a:ext cx="3546475" cy="4721225"/>
          </a:xfrm>
        </p:spPr>
      </p:pic>
      <p:sp>
        <p:nvSpPr>
          <p:cNvPr id="246788" name="TextBox 4"/>
          <p:cNvSpPr txBox="1">
            <a:spLocks noChangeArrowheads="1"/>
          </p:cNvSpPr>
          <p:nvPr/>
        </p:nvSpPr>
        <p:spPr bwMode="auto">
          <a:xfrm>
            <a:off x="5181600" y="1752600"/>
            <a:ext cx="3581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Basic series R-X model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With option parallel Rp that can represent no-load losses or produce lower X/R at higher frequencies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1.. N phases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If Z2 &lt;&gt; Z1 then Yprim is asymmetric</a:t>
            </a:r>
          </a:p>
          <a:p>
            <a:pPr algn="l"/>
            <a:r>
              <a:rPr lang="en-US" altLang="en-US"/>
              <a:t>Good for modeling induction machine</a:t>
            </a:r>
          </a:p>
        </p:txBody>
      </p:sp>
    </p:spTree>
    <p:extLst>
      <p:ext uri="{BB962C8B-B14F-4D97-AF65-F5344CB8AC3E}">
        <p14:creationId xmlns:p14="http://schemas.microsoft.com/office/powerpoint/2010/main" val="26508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0C520-6FD0-4179-96D5-66EEE3E04CC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Circuit Models and Basic Scripting</a:t>
            </a:r>
          </a:p>
        </p:txBody>
      </p:sp>
    </p:spTree>
    <p:extLst>
      <p:ext uri="{BB962C8B-B14F-4D97-AF65-F5344CB8AC3E}">
        <p14:creationId xmlns:p14="http://schemas.microsoft.com/office/powerpoint/2010/main" val="138228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 Rmatrix and Xmatrix</a:t>
            </a:r>
          </a:p>
        </p:txBody>
      </p:sp>
      <p:pic>
        <p:nvPicPr>
          <p:cNvPr id="247811" name="Content Placeholder 3" descr="ReactorModel-Matrix.w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0"/>
            <a:ext cx="3276600" cy="4794250"/>
          </a:xfrm>
        </p:spPr>
      </p:pic>
      <p:sp>
        <p:nvSpPr>
          <p:cNvPr id="247812" name="TextBox 4"/>
          <p:cNvSpPr txBox="1">
            <a:spLocks noChangeArrowheads="1"/>
          </p:cNvSpPr>
          <p:nvPr/>
        </p:nvSpPr>
        <p:spPr bwMode="auto">
          <a:xfrm>
            <a:off x="4343400" y="2514600"/>
            <a:ext cx="434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Can specify series (default) or parallel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Significantly different frequency response will result for parallel model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Can represent some very creative, somewhat arbitrary R-L networks.</a:t>
            </a:r>
          </a:p>
          <a:p>
            <a:pPr algn="l"/>
            <a:r>
              <a:rPr lang="en-US" altLang="en-US"/>
              <a:t>Restricted to symmetrical at 7.6.3</a:t>
            </a:r>
          </a:p>
        </p:txBody>
      </p:sp>
    </p:spTree>
    <p:extLst>
      <p:ext uri="{BB962C8B-B14F-4D97-AF65-F5344CB8AC3E}">
        <p14:creationId xmlns:p14="http://schemas.microsoft.com/office/powerpoint/2010/main" val="18760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Scripting Basics – Simple Circuit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is a </a:t>
            </a:r>
            <a:r>
              <a:rPr lang="en-US" altLang="en-US" u="sng"/>
              <a:t>scriptable solution engine</a:t>
            </a:r>
          </a:p>
          <a:p>
            <a:pPr eaLnBrk="1" hangingPunct="1"/>
            <a:r>
              <a:rPr lang="en-US" altLang="en-US"/>
              <a:t>Scripts</a:t>
            </a:r>
          </a:p>
          <a:p>
            <a:pPr lvl="1" eaLnBrk="1" hangingPunct="1"/>
            <a:r>
              <a:rPr lang="en-US" altLang="en-US"/>
              <a:t>Series of commands</a:t>
            </a:r>
          </a:p>
          <a:p>
            <a:pPr lvl="1" eaLnBrk="1" hangingPunct="1"/>
            <a:r>
              <a:rPr lang="en-US" altLang="en-US"/>
              <a:t>From text files</a:t>
            </a:r>
          </a:p>
          <a:p>
            <a:pPr lvl="1" eaLnBrk="1" hangingPunct="1"/>
            <a:r>
              <a:rPr lang="en-US" altLang="en-US"/>
              <a:t>From edit forms in OpenDSS.EXE</a:t>
            </a:r>
          </a:p>
          <a:p>
            <a:pPr lvl="1" eaLnBrk="1" hangingPunct="1"/>
            <a:r>
              <a:rPr lang="en-US" altLang="en-US"/>
              <a:t>From another program through COM interface</a:t>
            </a:r>
          </a:p>
          <a:p>
            <a:pPr lvl="2" eaLnBrk="1" hangingPunct="1"/>
            <a:r>
              <a:rPr lang="en-US" altLang="en-US"/>
              <a:t>e. g., This is how you would do looping</a:t>
            </a:r>
          </a:p>
          <a:p>
            <a:pPr eaLnBrk="1" hangingPunct="1"/>
            <a:r>
              <a:rPr lang="en-US" altLang="en-US"/>
              <a:t>Scripts define circuits</a:t>
            </a:r>
          </a:p>
          <a:p>
            <a:pPr eaLnBrk="1" hangingPunct="1"/>
            <a:r>
              <a:rPr lang="en-US" altLang="en-US"/>
              <a:t>Scripts control solution of circuits</a:t>
            </a:r>
          </a:p>
          <a:p>
            <a:pPr eaLnBrk="1" hangingPunct="1"/>
            <a:r>
              <a:rPr lang="en-US" altLang="en-US"/>
              <a:t>Scripts specify output, etc.</a:t>
            </a:r>
          </a:p>
        </p:txBody>
      </p:sp>
    </p:spTree>
    <p:extLst>
      <p:ext uri="{BB962C8B-B14F-4D97-AF65-F5344CB8AC3E}">
        <p14:creationId xmlns:p14="http://schemas.microsoft.com/office/powerpoint/2010/main" val="398207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Syntax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6050"/>
            <a:ext cx="8534400" cy="4935538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chemeClr val="tx2"/>
                </a:solidFill>
              </a:rPr>
              <a:t>Command   parm1,  parm2   parm3   parm 4 ….</a:t>
            </a:r>
          </a:p>
          <a:p>
            <a:pPr eaLnBrk="1" hangingPunct="1"/>
            <a:endParaRPr lang="en-US" altLang="en-US" i="1"/>
          </a:p>
          <a:p>
            <a:pPr eaLnBrk="1" hangingPunct="1"/>
            <a:r>
              <a:rPr lang="en-US" altLang="en-US"/>
              <a:t>Parameters may be </a:t>
            </a:r>
            <a:r>
              <a:rPr lang="en-US" altLang="en-US" u="sng"/>
              <a:t>positional</a:t>
            </a:r>
            <a:r>
              <a:rPr lang="en-US" altLang="en-US"/>
              <a:t> or </a:t>
            </a:r>
            <a:r>
              <a:rPr lang="en-US" altLang="en-US" u="sng"/>
              <a:t>named</a:t>
            </a:r>
            <a:r>
              <a:rPr lang="en-US" altLang="en-US"/>
              <a:t> (tagged). </a:t>
            </a:r>
          </a:p>
          <a:p>
            <a:pPr eaLnBrk="1" hangingPunct="1"/>
            <a:r>
              <a:rPr lang="en-US" altLang="en-US"/>
              <a:t>If named, an "</a:t>
            </a:r>
            <a:r>
              <a:rPr lang="en-US" altLang="en-US" b="1"/>
              <a:t>=</a:t>
            </a:r>
            <a:r>
              <a:rPr lang="en-US" altLang="en-US"/>
              <a:t>" sign is expected</a:t>
            </a:r>
            <a:r>
              <a:rPr lang="en-US" altLang="en-US" i="1"/>
              <a:t>.  </a:t>
            </a:r>
          </a:p>
          <a:p>
            <a:pPr lvl="1" eaLnBrk="1" hangingPunct="1"/>
            <a:r>
              <a:rPr lang="en-US" altLang="en-US" b="1" i="1">
                <a:solidFill>
                  <a:schemeClr val="tx2"/>
                </a:solidFill>
              </a:rPr>
              <a:t>Name=value</a:t>
            </a:r>
            <a:r>
              <a:rPr lang="en-US" altLang="en-US" i="1"/>
              <a:t>  (this is the named form)</a:t>
            </a:r>
          </a:p>
          <a:p>
            <a:pPr lvl="1" eaLnBrk="1" hangingPunct="1"/>
            <a:r>
              <a:rPr lang="en-US" altLang="en-US" b="1" i="1">
                <a:solidFill>
                  <a:schemeClr val="tx2"/>
                </a:solidFill>
              </a:rPr>
              <a:t>Value</a:t>
            </a:r>
            <a:r>
              <a:rPr lang="en-US" altLang="en-US" i="1"/>
              <a:t>    (value alone in positional form)</a:t>
            </a:r>
          </a:p>
          <a:p>
            <a:pPr eaLnBrk="1" hangingPunct="1"/>
            <a:r>
              <a:rPr lang="en-US" altLang="en-US" i="1"/>
              <a:t>For example, the following two commands are equivalent:</a:t>
            </a:r>
          </a:p>
          <a:p>
            <a:pPr lvl="1" eaLnBrk="1" hangingPunct="1"/>
            <a:r>
              <a:rPr lang="en-US" altLang="en-US" sz="1400" b="1" i="1">
                <a:solidFill>
                  <a:schemeClr val="tx2"/>
                </a:solidFill>
                <a:latin typeface="Courier New" panose="02070309020205020404" pitchFamily="49" charset="0"/>
              </a:rPr>
              <a:t>New Object="Line.First Line" Bus1=b1240  Bus2=32  LineCode=336ACSR, …</a:t>
            </a:r>
          </a:p>
          <a:p>
            <a:pPr lvl="1" eaLnBrk="1" hangingPunct="1"/>
            <a:r>
              <a:rPr lang="en-US" altLang="en-US" sz="1400" b="1" i="1">
                <a:solidFill>
                  <a:schemeClr val="tx2"/>
                </a:solidFill>
                <a:latin typeface="Courier New" panose="02070309020205020404" pitchFamily="49" charset="0"/>
              </a:rPr>
              <a:t>New  “Line.First Line”,  b1240   32   336ACSR</a:t>
            </a:r>
            <a:r>
              <a:rPr lang="en-US" altLang="en-US" sz="1400" b="1" i="1">
                <a:latin typeface="Courier New" panose="02070309020205020404" pitchFamily="49" charset="0"/>
              </a:rPr>
              <a:t>, …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986088" y="5876925"/>
            <a:ext cx="335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Comma or white space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 flipV="1">
            <a:off x="3581400" y="5410200"/>
            <a:ext cx="160338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V="1">
            <a:off x="4973638" y="5334000"/>
            <a:ext cx="55562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Delimiters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or string delimiter pairs:		</a:t>
            </a:r>
            <a:r>
              <a:rPr lang="en-US" altLang="en-US" b="1">
                <a:solidFill>
                  <a:schemeClr val="tx2"/>
                </a:solidFill>
              </a:rPr>
              <a:t>[ ] , { },( ),“ “,‘ ‘</a:t>
            </a:r>
          </a:p>
          <a:p>
            <a:pPr eaLnBrk="1" hangingPunct="1"/>
            <a:r>
              <a:rPr lang="en-US" altLang="en-US"/>
              <a:t>Matrix row delimiter:			</a:t>
            </a:r>
            <a:r>
              <a:rPr lang="en-US" altLang="en-US" b="1">
                <a:solidFill>
                  <a:schemeClr val="tx2"/>
                </a:solidFill>
              </a:rPr>
              <a:t>|</a:t>
            </a:r>
          </a:p>
          <a:p>
            <a:pPr eaLnBrk="1" hangingPunct="1"/>
            <a:r>
              <a:rPr lang="en-US" altLang="en-US"/>
              <a:t>Value delimiters:				</a:t>
            </a:r>
            <a:r>
              <a:rPr lang="en-US" altLang="en-US" b="1">
                <a:solidFill>
                  <a:schemeClr val="tx2"/>
                </a:solidFill>
              </a:rPr>
              <a:t>,</a:t>
            </a:r>
            <a:r>
              <a:rPr lang="en-US" altLang="en-US">
                <a:solidFill>
                  <a:schemeClr val="tx2"/>
                </a:solidFill>
              </a:rPr>
              <a:t> (comma)</a:t>
            </a:r>
            <a:br>
              <a:rPr lang="en-US" altLang="en-US"/>
            </a:br>
            <a:r>
              <a:rPr lang="en-US" altLang="en-US"/>
              <a:t>			</a:t>
            </a:r>
            <a:r>
              <a:rPr lang="en-US" altLang="en-US">
                <a:solidFill>
                  <a:schemeClr val="tx2"/>
                </a:solidFill>
              </a:rPr>
              <a:t>any white space (tab or space)</a:t>
            </a:r>
          </a:p>
          <a:p>
            <a:pPr eaLnBrk="1" hangingPunct="1"/>
            <a:r>
              <a:rPr lang="en-US" altLang="en-US"/>
              <a:t>Class, Object, Bus, or Node delimiter:	</a:t>
            </a:r>
            <a:r>
              <a:rPr lang="en-US" altLang="en-US" b="1">
                <a:solidFill>
                  <a:schemeClr val="tx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 (period)</a:t>
            </a:r>
          </a:p>
          <a:p>
            <a:pPr eaLnBrk="1" hangingPunct="1"/>
            <a:r>
              <a:rPr lang="en-US" altLang="en-US"/>
              <a:t>Keyword / value separator:		</a:t>
            </a:r>
            <a:r>
              <a:rPr lang="en-US" altLang="en-US" b="1">
                <a:solidFill>
                  <a:schemeClr val="tx2"/>
                </a:solidFill>
              </a:rPr>
              <a:t>=</a:t>
            </a:r>
          </a:p>
          <a:p>
            <a:pPr eaLnBrk="1" hangingPunct="1"/>
            <a:r>
              <a:rPr lang="en-US" altLang="en-US"/>
              <a:t>Continuation of previous line:		</a:t>
            </a:r>
            <a:r>
              <a:rPr lang="en-US" altLang="en-US" b="1">
                <a:solidFill>
                  <a:schemeClr val="tx2"/>
                </a:solidFill>
              </a:rPr>
              <a:t>~</a:t>
            </a:r>
            <a:r>
              <a:rPr lang="en-US" altLang="en-US">
                <a:solidFill>
                  <a:schemeClr val="tx2"/>
                </a:solidFill>
              </a:rPr>
              <a:t> (More)</a:t>
            </a:r>
          </a:p>
          <a:p>
            <a:pPr eaLnBrk="1" hangingPunct="1"/>
            <a:r>
              <a:rPr lang="en-US" altLang="en-US"/>
              <a:t>Comment line:				</a:t>
            </a:r>
            <a:r>
              <a:rPr lang="en-US" altLang="en-US" b="1">
                <a:solidFill>
                  <a:schemeClr val="tx2"/>
                </a:solidFill>
              </a:rPr>
              <a:t>//</a:t>
            </a:r>
          </a:p>
          <a:p>
            <a:pPr eaLnBrk="1" hangingPunct="1"/>
            <a:r>
              <a:rPr lang="en-US" altLang="en-US"/>
              <a:t>In-line comment:				</a:t>
            </a:r>
            <a:r>
              <a:rPr lang="en-US" altLang="en-US" b="1">
                <a:solidFill>
                  <a:schemeClr val="tx2"/>
                </a:solidFill>
              </a:rPr>
              <a:t>!</a:t>
            </a:r>
          </a:p>
          <a:p>
            <a:pPr eaLnBrk="1" hangingPunct="1"/>
            <a:r>
              <a:rPr lang="en-US" altLang="en-US"/>
              <a:t>Query a property:				</a:t>
            </a:r>
            <a:r>
              <a:rPr lang="en-US" altLang="en-US" b="1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21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and Matrix Parameters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kvs = [115, 6.6, 22]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kvas=[20000  16000 16000]</a:t>
            </a:r>
          </a:p>
          <a:p>
            <a:pPr eaLnBrk="1" hangingPunct="1"/>
            <a:endParaRPr lang="en-US" altLang="en-US" b="1">
              <a:solidFill>
                <a:schemeClr val="tx2"/>
              </a:solidFill>
            </a:endParaRPr>
          </a:p>
          <a:p>
            <a:pPr eaLnBrk="1" hangingPunct="1"/>
            <a:r>
              <a:rPr lang="en-US" altLang="en-US"/>
              <a:t>Matrix</a:t>
            </a:r>
          </a:p>
          <a:p>
            <a:pPr lvl="1" eaLnBrk="1" hangingPunct="1"/>
            <a:r>
              <a:rPr lang="en-US" altLang="en-US" b="1" i="1"/>
              <a:t>(3x3 matrix)</a:t>
            </a:r>
            <a:endParaRPr lang="en-US" altLang="en-US"/>
          </a:p>
          <a:p>
            <a:pPr lvl="2" eaLnBrk="1" hangingPunct="1"/>
            <a:r>
              <a:rPr lang="en-US" altLang="en-US" b="1">
                <a:solidFill>
                  <a:schemeClr val="tx2"/>
                </a:solidFill>
              </a:rPr>
              <a:t>Xmatrix=[1.2  .3  .3 | .3  1.2  3 | .3  .3  1.2]</a:t>
            </a:r>
            <a:r>
              <a:rPr lang="en-US" altLang="en-US" b="1"/>
              <a:t> </a:t>
            </a:r>
          </a:p>
          <a:p>
            <a:pPr lvl="1" eaLnBrk="1" hangingPunct="1"/>
            <a:r>
              <a:rPr lang="en-US" altLang="en-US" b="1" i="1"/>
              <a:t>(3x3 matrix – lower triangle) </a:t>
            </a:r>
          </a:p>
          <a:p>
            <a:pPr lvl="2" eaLnBrk="1" hangingPunct="1"/>
            <a:r>
              <a:rPr lang="en-US" altLang="en-US" b="1">
                <a:solidFill>
                  <a:schemeClr val="tx2"/>
                </a:solidFill>
              </a:rPr>
              <a:t>Xmatrix=[ 1.2  | .3 1.2  | .3  .3  1.2 ]</a:t>
            </a:r>
          </a:p>
        </p:txBody>
      </p:sp>
    </p:spTree>
    <p:extLst>
      <p:ext uri="{BB962C8B-B14F-4D97-AF65-F5344CB8AC3E}">
        <p14:creationId xmlns:p14="http://schemas.microsoft.com/office/powerpoint/2010/main" val="352702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Basic Script (Class Exercise)</a:t>
            </a:r>
          </a:p>
        </p:txBody>
      </p:sp>
      <p:pic>
        <p:nvPicPr>
          <p:cNvPr id="952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0343"/>
            <a:ext cx="3851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57200" y="2939144"/>
            <a:ext cx="830496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Clear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Circuit.Simple</a:t>
            </a:r>
            <a:r>
              <a:rPr lang="en-US" altLang="en-US" sz="1200" b="1" dirty="0">
                <a:latin typeface="Courier New" panose="02070309020205020404" pitchFamily="49" charset="0"/>
              </a:rPr>
              <a:t>     ! Creates voltage source  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1200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Edit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BasekV</a:t>
            </a:r>
            <a:r>
              <a:rPr lang="en-US" altLang="en-US" sz="1200" b="1" dirty="0">
                <a:latin typeface="Courier New" panose="02070309020205020404" pitchFamily="49" charset="0"/>
              </a:rPr>
              <a:t>=115 pu=1.05  ISC3=3000  ISC1=2500  !Define source V and Z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Transformer.TR1 Buses=[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SourceBus</a:t>
            </a:r>
            <a:r>
              <a:rPr lang="en-US" altLang="en-US" sz="1200" b="1" dirty="0">
                <a:latin typeface="Courier New" panose="02070309020205020404" pitchFamily="49" charset="0"/>
              </a:rPr>
              <a:t>,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1200" b="1" dirty="0">
                <a:latin typeface="Courier New" panose="02070309020205020404" pitchFamily="49" charset="0"/>
              </a:rPr>
              <a:t>] Conns=[Delta Wye]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kVs</a:t>
            </a:r>
            <a:r>
              <a:rPr lang="en-US" altLang="en-US" sz="1200" b="1" dirty="0">
                <a:latin typeface="Courier New" panose="02070309020205020404" pitchFamily="49" charset="0"/>
              </a:rPr>
              <a:t>= [115 12.47]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~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kVAs</a:t>
            </a:r>
            <a:r>
              <a:rPr lang="en-US" altLang="en-US" sz="1200" b="1" dirty="0">
                <a:latin typeface="Courier New" panose="02070309020205020404" pitchFamily="49" charset="0"/>
              </a:rPr>
              <a:t>=[20000 20000] XHL=10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Linecode.336ACSR R1=0.058 X1=.1206 R0=.1784 X0=.4047 C1=3.4 C0=1.6 Units=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kft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Line.LINE1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1200" b="1" dirty="0">
                <a:latin typeface="Courier New" panose="02070309020205020404" pitchFamily="49" charset="0"/>
              </a:rPr>
              <a:t> Bus2=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Linecode</a:t>
            </a:r>
            <a:r>
              <a:rPr lang="en-US" altLang="en-US" sz="1200" b="1" dirty="0">
                <a:latin typeface="Courier New" panose="02070309020205020404" pitchFamily="49" charset="0"/>
              </a:rPr>
              <a:t>=336ACSR Length=1 Units=Mi 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Load.LOAD1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kV=12.47 kW=1000 PF=.95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Solve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Voltages LN Nodes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Currents Element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Powers kVA Elements</a:t>
            </a:r>
          </a:p>
          <a:p>
            <a:pPr algn="l"/>
            <a:endParaRPr lang="en-US" altLang="en-US" sz="1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8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ChangeArrowheads="1"/>
          </p:cNvSpPr>
          <p:nvPr/>
        </p:nvSpPr>
        <p:spPr bwMode="auto">
          <a:xfrm>
            <a:off x="2270125" y="2511425"/>
            <a:ext cx="2455863" cy="37909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</a:t>
            </a:r>
          </a:p>
        </p:txBody>
      </p:sp>
      <p:sp>
        <p:nvSpPr>
          <p:cNvPr id="118788" name="Text Box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800" b="1"/>
              <a:t>New Circuit.Simple   !  (Vsource.Source is active circuit element)</a:t>
            </a:r>
          </a:p>
          <a:p>
            <a:pPr eaLnBrk="1" hangingPunct="1"/>
            <a:r>
              <a:rPr lang="en-US" altLang="en-US" sz="1800" b="1"/>
              <a:t>Edit Vsource.Source BasekV=115 pu=1.05  ISC3=3000  ISC1=2500</a:t>
            </a:r>
          </a:p>
        </p:txBody>
      </p:sp>
      <p:grpSp>
        <p:nvGrpSpPr>
          <p:cNvPr id="118789" name="Group 5"/>
          <p:cNvGrpSpPr>
            <a:grpSpLocks/>
          </p:cNvGrpSpPr>
          <p:nvPr/>
        </p:nvGrpSpPr>
        <p:grpSpPr bwMode="auto">
          <a:xfrm>
            <a:off x="1889125" y="2581275"/>
            <a:ext cx="3046413" cy="3424238"/>
            <a:chOff x="1595" y="1175"/>
            <a:chExt cx="736" cy="878"/>
          </a:xfrm>
        </p:grpSpPr>
        <p:sp>
          <p:nvSpPr>
            <p:cNvPr id="118797" name="Freeform 6"/>
            <p:cNvSpPr>
              <a:spLocks/>
            </p:cNvSpPr>
            <p:nvPr/>
          </p:nvSpPr>
          <p:spPr bwMode="auto">
            <a:xfrm>
              <a:off x="1755" y="1519"/>
              <a:ext cx="230" cy="229"/>
            </a:xfrm>
            <a:custGeom>
              <a:avLst/>
              <a:gdLst>
                <a:gd name="T0" fmla="*/ 1 w 460"/>
                <a:gd name="T1" fmla="*/ 1 h 458"/>
                <a:gd name="T2" fmla="*/ 1 w 460"/>
                <a:gd name="T3" fmla="*/ 1 h 458"/>
                <a:gd name="T4" fmla="*/ 1 w 460"/>
                <a:gd name="T5" fmla="*/ 1 h 458"/>
                <a:gd name="T6" fmla="*/ 1 w 460"/>
                <a:gd name="T7" fmla="*/ 1 h 458"/>
                <a:gd name="T8" fmla="*/ 1 w 460"/>
                <a:gd name="T9" fmla="*/ 1 h 458"/>
                <a:gd name="T10" fmla="*/ 1 w 460"/>
                <a:gd name="T11" fmla="*/ 1 h 458"/>
                <a:gd name="T12" fmla="*/ 1 w 460"/>
                <a:gd name="T13" fmla="*/ 1 h 458"/>
                <a:gd name="T14" fmla="*/ 1 w 460"/>
                <a:gd name="T15" fmla="*/ 1 h 458"/>
                <a:gd name="T16" fmla="*/ 1 w 460"/>
                <a:gd name="T17" fmla="*/ 1 h 458"/>
                <a:gd name="T18" fmla="*/ 1 w 460"/>
                <a:gd name="T19" fmla="*/ 1 h 458"/>
                <a:gd name="T20" fmla="*/ 1 w 460"/>
                <a:gd name="T21" fmla="*/ 1 h 458"/>
                <a:gd name="T22" fmla="*/ 1 w 460"/>
                <a:gd name="T23" fmla="*/ 1 h 458"/>
                <a:gd name="T24" fmla="*/ 1 w 460"/>
                <a:gd name="T25" fmla="*/ 1 h 458"/>
                <a:gd name="T26" fmla="*/ 1 w 460"/>
                <a:gd name="T27" fmla="*/ 1 h 458"/>
                <a:gd name="T28" fmla="*/ 1 w 460"/>
                <a:gd name="T29" fmla="*/ 1 h 458"/>
                <a:gd name="T30" fmla="*/ 1 w 460"/>
                <a:gd name="T31" fmla="*/ 1 h 458"/>
                <a:gd name="T32" fmla="*/ 1 w 460"/>
                <a:gd name="T33" fmla="*/ 1 h 458"/>
                <a:gd name="T34" fmla="*/ 1 w 460"/>
                <a:gd name="T35" fmla="*/ 1 h 458"/>
                <a:gd name="T36" fmla="*/ 1 w 460"/>
                <a:gd name="T37" fmla="*/ 1 h 458"/>
                <a:gd name="T38" fmla="*/ 1 w 460"/>
                <a:gd name="T39" fmla="*/ 1 h 458"/>
                <a:gd name="T40" fmla="*/ 1 w 460"/>
                <a:gd name="T41" fmla="*/ 1 h 458"/>
                <a:gd name="T42" fmla="*/ 1 w 460"/>
                <a:gd name="T43" fmla="*/ 1 h 458"/>
                <a:gd name="T44" fmla="*/ 1 w 460"/>
                <a:gd name="T45" fmla="*/ 1 h 458"/>
                <a:gd name="T46" fmla="*/ 1 w 460"/>
                <a:gd name="T47" fmla="*/ 1 h 458"/>
                <a:gd name="T48" fmla="*/ 1 w 460"/>
                <a:gd name="T49" fmla="*/ 1 h 458"/>
                <a:gd name="T50" fmla="*/ 1 w 460"/>
                <a:gd name="T51" fmla="*/ 1 h 458"/>
                <a:gd name="T52" fmla="*/ 1 w 460"/>
                <a:gd name="T53" fmla="*/ 1 h 458"/>
                <a:gd name="T54" fmla="*/ 1 w 460"/>
                <a:gd name="T55" fmla="*/ 1 h 458"/>
                <a:gd name="T56" fmla="*/ 1 w 460"/>
                <a:gd name="T57" fmla="*/ 1 h 458"/>
                <a:gd name="T58" fmla="*/ 1 w 460"/>
                <a:gd name="T59" fmla="*/ 1 h 458"/>
                <a:gd name="T60" fmla="*/ 1 w 460"/>
                <a:gd name="T61" fmla="*/ 1 h 458"/>
                <a:gd name="T62" fmla="*/ 1 w 460"/>
                <a:gd name="T63" fmla="*/ 1 h 458"/>
                <a:gd name="T64" fmla="*/ 0 w 460"/>
                <a:gd name="T65" fmla="*/ 1 h 4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0"/>
                <a:gd name="T100" fmla="*/ 0 h 458"/>
                <a:gd name="T101" fmla="*/ 460 w 460"/>
                <a:gd name="T102" fmla="*/ 458 h 4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0" h="458">
                  <a:moveTo>
                    <a:pt x="0" y="229"/>
                  </a:moveTo>
                  <a:lnTo>
                    <a:pt x="1" y="206"/>
                  </a:lnTo>
                  <a:lnTo>
                    <a:pt x="5" y="183"/>
                  </a:lnTo>
                  <a:lnTo>
                    <a:pt x="10" y="162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39" y="101"/>
                  </a:lnTo>
                  <a:lnTo>
                    <a:pt x="52" y="84"/>
                  </a:lnTo>
                  <a:lnTo>
                    <a:pt x="67" y="68"/>
                  </a:lnTo>
                  <a:lnTo>
                    <a:pt x="83" y="52"/>
                  </a:lnTo>
                  <a:lnTo>
                    <a:pt x="101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1" y="10"/>
                  </a:lnTo>
                  <a:lnTo>
                    <a:pt x="184" y="5"/>
                  </a:lnTo>
                  <a:lnTo>
                    <a:pt x="207" y="1"/>
                  </a:lnTo>
                  <a:lnTo>
                    <a:pt x="230" y="0"/>
                  </a:lnTo>
                  <a:lnTo>
                    <a:pt x="253" y="1"/>
                  </a:lnTo>
                  <a:lnTo>
                    <a:pt x="276" y="5"/>
                  </a:lnTo>
                  <a:lnTo>
                    <a:pt x="298" y="10"/>
                  </a:lnTo>
                  <a:lnTo>
                    <a:pt x="319" y="18"/>
                  </a:lnTo>
                  <a:lnTo>
                    <a:pt x="340" y="28"/>
                  </a:lnTo>
                  <a:lnTo>
                    <a:pt x="359" y="40"/>
                  </a:lnTo>
                  <a:lnTo>
                    <a:pt x="376" y="52"/>
                  </a:lnTo>
                  <a:lnTo>
                    <a:pt x="392" y="68"/>
                  </a:lnTo>
                  <a:lnTo>
                    <a:pt x="408" y="84"/>
                  </a:lnTo>
                  <a:lnTo>
                    <a:pt x="421" y="101"/>
                  </a:lnTo>
                  <a:lnTo>
                    <a:pt x="432" y="120"/>
                  </a:lnTo>
                  <a:lnTo>
                    <a:pt x="442" y="140"/>
                  </a:lnTo>
                  <a:lnTo>
                    <a:pt x="450" y="162"/>
                  </a:lnTo>
                  <a:lnTo>
                    <a:pt x="455" y="183"/>
                  </a:lnTo>
                  <a:lnTo>
                    <a:pt x="459" y="206"/>
                  </a:lnTo>
                  <a:lnTo>
                    <a:pt x="460" y="229"/>
                  </a:lnTo>
                  <a:lnTo>
                    <a:pt x="459" y="252"/>
                  </a:lnTo>
                  <a:lnTo>
                    <a:pt x="455" y="275"/>
                  </a:lnTo>
                  <a:lnTo>
                    <a:pt x="450" y="298"/>
                  </a:lnTo>
                  <a:lnTo>
                    <a:pt x="442" y="318"/>
                  </a:lnTo>
                  <a:lnTo>
                    <a:pt x="432" y="339"/>
                  </a:lnTo>
                  <a:lnTo>
                    <a:pt x="421" y="358"/>
                  </a:lnTo>
                  <a:lnTo>
                    <a:pt x="408" y="376"/>
                  </a:lnTo>
                  <a:lnTo>
                    <a:pt x="392" y="391"/>
                  </a:lnTo>
                  <a:lnTo>
                    <a:pt x="376" y="406"/>
                  </a:lnTo>
                  <a:lnTo>
                    <a:pt x="359" y="419"/>
                  </a:lnTo>
                  <a:lnTo>
                    <a:pt x="340" y="430"/>
                  </a:lnTo>
                  <a:lnTo>
                    <a:pt x="319" y="441"/>
                  </a:lnTo>
                  <a:lnTo>
                    <a:pt x="298" y="448"/>
                  </a:lnTo>
                  <a:lnTo>
                    <a:pt x="276" y="453"/>
                  </a:lnTo>
                  <a:lnTo>
                    <a:pt x="253" y="457"/>
                  </a:lnTo>
                  <a:lnTo>
                    <a:pt x="230" y="458"/>
                  </a:lnTo>
                  <a:lnTo>
                    <a:pt x="207" y="457"/>
                  </a:lnTo>
                  <a:lnTo>
                    <a:pt x="184" y="453"/>
                  </a:lnTo>
                  <a:lnTo>
                    <a:pt x="161" y="448"/>
                  </a:lnTo>
                  <a:lnTo>
                    <a:pt x="140" y="441"/>
                  </a:lnTo>
                  <a:lnTo>
                    <a:pt x="120" y="430"/>
                  </a:lnTo>
                  <a:lnTo>
                    <a:pt x="101" y="419"/>
                  </a:lnTo>
                  <a:lnTo>
                    <a:pt x="83" y="406"/>
                  </a:lnTo>
                  <a:lnTo>
                    <a:pt x="67" y="391"/>
                  </a:lnTo>
                  <a:lnTo>
                    <a:pt x="52" y="376"/>
                  </a:lnTo>
                  <a:lnTo>
                    <a:pt x="39" y="358"/>
                  </a:lnTo>
                  <a:lnTo>
                    <a:pt x="28" y="339"/>
                  </a:lnTo>
                  <a:lnTo>
                    <a:pt x="18" y="318"/>
                  </a:lnTo>
                  <a:lnTo>
                    <a:pt x="10" y="298"/>
                  </a:lnTo>
                  <a:lnTo>
                    <a:pt x="5" y="275"/>
                  </a:lnTo>
                  <a:lnTo>
                    <a:pt x="1" y="252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8" name="Freeform 7"/>
            <p:cNvSpPr>
              <a:spLocks/>
            </p:cNvSpPr>
            <p:nvPr/>
          </p:nvSpPr>
          <p:spPr bwMode="auto">
            <a:xfrm>
              <a:off x="1755" y="1519"/>
              <a:ext cx="230" cy="229"/>
            </a:xfrm>
            <a:custGeom>
              <a:avLst/>
              <a:gdLst>
                <a:gd name="T0" fmla="*/ 1 w 460"/>
                <a:gd name="T1" fmla="*/ 1 h 458"/>
                <a:gd name="T2" fmla="*/ 1 w 460"/>
                <a:gd name="T3" fmla="*/ 1 h 458"/>
                <a:gd name="T4" fmla="*/ 1 w 460"/>
                <a:gd name="T5" fmla="*/ 1 h 458"/>
                <a:gd name="T6" fmla="*/ 1 w 460"/>
                <a:gd name="T7" fmla="*/ 1 h 458"/>
                <a:gd name="T8" fmla="*/ 1 w 460"/>
                <a:gd name="T9" fmla="*/ 1 h 458"/>
                <a:gd name="T10" fmla="*/ 1 w 460"/>
                <a:gd name="T11" fmla="*/ 1 h 458"/>
                <a:gd name="T12" fmla="*/ 1 w 460"/>
                <a:gd name="T13" fmla="*/ 1 h 458"/>
                <a:gd name="T14" fmla="*/ 1 w 460"/>
                <a:gd name="T15" fmla="*/ 1 h 458"/>
                <a:gd name="T16" fmla="*/ 1 w 460"/>
                <a:gd name="T17" fmla="*/ 1 h 458"/>
                <a:gd name="T18" fmla="*/ 1 w 460"/>
                <a:gd name="T19" fmla="*/ 1 h 458"/>
                <a:gd name="T20" fmla="*/ 1 w 460"/>
                <a:gd name="T21" fmla="*/ 1 h 458"/>
                <a:gd name="T22" fmla="*/ 1 w 460"/>
                <a:gd name="T23" fmla="*/ 1 h 458"/>
                <a:gd name="T24" fmla="*/ 1 w 460"/>
                <a:gd name="T25" fmla="*/ 1 h 458"/>
                <a:gd name="T26" fmla="*/ 1 w 460"/>
                <a:gd name="T27" fmla="*/ 1 h 458"/>
                <a:gd name="T28" fmla="*/ 1 w 460"/>
                <a:gd name="T29" fmla="*/ 1 h 458"/>
                <a:gd name="T30" fmla="*/ 1 w 460"/>
                <a:gd name="T31" fmla="*/ 1 h 458"/>
                <a:gd name="T32" fmla="*/ 1 w 460"/>
                <a:gd name="T33" fmla="*/ 1 h 458"/>
                <a:gd name="T34" fmla="*/ 1 w 460"/>
                <a:gd name="T35" fmla="*/ 1 h 458"/>
                <a:gd name="T36" fmla="*/ 1 w 460"/>
                <a:gd name="T37" fmla="*/ 1 h 458"/>
                <a:gd name="T38" fmla="*/ 1 w 460"/>
                <a:gd name="T39" fmla="*/ 1 h 458"/>
                <a:gd name="T40" fmla="*/ 1 w 460"/>
                <a:gd name="T41" fmla="*/ 1 h 458"/>
                <a:gd name="T42" fmla="*/ 1 w 460"/>
                <a:gd name="T43" fmla="*/ 1 h 458"/>
                <a:gd name="T44" fmla="*/ 1 w 460"/>
                <a:gd name="T45" fmla="*/ 1 h 458"/>
                <a:gd name="T46" fmla="*/ 1 w 460"/>
                <a:gd name="T47" fmla="*/ 1 h 458"/>
                <a:gd name="T48" fmla="*/ 1 w 460"/>
                <a:gd name="T49" fmla="*/ 1 h 458"/>
                <a:gd name="T50" fmla="*/ 1 w 460"/>
                <a:gd name="T51" fmla="*/ 1 h 458"/>
                <a:gd name="T52" fmla="*/ 1 w 460"/>
                <a:gd name="T53" fmla="*/ 1 h 458"/>
                <a:gd name="T54" fmla="*/ 1 w 460"/>
                <a:gd name="T55" fmla="*/ 1 h 458"/>
                <a:gd name="T56" fmla="*/ 1 w 460"/>
                <a:gd name="T57" fmla="*/ 1 h 458"/>
                <a:gd name="T58" fmla="*/ 1 w 460"/>
                <a:gd name="T59" fmla="*/ 1 h 458"/>
                <a:gd name="T60" fmla="*/ 1 w 460"/>
                <a:gd name="T61" fmla="*/ 1 h 458"/>
                <a:gd name="T62" fmla="*/ 1 w 460"/>
                <a:gd name="T63" fmla="*/ 1 h 458"/>
                <a:gd name="T64" fmla="*/ 0 w 460"/>
                <a:gd name="T65" fmla="*/ 1 h 4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0"/>
                <a:gd name="T100" fmla="*/ 0 h 458"/>
                <a:gd name="T101" fmla="*/ 460 w 460"/>
                <a:gd name="T102" fmla="*/ 458 h 4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0" h="458">
                  <a:moveTo>
                    <a:pt x="0" y="229"/>
                  </a:moveTo>
                  <a:lnTo>
                    <a:pt x="1" y="206"/>
                  </a:lnTo>
                  <a:lnTo>
                    <a:pt x="5" y="183"/>
                  </a:lnTo>
                  <a:lnTo>
                    <a:pt x="10" y="162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39" y="101"/>
                  </a:lnTo>
                  <a:lnTo>
                    <a:pt x="52" y="84"/>
                  </a:lnTo>
                  <a:lnTo>
                    <a:pt x="67" y="68"/>
                  </a:lnTo>
                  <a:lnTo>
                    <a:pt x="83" y="52"/>
                  </a:lnTo>
                  <a:lnTo>
                    <a:pt x="101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1" y="10"/>
                  </a:lnTo>
                  <a:lnTo>
                    <a:pt x="184" y="5"/>
                  </a:lnTo>
                  <a:lnTo>
                    <a:pt x="207" y="1"/>
                  </a:lnTo>
                  <a:lnTo>
                    <a:pt x="230" y="0"/>
                  </a:lnTo>
                  <a:lnTo>
                    <a:pt x="253" y="1"/>
                  </a:lnTo>
                  <a:lnTo>
                    <a:pt x="276" y="5"/>
                  </a:lnTo>
                  <a:lnTo>
                    <a:pt x="298" y="10"/>
                  </a:lnTo>
                  <a:lnTo>
                    <a:pt x="319" y="18"/>
                  </a:lnTo>
                  <a:lnTo>
                    <a:pt x="340" y="28"/>
                  </a:lnTo>
                  <a:lnTo>
                    <a:pt x="359" y="40"/>
                  </a:lnTo>
                  <a:lnTo>
                    <a:pt x="376" y="52"/>
                  </a:lnTo>
                  <a:lnTo>
                    <a:pt x="392" y="68"/>
                  </a:lnTo>
                  <a:lnTo>
                    <a:pt x="408" y="84"/>
                  </a:lnTo>
                  <a:lnTo>
                    <a:pt x="421" y="101"/>
                  </a:lnTo>
                  <a:lnTo>
                    <a:pt x="432" y="120"/>
                  </a:lnTo>
                  <a:lnTo>
                    <a:pt x="442" y="140"/>
                  </a:lnTo>
                  <a:lnTo>
                    <a:pt x="450" y="162"/>
                  </a:lnTo>
                  <a:lnTo>
                    <a:pt x="455" y="183"/>
                  </a:lnTo>
                  <a:lnTo>
                    <a:pt x="459" y="206"/>
                  </a:lnTo>
                  <a:lnTo>
                    <a:pt x="460" y="229"/>
                  </a:lnTo>
                  <a:lnTo>
                    <a:pt x="459" y="252"/>
                  </a:lnTo>
                  <a:lnTo>
                    <a:pt x="455" y="275"/>
                  </a:lnTo>
                  <a:lnTo>
                    <a:pt x="450" y="298"/>
                  </a:lnTo>
                  <a:lnTo>
                    <a:pt x="442" y="318"/>
                  </a:lnTo>
                  <a:lnTo>
                    <a:pt x="432" y="339"/>
                  </a:lnTo>
                  <a:lnTo>
                    <a:pt x="421" y="358"/>
                  </a:lnTo>
                  <a:lnTo>
                    <a:pt x="408" y="376"/>
                  </a:lnTo>
                  <a:lnTo>
                    <a:pt x="392" y="391"/>
                  </a:lnTo>
                  <a:lnTo>
                    <a:pt x="376" y="406"/>
                  </a:lnTo>
                  <a:lnTo>
                    <a:pt x="359" y="419"/>
                  </a:lnTo>
                  <a:lnTo>
                    <a:pt x="340" y="430"/>
                  </a:lnTo>
                  <a:lnTo>
                    <a:pt x="319" y="441"/>
                  </a:lnTo>
                  <a:lnTo>
                    <a:pt x="298" y="448"/>
                  </a:lnTo>
                  <a:lnTo>
                    <a:pt x="276" y="453"/>
                  </a:lnTo>
                  <a:lnTo>
                    <a:pt x="253" y="457"/>
                  </a:lnTo>
                  <a:lnTo>
                    <a:pt x="230" y="458"/>
                  </a:lnTo>
                  <a:lnTo>
                    <a:pt x="207" y="457"/>
                  </a:lnTo>
                  <a:lnTo>
                    <a:pt x="184" y="453"/>
                  </a:lnTo>
                  <a:lnTo>
                    <a:pt x="161" y="448"/>
                  </a:lnTo>
                  <a:lnTo>
                    <a:pt x="140" y="441"/>
                  </a:lnTo>
                  <a:lnTo>
                    <a:pt x="120" y="430"/>
                  </a:lnTo>
                  <a:lnTo>
                    <a:pt x="101" y="419"/>
                  </a:lnTo>
                  <a:lnTo>
                    <a:pt x="83" y="406"/>
                  </a:lnTo>
                  <a:lnTo>
                    <a:pt x="67" y="391"/>
                  </a:lnTo>
                  <a:lnTo>
                    <a:pt x="52" y="376"/>
                  </a:lnTo>
                  <a:lnTo>
                    <a:pt x="39" y="358"/>
                  </a:lnTo>
                  <a:lnTo>
                    <a:pt x="28" y="339"/>
                  </a:lnTo>
                  <a:lnTo>
                    <a:pt x="18" y="318"/>
                  </a:lnTo>
                  <a:lnTo>
                    <a:pt x="10" y="298"/>
                  </a:lnTo>
                  <a:lnTo>
                    <a:pt x="5" y="275"/>
                  </a:lnTo>
                  <a:lnTo>
                    <a:pt x="1" y="252"/>
                  </a:lnTo>
                  <a:lnTo>
                    <a:pt x="0" y="22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Freeform 8"/>
            <p:cNvSpPr>
              <a:spLocks/>
            </p:cNvSpPr>
            <p:nvPr/>
          </p:nvSpPr>
          <p:spPr bwMode="auto">
            <a:xfrm>
              <a:off x="1870" y="1633"/>
              <a:ext cx="77" cy="38"/>
            </a:xfrm>
            <a:custGeom>
              <a:avLst/>
              <a:gdLst>
                <a:gd name="T0" fmla="*/ 0 w 153"/>
                <a:gd name="T1" fmla="*/ 0 h 77"/>
                <a:gd name="T2" fmla="*/ 1 w 153"/>
                <a:gd name="T3" fmla="*/ 0 h 77"/>
                <a:gd name="T4" fmla="*/ 1 w 153"/>
                <a:gd name="T5" fmla="*/ 0 h 77"/>
                <a:gd name="T6" fmla="*/ 1 w 153"/>
                <a:gd name="T7" fmla="*/ 0 h 77"/>
                <a:gd name="T8" fmla="*/ 1 w 153"/>
                <a:gd name="T9" fmla="*/ 0 h 77"/>
                <a:gd name="T10" fmla="*/ 1 w 153"/>
                <a:gd name="T11" fmla="*/ 0 h 77"/>
                <a:gd name="T12" fmla="*/ 1 w 153"/>
                <a:gd name="T13" fmla="*/ 0 h 77"/>
                <a:gd name="T14" fmla="*/ 1 w 153"/>
                <a:gd name="T15" fmla="*/ 0 h 77"/>
                <a:gd name="T16" fmla="*/ 1 w 153"/>
                <a:gd name="T17" fmla="*/ 0 h 77"/>
                <a:gd name="T18" fmla="*/ 1 w 153"/>
                <a:gd name="T19" fmla="*/ 0 h 77"/>
                <a:gd name="T20" fmla="*/ 1 w 153"/>
                <a:gd name="T21" fmla="*/ 0 h 77"/>
                <a:gd name="T22" fmla="*/ 1 w 153"/>
                <a:gd name="T23" fmla="*/ 0 h 77"/>
                <a:gd name="T24" fmla="*/ 1 w 153"/>
                <a:gd name="T25" fmla="*/ 0 h 77"/>
                <a:gd name="T26" fmla="*/ 1 w 153"/>
                <a:gd name="T27" fmla="*/ 0 h 77"/>
                <a:gd name="T28" fmla="*/ 1 w 153"/>
                <a:gd name="T29" fmla="*/ 0 h 77"/>
                <a:gd name="T30" fmla="*/ 1 w 153"/>
                <a:gd name="T31" fmla="*/ 0 h 77"/>
                <a:gd name="T32" fmla="*/ 1 w 153"/>
                <a:gd name="T33" fmla="*/ 0 h 77"/>
                <a:gd name="T34" fmla="*/ 1 w 153"/>
                <a:gd name="T35" fmla="*/ 0 h 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3"/>
                <a:gd name="T55" fmla="*/ 0 h 77"/>
                <a:gd name="T56" fmla="*/ 153 w 153"/>
                <a:gd name="T57" fmla="*/ 77 h 7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3" h="77">
                  <a:moveTo>
                    <a:pt x="0" y="0"/>
                  </a:moveTo>
                  <a:lnTo>
                    <a:pt x="1" y="16"/>
                  </a:lnTo>
                  <a:lnTo>
                    <a:pt x="6" y="30"/>
                  </a:lnTo>
                  <a:lnTo>
                    <a:pt x="13" y="44"/>
                  </a:lnTo>
                  <a:lnTo>
                    <a:pt x="22" y="54"/>
                  </a:lnTo>
                  <a:lnTo>
                    <a:pt x="33" y="64"/>
                  </a:lnTo>
                  <a:lnTo>
                    <a:pt x="47" y="70"/>
                  </a:lnTo>
                  <a:lnTo>
                    <a:pt x="61" y="75"/>
                  </a:lnTo>
                  <a:lnTo>
                    <a:pt x="77" y="77"/>
                  </a:lnTo>
                  <a:lnTo>
                    <a:pt x="92" y="75"/>
                  </a:lnTo>
                  <a:lnTo>
                    <a:pt x="106" y="70"/>
                  </a:lnTo>
                  <a:lnTo>
                    <a:pt x="119" y="64"/>
                  </a:lnTo>
                  <a:lnTo>
                    <a:pt x="130" y="54"/>
                  </a:lnTo>
                  <a:lnTo>
                    <a:pt x="141" y="44"/>
                  </a:lnTo>
                  <a:lnTo>
                    <a:pt x="147" y="30"/>
                  </a:lnTo>
                  <a:lnTo>
                    <a:pt x="152" y="16"/>
                  </a:lnTo>
                  <a:lnTo>
                    <a:pt x="15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Freeform 9"/>
            <p:cNvSpPr>
              <a:spLocks/>
            </p:cNvSpPr>
            <p:nvPr/>
          </p:nvSpPr>
          <p:spPr bwMode="auto">
            <a:xfrm>
              <a:off x="1793" y="1595"/>
              <a:ext cx="77" cy="38"/>
            </a:xfrm>
            <a:custGeom>
              <a:avLst/>
              <a:gdLst>
                <a:gd name="T0" fmla="*/ 0 w 154"/>
                <a:gd name="T1" fmla="*/ 1 h 76"/>
                <a:gd name="T2" fmla="*/ 1 w 154"/>
                <a:gd name="T3" fmla="*/ 1 h 76"/>
                <a:gd name="T4" fmla="*/ 1 w 154"/>
                <a:gd name="T5" fmla="*/ 1 h 76"/>
                <a:gd name="T6" fmla="*/ 1 w 154"/>
                <a:gd name="T7" fmla="*/ 1 h 76"/>
                <a:gd name="T8" fmla="*/ 1 w 154"/>
                <a:gd name="T9" fmla="*/ 1 h 76"/>
                <a:gd name="T10" fmla="*/ 1 w 154"/>
                <a:gd name="T11" fmla="*/ 1 h 76"/>
                <a:gd name="T12" fmla="*/ 1 w 154"/>
                <a:gd name="T13" fmla="*/ 1 h 76"/>
                <a:gd name="T14" fmla="*/ 1 w 154"/>
                <a:gd name="T15" fmla="*/ 1 h 76"/>
                <a:gd name="T16" fmla="*/ 1 w 154"/>
                <a:gd name="T17" fmla="*/ 0 h 76"/>
                <a:gd name="T18" fmla="*/ 1 w 154"/>
                <a:gd name="T19" fmla="*/ 1 h 76"/>
                <a:gd name="T20" fmla="*/ 1 w 154"/>
                <a:gd name="T21" fmla="*/ 1 h 76"/>
                <a:gd name="T22" fmla="*/ 1 w 154"/>
                <a:gd name="T23" fmla="*/ 1 h 76"/>
                <a:gd name="T24" fmla="*/ 1 w 154"/>
                <a:gd name="T25" fmla="*/ 1 h 76"/>
                <a:gd name="T26" fmla="*/ 1 w 154"/>
                <a:gd name="T27" fmla="*/ 1 h 76"/>
                <a:gd name="T28" fmla="*/ 1 w 154"/>
                <a:gd name="T29" fmla="*/ 1 h 76"/>
                <a:gd name="T30" fmla="*/ 1 w 154"/>
                <a:gd name="T31" fmla="*/ 1 h 76"/>
                <a:gd name="T32" fmla="*/ 1 w 154"/>
                <a:gd name="T33" fmla="*/ 1 h 76"/>
                <a:gd name="T34" fmla="*/ 1 w 154"/>
                <a:gd name="T35" fmla="*/ 1 h 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4"/>
                <a:gd name="T55" fmla="*/ 0 h 76"/>
                <a:gd name="T56" fmla="*/ 154 w 154"/>
                <a:gd name="T57" fmla="*/ 76 h 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4" h="76">
                  <a:moveTo>
                    <a:pt x="0" y="76"/>
                  </a:moveTo>
                  <a:lnTo>
                    <a:pt x="2" y="61"/>
                  </a:lnTo>
                  <a:lnTo>
                    <a:pt x="7" y="47"/>
                  </a:lnTo>
                  <a:lnTo>
                    <a:pt x="13" y="33"/>
                  </a:lnTo>
                  <a:lnTo>
                    <a:pt x="22" y="23"/>
                  </a:lnTo>
                  <a:lnTo>
                    <a:pt x="34" y="13"/>
                  </a:lnTo>
                  <a:lnTo>
                    <a:pt x="48" y="6"/>
                  </a:lnTo>
                  <a:lnTo>
                    <a:pt x="62" y="1"/>
                  </a:lnTo>
                  <a:lnTo>
                    <a:pt x="77" y="0"/>
                  </a:lnTo>
                  <a:lnTo>
                    <a:pt x="93" y="1"/>
                  </a:lnTo>
                  <a:lnTo>
                    <a:pt x="107" y="6"/>
                  </a:lnTo>
                  <a:lnTo>
                    <a:pt x="119" y="13"/>
                  </a:lnTo>
                  <a:lnTo>
                    <a:pt x="131" y="23"/>
                  </a:lnTo>
                  <a:lnTo>
                    <a:pt x="141" y="33"/>
                  </a:lnTo>
                  <a:lnTo>
                    <a:pt x="148" y="47"/>
                  </a:lnTo>
                  <a:lnTo>
                    <a:pt x="153" y="61"/>
                  </a:lnTo>
                  <a:lnTo>
                    <a:pt x="154" y="7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1" name="Line 10"/>
            <p:cNvSpPr>
              <a:spLocks noChangeShapeType="1"/>
            </p:cNvSpPr>
            <p:nvPr/>
          </p:nvSpPr>
          <p:spPr bwMode="auto">
            <a:xfrm>
              <a:off x="2254" y="1328"/>
              <a:ext cx="7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2" name="Line 11"/>
            <p:cNvSpPr>
              <a:spLocks noChangeShapeType="1"/>
            </p:cNvSpPr>
            <p:nvPr/>
          </p:nvSpPr>
          <p:spPr bwMode="auto">
            <a:xfrm>
              <a:off x="1870" y="1328"/>
              <a:ext cx="7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3" name="Freeform 12"/>
            <p:cNvSpPr>
              <a:spLocks/>
            </p:cNvSpPr>
            <p:nvPr/>
          </p:nvSpPr>
          <p:spPr bwMode="auto">
            <a:xfrm>
              <a:off x="1947" y="1289"/>
              <a:ext cx="307" cy="39"/>
            </a:xfrm>
            <a:custGeom>
              <a:avLst/>
              <a:gdLst>
                <a:gd name="T0" fmla="*/ 0 w 615"/>
                <a:gd name="T1" fmla="*/ 1 h 76"/>
                <a:gd name="T2" fmla="*/ 0 w 615"/>
                <a:gd name="T3" fmla="*/ 1 h 76"/>
                <a:gd name="T4" fmla="*/ 0 w 615"/>
                <a:gd name="T5" fmla="*/ 1 h 76"/>
                <a:gd name="T6" fmla="*/ 0 w 615"/>
                <a:gd name="T7" fmla="*/ 1 h 76"/>
                <a:gd name="T8" fmla="*/ 0 w 615"/>
                <a:gd name="T9" fmla="*/ 1 h 76"/>
                <a:gd name="T10" fmla="*/ 0 w 615"/>
                <a:gd name="T11" fmla="*/ 1 h 76"/>
                <a:gd name="T12" fmla="*/ 0 w 615"/>
                <a:gd name="T13" fmla="*/ 1 h 76"/>
                <a:gd name="T14" fmla="*/ 0 w 615"/>
                <a:gd name="T15" fmla="*/ 1 h 76"/>
                <a:gd name="T16" fmla="*/ 0 w 615"/>
                <a:gd name="T17" fmla="*/ 1 h 76"/>
                <a:gd name="T18" fmla="*/ 0 w 615"/>
                <a:gd name="T19" fmla="*/ 1 h 76"/>
                <a:gd name="T20" fmla="*/ 0 w 615"/>
                <a:gd name="T21" fmla="*/ 1 h 76"/>
                <a:gd name="T22" fmla="*/ 0 w 615"/>
                <a:gd name="T23" fmla="*/ 1 h 76"/>
                <a:gd name="T24" fmla="*/ 0 w 615"/>
                <a:gd name="T25" fmla="*/ 0 h 76"/>
                <a:gd name="T26" fmla="*/ 0 w 615"/>
                <a:gd name="T27" fmla="*/ 1 h 76"/>
                <a:gd name="T28" fmla="*/ 0 w 615"/>
                <a:gd name="T29" fmla="*/ 1 h 76"/>
                <a:gd name="T30" fmla="*/ 0 w 615"/>
                <a:gd name="T31" fmla="*/ 1 h 76"/>
                <a:gd name="T32" fmla="*/ 0 w 615"/>
                <a:gd name="T33" fmla="*/ 1 h 76"/>
                <a:gd name="T34" fmla="*/ 0 w 615"/>
                <a:gd name="T35" fmla="*/ 1 h 76"/>
                <a:gd name="T36" fmla="*/ 0 w 615"/>
                <a:gd name="T37" fmla="*/ 1 h 76"/>
                <a:gd name="T38" fmla="*/ 0 w 615"/>
                <a:gd name="T39" fmla="*/ 1 h 76"/>
                <a:gd name="T40" fmla="*/ 0 w 615"/>
                <a:gd name="T41" fmla="*/ 1 h 76"/>
                <a:gd name="T42" fmla="*/ 0 w 615"/>
                <a:gd name="T43" fmla="*/ 1 h 76"/>
                <a:gd name="T44" fmla="*/ 0 w 615"/>
                <a:gd name="T45" fmla="*/ 1 h 76"/>
                <a:gd name="T46" fmla="*/ 0 w 615"/>
                <a:gd name="T47" fmla="*/ 1 h 76"/>
                <a:gd name="T48" fmla="*/ 0 w 615"/>
                <a:gd name="T49" fmla="*/ 1 h 76"/>
                <a:gd name="T50" fmla="*/ 0 w 615"/>
                <a:gd name="T51" fmla="*/ 1 h 76"/>
                <a:gd name="T52" fmla="*/ 0 w 615"/>
                <a:gd name="T53" fmla="*/ 1 h 76"/>
                <a:gd name="T54" fmla="*/ 0 w 615"/>
                <a:gd name="T55" fmla="*/ 1 h 76"/>
                <a:gd name="T56" fmla="*/ 0 w 615"/>
                <a:gd name="T57" fmla="*/ 1 h 76"/>
                <a:gd name="T58" fmla="*/ 0 w 615"/>
                <a:gd name="T59" fmla="*/ 0 h 76"/>
                <a:gd name="T60" fmla="*/ 0 w 615"/>
                <a:gd name="T61" fmla="*/ 1 h 76"/>
                <a:gd name="T62" fmla="*/ 0 w 615"/>
                <a:gd name="T63" fmla="*/ 1 h 76"/>
                <a:gd name="T64" fmla="*/ 0 w 615"/>
                <a:gd name="T65" fmla="*/ 1 h 76"/>
                <a:gd name="T66" fmla="*/ 0 w 615"/>
                <a:gd name="T67" fmla="*/ 1 h 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15"/>
                <a:gd name="T103" fmla="*/ 0 h 76"/>
                <a:gd name="T104" fmla="*/ 615 w 615"/>
                <a:gd name="T105" fmla="*/ 76 h 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15" h="76">
                  <a:moveTo>
                    <a:pt x="0" y="76"/>
                  </a:moveTo>
                  <a:lnTo>
                    <a:pt x="2" y="61"/>
                  </a:lnTo>
                  <a:lnTo>
                    <a:pt x="7" y="47"/>
                  </a:lnTo>
                  <a:lnTo>
                    <a:pt x="13" y="33"/>
                  </a:lnTo>
                  <a:lnTo>
                    <a:pt x="23" y="23"/>
                  </a:lnTo>
                  <a:lnTo>
                    <a:pt x="34" y="13"/>
                  </a:lnTo>
                  <a:lnTo>
                    <a:pt x="48" y="6"/>
                  </a:lnTo>
                  <a:lnTo>
                    <a:pt x="62" y="1"/>
                  </a:lnTo>
                  <a:lnTo>
                    <a:pt x="77" y="0"/>
                  </a:lnTo>
                  <a:lnTo>
                    <a:pt x="93" y="1"/>
                  </a:lnTo>
                  <a:lnTo>
                    <a:pt x="107" y="6"/>
                  </a:lnTo>
                  <a:lnTo>
                    <a:pt x="121" y="13"/>
                  </a:lnTo>
                  <a:lnTo>
                    <a:pt x="131" y="23"/>
                  </a:lnTo>
                  <a:lnTo>
                    <a:pt x="141" y="33"/>
                  </a:lnTo>
                  <a:lnTo>
                    <a:pt x="148" y="47"/>
                  </a:lnTo>
                  <a:lnTo>
                    <a:pt x="153" y="61"/>
                  </a:lnTo>
                  <a:lnTo>
                    <a:pt x="154" y="76"/>
                  </a:lnTo>
                  <a:lnTo>
                    <a:pt x="155" y="61"/>
                  </a:lnTo>
                  <a:lnTo>
                    <a:pt x="160" y="47"/>
                  </a:lnTo>
                  <a:lnTo>
                    <a:pt x="167" y="33"/>
                  </a:lnTo>
                  <a:lnTo>
                    <a:pt x="177" y="23"/>
                  </a:lnTo>
                  <a:lnTo>
                    <a:pt x="187" y="13"/>
                  </a:lnTo>
                  <a:lnTo>
                    <a:pt x="201" y="6"/>
                  </a:lnTo>
                  <a:lnTo>
                    <a:pt x="215" y="1"/>
                  </a:lnTo>
                  <a:lnTo>
                    <a:pt x="231" y="0"/>
                  </a:lnTo>
                  <a:lnTo>
                    <a:pt x="246" y="1"/>
                  </a:lnTo>
                  <a:lnTo>
                    <a:pt x="260" y="6"/>
                  </a:lnTo>
                  <a:lnTo>
                    <a:pt x="273" y="13"/>
                  </a:lnTo>
                  <a:lnTo>
                    <a:pt x="285" y="23"/>
                  </a:lnTo>
                  <a:lnTo>
                    <a:pt x="295" y="33"/>
                  </a:lnTo>
                  <a:lnTo>
                    <a:pt x="301" y="47"/>
                  </a:lnTo>
                  <a:lnTo>
                    <a:pt x="306" y="61"/>
                  </a:lnTo>
                  <a:lnTo>
                    <a:pt x="308" y="76"/>
                  </a:lnTo>
                  <a:lnTo>
                    <a:pt x="309" y="61"/>
                  </a:lnTo>
                  <a:lnTo>
                    <a:pt x="314" y="47"/>
                  </a:lnTo>
                  <a:lnTo>
                    <a:pt x="320" y="33"/>
                  </a:lnTo>
                  <a:lnTo>
                    <a:pt x="329" y="23"/>
                  </a:lnTo>
                  <a:lnTo>
                    <a:pt x="341" y="13"/>
                  </a:lnTo>
                  <a:lnTo>
                    <a:pt x="355" y="6"/>
                  </a:lnTo>
                  <a:lnTo>
                    <a:pt x="369" y="1"/>
                  </a:lnTo>
                  <a:lnTo>
                    <a:pt x="384" y="0"/>
                  </a:lnTo>
                  <a:lnTo>
                    <a:pt x="400" y="1"/>
                  </a:lnTo>
                  <a:lnTo>
                    <a:pt x="414" y="6"/>
                  </a:lnTo>
                  <a:lnTo>
                    <a:pt x="427" y="13"/>
                  </a:lnTo>
                  <a:lnTo>
                    <a:pt x="438" y="23"/>
                  </a:lnTo>
                  <a:lnTo>
                    <a:pt x="448" y="33"/>
                  </a:lnTo>
                  <a:lnTo>
                    <a:pt x="455" y="47"/>
                  </a:lnTo>
                  <a:lnTo>
                    <a:pt x="460" y="61"/>
                  </a:lnTo>
                  <a:lnTo>
                    <a:pt x="461" y="76"/>
                  </a:lnTo>
                  <a:lnTo>
                    <a:pt x="462" y="61"/>
                  </a:lnTo>
                  <a:lnTo>
                    <a:pt x="467" y="47"/>
                  </a:lnTo>
                  <a:lnTo>
                    <a:pt x="474" y="33"/>
                  </a:lnTo>
                  <a:lnTo>
                    <a:pt x="483" y="23"/>
                  </a:lnTo>
                  <a:lnTo>
                    <a:pt x="494" y="13"/>
                  </a:lnTo>
                  <a:lnTo>
                    <a:pt x="507" y="6"/>
                  </a:lnTo>
                  <a:lnTo>
                    <a:pt x="523" y="1"/>
                  </a:lnTo>
                  <a:lnTo>
                    <a:pt x="538" y="0"/>
                  </a:lnTo>
                  <a:lnTo>
                    <a:pt x="553" y="1"/>
                  </a:lnTo>
                  <a:lnTo>
                    <a:pt x="567" y="6"/>
                  </a:lnTo>
                  <a:lnTo>
                    <a:pt x="580" y="13"/>
                  </a:lnTo>
                  <a:lnTo>
                    <a:pt x="592" y="23"/>
                  </a:lnTo>
                  <a:lnTo>
                    <a:pt x="602" y="33"/>
                  </a:lnTo>
                  <a:lnTo>
                    <a:pt x="608" y="47"/>
                  </a:lnTo>
                  <a:lnTo>
                    <a:pt x="613" y="61"/>
                  </a:lnTo>
                  <a:lnTo>
                    <a:pt x="615" y="7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4" name="Line 13"/>
            <p:cNvSpPr>
              <a:spLocks noChangeShapeType="1"/>
            </p:cNvSpPr>
            <p:nvPr/>
          </p:nvSpPr>
          <p:spPr bwMode="auto">
            <a:xfrm>
              <a:off x="1844" y="2053"/>
              <a:ext cx="5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5" name="Line 14"/>
            <p:cNvSpPr>
              <a:spLocks noChangeShapeType="1"/>
            </p:cNvSpPr>
            <p:nvPr/>
          </p:nvSpPr>
          <p:spPr bwMode="auto">
            <a:xfrm>
              <a:off x="1819" y="2028"/>
              <a:ext cx="10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6" name="Line 15"/>
            <p:cNvSpPr>
              <a:spLocks noChangeShapeType="1"/>
            </p:cNvSpPr>
            <p:nvPr/>
          </p:nvSpPr>
          <p:spPr bwMode="auto">
            <a:xfrm>
              <a:off x="1793" y="2002"/>
              <a:ext cx="15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7" name="Line 16"/>
            <p:cNvSpPr>
              <a:spLocks noChangeShapeType="1"/>
            </p:cNvSpPr>
            <p:nvPr/>
          </p:nvSpPr>
          <p:spPr bwMode="auto">
            <a:xfrm>
              <a:off x="1870" y="1748"/>
              <a:ext cx="0" cy="2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8" name="Line 17"/>
            <p:cNvSpPr>
              <a:spLocks noChangeShapeType="1"/>
            </p:cNvSpPr>
            <p:nvPr/>
          </p:nvSpPr>
          <p:spPr bwMode="auto">
            <a:xfrm>
              <a:off x="1870" y="1328"/>
              <a:ext cx="0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9" name="Line 18"/>
            <p:cNvSpPr>
              <a:spLocks noChangeShapeType="1"/>
            </p:cNvSpPr>
            <p:nvPr/>
          </p:nvSpPr>
          <p:spPr bwMode="auto">
            <a:xfrm>
              <a:off x="2331" y="1175"/>
              <a:ext cx="0" cy="30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0" name="Rectangle 19"/>
            <p:cNvSpPr>
              <a:spLocks noChangeArrowheads="1"/>
            </p:cNvSpPr>
            <p:nvPr/>
          </p:nvSpPr>
          <p:spPr bwMode="auto">
            <a:xfrm>
              <a:off x="1636" y="1479"/>
              <a:ext cx="59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600"/>
                <a:t>Source</a:t>
              </a:r>
              <a:endParaRPr lang="en-US" altLang="en-US"/>
            </a:p>
          </p:txBody>
        </p:sp>
        <p:sp>
          <p:nvSpPr>
            <p:cNvPr id="118811" name="Rectangle 20"/>
            <p:cNvSpPr>
              <a:spLocks noChangeArrowheads="1"/>
            </p:cNvSpPr>
            <p:nvPr/>
          </p:nvSpPr>
          <p:spPr bwMode="auto">
            <a:xfrm>
              <a:off x="1595" y="1570"/>
              <a:ext cx="36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600"/>
                <a:t>115 </a:t>
              </a:r>
              <a:endParaRPr lang="en-US" altLang="en-US"/>
            </a:p>
          </p:txBody>
        </p:sp>
        <p:sp>
          <p:nvSpPr>
            <p:cNvPr id="118812" name="Rectangle 21"/>
            <p:cNvSpPr>
              <a:spLocks noChangeArrowheads="1"/>
            </p:cNvSpPr>
            <p:nvPr/>
          </p:nvSpPr>
          <p:spPr bwMode="auto">
            <a:xfrm>
              <a:off x="1679" y="1570"/>
              <a:ext cx="22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600"/>
                <a:t>kV</a:t>
              </a:r>
              <a:endParaRPr lang="en-US" altLang="en-US"/>
            </a:p>
          </p:txBody>
        </p:sp>
      </p:grpSp>
      <p:sp>
        <p:nvSpPr>
          <p:cNvPr id="118790" name="Text Box 22"/>
          <p:cNvSpPr txBox="1">
            <a:spLocks noChangeArrowheads="1"/>
          </p:cNvSpPr>
          <p:nvPr/>
        </p:nvSpPr>
        <p:spPr bwMode="auto">
          <a:xfrm>
            <a:off x="4010025" y="2225675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SourceBus</a:t>
            </a:r>
          </a:p>
        </p:txBody>
      </p:sp>
      <p:sp>
        <p:nvSpPr>
          <p:cNvPr id="118791" name="Text Box 23"/>
          <p:cNvSpPr txBox="1">
            <a:spLocks noChangeArrowheads="1"/>
          </p:cNvSpPr>
          <p:nvPr/>
        </p:nvSpPr>
        <p:spPr bwMode="auto">
          <a:xfrm>
            <a:off x="174625" y="2290763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Vsource.Source</a:t>
            </a:r>
          </a:p>
        </p:txBody>
      </p:sp>
      <p:sp>
        <p:nvSpPr>
          <p:cNvPr id="118792" name="Text Box 24"/>
          <p:cNvSpPr txBox="1">
            <a:spLocks noChangeArrowheads="1"/>
          </p:cNvSpPr>
          <p:nvPr/>
        </p:nvSpPr>
        <p:spPr bwMode="auto">
          <a:xfrm>
            <a:off x="241300" y="4230688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115 kV, 1.05 pu</a:t>
            </a:r>
          </a:p>
        </p:txBody>
      </p:sp>
      <p:sp>
        <p:nvSpPr>
          <p:cNvPr id="118793" name="Text Box 25"/>
          <p:cNvSpPr txBox="1">
            <a:spLocks noChangeArrowheads="1"/>
          </p:cNvSpPr>
          <p:nvPr/>
        </p:nvSpPr>
        <p:spPr bwMode="auto">
          <a:xfrm>
            <a:off x="5695950" y="4197350"/>
            <a:ext cx="27876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Short Circuit Impedance (a matrix) that yields 3000A 3-ph fault current and 2500A 1-ph fault current.</a:t>
            </a:r>
          </a:p>
        </p:txBody>
      </p:sp>
      <p:sp>
        <p:nvSpPr>
          <p:cNvPr id="118794" name="Line 26"/>
          <p:cNvSpPr>
            <a:spLocks noChangeShapeType="1"/>
          </p:cNvSpPr>
          <p:nvPr/>
        </p:nvSpPr>
        <p:spPr bwMode="auto">
          <a:xfrm flipH="1" flipV="1">
            <a:off x="4130675" y="3295650"/>
            <a:ext cx="1597025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8795" name="Line 27"/>
          <p:cNvSpPr>
            <a:spLocks noChangeShapeType="1"/>
          </p:cNvSpPr>
          <p:nvPr/>
        </p:nvSpPr>
        <p:spPr bwMode="auto">
          <a:xfrm>
            <a:off x="1771650" y="2479675"/>
            <a:ext cx="519113" cy="185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8796" name="Text Box 28"/>
          <p:cNvSpPr txBox="1">
            <a:spLocks noChangeArrowheads="1"/>
          </p:cNvSpPr>
          <p:nvPr/>
        </p:nvSpPr>
        <p:spPr bwMode="auto">
          <a:xfrm>
            <a:off x="5067300" y="5508625"/>
            <a:ext cx="3790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One-Line Diagram</a:t>
            </a:r>
            <a:br>
              <a:rPr lang="en-US" altLang="en-US"/>
            </a:br>
            <a:r>
              <a:rPr lang="en-US" altLang="en-US"/>
              <a:t>(default is 3-phase wye-grd source)</a:t>
            </a:r>
          </a:p>
        </p:txBody>
      </p:sp>
    </p:spTree>
    <p:extLst>
      <p:ext uri="{BB962C8B-B14F-4D97-AF65-F5344CB8AC3E}">
        <p14:creationId xmlns:p14="http://schemas.microsoft.com/office/powerpoint/2010/main" val="263168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Vsource Element Note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Vsource is actually a </a:t>
            </a:r>
            <a:r>
              <a:rPr lang="en-US" altLang="en-US" b="1" i="1"/>
              <a:t>Two-terminal Device</a:t>
            </a:r>
          </a:p>
          <a:p>
            <a:pPr lvl="1" eaLnBrk="1" hangingPunct="1"/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terminal defaults to connected to ground (0V)</a:t>
            </a:r>
          </a:p>
          <a:p>
            <a:pPr lvl="1" eaLnBrk="1" hangingPunct="1"/>
            <a:r>
              <a:rPr lang="en-US" altLang="en-US"/>
              <a:t>But you can connect it between any two buses</a:t>
            </a:r>
          </a:p>
          <a:p>
            <a:pPr lvl="2" eaLnBrk="1" hangingPunct="1"/>
            <a:r>
              <a:rPr lang="en-US" altLang="en-US"/>
              <a:t>Comes in handy sometimes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Conceptually a Thevinen equivalent </a:t>
            </a:r>
          </a:p>
          <a:p>
            <a:pPr lvl="1" eaLnBrk="1" hangingPunct="1"/>
            <a:r>
              <a:rPr lang="en-US" altLang="en-US"/>
              <a:t>Short circuit equivalent</a:t>
            </a:r>
          </a:p>
          <a:p>
            <a:pPr lvl="1" eaLnBrk="1" hangingPunct="1"/>
            <a:r>
              <a:rPr lang="en-US" altLang="en-US"/>
              <a:t>Actually converted to a Norton equivalent internally</a:t>
            </a:r>
          </a:p>
        </p:txBody>
      </p:sp>
    </p:spTree>
    <p:extLst>
      <p:ext uri="{BB962C8B-B14F-4D97-AF65-F5344CB8AC3E}">
        <p14:creationId xmlns:p14="http://schemas.microsoft.com/office/powerpoint/2010/main" val="181546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Modeling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65E161-45FC-49F5-9557-87A7E95F3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065588" y="2524125"/>
            <a:ext cx="4527550" cy="340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54000" y="2566988"/>
            <a:ext cx="3646488" cy="340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3578225" y="2108200"/>
            <a:ext cx="122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3700463" y="1865313"/>
            <a:ext cx="0" cy="4841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H="1">
            <a:off x="4065588" y="2108200"/>
            <a:ext cx="242887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3700463" y="2108200"/>
            <a:ext cx="21272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3913188" y="1865313"/>
            <a:ext cx="60325" cy="484187"/>
          </a:xfrm>
          <a:custGeom>
            <a:avLst/>
            <a:gdLst>
              <a:gd name="T0" fmla="*/ 9207005 w 77"/>
              <a:gd name="T1" fmla="*/ 382437941 h 611"/>
              <a:gd name="T2" fmla="*/ 25779147 w 77"/>
              <a:gd name="T3" fmla="*/ 375530156 h 611"/>
              <a:gd name="T4" fmla="*/ 39281756 w 77"/>
              <a:gd name="T5" fmla="*/ 362970620 h 611"/>
              <a:gd name="T6" fmla="*/ 46033453 w 77"/>
              <a:gd name="T7" fmla="*/ 345387744 h 611"/>
              <a:gd name="T8" fmla="*/ 46033453 w 77"/>
              <a:gd name="T9" fmla="*/ 325920423 h 611"/>
              <a:gd name="T10" fmla="*/ 39281756 w 77"/>
              <a:gd name="T11" fmla="*/ 308336756 h 611"/>
              <a:gd name="T12" fmla="*/ 25779147 w 77"/>
              <a:gd name="T13" fmla="*/ 295777219 h 611"/>
              <a:gd name="T14" fmla="*/ 9207005 w 77"/>
              <a:gd name="T15" fmla="*/ 288241814 h 611"/>
              <a:gd name="T16" fmla="*/ 0 w 77"/>
              <a:gd name="T17" fmla="*/ 287613402 h 611"/>
              <a:gd name="T18" fmla="*/ 17799791 w 77"/>
              <a:gd name="T19" fmla="*/ 283845303 h 611"/>
              <a:gd name="T20" fmla="*/ 33144278 w 77"/>
              <a:gd name="T21" fmla="*/ 273170212 h 611"/>
              <a:gd name="T22" fmla="*/ 42964714 w 77"/>
              <a:gd name="T23" fmla="*/ 258098610 h 611"/>
              <a:gd name="T24" fmla="*/ 47261106 w 77"/>
              <a:gd name="T25" fmla="*/ 239887322 h 611"/>
              <a:gd name="T26" fmla="*/ 42964714 w 77"/>
              <a:gd name="T27" fmla="*/ 221047621 h 611"/>
              <a:gd name="T28" fmla="*/ 33144278 w 77"/>
              <a:gd name="T29" fmla="*/ 205976762 h 611"/>
              <a:gd name="T30" fmla="*/ 17799791 w 77"/>
              <a:gd name="T31" fmla="*/ 195928499 h 611"/>
              <a:gd name="T32" fmla="*/ 0 w 77"/>
              <a:gd name="T33" fmla="*/ 191532780 h 611"/>
              <a:gd name="T34" fmla="*/ 17799791 w 77"/>
              <a:gd name="T35" fmla="*/ 187765474 h 611"/>
              <a:gd name="T36" fmla="*/ 33144278 w 77"/>
              <a:gd name="T37" fmla="*/ 177089591 h 611"/>
              <a:gd name="T38" fmla="*/ 42964714 w 77"/>
              <a:gd name="T39" fmla="*/ 162017989 h 611"/>
              <a:gd name="T40" fmla="*/ 47261106 w 77"/>
              <a:gd name="T41" fmla="*/ 143806701 h 611"/>
              <a:gd name="T42" fmla="*/ 42964714 w 77"/>
              <a:gd name="T43" fmla="*/ 125595413 h 611"/>
              <a:gd name="T44" fmla="*/ 33144278 w 77"/>
              <a:gd name="T45" fmla="*/ 109896191 h 611"/>
              <a:gd name="T46" fmla="*/ 17799791 w 77"/>
              <a:gd name="T47" fmla="*/ 99848695 h 611"/>
              <a:gd name="T48" fmla="*/ 0 w 77"/>
              <a:gd name="T49" fmla="*/ 95452184 h 611"/>
              <a:gd name="T50" fmla="*/ 9207005 w 77"/>
              <a:gd name="T51" fmla="*/ 94824564 h 611"/>
              <a:gd name="T52" fmla="*/ 25779147 w 77"/>
              <a:gd name="T53" fmla="*/ 87916779 h 611"/>
              <a:gd name="T54" fmla="*/ 39281756 w 77"/>
              <a:gd name="T55" fmla="*/ 74729623 h 611"/>
              <a:gd name="T56" fmla="*/ 46033453 w 77"/>
              <a:gd name="T57" fmla="*/ 57145955 h 611"/>
              <a:gd name="T58" fmla="*/ 46033453 w 77"/>
              <a:gd name="T59" fmla="*/ 38306242 h 611"/>
              <a:gd name="T60" fmla="*/ 39281756 w 77"/>
              <a:gd name="T61" fmla="*/ 20723360 h 611"/>
              <a:gd name="T62" fmla="*/ 25779147 w 77"/>
              <a:gd name="T63" fmla="*/ 7535408 h 611"/>
              <a:gd name="T64" fmla="*/ 9207005 w 77"/>
              <a:gd name="T65" fmla="*/ 627620 h 611"/>
              <a:gd name="T66" fmla="*/ 0 w 77"/>
              <a:gd name="T67" fmla="*/ 0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7"/>
              <a:gd name="T103" fmla="*/ 0 h 611"/>
              <a:gd name="T104" fmla="*/ 77 w 77"/>
              <a:gd name="T105" fmla="*/ 611 h 61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7" h="611">
                <a:moveTo>
                  <a:pt x="0" y="611"/>
                </a:moveTo>
                <a:lnTo>
                  <a:pt x="15" y="609"/>
                </a:lnTo>
                <a:lnTo>
                  <a:pt x="29" y="604"/>
                </a:lnTo>
                <a:lnTo>
                  <a:pt x="42" y="598"/>
                </a:lnTo>
                <a:lnTo>
                  <a:pt x="54" y="588"/>
                </a:lnTo>
                <a:lnTo>
                  <a:pt x="64" y="578"/>
                </a:lnTo>
                <a:lnTo>
                  <a:pt x="70" y="564"/>
                </a:lnTo>
                <a:lnTo>
                  <a:pt x="75" y="550"/>
                </a:lnTo>
                <a:lnTo>
                  <a:pt x="77" y="534"/>
                </a:lnTo>
                <a:lnTo>
                  <a:pt x="75" y="519"/>
                </a:lnTo>
                <a:lnTo>
                  <a:pt x="70" y="505"/>
                </a:lnTo>
                <a:lnTo>
                  <a:pt x="64" y="491"/>
                </a:lnTo>
                <a:lnTo>
                  <a:pt x="54" y="481"/>
                </a:lnTo>
                <a:lnTo>
                  <a:pt x="42" y="471"/>
                </a:lnTo>
                <a:lnTo>
                  <a:pt x="29" y="464"/>
                </a:lnTo>
                <a:lnTo>
                  <a:pt x="15" y="459"/>
                </a:lnTo>
                <a:lnTo>
                  <a:pt x="0" y="458"/>
                </a:lnTo>
                <a:lnTo>
                  <a:pt x="15" y="457"/>
                </a:lnTo>
                <a:lnTo>
                  <a:pt x="29" y="452"/>
                </a:lnTo>
                <a:lnTo>
                  <a:pt x="42" y="445"/>
                </a:lnTo>
                <a:lnTo>
                  <a:pt x="54" y="435"/>
                </a:lnTo>
                <a:lnTo>
                  <a:pt x="64" y="425"/>
                </a:lnTo>
                <a:lnTo>
                  <a:pt x="70" y="411"/>
                </a:lnTo>
                <a:lnTo>
                  <a:pt x="75" y="397"/>
                </a:lnTo>
                <a:lnTo>
                  <a:pt x="77" y="382"/>
                </a:lnTo>
                <a:lnTo>
                  <a:pt x="75" y="366"/>
                </a:lnTo>
                <a:lnTo>
                  <a:pt x="70" y="352"/>
                </a:lnTo>
                <a:lnTo>
                  <a:pt x="64" y="340"/>
                </a:lnTo>
                <a:lnTo>
                  <a:pt x="54" y="328"/>
                </a:lnTo>
                <a:lnTo>
                  <a:pt x="42" y="318"/>
                </a:lnTo>
                <a:lnTo>
                  <a:pt x="29" y="312"/>
                </a:lnTo>
                <a:lnTo>
                  <a:pt x="15" y="306"/>
                </a:lnTo>
                <a:lnTo>
                  <a:pt x="0" y="305"/>
                </a:lnTo>
                <a:lnTo>
                  <a:pt x="15" y="304"/>
                </a:lnTo>
                <a:lnTo>
                  <a:pt x="29" y="299"/>
                </a:lnTo>
                <a:lnTo>
                  <a:pt x="42" y="292"/>
                </a:lnTo>
                <a:lnTo>
                  <a:pt x="54" y="282"/>
                </a:lnTo>
                <a:lnTo>
                  <a:pt x="64" y="272"/>
                </a:lnTo>
                <a:lnTo>
                  <a:pt x="70" y="258"/>
                </a:lnTo>
                <a:lnTo>
                  <a:pt x="75" y="244"/>
                </a:lnTo>
                <a:lnTo>
                  <a:pt x="77" y="229"/>
                </a:lnTo>
                <a:lnTo>
                  <a:pt x="75" y="214"/>
                </a:lnTo>
                <a:lnTo>
                  <a:pt x="70" y="200"/>
                </a:lnTo>
                <a:lnTo>
                  <a:pt x="64" y="186"/>
                </a:lnTo>
                <a:lnTo>
                  <a:pt x="54" y="175"/>
                </a:lnTo>
                <a:lnTo>
                  <a:pt x="42" y="165"/>
                </a:lnTo>
                <a:lnTo>
                  <a:pt x="29" y="159"/>
                </a:lnTo>
                <a:lnTo>
                  <a:pt x="15" y="154"/>
                </a:lnTo>
                <a:lnTo>
                  <a:pt x="0" y="152"/>
                </a:lnTo>
                <a:lnTo>
                  <a:pt x="15" y="151"/>
                </a:lnTo>
                <a:lnTo>
                  <a:pt x="29" y="146"/>
                </a:lnTo>
                <a:lnTo>
                  <a:pt x="42" y="140"/>
                </a:lnTo>
                <a:lnTo>
                  <a:pt x="54" y="130"/>
                </a:lnTo>
                <a:lnTo>
                  <a:pt x="64" y="119"/>
                </a:lnTo>
                <a:lnTo>
                  <a:pt x="70" y="105"/>
                </a:lnTo>
                <a:lnTo>
                  <a:pt x="75" y="91"/>
                </a:lnTo>
                <a:lnTo>
                  <a:pt x="77" y="76"/>
                </a:lnTo>
                <a:lnTo>
                  <a:pt x="75" y="61"/>
                </a:lnTo>
                <a:lnTo>
                  <a:pt x="70" y="47"/>
                </a:lnTo>
                <a:lnTo>
                  <a:pt x="64" y="33"/>
                </a:lnTo>
                <a:lnTo>
                  <a:pt x="54" y="23"/>
                </a:lnTo>
                <a:lnTo>
                  <a:pt x="42" y="12"/>
                </a:lnTo>
                <a:lnTo>
                  <a:pt x="29" y="6"/>
                </a:lnTo>
                <a:lnTo>
                  <a:pt x="15" y="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3" name="Freeform 9"/>
          <p:cNvSpPr>
            <a:spLocks/>
          </p:cNvSpPr>
          <p:nvPr/>
        </p:nvSpPr>
        <p:spPr bwMode="auto">
          <a:xfrm>
            <a:off x="4035425" y="1865313"/>
            <a:ext cx="60325" cy="484187"/>
          </a:xfrm>
          <a:custGeom>
            <a:avLst/>
            <a:gdLst>
              <a:gd name="T0" fmla="*/ 38054104 w 77"/>
              <a:gd name="T1" fmla="*/ 382437941 h 611"/>
              <a:gd name="T2" fmla="*/ 20868531 w 77"/>
              <a:gd name="T3" fmla="*/ 375530156 h 611"/>
              <a:gd name="T4" fmla="*/ 7979352 w 77"/>
              <a:gd name="T5" fmla="*/ 362970620 h 611"/>
              <a:gd name="T6" fmla="*/ 1227653 w 77"/>
              <a:gd name="T7" fmla="*/ 345387744 h 611"/>
              <a:gd name="T8" fmla="*/ 1227653 w 77"/>
              <a:gd name="T9" fmla="*/ 325920423 h 611"/>
              <a:gd name="T10" fmla="*/ 7979352 w 77"/>
              <a:gd name="T11" fmla="*/ 308336756 h 611"/>
              <a:gd name="T12" fmla="*/ 20868531 w 77"/>
              <a:gd name="T13" fmla="*/ 295777219 h 611"/>
              <a:gd name="T14" fmla="*/ 38054104 w 77"/>
              <a:gd name="T15" fmla="*/ 288241814 h 611"/>
              <a:gd name="T16" fmla="*/ 47261106 w 77"/>
              <a:gd name="T17" fmla="*/ 287613402 h 611"/>
              <a:gd name="T18" fmla="*/ 29461320 w 77"/>
              <a:gd name="T19" fmla="*/ 283845303 h 611"/>
              <a:gd name="T20" fmla="*/ 13503399 w 77"/>
              <a:gd name="T21" fmla="*/ 273170212 h 611"/>
              <a:gd name="T22" fmla="*/ 4296393 w 77"/>
              <a:gd name="T23" fmla="*/ 258098610 h 611"/>
              <a:gd name="T24" fmla="*/ 0 w 77"/>
              <a:gd name="T25" fmla="*/ 239887322 h 611"/>
              <a:gd name="T26" fmla="*/ 4296393 w 77"/>
              <a:gd name="T27" fmla="*/ 221047621 h 611"/>
              <a:gd name="T28" fmla="*/ 14116834 w 77"/>
              <a:gd name="T29" fmla="*/ 205976762 h 611"/>
              <a:gd name="T30" fmla="*/ 29461320 w 77"/>
              <a:gd name="T31" fmla="*/ 195928499 h 611"/>
              <a:gd name="T32" fmla="*/ 47261106 w 77"/>
              <a:gd name="T33" fmla="*/ 191532780 h 611"/>
              <a:gd name="T34" fmla="*/ 29461320 w 77"/>
              <a:gd name="T35" fmla="*/ 187765474 h 611"/>
              <a:gd name="T36" fmla="*/ 13503399 w 77"/>
              <a:gd name="T37" fmla="*/ 177089591 h 611"/>
              <a:gd name="T38" fmla="*/ 4296393 w 77"/>
              <a:gd name="T39" fmla="*/ 162017989 h 611"/>
              <a:gd name="T40" fmla="*/ 0 w 77"/>
              <a:gd name="T41" fmla="*/ 143806701 h 611"/>
              <a:gd name="T42" fmla="*/ 4296393 w 77"/>
              <a:gd name="T43" fmla="*/ 125595413 h 611"/>
              <a:gd name="T44" fmla="*/ 13503399 w 77"/>
              <a:gd name="T45" fmla="*/ 109896191 h 611"/>
              <a:gd name="T46" fmla="*/ 29461320 w 77"/>
              <a:gd name="T47" fmla="*/ 99848695 h 611"/>
              <a:gd name="T48" fmla="*/ 47261106 w 77"/>
              <a:gd name="T49" fmla="*/ 95452184 h 611"/>
              <a:gd name="T50" fmla="*/ 38054104 w 77"/>
              <a:gd name="T51" fmla="*/ 94824564 h 611"/>
              <a:gd name="T52" fmla="*/ 20868531 w 77"/>
              <a:gd name="T53" fmla="*/ 87916779 h 611"/>
              <a:gd name="T54" fmla="*/ 7979352 w 77"/>
              <a:gd name="T55" fmla="*/ 74729623 h 611"/>
              <a:gd name="T56" fmla="*/ 1227653 w 77"/>
              <a:gd name="T57" fmla="*/ 57145955 h 611"/>
              <a:gd name="T58" fmla="*/ 1227653 w 77"/>
              <a:gd name="T59" fmla="*/ 38306242 h 611"/>
              <a:gd name="T60" fmla="*/ 7979352 w 77"/>
              <a:gd name="T61" fmla="*/ 20723360 h 611"/>
              <a:gd name="T62" fmla="*/ 20868531 w 77"/>
              <a:gd name="T63" fmla="*/ 7535408 h 611"/>
              <a:gd name="T64" fmla="*/ 38054104 w 77"/>
              <a:gd name="T65" fmla="*/ 627620 h 611"/>
              <a:gd name="T66" fmla="*/ 47261106 w 77"/>
              <a:gd name="T67" fmla="*/ 0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7"/>
              <a:gd name="T103" fmla="*/ 0 h 611"/>
              <a:gd name="T104" fmla="*/ 77 w 77"/>
              <a:gd name="T105" fmla="*/ 611 h 61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7" h="611">
                <a:moveTo>
                  <a:pt x="77" y="611"/>
                </a:moveTo>
                <a:lnTo>
                  <a:pt x="62" y="609"/>
                </a:lnTo>
                <a:lnTo>
                  <a:pt x="48" y="604"/>
                </a:lnTo>
                <a:lnTo>
                  <a:pt x="34" y="598"/>
                </a:lnTo>
                <a:lnTo>
                  <a:pt x="22" y="588"/>
                </a:lnTo>
                <a:lnTo>
                  <a:pt x="13" y="578"/>
                </a:lnTo>
                <a:lnTo>
                  <a:pt x="7" y="564"/>
                </a:lnTo>
                <a:lnTo>
                  <a:pt x="2" y="550"/>
                </a:lnTo>
                <a:lnTo>
                  <a:pt x="0" y="534"/>
                </a:lnTo>
                <a:lnTo>
                  <a:pt x="2" y="519"/>
                </a:lnTo>
                <a:lnTo>
                  <a:pt x="7" y="505"/>
                </a:lnTo>
                <a:lnTo>
                  <a:pt x="13" y="491"/>
                </a:lnTo>
                <a:lnTo>
                  <a:pt x="22" y="481"/>
                </a:lnTo>
                <a:lnTo>
                  <a:pt x="34" y="471"/>
                </a:lnTo>
                <a:lnTo>
                  <a:pt x="48" y="464"/>
                </a:lnTo>
                <a:lnTo>
                  <a:pt x="62" y="459"/>
                </a:lnTo>
                <a:lnTo>
                  <a:pt x="77" y="458"/>
                </a:lnTo>
                <a:lnTo>
                  <a:pt x="62" y="457"/>
                </a:lnTo>
                <a:lnTo>
                  <a:pt x="48" y="452"/>
                </a:lnTo>
                <a:lnTo>
                  <a:pt x="34" y="445"/>
                </a:lnTo>
                <a:lnTo>
                  <a:pt x="22" y="435"/>
                </a:lnTo>
                <a:lnTo>
                  <a:pt x="13" y="425"/>
                </a:lnTo>
                <a:lnTo>
                  <a:pt x="7" y="411"/>
                </a:lnTo>
                <a:lnTo>
                  <a:pt x="2" y="397"/>
                </a:lnTo>
                <a:lnTo>
                  <a:pt x="0" y="382"/>
                </a:lnTo>
                <a:lnTo>
                  <a:pt x="2" y="366"/>
                </a:lnTo>
                <a:lnTo>
                  <a:pt x="7" y="352"/>
                </a:lnTo>
                <a:lnTo>
                  <a:pt x="13" y="340"/>
                </a:lnTo>
                <a:lnTo>
                  <a:pt x="23" y="328"/>
                </a:lnTo>
                <a:lnTo>
                  <a:pt x="34" y="318"/>
                </a:lnTo>
                <a:lnTo>
                  <a:pt x="48" y="312"/>
                </a:lnTo>
                <a:lnTo>
                  <a:pt x="62" y="306"/>
                </a:lnTo>
                <a:lnTo>
                  <a:pt x="77" y="305"/>
                </a:lnTo>
                <a:lnTo>
                  <a:pt x="62" y="304"/>
                </a:lnTo>
                <a:lnTo>
                  <a:pt x="48" y="299"/>
                </a:lnTo>
                <a:lnTo>
                  <a:pt x="34" y="292"/>
                </a:lnTo>
                <a:lnTo>
                  <a:pt x="22" y="282"/>
                </a:lnTo>
                <a:lnTo>
                  <a:pt x="13" y="272"/>
                </a:lnTo>
                <a:lnTo>
                  <a:pt x="7" y="258"/>
                </a:lnTo>
                <a:lnTo>
                  <a:pt x="2" y="244"/>
                </a:lnTo>
                <a:lnTo>
                  <a:pt x="0" y="229"/>
                </a:lnTo>
                <a:lnTo>
                  <a:pt x="2" y="214"/>
                </a:lnTo>
                <a:lnTo>
                  <a:pt x="7" y="200"/>
                </a:lnTo>
                <a:lnTo>
                  <a:pt x="13" y="186"/>
                </a:lnTo>
                <a:lnTo>
                  <a:pt x="22" y="175"/>
                </a:lnTo>
                <a:lnTo>
                  <a:pt x="34" y="165"/>
                </a:lnTo>
                <a:lnTo>
                  <a:pt x="48" y="159"/>
                </a:lnTo>
                <a:lnTo>
                  <a:pt x="62" y="154"/>
                </a:lnTo>
                <a:lnTo>
                  <a:pt x="77" y="152"/>
                </a:lnTo>
                <a:lnTo>
                  <a:pt x="62" y="151"/>
                </a:lnTo>
                <a:lnTo>
                  <a:pt x="48" y="146"/>
                </a:lnTo>
                <a:lnTo>
                  <a:pt x="34" y="140"/>
                </a:lnTo>
                <a:lnTo>
                  <a:pt x="22" y="130"/>
                </a:lnTo>
                <a:lnTo>
                  <a:pt x="13" y="119"/>
                </a:lnTo>
                <a:lnTo>
                  <a:pt x="7" y="105"/>
                </a:lnTo>
                <a:lnTo>
                  <a:pt x="2" y="91"/>
                </a:lnTo>
                <a:lnTo>
                  <a:pt x="0" y="76"/>
                </a:lnTo>
                <a:lnTo>
                  <a:pt x="2" y="61"/>
                </a:lnTo>
                <a:lnTo>
                  <a:pt x="7" y="47"/>
                </a:lnTo>
                <a:lnTo>
                  <a:pt x="13" y="33"/>
                </a:lnTo>
                <a:lnTo>
                  <a:pt x="22" y="23"/>
                </a:lnTo>
                <a:lnTo>
                  <a:pt x="34" y="12"/>
                </a:lnTo>
                <a:lnTo>
                  <a:pt x="48" y="6"/>
                </a:lnTo>
                <a:lnTo>
                  <a:pt x="62" y="1"/>
                </a:lnTo>
                <a:lnTo>
                  <a:pt x="77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3700463" y="1682750"/>
            <a:ext cx="2428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 flipV="1">
            <a:off x="3700463" y="1471613"/>
            <a:ext cx="120650" cy="211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 flipH="1" flipV="1">
            <a:off x="3821113" y="1471613"/>
            <a:ext cx="122237" cy="211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4175125" y="1552575"/>
            <a:ext cx="0" cy="160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V="1">
            <a:off x="4175125" y="1471613"/>
            <a:ext cx="141288" cy="809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 flipH="1" flipV="1">
            <a:off x="4035425" y="1471613"/>
            <a:ext cx="139700" cy="809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4308475" y="1865313"/>
            <a:ext cx="0" cy="4841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4227513" y="1743075"/>
            <a:ext cx="4127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206875" y="1724025"/>
            <a:ext cx="825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4187825" y="1703388"/>
            <a:ext cx="1206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4248150" y="1592263"/>
            <a:ext cx="0" cy="1111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H="1" flipV="1">
            <a:off x="4156075" y="1531938"/>
            <a:ext cx="92075" cy="603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3979863" y="1771650"/>
            <a:ext cx="1016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00"/>
              <a:t>TR</a:t>
            </a:r>
            <a:endParaRPr lang="en-US" alt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4081463" y="17716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00"/>
              <a:t>1</a:t>
            </a:r>
            <a:endParaRPr lang="en-US" altLang="en-US"/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98450" y="3668713"/>
            <a:ext cx="4141788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/>
              <a:t>New Transformer.TR1 Phases=3 Windings=2 </a:t>
            </a:r>
          </a:p>
          <a:p>
            <a:pPr algn="l"/>
            <a:r>
              <a:rPr lang="en-US" altLang="en-US" sz="1200" b="1"/>
              <a:t>~ Buses=[SourceBus, Sub_Bus] </a:t>
            </a:r>
          </a:p>
          <a:p>
            <a:pPr algn="l"/>
            <a:r>
              <a:rPr lang="en-US" altLang="en-US" sz="1200" b="1"/>
              <a:t>~ Conns=[Delta Wye] </a:t>
            </a:r>
          </a:p>
          <a:p>
            <a:pPr algn="l"/>
            <a:r>
              <a:rPr lang="en-US" altLang="en-US" sz="1200" b="1"/>
              <a:t>~ kVs= [115 12.47]</a:t>
            </a:r>
          </a:p>
          <a:p>
            <a:pPr algn="l"/>
            <a:r>
              <a:rPr lang="en-US" altLang="en-US" sz="1200" b="1"/>
              <a:t>~ kVAs=[20000 20000]</a:t>
            </a:r>
          </a:p>
          <a:p>
            <a:pPr algn="l"/>
            <a:r>
              <a:rPr lang="en-US" altLang="en-US" sz="1200" b="1"/>
              <a:t>~ XHL=10</a:t>
            </a:r>
          </a:p>
          <a:p>
            <a:pPr algn="l"/>
            <a:endParaRPr lang="en-US" altLang="en-US" sz="1200" b="1"/>
          </a:p>
        </p:txBody>
      </p:sp>
      <p:sp>
        <p:nvSpPr>
          <p:cNvPr id="9832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20 MVA Substation Transformer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4065588" y="3735388"/>
            <a:ext cx="47482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/>
              <a:t>New Transformer.TR1 Phases=3 Windings=2 XHL=10</a:t>
            </a:r>
          </a:p>
          <a:p>
            <a:pPr algn="l"/>
            <a:r>
              <a:rPr lang="en-US" altLang="en-US" sz="1200" b="1"/>
              <a:t>~ wdg=1 bus=SourceBus Conn=Delta kV=115 kVA=20000</a:t>
            </a:r>
          </a:p>
          <a:p>
            <a:pPr algn="l"/>
            <a:r>
              <a:rPr lang="en-US" altLang="en-US" sz="1200" b="1"/>
              <a:t>~ wdg=2 bus= Sub_Bus Conn=wye kV=12.47 kVA=20000</a:t>
            </a:r>
          </a:p>
          <a:p>
            <a:pPr algn="l"/>
            <a:endParaRPr lang="en-US" altLang="en-US" sz="1200" b="1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430213" y="2841625"/>
            <a:ext cx="307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Defining Using Arrays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4341813" y="2863850"/>
            <a:ext cx="307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Defining Winding by Winding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4425950" y="1936750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Sub_Bus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693863" y="1882775"/>
            <a:ext cx="175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SourceBus</a:t>
            </a:r>
          </a:p>
        </p:txBody>
      </p:sp>
    </p:spTree>
    <p:extLst>
      <p:ext uri="{BB962C8B-B14F-4D97-AF65-F5344CB8AC3E}">
        <p14:creationId xmlns:p14="http://schemas.microsoft.com/office/powerpoint/2010/main" val="21085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804863" y="3282950"/>
            <a:ext cx="1882775" cy="30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979988" y="3646488"/>
            <a:ext cx="1962150" cy="2968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Line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2689225" y="1670050"/>
            <a:ext cx="3222625" cy="947738"/>
            <a:chOff x="2714" y="1156"/>
            <a:chExt cx="1037" cy="305"/>
          </a:xfrm>
        </p:grpSpPr>
        <p:sp>
          <p:nvSpPr>
            <p:cNvPr id="99340" name="Rectangle 6"/>
            <p:cNvSpPr>
              <a:spLocks noChangeArrowheads="1"/>
            </p:cNvSpPr>
            <p:nvPr/>
          </p:nvSpPr>
          <p:spPr bwMode="auto">
            <a:xfrm>
              <a:off x="2830" y="1289"/>
              <a:ext cx="806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341" name="Rectangle 7"/>
            <p:cNvSpPr>
              <a:spLocks noChangeArrowheads="1"/>
            </p:cNvSpPr>
            <p:nvPr/>
          </p:nvSpPr>
          <p:spPr bwMode="auto">
            <a:xfrm>
              <a:off x="2830" y="1289"/>
              <a:ext cx="806" cy="7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342" name="Line 8"/>
            <p:cNvSpPr>
              <a:spLocks noChangeShapeType="1"/>
            </p:cNvSpPr>
            <p:nvPr/>
          </p:nvSpPr>
          <p:spPr bwMode="auto">
            <a:xfrm>
              <a:off x="3751" y="1156"/>
              <a:ext cx="0" cy="30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3" name="Line 9"/>
            <p:cNvSpPr>
              <a:spLocks noChangeShapeType="1"/>
            </p:cNvSpPr>
            <p:nvPr/>
          </p:nvSpPr>
          <p:spPr bwMode="auto">
            <a:xfrm>
              <a:off x="2714" y="1328"/>
              <a:ext cx="11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4" name="Line 10"/>
            <p:cNvSpPr>
              <a:spLocks noChangeShapeType="1"/>
            </p:cNvSpPr>
            <p:nvPr/>
          </p:nvSpPr>
          <p:spPr bwMode="auto">
            <a:xfrm>
              <a:off x="3636" y="1328"/>
              <a:ext cx="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5" name="Rectangle 11"/>
            <p:cNvSpPr>
              <a:spLocks noChangeArrowheads="1"/>
            </p:cNvSpPr>
            <p:nvPr/>
          </p:nvSpPr>
          <p:spPr bwMode="auto">
            <a:xfrm>
              <a:off x="3139" y="1202"/>
              <a:ext cx="1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LINE</a:t>
              </a:r>
            </a:p>
          </p:txBody>
        </p:sp>
        <p:sp>
          <p:nvSpPr>
            <p:cNvPr id="99346" name="Rectangle 12"/>
            <p:cNvSpPr>
              <a:spLocks noChangeArrowheads="1"/>
            </p:cNvSpPr>
            <p:nvPr/>
          </p:nvSpPr>
          <p:spPr bwMode="auto">
            <a:xfrm>
              <a:off x="3253" y="1202"/>
              <a:ext cx="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99347" name="Rectangle 13"/>
            <p:cNvSpPr>
              <a:spLocks noChangeArrowheads="1"/>
            </p:cNvSpPr>
            <p:nvPr/>
          </p:nvSpPr>
          <p:spPr bwMode="auto">
            <a:xfrm>
              <a:off x="3100" y="1393"/>
              <a:ext cx="4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1 </a:t>
              </a:r>
            </a:p>
          </p:txBody>
        </p:sp>
        <p:sp>
          <p:nvSpPr>
            <p:cNvPr id="99348" name="Rectangle 14"/>
            <p:cNvSpPr>
              <a:spLocks noChangeArrowheads="1"/>
            </p:cNvSpPr>
            <p:nvPr/>
          </p:nvSpPr>
          <p:spPr bwMode="auto">
            <a:xfrm>
              <a:off x="3143" y="1393"/>
              <a:ext cx="10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Mile</a:t>
              </a:r>
            </a:p>
          </p:txBody>
        </p:sp>
        <p:sp>
          <p:nvSpPr>
            <p:cNvPr id="99349" name="Rectangle 15"/>
            <p:cNvSpPr>
              <a:spLocks noChangeArrowheads="1"/>
            </p:cNvSpPr>
            <p:nvPr/>
          </p:nvSpPr>
          <p:spPr bwMode="auto">
            <a:xfrm>
              <a:off x="3237" y="1393"/>
              <a:ext cx="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, </a:t>
              </a:r>
            </a:p>
          </p:txBody>
        </p:sp>
        <p:sp>
          <p:nvSpPr>
            <p:cNvPr id="99350" name="Rectangle 16"/>
            <p:cNvSpPr>
              <a:spLocks noChangeArrowheads="1"/>
            </p:cNvSpPr>
            <p:nvPr/>
          </p:nvSpPr>
          <p:spPr bwMode="auto">
            <a:xfrm>
              <a:off x="3265" y="1393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336 </a:t>
              </a:r>
            </a:p>
          </p:txBody>
        </p:sp>
      </p:grpSp>
      <p:sp>
        <p:nvSpPr>
          <p:cNvPr id="99334" name="Text Box 17"/>
          <p:cNvSpPr txBox="1">
            <a:spLocks noChangeArrowheads="1"/>
          </p:cNvSpPr>
          <p:nvPr/>
        </p:nvSpPr>
        <p:spPr bwMode="auto">
          <a:xfrm>
            <a:off x="265113" y="3271838"/>
            <a:ext cx="88788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New Linecode.336ACSR R1=0.058 X1=.1206 R0=.1784 X0=.4047 C1=3.4 C0=1.6 Units=kft</a:t>
            </a:r>
          </a:p>
          <a:p>
            <a:pPr algn="l"/>
            <a:r>
              <a:rPr lang="en-US" altLang="en-US" b="1"/>
              <a:t>New Line.LINE1 Bus1=Sub_Bus Bus2=LoadBus Linecode=336ACSR Length=1 Units=Mi </a:t>
            </a:r>
          </a:p>
          <a:p>
            <a:pPr algn="l"/>
            <a:endParaRPr lang="en-US" altLang="en-US"/>
          </a:p>
        </p:txBody>
      </p:sp>
      <p:sp>
        <p:nvSpPr>
          <p:cNvPr id="99335" name="Text Box 18"/>
          <p:cNvSpPr txBox="1">
            <a:spLocks noChangeArrowheads="1"/>
          </p:cNvSpPr>
          <p:nvPr/>
        </p:nvSpPr>
        <p:spPr bwMode="auto">
          <a:xfrm>
            <a:off x="1651000" y="1298575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Sub_Bus</a:t>
            </a:r>
          </a:p>
        </p:txBody>
      </p:sp>
      <p:sp>
        <p:nvSpPr>
          <p:cNvPr id="99336" name="Text Box 19"/>
          <p:cNvSpPr txBox="1">
            <a:spLocks noChangeArrowheads="1"/>
          </p:cNvSpPr>
          <p:nvPr/>
        </p:nvSpPr>
        <p:spPr bwMode="auto">
          <a:xfrm>
            <a:off x="4968875" y="1266825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LoadBus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925513" y="5111750"/>
            <a:ext cx="6907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 objects may also be defined by </a:t>
            </a:r>
            <a:r>
              <a:rPr lang="en-US" altLang="en-US" b="1"/>
              <a:t>Geometry</a:t>
            </a:r>
            <a:r>
              <a:rPr lang="en-US" altLang="en-US"/>
              <a:t> or </a:t>
            </a:r>
            <a:r>
              <a:rPr lang="en-US" altLang="en-US" b="1"/>
              <a:t>matrix </a:t>
            </a:r>
            <a:r>
              <a:rPr lang="en-US" altLang="en-US"/>
              <a:t>properties.</a:t>
            </a:r>
          </a:p>
          <a:p>
            <a:r>
              <a:rPr lang="en-US" altLang="en-US" b="1"/>
              <a:t>(Rmatrix=… Xmatrix=… Cmatrix=…)</a:t>
            </a:r>
          </a:p>
        </p:txBody>
      </p:sp>
      <p:sp>
        <p:nvSpPr>
          <p:cNvPr id="99338" name="Freeform 21"/>
          <p:cNvSpPr>
            <a:spLocks/>
          </p:cNvSpPr>
          <p:nvPr/>
        </p:nvSpPr>
        <p:spPr bwMode="auto">
          <a:xfrm>
            <a:off x="1971675" y="3657600"/>
            <a:ext cx="3436938" cy="1395413"/>
          </a:xfrm>
          <a:custGeom>
            <a:avLst/>
            <a:gdLst>
              <a:gd name="T0" fmla="*/ 2147483647 w 2165"/>
              <a:gd name="T1" fmla="*/ 1267131874 h 546"/>
              <a:gd name="T2" fmla="*/ 2147483647 w 2165"/>
              <a:gd name="T3" fmla="*/ 2147483647 h 546"/>
              <a:gd name="T4" fmla="*/ 0 w 2165"/>
              <a:gd name="T5" fmla="*/ 0 h 546"/>
              <a:gd name="T6" fmla="*/ 0 60000 65536"/>
              <a:gd name="T7" fmla="*/ 0 60000 65536"/>
              <a:gd name="T8" fmla="*/ 0 60000 65536"/>
              <a:gd name="T9" fmla="*/ 0 w 2165"/>
              <a:gd name="T10" fmla="*/ 0 h 546"/>
              <a:gd name="T11" fmla="*/ 2165 w 2165"/>
              <a:gd name="T12" fmla="*/ 546 h 5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" h="546">
                <a:moveTo>
                  <a:pt x="2165" y="194"/>
                </a:moveTo>
                <a:cubicBezTo>
                  <a:pt x="1804" y="370"/>
                  <a:pt x="1444" y="546"/>
                  <a:pt x="1083" y="514"/>
                </a:cubicBezTo>
                <a:cubicBezTo>
                  <a:pt x="722" y="482"/>
                  <a:pt x="180" y="86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39" name="Line 22"/>
          <p:cNvSpPr>
            <a:spLocks noChangeShapeType="1"/>
          </p:cNvSpPr>
          <p:nvPr/>
        </p:nvSpPr>
        <p:spPr bwMode="auto">
          <a:xfrm>
            <a:off x="2635250" y="1690688"/>
            <a:ext cx="0" cy="963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Load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4264025" y="1373188"/>
            <a:ext cx="1198563" cy="2687637"/>
            <a:chOff x="3617" y="1156"/>
            <a:chExt cx="348" cy="781"/>
          </a:xfrm>
        </p:grpSpPr>
        <p:sp>
          <p:nvSpPr>
            <p:cNvPr id="100358" name="Line 4"/>
            <p:cNvSpPr>
              <a:spLocks noChangeShapeType="1"/>
            </p:cNvSpPr>
            <p:nvPr/>
          </p:nvSpPr>
          <p:spPr bwMode="auto">
            <a:xfrm>
              <a:off x="3751" y="1156"/>
              <a:ext cx="0" cy="30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59" name="Freeform 5"/>
            <p:cNvSpPr>
              <a:spLocks/>
            </p:cNvSpPr>
            <p:nvPr/>
          </p:nvSpPr>
          <p:spPr bwMode="auto">
            <a:xfrm>
              <a:off x="3751" y="1404"/>
              <a:ext cx="115" cy="235"/>
            </a:xfrm>
            <a:custGeom>
              <a:avLst/>
              <a:gdLst>
                <a:gd name="T0" fmla="*/ 0 w 230"/>
                <a:gd name="T1" fmla="*/ 0 h 471"/>
                <a:gd name="T2" fmla="*/ 58 w 230"/>
                <a:gd name="T3" fmla="*/ 0 h 471"/>
                <a:gd name="T4" fmla="*/ 58 w 230"/>
                <a:gd name="T5" fmla="*/ 117 h 471"/>
                <a:gd name="T6" fmla="*/ 0 60000 65536"/>
                <a:gd name="T7" fmla="*/ 0 60000 65536"/>
                <a:gd name="T8" fmla="*/ 0 60000 65536"/>
                <a:gd name="T9" fmla="*/ 0 w 230"/>
                <a:gd name="T10" fmla="*/ 0 h 471"/>
                <a:gd name="T11" fmla="*/ 230 w 230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" h="471">
                  <a:moveTo>
                    <a:pt x="0" y="0"/>
                  </a:moveTo>
                  <a:lnTo>
                    <a:pt x="230" y="0"/>
                  </a:lnTo>
                  <a:lnTo>
                    <a:pt x="230" y="47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0" name="Freeform 6"/>
            <p:cNvSpPr>
              <a:spLocks/>
            </p:cNvSpPr>
            <p:nvPr/>
          </p:nvSpPr>
          <p:spPr bwMode="auto">
            <a:xfrm>
              <a:off x="3840" y="1633"/>
              <a:ext cx="52" cy="76"/>
            </a:xfrm>
            <a:custGeom>
              <a:avLst/>
              <a:gdLst>
                <a:gd name="T0" fmla="*/ 27 w 102"/>
                <a:gd name="T1" fmla="*/ 0 h 153"/>
                <a:gd name="T2" fmla="*/ 13 w 102"/>
                <a:gd name="T3" fmla="*/ 38 h 153"/>
                <a:gd name="T4" fmla="*/ 0 w 102"/>
                <a:gd name="T5" fmla="*/ 0 h 153"/>
                <a:gd name="T6" fmla="*/ 27 w 102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53"/>
                <a:gd name="T14" fmla="*/ 102 w 102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53">
                  <a:moveTo>
                    <a:pt x="102" y="0"/>
                  </a:moveTo>
                  <a:lnTo>
                    <a:pt x="51" y="153"/>
                  </a:lnTo>
                  <a:lnTo>
                    <a:pt x="0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Line 7"/>
            <p:cNvSpPr>
              <a:spLocks noChangeShapeType="1"/>
            </p:cNvSpPr>
            <p:nvPr/>
          </p:nvSpPr>
          <p:spPr bwMode="auto">
            <a:xfrm>
              <a:off x="3636" y="1328"/>
              <a:ext cx="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Rectangle 8"/>
            <p:cNvSpPr>
              <a:spLocks noChangeArrowheads="1"/>
            </p:cNvSpPr>
            <p:nvPr/>
          </p:nvSpPr>
          <p:spPr bwMode="auto">
            <a:xfrm>
              <a:off x="3617" y="1498"/>
              <a:ext cx="185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Loadbus</a:t>
              </a:r>
            </a:p>
          </p:txBody>
        </p:sp>
        <p:sp>
          <p:nvSpPr>
            <p:cNvPr id="100363" name="Rectangle 9"/>
            <p:cNvSpPr>
              <a:spLocks noChangeArrowheads="1"/>
            </p:cNvSpPr>
            <p:nvPr/>
          </p:nvSpPr>
          <p:spPr bwMode="auto">
            <a:xfrm>
              <a:off x="3808" y="1737"/>
              <a:ext cx="125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LOAD</a:t>
              </a:r>
            </a:p>
          </p:txBody>
        </p:sp>
        <p:sp>
          <p:nvSpPr>
            <p:cNvPr id="100364" name="Rectangle 10"/>
            <p:cNvSpPr>
              <a:spLocks noChangeArrowheads="1"/>
            </p:cNvSpPr>
            <p:nvPr/>
          </p:nvSpPr>
          <p:spPr bwMode="auto">
            <a:xfrm>
              <a:off x="3937" y="1737"/>
              <a:ext cx="25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100365" name="Rectangle 11"/>
            <p:cNvSpPr>
              <a:spLocks noChangeArrowheads="1"/>
            </p:cNvSpPr>
            <p:nvPr/>
          </p:nvSpPr>
          <p:spPr bwMode="auto">
            <a:xfrm>
              <a:off x="3778" y="1823"/>
              <a:ext cx="110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1000 </a:t>
              </a:r>
            </a:p>
          </p:txBody>
        </p:sp>
        <p:sp>
          <p:nvSpPr>
            <p:cNvPr id="100366" name="Rectangle 12"/>
            <p:cNvSpPr>
              <a:spLocks noChangeArrowheads="1"/>
            </p:cNvSpPr>
            <p:nvPr/>
          </p:nvSpPr>
          <p:spPr bwMode="auto">
            <a:xfrm>
              <a:off x="3901" y="1823"/>
              <a:ext cx="64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kW</a:t>
              </a:r>
            </a:p>
          </p:txBody>
        </p:sp>
        <p:sp>
          <p:nvSpPr>
            <p:cNvPr id="100367" name="Rectangle 13"/>
            <p:cNvSpPr>
              <a:spLocks noChangeArrowheads="1"/>
            </p:cNvSpPr>
            <p:nvPr/>
          </p:nvSpPr>
          <p:spPr bwMode="auto">
            <a:xfrm>
              <a:off x="3777" y="1884"/>
              <a:ext cx="24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0</a:t>
              </a:r>
            </a:p>
          </p:txBody>
        </p:sp>
        <p:sp>
          <p:nvSpPr>
            <p:cNvPr id="100368" name="Rectangle 14"/>
            <p:cNvSpPr>
              <a:spLocks noChangeArrowheads="1"/>
            </p:cNvSpPr>
            <p:nvPr/>
          </p:nvSpPr>
          <p:spPr bwMode="auto">
            <a:xfrm>
              <a:off x="3804" y="1884"/>
              <a:ext cx="12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.</a:t>
              </a:r>
            </a:p>
          </p:txBody>
        </p:sp>
        <p:sp>
          <p:nvSpPr>
            <p:cNvPr id="100369" name="Rectangle 15"/>
            <p:cNvSpPr>
              <a:spLocks noChangeArrowheads="1"/>
            </p:cNvSpPr>
            <p:nvPr/>
          </p:nvSpPr>
          <p:spPr bwMode="auto">
            <a:xfrm>
              <a:off x="3826" y="1884"/>
              <a:ext cx="61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95 </a:t>
              </a:r>
            </a:p>
          </p:txBody>
        </p:sp>
        <p:sp>
          <p:nvSpPr>
            <p:cNvPr id="100370" name="Rectangle 16"/>
            <p:cNvSpPr>
              <a:spLocks noChangeArrowheads="1"/>
            </p:cNvSpPr>
            <p:nvPr/>
          </p:nvSpPr>
          <p:spPr bwMode="auto">
            <a:xfrm>
              <a:off x="3895" y="1884"/>
              <a:ext cx="5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PF</a:t>
              </a:r>
            </a:p>
          </p:txBody>
        </p:sp>
      </p:grpSp>
      <p:sp>
        <p:nvSpPr>
          <p:cNvPr id="100356" name="Rectangle 17"/>
          <p:cNvSpPr>
            <a:spLocks noChangeArrowheads="1"/>
          </p:cNvSpPr>
          <p:nvPr/>
        </p:nvSpPr>
        <p:spPr bwMode="auto">
          <a:xfrm>
            <a:off x="1179513" y="4483100"/>
            <a:ext cx="623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New Load.LOAD1  Bus1=LoadBus  kV=12.47  kW=1000  PF=.95</a:t>
            </a:r>
          </a:p>
        </p:txBody>
      </p:sp>
      <p:sp>
        <p:nvSpPr>
          <p:cNvPr id="100357" name="Text Box 18"/>
          <p:cNvSpPr txBox="1">
            <a:spLocks noChangeArrowheads="1"/>
          </p:cNvSpPr>
          <p:nvPr/>
        </p:nvSpPr>
        <p:spPr bwMode="auto">
          <a:xfrm>
            <a:off x="947738" y="5100638"/>
            <a:ext cx="5816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3-phase loads, use L-L kV and total kW</a:t>
            </a:r>
          </a:p>
          <a:p>
            <a:r>
              <a:rPr lang="en-US" altLang="en-US"/>
              <a:t>For 1-phase loads, typically use L-N kV and total kW </a:t>
            </a:r>
            <a:br>
              <a:rPr lang="en-US" altLang="en-US"/>
            </a:br>
            <a:r>
              <a:rPr lang="en-US" altLang="en-US"/>
              <a:t>unless L-L-connected; Then use L-L kV.</a:t>
            </a:r>
          </a:p>
        </p:txBody>
      </p:sp>
    </p:spTree>
    <p:extLst>
      <p:ext uri="{BB962C8B-B14F-4D97-AF65-F5344CB8AC3E}">
        <p14:creationId xmlns:p14="http://schemas.microsoft.com/office/powerpoint/2010/main" val="28707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Solving and Showing Results Reports</a:t>
            </a:r>
          </a:p>
        </p:txBody>
      </p:sp>
      <p:sp>
        <p:nvSpPr>
          <p:cNvPr id="1239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Solve</a:t>
            </a:r>
          </a:p>
          <a:p>
            <a:pPr lvl="2"/>
            <a:r>
              <a:rPr lang="en-US" altLang="en-US" b="1" dirty="0"/>
              <a:t>Show summary  </a:t>
            </a:r>
            <a:r>
              <a:rPr lang="en-US" altLang="en-US" dirty="0"/>
              <a:t>(power flow summary)</a:t>
            </a:r>
          </a:p>
          <a:p>
            <a:r>
              <a:rPr lang="en-US" altLang="en-US" b="1" dirty="0"/>
              <a:t>Show Voltages LN Nodes</a:t>
            </a:r>
          </a:p>
          <a:p>
            <a:r>
              <a:rPr lang="en-US" altLang="en-US" b="1" dirty="0"/>
              <a:t>Show Currents Element</a:t>
            </a:r>
          </a:p>
          <a:p>
            <a:r>
              <a:rPr lang="en-US" altLang="en-US" b="1" dirty="0"/>
              <a:t>Show Powers kVA Elements</a:t>
            </a:r>
          </a:p>
          <a:p>
            <a:pPr lvl="1"/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Also</a:t>
            </a:r>
          </a:p>
          <a:p>
            <a:pPr lvl="1"/>
            <a:r>
              <a:rPr lang="en-US" altLang="en-US" b="1" dirty="0"/>
              <a:t>Export</a:t>
            </a:r>
            <a:r>
              <a:rPr lang="en-US" altLang="en-US" dirty="0"/>
              <a:t> …   (creates CSV files)</a:t>
            </a:r>
          </a:p>
          <a:p>
            <a:pPr lvl="1"/>
            <a:r>
              <a:rPr lang="en-US" altLang="en-US" b="1" dirty="0"/>
              <a:t>Plot</a:t>
            </a:r>
            <a:r>
              <a:rPr lang="en-US" alt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21750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 to “</a:t>
            </a:r>
            <a:r>
              <a:rPr lang="en-US" dirty="0" err="1"/>
              <a:t>OpenDSS</a:t>
            </a:r>
            <a:r>
              <a:rPr lang="en-US" dirty="0"/>
              <a:t> Cheatsheet.PDF” in Doc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690562"/>
            <a:ext cx="8620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53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OpenDSS</a:t>
            </a:r>
            <a:r>
              <a:rPr lang="en-US" dirty="0"/>
              <a:t> Cheatsheet.PDF” continued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083"/>
            <a:ext cx="85629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6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 500-kW Generator Object to </a:t>
            </a:r>
            <a:r>
              <a:rPr lang="en-US" altLang="en-US" dirty="0" err="1"/>
              <a:t>LoadBus</a:t>
            </a:r>
            <a:endParaRPr lang="en-US" altLang="en-US" dirty="0"/>
          </a:p>
        </p:txBody>
      </p:sp>
      <p:pic>
        <p:nvPicPr>
          <p:cNvPr id="952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0343"/>
            <a:ext cx="3851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19518" y="2939143"/>
            <a:ext cx="830496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… (continue from existing Script)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Generator.DG1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kV=12.47 kW=500 PF=1.0</a:t>
            </a:r>
          </a:p>
          <a:p>
            <a:pPr algn="l"/>
            <a:endParaRPr lang="en-US" altLang="en-US" sz="12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// solve again and observe results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Solve    ! Starts with previous solution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Voltages LN Nodes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Currents Element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Powers kVA Elements</a:t>
            </a:r>
          </a:p>
          <a:p>
            <a:pPr algn="l"/>
            <a:endParaRPr lang="en-US" altLang="en-US" sz="1200" b="1" dirty="0">
              <a:latin typeface="Courier New" panose="02070309020205020404" pitchFamily="49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621567" y="1323712"/>
            <a:ext cx="733826" cy="6658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DG</a:t>
            </a:r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 bwMode="auto">
          <a:xfrm flipH="1">
            <a:off x="5938576" y="1656643"/>
            <a:ext cx="682991" cy="1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8816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Bus Model  (Bus </a:t>
            </a:r>
            <a:r>
              <a:rPr lang="en-US" altLang="en-US">
                <a:cs typeface="Arial" panose="020B0604020202020204" pitchFamily="34" charset="0"/>
              </a:rPr>
              <a:t>≠</a:t>
            </a:r>
            <a:r>
              <a:rPr lang="en-US" altLang="en-US"/>
              <a:t> Node)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391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524000" y="3886200"/>
            <a:ext cx="60960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3088" indent="-573088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/>
              <a:t>Referring to Buses and Nodes  (A Bus has 1 or more Nodes)</a:t>
            </a:r>
          </a:p>
          <a:p>
            <a:pPr algn="l"/>
            <a:r>
              <a:rPr lang="en-US" altLang="en-US" dirty="0"/>
              <a:t>     </a:t>
            </a:r>
            <a:r>
              <a:rPr lang="en-US" altLang="en-US" b="1" dirty="0"/>
              <a:t>Bus1=</a:t>
            </a:r>
            <a:r>
              <a:rPr lang="en-US" altLang="en-US" b="1" i="1" dirty="0"/>
              <a:t>BusName.1.2.3.0</a:t>
            </a:r>
          </a:p>
          <a:p>
            <a:pPr algn="l"/>
            <a:r>
              <a:rPr lang="en-US" altLang="en-US" dirty="0"/>
              <a:t>(This is the default for a 3-phase circuit element)</a:t>
            </a:r>
          </a:p>
          <a:p>
            <a:pPr algn="l"/>
            <a:r>
              <a:rPr lang="en-US" altLang="en-US" dirty="0"/>
              <a:t>Shorthand notation for taking the default:</a:t>
            </a:r>
          </a:p>
          <a:p>
            <a:pPr algn="l"/>
            <a:r>
              <a:rPr lang="en-US" altLang="en-US" dirty="0"/>
              <a:t>    </a:t>
            </a:r>
            <a:r>
              <a:rPr lang="en-US" altLang="en-US" b="1" dirty="0"/>
              <a:t>Bus1=</a:t>
            </a:r>
            <a:r>
              <a:rPr lang="en-US" altLang="en-US" b="1" i="1" dirty="0" err="1"/>
              <a:t>BusName</a:t>
            </a:r>
            <a:r>
              <a:rPr lang="en-US" altLang="en-US" i="1" dirty="0"/>
              <a:t>    </a:t>
            </a:r>
          </a:p>
          <a:p>
            <a:pPr algn="l"/>
            <a:r>
              <a:rPr lang="en-US" altLang="en-US" i="1" dirty="0"/>
              <a:t>Note: </a:t>
            </a:r>
            <a:r>
              <a:rPr lang="en-US" altLang="en-US" dirty="0"/>
              <a:t>Sometimes this can bite you (e.g. – Transformers, or capacitors with ungrounded neutrals)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241550" y="1512888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Nodes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2212975" y="1819275"/>
            <a:ext cx="560388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998788" y="1858963"/>
            <a:ext cx="325437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32238" y="3498850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Bus</a:t>
            </a:r>
          </a:p>
        </p:txBody>
      </p:sp>
      <p:sp>
        <p:nvSpPr>
          <p:cNvPr id="65545" name="AutoShape 9"/>
          <p:cNvSpPr>
            <a:spLocks/>
          </p:cNvSpPr>
          <p:nvPr/>
        </p:nvSpPr>
        <p:spPr bwMode="auto">
          <a:xfrm rot="5400000">
            <a:off x="4665663" y="74613"/>
            <a:ext cx="215900" cy="6527800"/>
          </a:xfrm>
          <a:prstGeom prst="rightBrace">
            <a:avLst>
              <a:gd name="adj1" fmla="val 2519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2586038" y="1828800"/>
            <a:ext cx="265112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220" y="274955"/>
            <a:ext cx="8595360" cy="731520"/>
          </a:xfrm>
        </p:spPr>
        <p:txBody>
          <a:bodyPr/>
          <a:lstStyle/>
          <a:p>
            <a:pPr eaLnBrk="1" hangingPunct="1"/>
            <a:r>
              <a:rPr lang="en-US" altLang="en-US" dirty="0"/>
              <a:t>Node Numbers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8" y="1597025"/>
            <a:ext cx="7391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31111" y="3234644"/>
            <a:ext cx="868177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3088" indent="-573088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 dirty="0"/>
              <a:t>The voltage at Node 0 = 0 (always)</a:t>
            </a:r>
          </a:p>
          <a:p>
            <a:pPr algn="l"/>
            <a:r>
              <a:rPr lang="en-US" altLang="en-US" sz="2400" dirty="0"/>
              <a:t>The other Node numbers are arbitrary</a:t>
            </a:r>
          </a:p>
          <a:p>
            <a:pPr algn="l"/>
            <a:r>
              <a:rPr lang="en-US" altLang="en-US" sz="2400" dirty="0"/>
              <a:t>By convention, Nodes 1, 2, 3 correspond to phase ABC</a:t>
            </a:r>
          </a:p>
          <a:p>
            <a:pPr algn="l"/>
            <a:r>
              <a:rPr lang="en-US" altLang="en-US" sz="2400" dirty="0"/>
              <a:t>	But they don’t have to</a:t>
            </a:r>
          </a:p>
          <a:p>
            <a:pPr algn="l"/>
            <a:r>
              <a:rPr lang="en-US" altLang="en-US" sz="2400" dirty="0"/>
              <a:t>You can have a very large number of nodes at a Bus	</a:t>
            </a:r>
          </a:p>
          <a:p>
            <a:pPr algn="l"/>
            <a:r>
              <a:rPr lang="en-US" altLang="en-US" sz="2400" dirty="0"/>
              <a:t>	They do not have to be pre-declared</a:t>
            </a:r>
          </a:p>
          <a:p>
            <a:pPr algn="l"/>
            <a:endParaRPr lang="en-US" altLang="en-US" sz="2400" dirty="0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861393" y="2845707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Bus</a:t>
            </a:r>
          </a:p>
        </p:txBody>
      </p:sp>
      <p:sp>
        <p:nvSpPr>
          <p:cNvPr id="65545" name="AutoShape 9"/>
          <p:cNvSpPr>
            <a:spLocks/>
          </p:cNvSpPr>
          <p:nvPr/>
        </p:nvSpPr>
        <p:spPr bwMode="auto">
          <a:xfrm rot="5400000">
            <a:off x="4594818" y="-578530"/>
            <a:ext cx="215900" cy="6527800"/>
          </a:xfrm>
          <a:prstGeom prst="rightBrace">
            <a:avLst>
              <a:gd name="adj1" fmla="val 2519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0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Terminal Definition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95438"/>
            <a:ext cx="5240338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425575" y="5200650"/>
            <a:ext cx="74437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 Elements have one or more </a:t>
            </a:r>
            <a:r>
              <a:rPr lang="en-US" altLang="en-US" i="1"/>
              <a:t>Terminals</a:t>
            </a:r>
            <a:r>
              <a:rPr lang="en-US" altLang="en-US"/>
              <a:t> with 1..N conductors.</a:t>
            </a:r>
          </a:p>
          <a:p>
            <a:r>
              <a:rPr lang="en-US" altLang="en-US" i="1"/>
              <a:t>Conductors</a:t>
            </a:r>
            <a:r>
              <a:rPr lang="en-US" altLang="en-US"/>
              <a:t> connect to </a:t>
            </a:r>
            <a:r>
              <a:rPr lang="en-US" altLang="en-US" i="1"/>
              <a:t>Nodes</a:t>
            </a:r>
            <a:r>
              <a:rPr lang="en-US" altLang="en-US"/>
              <a:t> at a </a:t>
            </a:r>
            <a:r>
              <a:rPr lang="en-US" altLang="en-US" i="1"/>
              <a:t>Bus</a:t>
            </a:r>
          </a:p>
          <a:p>
            <a:r>
              <a:rPr lang="en-US" altLang="en-US"/>
              <a:t>Each </a:t>
            </a:r>
            <a:r>
              <a:rPr lang="en-US" altLang="en-US" i="1"/>
              <a:t>Terminal</a:t>
            </a:r>
            <a:r>
              <a:rPr lang="en-US" altLang="en-US"/>
              <a:t> connects to one and only one </a:t>
            </a:r>
            <a:r>
              <a:rPr lang="en-US" altLang="en-US" i="1"/>
              <a:t>Bus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66700" y="3049588"/>
            <a:ext cx="1455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Conductors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V="1">
            <a:off x="1643063" y="2381250"/>
            <a:ext cx="795337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622425" y="3371850"/>
            <a:ext cx="79692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 Delivery Elements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209800"/>
            <a:ext cx="62452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69913" y="5397500"/>
            <a:ext cx="821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PD Elements are Generally Completely Described by </a:t>
            </a:r>
            <a:r>
              <a:rPr lang="en-US" altLang="en-US" i="1"/>
              <a:t>[Yprim]</a:t>
            </a:r>
          </a:p>
        </p:txBody>
      </p:sp>
    </p:spTree>
    <p:extLst>
      <p:ext uri="{BB962C8B-B14F-4D97-AF65-F5344CB8AC3E}">
        <p14:creationId xmlns:p14="http://schemas.microsoft.com/office/powerpoint/2010/main" val="36556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 Conversion Elements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2050" y="1416050"/>
            <a:ext cx="4981575" cy="4935538"/>
          </a:xfrm>
        </p:spPr>
        <p:txBody>
          <a:bodyPr/>
          <a:lstStyle/>
          <a:p>
            <a:pPr eaLnBrk="1" hangingPunct="1"/>
            <a:r>
              <a:rPr lang="en-US" altLang="en-US"/>
              <a:t>Power Conversion (PC) elements are typically connected in “shunt” with the Power Delivery (PD) elements</a:t>
            </a:r>
          </a:p>
          <a:p>
            <a:pPr eaLnBrk="1" hangingPunct="1"/>
            <a:r>
              <a:rPr lang="en-US" altLang="en-US"/>
              <a:t>PC Elements may be nonlinear</a:t>
            </a:r>
          </a:p>
          <a:p>
            <a:pPr eaLnBrk="1" hangingPunct="1"/>
            <a:r>
              <a:rPr lang="en-US" altLang="en-US"/>
              <a:t>Described some function of V</a:t>
            </a:r>
          </a:p>
          <a:p>
            <a:pPr lvl="1" eaLnBrk="1" hangingPunct="1"/>
            <a:r>
              <a:rPr lang="en-US" altLang="en-US"/>
              <a:t>May be linear</a:t>
            </a:r>
          </a:p>
          <a:p>
            <a:pPr lvl="1" eaLnBrk="1" hangingPunct="1"/>
            <a:r>
              <a:rPr lang="en-US" altLang="en-US"/>
              <a:t>e.g., Vsource, Isource</a:t>
            </a:r>
          </a:p>
          <a:p>
            <a:pPr eaLnBrk="1" hangingPunct="1"/>
            <a:r>
              <a:rPr lang="en-US" altLang="en-US"/>
              <a:t>May have more than one terminal, but typically one</a:t>
            </a:r>
          </a:p>
          <a:p>
            <a:pPr lvl="1" eaLnBrk="1" hangingPunct="1"/>
            <a:r>
              <a:rPr lang="en-US" altLang="en-US"/>
              <a:t>Load, generator, storage, etc.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028825"/>
            <a:ext cx="240347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900113" y="1479550"/>
            <a:ext cx="25161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altLang="en-US" sz="1300" baseline="-300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Term</a:t>
            </a: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(t)  = </a:t>
            </a:r>
            <a:r>
              <a:rPr lang="en-US" altLang="en-US" sz="1300" b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F(V</a:t>
            </a:r>
            <a:r>
              <a:rPr lang="en-US" altLang="en-US" sz="1300" baseline="-300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Term</a:t>
            </a: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[State], t)</a:t>
            </a:r>
            <a:endParaRPr lang="en-US" altLang="en-US" sz="200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82700" y="4086225"/>
          <a:ext cx="415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5" imgW="266469" imgH="393359" progId="Equation.3">
                  <p:embed/>
                </p:oleObj>
              </mc:Choice>
              <mc:Fallback>
                <p:oleObj name="Equation" r:id="rId5" imgW="266469" imgH="393359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086225"/>
                        <a:ext cx="4159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11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Shorthand (implicit)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2"/>
                </a:solidFill>
              </a:rPr>
              <a:t>New Load.LOAD1 Bus1=LOADBUS</a:t>
            </a:r>
          </a:p>
          <a:p>
            <a:pPr lvl="2" eaLnBrk="1" hangingPunct="1"/>
            <a:r>
              <a:rPr lang="en-US" altLang="en-US" dirty="0"/>
              <a:t>Assumes standard 3-phase connection by default</a:t>
            </a:r>
          </a:p>
          <a:p>
            <a:pPr lvl="1" eaLnBrk="1" hangingPunct="1">
              <a:buFontTx/>
              <a:buNone/>
            </a:pPr>
            <a:endParaRPr lang="en-US" altLang="en-US" sz="3200" dirty="0"/>
          </a:p>
        </p:txBody>
      </p:sp>
      <p:sp>
        <p:nvSpPr>
          <p:cNvPr id="68612" name="AutoShape 4"/>
          <p:cNvSpPr>
            <a:spLocks noChangeAspect="1" noChangeArrowheads="1" noTextEdit="1"/>
          </p:cNvSpPr>
          <p:nvPr/>
        </p:nvSpPr>
        <p:spPr bwMode="auto">
          <a:xfrm>
            <a:off x="3643313" y="2962275"/>
            <a:ext cx="1577975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846513" y="3192463"/>
            <a:ext cx="185737" cy="2460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649663" y="3192463"/>
            <a:ext cx="382587" cy="2460625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5" name="Freeform 7"/>
          <p:cNvSpPr>
            <a:spLocks/>
          </p:cNvSpPr>
          <p:nvPr/>
        </p:nvSpPr>
        <p:spPr bwMode="auto">
          <a:xfrm>
            <a:off x="3892550" y="55133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Freeform 8"/>
          <p:cNvSpPr>
            <a:spLocks/>
          </p:cNvSpPr>
          <p:nvPr/>
        </p:nvSpPr>
        <p:spPr bwMode="auto">
          <a:xfrm>
            <a:off x="3892550" y="55133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3876675" y="6303963"/>
            <a:ext cx="125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814763" y="6242050"/>
            <a:ext cx="249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752850" y="6180138"/>
            <a:ext cx="373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938588" y="5561013"/>
            <a:ext cx="0" cy="619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Freeform 13"/>
          <p:cNvSpPr>
            <a:spLocks/>
          </p:cNvSpPr>
          <p:nvPr/>
        </p:nvSpPr>
        <p:spPr bwMode="auto">
          <a:xfrm>
            <a:off x="3892550" y="5281613"/>
            <a:ext cx="93663" cy="93662"/>
          </a:xfrm>
          <a:custGeom>
            <a:avLst/>
            <a:gdLst>
              <a:gd name="T0" fmla="*/ 74345409 w 118"/>
              <a:gd name="T1" fmla="*/ 37809831 h 117"/>
              <a:gd name="T2" fmla="*/ 74345409 w 118"/>
              <a:gd name="T3" fmla="*/ 30119943 h 117"/>
              <a:gd name="T4" fmla="*/ 71825240 w 118"/>
              <a:gd name="T5" fmla="*/ 23070472 h 117"/>
              <a:gd name="T6" fmla="*/ 68044589 w 118"/>
              <a:gd name="T7" fmla="*/ 16662232 h 117"/>
              <a:gd name="T8" fmla="*/ 63004251 w 118"/>
              <a:gd name="T9" fmla="*/ 11535636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1535636 h 117"/>
              <a:gd name="T26" fmla="*/ 6300821 w 118"/>
              <a:gd name="T27" fmla="*/ 16662232 h 117"/>
              <a:gd name="T28" fmla="*/ 3780652 w 118"/>
              <a:gd name="T29" fmla="*/ 23070472 h 117"/>
              <a:gd name="T30" fmla="*/ 1260482 w 118"/>
              <a:gd name="T31" fmla="*/ 30119943 h 117"/>
              <a:gd name="T32" fmla="*/ 0 w 118"/>
              <a:gd name="T33" fmla="*/ 37809831 h 117"/>
              <a:gd name="T34" fmla="*/ 1260482 w 118"/>
              <a:gd name="T35" fmla="*/ 45500520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4084830 h 117"/>
              <a:gd name="T42" fmla="*/ 16381502 w 118"/>
              <a:gd name="T43" fmla="*/ 69211422 h 117"/>
              <a:gd name="T44" fmla="*/ 23942009 w 118"/>
              <a:gd name="T45" fmla="*/ 71774718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774718 h 117"/>
              <a:gd name="T54" fmla="*/ 57963913 w 118"/>
              <a:gd name="T55" fmla="*/ 69211422 h 117"/>
              <a:gd name="T56" fmla="*/ 63004251 w 118"/>
              <a:gd name="T57" fmla="*/ 64084830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5500520 h 117"/>
              <a:gd name="T64" fmla="*/ 74345409 w 118"/>
              <a:gd name="T65" fmla="*/ 37809831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6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6"/>
                </a:lnTo>
                <a:lnTo>
                  <a:pt x="2" y="47"/>
                </a:lnTo>
                <a:lnTo>
                  <a:pt x="0" y="59"/>
                </a:lnTo>
                <a:lnTo>
                  <a:pt x="2" y="71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8"/>
                </a:lnTo>
                <a:lnTo>
                  <a:pt x="38" y="112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2"/>
                </a:lnTo>
                <a:lnTo>
                  <a:pt x="92" y="108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1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Freeform 14"/>
          <p:cNvSpPr>
            <a:spLocks/>
          </p:cNvSpPr>
          <p:nvPr/>
        </p:nvSpPr>
        <p:spPr bwMode="auto">
          <a:xfrm>
            <a:off x="3892550" y="5281613"/>
            <a:ext cx="93663" cy="93662"/>
          </a:xfrm>
          <a:custGeom>
            <a:avLst/>
            <a:gdLst>
              <a:gd name="T0" fmla="*/ 74345409 w 118"/>
              <a:gd name="T1" fmla="*/ 37809831 h 117"/>
              <a:gd name="T2" fmla="*/ 74345409 w 118"/>
              <a:gd name="T3" fmla="*/ 30119943 h 117"/>
              <a:gd name="T4" fmla="*/ 71825240 w 118"/>
              <a:gd name="T5" fmla="*/ 23070472 h 117"/>
              <a:gd name="T6" fmla="*/ 68044589 w 118"/>
              <a:gd name="T7" fmla="*/ 16662232 h 117"/>
              <a:gd name="T8" fmla="*/ 63004251 w 118"/>
              <a:gd name="T9" fmla="*/ 11535636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1535636 h 117"/>
              <a:gd name="T26" fmla="*/ 6300821 w 118"/>
              <a:gd name="T27" fmla="*/ 16662232 h 117"/>
              <a:gd name="T28" fmla="*/ 3780652 w 118"/>
              <a:gd name="T29" fmla="*/ 23070472 h 117"/>
              <a:gd name="T30" fmla="*/ 1260482 w 118"/>
              <a:gd name="T31" fmla="*/ 30119943 h 117"/>
              <a:gd name="T32" fmla="*/ 0 w 118"/>
              <a:gd name="T33" fmla="*/ 37809831 h 117"/>
              <a:gd name="T34" fmla="*/ 1260482 w 118"/>
              <a:gd name="T35" fmla="*/ 45500520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4084830 h 117"/>
              <a:gd name="T42" fmla="*/ 16381502 w 118"/>
              <a:gd name="T43" fmla="*/ 69211422 h 117"/>
              <a:gd name="T44" fmla="*/ 23942009 w 118"/>
              <a:gd name="T45" fmla="*/ 71774718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774718 h 117"/>
              <a:gd name="T54" fmla="*/ 57963913 w 118"/>
              <a:gd name="T55" fmla="*/ 69211422 h 117"/>
              <a:gd name="T56" fmla="*/ 63004251 w 118"/>
              <a:gd name="T57" fmla="*/ 64084830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5500520 h 117"/>
              <a:gd name="T64" fmla="*/ 74345409 w 118"/>
              <a:gd name="T65" fmla="*/ 37809831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6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6"/>
                </a:lnTo>
                <a:lnTo>
                  <a:pt x="2" y="47"/>
                </a:lnTo>
                <a:lnTo>
                  <a:pt x="0" y="59"/>
                </a:lnTo>
                <a:lnTo>
                  <a:pt x="2" y="71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8"/>
                </a:lnTo>
                <a:lnTo>
                  <a:pt x="38" y="112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2"/>
                </a:lnTo>
                <a:lnTo>
                  <a:pt x="92" y="108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1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Freeform 15"/>
          <p:cNvSpPr>
            <a:spLocks/>
          </p:cNvSpPr>
          <p:nvPr/>
        </p:nvSpPr>
        <p:spPr bwMode="auto">
          <a:xfrm>
            <a:off x="3892550" y="5049838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Freeform 16"/>
          <p:cNvSpPr>
            <a:spLocks/>
          </p:cNvSpPr>
          <p:nvPr/>
        </p:nvSpPr>
        <p:spPr bwMode="auto">
          <a:xfrm>
            <a:off x="3892550" y="5049838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Freeform 17"/>
          <p:cNvSpPr>
            <a:spLocks/>
          </p:cNvSpPr>
          <p:nvPr/>
        </p:nvSpPr>
        <p:spPr bwMode="auto">
          <a:xfrm>
            <a:off x="3892550" y="4818063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8488167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0528029 h 117"/>
              <a:gd name="T10" fmla="*/ 57963913 w 118"/>
              <a:gd name="T11" fmla="*/ 5574079 h 117"/>
              <a:gd name="T12" fmla="*/ 51663875 w 118"/>
              <a:gd name="T13" fmla="*/ 185802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1858027 h 117"/>
              <a:gd name="T22" fmla="*/ 16381502 w 118"/>
              <a:gd name="T23" fmla="*/ 5574079 h 117"/>
              <a:gd name="T24" fmla="*/ 11341161 w 118"/>
              <a:gd name="T25" fmla="*/ 10528029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8488167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8925664 h 117"/>
              <a:gd name="T38" fmla="*/ 6300821 w 118"/>
              <a:gd name="T39" fmla="*/ 55119096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119096 h 117"/>
              <a:gd name="T60" fmla="*/ 71825240 w 118"/>
              <a:gd name="T61" fmla="*/ 48925664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6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3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3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6"/>
                </a:lnTo>
                <a:lnTo>
                  <a:pt x="0" y="58"/>
                </a:lnTo>
                <a:lnTo>
                  <a:pt x="2" y="70"/>
                </a:lnTo>
                <a:lnTo>
                  <a:pt x="6" y="79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79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6" name="Freeform 18"/>
          <p:cNvSpPr>
            <a:spLocks/>
          </p:cNvSpPr>
          <p:nvPr/>
        </p:nvSpPr>
        <p:spPr bwMode="auto">
          <a:xfrm>
            <a:off x="3892550" y="4818063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8488167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0528029 h 117"/>
              <a:gd name="T10" fmla="*/ 57963913 w 118"/>
              <a:gd name="T11" fmla="*/ 5574079 h 117"/>
              <a:gd name="T12" fmla="*/ 51663875 w 118"/>
              <a:gd name="T13" fmla="*/ 185802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1858027 h 117"/>
              <a:gd name="T22" fmla="*/ 16381502 w 118"/>
              <a:gd name="T23" fmla="*/ 5574079 h 117"/>
              <a:gd name="T24" fmla="*/ 11341161 w 118"/>
              <a:gd name="T25" fmla="*/ 10528029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8488167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8925664 h 117"/>
              <a:gd name="T38" fmla="*/ 6300821 w 118"/>
              <a:gd name="T39" fmla="*/ 55119096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119096 h 117"/>
              <a:gd name="T60" fmla="*/ 71825240 w 118"/>
              <a:gd name="T61" fmla="*/ 48925664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6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3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3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6"/>
                </a:lnTo>
                <a:lnTo>
                  <a:pt x="0" y="58"/>
                </a:lnTo>
                <a:lnTo>
                  <a:pt x="2" y="70"/>
                </a:lnTo>
                <a:lnTo>
                  <a:pt x="6" y="79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79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Freeform 19"/>
          <p:cNvSpPr>
            <a:spLocks/>
          </p:cNvSpPr>
          <p:nvPr/>
        </p:nvSpPr>
        <p:spPr bwMode="auto">
          <a:xfrm>
            <a:off x="3892550" y="4586288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Freeform 20"/>
          <p:cNvSpPr>
            <a:spLocks/>
          </p:cNvSpPr>
          <p:nvPr/>
        </p:nvSpPr>
        <p:spPr bwMode="auto">
          <a:xfrm>
            <a:off x="3892550" y="4586288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Freeform 21"/>
          <p:cNvSpPr>
            <a:spLocks/>
          </p:cNvSpPr>
          <p:nvPr/>
        </p:nvSpPr>
        <p:spPr bwMode="auto">
          <a:xfrm>
            <a:off x="3892550" y="4400550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6102109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6102109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Freeform 22"/>
          <p:cNvSpPr>
            <a:spLocks/>
          </p:cNvSpPr>
          <p:nvPr/>
        </p:nvSpPr>
        <p:spPr bwMode="auto">
          <a:xfrm>
            <a:off x="3892550" y="4400550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6102109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6102109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3702050" y="53800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0</a:t>
            </a:r>
            <a:endParaRPr lang="en-US" altLang="en-US"/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3702050" y="5124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1</a:t>
            </a:r>
            <a:endParaRPr lang="en-US" altLang="en-US"/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3702050" y="4870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2</a:t>
            </a:r>
            <a:endParaRPr lang="en-US" altLang="en-US"/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3702050" y="46609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3</a:t>
            </a:r>
            <a:endParaRPr lang="en-US" altLang="en-US"/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3702050" y="44291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4</a:t>
            </a:r>
            <a:endParaRPr lang="en-US" altLang="en-US"/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3702050" y="42433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5</a:t>
            </a:r>
            <a:endParaRPr lang="en-US" altLang="en-US"/>
          </a:p>
        </p:txBody>
      </p:sp>
      <p:sp>
        <p:nvSpPr>
          <p:cNvPr id="68637" name="Freeform 29"/>
          <p:cNvSpPr>
            <a:spLocks/>
          </p:cNvSpPr>
          <p:nvPr/>
        </p:nvSpPr>
        <p:spPr bwMode="auto">
          <a:xfrm>
            <a:off x="3892550" y="41671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5767818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5767818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035365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035365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8" name="Freeform 30"/>
          <p:cNvSpPr>
            <a:spLocks/>
          </p:cNvSpPr>
          <p:nvPr/>
        </p:nvSpPr>
        <p:spPr bwMode="auto">
          <a:xfrm>
            <a:off x="3892550" y="41671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5767818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5767818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035365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035365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3702050" y="39639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6</a:t>
            </a:r>
            <a:endParaRPr lang="en-US" altLang="en-US"/>
          </a:p>
        </p:txBody>
      </p:sp>
      <p:sp>
        <p:nvSpPr>
          <p:cNvPr id="68640" name="Freeform 32"/>
          <p:cNvSpPr>
            <a:spLocks noEditPoints="1"/>
          </p:cNvSpPr>
          <p:nvPr/>
        </p:nvSpPr>
        <p:spPr bwMode="auto">
          <a:xfrm>
            <a:off x="3938588" y="3328988"/>
            <a:ext cx="3175" cy="561975"/>
          </a:xfrm>
          <a:custGeom>
            <a:avLst/>
            <a:gdLst>
              <a:gd name="T0" fmla="*/ 0 w 6"/>
              <a:gd name="T1" fmla="*/ 416456074 h 708"/>
              <a:gd name="T2" fmla="*/ 559858 w 6"/>
              <a:gd name="T3" fmla="*/ 415195500 h 708"/>
              <a:gd name="T4" fmla="*/ 1680104 w 6"/>
              <a:gd name="T5" fmla="*/ 416456074 h 708"/>
              <a:gd name="T6" fmla="*/ 1120246 w 6"/>
              <a:gd name="T7" fmla="*/ 446067701 h 708"/>
              <a:gd name="T8" fmla="*/ 0 w 6"/>
              <a:gd name="T9" fmla="*/ 446067701 h 708"/>
              <a:gd name="T10" fmla="*/ 0 w 6"/>
              <a:gd name="T11" fmla="*/ 444808020 h 708"/>
              <a:gd name="T12" fmla="*/ 0 w 6"/>
              <a:gd name="T13" fmla="*/ 369832703 h 708"/>
              <a:gd name="T14" fmla="*/ 559858 w 6"/>
              <a:gd name="T15" fmla="*/ 367312548 h 708"/>
              <a:gd name="T16" fmla="*/ 1680104 w 6"/>
              <a:gd name="T17" fmla="*/ 369832703 h 708"/>
              <a:gd name="T18" fmla="*/ 1120246 w 6"/>
              <a:gd name="T19" fmla="*/ 398184649 h 708"/>
              <a:gd name="T20" fmla="*/ 0 w 6"/>
              <a:gd name="T21" fmla="*/ 398184649 h 708"/>
              <a:gd name="T22" fmla="*/ 0 w 6"/>
              <a:gd name="T23" fmla="*/ 396924969 h 708"/>
              <a:gd name="T24" fmla="*/ 0 w 6"/>
              <a:gd name="T25" fmla="*/ 323210225 h 708"/>
              <a:gd name="T26" fmla="*/ 559858 w 6"/>
              <a:gd name="T27" fmla="*/ 320690070 h 708"/>
              <a:gd name="T28" fmla="*/ 1680104 w 6"/>
              <a:gd name="T29" fmla="*/ 323210225 h 708"/>
              <a:gd name="T30" fmla="*/ 1120246 w 6"/>
              <a:gd name="T31" fmla="*/ 351562172 h 708"/>
              <a:gd name="T32" fmla="*/ 0 w 6"/>
              <a:gd name="T33" fmla="*/ 351562172 h 708"/>
              <a:gd name="T34" fmla="*/ 0 w 6"/>
              <a:gd name="T35" fmla="*/ 350301697 h 708"/>
              <a:gd name="T36" fmla="*/ 0 w 6"/>
              <a:gd name="T37" fmla="*/ 275327273 h 708"/>
              <a:gd name="T38" fmla="*/ 559858 w 6"/>
              <a:gd name="T39" fmla="*/ 274066798 h 708"/>
              <a:gd name="T40" fmla="*/ 1680104 w 6"/>
              <a:gd name="T41" fmla="*/ 275327273 h 708"/>
              <a:gd name="T42" fmla="*/ 1120246 w 6"/>
              <a:gd name="T43" fmla="*/ 304938900 h 708"/>
              <a:gd name="T44" fmla="*/ 0 w 6"/>
              <a:gd name="T45" fmla="*/ 304938900 h 708"/>
              <a:gd name="T46" fmla="*/ 0 w 6"/>
              <a:gd name="T47" fmla="*/ 303678426 h 708"/>
              <a:gd name="T48" fmla="*/ 0 w 6"/>
              <a:gd name="T49" fmla="*/ 228704002 h 708"/>
              <a:gd name="T50" fmla="*/ 559858 w 6"/>
              <a:gd name="T51" fmla="*/ 226183846 h 708"/>
              <a:gd name="T52" fmla="*/ 1680104 w 6"/>
              <a:gd name="T53" fmla="*/ 228704002 h 708"/>
              <a:gd name="T54" fmla="*/ 1120246 w 6"/>
              <a:gd name="T55" fmla="*/ 257055948 h 708"/>
              <a:gd name="T56" fmla="*/ 0 w 6"/>
              <a:gd name="T57" fmla="*/ 257055948 h 708"/>
              <a:gd name="T58" fmla="*/ 0 w 6"/>
              <a:gd name="T59" fmla="*/ 255795474 h 708"/>
              <a:gd name="T60" fmla="*/ 0 w 6"/>
              <a:gd name="T61" fmla="*/ 180821000 h 708"/>
              <a:gd name="T62" fmla="*/ 559858 w 6"/>
              <a:gd name="T63" fmla="*/ 179561319 h 708"/>
              <a:gd name="T64" fmla="*/ 1680104 w 6"/>
              <a:gd name="T65" fmla="*/ 180821000 h 708"/>
              <a:gd name="T66" fmla="*/ 1120246 w 6"/>
              <a:gd name="T67" fmla="*/ 209803233 h 708"/>
              <a:gd name="T68" fmla="*/ 0 w 6"/>
              <a:gd name="T69" fmla="*/ 209803233 h 708"/>
              <a:gd name="T70" fmla="*/ 0 w 6"/>
              <a:gd name="T71" fmla="*/ 208542759 h 708"/>
              <a:gd name="T72" fmla="*/ 0 w 6"/>
              <a:gd name="T73" fmla="*/ 134198522 h 708"/>
              <a:gd name="T74" fmla="*/ 559858 w 6"/>
              <a:gd name="T75" fmla="*/ 131678367 h 708"/>
              <a:gd name="T76" fmla="*/ 1680104 w 6"/>
              <a:gd name="T77" fmla="*/ 134198522 h 708"/>
              <a:gd name="T78" fmla="*/ 1120246 w 6"/>
              <a:gd name="T79" fmla="*/ 161920231 h 708"/>
              <a:gd name="T80" fmla="*/ 0 w 6"/>
              <a:gd name="T81" fmla="*/ 161920231 h 708"/>
              <a:gd name="T82" fmla="*/ 0 w 6"/>
              <a:gd name="T83" fmla="*/ 160659757 h 708"/>
              <a:gd name="T84" fmla="*/ 0 w 6"/>
              <a:gd name="T85" fmla="*/ 86945782 h 708"/>
              <a:gd name="T86" fmla="*/ 559858 w 6"/>
              <a:gd name="T87" fmla="*/ 85055070 h 708"/>
              <a:gd name="T88" fmla="*/ 1680104 w 6"/>
              <a:gd name="T89" fmla="*/ 86945782 h 708"/>
              <a:gd name="T90" fmla="*/ 1120246 w 6"/>
              <a:gd name="T91" fmla="*/ 115296960 h 708"/>
              <a:gd name="T92" fmla="*/ 0 w 6"/>
              <a:gd name="T93" fmla="*/ 115296960 h 708"/>
              <a:gd name="T94" fmla="*/ 0 w 6"/>
              <a:gd name="T95" fmla="*/ 114037279 h 708"/>
              <a:gd name="T96" fmla="*/ 0 w 6"/>
              <a:gd name="T97" fmla="*/ 39062024 h 708"/>
              <a:gd name="T98" fmla="*/ 559858 w 6"/>
              <a:gd name="T99" fmla="*/ 37802343 h 708"/>
              <a:gd name="T100" fmla="*/ 1680104 w 6"/>
              <a:gd name="T101" fmla="*/ 39062024 h 708"/>
              <a:gd name="T102" fmla="*/ 1120246 w 6"/>
              <a:gd name="T103" fmla="*/ 68674457 h 708"/>
              <a:gd name="T104" fmla="*/ 0 w 6"/>
              <a:gd name="T105" fmla="*/ 68674457 h 708"/>
              <a:gd name="T106" fmla="*/ 0 w 6"/>
              <a:gd name="T107" fmla="*/ 67413983 h 708"/>
              <a:gd name="T108" fmla="*/ 0 w 6"/>
              <a:gd name="T109" fmla="*/ 2520156 h 708"/>
              <a:gd name="T110" fmla="*/ 559858 w 6"/>
              <a:gd name="T111" fmla="*/ 0 h 708"/>
              <a:gd name="T112" fmla="*/ 1680104 w 6"/>
              <a:gd name="T113" fmla="*/ 2520156 h 708"/>
              <a:gd name="T114" fmla="*/ 1120246 w 6"/>
              <a:gd name="T115" fmla="*/ 20791487 h 708"/>
              <a:gd name="T116" fmla="*/ 0 w 6"/>
              <a:gd name="T117" fmla="*/ 20791487 h 708"/>
              <a:gd name="T118" fmla="*/ 0 w 6"/>
              <a:gd name="T119" fmla="*/ 19531012 h 7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"/>
              <a:gd name="T181" fmla="*/ 0 h 708"/>
              <a:gd name="T182" fmla="*/ 6 w 6"/>
              <a:gd name="T183" fmla="*/ 708 h 70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" h="708">
                <a:moveTo>
                  <a:pt x="0" y="706"/>
                </a:moveTo>
                <a:lnTo>
                  <a:pt x="0" y="661"/>
                </a:lnTo>
                <a:lnTo>
                  <a:pt x="0" y="659"/>
                </a:lnTo>
                <a:lnTo>
                  <a:pt x="2" y="659"/>
                </a:lnTo>
                <a:lnTo>
                  <a:pt x="4" y="659"/>
                </a:lnTo>
                <a:lnTo>
                  <a:pt x="6" y="661"/>
                </a:lnTo>
                <a:lnTo>
                  <a:pt x="6" y="706"/>
                </a:lnTo>
                <a:lnTo>
                  <a:pt x="4" y="708"/>
                </a:lnTo>
                <a:lnTo>
                  <a:pt x="2" y="708"/>
                </a:lnTo>
                <a:lnTo>
                  <a:pt x="0" y="708"/>
                </a:lnTo>
                <a:lnTo>
                  <a:pt x="0" y="706"/>
                </a:lnTo>
                <a:close/>
                <a:moveTo>
                  <a:pt x="0" y="630"/>
                </a:moveTo>
                <a:lnTo>
                  <a:pt x="0" y="587"/>
                </a:lnTo>
                <a:lnTo>
                  <a:pt x="0" y="585"/>
                </a:lnTo>
                <a:lnTo>
                  <a:pt x="2" y="583"/>
                </a:lnTo>
                <a:lnTo>
                  <a:pt x="4" y="585"/>
                </a:lnTo>
                <a:lnTo>
                  <a:pt x="6" y="587"/>
                </a:lnTo>
                <a:lnTo>
                  <a:pt x="6" y="630"/>
                </a:lnTo>
                <a:lnTo>
                  <a:pt x="4" y="632"/>
                </a:lnTo>
                <a:lnTo>
                  <a:pt x="2" y="634"/>
                </a:lnTo>
                <a:lnTo>
                  <a:pt x="0" y="632"/>
                </a:lnTo>
                <a:lnTo>
                  <a:pt x="0" y="630"/>
                </a:lnTo>
                <a:close/>
                <a:moveTo>
                  <a:pt x="0" y="556"/>
                </a:moveTo>
                <a:lnTo>
                  <a:pt x="0" y="513"/>
                </a:lnTo>
                <a:lnTo>
                  <a:pt x="0" y="509"/>
                </a:lnTo>
                <a:lnTo>
                  <a:pt x="2" y="509"/>
                </a:lnTo>
                <a:lnTo>
                  <a:pt x="4" y="509"/>
                </a:lnTo>
                <a:lnTo>
                  <a:pt x="6" y="513"/>
                </a:lnTo>
                <a:lnTo>
                  <a:pt x="6" y="556"/>
                </a:lnTo>
                <a:lnTo>
                  <a:pt x="4" y="558"/>
                </a:lnTo>
                <a:lnTo>
                  <a:pt x="2" y="560"/>
                </a:lnTo>
                <a:lnTo>
                  <a:pt x="0" y="558"/>
                </a:lnTo>
                <a:lnTo>
                  <a:pt x="0" y="556"/>
                </a:lnTo>
                <a:close/>
                <a:moveTo>
                  <a:pt x="0" y="482"/>
                </a:moveTo>
                <a:lnTo>
                  <a:pt x="0" y="437"/>
                </a:lnTo>
                <a:lnTo>
                  <a:pt x="0" y="435"/>
                </a:lnTo>
                <a:lnTo>
                  <a:pt x="2" y="435"/>
                </a:lnTo>
                <a:lnTo>
                  <a:pt x="4" y="435"/>
                </a:lnTo>
                <a:lnTo>
                  <a:pt x="6" y="437"/>
                </a:lnTo>
                <a:lnTo>
                  <a:pt x="6" y="482"/>
                </a:lnTo>
                <a:lnTo>
                  <a:pt x="4" y="484"/>
                </a:lnTo>
                <a:lnTo>
                  <a:pt x="2" y="484"/>
                </a:lnTo>
                <a:lnTo>
                  <a:pt x="0" y="484"/>
                </a:lnTo>
                <a:lnTo>
                  <a:pt x="0" y="482"/>
                </a:lnTo>
                <a:close/>
                <a:moveTo>
                  <a:pt x="0" y="406"/>
                </a:moveTo>
                <a:lnTo>
                  <a:pt x="0" y="363"/>
                </a:lnTo>
                <a:lnTo>
                  <a:pt x="0" y="361"/>
                </a:lnTo>
                <a:lnTo>
                  <a:pt x="2" y="359"/>
                </a:lnTo>
                <a:lnTo>
                  <a:pt x="4" y="361"/>
                </a:lnTo>
                <a:lnTo>
                  <a:pt x="6" y="363"/>
                </a:lnTo>
                <a:lnTo>
                  <a:pt x="6" y="406"/>
                </a:lnTo>
                <a:lnTo>
                  <a:pt x="4" y="408"/>
                </a:lnTo>
                <a:lnTo>
                  <a:pt x="2" y="409"/>
                </a:lnTo>
                <a:lnTo>
                  <a:pt x="0" y="408"/>
                </a:lnTo>
                <a:lnTo>
                  <a:pt x="0" y="406"/>
                </a:lnTo>
                <a:close/>
                <a:moveTo>
                  <a:pt x="0" y="331"/>
                </a:moveTo>
                <a:lnTo>
                  <a:pt x="0" y="287"/>
                </a:lnTo>
                <a:lnTo>
                  <a:pt x="0" y="285"/>
                </a:lnTo>
                <a:lnTo>
                  <a:pt x="2" y="285"/>
                </a:lnTo>
                <a:lnTo>
                  <a:pt x="4" y="285"/>
                </a:lnTo>
                <a:lnTo>
                  <a:pt x="6" y="287"/>
                </a:lnTo>
                <a:lnTo>
                  <a:pt x="6" y="331"/>
                </a:lnTo>
                <a:lnTo>
                  <a:pt x="4" y="333"/>
                </a:lnTo>
                <a:lnTo>
                  <a:pt x="2" y="333"/>
                </a:lnTo>
                <a:lnTo>
                  <a:pt x="0" y="333"/>
                </a:lnTo>
                <a:lnTo>
                  <a:pt x="0" y="331"/>
                </a:lnTo>
                <a:close/>
                <a:moveTo>
                  <a:pt x="0" y="255"/>
                </a:moveTo>
                <a:lnTo>
                  <a:pt x="0" y="213"/>
                </a:lnTo>
                <a:lnTo>
                  <a:pt x="0" y="211"/>
                </a:lnTo>
                <a:lnTo>
                  <a:pt x="2" y="209"/>
                </a:lnTo>
                <a:lnTo>
                  <a:pt x="4" y="211"/>
                </a:lnTo>
                <a:lnTo>
                  <a:pt x="6" y="213"/>
                </a:lnTo>
                <a:lnTo>
                  <a:pt x="6" y="255"/>
                </a:lnTo>
                <a:lnTo>
                  <a:pt x="4" y="257"/>
                </a:lnTo>
                <a:lnTo>
                  <a:pt x="2" y="259"/>
                </a:lnTo>
                <a:lnTo>
                  <a:pt x="0" y="257"/>
                </a:lnTo>
                <a:lnTo>
                  <a:pt x="0" y="255"/>
                </a:lnTo>
                <a:close/>
                <a:moveTo>
                  <a:pt x="0" y="181"/>
                </a:moveTo>
                <a:lnTo>
                  <a:pt x="0" y="138"/>
                </a:lnTo>
                <a:lnTo>
                  <a:pt x="0" y="135"/>
                </a:lnTo>
                <a:lnTo>
                  <a:pt x="2" y="135"/>
                </a:lnTo>
                <a:lnTo>
                  <a:pt x="4" y="135"/>
                </a:lnTo>
                <a:lnTo>
                  <a:pt x="6" y="138"/>
                </a:lnTo>
                <a:lnTo>
                  <a:pt x="6" y="181"/>
                </a:lnTo>
                <a:lnTo>
                  <a:pt x="4" y="183"/>
                </a:lnTo>
                <a:lnTo>
                  <a:pt x="2" y="185"/>
                </a:lnTo>
                <a:lnTo>
                  <a:pt x="0" y="183"/>
                </a:lnTo>
                <a:lnTo>
                  <a:pt x="0" y="181"/>
                </a:lnTo>
                <a:close/>
                <a:moveTo>
                  <a:pt x="0" y="107"/>
                </a:moveTo>
                <a:lnTo>
                  <a:pt x="0" y="62"/>
                </a:lnTo>
                <a:lnTo>
                  <a:pt x="0" y="60"/>
                </a:lnTo>
                <a:lnTo>
                  <a:pt x="2" y="60"/>
                </a:lnTo>
                <a:lnTo>
                  <a:pt x="4" y="60"/>
                </a:lnTo>
                <a:lnTo>
                  <a:pt x="6" y="62"/>
                </a:lnTo>
                <a:lnTo>
                  <a:pt x="6" y="107"/>
                </a:lnTo>
                <a:lnTo>
                  <a:pt x="4" y="109"/>
                </a:lnTo>
                <a:lnTo>
                  <a:pt x="2" y="109"/>
                </a:lnTo>
                <a:lnTo>
                  <a:pt x="0" y="109"/>
                </a:lnTo>
                <a:lnTo>
                  <a:pt x="0" y="107"/>
                </a:lnTo>
                <a:close/>
                <a:moveTo>
                  <a:pt x="0" y="31"/>
                </a:move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  <a:lnTo>
                  <a:pt x="4" y="2"/>
                </a:lnTo>
                <a:lnTo>
                  <a:pt x="6" y="4"/>
                </a:lnTo>
                <a:lnTo>
                  <a:pt x="6" y="31"/>
                </a:lnTo>
                <a:lnTo>
                  <a:pt x="4" y="33"/>
                </a:lnTo>
                <a:lnTo>
                  <a:pt x="2" y="35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4497388" y="4586288"/>
            <a:ext cx="696912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42" name="Rectangle 34"/>
          <p:cNvSpPr>
            <a:spLocks noChangeArrowheads="1"/>
          </p:cNvSpPr>
          <p:nvPr/>
        </p:nvSpPr>
        <p:spPr bwMode="auto">
          <a:xfrm>
            <a:off x="4497388" y="4586288"/>
            <a:ext cx="838200" cy="115919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3529013" y="2944813"/>
            <a:ext cx="785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LOADBUS</a:t>
            </a:r>
            <a:endParaRPr lang="en-US" altLang="en-US" b="1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3938588" y="4864100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3938588" y="5095875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>
            <a:off x="3938588" y="5327650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>
            <a:off x="3938588" y="5561013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4591049" y="4650581"/>
            <a:ext cx="634789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 dirty="0"/>
              <a:t>3-ph </a:t>
            </a:r>
          </a:p>
          <a:p>
            <a:r>
              <a:rPr lang="en-US" altLang="en-US" sz="1000" b="1" dirty="0"/>
              <a:t>grounded-</a:t>
            </a:r>
          </a:p>
          <a:p>
            <a:r>
              <a:rPr lang="en-US" altLang="en-US" sz="1000" b="1" dirty="0"/>
              <a:t>Wye </a:t>
            </a:r>
          </a:p>
          <a:p>
            <a:r>
              <a:rPr lang="en-US" altLang="en-US" sz="1000" b="1" dirty="0"/>
              <a:t>LOAD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133500532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21A8B-3986-40B6-95DF-B5A721DA9604}">
  <ds:schemaRefs>
    <ds:schemaRef ds:uri="http://purl.org/dc/terms/"/>
    <ds:schemaRef ds:uri="http://schemas.microsoft.com/office/2006/documentManagement/types"/>
    <ds:schemaRef ds:uri="9d4eb815-23ed-48d9-b0c1-2b9ce0016f4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24</TotalTime>
  <Words>1514</Words>
  <Application>Microsoft Office PowerPoint</Application>
  <PresentationFormat>On-screen Show (4:3)</PresentationFormat>
  <Paragraphs>300</Paragraphs>
  <Slides>37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2019 PowerPoint Theme</vt:lpstr>
      <vt:lpstr>Equation</vt:lpstr>
      <vt:lpstr>OpenDSS Training Workshop</vt:lpstr>
      <vt:lpstr>Circuit Models and Basic Scripting</vt:lpstr>
      <vt:lpstr>Circuit Modeling Basics</vt:lpstr>
      <vt:lpstr>DSS Bus Model  (Bus ≠ Node)</vt:lpstr>
      <vt:lpstr>Node Numbers</vt:lpstr>
      <vt:lpstr>DSS Terminal Definition</vt:lpstr>
      <vt:lpstr>Power Delivery Elements</vt:lpstr>
      <vt:lpstr>Power Conversion Elements</vt:lpstr>
      <vt:lpstr>Specifying Bus Connections</vt:lpstr>
      <vt:lpstr>Specifying Bus Connections</vt:lpstr>
      <vt:lpstr>Specifying Bus Connections</vt:lpstr>
      <vt:lpstr>Specifying Bus Connections</vt:lpstr>
      <vt:lpstr>Possible Gotcha: Specifying Two Ungrounded-Wye Capacitors on Same Bus</vt:lpstr>
      <vt:lpstr>Capacitor Object</vt:lpstr>
      <vt:lpstr>Circuit Element Conductors are Connected to the Nodes of Buses</vt:lpstr>
      <vt:lpstr>Example: Connections for 1-Phase Residential Transformer Used in North America</vt:lpstr>
      <vt:lpstr>All Terminals of a Circuit Element Have Same Number of Conductors</vt:lpstr>
      <vt:lpstr>The Versatile REACTOR Model</vt:lpstr>
      <vt:lpstr>Specify R and X or Z1, Z2, Z0</vt:lpstr>
      <vt:lpstr>Specify Rmatrix and Xmatrix</vt:lpstr>
      <vt:lpstr>Scripting Basics – Simple Circuit</vt:lpstr>
      <vt:lpstr>Scripting</vt:lpstr>
      <vt:lpstr>Command Syntax</vt:lpstr>
      <vt:lpstr>Delimiters</vt:lpstr>
      <vt:lpstr>Array and Matrix Parameters</vt:lpstr>
      <vt:lpstr>A Simple Example</vt:lpstr>
      <vt:lpstr>A Basic Script (Class Exercise)</vt:lpstr>
      <vt:lpstr>Circuit</vt:lpstr>
      <vt:lpstr>Vsource Element Note</vt:lpstr>
      <vt:lpstr>20 MVA Substation Transformer</vt:lpstr>
      <vt:lpstr>The Line</vt:lpstr>
      <vt:lpstr>The Load</vt:lpstr>
      <vt:lpstr>Solving and Showing Results Reports</vt:lpstr>
      <vt:lpstr>Refer to “OpenDSS Cheatsheet.PDF” in Doc Folder</vt:lpstr>
      <vt:lpstr>“OpenDSS Cheatsheet.PDF” continued</vt:lpstr>
      <vt:lpstr>Add a 500-kW Generator Object to LoadBus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Dugan, Roger</cp:lastModifiedBy>
  <cp:revision>10</cp:revision>
  <cp:lastPrinted>2014-11-24T20:31:07Z</cp:lastPrinted>
  <dcterms:created xsi:type="dcterms:W3CDTF">2019-01-15T15:22:32Z</dcterms:created>
  <dcterms:modified xsi:type="dcterms:W3CDTF">2019-10-15T02:50:30Z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