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4"/>
  </p:sldMasterIdLst>
  <p:notesMasterIdLst>
    <p:notesMasterId r:id="rId22"/>
  </p:notesMasterIdLst>
  <p:handoutMasterIdLst>
    <p:handoutMasterId r:id="rId23"/>
  </p:handoutMasterIdLst>
  <p:sldIdLst>
    <p:sldId id="267" r:id="rId5"/>
    <p:sldId id="345" r:id="rId6"/>
    <p:sldId id="346" r:id="rId7"/>
    <p:sldId id="349" r:id="rId8"/>
    <p:sldId id="347" r:id="rId9"/>
    <p:sldId id="348" r:id="rId10"/>
    <p:sldId id="35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280" r:id="rId21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FB9705"/>
    <a:srgbClr val="C54343"/>
    <a:srgbClr val="D60000"/>
    <a:srgbClr val="FF5050"/>
    <a:srgbClr val="BBE676"/>
    <a:srgbClr val="5195D3"/>
    <a:srgbClr val="F3FBFF"/>
    <a:srgbClr val="E4F6FE"/>
    <a:srgbClr val="D5F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6366" autoAdjust="0"/>
  </p:normalViewPr>
  <p:slideViewPr>
    <p:cSldViewPr snapToGrid="0">
      <p:cViewPr varScale="1">
        <p:scale>
          <a:sx n="56" d="100"/>
          <a:sy n="56" d="100"/>
        </p:scale>
        <p:origin x="109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48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91D5B-F21D-4A23-BC16-77D248A42E0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87700-C2CA-4156-B879-80D1DD799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09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183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r">
              <a:defRPr sz="1200"/>
            </a:lvl1pPr>
          </a:lstStyle>
          <a:p>
            <a:fld id="{21D603EA-85D6-422C-AB10-17A2A7923832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50" tIns="45825" rIns="91650" bIns="4582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59" y="4474689"/>
            <a:ext cx="5607684" cy="3659661"/>
          </a:xfrm>
          <a:prstGeom prst="rect">
            <a:avLst/>
          </a:prstGeom>
        </p:spPr>
        <p:txBody>
          <a:bodyPr vert="horz" lIns="91650" tIns="45825" rIns="91650" bIns="458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183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r">
              <a:defRPr sz="1200"/>
            </a:lvl1pPr>
          </a:lstStyle>
          <a:p>
            <a:fld id="{6DE649CB-0B81-4204-A849-0379B10D6E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56B579BF-A118-49CB-8674-A68A52E0154F}" type="slidenum">
              <a:rPr lang="en-US" altLang="en-US" sz="1200">
                <a:solidFill>
                  <a:schemeClr val="tx1"/>
                </a:solidFill>
              </a:rPr>
              <a:pPr/>
              <a:t>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798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8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78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B9F22986-7265-46AE-9AC9-E27BCE045C40}" type="slidenum">
              <a:rPr lang="en-US" altLang="en-US" sz="1200">
                <a:solidFill>
                  <a:schemeClr val="tx1"/>
                </a:solidFill>
              </a:rPr>
              <a:pPr/>
              <a:t>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605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3C706BD4-50E7-4B50-81FD-47905FCE8B19}" type="slidenum">
              <a:rPr lang="en-US" altLang="en-US" sz="1200">
                <a:solidFill>
                  <a:schemeClr val="tx1"/>
                </a:solidFill>
              </a:rPr>
              <a:pPr/>
              <a:t>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81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81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868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D173AC5C-6D11-4BE2-8BBC-F983A4E1CB35}" type="slidenum">
              <a:rPr lang="en-US" altLang="en-US" sz="1200">
                <a:solidFill>
                  <a:schemeClr val="tx1"/>
                </a:solidFill>
              </a:rPr>
              <a:pPr/>
              <a:t>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79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79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9815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11A0DB3E-64A6-4C4D-87FC-D527379AA2E2}" type="slidenum">
              <a:rPr lang="en-US" altLang="en-US" sz="1200">
                <a:solidFill>
                  <a:schemeClr val="tx1"/>
                </a:solidFill>
              </a:rPr>
              <a:pPr/>
              <a:t>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80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80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1195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711A910D-69BB-4418-992D-DC539D81EF1F}" type="slidenum">
              <a:rPr lang="en-US" altLang="en-US" sz="1200">
                <a:solidFill>
                  <a:schemeClr val="tx1"/>
                </a:solidFill>
              </a:rPr>
              <a:pPr/>
              <a:t>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82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82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9422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EE0BF1BC-4D1C-496A-B359-BFAC94F1EDD6}" type="slidenum">
              <a:rPr lang="en-US" altLang="en-US" sz="1200">
                <a:solidFill>
                  <a:schemeClr val="tx1"/>
                </a:solidFill>
              </a:rPr>
              <a:pPr/>
              <a:t>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83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83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70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89B54149-2C43-40F1-B34A-93166170C7E4}" type="slidenum">
              <a:rPr lang="en-US" altLang="en-US" sz="1200">
                <a:solidFill>
                  <a:schemeClr val="tx1"/>
                </a:solidFill>
              </a:rPr>
              <a:pPr/>
              <a:t>10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84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84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1484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922764AA-7678-49E4-9491-6F6F3546590A}" type="slidenum">
              <a:rPr lang="en-US" altLang="en-US" sz="1200">
                <a:solidFill>
                  <a:schemeClr val="tx1"/>
                </a:solidFill>
              </a:rPr>
              <a:pPr/>
              <a:t>11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85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85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018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PR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1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1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1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3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880"/>
            <a:ext cx="8572500" cy="7315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005840"/>
            <a:ext cx="4183380" cy="63976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0" y="1737360"/>
            <a:ext cx="4183380" cy="466344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005840"/>
            <a:ext cx="4183380" cy="63976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39" y="1737360"/>
            <a:ext cx="4183380" cy="466344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0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591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81"/>
            <a:ext cx="9144000" cy="641942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3517" y="2712787"/>
            <a:ext cx="9144000" cy="16267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50800">
              <a:prstClr val="black">
                <a:alpha val="53000"/>
              </a:prstClr>
            </a:inn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 flipV="1">
            <a:off x="3" y="4339571"/>
            <a:ext cx="1529861" cy="4571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 flipV="1">
            <a:off x="1522830" y="4339571"/>
            <a:ext cx="1529861" cy="45719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 flipV="1">
            <a:off x="3045658" y="4339571"/>
            <a:ext cx="1529861" cy="45719"/>
          </a:xfrm>
          <a:prstGeom prst="rect">
            <a:avLst/>
          </a:prstGeom>
          <a:solidFill>
            <a:srgbClr val="FB970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 flipV="1">
            <a:off x="4568486" y="4339571"/>
            <a:ext cx="1529861" cy="45719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 flipV="1">
            <a:off x="6091314" y="4339571"/>
            <a:ext cx="1529861" cy="45719"/>
          </a:xfrm>
          <a:prstGeom prst="rect">
            <a:avLst/>
          </a:prstGeom>
          <a:solidFill>
            <a:srgbClr val="C5434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 flipV="1">
            <a:off x="7614141" y="4339571"/>
            <a:ext cx="1529861" cy="45719"/>
          </a:xfrm>
          <a:prstGeom prst="rect">
            <a:avLst/>
          </a:prstGeom>
          <a:solidFill>
            <a:srgbClr val="33CC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518" y="2712787"/>
            <a:ext cx="9147517" cy="1626781"/>
          </a:xfrm>
        </p:spPr>
        <p:txBody>
          <a:bodyPr anchor="ctr">
            <a:normAutofit/>
          </a:bodyPr>
          <a:lstStyle>
            <a:lvl1pPr algn="ctr">
              <a:spcAft>
                <a:spcPts val="450"/>
              </a:spcAft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SECTION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9479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81"/>
            <a:ext cx="9144000" cy="641942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0" y="3080826"/>
            <a:ext cx="9144000" cy="80185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50800">
              <a:prstClr val="black">
                <a:alpha val="53000"/>
              </a:prstClr>
            </a:inn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3275341"/>
            <a:ext cx="9144000" cy="60491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2100" b="1" spc="113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Together…Shaping the Future of Electricity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 flipV="1">
            <a:off x="3" y="3847518"/>
            <a:ext cx="1529861" cy="4571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 flipV="1">
            <a:off x="1522830" y="3847518"/>
            <a:ext cx="1529861" cy="45719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 flipV="1">
            <a:off x="3045658" y="3847518"/>
            <a:ext cx="1529861" cy="45719"/>
          </a:xfrm>
          <a:prstGeom prst="rect">
            <a:avLst/>
          </a:prstGeom>
          <a:solidFill>
            <a:srgbClr val="FB970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 flipV="1">
            <a:off x="4568486" y="3847518"/>
            <a:ext cx="1529861" cy="45719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 flipV="1">
            <a:off x="6091314" y="3847518"/>
            <a:ext cx="1529861" cy="45719"/>
          </a:xfrm>
          <a:prstGeom prst="rect">
            <a:avLst/>
          </a:prstGeom>
          <a:solidFill>
            <a:srgbClr val="C5434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 flipV="1">
            <a:off x="7614141" y="3847518"/>
            <a:ext cx="1529861" cy="45719"/>
          </a:xfrm>
          <a:prstGeom prst="rect">
            <a:avLst/>
          </a:prstGeom>
          <a:solidFill>
            <a:srgbClr val="33CC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226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PD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2017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25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920240"/>
            <a:ext cx="8412480" cy="1371600"/>
          </a:xfrm>
        </p:spPr>
        <p:txBody>
          <a:bodyPr anchor="t"/>
          <a:lstStyle>
            <a:lvl1pPr algn="ctr">
              <a:defRPr sz="3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3383280"/>
            <a:ext cx="8412480" cy="155448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072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D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3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3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3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9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6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6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6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8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&amp;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2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2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2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3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5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5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5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6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4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4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4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9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72500" cy="73152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005840"/>
            <a:ext cx="8572500" cy="53949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9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72500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72500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005840"/>
            <a:ext cx="4183380" cy="539496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05840"/>
            <a:ext cx="4183380" cy="539496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hyperlink" Target="http://www.epri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" y="182563"/>
            <a:ext cx="859536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" y="1005840"/>
            <a:ext cx="859536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21"/>
          <p:cNvSpPr/>
          <p:nvPr userDrawn="1"/>
        </p:nvSpPr>
        <p:spPr>
          <a:xfrm>
            <a:off x="1" y="6602042"/>
            <a:ext cx="7581899" cy="169019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060" name="Text Box 36"/>
          <p:cNvSpPr txBox="1">
            <a:spLocks noChangeArrowheads="1"/>
          </p:cNvSpPr>
          <p:nvPr/>
        </p:nvSpPr>
        <p:spPr bwMode="auto">
          <a:xfrm>
            <a:off x="60962" y="6586395"/>
            <a:ext cx="608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fld id="{324FBA8B-C479-4BF9-A515-8ED623D42A4A}" type="slidenum">
              <a:rPr lang="en-US" sz="60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>
                <a:spcBef>
                  <a:spcPts val="0"/>
                </a:spcBef>
              </a:pPr>
              <a:t>‹#›</a:t>
            </a:fld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 rot="5400000" flipH="1">
            <a:off x="4524375" y="-4524375"/>
            <a:ext cx="95250" cy="9144000"/>
          </a:xfrm>
          <a:prstGeom prst="rect">
            <a:avLst/>
          </a:prstGeom>
          <a:solidFill>
            <a:srgbClr val="E5E5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5342"/>
            <a:ext cx="1632569" cy="102676"/>
          </a:xfrm>
          <a:prstGeom prst="rect">
            <a:avLst/>
          </a:prstGeom>
        </p:spPr>
      </p:pic>
      <p:sp>
        <p:nvSpPr>
          <p:cNvPr id="11" name="Text Box 47"/>
          <p:cNvSpPr txBox="1">
            <a:spLocks noChangeArrowheads="1"/>
          </p:cNvSpPr>
          <p:nvPr userDrawn="1"/>
        </p:nvSpPr>
        <p:spPr bwMode="auto">
          <a:xfrm>
            <a:off x="3141159" y="6586395"/>
            <a:ext cx="28616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15" name="TextBox 14">
            <a:hlinkClick r:id="rId18"/>
          </p:cNvPr>
          <p:cNvSpPr txBox="1"/>
          <p:nvPr userDrawn="1"/>
        </p:nvSpPr>
        <p:spPr>
          <a:xfrm>
            <a:off x="960525" y="6586395"/>
            <a:ext cx="122011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1" spc="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047" y="6576082"/>
            <a:ext cx="1382943" cy="22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66" r:id="rId7"/>
    <p:sldLayoutId id="2147483670" r:id="rId8"/>
    <p:sldLayoutId id="2147483668" r:id="rId9"/>
    <p:sldLayoutId id="2147483669" r:id="rId10"/>
    <p:sldLayoutId id="2147483671" r:id="rId11"/>
    <p:sldLayoutId id="2147483684" r:id="rId12"/>
    <p:sldLayoutId id="2147483677" r:id="rId13"/>
    <p:sldLayoutId id="2147483690" r:id="rId14"/>
    <p:sldLayoutId id="2147483691" r:id="rId15"/>
  </p:sldLayoutIdLst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5pPr>
      <a:lvl6pPr marL="342892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6pPr>
      <a:lvl7pPr marL="685783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7pPr>
      <a:lvl8pPr marL="1028675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8pPr>
      <a:lvl9pPr marL="1371566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9pPr>
    </p:titleStyle>
    <p:bodyStyle>
      <a:lvl1pPr marL="173827" indent="-173827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25043" indent="-209545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Char char="–"/>
        <a:defRPr sz="2100">
          <a:solidFill>
            <a:schemeClr val="tx1"/>
          </a:solidFill>
          <a:latin typeface="+mn-lt"/>
        </a:defRPr>
      </a:lvl2pPr>
      <a:lvl3pPr marL="641731" indent="-167875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2100">
          <a:solidFill>
            <a:schemeClr val="tx1"/>
          </a:solidFill>
          <a:latin typeface="+mn-lt"/>
        </a:defRPr>
      </a:lvl3pPr>
      <a:lvl4pPr marL="946523" indent="-216689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Char char="–"/>
        <a:defRPr sz="2100">
          <a:solidFill>
            <a:schemeClr val="tx1"/>
          </a:solidFill>
          <a:latin typeface="+mn-lt"/>
        </a:defRPr>
      </a:lvl4pPr>
      <a:lvl5pPr marL="1153688" indent="-169065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2100">
          <a:solidFill>
            <a:schemeClr val="tx1"/>
          </a:solidFill>
          <a:latin typeface="+mn-lt"/>
        </a:defRPr>
      </a:lvl5pPr>
      <a:lvl6pPr marL="1458479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6pPr>
      <a:lvl7pPr marL="1801371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7pPr>
      <a:lvl8pPr marL="2144263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8pPr>
      <a:lvl9pPr marL="2487154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 numCol="1"/>
          <a:lstStyle/>
          <a:p>
            <a:r>
              <a:rPr lang="en-US" dirty="0"/>
              <a:t>Roger C. Dugan</a:t>
            </a:r>
          </a:p>
          <a:p>
            <a:r>
              <a:rPr lang="en-US" dirty="0"/>
              <a:t>Davis Montenegro</a:t>
            </a:r>
          </a:p>
          <a:p>
            <a:r>
              <a:rPr lang="en-US" dirty="0"/>
              <a:t>EPRI Knoxville, TN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October 17-18, 2019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err="1"/>
              <a:t>OpenDSS</a:t>
            </a:r>
            <a:r>
              <a:rPr lang="en-US" dirty="0"/>
              <a:t> Training Workshop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Consolidated Edison Co.</a:t>
            </a:r>
          </a:p>
          <a:p>
            <a:r>
              <a:rPr lang="en-US"/>
              <a:t>New York, 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2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Organizing Your Master File</a:t>
            </a:r>
          </a:p>
        </p:txBody>
      </p:sp>
      <p:pic>
        <p:nvPicPr>
          <p:cNvPr id="109571" name="Picture 3" descr="MasterF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681990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2" name="Line 4"/>
          <p:cNvSpPr>
            <a:spLocks noChangeShapeType="1"/>
          </p:cNvSpPr>
          <p:nvPr/>
        </p:nvSpPr>
        <p:spPr bwMode="auto">
          <a:xfrm flipH="1">
            <a:off x="1143000" y="1600200"/>
            <a:ext cx="2209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3048000" y="1447800"/>
            <a:ext cx="38862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So Compile Doesn’t Fail</a:t>
            </a:r>
          </a:p>
        </p:txBody>
      </p:sp>
      <p:sp>
        <p:nvSpPr>
          <p:cNvPr id="109574" name="AutoShape 6"/>
          <p:cNvSpPr>
            <a:spLocks/>
          </p:cNvSpPr>
          <p:nvPr/>
        </p:nvSpPr>
        <p:spPr bwMode="auto">
          <a:xfrm>
            <a:off x="2665413" y="2566988"/>
            <a:ext cx="519112" cy="925512"/>
          </a:xfrm>
          <a:prstGeom prst="rightBrace">
            <a:avLst>
              <a:gd name="adj1" fmla="val 148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3201988" y="2846388"/>
            <a:ext cx="38862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General Library Data</a:t>
            </a:r>
          </a:p>
        </p:txBody>
      </p:sp>
      <p:sp>
        <p:nvSpPr>
          <p:cNvPr id="109576" name="AutoShape 8"/>
          <p:cNvSpPr>
            <a:spLocks/>
          </p:cNvSpPr>
          <p:nvPr/>
        </p:nvSpPr>
        <p:spPr bwMode="auto">
          <a:xfrm>
            <a:off x="3171825" y="3876675"/>
            <a:ext cx="298450" cy="517525"/>
          </a:xfrm>
          <a:prstGeom prst="rightBrace">
            <a:avLst>
              <a:gd name="adj1" fmla="val 144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9577" name="Text Box 9"/>
          <p:cNvSpPr txBox="1">
            <a:spLocks noChangeArrowheads="1"/>
          </p:cNvSpPr>
          <p:nvPr/>
        </p:nvSpPr>
        <p:spPr bwMode="auto">
          <a:xfrm>
            <a:off x="3500438" y="3925888"/>
            <a:ext cx="38862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Circuit Elements for this Model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175125" y="4718050"/>
            <a:ext cx="3886200" cy="954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Let OpenDSS Define the Voltage Bases</a:t>
            </a:r>
          </a:p>
          <a:p>
            <a:r>
              <a:rPr lang="en-US" altLang="en-US"/>
              <a:t>(You can do this explicitly with SetkVBase command)</a:t>
            </a:r>
          </a:p>
        </p:txBody>
      </p:sp>
      <p:sp>
        <p:nvSpPr>
          <p:cNvPr id="109579" name="Line 11"/>
          <p:cNvSpPr>
            <a:spLocks noChangeShapeType="1"/>
          </p:cNvSpPr>
          <p:nvPr/>
        </p:nvSpPr>
        <p:spPr bwMode="auto">
          <a:xfrm flipH="1" flipV="1">
            <a:off x="3735388" y="4781550"/>
            <a:ext cx="561975" cy="109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70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Example: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IEEE 8500-Node Test Feeder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Load and exercise the IEEE 8500-Node Test Feeder Circuit </a:t>
            </a:r>
            <a:br>
              <a:rPr lang="en-US" altLang="en-US" dirty="0"/>
            </a:br>
            <a:r>
              <a:rPr lang="en-US" altLang="en-US" dirty="0"/>
              <a:t>– an example of a large circuit</a:t>
            </a:r>
          </a:p>
        </p:txBody>
      </p:sp>
    </p:spTree>
    <p:extLst>
      <p:ext uri="{BB962C8B-B14F-4D97-AF65-F5344CB8AC3E}">
        <p14:creationId xmlns:p14="http://schemas.microsoft.com/office/powerpoint/2010/main" val="3866442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of the IEEE 8500-Node Test Feeder Files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852487"/>
            <a:ext cx="5724525" cy="5153025"/>
          </a:xfrm>
          <a:prstGeom prst="rect">
            <a:avLst/>
          </a:prstGeom>
        </p:spPr>
      </p:pic>
      <p:sp>
        <p:nvSpPr>
          <p:cNvPr id="6" name="Arrow: Left 5"/>
          <p:cNvSpPr/>
          <p:nvPr/>
        </p:nvSpPr>
        <p:spPr bwMode="auto">
          <a:xfrm>
            <a:off x="7134330" y="4330840"/>
            <a:ext cx="1577591" cy="341644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Arrow: Right 6"/>
          <p:cNvSpPr/>
          <p:nvPr/>
        </p:nvSpPr>
        <p:spPr bwMode="auto">
          <a:xfrm>
            <a:off x="396417" y="1527350"/>
            <a:ext cx="1313320" cy="24116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257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File for IEEE 8500-Node Test Case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996" y="760568"/>
            <a:ext cx="6260123" cy="569326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840638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Snippets of Circuit Script Files (they are large)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0668"/>
            <a:ext cx="9144000" cy="8701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2802"/>
            <a:ext cx="9144000" cy="875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80391"/>
            <a:ext cx="9144000" cy="12278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518" y="4450687"/>
            <a:ext cx="80676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00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Plot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266"/>
          <a:stretch/>
        </p:blipFill>
        <p:spPr>
          <a:xfrm>
            <a:off x="1418114" y="1226371"/>
            <a:ext cx="5819775" cy="53982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5270" y="673240"/>
            <a:ext cx="6662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Plot Circuit Power Max=2000 dots=n labels=n  C1=Blue  1ph=3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13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Profile Plot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207" y="1560740"/>
            <a:ext cx="5514975" cy="4781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87640" y="914083"/>
            <a:ext cx="6018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Plot profile phases=all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5195944" y="4313816"/>
            <a:ext cx="559398" cy="753035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53835" y="4313816"/>
            <a:ext cx="1715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Secondary Drops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5841402" y="4485939"/>
            <a:ext cx="1441525" cy="12026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85667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485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3. Scripting Basics – Large Circuits</a:t>
            </a:r>
          </a:p>
        </p:txBody>
      </p:sp>
    </p:spTree>
    <p:extLst>
      <p:ext uri="{BB962C8B-B14F-4D97-AF65-F5344CB8AC3E}">
        <p14:creationId xmlns:p14="http://schemas.microsoft.com/office/powerpoint/2010/main" val="306073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Scripting Large Circuits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 small circuits, it is often sufficient to put all the scripts in a single file</a:t>
            </a:r>
          </a:p>
          <a:p>
            <a:pPr lvl="1"/>
            <a:r>
              <a:rPr lang="en-US" altLang="en-US" dirty="0"/>
              <a:t>Many of the IEEE test feeder examples are mostly in a single file</a:t>
            </a:r>
          </a:p>
          <a:p>
            <a:r>
              <a:rPr lang="en-US" altLang="en-US" dirty="0"/>
              <a:t>When you have large amounts of data, a more disciplined approach is recommended</a:t>
            </a:r>
          </a:p>
          <a:p>
            <a:r>
              <a:rPr lang="en-US" altLang="en-US" b="1" dirty="0"/>
              <a:t>Redirect</a:t>
            </a:r>
            <a:r>
              <a:rPr lang="en-US" altLang="en-US" dirty="0"/>
              <a:t> Command</a:t>
            </a:r>
          </a:p>
          <a:p>
            <a:pPr lvl="1"/>
            <a:r>
              <a:rPr lang="en-US" altLang="en-US" dirty="0"/>
              <a:t>Redirects the input to another file</a:t>
            </a:r>
          </a:p>
          <a:p>
            <a:pPr lvl="1"/>
            <a:r>
              <a:rPr lang="en-US" altLang="en-US" dirty="0"/>
              <a:t>Returns to home directory</a:t>
            </a:r>
          </a:p>
          <a:p>
            <a:r>
              <a:rPr lang="en-US" altLang="en-US" b="1" dirty="0"/>
              <a:t>Compile</a:t>
            </a:r>
            <a:r>
              <a:rPr lang="en-US" altLang="en-US" dirty="0"/>
              <a:t> Command</a:t>
            </a:r>
          </a:p>
          <a:p>
            <a:pPr lvl="1"/>
            <a:r>
              <a:rPr lang="en-US" altLang="en-US" dirty="0"/>
              <a:t>Same as Redirect except repositions home directory</a:t>
            </a:r>
          </a:p>
        </p:txBody>
      </p:sp>
    </p:spTree>
    <p:extLst>
      <p:ext uri="{BB962C8B-B14F-4D97-AF65-F5344CB8AC3E}">
        <p14:creationId xmlns:p14="http://schemas.microsoft.com/office/powerpoint/2010/main" val="6786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710288"/>
            <a:ext cx="7909033" cy="6091114"/>
          </a:xfrm>
          <a:prstGeom prst="rect">
            <a:avLst/>
          </a:prstGeom>
        </p:spPr>
      </p:pic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 err="1"/>
              <a:t>OpenDSS</a:t>
            </a:r>
            <a:r>
              <a:rPr lang="en-US" altLang="en-US" dirty="0"/>
              <a:t> Main Screen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5300506" y="3228975"/>
            <a:ext cx="27432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accent1"/>
                </a:solidFill>
              </a:rPr>
              <a:t>Selection to execute</a:t>
            </a:r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 flipH="1">
            <a:off x="6235910" y="5504774"/>
            <a:ext cx="158128" cy="9965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3150301" y="4465638"/>
            <a:ext cx="2743200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accent1"/>
                </a:solidFill>
              </a:rPr>
              <a:t>Main Script Tab never goes away. Put some frequently-used commands here.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1959040" y="5296636"/>
            <a:ext cx="1191259" cy="9447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1401602" y="2105085"/>
            <a:ext cx="2034933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accent1"/>
                </a:solidFill>
              </a:rPr>
              <a:t>Solution Summary and Results</a:t>
            </a:r>
          </a:p>
        </p:txBody>
      </p:sp>
      <p:sp>
        <p:nvSpPr>
          <p:cNvPr id="106505" name="Line 9"/>
          <p:cNvSpPr>
            <a:spLocks noChangeShapeType="1"/>
          </p:cNvSpPr>
          <p:nvPr/>
        </p:nvSpPr>
        <p:spPr bwMode="auto">
          <a:xfrm flipH="1">
            <a:off x="673240" y="2689860"/>
            <a:ext cx="728362" cy="6461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5893501" y="537251"/>
            <a:ext cx="236122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accent1"/>
                </a:solidFill>
              </a:rPr>
              <a:t>Results Text Box</a:t>
            </a:r>
          </a:p>
        </p:txBody>
      </p:sp>
      <p:sp>
        <p:nvSpPr>
          <p:cNvPr id="106507" name="Line 11"/>
          <p:cNvSpPr>
            <a:spLocks noChangeShapeType="1"/>
          </p:cNvSpPr>
          <p:nvPr/>
        </p:nvSpPr>
        <p:spPr bwMode="auto">
          <a:xfrm flipH="1">
            <a:off x="5206721" y="918251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6508" name="Text Box 12"/>
          <p:cNvSpPr txBox="1">
            <a:spLocks noChangeArrowheads="1"/>
          </p:cNvSpPr>
          <p:nvPr/>
        </p:nvSpPr>
        <p:spPr bwMode="auto">
          <a:xfrm>
            <a:off x="3080461" y="5461012"/>
            <a:ext cx="2192159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accent1"/>
                </a:solidFill>
              </a:rPr>
              <a:t>Tabs for script files 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6394040" y="5270814"/>
            <a:ext cx="1676400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accent1"/>
                </a:solidFill>
              </a:rPr>
              <a:t>Active Script file</a:t>
            </a: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flipH="1">
            <a:off x="4250453" y="3382610"/>
            <a:ext cx="1022167" cy="771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" name="Right Brace 3"/>
          <p:cNvSpPr/>
          <p:nvPr/>
        </p:nvSpPr>
        <p:spPr bwMode="auto">
          <a:xfrm rot="16200000">
            <a:off x="3869513" y="4428403"/>
            <a:ext cx="350891" cy="3093218"/>
          </a:xfrm>
          <a:prstGeom prst="rightBrace">
            <a:avLst>
              <a:gd name="adj1" fmla="val 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96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Using the Main Screen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You can switch between tabs and execute pieces of code from one window and then another</a:t>
            </a:r>
          </a:p>
          <a:p>
            <a:endParaRPr lang="en-US" altLang="en-US" dirty="0"/>
          </a:p>
          <a:p>
            <a:r>
              <a:rPr lang="en-US" altLang="en-US" dirty="0" err="1"/>
              <a:t>OpenDSS</a:t>
            </a:r>
            <a:r>
              <a:rPr lang="en-US" altLang="en-US" dirty="0"/>
              <a:t> is always running and remains in the state after the last command until you tell it to do something else</a:t>
            </a:r>
          </a:p>
          <a:p>
            <a:endParaRPr lang="en-US" altLang="en-US" dirty="0"/>
          </a:p>
          <a:p>
            <a:pPr eaLnBrk="1" hangingPunct="1"/>
            <a:r>
              <a:rPr lang="en-US" altLang="en-US" dirty="0"/>
              <a:t>OpenDSS.exe saves all windows on the main screen </a:t>
            </a:r>
          </a:p>
          <a:p>
            <a:pPr lvl="1" eaLnBrk="1" hangingPunct="1"/>
            <a:r>
              <a:rPr lang="en-US" altLang="en-US" dirty="0"/>
              <a:t>They appear where you left them when you shut down</a:t>
            </a:r>
          </a:p>
          <a:p>
            <a:pPr lvl="1" eaLnBrk="1" hangingPunct="1"/>
            <a:r>
              <a:rPr lang="en-US" altLang="en-US" dirty="0"/>
              <a:t>The next time you start up, you can resume your work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Values are saved to the Windows Registry</a:t>
            </a:r>
          </a:p>
          <a:p>
            <a:pPr eaLnBrk="1" hangingPunct="1"/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04871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OpenDSS Registry Entries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6050"/>
            <a:ext cx="8226425" cy="1077913"/>
          </a:xfrm>
        </p:spPr>
        <p:txBody>
          <a:bodyPr/>
          <a:lstStyle/>
          <a:p>
            <a:pPr eaLnBrk="1" hangingPunct="1"/>
            <a:r>
              <a:rPr lang="en-US" altLang="en-US"/>
              <a:t>Certain persistent values are saved to the Windows Registry upon exiting the program</a:t>
            </a:r>
          </a:p>
        </p:txBody>
      </p:sp>
      <p:pic>
        <p:nvPicPr>
          <p:cNvPr id="105476" name="Picture 4" descr="Registry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2247900"/>
            <a:ext cx="7258050" cy="207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7" name="Picture 5" descr="Registry3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4519613"/>
            <a:ext cx="73501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8" name="Oval 6"/>
          <p:cNvSpPr>
            <a:spLocks noChangeArrowheads="1"/>
          </p:cNvSpPr>
          <p:nvPr/>
        </p:nvSpPr>
        <p:spPr bwMode="auto">
          <a:xfrm>
            <a:off x="4876800" y="3060700"/>
            <a:ext cx="1320800" cy="266700"/>
          </a:xfrm>
          <a:prstGeom prst="ellipse">
            <a:avLst/>
          </a:prstGeom>
          <a:noFill/>
          <a:ln w="28575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5479" name="Oval 7"/>
          <p:cNvSpPr>
            <a:spLocks noChangeArrowheads="1"/>
          </p:cNvSpPr>
          <p:nvPr/>
        </p:nvSpPr>
        <p:spPr bwMode="auto">
          <a:xfrm>
            <a:off x="5118100" y="5308600"/>
            <a:ext cx="2006600" cy="317500"/>
          </a:xfrm>
          <a:prstGeom prst="ellipse">
            <a:avLst/>
          </a:prstGeom>
          <a:noFill/>
          <a:ln w="28575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6184900" y="2844800"/>
            <a:ext cx="2628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FF5050"/>
                </a:solidFill>
              </a:rPr>
              <a:t>Default Editor Setting</a:t>
            </a:r>
          </a:p>
        </p:txBody>
      </p:sp>
      <p:sp>
        <p:nvSpPr>
          <p:cNvPr id="105481" name="Text Box 9"/>
          <p:cNvSpPr txBox="1">
            <a:spLocks noChangeArrowheads="1"/>
          </p:cNvSpPr>
          <p:nvPr/>
        </p:nvSpPr>
        <p:spPr bwMode="auto">
          <a:xfrm>
            <a:off x="6515100" y="4978400"/>
            <a:ext cx="23368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FF5050"/>
                </a:solidFill>
              </a:rPr>
              <a:t>After Redefining</a:t>
            </a:r>
          </a:p>
        </p:txBody>
      </p:sp>
    </p:spTree>
    <p:extLst>
      <p:ext uri="{BB962C8B-B14F-4D97-AF65-F5344CB8AC3E}">
        <p14:creationId xmlns:p14="http://schemas.microsoft.com/office/powerpoint/2010/main" val="109380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Your Script Files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Common Sense Structuring of Script Files</a:t>
            </a: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609600" y="1447800"/>
            <a:ext cx="297180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Run_The_Master.DSS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2286000" y="1905000"/>
            <a:ext cx="2971800" cy="3460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Master.DSS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4114800" y="2438400"/>
            <a:ext cx="2971800" cy="3460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LineCodes.DSS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4114800" y="2895600"/>
            <a:ext cx="2971800" cy="3460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WireData.DSS</a:t>
            </a:r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4114800" y="3276600"/>
            <a:ext cx="2971800" cy="3460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LineGeometry.DSS</a:t>
            </a:r>
          </a:p>
        </p:txBody>
      </p:sp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4114800" y="3733800"/>
            <a:ext cx="2971800" cy="3460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Spectrum.DSS</a:t>
            </a:r>
          </a:p>
        </p:txBody>
      </p:sp>
      <p:sp>
        <p:nvSpPr>
          <p:cNvPr id="107529" name="Text Box 9"/>
          <p:cNvSpPr txBox="1">
            <a:spLocks noChangeArrowheads="1"/>
          </p:cNvSpPr>
          <p:nvPr/>
        </p:nvSpPr>
        <p:spPr bwMode="auto">
          <a:xfrm>
            <a:off x="4114800" y="4114800"/>
            <a:ext cx="2971800" cy="3460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LoadShape.DSS</a:t>
            </a:r>
          </a:p>
        </p:txBody>
      </p:sp>
      <p:sp>
        <p:nvSpPr>
          <p:cNvPr id="107530" name="AutoShape 10"/>
          <p:cNvSpPr>
            <a:spLocks/>
          </p:cNvSpPr>
          <p:nvPr/>
        </p:nvSpPr>
        <p:spPr bwMode="auto">
          <a:xfrm>
            <a:off x="7315200" y="2438400"/>
            <a:ext cx="228600" cy="2057400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7531" name="Text Box 11"/>
          <p:cNvSpPr txBox="1">
            <a:spLocks noChangeArrowheads="1"/>
          </p:cNvSpPr>
          <p:nvPr/>
        </p:nvSpPr>
        <p:spPr bwMode="auto">
          <a:xfrm>
            <a:off x="7772400" y="320040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Libraries</a:t>
            </a:r>
          </a:p>
        </p:txBody>
      </p:sp>
      <p:sp>
        <p:nvSpPr>
          <p:cNvPr id="107532" name="Text Box 12"/>
          <p:cNvSpPr txBox="1">
            <a:spLocks noChangeArrowheads="1"/>
          </p:cNvSpPr>
          <p:nvPr/>
        </p:nvSpPr>
        <p:spPr bwMode="auto">
          <a:xfrm>
            <a:off x="685800" y="3429000"/>
            <a:ext cx="2438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FF5050"/>
                </a:solidFill>
              </a:rPr>
              <a:t>Put a “Clear” in here</a:t>
            </a:r>
          </a:p>
        </p:txBody>
      </p:sp>
      <p:sp>
        <p:nvSpPr>
          <p:cNvPr id="107533" name="Line 13"/>
          <p:cNvSpPr>
            <a:spLocks noChangeShapeType="1"/>
          </p:cNvSpPr>
          <p:nvPr/>
        </p:nvSpPr>
        <p:spPr bwMode="auto">
          <a:xfrm flipV="1">
            <a:off x="2286000" y="2286000"/>
            <a:ext cx="457200" cy="1143000"/>
          </a:xfrm>
          <a:prstGeom prst="line">
            <a:avLst/>
          </a:prstGeom>
          <a:noFill/>
          <a:ln w="57150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7534" name="Text Box 14"/>
          <p:cNvSpPr txBox="1">
            <a:spLocks noChangeArrowheads="1"/>
          </p:cNvSpPr>
          <p:nvPr/>
        </p:nvSpPr>
        <p:spPr bwMode="auto">
          <a:xfrm>
            <a:off x="4114800" y="4800600"/>
            <a:ext cx="2971800" cy="3460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Transformers.DSS</a:t>
            </a:r>
          </a:p>
        </p:txBody>
      </p:sp>
      <p:sp>
        <p:nvSpPr>
          <p:cNvPr id="107535" name="Text Box 15"/>
          <p:cNvSpPr txBox="1">
            <a:spLocks noChangeArrowheads="1"/>
          </p:cNvSpPr>
          <p:nvPr/>
        </p:nvSpPr>
        <p:spPr bwMode="auto">
          <a:xfrm>
            <a:off x="4114800" y="5181600"/>
            <a:ext cx="2971800" cy="3460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Lines.DSS</a:t>
            </a:r>
          </a:p>
        </p:txBody>
      </p:sp>
      <p:sp>
        <p:nvSpPr>
          <p:cNvPr id="107536" name="Text Box 16"/>
          <p:cNvSpPr txBox="1">
            <a:spLocks noChangeArrowheads="1"/>
          </p:cNvSpPr>
          <p:nvPr/>
        </p:nvSpPr>
        <p:spPr bwMode="auto">
          <a:xfrm>
            <a:off x="4114800" y="5638800"/>
            <a:ext cx="2971800" cy="3460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Loads.DSS</a:t>
            </a:r>
          </a:p>
        </p:txBody>
      </p:sp>
      <p:sp>
        <p:nvSpPr>
          <p:cNvPr id="107537" name="Text Box 17"/>
          <p:cNvSpPr txBox="1">
            <a:spLocks noChangeArrowheads="1"/>
          </p:cNvSpPr>
          <p:nvPr/>
        </p:nvSpPr>
        <p:spPr bwMode="auto">
          <a:xfrm>
            <a:off x="4114800" y="6019800"/>
            <a:ext cx="2971800" cy="3460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Etc.</a:t>
            </a:r>
          </a:p>
        </p:txBody>
      </p:sp>
      <p:sp>
        <p:nvSpPr>
          <p:cNvPr id="107538" name="AutoShape 18"/>
          <p:cNvSpPr>
            <a:spLocks/>
          </p:cNvSpPr>
          <p:nvPr/>
        </p:nvSpPr>
        <p:spPr bwMode="auto">
          <a:xfrm>
            <a:off x="7391400" y="4800600"/>
            <a:ext cx="228600" cy="1524000"/>
          </a:xfrm>
          <a:prstGeom prst="rightBrace">
            <a:avLst>
              <a:gd name="adj1" fmla="val 5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7539" name="Text Box 19"/>
          <p:cNvSpPr txBox="1">
            <a:spLocks noChangeArrowheads="1"/>
          </p:cNvSpPr>
          <p:nvPr/>
        </p:nvSpPr>
        <p:spPr bwMode="auto">
          <a:xfrm>
            <a:off x="7696200" y="5257800"/>
            <a:ext cx="1143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Circuit</a:t>
            </a:r>
            <a:br>
              <a:rPr lang="en-US" altLang="en-US"/>
            </a:br>
            <a:r>
              <a:rPr lang="en-US" altLang="en-US"/>
              <a:t>Definition</a:t>
            </a:r>
          </a:p>
        </p:txBody>
      </p:sp>
      <p:sp>
        <p:nvSpPr>
          <p:cNvPr id="107540" name="Text Box 20"/>
          <p:cNvSpPr txBox="1">
            <a:spLocks noChangeArrowheads="1"/>
          </p:cNvSpPr>
          <p:nvPr/>
        </p:nvSpPr>
        <p:spPr bwMode="auto">
          <a:xfrm>
            <a:off x="5257800" y="1371600"/>
            <a:ext cx="3657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FF5050"/>
                </a:solidFill>
              </a:rPr>
              <a:t>“Compile” the Master file from here</a:t>
            </a:r>
          </a:p>
        </p:txBody>
      </p:sp>
      <p:sp>
        <p:nvSpPr>
          <p:cNvPr id="107541" name="Line 21"/>
          <p:cNvSpPr>
            <a:spLocks noChangeShapeType="1"/>
          </p:cNvSpPr>
          <p:nvPr/>
        </p:nvSpPr>
        <p:spPr bwMode="auto">
          <a:xfrm flipH="1">
            <a:off x="3581400" y="1524000"/>
            <a:ext cx="1676400" cy="76200"/>
          </a:xfrm>
          <a:prstGeom prst="line">
            <a:avLst/>
          </a:prstGeom>
          <a:noFill/>
          <a:ln w="57150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7542" name="Freeform 22"/>
          <p:cNvSpPr>
            <a:spLocks/>
          </p:cNvSpPr>
          <p:nvPr/>
        </p:nvSpPr>
        <p:spPr bwMode="auto">
          <a:xfrm>
            <a:off x="1447800" y="1905000"/>
            <a:ext cx="685800" cy="2286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72176863 h 192"/>
              <a:gd name="T4" fmla="*/ 1088707589 w 432"/>
              <a:gd name="T5" fmla="*/ 27217686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7543" name="Freeform 23"/>
          <p:cNvSpPr>
            <a:spLocks/>
          </p:cNvSpPr>
          <p:nvPr/>
        </p:nvSpPr>
        <p:spPr bwMode="auto">
          <a:xfrm>
            <a:off x="3429000" y="2362200"/>
            <a:ext cx="685800" cy="2286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72176863 h 192"/>
              <a:gd name="T4" fmla="*/ 1088707589 w 432"/>
              <a:gd name="T5" fmla="*/ 27217686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7544" name="Freeform 24"/>
          <p:cNvSpPr>
            <a:spLocks/>
          </p:cNvSpPr>
          <p:nvPr/>
        </p:nvSpPr>
        <p:spPr bwMode="auto">
          <a:xfrm>
            <a:off x="3429000" y="2590800"/>
            <a:ext cx="685800" cy="4572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1088707452 h 192"/>
              <a:gd name="T4" fmla="*/ 1088707589 w 432"/>
              <a:gd name="T5" fmla="*/ 1088707452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7545" name="Freeform 25"/>
          <p:cNvSpPr>
            <a:spLocks/>
          </p:cNvSpPr>
          <p:nvPr/>
        </p:nvSpPr>
        <p:spPr bwMode="auto">
          <a:xfrm>
            <a:off x="3429000" y="3048000"/>
            <a:ext cx="685800" cy="3810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7546" name="Freeform 26"/>
          <p:cNvSpPr>
            <a:spLocks/>
          </p:cNvSpPr>
          <p:nvPr/>
        </p:nvSpPr>
        <p:spPr bwMode="auto">
          <a:xfrm>
            <a:off x="3429000" y="3429000"/>
            <a:ext cx="685800" cy="4572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1088707452 h 192"/>
              <a:gd name="T4" fmla="*/ 1088707589 w 432"/>
              <a:gd name="T5" fmla="*/ 1088707452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7547" name="Freeform 27"/>
          <p:cNvSpPr>
            <a:spLocks/>
          </p:cNvSpPr>
          <p:nvPr/>
        </p:nvSpPr>
        <p:spPr bwMode="auto">
          <a:xfrm>
            <a:off x="3429000" y="3886200"/>
            <a:ext cx="685800" cy="3810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7548" name="Freeform 28"/>
          <p:cNvSpPr>
            <a:spLocks/>
          </p:cNvSpPr>
          <p:nvPr/>
        </p:nvSpPr>
        <p:spPr bwMode="auto">
          <a:xfrm>
            <a:off x="3429000" y="4191000"/>
            <a:ext cx="685800" cy="7620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2147483647 h 192"/>
              <a:gd name="T4" fmla="*/ 1088707589 w 432"/>
              <a:gd name="T5" fmla="*/ 2147483647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7549" name="Freeform 29"/>
          <p:cNvSpPr>
            <a:spLocks/>
          </p:cNvSpPr>
          <p:nvPr/>
        </p:nvSpPr>
        <p:spPr bwMode="auto">
          <a:xfrm>
            <a:off x="3429000" y="4953000"/>
            <a:ext cx="685800" cy="3810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7550" name="Freeform 30"/>
          <p:cNvSpPr>
            <a:spLocks/>
          </p:cNvSpPr>
          <p:nvPr/>
        </p:nvSpPr>
        <p:spPr bwMode="auto">
          <a:xfrm>
            <a:off x="3429000" y="5334000"/>
            <a:ext cx="685800" cy="4572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1088707452 h 192"/>
              <a:gd name="T4" fmla="*/ 1088707589 w 432"/>
              <a:gd name="T5" fmla="*/ 1088707452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7551" name="Freeform 31"/>
          <p:cNvSpPr>
            <a:spLocks/>
          </p:cNvSpPr>
          <p:nvPr/>
        </p:nvSpPr>
        <p:spPr bwMode="auto">
          <a:xfrm>
            <a:off x="3429000" y="5791200"/>
            <a:ext cx="685800" cy="381000"/>
          </a:xfrm>
          <a:custGeom>
            <a:avLst/>
            <a:gdLst>
              <a:gd name="T0" fmla="*/ 0 w 432"/>
              <a:gd name="T1" fmla="*/ 0 h 192"/>
              <a:gd name="T2" fmla="*/ 0 w 432"/>
              <a:gd name="T3" fmla="*/ 756046883 h 192"/>
              <a:gd name="T4" fmla="*/ 1088707589 w 432"/>
              <a:gd name="T5" fmla="*/ 756046883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7552" name="Text Box 32"/>
          <p:cNvSpPr txBox="1">
            <a:spLocks noChangeArrowheads="1"/>
          </p:cNvSpPr>
          <p:nvPr/>
        </p:nvSpPr>
        <p:spPr bwMode="auto">
          <a:xfrm>
            <a:off x="381000" y="5562600"/>
            <a:ext cx="2590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Make a separate folder for each circuit</a:t>
            </a:r>
          </a:p>
        </p:txBody>
      </p:sp>
    </p:spTree>
    <p:extLst>
      <p:ext uri="{BB962C8B-B14F-4D97-AF65-F5344CB8AC3E}">
        <p14:creationId xmlns:p14="http://schemas.microsoft.com/office/powerpoint/2010/main" val="1137565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Organizing Run Scripts</a:t>
            </a:r>
          </a:p>
        </p:txBody>
      </p:sp>
      <p:pic>
        <p:nvPicPr>
          <p:cNvPr id="108547" name="Picture 3" descr="Run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71056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5410200" y="1524000"/>
            <a:ext cx="33528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Compiles the Circuit Description</a:t>
            </a:r>
          </a:p>
        </p:txBody>
      </p:sp>
      <p:sp>
        <p:nvSpPr>
          <p:cNvPr id="108549" name="Line 5"/>
          <p:cNvSpPr>
            <a:spLocks noChangeShapeType="1"/>
          </p:cNvSpPr>
          <p:nvPr/>
        </p:nvSpPr>
        <p:spPr bwMode="auto">
          <a:xfrm flipH="1">
            <a:off x="4038600" y="1676400"/>
            <a:ext cx="1371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5562600" y="3124200"/>
            <a:ext cx="3581400" cy="1079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Override Some Property Settings</a:t>
            </a:r>
            <a:br>
              <a:rPr lang="en-US" altLang="en-US"/>
            </a:br>
            <a:r>
              <a:rPr lang="en-US" altLang="en-US"/>
              <a:t>and/or</a:t>
            </a:r>
            <a:br>
              <a:rPr lang="en-US" altLang="en-US"/>
            </a:br>
            <a:r>
              <a:rPr lang="en-US" altLang="en-US"/>
              <a:t>Define Some Additional Circuit Element</a:t>
            </a:r>
          </a:p>
        </p:txBody>
      </p:sp>
      <p:sp>
        <p:nvSpPr>
          <p:cNvPr id="108551" name="AutoShape 7"/>
          <p:cNvSpPr>
            <a:spLocks/>
          </p:cNvSpPr>
          <p:nvPr/>
        </p:nvSpPr>
        <p:spPr bwMode="auto">
          <a:xfrm>
            <a:off x="5334000" y="3200400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2743200" y="4191000"/>
            <a:ext cx="21336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Change an option</a:t>
            </a:r>
          </a:p>
        </p:txBody>
      </p:sp>
      <p:sp>
        <p:nvSpPr>
          <p:cNvPr id="108553" name="Line 9"/>
          <p:cNvSpPr>
            <a:spLocks noChangeShapeType="1"/>
          </p:cNvSpPr>
          <p:nvPr/>
        </p:nvSpPr>
        <p:spPr bwMode="auto">
          <a:xfrm flipH="1" flipV="1">
            <a:off x="1676400" y="42672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3505200" y="4800600"/>
            <a:ext cx="34290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Solve Snapshot Power Flow</a:t>
            </a:r>
          </a:p>
        </p:txBody>
      </p:sp>
      <p:sp>
        <p:nvSpPr>
          <p:cNvPr id="108555" name="Line 11"/>
          <p:cNvSpPr>
            <a:spLocks noChangeShapeType="1"/>
          </p:cNvSpPr>
          <p:nvPr/>
        </p:nvSpPr>
        <p:spPr bwMode="auto">
          <a:xfrm flipH="1" flipV="1">
            <a:off x="838200" y="4495800"/>
            <a:ext cx="2667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8556" name="AutoShape 12"/>
          <p:cNvSpPr>
            <a:spLocks/>
          </p:cNvSpPr>
          <p:nvPr/>
        </p:nvSpPr>
        <p:spPr bwMode="auto">
          <a:xfrm>
            <a:off x="2057400" y="4648200"/>
            <a:ext cx="381000" cy="990600"/>
          </a:xfrm>
          <a:prstGeom prst="rightBrace">
            <a:avLst>
              <a:gd name="adj1" fmla="val 2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3200400" y="5562600"/>
            <a:ext cx="34290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Selected Results Display</a:t>
            </a:r>
          </a:p>
        </p:txBody>
      </p:sp>
      <p:sp>
        <p:nvSpPr>
          <p:cNvPr id="108558" name="Line 14"/>
          <p:cNvSpPr>
            <a:spLocks noChangeShapeType="1"/>
          </p:cNvSpPr>
          <p:nvPr/>
        </p:nvSpPr>
        <p:spPr bwMode="auto">
          <a:xfrm flipH="1" flipV="1">
            <a:off x="2438400" y="5181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8559" name="TextBox 14"/>
          <p:cNvSpPr txBox="1">
            <a:spLocks noChangeArrowheads="1"/>
          </p:cNvSpPr>
          <p:nvPr/>
        </p:nvSpPr>
        <p:spPr bwMode="auto">
          <a:xfrm>
            <a:off x="381000" y="1447800"/>
            <a:ext cx="434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Based on 123-bus IEEE Test Feeder</a:t>
            </a:r>
          </a:p>
        </p:txBody>
      </p:sp>
    </p:spTree>
    <p:extLst>
      <p:ext uri="{BB962C8B-B14F-4D97-AF65-F5344CB8AC3E}">
        <p14:creationId xmlns:p14="http://schemas.microsoft.com/office/powerpoint/2010/main" val="3018992631"/>
      </p:ext>
    </p:extLst>
  </p:cSld>
  <p:clrMapOvr>
    <a:masterClrMapping/>
  </p:clrMapOvr>
</p:sld>
</file>

<file path=ppt/theme/theme1.xml><?xml version="1.0" encoding="utf-8"?>
<a:theme xmlns:a="http://schemas.openxmlformats.org/drawingml/2006/main" name="2019 PowerPoint Theme">
  <a:themeElements>
    <a:clrScheme name="Custom 15">
      <a:dk1>
        <a:srgbClr val="000000"/>
      </a:dk1>
      <a:lt1>
        <a:srgbClr val="FFFFFF"/>
      </a:lt1>
      <a:dk2>
        <a:srgbClr val="929292"/>
      </a:dk2>
      <a:lt2>
        <a:srgbClr val="003399"/>
      </a:lt2>
      <a:accent1>
        <a:srgbClr val="00A4DE"/>
      </a:accent1>
      <a:accent2>
        <a:srgbClr val="2D872D"/>
      </a:accent2>
      <a:accent3>
        <a:srgbClr val="FB9705"/>
      </a:accent3>
      <a:accent4>
        <a:srgbClr val="0070C0"/>
      </a:accent4>
      <a:accent5>
        <a:srgbClr val="C54343"/>
      </a:accent5>
      <a:accent6>
        <a:srgbClr val="2EBBB8"/>
      </a:accent6>
      <a:hlink>
        <a:srgbClr val="0070C0"/>
      </a:hlink>
      <a:folHlink>
        <a:srgbClr val="E05428"/>
      </a:folHlink>
    </a:clrScheme>
    <a:fontScheme name="EPRI 2019 PP Font Theme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B04359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D4B0B5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5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6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9 PowerPoint Template-Standard_v1.2.potx" id="{8047CA39-54F3-4F90-98C0-C40555F8730E}" vid="{6033B12A-DB17-4854-8CB8-89BE1BD081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7101F030D76349B9BDDCB7E839049A" ma:contentTypeVersion="1" ma:contentTypeDescription="Create a new document." ma:contentTypeScope="" ma:versionID="734fc11b70f2696fea1b768389187637">
  <xsd:schema xmlns:xsd="http://www.w3.org/2001/XMLSchema" xmlns:xs="http://www.w3.org/2001/XMLSchema" xmlns:p="http://schemas.microsoft.com/office/2006/metadata/properties" xmlns:ns2="9d4eb815-23ed-48d9-b0c1-2b9ce0016f4e" targetNamespace="http://schemas.microsoft.com/office/2006/metadata/properties" ma:root="true" ma:fieldsID="2b4a09c436e99444c649b2400fdb07dc" ns2:_="">
    <xsd:import namespace="9d4eb815-23ed-48d9-b0c1-2b9ce0016f4e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4eb815-23ed-48d9-b0c1-2b9ce0016f4e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EPRI PowerPoint Template"/>
          <xsd:enumeration value="Design Templates"/>
          <xsd:enumeration value="EPRI Letterhead"/>
          <xsd:enumeration value="Events, Conferences, Meetings"/>
          <xsd:enumeration value="Miscellaneou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9d4eb815-23ed-48d9-b0c1-2b9ce0016f4e">EPRI PowerPoint Template</Category>
  </documentManagement>
</p:properties>
</file>

<file path=customXml/itemProps1.xml><?xml version="1.0" encoding="utf-8"?>
<ds:datastoreItem xmlns:ds="http://schemas.openxmlformats.org/officeDocument/2006/customXml" ds:itemID="{B9E07810-A7D8-4B3A-A78F-4052749F24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F8FDBBD-CE4F-4A8C-8C02-158CA41BCB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4eb815-23ed-48d9-b0c1-2b9ce0016f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521A8B-3986-40B6-95DF-B5A721DA9604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9d4eb815-23ed-48d9-b0c1-2b9ce0016f4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EPRI-Template-2019</Template>
  <TotalTime>25</TotalTime>
  <Words>440</Words>
  <Application>Microsoft Office PowerPoint</Application>
  <PresentationFormat>On-screen Show (4:3)</PresentationFormat>
  <Paragraphs>90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Wingdings</vt:lpstr>
      <vt:lpstr>2019 PowerPoint Theme</vt:lpstr>
      <vt:lpstr>OpenDSS Training Workshop</vt:lpstr>
      <vt:lpstr>3. Scripting Basics – Large Circuits</vt:lpstr>
      <vt:lpstr>Scripting Large Circuits</vt:lpstr>
      <vt:lpstr>The OpenDSS Main Screen</vt:lpstr>
      <vt:lpstr>Using the Main Screen</vt:lpstr>
      <vt:lpstr>OpenDSS Registry Entries</vt:lpstr>
      <vt:lpstr>Organizing Your Script Files</vt:lpstr>
      <vt:lpstr>A Common Sense Structuring of Script Files</vt:lpstr>
      <vt:lpstr>Organizing Run Scripts</vt:lpstr>
      <vt:lpstr>Organizing Your Master File</vt:lpstr>
      <vt:lpstr>Example:  IEEE 8500-Node Test Feeder</vt:lpstr>
      <vt:lpstr>Location of the IEEE 8500-Node Test Feeder Files</vt:lpstr>
      <vt:lpstr>Master File for IEEE 8500-Node Test Case</vt:lpstr>
      <vt:lpstr>Snippets of Circuit Script Files (they are large)</vt:lpstr>
      <vt:lpstr>Circuit Plot</vt:lpstr>
      <vt:lpstr>Voltage Profile Plot</vt:lpstr>
      <vt:lpstr>PowerPoint Presentation</vt:lpstr>
    </vt:vector>
  </TitlesOfParts>
  <Company>Electric Power Research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Version 1.2</dc:subject>
  <dc:creator>Roger Dugan</dc:creator>
  <dc:description>© 2018 Electric Power Research Institute, Inc. All rights reserved.</dc:description>
  <cp:lastModifiedBy>Dugan, Roger</cp:lastModifiedBy>
  <cp:revision>12</cp:revision>
  <cp:lastPrinted>2014-11-24T20:31:07Z</cp:lastPrinted>
  <dcterms:created xsi:type="dcterms:W3CDTF">2019-01-15T15:22:32Z</dcterms:created>
  <dcterms:modified xsi:type="dcterms:W3CDTF">2019-10-15T02:50:02Z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0x010100D67101F030D76349B9BDDCB7E839049A</vt:lpwstr>
  </property>
</Properties>
</file>