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1"/>
  </p:notesMasterIdLst>
  <p:handoutMasterIdLst>
    <p:handoutMasterId r:id="rId52"/>
  </p:handoutMasterIdLst>
  <p:sldIdLst>
    <p:sldId id="267" r:id="rId5"/>
    <p:sldId id="345" r:id="rId6"/>
    <p:sldId id="346" r:id="rId7"/>
    <p:sldId id="665" r:id="rId8"/>
    <p:sldId id="308" r:id="rId9"/>
    <p:sldId id="309" r:id="rId10"/>
    <p:sldId id="311" r:id="rId11"/>
    <p:sldId id="312" r:id="rId12"/>
    <p:sldId id="666" r:id="rId13"/>
    <p:sldId id="667" r:id="rId14"/>
    <p:sldId id="347" r:id="rId15"/>
    <p:sldId id="348" r:id="rId16"/>
    <p:sldId id="349" r:id="rId17"/>
    <p:sldId id="350" r:id="rId18"/>
    <p:sldId id="367" r:id="rId19"/>
    <p:sldId id="368" r:id="rId20"/>
    <p:sldId id="351" r:id="rId21"/>
    <p:sldId id="352" r:id="rId22"/>
    <p:sldId id="353" r:id="rId23"/>
    <p:sldId id="354" r:id="rId24"/>
    <p:sldId id="466" r:id="rId25"/>
    <p:sldId id="467" r:id="rId26"/>
    <p:sldId id="468" r:id="rId27"/>
    <p:sldId id="469" r:id="rId28"/>
    <p:sldId id="470" r:id="rId29"/>
    <p:sldId id="471" r:id="rId30"/>
    <p:sldId id="472" r:id="rId31"/>
    <p:sldId id="668" r:id="rId32"/>
    <p:sldId id="669" r:id="rId33"/>
    <p:sldId id="670" r:id="rId34"/>
    <p:sldId id="671" r:id="rId35"/>
    <p:sldId id="672" r:id="rId36"/>
    <p:sldId id="673" r:id="rId37"/>
    <p:sldId id="674" r:id="rId38"/>
    <p:sldId id="675" r:id="rId39"/>
    <p:sldId id="676" r:id="rId40"/>
    <p:sldId id="677" r:id="rId41"/>
    <p:sldId id="355" r:id="rId42"/>
    <p:sldId id="356" r:id="rId43"/>
    <p:sldId id="357" r:id="rId44"/>
    <p:sldId id="358" r:id="rId45"/>
    <p:sldId id="362" r:id="rId46"/>
    <p:sldId id="359" r:id="rId47"/>
    <p:sldId id="360" r:id="rId48"/>
    <p:sldId id="361" r:id="rId49"/>
    <p:sldId id="280" r:id="rId5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87" d="100"/>
          <a:sy n="87" d="100"/>
        </p:scale>
        <p:origin x="1128" y="5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10/14/2019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10/14/2019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3257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p:cNvSpPr>
            <a:spLocks noGrp="1" noRot="1" noChangeAspect="1" noTextEdit="1"/>
          </p:cNvSpPr>
          <p:nvPr>
            <p:ph type="sldImg"/>
          </p:nvPr>
        </p:nvSpPr>
        <p:spPr>
          <a:ln/>
        </p:spPr>
      </p:sp>
      <p:sp>
        <p:nvSpPr>
          <p:cNvPr id="429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9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7A2D743-FAD1-4DC1-A47B-4760651EF716}"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114855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Slide Image Placeholder 1"/>
          <p:cNvSpPr>
            <a:spLocks noGrp="1" noRot="1" noChangeAspect="1" noTextEdit="1"/>
          </p:cNvSpPr>
          <p:nvPr>
            <p:ph type="sldImg"/>
          </p:nvPr>
        </p:nvSpPr>
        <p:spPr>
          <a:ln/>
        </p:spPr>
      </p:sp>
      <p:sp>
        <p:nvSpPr>
          <p:cNvPr id="430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BD413E1-40B0-431A-B1A9-012FE7B4A9CC}" type="slidenum">
              <a:rPr lang="en-US" altLang="en-US" sz="1200">
                <a:solidFill>
                  <a:schemeClr val="tx1"/>
                </a:solidFill>
              </a:rPr>
              <a:pPr/>
              <a:t>19</a:t>
            </a:fld>
            <a:endParaRPr lang="en-US" altLang="en-US" sz="1200">
              <a:solidFill>
                <a:schemeClr val="tx1"/>
              </a:solidFill>
            </a:endParaRPr>
          </a:p>
        </p:txBody>
      </p:sp>
    </p:spTree>
    <p:extLst>
      <p:ext uri="{BB962C8B-B14F-4D97-AF65-F5344CB8AC3E}">
        <p14:creationId xmlns:p14="http://schemas.microsoft.com/office/powerpoint/2010/main" val="235848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a:ln/>
        </p:spPr>
      </p:sp>
      <p:sp>
        <p:nvSpPr>
          <p:cNvPr id="431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1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79BB33-9F99-4896-A102-4E343CDC864E}"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328318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21</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5705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28</a:t>
            </a:fld>
            <a:endParaRPr lang="en-US" altLang="en-US" sz="1200">
              <a:solidFill>
                <a:schemeClr val="tx1"/>
              </a:solidFill>
            </a:endParaRPr>
          </a:p>
        </p:txBody>
      </p:sp>
    </p:spTree>
    <p:extLst>
      <p:ext uri="{BB962C8B-B14F-4D97-AF65-F5344CB8AC3E}">
        <p14:creationId xmlns:p14="http://schemas.microsoft.com/office/powerpoint/2010/main" val="3588889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1108075" y="696913"/>
            <a:ext cx="4648200" cy="3486150"/>
          </a:xfrm>
          <a:ln/>
        </p:spPr>
      </p:sp>
      <p:sp>
        <p:nvSpPr>
          <p:cNvPr id="384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9891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1108075" y="696913"/>
            <a:ext cx="4648200" cy="3486150"/>
          </a:xfrm>
          <a:ln/>
        </p:spPr>
      </p:sp>
      <p:sp>
        <p:nvSpPr>
          <p:cNvPr id="385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27475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xfrm>
            <a:off x="1108075" y="696913"/>
            <a:ext cx="4648200" cy="3486150"/>
          </a:xfrm>
          <a:ln/>
        </p:spPr>
      </p:sp>
      <p:sp>
        <p:nvSpPr>
          <p:cNvPr id="386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8938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1108075" y="696913"/>
            <a:ext cx="4648200" cy="3486150"/>
          </a:xfrm>
          <a:ln/>
        </p:spPr>
      </p:sp>
      <p:sp>
        <p:nvSpPr>
          <p:cNvPr id="387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0132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108075" y="696913"/>
            <a:ext cx="4648200" cy="3486150"/>
          </a:xfrm>
          <a:ln/>
        </p:spPr>
      </p:sp>
      <p:sp>
        <p:nvSpPr>
          <p:cNvPr id="388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38375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4</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027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108075" y="696913"/>
            <a:ext cx="4648200" cy="3486150"/>
          </a:xfrm>
          <a:ln/>
        </p:spPr>
      </p:sp>
      <p:sp>
        <p:nvSpPr>
          <p:cNvPr id="389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1737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108075" y="696913"/>
            <a:ext cx="4648200" cy="3486150"/>
          </a:xfrm>
          <a:ln/>
        </p:spPr>
      </p:sp>
      <p:sp>
        <p:nvSpPr>
          <p:cNvPr id="390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10862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1108075" y="695325"/>
            <a:ext cx="4648200" cy="3486150"/>
          </a:xfrm>
          <a:ln/>
        </p:spPr>
      </p:sp>
      <p:sp>
        <p:nvSpPr>
          <p:cNvPr id="39117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2451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1108075" y="695325"/>
            <a:ext cx="4648200" cy="3486150"/>
          </a:xfrm>
          <a:ln/>
        </p:spPr>
      </p:sp>
      <p:sp>
        <p:nvSpPr>
          <p:cNvPr id="39219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70503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108075" y="695325"/>
            <a:ext cx="4648200" cy="3486150"/>
          </a:xfrm>
          <a:ln/>
        </p:spPr>
      </p:sp>
      <p:sp>
        <p:nvSpPr>
          <p:cNvPr id="39321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44948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1108075" y="695325"/>
            <a:ext cx="4648200" cy="3486150"/>
          </a:xfrm>
          <a:ln/>
        </p:spPr>
      </p:sp>
      <p:sp>
        <p:nvSpPr>
          <p:cNvPr id="394243"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88554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1108075" y="695325"/>
            <a:ext cx="4648200" cy="3486150"/>
          </a:xfrm>
          <a:ln/>
        </p:spPr>
      </p:sp>
      <p:sp>
        <p:nvSpPr>
          <p:cNvPr id="395267"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62429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108075" y="695325"/>
            <a:ext cx="4648200" cy="3486150"/>
          </a:xfrm>
          <a:ln/>
        </p:spPr>
      </p:sp>
      <p:sp>
        <p:nvSpPr>
          <p:cNvPr id="39629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2110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1108075" y="695325"/>
            <a:ext cx="4648200" cy="3486150"/>
          </a:xfrm>
          <a:ln/>
        </p:spPr>
      </p:sp>
      <p:sp>
        <p:nvSpPr>
          <p:cNvPr id="39731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015143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1108075" y="695325"/>
            <a:ext cx="4648200" cy="3486150"/>
          </a:xfrm>
          <a:ln/>
        </p:spPr>
      </p:sp>
      <p:sp>
        <p:nvSpPr>
          <p:cNvPr id="39833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1899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9</a:t>
            </a:fld>
            <a:endParaRPr lang="en-US" altLang="en-US" sz="1200">
              <a:solidFill>
                <a:schemeClr val="tx1"/>
              </a:solidFill>
            </a:endParaRPr>
          </a:p>
        </p:txBody>
      </p:sp>
    </p:spTree>
    <p:extLst>
      <p:ext uri="{BB962C8B-B14F-4D97-AF65-F5344CB8AC3E}">
        <p14:creationId xmlns:p14="http://schemas.microsoft.com/office/powerpoint/2010/main" val="252888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Slide Image Placeholder 1"/>
          <p:cNvSpPr>
            <a:spLocks noGrp="1" noRot="1" noChangeAspect="1" noTextEdit="1"/>
          </p:cNvSpPr>
          <p:nvPr>
            <p:ph type="sldImg"/>
          </p:nvPr>
        </p:nvSpPr>
        <p:spPr>
          <a:ln/>
        </p:spPr>
      </p:sp>
      <p:sp>
        <p:nvSpPr>
          <p:cNvPr id="422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2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708ED7-65D9-4955-B24B-2F177A1DD8E8}" type="slidenum">
              <a:rPr lang="en-US" altLang="en-US" sz="1200">
                <a:solidFill>
                  <a:schemeClr val="tx1"/>
                </a:solidFill>
              </a:rPr>
              <a:pPr/>
              <a:t>10</a:t>
            </a:fld>
            <a:endParaRPr lang="en-US" altLang="en-US" sz="1200">
              <a:solidFill>
                <a:schemeClr val="tx1"/>
              </a:solidFill>
            </a:endParaRPr>
          </a:p>
        </p:txBody>
      </p:sp>
    </p:spTree>
    <p:extLst>
      <p:ext uri="{BB962C8B-B14F-4D97-AF65-F5344CB8AC3E}">
        <p14:creationId xmlns:p14="http://schemas.microsoft.com/office/powerpoint/2010/main" val="225870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a:ln/>
        </p:spPr>
      </p:sp>
      <p:sp>
        <p:nvSpPr>
          <p:cNvPr id="423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3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2C0D5E8-439D-481A-A839-DE07145B2DFC}" type="slidenum">
              <a:rPr lang="en-US" altLang="en-US" sz="120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278325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ln/>
        </p:spPr>
      </p:sp>
      <p:sp>
        <p:nvSpPr>
          <p:cNvPr id="424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4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A115ED-49BA-42C5-AE11-AFE477B1DF52}" type="slidenum">
              <a:rPr lang="en-US" altLang="en-US" sz="1200">
                <a:solidFill>
                  <a:schemeClr val="tx1"/>
                </a:solidFill>
              </a:rPr>
              <a:pPr/>
              <a:t>12</a:t>
            </a:fld>
            <a:endParaRPr lang="en-US" altLang="en-US" sz="1200">
              <a:solidFill>
                <a:schemeClr val="tx1"/>
              </a:solidFill>
            </a:endParaRPr>
          </a:p>
        </p:txBody>
      </p:sp>
    </p:spTree>
    <p:extLst>
      <p:ext uri="{BB962C8B-B14F-4D97-AF65-F5344CB8AC3E}">
        <p14:creationId xmlns:p14="http://schemas.microsoft.com/office/powerpoint/2010/main" val="393457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p:cNvSpPr>
            <a:spLocks noGrp="1" noRot="1" noChangeAspect="1" noTextEdit="1"/>
          </p:cNvSpPr>
          <p:nvPr>
            <p:ph type="sldImg"/>
          </p:nvPr>
        </p:nvSpPr>
        <p:spPr>
          <a:ln/>
        </p:spPr>
      </p:sp>
      <p:sp>
        <p:nvSpPr>
          <p:cNvPr id="425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5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CD7E877-FC64-42B4-8497-4B7799068DB0}" type="slidenum">
              <a:rPr lang="en-US" altLang="en-US" sz="120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275321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a:ln/>
        </p:spPr>
      </p:sp>
      <p:sp>
        <p:nvSpPr>
          <p:cNvPr id="427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7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DF38A9B-D7B5-428E-9A66-8CF45BEEFAC5}" type="slidenum">
              <a:rPr lang="en-US" altLang="en-US" sz="1200">
                <a:solidFill>
                  <a:schemeClr val="tx1"/>
                </a:solidFill>
              </a:rPr>
              <a:pPr/>
              <a:t>14</a:t>
            </a:fld>
            <a:endParaRPr lang="en-US" altLang="en-US" sz="1200">
              <a:solidFill>
                <a:schemeClr val="tx1"/>
              </a:solidFill>
            </a:endParaRPr>
          </a:p>
        </p:txBody>
      </p:sp>
    </p:spTree>
    <p:extLst>
      <p:ext uri="{BB962C8B-B14F-4D97-AF65-F5344CB8AC3E}">
        <p14:creationId xmlns:p14="http://schemas.microsoft.com/office/powerpoint/2010/main" val="249212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Slide Image Placeholder 1"/>
          <p:cNvSpPr>
            <a:spLocks noGrp="1" noRot="1" noChangeAspect="1" noTextEdit="1"/>
          </p:cNvSpPr>
          <p:nvPr>
            <p:ph type="sldImg"/>
          </p:nvPr>
        </p:nvSpPr>
        <p:spPr>
          <a:ln/>
        </p:spPr>
      </p:sp>
      <p:sp>
        <p:nvSpPr>
          <p:cNvPr id="428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8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68ACEDD-1236-4019-91CE-4D677A5C8494}" type="slidenum">
              <a:rPr lang="en-US" altLang="en-US" sz="1200">
                <a:solidFill>
                  <a:schemeClr val="tx1"/>
                </a:solidFill>
              </a:rPr>
              <a:pPr/>
              <a:t>17</a:t>
            </a:fld>
            <a:endParaRPr lang="en-US" altLang="en-US" sz="1200">
              <a:solidFill>
                <a:schemeClr val="tx1"/>
              </a:solidFill>
            </a:endParaRPr>
          </a:p>
        </p:txBody>
      </p:sp>
    </p:spTree>
    <p:extLst>
      <p:ext uri="{BB962C8B-B14F-4D97-AF65-F5344CB8AC3E}">
        <p14:creationId xmlns:p14="http://schemas.microsoft.com/office/powerpoint/2010/main" val="28603326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287592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313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ri.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8"/>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0" r:id="rId14"/>
    <p:sldLayoutId id="2147483691" r:id="rId15"/>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9" name="Subtitle 1">
            <a:extLst>
              <a:ext uri="{FF2B5EF4-FFF2-40B4-BE49-F238E27FC236}">
                <a16:creationId xmlns:a16="http://schemas.microsoft.com/office/drawing/2014/main" id="{38DDBECD-8744-4D5C-B4E3-ED7EC00DA748}"/>
              </a:ext>
            </a:extLst>
          </p:cNvPr>
          <p:cNvSpPr txBox="1">
            <a:spLocks/>
          </p:cNvSpPr>
          <p:nvPr/>
        </p:nvSpPr>
        <p:spPr bwMode="auto">
          <a:xfrm>
            <a:off x="338625" y="4199037"/>
            <a:ext cx="5806439" cy="19949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ea typeface="+mn-ea"/>
                <a:cs typeface="Calibri Light" panose="020F0302020204030204" pitchFamily="34" charset="0"/>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a:lstStyle>
          <a:p>
            <a:r>
              <a:rPr lang="en-US" kern="0" dirty="0"/>
              <a:t>Roger C. Dugan</a:t>
            </a:r>
          </a:p>
          <a:p>
            <a:r>
              <a:rPr lang="en-US" kern="0" dirty="0"/>
              <a:t>Davis Montenegro</a:t>
            </a:r>
          </a:p>
          <a:p>
            <a:r>
              <a:rPr lang="en-US" kern="0" dirty="0"/>
              <a:t>EPRI Knoxville, TN</a:t>
            </a:r>
          </a:p>
          <a:p>
            <a:endParaRPr lang="en-US" kern="0" dirty="0"/>
          </a:p>
          <a:p>
            <a:endParaRPr lang="en-US" kern="0" dirty="0"/>
          </a:p>
          <a:p>
            <a:r>
              <a:rPr lang="en-US" b="1" kern="0" dirty="0"/>
              <a:t>October 17-18, 2019</a:t>
            </a:r>
            <a:endParaRPr lang="en-US" kern="0" dirty="0"/>
          </a:p>
        </p:txBody>
      </p:sp>
      <p:sp>
        <p:nvSpPr>
          <p:cNvPr id="10" name="Text Placeholder 3">
            <a:extLst>
              <a:ext uri="{FF2B5EF4-FFF2-40B4-BE49-F238E27FC236}">
                <a16:creationId xmlns:a16="http://schemas.microsoft.com/office/drawing/2014/main" id="{EB3BFB04-95BB-4F34-A602-6F4AEAB95003}"/>
              </a:ext>
            </a:extLst>
          </p:cNvPr>
          <p:cNvSpPr txBox="1">
            <a:spLocks/>
          </p:cNvSpPr>
          <p:nvPr/>
        </p:nvSpPr>
        <p:spPr bwMode="auto">
          <a:xfrm>
            <a:off x="338625" y="3609124"/>
            <a:ext cx="5806439" cy="589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20000"/>
          </a:bodyPr>
          <a:lstStyle>
            <a:lvl1pPr marL="0" indent="0"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None/>
              <a:defRPr sz="1800" b="1" baseline="0">
                <a:solidFill>
                  <a:schemeClr val="accent1"/>
                </a:solidFill>
                <a:latin typeface="+mj-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a:lstStyle>
          <a:p>
            <a:r>
              <a:rPr lang="en-US" kern="0" dirty="0"/>
              <a:t>Consolidated Edison Co.</a:t>
            </a:r>
          </a:p>
          <a:p>
            <a:r>
              <a:rPr lang="en-US" kern="0" dirty="0"/>
              <a:t>New York, NY</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altLang="en-US"/>
              <a:t>Loadshapes</a:t>
            </a:r>
          </a:p>
        </p:txBody>
      </p:sp>
      <p:sp>
        <p:nvSpPr>
          <p:cNvPr id="188419" name="Content Placeholder 2"/>
          <p:cNvSpPr>
            <a:spLocks noGrp="1"/>
          </p:cNvSpPr>
          <p:nvPr>
            <p:ph idx="1"/>
          </p:nvPr>
        </p:nvSpPr>
        <p:spPr/>
        <p:txBody>
          <a:bodyPr/>
          <a:lstStyle/>
          <a:p>
            <a:r>
              <a:rPr lang="en-US" altLang="en-US" dirty="0"/>
              <a:t>A key feature of </a:t>
            </a:r>
            <a:r>
              <a:rPr lang="en-US" altLang="en-US" dirty="0" err="1"/>
              <a:t>OpenDSS</a:t>
            </a:r>
            <a:endParaRPr lang="en-US" altLang="en-US" dirty="0"/>
          </a:p>
          <a:p>
            <a:r>
              <a:rPr lang="en-US" altLang="en-US" dirty="0"/>
              <a:t>Sequential time simulation is required for many Smart Grid analyses</a:t>
            </a:r>
          </a:p>
          <a:p>
            <a:r>
              <a:rPr lang="en-US" altLang="en-US" dirty="0"/>
              <a:t>Basic time-varying modes that use </a:t>
            </a:r>
            <a:r>
              <a:rPr lang="en-US" altLang="en-US" dirty="0" err="1"/>
              <a:t>Loadshape</a:t>
            </a:r>
            <a:r>
              <a:rPr lang="en-US" altLang="en-US" dirty="0"/>
              <a:t> objects</a:t>
            </a:r>
          </a:p>
          <a:p>
            <a:pPr lvl="1"/>
            <a:r>
              <a:rPr lang="en-US" altLang="en-US" dirty="0"/>
              <a:t>Daily (nominally 24 h, 1 h steps)</a:t>
            </a:r>
          </a:p>
          <a:p>
            <a:pPr lvl="1"/>
            <a:r>
              <a:rPr lang="en-US" altLang="en-US" dirty="0"/>
              <a:t>Yearly (nominally 8760 h, 1 h steps)</a:t>
            </a:r>
          </a:p>
          <a:p>
            <a:pPr lvl="1"/>
            <a:r>
              <a:rPr lang="en-US" altLang="en-US" dirty="0" err="1"/>
              <a:t>Dutycycle</a:t>
            </a:r>
            <a:r>
              <a:rPr lang="en-US" altLang="en-US" dirty="0"/>
              <a:t> (nominal step size 1 s .. 5 m)</a:t>
            </a:r>
          </a:p>
          <a:p>
            <a:pPr lvl="2"/>
            <a:r>
              <a:rPr lang="en-US" altLang="en-US" dirty="0"/>
              <a:t>(used for wind and solar)</a:t>
            </a:r>
          </a:p>
          <a:p>
            <a:pPr lvl="2"/>
            <a:endParaRPr lang="en-US" altLang="en-US" dirty="0"/>
          </a:p>
          <a:p>
            <a:r>
              <a:rPr lang="en-US" altLang="en-US" dirty="0"/>
              <a:t>Learning to work with Loadshapes is essential skill for </a:t>
            </a:r>
            <a:r>
              <a:rPr lang="en-US" altLang="en-US" dirty="0" err="1"/>
              <a:t>OpenDSS</a:t>
            </a:r>
            <a:r>
              <a:rPr lang="en-US" altLang="en-US" dirty="0"/>
              <a:t> users</a:t>
            </a:r>
          </a:p>
        </p:txBody>
      </p:sp>
    </p:spTree>
    <p:extLst>
      <p:ext uri="{BB962C8B-B14F-4D97-AF65-F5344CB8AC3E}">
        <p14:creationId xmlns:p14="http://schemas.microsoft.com/office/powerpoint/2010/main" val="5133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p:txBody>
          <a:bodyPr/>
          <a:lstStyle/>
          <a:p>
            <a:r>
              <a:rPr lang="en-US" altLang="en-US"/>
              <a:t>Example Loadshape for Wind Turbine Output</a:t>
            </a:r>
          </a:p>
        </p:txBody>
      </p:sp>
      <p:pic>
        <p:nvPicPr>
          <p:cNvPr id="189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8944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248716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normAutofit fontScale="90000"/>
          </a:bodyPr>
          <a:lstStyle/>
          <a:p>
            <a:pPr eaLnBrk="1" hangingPunct="1"/>
            <a:r>
              <a:rPr lang="en-US" altLang="en-US"/>
              <a:t>Example Loadshapes Provided in Examples Folder</a:t>
            </a:r>
          </a:p>
        </p:txBody>
      </p:sp>
      <p:pic>
        <p:nvPicPr>
          <p:cNvPr id="19046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365389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ltLang="en-US"/>
              <a:t>How to Define</a:t>
            </a:r>
          </a:p>
        </p:txBody>
      </p:sp>
      <p:sp>
        <p:nvSpPr>
          <p:cNvPr id="191491" name="Content Placeholder 2"/>
          <p:cNvSpPr>
            <a:spLocks noGrp="1"/>
          </p:cNvSpPr>
          <p:nvPr>
            <p:ph idx="1"/>
          </p:nvPr>
        </p:nvSpPr>
        <p:spPr/>
        <p:txBody>
          <a:bodyPr/>
          <a:lstStyle/>
          <a:p>
            <a:pPr eaLnBrk="1" hangingPunct="1"/>
            <a:r>
              <a:rPr lang="en-US" altLang="en-US" sz="1600" dirty="0"/>
              <a:t>Clear</a:t>
            </a:r>
          </a:p>
          <a:p>
            <a:pPr eaLnBrk="1" hangingPunct="1"/>
            <a:endParaRPr lang="en-US" altLang="en-US" sz="1600" dirty="0"/>
          </a:p>
          <a:p>
            <a:pPr eaLnBrk="1" hangingPunct="1"/>
            <a:r>
              <a:rPr lang="en-US" altLang="en-US" sz="1600" dirty="0"/>
              <a:t>! Example scripts for loading and plotting </a:t>
            </a:r>
            <a:r>
              <a:rPr lang="en-US" altLang="en-US" sz="1600" dirty="0" err="1"/>
              <a:t>loadshapes</a:t>
            </a:r>
            <a:r>
              <a:rPr lang="en-US" altLang="en-US" sz="1600" dirty="0"/>
              <a:t> out of the </a:t>
            </a:r>
            <a:r>
              <a:rPr lang="en-US" altLang="en-US" sz="1600" dirty="0" err="1"/>
              <a:t>loadshape</a:t>
            </a:r>
            <a:r>
              <a:rPr lang="en-US" altLang="en-US" sz="1600" dirty="0"/>
              <a:t> library</a:t>
            </a:r>
          </a:p>
          <a:p>
            <a:pPr eaLnBrk="1" hangingPunct="1"/>
            <a:endParaRPr lang="en-US" altLang="en-US" sz="1600" dirty="0"/>
          </a:p>
          <a:p>
            <a:pPr eaLnBrk="1" hangingPunct="1"/>
            <a:r>
              <a:rPr lang="en-US" altLang="en-US" sz="1600" dirty="0"/>
              <a:t>! You have to have a circuit defined to load in </a:t>
            </a:r>
            <a:r>
              <a:rPr lang="en-US" altLang="en-US" sz="1600" dirty="0" err="1"/>
              <a:t>loadshapes</a:t>
            </a:r>
            <a:r>
              <a:rPr lang="en-US" altLang="en-US" sz="1600" dirty="0"/>
              <a:t>.</a:t>
            </a:r>
          </a:p>
          <a:p>
            <a:pPr eaLnBrk="1" hangingPunct="1"/>
            <a:r>
              <a:rPr lang="en-US" altLang="en-US" sz="1600" dirty="0"/>
              <a:t>New </a:t>
            </a:r>
            <a:r>
              <a:rPr lang="en-US" altLang="en-US" sz="1600" dirty="0" err="1"/>
              <a:t>Circuit.LoadshapeExamples</a:t>
            </a:r>
            <a:endParaRPr lang="en-US" altLang="en-US" sz="1600" dirty="0"/>
          </a:p>
          <a:p>
            <a:pPr eaLnBrk="1" hangingPunct="1"/>
            <a:endParaRPr lang="en-US" altLang="en-US" sz="1600" dirty="0"/>
          </a:p>
          <a:p>
            <a:pPr eaLnBrk="1" hangingPunct="1"/>
            <a:r>
              <a:rPr lang="en-US" altLang="en-US" sz="1600" dirty="0"/>
              <a:t>! directly ...</a:t>
            </a:r>
          </a:p>
          <a:p>
            <a:pPr eaLnBrk="1" hangingPunct="1"/>
            <a:r>
              <a:rPr lang="en-US" altLang="en-US" sz="1600" b="1" dirty="0">
                <a:solidFill>
                  <a:srgbClr val="0070C0"/>
                </a:solidFill>
              </a:rPr>
              <a:t>New "LoadShape.LoadShape1a" </a:t>
            </a:r>
            <a:r>
              <a:rPr lang="en-US" altLang="en-US" sz="1600" b="1" dirty="0" err="1">
                <a:solidFill>
                  <a:srgbClr val="0070C0"/>
                </a:solidFill>
              </a:rPr>
              <a:t>npts</a:t>
            </a:r>
            <a:r>
              <a:rPr lang="en-US" altLang="en-US" sz="1600" b="1" dirty="0">
                <a:solidFill>
                  <a:srgbClr val="0070C0"/>
                </a:solidFill>
              </a:rPr>
              <a:t>=8760 interval=1.0 </a:t>
            </a:r>
            <a:r>
              <a:rPr lang="en-US" altLang="en-US" sz="1600" b="1" dirty="0" err="1">
                <a:solidFill>
                  <a:srgbClr val="0070C0"/>
                </a:solidFill>
              </a:rPr>
              <a:t>mult</a:t>
            </a:r>
            <a:r>
              <a:rPr lang="en-US" altLang="en-US" sz="1600" b="1" dirty="0">
                <a:solidFill>
                  <a:srgbClr val="0070C0"/>
                </a:solidFill>
              </a:rPr>
              <a:t>=(File=LoadShape1.csv)</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Object=Loadshape1a   ! execute this to prove you got it</a:t>
            </a:r>
          </a:p>
          <a:p>
            <a:pPr eaLnBrk="1" hangingPunct="1"/>
            <a:endParaRPr lang="en-US" altLang="en-US" sz="1600" dirty="0"/>
          </a:p>
          <a:p>
            <a:pPr eaLnBrk="1" hangingPunct="1"/>
            <a:r>
              <a:rPr lang="en-US" altLang="en-US" sz="1600" dirty="0"/>
              <a:t>! or using Redirect</a:t>
            </a:r>
          </a:p>
          <a:p>
            <a:pPr eaLnBrk="1" hangingPunct="1"/>
            <a:r>
              <a:rPr lang="en-US" altLang="en-US" sz="1600" b="1" dirty="0">
                <a:solidFill>
                  <a:srgbClr val="0070C0"/>
                </a:solidFill>
              </a:rPr>
              <a:t>Redirect Loadshape1.DSS   ! Load in </a:t>
            </a:r>
            <a:r>
              <a:rPr lang="en-US" altLang="en-US" sz="1600" b="1" dirty="0" err="1">
                <a:solidFill>
                  <a:srgbClr val="0070C0"/>
                </a:solidFill>
              </a:rPr>
              <a:t>Loadshape</a:t>
            </a:r>
            <a:r>
              <a:rPr lang="en-US" altLang="en-US" sz="1600" b="1" dirty="0">
                <a:solidFill>
                  <a:srgbClr val="0070C0"/>
                </a:solidFill>
              </a:rPr>
              <a:t> 1</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  </a:t>
            </a:r>
          </a:p>
          <a:p>
            <a:pPr eaLnBrk="1" hangingPunct="1"/>
            <a:endParaRPr lang="en-US" altLang="en-US" sz="1600" dirty="0"/>
          </a:p>
        </p:txBody>
      </p:sp>
    </p:spTree>
    <p:extLst>
      <p:ext uri="{BB962C8B-B14F-4D97-AF65-F5344CB8AC3E}">
        <p14:creationId xmlns:p14="http://schemas.microsoft.com/office/powerpoint/2010/main" val="335458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pPr eaLnBrk="1" hangingPunct="1"/>
            <a:r>
              <a:rPr lang="en-US" altLang="en-US" dirty="0"/>
              <a:t>Example Yearly </a:t>
            </a:r>
            <a:r>
              <a:rPr lang="en-US" altLang="en-US" dirty="0" err="1"/>
              <a:t>LoadShape</a:t>
            </a:r>
            <a:r>
              <a:rPr lang="en-US" altLang="en-US" dirty="0"/>
              <a:t>, Winter Peaking</a:t>
            </a:r>
          </a:p>
        </p:txBody>
      </p:sp>
      <p:pic>
        <p:nvPicPr>
          <p:cNvPr id="19251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02984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Loadshape</a:t>
            </a:r>
            <a:r>
              <a:rPr lang="en-US" dirty="0"/>
              <a:t> – Summer Peaking</a:t>
            </a:r>
          </a:p>
        </p:txBody>
      </p:sp>
      <p:pic>
        <p:nvPicPr>
          <p:cNvPr id="4" name="Picture 3"/>
          <p:cNvPicPr>
            <a:picLocks noChangeAspect="1"/>
          </p:cNvPicPr>
          <p:nvPr/>
        </p:nvPicPr>
        <p:blipFill>
          <a:blip r:embed="rId2"/>
          <a:stretch>
            <a:fillRect/>
          </a:stretch>
        </p:blipFill>
        <p:spPr>
          <a:xfrm>
            <a:off x="1190625" y="1011218"/>
            <a:ext cx="6097553" cy="5427681"/>
          </a:xfrm>
          <a:prstGeom prst="rect">
            <a:avLst/>
          </a:prstGeom>
        </p:spPr>
      </p:pic>
    </p:spTree>
    <p:extLst>
      <p:ext uri="{BB962C8B-B14F-4D97-AF65-F5344CB8AC3E}">
        <p14:creationId xmlns:p14="http://schemas.microsoft.com/office/powerpoint/2010/main" val="389754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t>
            </a:r>
            <a:r>
              <a:rPr lang="en-US" dirty="0" err="1"/>
              <a:t>Loadshape</a:t>
            </a:r>
            <a:r>
              <a:rPr lang="en-US" dirty="0"/>
              <a:t> – One Day Solar (1-s interval)</a:t>
            </a:r>
          </a:p>
        </p:txBody>
      </p:sp>
      <p:pic>
        <p:nvPicPr>
          <p:cNvPr id="5" name="Picture 4"/>
          <p:cNvPicPr>
            <a:picLocks noChangeAspect="1"/>
          </p:cNvPicPr>
          <p:nvPr/>
        </p:nvPicPr>
        <p:blipFill>
          <a:blip r:embed="rId2"/>
          <a:stretch>
            <a:fillRect/>
          </a:stretch>
        </p:blipFill>
        <p:spPr>
          <a:xfrm>
            <a:off x="1138237" y="1268994"/>
            <a:ext cx="5929537" cy="5131805"/>
          </a:xfrm>
          <a:prstGeom prst="rect">
            <a:avLst/>
          </a:prstGeom>
        </p:spPr>
      </p:pic>
    </p:spTree>
    <p:extLst>
      <p:ext uri="{BB962C8B-B14F-4D97-AF65-F5344CB8AC3E}">
        <p14:creationId xmlns:p14="http://schemas.microsoft.com/office/powerpoint/2010/main" val="219406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altLang="en-US"/>
              <a:t>Loadshape Interpolation</a:t>
            </a:r>
          </a:p>
        </p:txBody>
      </p:sp>
      <p:sp>
        <p:nvSpPr>
          <p:cNvPr id="193539" name="Content Placeholder 2"/>
          <p:cNvSpPr>
            <a:spLocks noGrp="1"/>
          </p:cNvSpPr>
          <p:nvPr>
            <p:ph idx="1"/>
          </p:nvPr>
        </p:nvSpPr>
        <p:spPr/>
        <p:txBody>
          <a:bodyPr/>
          <a:lstStyle/>
          <a:p>
            <a:pPr eaLnBrk="1" hangingPunct="1">
              <a:lnSpc>
                <a:spcPct val="100000"/>
              </a:lnSpc>
              <a:spcAft>
                <a:spcPct val="0"/>
              </a:spcAft>
            </a:pPr>
            <a:r>
              <a:rPr lang="en-US" altLang="en-US" dirty="0"/>
              <a:t>The </a:t>
            </a:r>
            <a:r>
              <a:rPr lang="en-US" altLang="en-US" dirty="0" err="1"/>
              <a:t>OpenDSS</a:t>
            </a:r>
            <a:r>
              <a:rPr lang="en-US" altLang="en-US" dirty="0"/>
              <a:t> LOADSHAPE class uses two different types of interpolation depending on it is defined</a:t>
            </a:r>
          </a:p>
          <a:p>
            <a:pPr lvl="1">
              <a:spcAft>
                <a:spcPct val="0"/>
              </a:spcAft>
            </a:pPr>
            <a:r>
              <a:rPr lang="en-US" altLang="en-US" dirty="0"/>
              <a:t>Fixed interval data</a:t>
            </a:r>
          </a:p>
          <a:p>
            <a:pPr lvl="1">
              <a:spcAft>
                <a:spcPct val="0"/>
              </a:spcAft>
            </a:pPr>
            <a:r>
              <a:rPr lang="en-US" altLang="en-US" dirty="0"/>
              <a:t>Variable interval data</a:t>
            </a:r>
          </a:p>
          <a:p>
            <a:pPr eaLnBrk="1" hangingPunct="1">
              <a:lnSpc>
                <a:spcPct val="100000"/>
              </a:lnSpc>
              <a:spcAft>
                <a:spcPct val="0"/>
              </a:spcAft>
            </a:pPr>
            <a:endParaRPr lang="en-US" altLang="en-US" dirty="0"/>
          </a:p>
          <a:p>
            <a:pPr eaLnBrk="1" hangingPunct="1">
              <a:lnSpc>
                <a:spcPct val="100000"/>
              </a:lnSpc>
              <a:spcAft>
                <a:spcPct val="0"/>
              </a:spcAft>
            </a:pPr>
            <a:r>
              <a:rPr lang="en-US" altLang="en-US" dirty="0"/>
              <a:t>Fixed interval data. </a:t>
            </a:r>
          </a:p>
          <a:p>
            <a:pPr lvl="1" eaLnBrk="1" hangingPunct="1">
              <a:lnSpc>
                <a:spcPct val="100000"/>
              </a:lnSpc>
              <a:spcAft>
                <a:spcPct val="0"/>
              </a:spcAft>
            </a:pPr>
            <a:r>
              <a:rPr lang="en-US" altLang="en-US" b="1" dirty="0"/>
              <a:t>This is the Default</a:t>
            </a:r>
            <a:r>
              <a:rPr lang="en-US" altLang="en-US" dirty="0"/>
              <a:t>. INTERVAL property defaults to 1 hour. </a:t>
            </a:r>
          </a:p>
          <a:p>
            <a:pPr lvl="1" eaLnBrk="1" hangingPunct="1">
              <a:lnSpc>
                <a:spcPct val="100000"/>
              </a:lnSpc>
              <a:spcAft>
                <a:spcPct val="0"/>
              </a:spcAft>
            </a:pPr>
            <a:r>
              <a:rPr lang="en-US" altLang="en-US" dirty="0"/>
              <a:t>You can set it to another value or to 0. </a:t>
            </a:r>
          </a:p>
          <a:p>
            <a:pPr lvl="2" eaLnBrk="1" hangingPunct="1">
              <a:lnSpc>
                <a:spcPct val="100000"/>
              </a:lnSpc>
              <a:spcAft>
                <a:spcPct val="0"/>
              </a:spcAft>
            </a:pPr>
            <a:r>
              <a:rPr lang="en-US" altLang="en-US" dirty="0"/>
              <a:t>The SINTERVAL and MINTERVAL properties facilitate defining intervals in second or minutes.</a:t>
            </a:r>
          </a:p>
          <a:p>
            <a:pPr lvl="1" eaLnBrk="1" hangingPunct="1">
              <a:lnSpc>
                <a:spcPct val="100000"/>
              </a:lnSpc>
              <a:spcAft>
                <a:spcPct val="0"/>
              </a:spcAft>
            </a:pPr>
            <a:r>
              <a:rPr lang="en-US" altLang="en-US" dirty="0"/>
              <a:t>INTERVAL &gt; 0 implies fixed interval data</a:t>
            </a:r>
          </a:p>
          <a:p>
            <a:pPr lvl="2" eaLnBrk="1" hangingPunct="1">
              <a:lnSpc>
                <a:spcPct val="100000"/>
              </a:lnSpc>
              <a:spcAft>
                <a:spcPct val="0"/>
              </a:spcAft>
            </a:pPr>
            <a:r>
              <a:rPr lang="en-US" altLang="en-US" dirty="0"/>
              <a:t>CSV files --one numeric value per line. </a:t>
            </a:r>
          </a:p>
          <a:p>
            <a:pPr lvl="2" eaLnBrk="1" hangingPunct="1">
              <a:lnSpc>
                <a:spcPct val="100000"/>
              </a:lnSpc>
              <a:spcAft>
                <a:spcPct val="0"/>
              </a:spcAft>
            </a:pPr>
            <a:r>
              <a:rPr lang="en-US" altLang="en-US" dirty="0"/>
              <a:t>Interpolation algorithm assumes the value REMAINS CONSTANT over the entire interval </a:t>
            </a:r>
          </a:p>
          <a:p>
            <a:pPr lvl="2" eaLnBrk="1" hangingPunct="1">
              <a:lnSpc>
                <a:spcPct val="100000"/>
              </a:lnSpc>
              <a:spcAft>
                <a:spcPct val="0"/>
              </a:spcAft>
            </a:pPr>
            <a:r>
              <a:rPr lang="en-US" altLang="en-US" dirty="0"/>
              <a:t>The HOUR array property is ignored</a:t>
            </a:r>
          </a:p>
          <a:p>
            <a:pPr eaLnBrk="1" hangingPunct="1">
              <a:lnSpc>
                <a:spcPct val="100000"/>
              </a:lnSpc>
              <a:spcAft>
                <a:spcPct val="0"/>
              </a:spcAft>
            </a:pPr>
            <a:endParaRPr lang="en-US" altLang="en-US" dirty="0"/>
          </a:p>
        </p:txBody>
      </p:sp>
    </p:spTree>
    <p:extLst>
      <p:ext uri="{BB962C8B-B14F-4D97-AF65-F5344CB8AC3E}">
        <p14:creationId xmlns:p14="http://schemas.microsoft.com/office/powerpoint/2010/main" val="205188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pPr eaLnBrk="1" hangingPunct="1"/>
            <a:r>
              <a:rPr lang="en-US" altLang="en-US"/>
              <a:t>Loadshape Interpolation, Cont’d</a:t>
            </a:r>
          </a:p>
        </p:txBody>
      </p:sp>
      <p:sp>
        <p:nvSpPr>
          <p:cNvPr id="194563" name="Content Placeholder 2"/>
          <p:cNvSpPr>
            <a:spLocks noGrp="1"/>
          </p:cNvSpPr>
          <p:nvPr>
            <p:ph idx="1"/>
          </p:nvPr>
        </p:nvSpPr>
        <p:spPr/>
        <p:txBody>
          <a:bodyPr/>
          <a:lstStyle/>
          <a:p>
            <a:pPr eaLnBrk="1" hangingPunct="1"/>
            <a:r>
              <a:rPr lang="en-US" altLang="en-US" dirty="0"/>
              <a:t>For LINEAR INTERPOLATION between the points, define INTERVAL=0. </a:t>
            </a:r>
          </a:p>
          <a:p>
            <a:pPr lvl="1" eaLnBrk="1" hangingPunct="1"/>
            <a:r>
              <a:rPr lang="en-US" altLang="en-US" dirty="0"/>
              <a:t>Then both the time and multiplier values for the </a:t>
            </a:r>
            <a:r>
              <a:rPr lang="en-US" altLang="en-US" dirty="0" err="1"/>
              <a:t>loadshape</a:t>
            </a:r>
            <a:r>
              <a:rPr lang="en-US" altLang="en-US" dirty="0"/>
              <a:t> using the HOUR, MULT, and QMULT array properties.</a:t>
            </a:r>
          </a:p>
          <a:p>
            <a:pPr lvl="1" eaLnBrk="1" hangingPunct="1"/>
            <a:endParaRPr lang="en-US" altLang="en-US" dirty="0"/>
          </a:p>
          <a:p>
            <a:pPr eaLnBrk="1" hangingPunct="1"/>
            <a:r>
              <a:rPr lang="en-US" altLang="en-US" dirty="0"/>
              <a:t>Alternatively, you may use the CSVFILE, DBLFILE, or SNGFILE properties. </a:t>
            </a:r>
          </a:p>
          <a:p>
            <a:pPr lvl="1" eaLnBrk="1" hangingPunct="1"/>
            <a:r>
              <a:rPr lang="en-US" altLang="en-US" dirty="0"/>
              <a:t>Enter both the time in </a:t>
            </a:r>
            <a:r>
              <a:rPr lang="en-US" altLang="en-US" u="sng" dirty="0"/>
              <a:t>hours</a:t>
            </a:r>
            <a:r>
              <a:rPr lang="en-US" altLang="en-US" dirty="0"/>
              <a:t> and the multiplier values.</a:t>
            </a:r>
          </a:p>
          <a:p>
            <a:pPr lvl="2" eaLnBrk="1" hangingPunct="1"/>
            <a:r>
              <a:rPr lang="en-US" altLang="en-US" dirty="0"/>
              <a:t>A CSV file would have two values per line separated by a comma or whitespace.</a:t>
            </a:r>
          </a:p>
          <a:p>
            <a:pPr lvl="2" eaLnBrk="1" hangingPunct="1"/>
            <a:endParaRPr lang="en-US" altLang="en-US" dirty="0"/>
          </a:p>
          <a:p>
            <a:pPr eaLnBrk="1" hangingPunct="1"/>
            <a:r>
              <a:rPr lang="en-US" altLang="en-US" dirty="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142435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pPr eaLnBrk="1" hangingPunct="1"/>
            <a:r>
              <a:rPr lang="en-US" altLang="en-US"/>
              <a:t>Importing Packed Binary Files</a:t>
            </a:r>
          </a:p>
        </p:txBody>
      </p:sp>
      <p:sp>
        <p:nvSpPr>
          <p:cNvPr id="195587" name="Content Placeholder 2"/>
          <p:cNvSpPr>
            <a:spLocks noGrp="1"/>
          </p:cNvSpPr>
          <p:nvPr>
            <p:ph idx="1"/>
          </p:nvPr>
        </p:nvSpPr>
        <p:spPr/>
        <p:txBody>
          <a:bodyPr/>
          <a:lstStyle/>
          <a:p>
            <a:pPr eaLnBrk="1" hangingPunct="1"/>
            <a:r>
              <a:rPr lang="en-US" altLang="en-US" dirty="0"/>
              <a:t>For simulations, such as AMI load data, requiring large volumes of Loadshapes to be imported, using packed binary files can save time</a:t>
            </a:r>
          </a:p>
          <a:p>
            <a:pPr eaLnBrk="1" hangingPunct="1"/>
            <a:endParaRPr lang="en-US" altLang="en-US" dirty="0"/>
          </a:p>
          <a:p>
            <a:pPr eaLnBrk="1" hangingPunct="1"/>
            <a:r>
              <a:rPr lang="en-US" altLang="en-US" dirty="0"/>
              <a:t>Standard CSV or TXT file</a:t>
            </a:r>
          </a:p>
          <a:p>
            <a:pPr lvl="1" eaLnBrk="1" hangingPunct="1"/>
            <a:r>
              <a:rPr lang="en-US" altLang="en-US" dirty="0" err="1"/>
              <a:t>Mult</a:t>
            </a:r>
            <a:r>
              <a:rPr lang="en-US" altLang="en-US" dirty="0"/>
              <a:t>=[file=myfile.txt] </a:t>
            </a:r>
          </a:p>
          <a:p>
            <a:pPr eaLnBrk="1" hangingPunct="1"/>
            <a:r>
              <a:rPr lang="en-US" altLang="en-US" dirty="0"/>
              <a:t>File of doubles</a:t>
            </a:r>
          </a:p>
          <a:p>
            <a:pPr lvl="1" eaLnBrk="1" hangingPunct="1"/>
            <a:r>
              <a:rPr lang="en-US" altLang="en-US" dirty="0" err="1"/>
              <a:t>Mult</a:t>
            </a:r>
            <a:r>
              <a:rPr lang="en-US" altLang="en-US" dirty="0"/>
              <a:t>=[</a:t>
            </a:r>
            <a:r>
              <a:rPr lang="en-US" altLang="en-US" dirty="0" err="1"/>
              <a:t>dblfile</a:t>
            </a:r>
            <a:r>
              <a:rPr lang="en-US" altLang="en-US" dirty="0"/>
              <a:t>=</a:t>
            </a:r>
            <a:r>
              <a:rPr lang="en-US" altLang="en-US" dirty="0" err="1"/>
              <a:t>myfile.dbl</a:t>
            </a:r>
            <a:r>
              <a:rPr lang="en-US" altLang="en-US" dirty="0"/>
              <a:t>] </a:t>
            </a:r>
          </a:p>
          <a:p>
            <a:pPr eaLnBrk="1" hangingPunct="1"/>
            <a:r>
              <a:rPr lang="en-US" altLang="en-US" dirty="0"/>
              <a:t>File of singles</a:t>
            </a:r>
          </a:p>
          <a:p>
            <a:pPr lvl="1" eaLnBrk="1" hangingPunct="1"/>
            <a:r>
              <a:rPr lang="en-US" altLang="en-US" dirty="0" err="1"/>
              <a:t>Mult</a:t>
            </a:r>
            <a:r>
              <a:rPr lang="en-US" altLang="en-US" dirty="0"/>
              <a:t>=[</a:t>
            </a:r>
            <a:r>
              <a:rPr lang="en-US" altLang="en-US" dirty="0" err="1"/>
              <a:t>sngfile</a:t>
            </a:r>
            <a:r>
              <a:rPr lang="en-US" altLang="en-US" dirty="0"/>
              <a:t>=</a:t>
            </a:r>
            <a:r>
              <a:rPr lang="en-US" altLang="en-US" dirty="0" err="1"/>
              <a:t>myfile.sng</a:t>
            </a:r>
            <a:r>
              <a:rPr lang="en-US" altLang="en-US" dirty="0"/>
              <a:t>]</a:t>
            </a:r>
          </a:p>
        </p:txBody>
      </p:sp>
    </p:spTree>
    <p:extLst>
      <p:ext uri="{BB962C8B-B14F-4D97-AF65-F5344CB8AC3E}">
        <p14:creationId xmlns:p14="http://schemas.microsoft.com/office/powerpoint/2010/main" val="367859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5. Smart Grid Simulation</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normAutofit/>
          </a:bodyPr>
          <a:lstStyle/>
          <a:p>
            <a:r>
              <a:rPr lang="en-US" altLang="en-US" dirty="0"/>
              <a:t>Defining Array Properties Using CSV files</a:t>
            </a:r>
          </a:p>
        </p:txBody>
      </p:sp>
      <p:sp>
        <p:nvSpPr>
          <p:cNvPr id="196611" name="Content Placeholder 2"/>
          <p:cNvSpPr>
            <a:spLocks noGrp="1"/>
          </p:cNvSpPr>
          <p:nvPr>
            <p:ph idx="1"/>
          </p:nvPr>
        </p:nvSpPr>
        <p:spPr/>
        <p:txBody>
          <a:bodyPr/>
          <a:lstStyle/>
          <a:p>
            <a:r>
              <a:rPr lang="en-US" altLang="en-US" b="1" dirty="0"/>
              <a:t>Syntax:</a:t>
            </a:r>
          </a:p>
          <a:p>
            <a:pPr lvl="1"/>
            <a:r>
              <a:rPr lang="en-US" altLang="en-US" b="1" dirty="0" err="1"/>
              <a:t>mult</a:t>
            </a:r>
            <a:r>
              <a:rPr lang="en-US" altLang="en-US" b="1" dirty="0"/>
              <a:t>=[File=myMultiColumnFile.CSV, Column=n, Header=Yes/No]</a:t>
            </a:r>
          </a:p>
          <a:p>
            <a:endParaRPr lang="en-US" altLang="en-US" dirty="0"/>
          </a:p>
          <a:p>
            <a:r>
              <a:rPr lang="en-US" altLang="en-US" dirty="0"/>
              <a:t>Allows use of multicolumn CSV files with a single header row.</a:t>
            </a:r>
          </a:p>
          <a:p>
            <a:endParaRPr lang="en-US" altLang="en-US" dirty="0"/>
          </a:p>
          <a:p>
            <a:r>
              <a:rPr lang="en-US" altLang="en-US" dirty="0"/>
              <a:t>Example:</a:t>
            </a:r>
          </a:p>
          <a:p>
            <a:r>
              <a:rPr lang="en-US" altLang="en-US" sz="1800" dirty="0">
                <a:latin typeface="Courier New" panose="02070309020205020404" pitchFamily="49" charset="0"/>
                <a:cs typeface="Courier New" panose="02070309020205020404" pitchFamily="49" charset="0"/>
              </a:rPr>
              <a:t>New Loadshape.Ramp2 </a:t>
            </a:r>
            <a:r>
              <a:rPr lang="en-US" altLang="en-US" sz="1800" dirty="0" err="1">
                <a:latin typeface="Courier New" panose="02070309020205020404" pitchFamily="49" charset="0"/>
                <a:cs typeface="Courier New" panose="02070309020205020404" pitchFamily="49" charset="0"/>
              </a:rPr>
              <a:t>npts</a:t>
            </a:r>
            <a:r>
              <a:rPr lang="en-US" altLang="en-US" sz="1800" dirty="0">
                <a:latin typeface="Courier New" panose="02070309020205020404" pitchFamily="49" charset="0"/>
                <a:cs typeface="Courier New" panose="02070309020205020404" pitchFamily="49" charset="0"/>
              </a:rPr>
              <a:t>=4000 </a:t>
            </a:r>
            <a:r>
              <a:rPr lang="en-US" altLang="en-US" sz="1800" dirty="0" err="1">
                <a:latin typeface="Courier New" panose="02070309020205020404" pitchFamily="49" charset="0"/>
                <a:cs typeface="Courier New" panose="02070309020205020404" pitchFamily="49" charset="0"/>
              </a:rPr>
              <a:t>sInterval</a:t>
            </a:r>
            <a:r>
              <a:rPr lang="en-US" altLang="en-US" sz="1800" dirty="0">
                <a:latin typeface="Courier New" panose="02070309020205020404" pitchFamily="49" charset="0"/>
                <a:cs typeface="Courier New" panose="02070309020205020404" pitchFamily="49" charset="0"/>
              </a:rPr>
              <a:t>=1 </a:t>
            </a:r>
            <a:r>
              <a:rPr lang="en-US" altLang="en-US" sz="1800" dirty="0" err="1">
                <a:latin typeface="Courier New" panose="02070309020205020404" pitchFamily="49" charset="0"/>
                <a:cs typeface="Courier New" panose="02070309020205020404" pitchFamily="49" charset="0"/>
              </a:rPr>
              <a:t>mult</a:t>
            </a:r>
            <a:r>
              <a:rPr lang="en-US" altLang="en-US" sz="1800" dirty="0">
                <a:latin typeface="Courier New" panose="02070309020205020404" pitchFamily="49" charset="0"/>
                <a:cs typeface="Courier New" panose="02070309020205020404" pitchFamily="49" charset="0"/>
              </a:rPr>
              <a:t>=(file=MultiChannelTest.csv, column=3, header=yes)</a:t>
            </a:r>
          </a:p>
          <a:p>
            <a:pPr lvl="1"/>
            <a:r>
              <a:rPr lang="en-US" altLang="en-US" dirty="0"/>
              <a:t>Imports the 3</a:t>
            </a:r>
            <a:r>
              <a:rPr lang="en-US" altLang="en-US" baseline="30000" dirty="0"/>
              <a:t>rd</a:t>
            </a:r>
            <a:r>
              <a:rPr lang="en-US" altLang="en-US" dirty="0"/>
              <a:t> column from the file, skipping the header row</a:t>
            </a:r>
          </a:p>
        </p:txBody>
      </p:sp>
    </p:spTree>
    <p:extLst>
      <p:ext uri="{BB962C8B-B14F-4D97-AF65-F5344CB8AC3E}">
        <p14:creationId xmlns:p14="http://schemas.microsoft.com/office/powerpoint/2010/main" val="159014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sz="quarter"/>
          </p:nvPr>
        </p:nvSpPr>
        <p:spPr/>
        <p:txBody>
          <a:bodyPr/>
          <a:lstStyle/>
          <a:p>
            <a:pPr eaLnBrk="1" hangingPunct="1"/>
            <a:r>
              <a:rPr lang="en-US" altLang="en-US" dirty="0"/>
              <a:t>Dynamics Mode Solution</a:t>
            </a:r>
          </a:p>
        </p:txBody>
      </p:sp>
    </p:spTree>
    <p:extLst>
      <p:ext uri="{BB962C8B-B14F-4D97-AF65-F5344CB8AC3E}">
        <p14:creationId xmlns:p14="http://schemas.microsoft.com/office/powerpoint/2010/main" val="326767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1038"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1039"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Custom Simulations</a:t>
            </a:r>
          </a:p>
        </p:txBody>
      </p:sp>
    </p:spTree>
    <p:extLst>
      <p:ext uri="{BB962C8B-B14F-4D97-AF65-F5344CB8AC3E}">
        <p14:creationId xmlns:p14="http://schemas.microsoft.com/office/powerpoint/2010/main" val="2316684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en-US" dirty="0"/>
              <a:t>A Co-simulation Example (A Hypothetical Case)</a:t>
            </a:r>
          </a:p>
        </p:txBody>
      </p:sp>
      <p:pic>
        <p:nvPicPr>
          <p:cNvPr id="14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0013"/>
            <a:ext cx="60960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Text Box 4"/>
          <p:cNvSpPr txBox="1">
            <a:spLocks noChangeArrowheads="1"/>
          </p:cNvSpPr>
          <p:nvPr/>
        </p:nvSpPr>
        <p:spPr bwMode="auto">
          <a:xfrm>
            <a:off x="3352800" y="2895600"/>
            <a:ext cx="2590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1800" b="1">
                <a:solidFill>
                  <a:schemeClr val="tx1"/>
                </a:solidFill>
                <a:cs typeface="Times New Roman" panose="02020603050405020304" pitchFamily="18" charset="0"/>
              </a:rPr>
              <a:t>Clusters of </a:t>
            </a:r>
            <a:endParaRPr lang="en-US" altLang="en-US" sz="1400" b="1">
              <a:solidFill>
                <a:schemeClr val="tx1"/>
              </a:solidFill>
            </a:endParaRPr>
          </a:p>
          <a:p>
            <a:pPr algn="l">
              <a:spcBef>
                <a:spcPct val="0"/>
              </a:spcBef>
            </a:pPr>
            <a:r>
              <a:rPr lang="en-US" altLang="en-US" sz="1800" b="1">
                <a:solidFill>
                  <a:schemeClr val="tx1"/>
                </a:solidFill>
                <a:cs typeface="Times New Roman" panose="02020603050405020304" pitchFamily="18" charset="0"/>
              </a:rPr>
              <a:t>Storage Units</a:t>
            </a:r>
            <a:endParaRPr lang="en-US" altLang="en-US" sz="3200" b="1">
              <a:solidFill>
                <a:schemeClr val="tx1"/>
              </a:solidFill>
            </a:endParaRPr>
          </a:p>
        </p:txBody>
      </p:sp>
      <p:sp>
        <p:nvSpPr>
          <p:cNvPr id="148485" name="Line 5"/>
          <p:cNvSpPr>
            <a:spLocks noChangeShapeType="1"/>
          </p:cNvSpPr>
          <p:nvPr/>
        </p:nvSpPr>
        <p:spPr bwMode="auto">
          <a:xfrm flipH="1">
            <a:off x="2819400" y="3352800"/>
            <a:ext cx="56515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2362200" y="3352800"/>
            <a:ext cx="987425"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Line 7"/>
          <p:cNvSpPr>
            <a:spLocks noChangeShapeType="1"/>
          </p:cNvSpPr>
          <p:nvPr/>
        </p:nvSpPr>
        <p:spPr bwMode="auto">
          <a:xfrm flipH="1" flipV="1">
            <a:off x="1905000" y="1524000"/>
            <a:ext cx="1098550" cy="85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8" name="Text Box 8"/>
          <p:cNvSpPr txBox="1">
            <a:spLocks noChangeArrowheads="1"/>
          </p:cNvSpPr>
          <p:nvPr/>
        </p:nvSpPr>
        <p:spPr bwMode="auto">
          <a:xfrm>
            <a:off x="3810000" y="2209800"/>
            <a:ext cx="3046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2000" b="1">
                <a:solidFill>
                  <a:schemeClr val="tx1"/>
                </a:solidFill>
                <a:cs typeface="Times New Roman" panose="02020603050405020304" pitchFamily="18" charset="0"/>
              </a:rPr>
              <a:t>Voltage regulator </a:t>
            </a:r>
            <a:endParaRPr lang="en-US" altLang="en-US" sz="3600" b="1">
              <a:solidFill>
                <a:schemeClr val="tx1"/>
              </a:solidFill>
            </a:endParaRPr>
          </a:p>
        </p:txBody>
      </p:sp>
      <p:sp>
        <p:nvSpPr>
          <p:cNvPr id="148489" name="Line 9"/>
          <p:cNvSpPr>
            <a:spLocks noChangeShapeType="1"/>
          </p:cNvSpPr>
          <p:nvPr/>
        </p:nvSpPr>
        <p:spPr bwMode="auto">
          <a:xfrm flipH="1">
            <a:off x="1752600" y="2438400"/>
            <a:ext cx="1981200" cy="9080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90" name="Text Box 10"/>
          <p:cNvSpPr txBox="1">
            <a:spLocks noChangeArrowheads="1"/>
          </p:cNvSpPr>
          <p:nvPr/>
        </p:nvSpPr>
        <p:spPr bwMode="auto">
          <a:xfrm>
            <a:off x="3048000" y="1524000"/>
            <a:ext cx="2743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b="1">
                <a:solidFill>
                  <a:schemeClr val="tx1"/>
                </a:solidFill>
                <a:cs typeface="Times New Roman" panose="02020603050405020304" pitchFamily="18" charset="0"/>
              </a:rPr>
              <a:t>PV Location (2.5 MW)</a:t>
            </a:r>
            <a:endParaRPr lang="en-US" altLang="en-US" sz="2800" b="1">
              <a:solidFill>
                <a:schemeClr val="tx1"/>
              </a:solidFill>
            </a:endParaRPr>
          </a:p>
        </p:txBody>
      </p:sp>
      <p:sp>
        <p:nvSpPr>
          <p:cNvPr id="148491" name="Rectangle 11"/>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2" name="Text Box 12"/>
          <p:cNvSpPr txBox="1">
            <a:spLocks noChangeArrowheads="1"/>
          </p:cNvSpPr>
          <p:nvPr/>
        </p:nvSpPr>
        <p:spPr bwMode="auto">
          <a:xfrm>
            <a:off x="4953000" y="5410200"/>
            <a:ext cx="38100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Ref:   EPRI/AEP Smart Grid Demo</a:t>
            </a:r>
          </a:p>
          <a:p>
            <a:r>
              <a:rPr lang="en-US" altLang="en-US"/>
              <a:t>Community Energy Storage Concept</a:t>
            </a:r>
            <a:br>
              <a:rPr lang="en-US" altLang="en-US"/>
            </a:br>
            <a:endParaRPr lang="en-US" altLang="en-US"/>
          </a:p>
        </p:txBody>
      </p:sp>
    </p:spTree>
    <p:extLst>
      <p:ext uri="{BB962C8B-B14F-4D97-AF65-F5344CB8AC3E}">
        <p14:creationId xmlns:p14="http://schemas.microsoft.com/office/powerpoint/2010/main" val="292616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 Interfaces, </a:t>
            </a:r>
            <a:r>
              <a:rPr lang="en-US" dirty="0" err="1"/>
              <a:t>Loadshapes</a:t>
            </a:r>
            <a:r>
              <a:rPr lang="en-US" dirty="0"/>
              <a:t>, Dynamics Modeling, and Custom Simulations</a:t>
            </a:r>
            <a:br>
              <a:rPr lang="en-US" dirty="0"/>
            </a:br>
            <a:endParaRPr lang="en-US" dirty="0"/>
          </a:p>
        </p:txBody>
      </p:sp>
      <p:sp>
        <p:nvSpPr>
          <p:cNvPr id="2" name="Text Placeholder 1">
            <a:extLst>
              <a:ext uri="{FF2B5EF4-FFF2-40B4-BE49-F238E27FC236}">
                <a16:creationId xmlns:a16="http://schemas.microsoft.com/office/drawing/2014/main" id="{B9ECB3F6-11C1-481A-9868-EB14102231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052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a:t>Solar Ramp Rate Issue</a:t>
            </a:r>
          </a:p>
        </p:txBody>
      </p:sp>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7244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48006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Text Box 5"/>
          <p:cNvSpPr txBox="1">
            <a:spLocks noChangeArrowheads="1"/>
          </p:cNvSpPr>
          <p:nvPr/>
        </p:nvSpPr>
        <p:spPr bwMode="auto">
          <a:xfrm>
            <a:off x="5105400" y="16002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Assumed Solar Ramping Function</a:t>
            </a:r>
          </a:p>
        </p:txBody>
      </p:sp>
      <p:sp>
        <p:nvSpPr>
          <p:cNvPr id="149510" name="Text Box 6"/>
          <p:cNvSpPr txBox="1">
            <a:spLocks noChangeArrowheads="1"/>
          </p:cNvSpPr>
          <p:nvPr/>
        </p:nvSpPr>
        <p:spPr bwMode="auto">
          <a:xfrm>
            <a:off x="457200" y="49530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Result</a:t>
            </a:r>
          </a:p>
        </p:txBody>
      </p:sp>
    </p:spTree>
    <p:extLst>
      <p:ext uri="{BB962C8B-B14F-4D97-AF65-F5344CB8AC3E}">
        <p14:creationId xmlns:p14="http://schemas.microsoft.com/office/powerpoint/2010/main" val="191188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a:t>The Question</a:t>
            </a:r>
          </a:p>
        </p:txBody>
      </p:sp>
      <p:sp>
        <p:nvSpPr>
          <p:cNvPr id="150531" name="Rectangle 3"/>
          <p:cNvSpPr>
            <a:spLocks noGrp="1" noChangeArrowheads="1"/>
          </p:cNvSpPr>
          <p:nvPr>
            <p:ph type="body" idx="1"/>
          </p:nvPr>
        </p:nvSpPr>
        <p:spPr/>
        <p:txBody>
          <a:bodyPr/>
          <a:lstStyle/>
          <a:p>
            <a:pPr eaLnBrk="1" hangingPunct="1"/>
            <a:r>
              <a:rPr lang="en-US" altLang="en-US"/>
              <a:t>Can you dispatch the 84 CES units fast enough to compensate for the sudden loss of PV generation on a “Cloud Transient” ?</a:t>
            </a:r>
          </a:p>
          <a:p>
            <a:pPr eaLnBrk="1" hangingPunct="1"/>
            <a:endParaRPr lang="en-US" altLang="en-US"/>
          </a:p>
          <a:p>
            <a:pPr eaLnBrk="1" hangingPunct="1"/>
            <a:r>
              <a:rPr lang="en-US" altLang="en-US"/>
              <a:t>Why it might not work:</a:t>
            </a:r>
          </a:p>
          <a:p>
            <a:pPr lvl="1" eaLnBrk="1" hangingPunct="1"/>
            <a:r>
              <a:rPr lang="en-US" altLang="en-US"/>
              <a:t>Communications latency</a:t>
            </a:r>
          </a:p>
          <a:p>
            <a:pPr lvl="1" eaLnBrk="1" hangingPunct="1"/>
            <a:r>
              <a:rPr lang="en-US" altLang="en-US"/>
              <a:t>CES not in right location or insufficient capacity</a:t>
            </a:r>
          </a:p>
          <a:p>
            <a:pPr lvl="1" eaLnBrk="1" hangingPunct="1"/>
            <a:endParaRPr lang="en-US" altLang="en-US"/>
          </a:p>
          <a:p>
            <a:pPr eaLnBrk="1" hangingPunct="1"/>
            <a:r>
              <a:rPr lang="en-US" altLang="en-US"/>
              <a:t>Calls for a “Hybrid” simulation</a:t>
            </a:r>
          </a:p>
          <a:p>
            <a:pPr lvl="1" eaLnBrk="1" hangingPunct="1"/>
            <a:r>
              <a:rPr lang="en-US" altLang="en-US"/>
              <a:t>Communications network   (NS2)</a:t>
            </a:r>
          </a:p>
          <a:p>
            <a:pPr lvl="1" eaLnBrk="1" hangingPunct="1"/>
            <a:r>
              <a:rPr lang="en-US" altLang="en-US"/>
              <a:t>Distribution network  (OpenDSS)</a:t>
            </a:r>
          </a:p>
        </p:txBody>
      </p:sp>
    </p:spTree>
    <p:extLst>
      <p:ext uri="{BB962C8B-B14F-4D97-AF65-F5344CB8AC3E}">
        <p14:creationId xmlns:p14="http://schemas.microsoft.com/office/powerpoint/2010/main" val="384503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a:t>How We Did It</a:t>
            </a:r>
          </a:p>
        </p:txBody>
      </p:sp>
      <p:pic>
        <p:nvPicPr>
          <p:cNvPr id="15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65532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30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en-US"/>
              <a:t>OpenDSS Script (Snippet)</a:t>
            </a:r>
          </a:p>
        </p:txBody>
      </p:sp>
      <p:sp>
        <p:nvSpPr>
          <p:cNvPr id="152579" name="Rectangle 3"/>
          <p:cNvSpPr>
            <a:spLocks noGrp="1" noChangeArrowheads="1"/>
          </p:cNvSpPr>
          <p:nvPr>
            <p:ph type="body" idx="1"/>
          </p:nvPr>
        </p:nvSpPr>
        <p:spPr/>
        <p:txBody>
          <a:bodyPr>
            <a:normAutofit/>
          </a:bodyPr>
          <a:lstStyle/>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sec=20</a:t>
            </a:r>
          </a:p>
          <a:p>
            <a:pPr eaLnBrk="1" hangingPunct="1">
              <a:lnSpc>
                <a:spcPct val="75000"/>
              </a:lnSpc>
            </a:pPr>
            <a:r>
              <a:rPr lang="en-US" altLang="en-US" sz="1200">
                <a:latin typeface="Courier New" panose="02070309020205020404" pitchFamily="49" charset="0"/>
              </a:rPr>
              <a:t>Solve      ! Init steady state at t=20</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 Start the ramp down at 1 sec</a:t>
            </a:r>
          </a:p>
          <a:p>
            <a:pPr eaLnBrk="1" hangingPunct="1">
              <a:lnSpc>
                <a:spcPct val="75000"/>
              </a:lnSpc>
            </a:pPr>
            <a:r>
              <a:rPr lang="en-US" altLang="en-US" sz="1200">
                <a:latin typeface="Courier New" panose="02070309020205020404" pitchFamily="49" charset="0"/>
              </a:rPr>
              <a:t>Set sec=21</a:t>
            </a:r>
          </a:p>
          <a:p>
            <a:pPr eaLnBrk="1" hangingPunct="1">
              <a:lnSpc>
                <a:spcPct val="75000"/>
              </a:lnSpc>
            </a:pPr>
            <a:r>
              <a:rPr lang="en-US" altLang="en-US" sz="1200">
                <a:latin typeface="Courier New" panose="02070309020205020404" pitchFamily="49" charset="0"/>
              </a:rPr>
              <a:t>Generator.PV1.kW=(2500 250 -)  ! Decrement 10%</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sec=22</a:t>
            </a:r>
          </a:p>
          <a:p>
            <a:pPr eaLnBrk="1" hangingPunct="1">
              <a:lnSpc>
                <a:spcPct val="75000"/>
              </a:lnSpc>
            </a:pPr>
            <a:r>
              <a:rPr lang="en-US" altLang="en-US" sz="1200">
                <a:latin typeface="Courier New" panose="02070309020205020404" pitchFamily="49" charset="0"/>
              </a:rPr>
              <a:t>Generator.PV1.kW=(2500 500 -) ! Decrement another 10%</a:t>
            </a:r>
          </a:p>
          <a:p>
            <a:pPr eaLnBrk="1" hangingPunct="1">
              <a:lnSpc>
                <a:spcPct val="75000"/>
              </a:lnSpc>
            </a:pPr>
            <a:r>
              <a:rPr lang="en-US" altLang="en-US" sz="1200">
                <a:latin typeface="Courier New" panose="02070309020205020404" pitchFamily="49" charset="0"/>
              </a:rPr>
              <a:t>Solve </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 = 22.020834372 ! Unit 1  message arrives</a:t>
            </a:r>
          </a:p>
          <a:p>
            <a:pPr eaLnBrk="1" hangingPunct="1">
              <a:lnSpc>
                <a:spcPct val="75000"/>
              </a:lnSpc>
            </a:pPr>
            <a:r>
              <a:rPr lang="en-US" altLang="en-US" sz="1200">
                <a:latin typeface="Courier New" panose="02070309020205020404" pitchFamily="49" charset="0"/>
              </a:rPr>
              <a:t>storage.jo0235001304.state=discharging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 = 22.022028115 ! Unit 2  message arrives</a:t>
            </a:r>
          </a:p>
          <a:p>
            <a:pPr eaLnBrk="1" hangingPunct="1">
              <a:lnSpc>
                <a:spcPct val="75000"/>
              </a:lnSpc>
            </a:pPr>
            <a:r>
              <a:rPr lang="en-US" altLang="en-US" sz="1200">
                <a:latin typeface="Courier New" panose="02070309020205020404" pitchFamily="49" charset="0"/>
              </a:rPr>
              <a:t>storage.jo0235000257.state=discharging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Etc.</a:t>
            </a:r>
          </a:p>
          <a:p>
            <a:pPr eaLnBrk="1" hangingPunct="1">
              <a:lnSpc>
                <a:spcPct val="75000"/>
              </a:lnSpc>
            </a:pPr>
            <a:endParaRPr lang="en-US" altLang="en-US" sz="1200">
              <a:latin typeface="Courier New" panose="02070309020205020404" pitchFamily="49" charset="0"/>
            </a:endParaRPr>
          </a:p>
        </p:txBody>
      </p:sp>
    </p:spTree>
    <p:extLst>
      <p:ext uri="{BB962C8B-B14F-4D97-AF65-F5344CB8AC3E}">
        <p14:creationId xmlns:p14="http://schemas.microsoft.com/office/powerpoint/2010/main" val="342490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a:t>Results (for down ramp only)</a:t>
            </a:r>
          </a:p>
        </p:txBody>
      </p:sp>
      <p:pic>
        <p:nvPicPr>
          <p:cNvPr id="153603"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2672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4" name="Picture 4" descr="Case3_30mW_36sec_100426_smaller"/>
          <p:cNvPicPr>
            <a:picLocks noChangeAspect="1" noChangeArrowheads="1"/>
          </p:cNvPicPr>
          <p:nvPr/>
        </p:nvPicPr>
        <p:blipFill>
          <a:blip r:embed="rId4">
            <a:extLst>
              <a:ext uri="{28A0092B-C50C-407E-A947-70E740481C1C}">
                <a14:useLocalDpi xmlns:a14="http://schemas.microsoft.com/office/drawing/2010/main" val="0"/>
              </a:ext>
            </a:extLst>
          </a:blip>
          <a:srcRect t="6194" r="7272" b="15483"/>
          <a:stretch>
            <a:fillRect/>
          </a:stretch>
        </p:blipFill>
        <p:spPr bwMode="auto">
          <a:xfrm>
            <a:off x="3733800" y="2514600"/>
            <a:ext cx="5029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Text Box 5"/>
          <p:cNvSpPr txBox="1">
            <a:spLocks noChangeArrowheads="1"/>
          </p:cNvSpPr>
          <p:nvPr/>
        </p:nvSpPr>
        <p:spPr bwMode="auto">
          <a:xfrm>
            <a:off x="5105400" y="14478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 Simulation</a:t>
            </a:r>
          </a:p>
        </p:txBody>
      </p:sp>
      <p:sp>
        <p:nvSpPr>
          <p:cNvPr id="153606" name="Line 6"/>
          <p:cNvSpPr>
            <a:spLocks noChangeShapeType="1"/>
          </p:cNvSpPr>
          <p:nvPr/>
        </p:nvSpPr>
        <p:spPr bwMode="auto">
          <a:xfrm flipH="1">
            <a:off x="3810000" y="1600200"/>
            <a:ext cx="2133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7552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a:t>Comm and Power Co-simulation</a:t>
            </a:r>
          </a:p>
        </p:txBody>
      </p:sp>
      <p:sp>
        <p:nvSpPr>
          <p:cNvPr id="154627" name="Rectangle 3"/>
          <p:cNvSpPr>
            <a:spLocks noGrp="1" noChangeArrowheads="1"/>
          </p:cNvSpPr>
          <p:nvPr>
            <p:ph type="body" idx="1"/>
          </p:nvPr>
        </p:nvSpPr>
        <p:spPr/>
        <p:txBody>
          <a:bodyPr/>
          <a:lstStyle/>
          <a:p>
            <a:pPr eaLnBrk="1" hangingPunct="1"/>
            <a:r>
              <a:rPr lang="en-US" altLang="en-US"/>
              <a:t>New and active research area</a:t>
            </a:r>
          </a:p>
          <a:p>
            <a:pPr eaLnBrk="1" hangingPunct="1"/>
            <a:r>
              <a:rPr lang="en-US" altLang="en-US"/>
              <a:t>Working to more tightly link ns-2 and OpenDSS</a:t>
            </a:r>
          </a:p>
          <a:p>
            <a:pPr lvl="1" eaLnBrk="1" hangingPunct="1"/>
            <a:r>
              <a:rPr lang="en-US" altLang="en-US"/>
              <a:t>Or other comm simulators</a:t>
            </a:r>
          </a:p>
          <a:p>
            <a:pPr lvl="1" eaLnBrk="1" hangingPunct="1"/>
            <a:endParaRPr lang="en-US" altLang="en-US"/>
          </a:p>
          <a:p>
            <a:pPr eaLnBrk="1" hangingPunct="1"/>
            <a:r>
              <a:rPr lang="en-US" altLang="en-US"/>
              <a:t>Communications latency is an important issue with Smart Grid</a:t>
            </a:r>
          </a:p>
          <a:p>
            <a:pPr lvl="1" eaLnBrk="1" hangingPunct="1"/>
            <a:r>
              <a:rPr lang="en-US" altLang="en-US"/>
              <a:t>Power engineers tend to assume communications will happen</a:t>
            </a:r>
          </a:p>
          <a:p>
            <a:pPr lvl="1" eaLnBrk="1" hangingPunct="1"/>
            <a:r>
              <a:rPr lang="en-US" altLang="en-US"/>
              <a:t>But there are limits</a:t>
            </a:r>
          </a:p>
        </p:txBody>
      </p:sp>
    </p:spTree>
    <p:extLst>
      <p:ext uri="{BB962C8B-B14F-4D97-AF65-F5344CB8AC3E}">
        <p14:creationId xmlns:p14="http://schemas.microsoft.com/office/powerpoint/2010/main" val="220935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Snapshot Mode</a:t>
            </a:r>
          </a:p>
        </p:txBody>
      </p:sp>
      <p:sp>
        <p:nvSpPr>
          <p:cNvPr id="155651" name="Rectangle 3"/>
          <p:cNvSpPr>
            <a:spLocks noGrp="1" noChangeArrowheads="1"/>
          </p:cNvSpPr>
          <p:nvPr>
            <p:ph type="body" idx="1"/>
          </p:nvPr>
        </p:nvSpPr>
        <p:spPr/>
        <p:txBody>
          <a:bodyPr/>
          <a:lstStyle/>
          <a:p>
            <a:pPr eaLnBrk="1" hangingPunct="1"/>
            <a:r>
              <a:rPr lang="en-US" altLang="en-US"/>
              <a:t>This is the default solution mode</a:t>
            </a:r>
          </a:p>
          <a:p>
            <a:pPr eaLnBrk="1" hangingPunct="1"/>
            <a:r>
              <a:rPr lang="en-US" altLang="en-US"/>
              <a:t>Attempts one solution for each “solve”</a:t>
            </a:r>
          </a:p>
          <a:p>
            <a:pPr eaLnBrk="1" hangingPunct="1"/>
            <a:r>
              <a:rPr lang="en-US" altLang="en-US"/>
              <a:t>Solves the circuit “as is”</a:t>
            </a:r>
          </a:p>
          <a:p>
            <a:pPr eaLnBrk="1" hangingPunct="1"/>
            <a:r>
              <a:rPr lang="en-US" altLang="en-US"/>
              <a:t>If you want something done, you have to specifically tell it</a:t>
            </a:r>
          </a:p>
          <a:p>
            <a:pPr lvl="1" eaLnBrk="1" hangingPunct="1"/>
            <a:r>
              <a:rPr lang="en-US" altLang="en-US"/>
              <a:t>Set Load and Generator kW, etc.</a:t>
            </a:r>
          </a:p>
          <a:p>
            <a:pPr lvl="2" eaLnBrk="1" hangingPunct="1"/>
            <a:r>
              <a:rPr lang="en-US" altLang="en-US"/>
              <a:t>Load.MyLoad.kW=125</a:t>
            </a:r>
          </a:p>
          <a:p>
            <a:pPr lvl="2" eaLnBrk="1" hangingPunct="1"/>
            <a:r>
              <a:rPr lang="en-US" altLang="en-US"/>
              <a:t>Loadshapes are not used in this mode!</a:t>
            </a:r>
          </a:p>
          <a:p>
            <a:pPr lvl="1" eaLnBrk="1" hangingPunct="1"/>
            <a:r>
              <a:rPr lang="en-US" altLang="en-US"/>
              <a:t>Sample Monitors and meters</a:t>
            </a:r>
          </a:p>
          <a:p>
            <a:pPr lvl="2" eaLnBrk="1" hangingPunct="1"/>
            <a:r>
              <a:rPr lang="en-US" altLang="en-US"/>
              <a:t>Solve</a:t>
            </a:r>
          </a:p>
          <a:p>
            <a:pPr lvl="2" eaLnBrk="1" hangingPunct="1"/>
            <a:r>
              <a:rPr lang="en-US" altLang="en-US"/>
              <a:t>Sample</a:t>
            </a:r>
          </a:p>
        </p:txBody>
      </p:sp>
    </p:spTree>
    <p:extLst>
      <p:ext uri="{BB962C8B-B14F-4D97-AF65-F5344CB8AC3E}">
        <p14:creationId xmlns:p14="http://schemas.microsoft.com/office/powerpoint/2010/main" val="1428390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“Time” Mode</a:t>
            </a:r>
          </a:p>
        </p:txBody>
      </p:sp>
      <p:sp>
        <p:nvSpPr>
          <p:cNvPr id="156675" name="Rectangle 3"/>
          <p:cNvSpPr>
            <a:spLocks noGrp="1" noChangeArrowheads="1"/>
          </p:cNvSpPr>
          <p:nvPr>
            <p:ph type="body" idx="1"/>
          </p:nvPr>
        </p:nvSpPr>
        <p:spPr>
          <a:xfrm>
            <a:off x="457200" y="1981200"/>
            <a:ext cx="8226425" cy="4370388"/>
          </a:xfrm>
        </p:spPr>
        <p:txBody>
          <a:bodyPr/>
          <a:lstStyle/>
          <a:p>
            <a:pPr eaLnBrk="1" hangingPunct="1"/>
            <a:r>
              <a:rPr lang="en-US" altLang="en-US"/>
              <a:t>Similar to Snapshot mode EXCEPT:</a:t>
            </a:r>
          </a:p>
          <a:p>
            <a:pPr lvl="1" eaLnBrk="1" hangingPunct="1"/>
            <a:r>
              <a:rPr lang="en-US" altLang="en-US"/>
              <a:t>Loads, Generators can follow a selected Loadshape</a:t>
            </a:r>
          </a:p>
          <a:p>
            <a:pPr lvl="2" eaLnBrk="1" hangingPunct="1"/>
            <a:r>
              <a:rPr lang="en-US" altLang="en-US"/>
              <a:t>Duty, Daily, or Yearly</a:t>
            </a:r>
          </a:p>
          <a:p>
            <a:pPr lvl="1" eaLnBrk="1" hangingPunct="1"/>
            <a:r>
              <a:rPr lang="en-US" altLang="en-US"/>
              <a:t>Monitors are automatically sampled</a:t>
            </a:r>
          </a:p>
          <a:p>
            <a:pPr lvl="2" eaLnBrk="1" hangingPunct="1"/>
            <a:r>
              <a:rPr lang="en-US" altLang="en-US"/>
              <a:t>But not Energymeters; do that explicitly if desired</a:t>
            </a:r>
          </a:p>
          <a:p>
            <a:pPr lvl="1" eaLnBrk="1" hangingPunct="1"/>
            <a:r>
              <a:rPr lang="en-US" altLang="en-US"/>
              <a:t>Time is automatically incremented AFTER solve</a:t>
            </a:r>
          </a:p>
        </p:txBody>
      </p:sp>
    </p:spTree>
    <p:extLst>
      <p:ext uri="{BB962C8B-B14F-4D97-AF65-F5344CB8AC3E}">
        <p14:creationId xmlns:p14="http://schemas.microsoft.com/office/powerpoint/2010/main" val="4008250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altLang="en-US"/>
              <a:t>Snapshot Mode Scripting Example</a:t>
            </a:r>
          </a:p>
        </p:txBody>
      </p:sp>
      <p:sp>
        <p:nvSpPr>
          <p:cNvPr id="157699" name="Text Box 3"/>
          <p:cNvSpPr txBox="1">
            <a:spLocks noChangeArrowheads="1"/>
          </p:cNvSpPr>
          <p:nvPr/>
        </p:nvSpPr>
        <p:spPr bwMode="auto">
          <a:xfrm>
            <a:off x="306388" y="1454150"/>
            <a:ext cx="7975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40000"/>
              </a:lnSpc>
            </a:pPr>
            <a:r>
              <a:rPr lang="en-US" altLang="en-US" sz="1000" b="1">
                <a:latin typeface="Courier New" panose="02070309020205020404" pitchFamily="49" charset="0"/>
              </a:rPr>
              <a:t>! Start the ramp down at 1 sec</a:t>
            </a:r>
          </a:p>
          <a:p>
            <a:pPr algn="l">
              <a:lnSpc>
                <a:spcPct val="40000"/>
              </a:lnSpc>
            </a:pPr>
            <a:r>
              <a:rPr lang="en-US" altLang="en-US" sz="1000" b="1">
                <a:latin typeface="Courier New" panose="02070309020205020404" pitchFamily="49" charset="0"/>
              </a:rPr>
              <a:t>Set sec=1</a:t>
            </a:r>
          </a:p>
          <a:p>
            <a:pPr algn="l">
              <a:lnSpc>
                <a:spcPct val="40000"/>
              </a:lnSpc>
            </a:pPr>
            <a:r>
              <a:rPr lang="en-US" altLang="en-US" sz="1000" b="1">
                <a:latin typeface="Courier New" panose="02070309020205020404" pitchFamily="49" charset="0"/>
              </a:rPr>
              <a:t>Generator.PV1.kW=(2500 250 -)</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sec=2</a:t>
            </a:r>
          </a:p>
          <a:p>
            <a:pPr algn="l">
              <a:lnSpc>
                <a:spcPct val="40000"/>
              </a:lnSpc>
            </a:pPr>
            <a:r>
              <a:rPr lang="en-US" altLang="en-US" sz="1000" b="1">
                <a:latin typeface="Courier New" panose="02070309020205020404" pitchFamily="49" charset="0"/>
              </a:rPr>
              <a:t>Generator.PV1.kW=(2500 500 -)</a:t>
            </a:r>
          </a:p>
          <a:p>
            <a:pPr algn="l">
              <a:lnSpc>
                <a:spcPct val="40000"/>
              </a:lnSpc>
            </a:pPr>
            <a:r>
              <a:rPr lang="en-US" altLang="en-US" sz="1000" b="1">
                <a:latin typeface="Courier New" panose="02070309020205020404" pitchFamily="49" charset="0"/>
              </a:rPr>
              <a:t>Solve </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Set sec = 2.020834372 ! Unit 1</a:t>
            </a:r>
          </a:p>
          <a:p>
            <a:pPr algn="l">
              <a:lnSpc>
                <a:spcPct val="40000"/>
              </a:lnSpc>
            </a:pPr>
            <a:r>
              <a:rPr lang="en-US" altLang="en-US" sz="1000" b="1">
                <a:latin typeface="Courier New" panose="02070309020205020404" pitchFamily="49" charset="0"/>
              </a:rPr>
              <a:t>storage.jo0235001304.state=discharging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2.022028115 ! Unit 2</a:t>
            </a:r>
          </a:p>
          <a:p>
            <a:pPr algn="l">
              <a:lnSpc>
                <a:spcPct val="40000"/>
              </a:lnSpc>
            </a:pPr>
            <a:r>
              <a:rPr lang="en-US" altLang="en-US" sz="1000" b="1">
                <a:latin typeface="Courier New" panose="02070309020205020404" pitchFamily="49" charset="0"/>
              </a:rPr>
              <a:t>storage.jo0235000257.state=discharging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2.023158858 ! Unit 3</a:t>
            </a:r>
          </a:p>
          <a:p>
            <a:pPr algn="l">
              <a:lnSpc>
                <a:spcPct val="40000"/>
              </a:lnSpc>
            </a:pPr>
            <a:r>
              <a:rPr lang="en-US" altLang="en-US" sz="1000" b="1">
                <a:latin typeface="Courier New" panose="02070309020205020404" pitchFamily="49" charset="0"/>
              </a:rPr>
              <a:t>storage.jo0235000265.state=discharging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2.024604602 ! Unit 4</a:t>
            </a:r>
          </a:p>
          <a:p>
            <a:pPr algn="l">
              <a:lnSpc>
                <a:spcPct val="40000"/>
              </a:lnSpc>
            </a:pPr>
            <a:r>
              <a:rPr lang="en-US" altLang="en-US" sz="1000" b="1">
                <a:latin typeface="Courier New" panose="02070309020205020404" pitchFamily="49" charset="0"/>
              </a:rPr>
              <a:t>storage.jo0235000268_1.state=discharging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2.025738325 ! Unit 5</a:t>
            </a:r>
          </a:p>
          <a:p>
            <a:pPr algn="l">
              <a:lnSpc>
                <a:spcPct val="40000"/>
              </a:lnSpc>
            </a:pPr>
            <a:r>
              <a:rPr lang="en-US" altLang="en-US" sz="1000" b="1">
                <a:latin typeface="Courier New" panose="02070309020205020404" pitchFamily="49" charset="0"/>
              </a:rPr>
              <a:t>storage.jo0235000268_2.dispmode=discharging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Etc.</a:t>
            </a:r>
          </a:p>
          <a:p>
            <a:pPr algn="l">
              <a:lnSpc>
                <a:spcPct val="40000"/>
              </a:lnSpc>
            </a:pPr>
            <a:endParaRPr lang="en-US" altLang="en-US" sz="1000" b="1">
              <a:latin typeface="Courier New" panose="02070309020205020404" pitchFamily="49" charset="0"/>
            </a:endParaRPr>
          </a:p>
        </p:txBody>
      </p:sp>
      <p:sp>
        <p:nvSpPr>
          <p:cNvPr id="157700" name="Text Box 4"/>
          <p:cNvSpPr txBox="1">
            <a:spLocks noChangeArrowheads="1"/>
          </p:cNvSpPr>
          <p:nvPr/>
        </p:nvSpPr>
        <p:spPr bwMode="auto">
          <a:xfrm>
            <a:off x="3832225" y="1344613"/>
            <a:ext cx="413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Gen kW explicitly each time step</a:t>
            </a:r>
          </a:p>
        </p:txBody>
      </p:sp>
      <p:sp>
        <p:nvSpPr>
          <p:cNvPr id="157701" name="Line 5"/>
          <p:cNvSpPr>
            <a:spLocks noChangeShapeType="1"/>
          </p:cNvSpPr>
          <p:nvPr/>
        </p:nvSpPr>
        <p:spPr bwMode="auto">
          <a:xfrm flipH="1">
            <a:off x="2720975" y="1554163"/>
            <a:ext cx="1135063"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2" name="Line 6"/>
          <p:cNvSpPr>
            <a:spLocks noChangeShapeType="1"/>
          </p:cNvSpPr>
          <p:nvPr/>
        </p:nvSpPr>
        <p:spPr bwMode="auto">
          <a:xfrm flipH="1">
            <a:off x="2622550" y="1619250"/>
            <a:ext cx="1320800" cy="671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3" name="Text Box 7"/>
          <p:cNvSpPr txBox="1">
            <a:spLocks noChangeArrowheads="1"/>
          </p:cNvSpPr>
          <p:nvPr/>
        </p:nvSpPr>
        <p:spPr bwMode="auto">
          <a:xfrm>
            <a:off x="5484813" y="3735388"/>
            <a:ext cx="365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each Storage unit discharge rate explicitly each time step</a:t>
            </a:r>
          </a:p>
        </p:txBody>
      </p:sp>
      <p:sp>
        <p:nvSpPr>
          <p:cNvPr id="157704" name="AutoShape 8"/>
          <p:cNvSpPr>
            <a:spLocks/>
          </p:cNvSpPr>
          <p:nvPr/>
        </p:nvSpPr>
        <p:spPr bwMode="auto">
          <a:xfrm>
            <a:off x="4857750" y="2665413"/>
            <a:ext cx="584200" cy="2820987"/>
          </a:xfrm>
          <a:prstGeom prst="rightBrace">
            <a:avLst>
              <a:gd name="adj1" fmla="val 402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5" name="Text Box 9"/>
          <p:cNvSpPr txBox="1">
            <a:spLocks noChangeArrowheads="1"/>
          </p:cNvSpPr>
          <p:nvPr/>
        </p:nvSpPr>
        <p:spPr bwMode="auto">
          <a:xfrm>
            <a:off x="4306888" y="2062163"/>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Solve and Sample explicitly at each step</a:t>
            </a:r>
          </a:p>
        </p:txBody>
      </p:sp>
      <p:sp>
        <p:nvSpPr>
          <p:cNvPr id="157706" name="AutoShape 10"/>
          <p:cNvSpPr>
            <a:spLocks/>
          </p:cNvSpPr>
          <p:nvPr/>
        </p:nvSpPr>
        <p:spPr bwMode="auto">
          <a:xfrm>
            <a:off x="925513" y="3106738"/>
            <a:ext cx="220662" cy="20955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7" name="Line 11"/>
          <p:cNvSpPr>
            <a:spLocks noChangeShapeType="1"/>
          </p:cNvSpPr>
          <p:nvPr/>
        </p:nvSpPr>
        <p:spPr bwMode="auto">
          <a:xfrm flipH="1">
            <a:off x="1255713" y="2424113"/>
            <a:ext cx="3249612"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8" name="Text Box 12"/>
          <p:cNvSpPr txBox="1">
            <a:spLocks noChangeArrowheads="1"/>
          </p:cNvSpPr>
          <p:nvPr/>
        </p:nvSpPr>
        <p:spPr bwMode="auto">
          <a:xfrm>
            <a:off x="2598738" y="5676900"/>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(time is used for recording purposes only)</a:t>
            </a:r>
          </a:p>
        </p:txBody>
      </p:sp>
    </p:spTree>
    <p:extLst>
      <p:ext uri="{BB962C8B-B14F-4D97-AF65-F5344CB8AC3E}">
        <p14:creationId xmlns:p14="http://schemas.microsoft.com/office/powerpoint/2010/main" val="15532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a:t>Time Mode Scripting Example</a:t>
            </a:r>
          </a:p>
        </p:txBody>
      </p:sp>
      <p:sp>
        <p:nvSpPr>
          <p:cNvPr id="158723" name="Text Box 3"/>
          <p:cNvSpPr txBox="1">
            <a:spLocks noChangeArrowheads="1"/>
          </p:cNvSpPr>
          <p:nvPr/>
        </p:nvSpPr>
        <p:spPr bwMode="auto">
          <a:xfrm>
            <a:off x="328613" y="1982788"/>
            <a:ext cx="7975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30000"/>
              </a:lnSpc>
            </a:pPr>
            <a:r>
              <a:rPr lang="en-US" altLang="en-US" sz="1000" b="1">
                <a:latin typeface="Courier New" panose="02070309020205020404" pitchFamily="49" charset="0"/>
              </a:rPr>
              <a:t>! Start the ramp down at 1 sec</a:t>
            </a:r>
          </a:p>
          <a:p>
            <a:pPr algn="l">
              <a:lnSpc>
                <a:spcPct val="30000"/>
              </a:lnSpc>
            </a:pPr>
            <a:r>
              <a:rPr lang="en-US" altLang="en-US" sz="1000" b="1">
                <a:latin typeface="Courier New" panose="02070309020205020404" pitchFamily="49" charset="0"/>
              </a:rPr>
              <a:t>Set mode=time loadshapeclass=duty</a:t>
            </a:r>
          </a:p>
          <a:p>
            <a:pPr algn="l">
              <a:lnSpc>
                <a:spcPct val="30000"/>
              </a:lnSpc>
            </a:pPr>
            <a:r>
              <a:rPr lang="en-US" altLang="en-US" sz="1000" b="1">
                <a:latin typeface="Courier New" panose="02070309020205020404" pitchFamily="49" charset="0"/>
              </a:rPr>
              <a:t>set stepsize=1s</a:t>
            </a:r>
          </a:p>
          <a:p>
            <a:pPr algn="l">
              <a:lnSpc>
                <a:spcPct val="30000"/>
              </a:lnSpc>
            </a:pPr>
            <a:endParaRPr lang="en-US" altLang="en-US" sz="1000" b="1">
              <a:latin typeface="Courier New" panose="02070309020205020404" pitchFamily="49" charset="0"/>
            </a:endParaRP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Solve   ! Base case t=0</a:t>
            </a:r>
          </a:p>
          <a:p>
            <a:pPr algn="l">
              <a:lnSpc>
                <a:spcPct val="30000"/>
              </a:lnSpc>
            </a:pPr>
            <a:r>
              <a:rPr lang="en-US" altLang="en-US" sz="1000" b="1">
                <a:latin typeface="Courier New" panose="02070309020205020404" pitchFamily="49" charset="0"/>
              </a:rPr>
              <a:t>Solve    ! t=t+1 = 2</a:t>
            </a:r>
          </a:p>
          <a:p>
            <a:pPr algn="l">
              <a:lnSpc>
                <a:spcPct val="30000"/>
              </a:lnSpc>
            </a:pPr>
            <a:r>
              <a:rPr lang="en-US" altLang="en-US" sz="1000" b="1">
                <a:latin typeface="Courier New" panose="02070309020205020404" pitchFamily="49" charset="0"/>
              </a:rPr>
              <a:t>Solve    ! t=2 second solution; t=t+1 = 3</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 = 2.020834372 ! Unit 1 (reset t)</a:t>
            </a:r>
          </a:p>
          <a:p>
            <a:pPr algn="l">
              <a:lnSpc>
                <a:spcPct val="30000"/>
              </a:lnSpc>
            </a:pPr>
            <a:r>
              <a:rPr lang="en-US" altLang="en-US" sz="1000" b="1">
                <a:latin typeface="Courier New" panose="02070309020205020404" pitchFamily="49" charset="0"/>
              </a:rPr>
              <a:t>storage.jo0235001304.state=discharging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2.022028115 ! Unit 2</a:t>
            </a:r>
          </a:p>
          <a:p>
            <a:pPr algn="l">
              <a:lnSpc>
                <a:spcPct val="30000"/>
              </a:lnSpc>
            </a:pPr>
            <a:r>
              <a:rPr lang="en-US" altLang="en-US" sz="1000" b="1">
                <a:latin typeface="Courier New" panose="02070309020205020404" pitchFamily="49" charset="0"/>
              </a:rPr>
              <a:t>storage.jo0235000257.state=discharging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2.023158858 ! Unit 3</a:t>
            </a:r>
          </a:p>
          <a:p>
            <a:pPr algn="l">
              <a:lnSpc>
                <a:spcPct val="30000"/>
              </a:lnSpc>
            </a:pPr>
            <a:r>
              <a:rPr lang="en-US" altLang="en-US" sz="1000" b="1">
                <a:latin typeface="Courier New" panose="02070309020205020404" pitchFamily="49" charset="0"/>
              </a:rPr>
              <a:t>storage.jo0235000265.state=discharging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2.024604602 ! Unit 4</a:t>
            </a:r>
          </a:p>
          <a:p>
            <a:pPr algn="l">
              <a:lnSpc>
                <a:spcPct val="30000"/>
              </a:lnSpc>
            </a:pPr>
            <a:r>
              <a:rPr lang="en-US" altLang="en-US" sz="1000" b="1">
                <a:latin typeface="Courier New" panose="02070309020205020404" pitchFamily="49" charset="0"/>
              </a:rPr>
              <a:t>storage.jo0235000268_1.state=discharging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2.025738325 ! Unit 5</a:t>
            </a:r>
          </a:p>
          <a:p>
            <a:pPr algn="l">
              <a:lnSpc>
                <a:spcPct val="30000"/>
              </a:lnSpc>
            </a:pPr>
            <a:r>
              <a:rPr lang="en-US" altLang="en-US" sz="1000" b="1">
                <a:latin typeface="Courier New" panose="02070309020205020404" pitchFamily="49" charset="0"/>
              </a:rPr>
              <a:t>storage.jo0235000268_2.dispmode=discharging %discharge=11.9</a:t>
            </a:r>
          </a:p>
          <a:p>
            <a:pPr algn="l">
              <a:lnSpc>
                <a:spcPct val="30000"/>
              </a:lnSpc>
            </a:pPr>
            <a:r>
              <a:rPr lang="en-US" altLang="en-US" sz="1000" b="1">
                <a:latin typeface="Courier New" panose="02070309020205020404" pitchFamily="49" charset="0"/>
              </a:rPr>
              <a:t>Solve</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Etc.</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sec=3</a:t>
            </a:r>
          </a:p>
          <a:p>
            <a:pPr algn="l">
              <a:lnSpc>
                <a:spcPct val="30000"/>
              </a:lnSpc>
            </a:pPr>
            <a:r>
              <a:rPr lang="en-US" altLang="en-US" sz="1000" b="1">
                <a:latin typeface="Courier New" panose="02070309020205020404" pitchFamily="49" charset="0"/>
              </a:rPr>
              <a:t>Solve   ! t=3 solution; t=t+1 = 4</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a:t>
            </a:r>
          </a:p>
        </p:txBody>
      </p:sp>
      <p:sp>
        <p:nvSpPr>
          <p:cNvPr id="158724" name="Text Box 4"/>
          <p:cNvSpPr txBox="1">
            <a:spLocks noChangeArrowheads="1"/>
          </p:cNvSpPr>
          <p:nvPr/>
        </p:nvSpPr>
        <p:spPr bwMode="auto">
          <a:xfrm>
            <a:off x="4879975" y="1938338"/>
            <a:ext cx="283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8725" name="Text Box 5"/>
          <p:cNvSpPr txBox="1">
            <a:spLocks noChangeArrowheads="1"/>
          </p:cNvSpPr>
          <p:nvPr/>
        </p:nvSpPr>
        <p:spPr bwMode="auto">
          <a:xfrm>
            <a:off x="4991100" y="1917700"/>
            <a:ext cx="350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All Loads, Generators will follow assigned Duty cycle loadshape</a:t>
            </a:r>
          </a:p>
        </p:txBody>
      </p:sp>
      <p:sp>
        <p:nvSpPr>
          <p:cNvPr id="158726" name="Line 6"/>
          <p:cNvSpPr>
            <a:spLocks noChangeShapeType="1"/>
          </p:cNvSpPr>
          <p:nvPr/>
        </p:nvSpPr>
        <p:spPr bwMode="auto">
          <a:xfrm flipH="1">
            <a:off x="3084513" y="2071688"/>
            <a:ext cx="1884362"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9122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title"/>
          </p:nvPr>
        </p:nvSpPr>
        <p:spPr/>
        <p:txBody>
          <a:bodyPr/>
          <a:lstStyle/>
          <a:p>
            <a:pPr algn="ctr" eaLnBrk="1" hangingPunct="1"/>
            <a:r>
              <a:rPr lang="en-US" altLang="en-US" dirty="0"/>
              <a:t>MATLAB COM Interface Example</a:t>
            </a:r>
            <a:br>
              <a:rPr lang="en-US" altLang="en-US" dirty="0"/>
            </a:br>
            <a:endParaRPr lang="en-US" altLang="en-US" dirty="0"/>
          </a:p>
        </p:txBody>
      </p:sp>
      <p:sp>
        <p:nvSpPr>
          <p:cNvPr id="2" name="Text Placeholder 1">
            <a:extLst>
              <a:ext uri="{FF2B5EF4-FFF2-40B4-BE49-F238E27FC236}">
                <a16:creationId xmlns:a16="http://schemas.microsoft.com/office/drawing/2014/main" id="{D50A94A9-54B9-41AA-B8B4-5B8C6B462D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158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pPr eaLnBrk="1" hangingPunct="1"/>
            <a:r>
              <a:rPr lang="en-US" altLang="en-US"/>
              <a:t>Custom Simulation Scripting: </a:t>
            </a:r>
            <a:br>
              <a:rPr lang="en-US" altLang="en-US"/>
            </a:br>
            <a:r>
              <a:rPr lang="en-US" altLang="en-US"/>
              <a:t>Rolling Your Own Solution Algorithm</a:t>
            </a:r>
          </a:p>
        </p:txBody>
      </p:sp>
      <p:pic>
        <p:nvPicPr>
          <p:cNvPr id="159747" name="Picture 3" descr="HelpCapture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787775" y="1471613"/>
            <a:ext cx="4824413" cy="4935537"/>
          </a:xfrm>
          <a:noFill/>
        </p:spPr>
      </p:pic>
      <p:sp>
        <p:nvSpPr>
          <p:cNvPr id="159748" name="AutoShape 4"/>
          <p:cNvSpPr>
            <a:spLocks/>
          </p:cNvSpPr>
          <p:nvPr/>
        </p:nvSpPr>
        <p:spPr bwMode="auto">
          <a:xfrm>
            <a:off x="3349625" y="2368550"/>
            <a:ext cx="738188" cy="1057275"/>
          </a:xfrm>
          <a:prstGeom prst="leftBrace">
            <a:avLst>
              <a:gd name="adj1" fmla="val 119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9749" name="Text Box 5"/>
          <p:cNvSpPr txBox="1">
            <a:spLocks noChangeArrowheads="1"/>
          </p:cNvSpPr>
          <p:nvPr/>
        </p:nvSpPr>
        <p:spPr bwMode="auto">
          <a:xfrm>
            <a:off x="363538" y="2500313"/>
            <a:ext cx="2709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These commands allow step-by-step control of the solution process</a:t>
            </a:r>
          </a:p>
        </p:txBody>
      </p:sp>
    </p:spTree>
    <p:extLst>
      <p:ext uri="{BB962C8B-B14F-4D97-AF65-F5344CB8AC3E}">
        <p14:creationId xmlns:p14="http://schemas.microsoft.com/office/powerpoint/2010/main" val="353199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hangingPunct="1"/>
            <a:r>
              <a:rPr lang="en-US" altLang="en-US"/>
              <a:t>Custom Simulation Scripting: Rolling Your Own Solution Algorithm</a:t>
            </a:r>
          </a:p>
        </p:txBody>
      </p:sp>
      <p:sp>
        <p:nvSpPr>
          <p:cNvPr id="160771" name="Rectangle 3"/>
          <p:cNvSpPr>
            <a:spLocks noGrp="1" noChangeArrowheads="1"/>
          </p:cNvSpPr>
          <p:nvPr>
            <p:ph type="body" idx="1"/>
          </p:nvPr>
        </p:nvSpPr>
        <p:spPr/>
        <p:txBody>
          <a:bodyPr/>
          <a:lstStyle/>
          <a:p>
            <a:pPr marL="457200" indent="-457200" eaLnBrk="1" hangingPunct="1"/>
            <a:r>
              <a:rPr lang="en-US" altLang="en-US" dirty="0"/>
              <a:t>The basic Snapshot solution process:</a:t>
            </a:r>
          </a:p>
          <a:p>
            <a:pPr marL="744538" lvl="1" indent="-457200" eaLnBrk="1" hangingPunct="1"/>
            <a:r>
              <a:rPr lang="en-US" altLang="en-US" dirty="0"/>
              <a:t>Initialize Snapshot (_</a:t>
            </a:r>
            <a:r>
              <a:rPr lang="en-US" altLang="en-US" b="1" dirty="0" err="1"/>
              <a:t>InitSnap</a:t>
            </a:r>
            <a:r>
              <a:rPr lang="en-US" altLang="en-US" dirty="0"/>
              <a:t>)</a:t>
            </a:r>
          </a:p>
          <a:p>
            <a:pPr marL="744538" lvl="1" indent="-457200" eaLnBrk="1" hangingPunct="1"/>
            <a:r>
              <a:rPr lang="en-US" altLang="en-US" dirty="0"/>
              <a:t>Repeat until converged:</a:t>
            </a:r>
          </a:p>
          <a:p>
            <a:pPr marL="1144588" lvl="2" indent="-457200" eaLnBrk="1" hangingPunct="1"/>
            <a:r>
              <a:rPr lang="en-US" altLang="en-US" dirty="0"/>
              <a:t>Solve Circuit (_</a:t>
            </a:r>
            <a:r>
              <a:rPr lang="en-US" altLang="en-US" b="1" dirty="0" err="1"/>
              <a:t>SolveNoControl</a:t>
            </a:r>
            <a:r>
              <a:rPr lang="en-US" altLang="en-US" dirty="0"/>
              <a:t>)</a:t>
            </a:r>
          </a:p>
          <a:p>
            <a:pPr marL="1144588" lvl="2" indent="-457200" eaLnBrk="1" hangingPunct="1"/>
            <a:r>
              <a:rPr lang="en-US" altLang="en-US" dirty="0"/>
              <a:t>Sample control devices (_</a:t>
            </a:r>
            <a:r>
              <a:rPr lang="en-US" altLang="en-US" b="1" dirty="0" err="1"/>
              <a:t>SampleControls</a:t>
            </a:r>
            <a:r>
              <a:rPr lang="en-US" altLang="en-US" dirty="0"/>
              <a:t>)</a:t>
            </a:r>
          </a:p>
          <a:p>
            <a:pPr marL="1144588" lvl="2" indent="-457200" eaLnBrk="1" hangingPunct="1"/>
            <a:r>
              <a:rPr lang="en-US" altLang="en-US" dirty="0"/>
              <a:t>Do control actions, if any (_</a:t>
            </a:r>
            <a:r>
              <a:rPr lang="en-US" altLang="en-US" b="1" dirty="0" err="1"/>
              <a:t>DoControlActions</a:t>
            </a:r>
            <a:r>
              <a:rPr lang="en-US" altLang="en-US" dirty="0"/>
              <a:t>)</a:t>
            </a:r>
          </a:p>
          <a:p>
            <a:pPr marL="1144588" lvl="2" indent="-457200" eaLnBrk="1" hangingPunct="1"/>
            <a:endParaRPr lang="en-US" altLang="en-US" dirty="0"/>
          </a:p>
          <a:p>
            <a:pPr marL="457200" indent="-457200" eaLnBrk="1" hangingPunct="1"/>
            <a:r>
              <a:rPr lang="en-US" altLang="en-US" dirty="0"/>
              <a:t>You may wish, for example, to interject custom control actions after the _</a:t>
            </a:r>
            <a:r>
              <a:rPr lang="en-US" altLang="en-US" dirty="0" err="1"/>
              <a:t>SolveNoControl</a:t>
            </a:r>
            <a:r>
              <a:rPr lang="en-US" altLang="en-US" dirty="0"/>
              <a:t> step</a:t>
            </a:r>
          </a:p>
        </p:txBody>
      </p:sp>
    </p:spTree>
    <p:extLst>
      <p:ext uri="{BB962C8B-B14F-4D97-AF65-F5344CB8AC3E}">
        <p14:creationId xmlns:p14="http://schemas.microsoft.com/office/powerpoint/2010/main" val="427222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6" name="TextBox 5"/>
          <p:cNvSpPr txBox="1"/>
          <p:nvPr/>
        </p:nvSpPr>
        <p:spPr>
          <a:xfrm>
            <a:off x="5238974" y="1726173"/>
            <a:ext cx="2883049" cy="338554"/>
          </a:xfrm>
          <a:prstGeom prst="rect">
            <a:avLst/>
          </a:prstGeom>
          <a:noFill/>
        </p:spPr>
        <p:txBody>
          <a:bodyPr wrap="square" rtlCol="0">
            <a:spAutoFit/>
          </a:bodyPr>
          <a:lstStyle/>
          <a:p>
            <a:r>
              <a:rPr lang="en-US" altLang="en-US" dirty="0"/>
              <a:t>_</a:t>
            </a:r>
            <a:r>
              <a:rPr lang="en-US" altLang="en-US" b="1" dirty="0" err="1"/>
              <a:t>SolveNoControl</a:t>
            </a:r>
            <a:endParaRPr lang="en-US" dirty="0"/>
          </a:p>
        </p:txBody>
      </p:sp>
      <p:sp>
        <p:nvSpPr>
          <p:cNvPr id="8" name="TextBox 7"/>
          <p:cNvSpPr txBox="1"/>
          <p:nvPr/>
        </p:nvSpPr>
        <p:spPr>
          <a:xfrm>
            <a:off x="5308886" y="2342098"/>
            <a:ext cx="3098202" cy="338554"/>
          </a:xfrm>
          <a:prstGeom prst="rect">
            <a:avLst/>
          </a:prstGeom>
          <a:noFill/>
        </p:spPr>
        <p:txBody>
          <a:bodyPr wrap="square" rtlCol="0">
            <a:spAutoFit/>
          </a:bodyPr>
          <a:lstStyle/>
          <a:p>
            <a:r>
              <a:rPr lang="en-US" altLang="en-US" dirty="0"/>
              <a:t>_</a:t>
            </a:r>
            <a:r>
              <a:rPr lang="en-US" altLang="en-US" b="1" dirty="0" err="1"/>
              <a:t>SampleControls</a:t>
            </a:r>
            <a:endParaRPr lang="en-US" dirty="0"/>
          </a:p>
        </p:txBody>
      </p:sp>
      <p:sp>
        <p:nvSpPr>
          <p:cNvPr id="9" name="Rectangle 8"/>
          <p:cNvSpPr/>
          <p:nvPr/>
        </p:nvSpPr>
        <p:spPr>
          <a:xfrm>
            <a:off x="5977146" y="2958023"/>
            <a:ext cx="2052164" cy="338554"/>
          </a:xfrm>
          <a:prstGeom prst="rect">
            <a:avLst/>
          </a:prstGeom>
        </p:spPr>
        <p:txBody>
          <a:bodyPr wrap="none">
            <a:spAutoFit/>
          </a:bodyPr>
          <a:lstStyle/>
          <a:p>
            <a:r>
              <a:rPr lang="en-US" altLang="en-US" dirty="0"/>
              <a:t>_</a:t>
            </a:r>
            <a:r>
              <a:rPr lang="en-US" altLang="en-US" b="1" dirty="0" err="1"/>
              <a:t>DoControlActions</a:t>
            </a:r>
            <a:endParaRPr lang="en-US" dirty="0"/>
          </a:p>
        </p:txBody>
      </p:sp>
      <p:cxnSp>
        <p:nvCxnSpPr>
          <p:cNvPr id="11" name="Straight Arrow Connector 10"/>
          <p:cNvCxnSpPr/>
          <p:nvPr/>
        </p:nvCxnSpPr>
        <p:spPr bwMode="auto">
          <a:xfrm flipH="1">
            <a:off x="4206240" y="1956196"/>
            <a:ext cx="1570616" cy="5551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4" name="Straight Arrow Connector 13"/>
          <p:cNvCxnSpPr/>
          <p:nvPr/>
        </p:nvCxnSpPr>
        <p:spPr bwMode="auto">
          <a:xfrm flipH="1">
            <a:off x="4206240" y="2511156"/>
            <a:ext cx="1753476" cy="897176"/>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a:off x="4223670" y="3188046"/>
            <a:ext cx="1832885" cy="11596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76218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ltLang="en-US"/>
              <a:t>Co-simulation and OpenDSS</a:t>
            </a:r>
          </a:p>
        </p:txBody>
      </p:sp>
      <p:sp>
        <p:nvSpPr>
          <p:cNvPr id="161795" name="Content Placeholder 2"/>
          <p:cNvSpPr>
            <a:spLocks noGrp="1"/>
          </p:cNvSpPr>
          <p:nvPr>
            <p:ph idx="1"/>
          </p:nvPr>
        </p:nvSpPr>
        <p:spPr/>
        <p:txBody>
          <a:bodyPr/>
          <a:lstStyle/>
          <a:p>
            <a:r>
              <a:rPr lang="en-US" altLang="en-US"/>
              <a:t>Simulation of power system and communications networks simultaneously</a:t>
            </a:r>
          </a:p>
          <a:p>
            <a:r>
              <a:rPr lang="en-US" altLang="en-US"/>
              <a:t>An important area of smart grid research</a:t>
            </a:r>
          </a:p>
          <a:p>
            <a:pPr lvl="1"/>
            <a:r>
              <a:rPr lang="en-US" altLang="en-US"/>
              <a:t>Will messages be able to get to targets in time to perform Smart Grid functions?</a:t>
            </a:r>
          </a:p>
          <a:p>
            <a:pPr lvl="1"/>
            <a:r>
              <a:rPr lang="en-US" altLang="en-US"/>
              <a:t>What will be the effect of communications latency?</a:t>
            </a:r>
          </a:p>
          <a:p>
            <a:r>
              <a:rPr lang="en-US" altLang="en-US"/>
              <a:t>Much work needs to be done developing appropriate tools</a:t>
            </a:r>
          </a:p>
        </p:txBody>
      </p:sp>
    </p:spTree>
    <p:extLst>
      <p:ext uri="{BB962C8B-B14F-4D97-AF65-F5344CB8AC3E}">
        <p14:creationId xmlns:p14="http://schemas.microsoft.com/office/powerpoint/2010/main" val="270618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a:t>Custom Simulation Scripting, cont’d</a:t>
            </a:r>
          </a:p>
        </p:txBody>
      </p:sp>
      <p:sp>
        <p:nvSpPr>
          <p:cNvPr id="162819" name="Rectangle 3"/>
          <p:cNvSpPr>
            <a:spLocks noGrp="1" noChangeArrowheads="1"/>
          </p:cNvSpPr>
          <p:nvPr>
            <p:ph type="body" idx="1"/>
          </p:nvPr>
        </p:nvSpPr>
        <p:spPr/>
        <p:txBody>
          <a:bodyPr/>
          <a:lstStyle/>
          <a:p>
            <a:pPr eaLnBrk="1" hangingPunct="1"/>
            <a:r>
              <a:rPr lang="en-US" altLang="en-US"/>
              <a:t>Via COM interface</a:t>
            </a:r>
          </a:p>
          <a:p>
            <a:pPr lvl="1" eaLnBrk="1" hangingPunct="1"/>
            <a:r>
              <a:rPr lang="en-US" altLang="en-US"/>
              <a:t>Whatever you want (if you can write code)</a:t>
            </a:r>
          </a:p>
          <a:p>
            <a:pPr lvl="1" eaLnBrk="1" hangingPunct="1"/>
            <a:endParaRPr lang="en-US" altLang="en-US"/>
          </a:p>
          <a:p>
            <a:pPr eaLnBrk="1" hangingPunct="1"/>
            <a:r>
              <a:rPr lang="en-US" altLang="en-US"/>
              <a:t>See Examples Folder on Sourceforge site</a:t>
            </a:r>
          </a:p>
          <a:p>
            <a:pPr lvl="1" eaLnBrk="1" hangingPunct="1"/>
            <a:r>
              <a:rPr lang="en-US" altLang="en-US"/>
              <a:t>Excel: SampleDSSDriver.xls</a:t>
            </a:r>
          </a:p>
          <a:p>
            <a:pPr lvl="1" eaLnBrk="1" hangingPunct="1"/>
            <a:r>
              <a:rPr lang="en-US" altLang="en-US"/>
              <a:t>Matlab: </a:t>
            </a:r>
          </a:p>
          <a:p>
            <a:pPr lvl="2" eaLnBrk="1" hangingPunct="1"/>
            <a:r>
              <a:rPr lang="en-US" altLang="en-US"/>
              <a:t>VoltageProfileExample.m</a:t>
            </a:r>
          </a:p>
          <a:p>
            <a:pPr lvl="2" eaLnBrk="1" hangingPunct="1"/>
            <a:r>
              <a:rPr lang="en-US" altLang="en-US"/>
              <a:t>DSSMonteCarlo.m</a:t>
            </a:r>
          </a:p>
        </p:txBody>
      </p:sp>
    </p:spTree>
    <p:extLst>
      <p:ext uri="{BB962C8B-B14F-4D97-AF65-F5344CB8AC3E}">
        <p14:creationId xmlns:p14="http://schemas.microsoft.com/office/powerpoint/2010/main" val="3443983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en-US"/>
              <a:t>For More Information …</a:t>
            </a:r>
          </a:p>
        </p:txBody>
      </p:sp>
      <p:sp>
        <p:nvSpPr>
          <p:cNvPr id="163843" name="Rectangle 3"/>
          <p:cNvSpPr>
            <a:spLocks noGrp="1" noChangeArrowheads="1"/>
          </p:cNvSpPr>
          <p:nvPr>
            <p:ph type="body" idx="1"/>
          </p:nvPr>
        </p:nvSpPr>
        <p:spPr>
          <a:xfrm>
            <a:off x="457200" y="2538413"/>
            <a:ext cx="8226425" cy="3813175"/>
          </a:xfrm>
        </p:spPr>
        <p:txBody>
          <a:bodyPr/>
          <a:lstStyle/>
          <a:p>
            <a:pPr eaLnBrk="1" hangingPunct="1"/>
            <a:r>
              <a:rPr lang="en-US" altLang="en-US"/>
              <a:t>See OpenDSS Custom Scripting.Doc</a:t>
            </a:r>
          </a:p>
          <a:p>
            <a:pPr lvl="1" eaLnBrk="1" hangingPunct="1"/>
            <a:r>
              <a:rPr lang="en-US" altLang="en-US"/>
              <a:t>(Sourceforge site, “Doc” Folder)</a:t>
            </a:r>
          </a:p>
        </p:txBody>
      </p:sp>
    </p:spTree>
    <p:extLst>
      <p:ext uri="{BB962C8B-B14F-4D97-AF65-F5344CB8AC3E}">
        <p14:creationId xmlns:p14="http://schemas.microsoft.com/office/powerpoint/2010/main" val="763908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609600" y="1524000"/>
            <a:ext cx="8001000" cy="3293209"/>
          </a:xfrm>
          <a:prstGeom prst="rect">
            <a:avLst/>
          </a:prstGeom>
          <a:noFill/>
        </p:spPr>
        <p:txBody>
          <a:bodyPr wrap="square" rtlCol="0">
            <a:spAutoFit/>
          </a:bodyPr>
          <a:lstStyle/>
          <a:p>
            <a:pPr algn="l">
              <a:spcBef>
                <a:spcPts val="0"/>
              </a:spcBef>
            </a:pPr>
            <a:r>
              <a:rPr lang="en-US" dirty="0"/>
              <a:t>%--------------------------------------------------------------------------</a:t>
            </a:r>
          </a:p>
          <a:p>
            <a:pPr algn="l">
              <a:spcBef>
                <a:spcPts val="0"/>
              </a:spcBef>
            </a:pPr>
            <a:r>
              <a:rPr lang="en-US" dirty="0"/>
              <a:t>function [</a:t>
            </a:r>
            <a:r>
              <a:rPr lang="en-US" dirty="0" err="1"/>
              <a:t>Start,DSSObj,Text</a:t>
            </a:r>
            <a:r>
              <a:rPr lang="en-US" dirty="0"/>
              <a:t>] = </a:t>
            </a:r>
            <a:r>
              <a:rPr lang="en-US" dirty="0" err="1"/>
              <a:t>DSSStartup</a:t>
            </a:r>
            <a:endParaRPr lang="en-US" dirty="0"/>
          </a:p>
          <a:p>
            <a:pPr algn="l">
              <a:spcBef>
                <a:spcPts val="0"/>
              </a:spcBef>
            </a:pPr>
            <a:r>
              <a:rPr lang="en-US" dirty="0"/>
              <a:t>    % Function for starting up the DSS</a:t>
            </a:r>
          </a:p>
          <a:p>
            <a:pPr algn="l">
              <a:spcBef>
                <a:spcPts val="0"/>
              </a:spcBef>
            </a:pPr>
            <a:r>
              <a:rPr lang="en-US" dirty="0"/>
              <a:t>    </a:t>
            </a:r>
          </a:p>
          <a:p>
            <a:pPr algn="l">
              <a:spcBef>
                <a:spcPts val="0"/>
              </a:spcBef>
            </a:pPr>
            <a:r>
              <a:rPr lang="en-US" dirty="0"/>
              <a:t>    %instantiate the DSS Object</a:t>
            </a:r>
          </a:p>
          <a:p>
            <a:pPr algn="l">
              <a:spcBef>
                <a:spcPts val="0"/>
              </a:spcBef>
            </a:pPr>
            <a:r>
              <a:rPr lang="en-US" dirty="0"/>
              <a:t>    </a:t>
            </a:r>
            <a:r>
              <a:rPr lang="en-US" dirty="0" err="1"/>
              <a:t>DSSObj</a:t>
            </a:r>
            <a:r>
              <a:rPr lang="en-US" dirty="0"/>
              <a:t> = </a:t>
            </a:r>
            <a:r>
              <a:rPr lang="en-US" dirty="0" err="1"/>
              <a:t>actxserver</a:t>
            </a:r>
            <a:r>
              <a:rPr lang="en-US" dirty="0"/>
              <a:t>('</a:t>
            </a:r>
            <a:r>
              <a:rPr lang="en-US" dirty="0" err="1"/>
              <a:t>OpenDSSEngine.DSS</a:t>
            </a:r>
            <a:r>
              <a:rPr lang="en-US" dirty="0"/>
              <a:t>');</a:t>
            </a:r>
          </a:p>
          <a:p>
            <a:pPr algn="l">
              <a:spcBef>
                <a:spcPts val="0"/>
              </a:spcBef>
            </a:pPr>
            <a:r>
              <a:rPr lang="en-US" dirty="0"/>
              <a:t>    %</a:t>
            </a:r>
          </a:p>
          <a:p>
            <a:pPr algn="l">
              <a:spcBef>
                <a:spcPts val="0"/>
              </a:spcBef>
            </a:pPr>
            <a:r>
              <a:rPr lang="en-US" dirty="0"/>
              <a:t>    %Start </a:t>
            </a:r>
            <a:r>
              <a:rPr lang="en-US" dirty="0" err="1"/>
              <a:t>OpenDSS</a:t>
            </a:r>
            <a:r>
              <a:rPr lang="en-US" dirty="0"/>
              <a:t>.   Only needs to be executed the first time w/in a</a:t>
            </a:r>
          </a:p>
          <a:p>
            <a:pPr algn="l">
              <a:spcBef>
                <a:spcPts val="0"/>
              </a:spcBef>
            </a:pPr>
            <a:r>
              <a:rPr lang="en-US" dirty="0"/>
              <a:t>    %</a:t>
            </a:r>
            <a:r>
              <a:rPr lang="en-US" dirty="0" err="1"/>
              <a:t>Matlab</a:t>
            </a:r>
            <a:r>
              <a:rPr lang="en-US" dirty="0"/>
              <a:t> session</a:t>
            </a:r>
          </a:p>
          <a:p>
            <a:pPr algn="l">
              <a:spcBef>
                <a:spcPts val="0"/>
              </a:spcBef>
            </a:pPr>
            <a:r>
              <a:rPr lang="en-US" dirty="0"/>
              <a:t>    Start = </a:t>
            </a:r>
            <a:r>
              <a:rPr lang="en-US" dirty="0" err="1"/>
              <a:t>DSSObj.Start</a:t>
            </a:r>
            <a:r>
              <a:rPr lang="en-US" dirty="0"/>
              <a:t>(0);</a:t>
            </a:r>
          </a:p>
          <a:p>
            <a:pPr algn="l">
              <a:spcBef>
                <a:spcPts val="0"/>
              </a:spcBef>
            </a:pPr>
            <a:endParaRPr lang="en-US" dirty="0"/>
          </a:p>
          <a:p>
            <a:pPr algn="l">
              <a:spcBef>
                <a:spcPts val="0"/>
              </a:spcBef>
            </a:pPr>
            <a:r>
              <a:rPr lang="en-US" dirty="0"/>
              <a:t>    % Define a variable that points to the text interface</a:t>
            </a:r>
          </a:p>
          <a:p>
            <a:pPr algn="l">
              <a:spcBef>
                <a:spcPts val="0"/>
              </a:spcBef>
            </a:pPr>
            <a:r>
              <a:rPr lang="en-US" dirty="0"/>
              <a:t>    Text = </a:t>
            </a:r>
            <a:r>
              <a:rPr lang="en-US" dirty="0" err="1"/>
              <a:t>DSSObj.Text</a:t>
            </a:r>
            <a:r>
              <a:rPr lang="en-US" dirty="0"/>
              <a:t>; </a:t>
            </a:r>
          </a:p>
        </p:txBody>
      </p:sp>
    </p:spTree>
    <p:extLst>
      <p:ext uri="{BB962C8B-B14F-4D97-AF65-F5344CB8AC3E}">
        <p14:creationId xmlns:p14="http://schemas.microsoft.com/office/powerpoint/2010/main" val="197776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571500" y="759069"/>
            <a:ext cx="8001000" cy="5632311"/>
          </a:xfrm>
          <a:prstGeom prst="rect">
            <a:avLst/>
          </a:prstGeom>
          <a:noFill/>
        </p:spPr>
        <p:txBody>
          <a:bodyPr wrap="square" rtlCol="0">
            <a:spAutoFit/>
          </a:bodyPr>
          <a:lstStyle/>
          <a:p>
            <a:pPr algn="l">
              <a:spcBef>
                <a:spcPts val="0"/>
              </a:spcBef>
            </a:pPr>
            <a:r>
              <a:rPr lang="en-US" sz="900" b="1" dirty="0">
                <a:latin typeface="Courier New" panose="02070309020205020404" pitchFamily="49" charset="0"/>
                <a:cs typeface="Courier New" panose="02070309020205020404" pitchFamily="49" charset="0"/>
              </a:rPr>
              <a:t>% Examples of using </a:t>
            </a:r>
            <a:r>
              <a:rPr lang="en-US" sz="900" b="1" dirty="0" err="1">
                <a:latin typeface="Courier New" panose="02070309020205020404" pitchFamily="49" charset="0"/>
                <a:cs typeface="Courier New" panose="02070309020205020404" pitchFamily="49" charset="0"/>
              </a:rPr>
              <a:t>Matlab</a:t>
            </a:r>
            <a:r>
              <a:rPr lang="en-US" sz="900" b="1" dirty="0">
                <a:latin typeface="Courier New" panose="02070309020205020404" pitchFamily="49" charset="0"/>
                <a:cs typeface="Courier New" panose="02070309020205020404" pitchFamily="49" charset="0"/>
              </a:rPr>
              <a:t> to plot the voltage profile and other data</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NOTE: if this doesn't work, you might try updating your </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 version</a:t>
            </a:r>
          </a:p>
          <a:p>
            <a:pPr algn="l">
              <a:spcBef>
                <a:spcPts val="0"/>
              </a:spcBef>
            </a:pPr>
            <a:r>
              <a:rPr lang="en-US" sz="900" b="1" dirty="0">
                <a:latin typeface="Courier New" panose="02070309020205020404" pitchFamily="49" charset="0"/>
                <a:cs typeface="Courier New" panose="02070309020205020404" pitchFamily="49" charset="0"/>
              </a:rPr>
              <a:t>% Also, don't forget to register OpenDSSEngine.DLL (see instructions)</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execute </a:t>
            </a:r>
            <a:r>
              <a:rPr lang="en-US" sz="900" b="1" dirty="0" err="1">
                <a:latin typeface="Courier New" panose="02070309020205020404" pitchFamily="49" charset="0"/>
                <a:cs typeface="Courier New" panose="02070309020205020404" pitchFamily="49" charset="0"/>
              </a:rPr>
              <a:t>DSSStartup.m</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DSSStartOK</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DSSObj</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DSSText</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DSSStartup</a:t>
            </a:r>
            <a:r>
              <a:rPr lang="en-US" sz="900" b="1" dirty="0">
                <a:solidFill>
                  <a:srgbClr val="FF0000"/>
                </a:solidFill>
                <a:latin typeface="Courier New" panose="02070309020205020404" pitchFamily="49" charset="0"/>
                <a:cs typeface="Courier New" panose="02070309020205020404" pitchFamily="49" charset="0"/>
              </a:rPr>
              <a:t>;</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if </a:t>
            </a:r>
            <a:r>
              <a:rPr lang="en-US" sz="900" b="1" dirty="0" err="1">
                <a:latin typeface="Courier New" panose="02070309020205020404" pitchFamily="49" charset="0"/>
                <a:cs typeface="Courier New" panose="02070309020205020404" pitchFamily="49" charset="0"/>
              </a:rPr>
              <a:t>DSSStartOK</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='Compile (C:\</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IEEETestCases</a:t>
            </a:r>
            <a:r>
              <a:rPr lang="en-US" sz="900" b="1" dirty="0">
                <a:latin typeface="Courier New" panose="02070309020205020404" pitchFamily="49" charset="0"/>
                <a:cs typeface="Courier New" panose="02070309020205020404" pitchFamily="49" charset="0"/>
              </a:rPr>
              <a:t>\123Bus\IEEE123Master.dss)';</a:t>
            </a:r>
          </a:p>
          <a:p>
            <a:pPr algn="l">
              <a:spcBef>
                <a:spcPts val="0"/>
              </a:spcBef>
            </a:pPr>
            <a:r>
              <a:rPr lang="en-US" sz="900" b="1" dirty="0">
                <a:latin typeface="Courier New" panose="02070309020205020404" pitchFamily="49" charset="0"/>
                <a:cs typeface="Courier New" panose="02070309020205020404" pitchFamily="49" charset="0"/>
              </a:rPr>
              <a:t>    % Set up the interface variables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DSSCircuit</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DSSObj.ActiveCircuit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DSSSolution</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DSSCircuit.Solution</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an </a:t>
            </a:r>
            <a:r>
              <a:rPr lang="en-US" sz="900" b="1" dirty="0" err="1">
                <a:latin typeface="Courier New" panose="02070309020205020404" pitchFamily="49" charset="0"/>
                <a:cs typeface="Courier New" panose="02070309020205020404" pitchFamily="49" charset="0"/>
              </a:rPr>
              <a:t>EnergyMeter</a:t>
            </a:r>
            <a:r>
              <a:rPr lang="en-US" sz="900" b="1" dirty="0">
                <a:latin typeface="Courier New" panose="02070309020205020404" pitchFamily="49" charset="0"/>
                <a:cs typeface="Courier New" panose="02070309020205020404" pitchFamily="49" charset="0"/>
              </a:rPr>
              <a:t> object so the distances down the feeder are</a:t>
            </a:r>
          </a:p>
          <a:p>
            <a:pPr algn="l">
              <a:spcBef>
                <a:spcPts val="0"/>
              </a:spcBef>
            </a:pPr>
            <a:r>
              <a:rPr lang="en-US" sz="900" b="1" dirty="0">
                <a:latin typeface="Courier New" panose="02070309020205020404" pitchFamily="49" charset="0"/>
                <a:cs typeface="Courier New" panose="02070309020205020404" pitchFamily="49" charset="0"/>
              </a:rPr>
              <a:t>    % computed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EnergyMeter.Main</a:t>
            </a:r>
            <a:r>
              <a:rPr lang="en-US" sz="900" b="1" dirty="0">
                <a:latin typeface="Courier New" panose="02070309020205020404" pitchFamily="49" charset="0"/>
                <a:cs typeface="Courier New" panose="02070309020205020404" pitchFamily="49" charset="0"/>
              </a:rPr>
              <a:t> Line.SW1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 Monitor, too</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Monitor.FeederEnd</a:t>
            </a:r>
            <a:r>
              <a:rPr lang="en-US" sz="900" b="1" dirty="0">
                <a:latin typeface="Courier New" panose="02070309020205020404" pitchFamily="49" charset="0"/>
                <a:cs typeface="Courier New" panose="02070309020205020404" pitchFamily="49" charset="0"/>
              </a:rPr>
              <a:t> Line.L99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Limit regulator tap changes to 1 tap per change to better</a:t>
            </a:r>
          </a:p>
          <a:p>
            <a:pPr algn="l">
              <a:spcBef>
                <a:spcPts val="0"/>
              </a:spcBef>
            </a:pPr>
            <a:r>
              <a:rPr lang="en-US" sz="900" b="1" dirty="0">
                <a:latin typeface="Courier New" panose="02070309020205020404" pitchFamily="49" charset="0"/>
                <a:cs typeface="Courier New" panose="02070309020205020404" pitchFamily="49" charset="0"/>
              </a:rPr>
              <a:t>    % approximate the published results</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This example does this using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collection in the COM</a:t>
            </a:r>
          </a:p>
          <a:p>
            <a:pPr algn="l">
              <a:spcBef>
                <a:spcPts val="0"/>
              </a:spcBef>
            </a:pPr>
            <a:r>
              <a:rPr lang="en-US" sz="900" b="1" dirty="0">
                <a:latin typeface="Courier New" panose="02070309020205020404" pitchFamily="49" charset="0"/>
                <a:cs typeface="Courier New" panose="02070309020205020404" pitchFamily="49" charset="0"/>
              </a:rPr>
              <a:t>    % interface instead of the Command interface</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Assign a Variable to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interface</a:t>
            </a:r>
          </a:p>
          <a:p>
            <a:pPr algn="l">
              <a:spcBef>
                <a:spcPts val="0"/>
              </a:spcBef>
            </a:pPr>
            <a:r>
              <a:rPr lang="en-US" sz="900" b="1" dirty="0">
                <a:latin typeface="Courier New" panose="02070309020205020404" pitchFamily="49" charset="0"/>
                <a:cs typeface="Courier New" panose="02070309020205020404" pitchFamily="49" charset="0"/>
              </a:rPr>
              <a:t>    Regulators = </a:t>
            </a:r>
            <a:r>
              <a:rPr lang="en-US" sz="900" b="1" dirty="0" err="1">
                <a:latin typeface="Courier New" panose="02070309020205020404" pitchFamily="49" charset="0"/>
                <a:cs typeface="Courier New" panose="02070309020205020404" pitchFamily="49" charset="0"/>
              </a:rPr>
              <a:t>DSSCircuit.RegControls</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cycle through all the regulators using First .. Next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Regulators.First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while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&gt;0</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Regulators.MaxTapChange</a:t>
            </a:r>
            <a:r>
              <a:rPr lang="en-US" sz="900" b="1" dirty="0">
                <a:latin typeface="Courier New" panose="02070309020205020404" pitchFamily="49" charset="0"/>
                <a:cs typeface="Courier New" panose="02070309020205020404" pitchFamily="49" charset="0"/>
              </a:rPr>
              <a:t> = 1;</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Regulators.Delay</a:t>
            </a:r>
            <a:r>
              <a:rPr lang="en-US" sz="900" b="1" dirty="0">
                <a:latin typeface="Courier New" panose="02070309020205020404" pitchFamily="49" charset="0"/>
                <a:cs typeface="Courier New" panose="02070309020205020404" pitchFamily="49" charset="0"/>
              </a:rPr>
              <a:t> = 30;  % set all delays to 30s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Regulators.Next</a:t>
            </a: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end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now set creg1a delay to 15s  so it goes first</a:t>
            </a:r>
          </a:p>
        </p:txBody>
      </p:sp>
      <p:sp>
        <p:nvSpPr>
          <p:cNvPr id="3" name="TextBox 2">
            <a:extLst>
              <a:ext uri="{FF2B5EF4-FFF2-40B4-BE49-F238E27FC236}">
                <a16:creationId xmlns:a16="http://schemas.microsoft.com/office/drawing/2014/main" id="{BE3C0737-55B8-46C0-A8FB-CE8F798442A9}"/>
              </a:ext>
            </a:extLst>
          </p:cNvPr>
          <p:cNvSpPr txBox="1"/>
          <p:nvPr/>
        </p:nvSpPr>
        <p:spPr>
          <a:xfrm>
            <a:off x="6400800" y="5791200"/>
            <a:ext cx="992579" cy="369332"/>
          </a:xfrm>
          <a:prstGeom prst="rect">
            <a:avLst/>
          </a:prstGeom>
          <a:noFill/>
        </p:spPr>
        <p:txBody>
          <a:bodyPr wrap="none" rtlCol="0">
            <a:spAutoFit/>
          </a:bodyPr>
          <a:lstStyle/>
          <a:p>
            <a:r>
              <a:rPr lang="en-US" dirty="0"/>
              <a:t>&lt;SNIP&gt;</a:t>
            </a:r>
          </a:p>
        </p:txBody>
      </p:sp>
    </p:spTree>
    <p:extLst>
      <p:ext uri="{BB962C8B-B14F-4D97-AF65-F5344CB8AC3E}">
        <p14:creationId xmlns:p14="http://schemas.microsoft.com/office/powerpoint/2010/main" val="153201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Example Solution Loop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7</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457200" y="1178169"/>
            <a:ext cx="8229600" cy="4832092"/>
          </a:xfrm>
          <a:prstGeom prst="rect">
            <a:avLst/>
          </a:prstGeom>
          <a:noFill/>
        </p:spPr>
        <p:txBody>
          <a:bodyPr wrap="square" rtlCol="0">
            <a:spAutoFit/>
          </a:bodyPr>
          <a:lstStyle/>
          <a:p>
            <a:pPr algn="l">
              <a:spcBef>
                <a:spcPts val="0"/>
              </a:spcBef>
            </a:pPr>
            <a:r>
              <a:rPr lang="en-US" sz="1100" dirty="0"/>
              <a:t>% Solve executes the solution for the present solution mode, which is "snapshot" and </a:t>
            </a:r>
          </a:p>
          <a:p>
            <a:pPr algn="l">
              <a:spcBef>
                <a:spcPts val="0"/>
              </a:spcBef>
            </a:pPr>
            <a:r>
              <a:rPr lang="en-US" sz="1100" dirty="0"/>
              <a:t>    % establishes the bus list.</a:t>
            </a:r>
          </a:p>
          <a:p>
            <a:pPr algn="l">
              <a:spcBef>
                <a:spcPts val="0"/>
              </a:spcBef>
            </a:pPr>
            <a:r>
              <a:rPr lang="en-US" sz="1100" dirty="0"/>
              <a:t>    </a:t>
            </a:r>
          </a:p>
          <a:p>
            <a:pPr algn="l">
              <a:spcBef>
                <a:spcPts val="0"/>
              </a:spcBef>
            </a:pPr>
            <a:r>
              <a:rPr lang="en-US" sz="1100" dirty="0"/>
              <a:t>    % We're going to do the solution in pieces to demonstrate how it is</a:t>
            </a:r>
          </a:p>
          <a:p>
            <a:pPr algn="l">
              <a:spcBef>
                <a:spcPts val="0"/>
              </a:spcBef>
            </a:pPr>
            <a:r>
              <a:rPr lang="en-US" sz="1100" dirty="0"/>
              <a:t>    % done</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0;</a:t>
            </a:r>
          </a:p>
          <a:p>
            <a:pPr algn="l">
              <a:spcBef>
                <a:spcPts val="0"/>
              </a:spcBef>
            </a:pPr>
            <a:r>
              <a:rPr lang="en-US" sz="1100" dirty="0"/>
              <a:t>    </a:t>
            </a:r>
          </a:p>
          <a:p>
            <a:pPr algn="l">
              <a:spcBef>
                <a:spcPts val="0"/>
              </a:spcBef>
            </a:pPr>
            <a:r>
              <a:rPr lang="en-US" sz="1100" dirty="0"/>
              <a:t>    while </a:t>
            </a:r>
            <a:r>
              <a:rPr lang="en-US" sz="1100" dirty="0" err="1"/>
              <a:t>MyControlIterations</a:t>
            </a:r>
            <a:r>
              <a:rPr lang="en-US" sz="1100" dirty="0"/>
              <a:t> &lt; </a:t>
            </a:r>
            <a:r>
              <a:rPr lang="en-US" sz="1100" dirty="0" err="1"/>
              <a:t>DSSSolution.MaxControlIterations</a:t>
            </a:r>
            <a:endParaRPr lang="en-US" sz="1100" dirty="0"/>
          </a:p>
          <a:p>
            <a:pPr algn="l">
              <a:spcBef>
                <a:spcPts val="0"/>
              </a:spcBef>
            </a:pPr>
            <a:r>
              <a:rPr lang="en-US" sz="1100" dirty="0"/>
              <a:t>    </a:t>
            </a:r>
          </a:p>
          <a:p>
            <a:pPr algn="l">
              <a:spcBef>
                <a:spcPts val="0"/>
              </a:spcBef>
            </a:pPr>
            <a:r>
              <a:rPr lang="en-US" sz="1100" dirty="0"/>
              <a:t>        </a:t>
            </a:r>
            <a:r>
              <a:rPr lang="en-US" sz="1100" dirty="0" err="1"/>
              <a:t>DSSSolution.SolveNoControl</a:t>
            </a:r>
            <a:r>
              <a:rPr lang="en-US" sz="1100" dirty="0"/>
              <a:t>;</a:t>
            </a:r>
          </a:p>
          <a:p>
            <a:pPr algn="l">
              <a:spcBef>
                <a:spcPts val="0"/>
              </a:spcBef>
            </a:pPr>
            <a:r>
              <a:rPr lang="en-US" sz="1100" dirty="0"/>
              <a:t>        % display the result</a:t>
            </a:r>
          </a:p>
          <a:p>
            <a:pPr algn="l">
              <a:spcBef>
                <a:spcPts val="0"/>
              </a:spcBef>
            </a:pPr>
            <a:r>
              <a:rPr lang="en-US" sz="1100" dirty="0"/>
              <a:t>        </a:t>
            </a:r>
            <a:r>
              <a:rPr lang="en-US" sz="1100" dirty="0" err="1"/>
              <a:t>disp</a:t>
            </a:r>
            <a:r>
              <a:rPr lang="en-US" sz="1100" dirty="0"/>
              <a:t>(['Result='  </a:t>
            </a:r>
            <a:r>
              <a:rPr lang="en-US" sz="1100" dirty="0" err="1"/>
              <a:t>DSSText.Result</a:t>
            </a:r>
            <a:r>
              <a:rPr lang="en-US" sz="1100" dirty="0"/>
              <a:t>])</a:t>
            </a:r>
          </a:p>
          <a:p>
            <a:pPr algn="l">
              <a:spcBef>
                <a:spcPts val="0"/>
              </a:spcBef>
            </a:pPr>
            <a:endParaRPr lang="en-US" sz="1100" dirty="0"/>
          </a:p>
          <a:p>
            <a:pPr algn="l">
              <a:spcBef>
                <a:spcPts val="0"/>
              </a:spcBef>
            </a:pPr>
            <a:r>
              <a:rPr lang="en-US" sz="1100" dirty="0"/>
              <a:t>        if </a:t>
            </a:r>
            <a:r>
              <a:rPr lang="en-US" sz="1100" dirty="0" err="1"/>
              <a:t>DSSSolution.Converged</a:t>
            </a:r>
            <a:r>
              <a:rPr lang="en-US" sz="1100" dirty="0"/>
              <a:t> </a:t>
            </a:r>
          </a:p>
          <a:p>
            <a:pPr algn="l">
              <a:spcBef>
                <a:spcPts val="0"/>
              </a:spcBef>
            </a:pPr>
            <a:r>
              <a:rPr lang="en-US" sz="1100" dirty="0"/>
              <a:t>           a = ['Solution Converged in ' num2str(</a:t>
            </a:r>
            <a:r>
              <a:rPr lang="en-US" sz="1100" dirty="0" err="1"/>
              <a:t>DSSSolution.Iterations</a:t>
            </a:r>
            <a:r>
              <a:rPr lang="en-US" sz="1100" dirty="0"/>
              <a:t>) ' iterations.'];</a:t>
            </a:r>
          </a:p>
          <a:p>
            <a:pPr algn="l">
              <a:spcBef>
                <a:spcPts val="0"/>
              </a:spcBef>
            </a:pPr>
            <a:r>
              <a:rPr lang="en-US" sz="1100" dirty="0"/>
              <a:t>        else</a:t>
            </a:r>
          </a:p>
          <a:p>
            <a:pPr algn="l">
              <a:spcBef>
                <a:spcPts val="0"/>
              </a:spcBef>
            </a:pPr>
            <a:r>
              <a:rPr lang="en-US" sz="1100" dirty="0"/>
              <a:t>           a = 'Solution did not Converge';</a:t>
            </a:r>
          </a:p>
          <a:p>
            <a:pPr algn="l">
              <a:spcBef>
                <a:spcPts val="0"/>
              </a:spcBef>
            </a:pPr>
            <a:r>
              <a:rPr lang="en-US" sz="1100" dirty="0"/>
              <a:t>        end</a:t>
            </a:r>
          </a:p>
          <a:p>
            <a:pPr algn="l">
              <a:spcBef>
                <a:spcPts val="0"/>
              </a:spcBef>
            </a:pPr>
            <a:r>
              <a:rPr lang="en-US" sz="1100" dirty="0"/>
              <a:t>        </a:t>
            </a:r>
            <a:r>
              <a:rPr lang="en-US" sz="1100" dirty="0" err="1"/>
              <a:t>disp</a:t>
            </a:r>
            <a:r>
              <a:rPr lang="en-US" sz="1100" dirty="0"/>
              <a:t>(a)    </a:t>
            </a:r>
          </a:p>
          <a:p>
            <a:pPr algn="l">
              <a:spcBef>
                <a:spcPts val="0"/>
              </a:spcBef>
            </a:pPr>
            <a:endParaRPr lang="en-US" sz="1100" dirty="0"/>
          </a:p>
          <a:p>
            <a:pPr algn="l">
              <a:spcBef>
                <a:spcPts val="0"/>
              </a:spcBef>
            </a:pPr>
            <a:r>
              <a:rPr lang="en-US" sz="1100" dirty="0"/>
              <a:t>        </a:t>
            </a:r>
            <a:r>
              <a:rPr lang="en-US" sz="1100" dirty="0" err="1"/>
              <a:t>DSSSolution.SampleControlDevices</a:t>
            </a:r>
            <a:r>
              <a:rPr lang="en-US" sz="1100" dirty="0"/>
              <a:t>;</a:t>
            </a:r>
          </a:p>
          <a:p>
            <a:pPr algn="l">
              <a:spcBef>
                <a:spcPts val="0"/>
              </a:spcBef>
            </a:pPr>
            <a:r>
              <a:rPr lang="en-US" sz="1100" dirty="0"/>
              <a:t>        </a:t>
            </a:r>
            <a:r>
              <a:rPr lang="en-US" sz="1100" dirty="0" err="1"/>
              <a:t>DSSSolution.DoControlActions</a:t>
            </a:r>
            <a:r>
              <a:rPr lang="en-US" sz="1100" dirty="0"/>
              <a:t>;</a:t>
            </a:r>
          </a:p>
          <a:p>
            <a:pPr algn="l">
              <a:spcBef>
                <a:spcPts val="0"/>
              </a:spcBef>
            </a:pPr>
            <a:r>
              <a:rPr lang="en-US" sz="1100" dirty="0"/>
              <a:t>        </a:t>
            </a:r>
          </a:p>
          <a:p>
            <a:pPr algn="l">
              <a:spcBef>
                <a:spcPts val="0"/>
              </a:spcBef>
            </a:pPr>
            <a:r>
              <a:rPr lang="en-US" sz="1100" dirty="0"/>
              <a:t>        if </a:t>
            </a:r>
            <a:r>
              <a:rPr lang="en-US" sz="1100" dirty="0" err="1"/>
              <a:t>DSSSolution.ControlActionsDone</a:t>
            </a:r>
            <a:r>
              <a:rPr lang="en-US" sz="1100" dirty="0"/>
              <a:t>, break, end </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a:t>
            </a:r>
            <a:r>
              <a:rPr lang="en-US" sz="1100" dirty="0" err="1"/>
              <a:t>MyControlIterations</a:t>
            </a:r>
            <a:r>
              <a:rPr lang="en-US" sz="1100" dirty="0"/>
              <a:t> + 1;</a:t>
            </a:r>
          </a:p>
          <a:p>
            <a:pPr algn="l">
              <a:spcBef>
                <a:spcPts val="0"/>
              </a:spcBef>
            </a:pPr>
            <a:r>
              <a:rPr lang="en-US" sz="1100" dirty="0"/>
              <a:t>    end</a:t>
            </a:r>
          </a:p>
        </p:txBody>
      </p:sp>
    </p:spTree>
    <p:extLst>
      <p:ext uri="{BB962C8B-B14F-4D97-AF65-F5344CB8AC3E}">
        <p14:creationId xmlns:p14="http://schemas.microsoft.com/office/powerpoint/2010/main" val="26401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Another Example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8</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800100" y="914083"/>
            <a:ext cx="8229600" cy="5262979"/>
          </a:xfrm>
          <a:prstGeom prst="rect">
            <a:avLst/>
          </a:prstGeom>
          <a:noFill/>
        </p:spPr>
        <p:txBody>
          <a:bodyPr wrap="square" rtlCol="0">
            <a:spAutoFit/>
          </a:bodyPr>
          <a:lstStyle/>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Run a Daily analysis and plot the voltages at the end of the feeder</a:t>
            </a:r>
          </a:p>
          <a:p>
            <a:pPr algn="l">
              <a:spcBef>
                <a:spcPts val="0"/>
              </a:spcBef>
            </a:pPr>
            <a:r>
              <a:rPr lang="en-US" sz="1050" b="1" dirty="0">
                <a:latin typeface="Courier New" panose="02070309020205020404" pitchFamily="49" charset="0"/>
                <a:cs typeface="Courier New" panose="02070309020205020404" pitchFamily="49" charset="0"/>
              </a:rPr>
              <a:t>   % --------------------------------------------------------------------</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First set all the Load daily properties to Default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DSSCircuit.Loads</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DSSLoads.First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while iLoad&gt;0</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DSSLoads.daily</a:t>
            </a:r>
            <a:r>
              <a:rPr lang="en-US" sz="1050" b="1" dirty="0">
                <a:latin typeface="Courier New" panose="02070309020205020404" pitchFamily="49" charset="0"/>
                <a:cs typeface="Courier New" panose="02070309020205020404" pitchFamily="49" charset="0"/>
              </a:rPr>
              <a:t> = 'default';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DSSLoads.Next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end</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'set mode=daily';</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DSSSolution.Solve</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Export monitor</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'export mon </a:t>
            </a:r>
            <a:r>
              <a:rPr lang="en-US" sz="1050" b="1" dirty="0" err="1">
                <a:latin typeface="Courier New" panose="02070309020205020404" pitchFamily="49" charset="0"/>
                <a:cs typeface="Courier New" panose="02070309020205020404" pitchFamily="49" charset="0"/>
              </a:rPr>
              <a:t>FeederEnd</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DSSText.Result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csvread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1, 0);</a:t>
            </a:r>
          </a:p>
          <a:p>
            <a:pPr algn="l">
              <a:spcBef>
                <a:spcPts val="0"/>
              </a:spcBef>
            </a:pPr>
            <a:r>
              <a:rPr lang="en-US" sz="1050" b="1" dirty="0">
                <a:latin typeface="Courier New" panose="02070309020205020404" pitchFamily="49" charset="0"/>
                <a:cs typeface="Courier New" panose="02070309020205020404" pitchFamily="49" charset="0"/>
              </a:rPr>
              <a:t>    Hour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(:,1);</a:t>
            </a:r>
          </a:p>
          <a:p>
            <a:pPr algn="l">
              <a:spcBef>
                <a:spcPts val="0"/>
              </a:spcBef>
            </a:pPr>
            <a:r>
              <a:rPr lang="en-US" sz="1050" b="1" dirty="0">
                <a:latin typeface="Courier New" panose="02070309020205020404" pitchFamily="49" charset="0"/>
                <a:cs typeface="Courier New" panose="02070309020205020404" pitchFamily="49" charset="0"/>
              </a:rPr>
              <a:t>    Volts1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(:,3);</a:t>
            </a:r>
          </a:p>
          <a:p>
            <a:pPr algn="l">
              <a:spcBef>
                <a:spcPts val="0"/>
              </a:spcBef>
            </a:pPr>
            <a:r>
              <a:rPr lang="en-US" sz="1050" b="1" dirty="0">
                <a:latin typeface="Courier New" panose="02070309020205020404" pitchFamily="49" charset="0"/>
                <a:cs typeface="Courier New" panose="02070309020205020404" pitchFamily="49" charset="0"/>
              </a:rPr>
              <a:t>    Volts2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(:,5);</a:t>
            </a:r>
          </a:p>
          <a:p>
            <a:pPr algn="l">
              <a:spcBef>
                <a:spcPts val="0"/>
              </a:spcBef>
            </a:pPr>
            <a:r>
              <a:rPr lang="en-US" sz="1050" b="1" dirty="0">
                <a:latin typeface="Courier New" panose="02070309020205020404" pitchFamily="49" charset="0"/>
                <a:cs typeface="Courier New" panose="02070309020205020404" pitchFamily="49" charset="0"/>
              </a:rPr>
              <a:t>    Volts3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(:,7);</a:t>
            </a:r>
          </a:p>
          <a:p>
            <a:pPr algn="l">
              <a:spcBef>
                <a:spcPts val="0"/>
              </a:spcBef>
            </a:pPr>
            <a:r>
              <a:rPr lang="en-US" sz="1050" b="1" dirty="0">
                <a:latin typeface="Courier New" panose="02070309020205020404" pitchFamily="49" charset="0"/>
                <a:cs typeface="Courier New" panose="02070309020205020404" pitchFamily="49" charset="0"/>
              </a:rPr>
              <a:t>    figure(2);</a:t>
            </a:r>
          </a:p>
          <a:p>
            <a:pPr algn="l">
              <a:spcBef>
                <a:spcPts val="0"/>
              </a:spcBef>
            </a:pPr>
            <a:r>
              <a:rPr lang="en-US" sz="1050" b="1" dirty="0">
                <a:latin typeface="Courier New" panose="02070309020205020404" pitchFamily="49" charset="0"/>
                <a:cs typeface="Courier New" panose="02070309020205020404" pitchFamily="49" charset="0"/>
              </a:rPr>
              <a:t>    plot(Hour, Volts1,'-k+');  % black *</a:t>
            </a:r>
          </a:p>
          <a:p>
            <a:pPr algn="l">
              <a:spcBef>
                <a:spcPts val="0"/>
              </a:spcBef>
            </a:pPr>
            <a:r>
              <a:rPr lang="en-US" sz="1050" b="1" dirty="0">
                <a:latin typeface="Courier New" panose="02070309020205020404" pitchFamily="49" charset="0"/>
                <a:cs typeface="Courier New" panose="02070309020205020404" pitchFamily="49" charset="0"/>
              </a:rPr>
              <a:t>    hold on</a:t>
            </a:r>
          </a:p>
          <a:p>
            <a:pPr algn="l">
              <a:spcBef>
                <a:spcPts val="0"/>
              </a:spcBef>
            </a:pPr>
            <a:r>
              <a:rPr lang="en-US" sz="1050" b="1" dirty="0">
                <a:latin typeface="Courier New" panose="02070309020205020404" pitchFamily="49" charset="0"/>
                <a:cs typeface="Courier New" panose="02070309020205020404" pitchFamily="49" charset="0"/>
              </a:rPr>
              <a:t>    plot(Hour, Volts2,'-r+');</a:t>
            </a:r>
          </a:p>
          <a:p>
            <a:pPr algn="l">
              <a:spcBef>
                <a:spcPts val="0"/>
              </a:spcBef>
            </a:pPr>
            <a:r>
              <a:rPr lang="en-US" sz="1050" b="1" dirty="0">
                <a:latin typeface="Courier New" panose="02070309020205020404" pitchFamily="49" charset="0"/>
                <a:cs typeface="Courier New" panose="02070309020205020404" pitchFamily="49" charset="0"/>
              </a:rPr>
              <a:t>    plot(Hour, Volts3,'-b+');</a:t>
            </a:r>
          </a:p>
          <a:p>
            <a:pPr algn="l">
              <a:spcBef>
                <a:spcPts val="0"/>
              </a:spcBef>
            </a:pPr>
            <a:r>
              <a:rPr lang="en-US" sz="1050" b="1" dirty="0">
                <a:latin typeface="Courier New" panose="02070309020205020404" pitchFamily="49" charset="0"/>
                <a:cs typeface="Courier New" panose="02070309020205020404" pitchFamily="49" charset="0"/>
              </a:rPr>
              <a:t>    title('Daily Simulation');</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ylabel</a:t>
            </a:r>
            <a:r>
              <a:rPr lang="en-US" sz="1050" b="1" dirty="0">
                <a:latin typeface="Courier New" panose="02070309020205020404" pitchFamily="49" charset="0"/>
                <a:cs typeface="Courier New" panose="02070309020205020404" pitchFamily="49" charset="0"/>
              </a:rPr>
              <a:t>('Volts');</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xlabel</a:t>
            </a:r>
            <a:r>
              <a:rPr lang="en-US" sz="1050" b="1" dirty="0">
                <a:latin typeface="Courier New" panose="02070309020205020404" pitchFamily="49" charset="0"/>
                <a:cs typeface="Courier New" panose="02070309020205020404" pitchFamily="49" charset="0"/>
              </a:rPr>
              <a:t>('Hour');</a:t>
            </a:r>
          </a:p>
          <a:p>
            <a:pPr algn="l">
              <a:spcBef>
                <a:spcPts val="0"/>
              </a:spcBef>
            </a:pPr>
            <a:r>
              <a:rPr lang="en-US" sz="1050" b="1" dirty="0">
                <a:latin typeface="Courier New" panose="02070309020205020404" pitchFamily="49" charset="0"/>
                <a:cs typeface="Courier New" panose="02070309020205020404" pitchFamily="49" charset="0"/>
              </a:rPr>
              <a:t>    hold off</a:t>
            </a:r>
          </a:p>
        </p:txBody>
      </p:sp>
      <p:sp>
        <p:nvSpPr>
          <p:cNvPr id="3" name="TextBox 2">
            <a:extLst>
              <a:ext uri="{FF2B5EF4-FFF2-40B4-BE49-F238E27FC236}">
                <a16:creationId xmlns:a16="http://schemas.microsoft.com/office/drawing/2014/main" id="{AB21A3AC-DC67-4014-B6DB-DB9387AF4703}"/>
              </a:ext>
            </a:extLst>
          </p:cNvPr>
          <p:cNvSpPr txBox="1"/>
          <p:nvPr/>
        </p:nvSpPr>
        <p:spPr>
          <a:xfrm>
            <a:off x="4591665" y="4419600"/>
            <a:ext cx="4267200" cy="646331"/>
          </a:xfrm>
          <a:prstGeom prst="rect">
            <a:avLst/>
          </a:prstGeom>
          <a:noFill/>
        </p:spPr>
        <p:txBody>
          <a:bodyPr wrap="square" rtlCol="0">
            <a:spAutoFit/>
          </a:bodyPr>
          <a:lstStyle/>
          <a:p>
            <a:r>
              <a:rPr lang="en-US" dirty="0"/>
              <a:t>See “</a:t>
            </a:r>
            <a:r>
              <a:rPr lang="en-US" dirty="0" err="1"/>
              <a:t>MiscExamples.m</a:t>
            </a:r>
            <a:r>
              <a:rPr lang="en-US" dirty="0"/>
              <a:t>” in …\Examples\</a:t>
            </a:r>
            <a:r>
              <a:rPr lang="en-US" dirty="0" err="1"/>
              <a:t>Matlab</a:t>
            </a:r>
            <a:endParaRPr lang="en-US" dirty="0"/>
          </a:p>
        </p:txBody>
      </p:sp>
    </p:spTree>
    <p:extLst>
      <p:ext uri="{BB962C8B-B14F-4D97-AF65-F5344CB8AC3E}">
        <p14:creationId xmlns:p14="http://schemas.microsoft.com/office/powerpoint/2010/main" val="14007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r>
              <a:rPr lang="en-US" dirty="0"/>
              <a:t>Loadshapes and Quasi-Static Time-Series (QSTS) Simulation</a:t>
            </a:r>
            <a:endParaRPr lang="en-US" altLang="en-US" dirty="0"/>
          </a:p>
        </p:txBody>
      </p:sp>
    </p:spTree>
    <p:extLst>
      <p:ext uri="{BB962C8B-B14F-4D97-AF65-F5344CB8AC3E}">
        <p14:creationId xmlns:p14="http://schemas.microsoft.com/office/powerpoint/2010/main" val="140662444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66</TotalTime>
  <Words>2504</Words>
  <Application>Microsoft Office PowerPoint</Application>
  <PresentationFormat>On-screen Show (4:3)</PresentationFormat>
  <Paragraphs>449</Paragraphs>
  <Slides>46</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Calibri</vt:lpstr>
      <vt:lpstr>Calibri Light</vt:lpstr>
      <vt:lpstr>Century Gothic</vt:lpstr>
      <vt:lpstr>Courier New</vt:lpstr>
      <vt:lpstr>Symbol</vt:lpstr>
      <vt:lpstr>Times New Roman</vt:lpstr>
      <vt:lpstr>Wingdings</vt:lpstr>
      <vt:lpstr>2019 PowerPoint Theme</vt:lpstr>
      <vt:lpstr>Equation</vt:lpstr>
      <vt:lpstr>OpenDSS Training Workshop</vt:lpstr>
      <vt:lpstr>5. Smart Grid Simulation</vt:lpstr>
      <vt:lpstr>COM Interfaces, Loadshapes, Dynamics Modeling, and Custom Simulations </vt:lpstr>
      <vt:lpstr>MATLAB COM Interface Example </vt:lpstr>
      <vt:lpstr>MATLAB Startup Function</vt:lpstr>
      <vt:lpstr>MATLAB Startup Function</vt:lpstr>
      <vt:lpstr>Example Solution Loop in MATLAB</vt:lpstr>
      <vt:lpstr>Another Example in MATLAB</vt:lpstr>
      <vt:lpstr>Loadshapes and Quasi-Static Time-Series (QSTS) Simulation</vt:lpstr>
      <vt:lpstr>Loadshapes</vt:lpstr>
      <vt:lpstr>Example Loadshape for Wind Turbine Output</vt:lpstr>
      <vt:lpstr>Example Loadshapes Provided in Examples Folder</vt:lpstr>
      <vt:lpstr>How to Define</vt:lpstr>
      <vt:lpstr>Example Yearly LoadShape, Winter Peaking</vt:lpstr>
      <vt:lpstr>Example Loadshape – Summer Peaking</vt:lpstr>
      <vt:lpstr>Example Loadshape – One Day Solar (1-s interval)</vt:lpstr>
      <vt:lpstr>Loadshape Interpolation</vt:lpstr>
      <vt:lpstr>Loadshape Interpolation, Cont’d</vt:lpstr>
      <vt:lpstr>Importing Packed Binary Files</vt:lpstr>
      <vt:lpstr>Defining Array Properties Using CSV files</vt:lpstr>
      <vt:lpstr>Dynamics Mode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Custom Simulations</vt:lpstr>
      <vt:lpstr>A Co-simulation Example (A Hypothetical Case)</vt:lpstr>
      <vt:lpstr>Solar Ramp Rate Issue</vt:lpstr>
      <vt:lpstr>The Question</vt:lpstr>
      <vt:lpstr>How We Did It</vt:lpstr>
      <vt:lpstr>OpenDSS Script (Snippet)</vt:lpstr>
      <vt:lpstr>Results (for down ramp only)</vt:lpstr>
      <vt:lpstr>Comm and Power Co-simulation</vt:lpstr>
      <vt:lpstr>Custom Simulation Scripting in  Snapshot Mode</vt:lpstr>
      <vt:lpstr>Custom Simulation Scripting in  “Time” Mode</vt:lpstr>
      <vt:lpstr>Snapshot Mode Scripting Example</vt:lpstr>
      <vt:lpstr>Time Mode Scripting Example</vt:lpstr>
      <vt:lpstr>Custom Simulation Scripting:  Rolling Your Own Solution Algorithm</vt:lpstr>
      <vt:lpstr>Custom Simulation Scripting: Rolling Your Own Solution Algorithm</vt:lpstr>
      <vt:lpstr>OpenDSS Solution Loop with Controls</vt:lpstr>
      <vt:lpstr>Co-simulation and OpenDSS</vt:lpstr>
      <vt:lpstr>Custom Simulation Scripting, cont’d</vt:lpstr>
      <vt:lpstr>For More Information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18</cp:revision>
  <cp:lastPrinted>2014-11-24T20:31:07Z</cp:lastPrinted>
  <dcterms:created xsi:type="dcterms:W3CDTF">2019-01-15T15:22:32Z</dcterms:created>
  <dcterms:modified xsi:type="dcterms:W3CDTF">2019-10-15T02:47:57Z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