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4"/>
  </p:sldMasterIdLst>
  <p:notesMasterIdLst>
    <p:notesMasterId r:id="rId54"/>
  </p:notesMasterIdLst>
  <p:handoutMasterIdLst>
    <p:handoutMasterId r:id="rId55"/>
  </p:handoutMasterIdLst>
  <p:sldIdLst>
    <p:sldId id="267" r:id="rId5"/>
    <p:sldId id="507" r:id="rId6"/>
    <p:sldId id="257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62" r:id="rId19"/>
    <p:sldId id="356" r:id="rId20"/>
    <p:sldId id="357" r:id="rId21"/>
    <p:sldId id="358" r:id="rId22"/>
    <p:sldId id="359" r:id="rId23"/>
    <p:sldId id="361" r:id="rId24"/>
    <p:sldId id="360" r:id="rId25"/>
    <p:sldId id="505" r:id="rId26"/>
    <p:sldId id="506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76" r:id="rId41"/>
    <p:sldId id="377" r:id="rId42"/>
    <p:sldId id="378" r:id="rId43"/>
    <p:sldId id="379" r:id="rId44"/>
    <p:sldId id="380" r:id="rId45"/>
    <p:sldId id="381" r:id="rId46"/>
    <p:sldId id="382" r:id="rId47"/>
    <p:sldId id="383" r:id="rId48"/>
    <p:sldId id="384" r:id="rId49"/>
    <p:sldId id="385" r:id="rId50"/>
    <p:sldId id="386" r:id="rId51"/>
    <p:sldId id="387" r:id="rId52"/>
    <p:sldId id="280" r:id="rId53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FB9705"/>
    <a:srgbClr val="C54343"/>
    <a:srgbClr val="D60000"/>
    <a:srgbClr val="FF5050"/>
    <a:srgbClr val="BBE676"/>
    <a:srgbClr val="5195D3"/>
    <a:srgbClr val="F3FBFF"/>
    <a:srgbClr val="E4F6FE"/>
    <a:srgbClr val="D5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6366" autoAdjust="0"/>
  </p:normalViewPr>
  <p:slideViewPr>
    <p:cSldViewPr snapToGrid="0">
      <p:cViewPr varScale="1">
        <p:scale>
          <a:sx n="87" d="100"/>
          <a:sy n="87" d="100"/>
        </p:scale>
        <p:origin x="11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48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91D5B-F21D-4A23-BC16-77D248A42E0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87700-C2CA-4156-B879-80D1DD79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9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183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21D603EA-85D6-422C-AB10-17A2A7923832}" type="datetimeFigureOut">
              <a:rPr lang="en-US" smtClean="0"/>
              <a:t>10/14/2019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5" rIns="91650" bIns="458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9" y="4474689"/>
            <a:ext cx="5607684" cy="3659661"/>
          </a:xfrm>
          <a:prstGeom prst="rect">
            <a:avLst/>
          </a:prstGeom>
        </p:spPr>
        <p:txBody>
          <a:bodyPr vert="horz" lIns="91650" tIns="45825" rIns="91650" bIns="458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183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6DE649CB-0B81-4204-A849-0379B10D6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6B579BF-A118-49CB-8674-A68A52E0154F}" type="slidenum">
              <a:rPr lang="en-US" altLang="en-US" sz="1200">
                <a:solidFill>
                  <a:schemeClr val="tx1"/>
                </a:solidFill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72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41293-7A6C-4410-BFA0-320F3215C8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27B2770-9937-40AD-B191-1E6864CBCA17}" type="slidenum">
              <a:rPr lang="en-US" altLang="en-US" sz="120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4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68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496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27B2770-9937-40AD-B191-1E6864CBCA17}" type="slidenum">
              <a:rPr lang="en-US" altLang="en-US" sz="120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4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68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231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87C14FA-F787-4855-96F6-BBC00C8DB15B}" type="slidenum">
              <a:rPr lang="en-US" altLang="en-US" sz="1200">
                <a:solidFill>
                  <a:schemeClr val="tx1"/>
                </a:solidFill>
              </a:rPr>
              <a:pPr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68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798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87C14FA-F787-4855-96F6-BBC00C8DB15B}" type="slidenum">
              <a:rPr lang="en-US" altLang="en-US" sz="1200">
                <a:solidFill>
                  <a:schemeClr val="tx1"/>
                </a:solidFill>
              </a:rPr>
              <a:pPr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68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54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C87C14FA-F787-4855-96F6-BBC00C8DB15B}" type="slidenum">
              <a:rPr lang="en-US" altLang="en-US" sz="1200">
                <a:solidFill>
                  <a:schemeClr val="tx1"/>
                </a:solidFill>
              </a:rPr>
              <a:pPr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68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816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97C6C9DB-B8DE-4871-B3E8-A67C0DF72010}" type="slidenum">
              <a:rPr lang="en-US" altLang="en-US" sz="1200">
                <a:solidFill>
                  <a:schemeClr val="tx1"/>
                </a:solidFill>
              </a:rPr>
              <a:pPr/>
              <a:t>14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56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30738" cy="3473450"/>
          </a:xfrm>
          <a:ln/>
        </p:spPr>
      </p:sp>
      <p:sp>
        <p:nvSpPr>
          <p:cNvPr id="356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060" y="4398207"/>
            <a:ext cx="5038327" cy="417046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187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EB7A5-73D2-4FE6-B36B-06C10D7F9325}" type="slidenum">
              <a:rPr lang="en-US"/>
              <a:pPr/>
              <a:t>22</a:t>
            </a:fld>
            <a:endParaRPr lang="en-US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4319" indent="-224319">
              <a:buFontTx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14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6B579BF-A118-49CB-8674-A68A52E0154F}" type="slidenum">
              <a:rPr lang="en-US" altLang="en-US" sz="1200">
                <a:solidFill>
                  <a:schemeClr val="tx1"/>
                </a:solidFill>
              </a:rPr>
              <a:pPr/>
              <a:t>24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27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PR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3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0"/>
            <a:ext cx="857250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005840"/>
            <a:ext cx="4183380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1737360"/>
            <a:ext cx="4183380" cy="466344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005840"/>
            <a:ext cx="4183380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39" y="1737360"/>
            <a:ext cx="4183380" cy="466344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59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81"/>
            <a:ext cx="9144000" cy="641942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3517" y="2712787"/>
            <a:ext cx="9144000" cy="1626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 flipV="1">
            <a:off x="3" y="4339571"/>
            <a:ext cx="1529861" cy="4571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flipV="1">
            <a:off x="1522830" y="4339571"/>
            <a:ext cx="1529861" cy="45719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flipV="1">
            <a:off x="3045658" y="4339571"/>
            <a:ext cx="1529861" cy="45719"/>
          </a:xfrm>
          <a:prstGeom prst="rect">
            <a:avLst/>
          </a:prstGeom>
          <a:solidFill>
            <a:srgbClr val="FB97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flipV="1">
            <a:off x="4568486" y="4339571"/>
            <a:ext cx="1529861" cy="4571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flipV="1">
            <a:off x="6091314" y="4339571"/>
            <a:ext cx="1529861" cy="45719"/>
          </a:xfrm>
          <a:prstGeom prst="rect">
            <a:avLst/>
          </a:prstGeom>
          <a:solidFill>
            <a:srgbClr val="C54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flipV="1">
            <a:off x="7614141" y="4339571"/>
            <a:ext cx="1529861" cy="45719"/>
          </a:xfrm>
          <a:prstGeom prst="rect">
            <a:avLst/>
          </a:prstGeom>
          <a:solidFill>
            <a:srgbClr val="33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518" y="2712787"/>
            <a:ext cx="9147517" cy="1626781"/>
          </a:xfrm>
        </p:spPr>
        <p:txBody>
          <a:bodyPr anchor="ctr">
            <a:normAutofit/>
          </a:bodyPr>
          <a:lstStyle>
            <a:lvl1pPr algn="ctr">
              <a:spcAft>
                <a:spcPts val="450"/>
              </a:spcAft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9479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81"/>
            <a:ext cx="9144000" cy="641942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0" y="3080826"/>
            <a:ext cx="9144000" cy="80185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3275341"/>
            <a:ext cx="9144000" cy="6049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2100" b="1" spc="113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Together…Shaping the Future of Electricity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 flipV="1">
            <a:off x="3" y="3847518"/>
            <a:ext cx="1529861" cy="4571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flipV="1">
            <a:off x="1522830" y="3847518"/>
            <a:ext cx="1529861" cy="45719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flipV="1">
            <a:off x="3045658" y="3847518"/>
            <a:ext cx="1529861" cy="45719"/>
          </a:xfrm>
          <a:prstGeom prst="rect">
            <a:avLst/>
          </a:prstGeom>
          <a:solidFill>
            <a:srgbClr val="FB97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flipV="1">
            <a:off x="4568486" y="3847518"/>
            <a:ext cx="1529861" cy="4571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flipV="1">
            <a:off x="6091314" y="3847518"/>
            <a:ext cx="1529861" cy="45719"/>
          </a:xfrm>
          <a:prstGeom prst="rect">
            <a:avLst/>
          </a:prstGeom>
          <a:solidFill>
            <a:srgbClr val="C54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flipV="1">
            <a:off x="7614141" y="3847518"/>
            <a:ext cx="1529861" cy="45719"/>
          </a:xfrm>
          <a:prstGeom prst="rect">
            <a:avLst/>
          </a:prstGeom>
          <a:solidFill>
            <a:srgbClr val="33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2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25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920240"/>
            <a:ext cx="8412480" cy="1371600"/>
          </a:xfrm>
        </p:spPr>
        <p:txBody>
          <a:bodyPr anchor="t"/>
          <a:lstStyle>
            <a:lvl1pPr algn="ctr">
              <a:defRPr sz="3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383280"/>
            <a:ext cx="8412480" cy="155448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257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8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&amp;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3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005840"/>
            <a:ext cx="8572500" cy="5394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9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05840"/>
            <a:ext cx="4183380" cy="539496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05840"/>
            <a:ext cx="4183380" cy="539496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http://www.epri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182563"/>
            <a:ext cx="85953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005840"/>
            <a:ext cx="859536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21"/>
          <p:cNvSpPr/>
          <p:nvPr userDrawn="1"/>
        </p:nvSpPr>
        <p:spPr>
          <a:xfrm>
            <a:off x="1" y="6602042"/>
            <a:ext cx="7581899" cy="16901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60962" y="6586395"/>
            <a:ext cx="608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fld id="{324FBA8B-C479-4BF9-A515-8ED623D42A4A}" type="slidenum">
              <a:rPr 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>
                <a:spcBef>
                  <a:spcPts val="0"/>
                </a:spcBef>
              </a:pPr>
              <a:t>‹#›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 rot="5400000" flipH="1">
            <a:off x="4524375" y="-4524375"/>
            <a:ext cx="95250" cy="9144000"/>
          </a:xfrm>
          <a:prstGeom prst="rect">
            <a:avLst/>
          </a:prstGeom>
          <a:solidFill>
            <a:srgbClr val="E5E5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5342"/>
            <a:ext cx="1632569" cy="102676"/>
          </a:xfrm>
          <a:prstGeom prst="rect">
            <a:avLst/>
          </a:prstGeom>
        </p:spPr>
      </p:pic>
      <p:sp>
        <p:nvSpPr>
          <p:cNvPr id="11" name="Text Box 47"/>
          <p:cNvSpPr txBox="1">
            <a:spLocks noChangeArrowheads="1"/>
          </p:cNvSpPr>
          <p:nvPr userDrawn="1"/>
        </p:nvSpPr>
        <p:spPr bwMode="auto">
          <a:xfrm>
            <a:off x="3141159" y="6586395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15" name="TextBox 14">
            <a:hlinkClick r:id="rId18"/>
          </p:cNvPr>
          <p:cNvSpPr txBox="1"/>
          <p:nvPr userDrawn="1"/>
        </p:nvSpPr>
        <p:spPr>
          <a:xfrm>
            <a:off x="960525" y="6586395"/>
            <a:ext cx="122011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1" spc="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47" y="6576082"/>
            <a:ext cx="1382943" cy="2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66" r:id="rId7"/>
    <p:sldLayoutId id="2147483670" r:id="rId8"/>
    <p:sldLayoutId id="2147483668" r:id="rId9"/>
    <p:sldLayoutId id="2147483669" r:id="rId10"/>
    <p:sldLayoutId id="2147483671" r:id="rId11"/>
    <p:sldLayoutId id="2147483684" r:id="rId12"/>
    <p:sldLayoutId id="2147483677" r:id="rId13"/>
    <p:sldLayoutId id="2147483690" r:id="rId14"/>
    <p:sldLayoutId id="2147483691" r:id="rId15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5pPr>
      <a:lvl6pPr marL="342892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6pPr>
      <a:lvl7pPr marL="685783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7pPr>
      <a:lvl8pPr marL="1028675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8pPr>
      <a:lvl9pPr marL="1371566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9pPr>
    </p:titleStyle>
    <p:bodyStyle>
      <a:lvl1pPr marL="173827" indent="-173827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25043" indent="-20954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100">
          <a:solidFill>
            <a:schemeClr val="tx1"/>
          </a:solidFill>
          <a:latin typeface="+mn-lt"/>
        </a:defRPr>
      </a:lvl2pPr>
      <a:lvl3pPr marL="641731" indent="-16787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</a:defRPr>
      </a:lvl3pPr>
      <a:lvl4pPr marL="946523" indent="-216689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100">
          <a:solidFill>
            <a:schemeClr val="tx1"/>
          </a:solidFill>
          <a:latin typeface="+mn-lt"/>
        </a:defRPr>
      </a:lvl4pPr>
      <a:lvl5pPr marL="1153688" indent="-16906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</a:defRPr>
      </a:lvl5pPr>
      <a:lvl6pPr marL="1458479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6pPr>
      <a:lvl7pPr marL="1801371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7pPr>
      <a:lvl8pPr marL="2144263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8pPr>
      <a:lvl9pPr marL="2487154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6.png"/><Relationship Id="rId7" Type="http://schemas.openxmlformats.org/officeDocument/2006/relationships/image" Target="../media/image3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err="1"/>
              <a:t>OpenDSS</a:t>
            </a:r>
            <a:r>
              <a:rPr lang="en-US" dirty="0"/>
              <a:t> Training Workshop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DD79614C-2DF3-4509-AF3B-37DEF2D4010A}"/>
              </a:ext>
            </a:extLst>
          </p:cNvPr>
          <p:cNvSpPr txBox="1">
            <a:spLocks/>
          </p:cNvSpPr>
          <p:nvPr/>
        </p:nvSpPr>
        <p:spPr bwMode="auto">
          <a:xfrm>
            <a:off x="413997" y="4078202"/>
            <a:ext cx="5806439" cy="199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425043" indent="-20954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Char char="–"/>
              <a:defRPr sz="2100">
                <a:solidFill>
                  <a:schemeClr val="tx1"/>
                </a:solidFill>
                <a:latin typeface="+mn-lt"/>
              </a:defRPr>
            </a:lvl2pPr>
            <a:lvl3pPr marL="641731" indent="-1678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n-lt"/>
              </a:defRPr>
            </a:lvl3pPr>
            <a:lvl4pPr marL="946523" indent="-216689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1153688" indent="-16906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n-lt"/>
              </a:defRPr>
            </a:lvl5pPr>
            <a:lvl6pPr marL="1458479" indent="-130966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har char="•"/>
              <a:defRPr sz="1800">
                <a:solidFill>
                  <a:srgbClr val="000000"/>
                </a:solidFill>
                <a:latin typeface="+mn-lt"/>
              </a:defRPr>
            </a:lvl6pPr>
            <a:lvl7pPr marL="1801371" indent="-130966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har char="•"/>
              <a:defRPr sz="1800">
                <a:solidFill>
                  <a:srgbClr val="000000"/>
                </a:solidFill>
                <a:latin typeface="+mn-lt"/>
              </a:defRPr>
            </a:lvl7pPr>
            <a:lvl8pPr marL="2144263" indent="-130966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har char="•"/>
              <a:defRPr sz="1800">
                <a:solidFill>
                  <a:srgbClr val="000000"/>
                </a:solidFill>
                <a:latin typeface="+mn-lt"/>
              </a:defRPr>
            </a:lvl8pPr>
            <a:lvl9pPr marL="2487154" indent="-130966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har char="•"/>
              <a:defRPr sz="18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kern="0" dirty="0"/>
              <a:t>Roger C. Dugan</a:t>
            </a:r>
          </a:p>
          <a:p>
            <a:r>
              <a:rPr lang="en-US" kern="0" dirty="0"/>
              <a:t>Davis Montenegro</a:t>
            </a:r>
          </a:p>
          <a:p>
            <a:r>
              <a:rPr lang="en-US" kern="0" dirty="0"/>
              <a:t>EPRI Knoxville, TN</a:t>
            </a:r>
          </a:p>
          <a:p>
            <a:endParaRPr lang="en-US" kern="0" dirty="0"/>
          </a:p>
          <a:p>
            <a:endParaRPr lang="en-US" kern="0" dirty="0"/>
          </a:p>
          <a:p>
            <a:r>
              <a:rPr lang="en-US" b="1" kern="0" dirty="0"/>
              <a:t>October 17-18, 2019</a:t>
            </a:r>
            <a:endParaRPr lang="en-US" kern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7ACD006-0BD6-4798-B1C9-9719425C4B08}"/>
              </a:ext>
            </a:extLst>
          </p:cNvPr>
          <p:cNvSpPr txBox="1">
            <a:spLocks/>
          </p:cNvSpPr>
          <p:nvPr/>
        </p:nvSpPr>
        <p:spPr bwMode="auto">
          <a:xfrm>
            <a:off x="413997" y="3488289"/>
            <a:ext cx="5806439" cy="58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anose="05000000000000000000" pitchFamily="2" charset="2"/>
              <a:buNone/>
              <a:defRPr sz="1800" b="1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25043" indent="-20954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Char char="–"/>
              <a:defRPr sz="2100">
                <a:solidFill>
                  <a:schemeClr val="tx1"/>
                </a:solidFill>
                <a:latin typeface="+mn-lt"/>
              </a:defRPr>
            </a:lvl2pPr>
            <a:lvl3pPr marL="641731" indent="-16787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n-lt"/>
              </a:defRPr>
            </a:lvl3pPr>
            <a:lvl4pPr marL="946523" indent="-216689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1153688" indent="-16906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n-lt"/>
              </a:defRPr>
            </a:lvl5pPr>
            <a:lvl6pPr marL="1458479" indent="-130966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har char="•"/>
              <a:defRPr sz="1800">
                <a:solidFill>
                  <a:srgbClr val="000000"/>
                </a:solidFill>
                <a:latin typeface="+mn-lt"/>
              </a:defRPr>
            </a:lvl6pPr>
            <a:lvl7pPr marL="1801371" indent="-130966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har char="•"/>
              <a:defRPr sz="1800">
                <a:solidFill>
                  <a:srgbClr val="000000"/>
                </a:solidFill>
                <a:latin typeface="+mn-lt"/>
              </a:defRPr>
            </a:lvl7pPr>
            <a:lvl8pPr marL="2144263" indent="-130966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har char="•"/>
              <a:defRPr sz="1800">
                <a:solidFill>
                  <a:srgbClr val="000000"/>
                </a:solidFill>
                <a:latin typeface="+mn-lt"/>
              </a:defRPr>
            </a:lvl8pPr>
            <a:lvl9pPr marL="2487154" indent="-130966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25000"/>
              </a:spcAft>
              <a:buChar char="•"/>
              <a:defRPr sz="18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kern="0"/>
              <a:t>Consolidated Edison Co.</a:t>
            </a:r>
          </a:p>
          <a:p>
            <a:r>
              <a:rPr lang="en-US" kern="0"/>
              <a:t>New York, NY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40772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PV Systems – Variability/Ramping – Single-Panel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  <a:p>
            <a:pPr>
              <a:spcAft>
                <a:spcPct val="75000"/>
              </a:spcAft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495" y="1414527"/>
            <a:ext cx="6658946" cy="4839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0807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PV Systems – Variability/Ramping – 1 MW PV Array (same location as Single-Panel)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  <a:p>
            <a:pPr>
              <a:spcAft>
                <a:spcPct val="75000"/>
              </a:spcAft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6332" y="1475487"/>
            <a:ext cx="6505032" cy="47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9917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PV Systems – Variability/Ramping – Significance of Solar Irradiance Resolution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  <a:p>
            <a:pPr>
              <a:spcAft>
                <a:spcPct val="75000"/>
              </a:spcAft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4614" y="1315403"/>
            <a:ext cx="6779156" cy="49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18014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PV Systems for Distribution System Impact Assessment – Fault Response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ct val="75000"/>
              </a:spcAft>
            </a:pPr>
            <a:r>
              <a:rPr lang="en-US" dirty="0"/>
              <a:t>Fault current contribution</a:t>
            </a:r>
          </a:p>
          <a:p>
            <a:pPr lvl="1">
              <a:spcAft>
                <a:spcPct val="75000"/>
              </a:spcAft>
            </a:pPr>
            <a:r>
              <a:rPr lang="en-US" dirty="0"/>
              <a:t>Conservative Rule-of-thumb:  2 x Full Output Rating of Inverter for 1 cycle (three-phase fault)</a:t>
            </a:r>
          </a:p>
          <a:p>
            <a:pPr>
              <a:spcAft>
                <a:spcPct val="75000"/>
              </a:spcAft>
            </a:pPr>
            <a:r>
              <a:rPr lang="en-US" dirty="0"/>
              <a:t>Other testing has been performed by EPRI, Southern California Edison, NREL, PV inverter manufacturers, etc</a:t>
            </a:r>
          </a:p>
          <a:p>
            <a:pPr>
              <a:spcAft>
                <a:spcPct val="75000"/>
              </a:spcAft>
            </a:pPr>
            <a:r>
              <a:rPr lang="en-US" dirty="0"/>
              <a:t>Inverters generally shut down at 1.2 </a:t>
            </a:r>
            <a:r>
              <a:rPr lang="en-US" dirty="0" err="1"/>
              <a:t>pu</a:t>
            </a:r>
            <a:r>
              <a:rPr lang="en-US" dirty="0"/>
              <a:t> of rated current</a:t>
            </a:r>
          </a:p>
          <a:p>
            <a:pPr lvl="1">
              <a:spcAft>
                <a:spcPct val="75000"/>
              </a:spcAft>
            </a:pPr>
            <a:r>
              <a:rPr lang="en-US" dirty="0"/>
              <a:t>May be 3-4 times pre-fault load current</a:t>
            </a:r>
          </a:p>
          <a:p>
            <a:pPr>
              <a:spcAft>
                <a:spcPct val="75000"/>
              </a:spcAft>
            </a:pPr>
            <a:r>
              <a:rPr lang="en-US" dirty="0"/>
              <a:t>Irregular behavior on voltage sags</a:t>
            </a:r>
          </a:p>
          <a:p>
            <a:pPr lvl="1">
              <a:spcAft>
                <a:spcPct val="75000"/>
              </a:spcAft>
            </a:pPr>
            <a:r>
              <a:rPr lang="en-US" dirty="0"/>
              <a:t>Tries to hold constant power (current increases)</a:t>
            </a:r>
          </a:p>
          <a:p>
            <a:pPr lvl="1">
              <a:spcAft>
                <a:spcPct val="75000"/>
              </a:spcAft>
            </a:pPr>
            <a:r>
              <a:rPr lang="en-US" dirty="0"/>
              <a:t>May become discontinuous</a:t>
            </a:r>
          </a:p>
          <a:p>
            <a:pPr>
              <a:spcAft>
                <a:spcPct val="750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01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‘Smart’ Inverter Control in the </a:t>
            </a:r>
            <a:r>
              <a:rPr lang="en-US" dirty="0" err="1"/>
              <a:t>OpenDSS</a:t>
            </a:r>
            <a:endParaRPr lang="en-US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InvControl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9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Inverter Control Manages One or More </a:t>
            </a:r>
            <a:r>
              <a:rPr lang="en-US" dirty="0" err="1"/>
              <a:t>PVSystems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1751012"/>
            <a:ext cx="76962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86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InvControl</a:t>
            </a:r>
            <a:r>
              <a:rPr lang="en-US" altLang="en-US" dirty="0"/>
              <a:t> Control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Works in conjunction with </a:t>
            </a:r>
            <a:r>
              <a:rPr lang="en-US" dirty="0" err="1"/>
              <a:t>PVSystem</a:t>
            </a:r>
            <a:r>
              <a:rPr lang="en-US" dirty="0"/>
              <a:t> object(s) to control the </a:t>
            </a:r>
            <a:r>
              <a:rPr lang="en-US" dirty="0" err="1"/>
              <a:t>PVSystem</a:t>
            </a:r>
            <a:r>
              <a:rPr lang="en-US" dirty="0"/>
              <a:t>(s) output according to ‘smart’ inverter functions</a:t>
            </a:r>
          </a:p>
          <a:p>
            <a:pPr>
              <a:defRPr/>
            </a:pPr>
            <a:r>
              <a:rPr lang="en-US" dirty="0"/>
              <a:t>Three modes currently available:</a:t>
            </a:r>
          </a:p>
          <a:p>
            <a:pPr lvl="1">
              <a:defRPr/>
            </a:pPr>
            <a:r>
              <a:rPr lang="en-US" dirty="0"/>
              <a:t>Volt-</a:t>
            </a:r>
            <a:r>
              <a:rPr lang="en-US" dirty="0" err="1"/>
              <a:t>var</a:t>
            </a:r>
            <a:endParaRPr lang="en-US" dirty="0"/>
          </a:p>
          <a:p>
            <a:pPr lvl="2">
              <a:defRPr/>
            </a:pPr>
            <a:r>
              <a:rPr lang="en-US" dirty="0"/>
              <a:t>Follows a voltage versus reactive power curve and changes the reactive power generation (capacitive) or reactive power absorption (inductive) according to the terminal voltage at each </a:t>
            </a:r>
            <a:r>
              <a:rPr lang="en-US" dirty="0" err="1"/>
              <a:t>PVSystem</a:t>
            </a:r>
            <a:endParaRPr lang="en-US" dirty="0"/>
          </a:p>
          <a:p>
            <a:pPr lvl="2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Volt-watt</a:t>
            </a:r>
          </a:p>
          <a:p>
            <a:pPr lvl="2">
              <a:defRPr/>
            </a:pPr>
            <a:r>
              <a:rPr lang="en-US" dirty="0"/>
              <a:t>Follows a voltage versus active power curve and changes the active power output according to the terminal voltage at each </a:t>
            </a:r>
            <a:r>
              <a:rPr lang="en-US" dirty="0" err="1"/>
              <a:t>PVSystem</a:t>
            </a:r>
            <a:r>
              <a:rPr lang="en-US" dirty="0"/>
              <a:t> (within the limits of the present irradiance)</a:t>
            </a:r>
          </a:p>
          <a:p>
            <a:pPr lvl="2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Dynamic Reactive Current (DRC)</a:t>
            </a:r>
          </a:p>
          <a:p>
            <a:pPr lvl="2">
              <a:defRPr/>
            </a:pPr>
            <a:r>
              <a:rPr lang="en-US" dirty="0"/>
              <a:t>Has several settings that change the reactive power generation or absorption in response to fast changes in terminal voltage (e.g., during a sag or swell)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28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Volt-</a:t>
            </a:r>
            <a:r>
              <a:rPr lang="en-US" altLang="en-US" dirty="0" err="1"/>
              <a:t>var</a:t>
            </a:r>
            <a:r>
              <a:rPr lang="en-US" altLang="en-US" dirty="0"/>
              <a:t> Control Mode – Example Volt-</a:t>
            </a:r>
            <a:r>
              <a:rPr lang="en-US" altLang="en-US" dirty="0" err="1"/>
              <a:t>var</a:t>
            </a:r>
            <a:r>
              <a:rPr lang="en-US" altLang="en-US" dirty="0"/>
              <a:t>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7822" y="1635125"/>
            <a:ext cx="5943600" cy="431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9985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InvControl</a:t>
            </a:r>
            <a:r>
              <a:rPr lang="en-US" altLang="en-US" dirty="0"/>
              <a:t> in Volt-</a:t>
            </a:r>
            <a:r>
              <a:rPr lang="en-US" altLang="en-US" dirty="0" err="1"/>
              <a:t>var</a:t>
            </a:r>
            <a:r>
              <a:rPr lang="en-US" altLang="en-US" dirty="0"/>
              <a:t> Mode –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New PVSystem.</a:t>
            </a:r>
            <a:r>
              <a:rPr lang="en-US" sz="1400" b="1" dirty="0"/>
              <a:t>3P_ExistingSite4</a:t>
            </a:r>
            <a:r>
              <a:rPr lang="en-US" sz="1400" dirty="0"/>
              <a:t> phases=3 bus1=B51854_sec kV=0.4157 kVA=523</a:t>
            </a:r>
            <a:br>
              <a:rPr lang="en-US" sz="1400" dirty="0"/>
            </a:br>
            <a:r>
              <a:rPr lang="en-US" sz="1400" dirty="0"/>
              <a:t>~  irradiance=1 </a:t>
            </a:r>
            <a:r>
              <a:rPr lang="en-US" sz="1400" dirty="0" err="1"/>
              <a:t>Pmpp</a:t>
            </a:r>
            <a:r>
              <a:rPr lang="en-US" sz="1400" dirty="0"/>
              <a:t>=475 pf=1 %</a:t>
            </a:r>
            <a:r>
              <a:rPr lang="en-US" sz="1400" dirty="0" err="1"/>
              <a:t>cutin</a:t>
            </a:r>
            <a:r>
              <a:rPr lang="en-US" sz="1400" dirty="0"/>
              <a:t>=0.1 %cutout=0.1 yearly=</a:t>
            </a:r>
            <a:r>
              <a:rPr lang="en-US" sz="1400" dirty="0" err="1"/>
              <a:t>PV_ls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New PVSystem.</a:t>
            </a:r>
            <a:r>
              <a:rPr lang="en-US" sz="1400" b="1" dirty="0"/>
              <a:t>3P_ExistingSite1</a:t>
            </a:r>
            <a:r>
              <a:rPr lang="en-US" sz="1400" dirty="0"/>
              <a:t> phases=3 bus1=X_5865228330A kV=0.4157 kVA=314</a:t>
            </a:r>
            <a:br>
              <a:rPr lang="en-US" sz="1400" dirty="0"/>
            </a:br>
            <a:r>
              <a:rPr lang="en-US" sz="1400" dirty="0"/>
              <a:t>~ irradiance=1 </a:t>
            </a:r>
            <a:r>
              <a:rPr lang="en-US" sz="1400" dirty="0" err="1"/>
              <a:t>Pmpp</a:t>
            </a:r>
            <a:r>
              <a:rPr lang="en-US" sz="1400" dirty="0"/>
              <a:t>=285 pf=1 %</a:t>
            </a:r>
            <a:r>
              <a:rPr lang="en-US" sz="1400" dirty="0" err="1"/>
              <a:t>cutin</a:t>
            </a:r>
            <a:r>
              <a:rPr lang="en-US" sz="1400" dirty="0"/>
              <a:t>=0.1 %cutout=0.1 yearly=</a:t>
            </a:r>
            <a:r>
              <a:rPr lang="en-US" sz="1400" dirty="0" err="1"/>
              <a:t>PV_ls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New PVSystem.</a:t>
            </a:r>
            <a:r>
              <a:rPr lang="en-US" sz="1400" b="1" dirty="0"/>
              <a:t>3P_ExistingSite3</a:t>
            </a:r>
            <a:r>
              <a:rPr lang="en-US" sz="1400" dirty="0"/>
              <a:t> phases=3 bus1=X_5891328219_Cust1 kV=0.4157</a:t>
            </a:r>
            <a:br>
              <a:rPr lang="en-US" sz="1400" dirty="0"/>
            </a:br>
            <a:r>
              <a:rPr lang="en-US" sz="1400" dirty="0"/>
              <a:t>~ kVA=836 irradiance=1 </a:t>
            </a:r>
            <a:r>
              <a:rPr lang="en-US" sz="1400" dirty="0" err="1"/>
              <a:t>Pmpp</a:t>
            </a:r>
            <a:r>
              <a:rPr lang="en-US" sz="1400" dirty="0"/>
              <a:t>=760 pf=1 %</a:t>
            </a:r>
            <a:r>
              <a:rPr lang="en-US" sz="1400" dirty="0" err="1"/>
              <a:t>cutin</a:t>
            </a:r>
            <a:r>
              <a:rPr lang="en-US" sz="1400" dirty="0"/>
              <a:t>=0.1 %cutout=0.1 yearly=</a:t>
            </a:r>
            <a:r>
              <a:rPr lang="en-US" sz="1400" dirty="0" err="1"/>
              <a:t>PV_ls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New PVSystem.</a:t>
            </a:r>
            <a:r>
              <a:rPr lang="en-US" sz="1400" b="1" dirty="0"/>
              <a:t>3P_ExistingSite2</a:t>
            </a:r>
            <a:r>
              <a:rPr lang="en-US" sz="1400" dirty="0"/>
              <a:t> phases=3 bus1=B4832_sec kV=0.4157 kVA=209</a:t>
            </a:r>
            <a:br>
              <a:rPr lang="en-US" sz="1400" dirty="0"/>
            </a:br>
            <a:r>
              <a:rPr lang="en-US" sz="1400" dirty="0"/>
              <a:t>~ irradiance=1 </a:t>
            </a:r>
            <a:r>
              <a:rPr lang="en-US" sz="1400" dirty="0" err="1"/>
              <a:t>Pmpp</a:t>
            </a:r>
            <a:r>
              <a:rPr lang="en-US" sz="1400" dirty="0"/>
              <a:t>=190 pf=1 %</a:t>
            </a:r>
            <a:r>
              <a:rPr lang="en-US" sz="1400" dirty="0" err="1"/>
              <a:t>cutin</a:t>
            </a:r>
            <a:r>
              <a:rPr lang="en-US" sz="1400" dirty="0"/>
              <a:t>=0.1 %cutout=0.1 yearly=</a:t>
            </a:r>
            <a:r>
              <a:rPr lang="en-US" sz="1400" dirty="0" err="1"/>
              <a:t>PV_ls</a:t>
            </a:r>
            <a:endParaRPr lang="en-US" sz="1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dirty="0"/>
              <a:t>New </a:t>
            </a:r>
            <a:r>
              <a:rPr lang="en-US" sz="1400" dirty="0" err="1"/>
              <a:t>XYCurve.vv_curve</a:t>
            </a:r>
            <a:r>
              <a:rPr lang="en-US" sz="1400" dirty="0"/>
              <a:t> </a:t>
            </a:r>
            <a:r>
              <a:rPr lang="en-US" sz="1400" dirty="0" err="1"/>
              <a:t>npts</a:t>
            </a:r>
            <a:r>
              <a:rPr lang="en-US" sz="1400" dirty="0"/>
              <a:t>=4 </a:t>
            </a:r>
            <a:r>
              <a:rPr lang="en-US" sz="1400" dirty="0" err="1"/>
              <a:t>Yarray</a:t>
            </a:r>
            <a:r>
              <a:rPr lang="en-US" sz="1400" dirty="0"/>
              <a:t>=(1.0,1.0,-1.0,-1.0)</a:t>
            </a:r>
            <a:br>
              <a:rPr lang="en-US" sz="1400" dirty="0"/>
            </a:br>
            <a:r>
              <a:rPr lang="en-US" sz="1400" dirty="0"/>
              <a:t>~ </a:t>
            </a:r>
            <a:r>
              <a:rPr lang="en-US" sz="1400" dirty="0" err="1"/>
              <a:t>XArray</a:t>
            </a:r>
            <a:r>
              <a:rPr lang="en-US" sz="1400" dirty="0"/>
              <a:t>=(0.5,0.95,1.05,1.5)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New </a:t>
            </a:r>
            <a:r>
              <a:rPr lang="en-US" sz="1400" dirty="0" err="1"/>
              <a:t>InvControl.InvPVCtrl</a:t>
            </a:r>
            <a:r>
              <a:rPr lang="en-US" sz="1400" dirty="0"/>
              <a:t> mode=VOLTVAR </a:t>
            </a:r>
            <a:r>
              <a:rPr lang="en-US" sz="1400" dirty="0" err="1"/>
              <a:t>voltage_curvex_ref</a:t>
            </a:r>
            <a:r>
              <a:rPr lang="en-US" sz="1400" dirty="0"/>
              <a:t>=rated</a:t>
            </a:r>
            <a:br>
              <a:rPr lang="en-US" sz="1400" dirty="0"/>
            </a:br>
            <a:r>
              <a:rPr lang="en-US" sz="1400" dirty="0"/>
              <a:t>~ vvc_curve1=</a:t>
            </a:r>
            <a:r>
              <a:rPr lang="en-US" sz="1400" dirty="0" err="1"/>
              <a:t>vv_curve</a:t>
            </a:r>
            <a:r>
              <a:rPr lang="en-US" sz="1400" dirty="0"/>
              <a:t> </a:t>
            </a:r>
            <a:r>
              <a:rPr lang="en-US" sz="1400" dirty="0" err="1"/>
              <a:t>EventLog</a:t>
            </a:r>
            <a:r>
              <a:rPr lang="en-US" sz="1400" dirty="0"/>
              <a:t>=yes</a:t>
            </a:r>
            <a:endParaRPr lang="en-US" sz="1300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82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Volt-</a:t>
            </a:r>
            <a:r>
              <a:rPr lang="en-US" altLang="en-US" dirty="0" err="1"/>
              <a:t>Var</a:t>
            </a:r>
            <a:r>
              <a:rPr lang="en-US" altLang="en-US" dirty="0"/>
              <a:t> Control Mode – with a Dead Band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12" y="1788834"/>
            <a:ext cx="7465962" cy="317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0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9CFBD0-C007-4C35-A5B0-F0AEEE012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" y="2648494"/>
            <a:ext cx="7269480" cy="156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40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Volt-watt Control Mode – Example Volt-watt Curve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857" y="2036982"/>
            <a:ext cx="7714286" cy="35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9103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DRC Control Mode – Settings Curve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125" y="1350810"/>
            <a:ext cx="8413750" cy="488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009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AutoShape 2"/>
          <p:cNvSpPr>
            <a:spLocks noChangeArrowheads="1"/>
          </p:cNvSpPr>
          <p:nvPr/>
        </p:nvSpPr>
        <p:spPr bwMode="auto">
          <a:xfrm>
            <a:off x="295275" y="1685925"/>
            <a:ext cx="4629150" cy="1849438"/>
          </a:xfrm>
          <a:prstGeom prst="roundRect">
            <a:avLst>
              <a:gd name="adj" fmla="val 4148"/>
            </a:avLst>
          </a:prstGeom>
          <a:gradFill rotWithShape="1">
            <a:gsLst>
              <a:gs pos="0">
                <a:srgbClr val="AEA8FE"/>
              </a:gs>
              <a:gs pos="100000">
                <a:srgbClr val="E7F6FF"/>
              </a:gs>
            </a:gsLst>
            <a:lin ang="5400000" scaled="1"/>
          </a:gra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2659" name="AutoShape 3"/>
          <p:cNvSpPr>
            <a:spLocks noChangeArrowheads="1"/>
          </p:cNvSpPr>
          <p:nvPr/>
        </p:nvSpPr>
        <p:spPr bwMode="auto">
          <a:xfrm>
            <a:off x="279400" y="3627438"/>
            <a:ext cx="4676775" cy="2624137"/>
          </a:xfrm>
          <a:prstGeom prst="roundRect">
            <a:avLst>
              <a:gd name="adj" fmla="val 4148"/>
            </a:avLst>
          </a:prstGeom>
          <a:gradFill rotWithShape="1">
            <a:gsLst>
              <a:gs pos="0">
                <a:srgbClr val="9FFFA4"/>
              </a:gs>
              <a:gs pos="100000">
                <a:srgbClr val="DFFDE4"/>
              </a:gs>
            </a:gsLst>
            <a:lin ang="5400000" scaled="1"/>
          </a:gradFill>
          <a:ln w="28575">
            <a:solidFill>
              <a:srgbClr val="3399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82660" name="Picture 4" descr="nopv"/>
          <p:cNvPicPr>
            <a:picLocks noChangeAspect="1" noChangeArrowheads="1"/>
          </p:cNvPicPr>
          <p:nvPr/>
        </p:nvPicPr>
        <p:blipFill>
          <a:blip r:embed="rId3" cstate="print"/>
          <a:srcRect l="32965" t="4845" r="24121" b="11954"/>
          <a:stretch>
            <a:fillRect/>
          </a:stretch>
        </p:blipFill>
        <p:spPr bwMode="auto">
          <a:xfrm>
            <a:off x="5076825" y="927663"/>
            <a:ext cx="4067175" cy="5016500"/>
          </a:xfrm>
          <a:prstGeom prst="rect">
            <a:avLst/>
          </a:prstGeom>
          <a:noFill/>
        </p:spPr>
      </p:pic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>
          <a:xfrm>
            <a:off x="476840" y="423119"/>
            <a:ext cx="4464496" cy="864096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Use of Smart Inverters for Accommodating High-Penetration PV</a:t>
            </a:r>
          </a:p>
        </p:txBody>
      </p:sp>
      <p:pic>
        <p:nvPicPr>
          <p:cNvPr id="582662" name="Picture 6" descr="25pv"/>
          <p:cNvPicPr>
            <a:picLocks noChangeAspect="1" noChangeArrowheads="1"/>
          </p:cNvPicPr>
          <p:nvPr/>
        </p:nvPicPr>
        <p:blipFill>
          <a:blip r:embed="rId4" cstate="print"/>
          <a:srcRect l="32797" t="4634" r="24599" b="12166"/>
          <a:stretch>
            <a:fillRect/>
          </a:stretch>
        </p:blipFill>
        <p:spPr bwMode="auto">
          <a:xfrm>
            <a:off x="5033963" y="930838"/>
            <a:ext cx="4041775" cy="5016500"/>
          </a:xfrm>
          <a:prstGeom prst="rect">
            <a:avLst/>
          </a:prstGeom>
          <a:noFill/>
        </p:spPr>
      </p:pic>
      <p:pic>
        <p:nvPicPr>
          <p:cNvPr id="582663" name="Picture 7"/>
          <p:cNvPicPr>
            <a:picLocks noChangeAspect="1" noChangeArrowheads="1"/>
          </p:cNvPicPr>
          <p:nvPr/>
        </p:nvPicPr>
        <p:blipFill>
          <a:blip r:embed="rId5" cstate="print"/>
          <a:srcRect t="2193" b="4355"/>
          <a:stretch>
            <a:fillRect/>
          </a:stretch>
        </p:blipFill>
        <p:spPr bwMode="auto">
          <a:xfrm>
            <a:off x="5014913" y="949888"/>
            <a:ext cx="4129087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2664" name="Oval 8"/>
          <p:cNvSpPr>
            <a:spLocks noChangeArrowheads="1"/>
          </p:cNvSpPr>
          <p:nvPr/>
        </p:nvSpPr>
        <p:spPr bwMode="gray">
          <a:xfrm>
            <a:off x="6727825" y="1389626"/>
            <a:ext cx="112713" cy="103187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3300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582665" name="Text Box 9"/>
          <p:cNvSpPr txBox="1">
            <a:spLocks noChangeArrowheads="1"/>
          </p:cNvSpPr>
          <p:nvPr/>
        </p:nvSpPr>
        <p:spPr bwMode="gray">
          <a:xfrm>
            <a:off x="6875463" y="1295963"/>
            <a:ext cx="13589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19075" indent="-219075"/>
            <a:r>
              <a:rPr lang="en-US" sz="1200"/>
              <a:t>Solar Rooftop PV</a:t>
            </a:r>
          </a:p>
        </p:txBody>
      </p:sp>
      <p:sp>
        <p:nvSpPr>
          <p:cNvPr id="582666" name="AutoShape 10"/>
          <p:cNvSpPr>
            <a:spLocks noChangeArrowheads="1"/>
          </p:cNvSpPr>
          <p:nvPr/>
        </p:nvSpPr>
        <p:spPr bwMode="auto">
          <a:xfrm>
            <a:off x="8599488" y="4437626"/>
            <a:ext cx="212725" cy="185737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2667" name="AutoShape 11"/>
          <p:cNvSpPr>
            <a:spLocks noChangeArrowheads="1"/>
          </p:cNvSpPr>
          <p:nvPr/>
        </p:nvSpPr>
        <p:spPr bwMode="auto">
          <a:xfrm rot="-1497044">
            <a:off x="5500688" y="1584888"/>
            <a:ext cx="1166812" cy="233363"/>
          </a:xfrm>
          <a:prstGeom prst="leftArrow">
            <a:avLst>
              <a:gd name="adj1" fmla="val 34741"/>
              <a:gd name="adj2" fmla="val 107685"/>
            </a:avLst>
          </a:prstGeom>
          <a:gradFill rotWithShape="1">
            <a:gsLst>
              <a:gs pos="0">
                <a:schemeClr val="tx2"/>
              </a:gs>
              <a:gs pos="100000">
                <a:srgbClr val="6699FF">
                  <a:alpha val="60001"/>
                </a:srgbClr>
              </a:gs>
            </a:gsLst>
            <a:lin ang="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2668" name="AutoShape 12"/>
          <p:cNvSpPr>
            <a:spLocks noChangeArrowheads="1"/>
          </p:cNvSpPr>
          <p:nvPr/>
        </p:nvSpPr>
        <p:spPr bwMode="auto">
          <a:xfrm rot="-3791754">
            <a:off x="5358607" y="2285769"/>
            <a:ext cx="1879600" cy="233363"/>
          </a:xfrm>
          <a:prstGeom prst="leftArrow">
            <a:avLst>
              <a:gd name="adj1" fmla="val 34741"/>
              <a:gd name="adj2" fmla="val 173468"/>
            </a:avLst>
          </a:prstGeom>
          <a:gradFill rotWithShape="1">
            <a:gsLst>
              <a:gs pos="0">
                <a:schemeClr val="tx2"/>
              </a:gs>
              <a:gs pos="100000">
                <a:srgbClr val="6699FF">
                  <a:alpha val="60001"/>
                </a:srgbClr>
              </a:gs>
            </a:gsLst>
            <a:lin ang="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2669" name="Text Box 13"/>
          <p:cNvSpPr txBox="1">
            <a:spLocks noChangeArrowheads="1"/>
          </p:cNvSpPr>
          <p:nvPr/>
        </p:nvSpPr>
        <p:spPr bwMode="gray">
          <a:xfrm>
            <a:off x="6799068" y="1297745"/>
            <a:ext cx="1520825" cy="5492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19075" indent="-219075"/>
            <a:r>
              <a:rPr lang="en-US" sz="1200" dirty="0"/>
              <a:t>Solar Rooftop PV</a:t>
            </a:r>
          </a:p>
          <a:p>
            <a:pPr marL="219075" indent="-219075"/>
            <a:r>
              <a:rPr lang="en-US" sz="1200" dirty="0"/>
              <a:t>With volt/</a:t>
            </a:r>
            <a:r>
              <a:rPr lang="en-US" sz="1200" dirty="0" err="1"/>
              <a:t>var</a:t>
            </a:r>
            <a:r>
              <a:rPr lang="en-US" sz="1200" dirty="0"/>
              <a:t> control</a:t>
            </a:r>
          </a:p>
        </p:txBody>
      </p:sp>
      <p:pic>
        <p:nvPicPr>
          <p:cNvPr id="582670" name="Picture 14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257175" y="1682750"/>
            <a:ext cx="4662488" cy="1916113"/>
          </a:xfrm>
          <a:noFill/>
          <a:ln/>
        </p:spPr>
      </p:pic>
      <p:pic>
        <p:nvPicPr>
          <p:cNvPr id="582671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7175" y="1681163"/>
            <a:ext cx="4662488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2672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7663" y="3795713"/>
            <a:ext cx="4625975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2673" name="Freeform 17"/>
          <p:cNvSpPr>
            <a:spLocks noChangeAspect="1"/>
          </p:cNvSpPr>
          <p:nvPr/>
        </p:nvSpPr>
        <p:spPr bwMode="auto">
          <a:xfrm>
            <a:off x="839788" y="4476750"/>
            <a:ext cx="3902075" cy="1023938"/>
          </a:xfrm>
          <a:custGeom>
            <a:avLst/>
            <a:gdLst/>
            <a:ahLst/>
            <a:cxnLst>
              <a:cxn ang="0">
                <a:pos x="15" y="80"/>
              </a:cxn>
              <a:cxn ang="0">
                <a:pos x="37" y="70"/>
              </a:cxn>
              <a:cxn ang="0">
                <a:pos x="59" y="76"/>
              </a:cxn>
              <a:cxn ang="0">
                <a:pos x="82" y="60"/>
              </a:cxn>
              <a:cxn ang="0">
                <a:pos x="104" y="47"/>
              </a:cxn>
              <a:cxn ang="0">
                <a:pos x="126" y="42"/>
              </a:cxn>
              <a:cxn ang="0">
                <a:pos x="149" y="22"/>
              </a:cxn>
              <a:cxn ang="0">
                <a:pos x="171" y="26"/>
              </a:cxn>
              <a:cxn ang="0">
                <a:pos x="194" y="12"/>
              </a:cxn>
              <a:cxn ang="0">
                <a:pos x="216" y="14"/>
              </a:cxn>
              <a:cxn ang="0">
                <a:pos x="238" y="9"/>
              </a:cxn>
              <a:cxn ang="0">
                <a:pos x="261" y="4"/>
              </a:cxn>
              <a:cxn ang="0">
                <a:pos x="283" y="4"/>
              </a:cxn>
              <a:cxn ang="0">
                <a:pos x="305" y="0"/>
              </a:cxn>
              <a:cxn ang="0">
                <a:pos x="328" y="8"/>
              </a:cxn>
              <a:cxn ang="0">
                <a:pos x="350" y="25"/>
              </a:cxn>
              <a:cxn ang="0">
                <a:pos x="372" y="30"/>
              </a:cxn>
              <a:cxn ang="0">
                <a:pos x="395" y="19"/>
              </a:cxn>
              <a:cxn ang="0">
                <a:pos x="417" y="3"/>
              </a:cxn>
              <a:cxn ang="0">
                <a:pos x="440" y="51"/>
              </a:cxn>
              <a:cxn ang="0">
                <a:pos x="462" y="13"/>
              </a:cxn>
              <a:cxn ang="0">
                <a:pos x="484" y="23"/>
              </a:cxn>
              <a:cxn ang="0">
                <a:pos x="507" y="10"/>
              </a:cxn>
              <a:cxn ang="0">
                <a:pos x="529" y="25"/>
              </a:cxn>
              <a:cxn ang="0">
                <a:pos x="551" y="85"/>
              </a:cxn>
              <a:cxn ang="0">
                <a:pos x="574" y="127"/>
              </a:cxn>
              <a:cxn ang="0">
                <a:pos x="596" y="75"/>
              </a:cxn>
              <a:cxn ang="0">
                <a:pos x="619" y="99"/>
              </a:cxn>
              <a:cxn ang="0">
                <a:pos x="641" y="120"/>
              </a:cxn>
              <a:cxn ang="0">
                <a:pos x="663" y="226"/>
              </a:cxn>
              <a:cxn ang="0">
                <a:pos x="686" y="164"/>
              </a:cxn>
              <a:cxn ang="0">
                <a:pos x="708" y="174"/>
              </a:cxn>
              <a:cxn ang="0">
                <a:pos x="730" y="210"/>
              </a:cxn>
              <a:cxn ang="0">
                <a:pos x="753" y="200"/>
              </a:cxn>
              <a:cxn ang="0">
                <a:pos x="775" y="247"/>
              </a:cxn>
              <a:cxn ang="0">
                <a:pos x="797" y="241"/>
              </a:cxn>
              <a:cxn ang="0">
                <a:pos x="820" y="251"/>
              </a:cxn>
              <a:cxn ang="0">
                <a:pos x="842" y="254"/>
              </a:cxn>
              <a:cxn ang="0">
                <a:pos x="865" y="239"/>
              </a:cxn>
              <a:cxn ang="0">
                <a:pos x="887" y="220"/>
              </a:cxn>
              <a:cxn ang="0">
                <a:pos x="909" y="217"/>
              </a:cxn>
              <a:cxn ang="0">
                <a:pos x="932" y="199"/>
              </a:cxn>
              <a:cxn ang="0">
                <a:pos x="954" y="193"/>
              </a:cxn>
              <a:cxn ang="0">
                <a:pos x="976" y="183"/>
              </a:cxn>
              <a:cxn ang="0">
                <a:pos x="999" y="179"/>
              </a:cxn>
              <a:cxn ang="0">
                <a:pos x="1021" y="164"/>
              </a:cxn>
              <a:cxn ang="0">
                <a:pos x="1043" y="134"/>
              </a:cxn>
              <a:cxn ang="0">
                <a:pos x="1066" y="128"/>
              </a:cxn>
            </a:cxnLst>
            <a:rect l="0" t="0" r="r" b="b"/>
            <a:pathLst>
              <a:path w="1066" h="280">
                <a:moveTo>
                  <a:pt x="0" y="99"/>
                </a:moveTo>
                <a:lnTo>
                  <a:pt x="7" y="98"/>
                </a:lnTo>
                <a:lnTo>
                  <a:pt x="15" y="80"/>
                </a:lnTo>
                <a:lnTo>
                  <a:pt x="22" y="79"/>
                </a:lnTo>
                <a:lnTo>
                  <a:pt x="30" y="77"/>
                </a:lnTo>
                <a:lnTo>
                  <a:pt x="37" y="70"/>
                </a:lnTo>
                <a:lnTo>
                  <a:pt x="44" y="73"/>
                </a:lnTo>
                <a:lnTo>
                  <a:pt x="52" y="79"/>
                </a:lnTo>
                <a:lnTo>
                  <a:pt x="59" y="76"/>
                </a:lnTo>
                <a:lnTo>
                  <a:pt x="67" y="63"/>
                </a:lnTo>
                <a:lnTo>
                  <a:pt x="74" y="56"/>
                </a:lnTo>
                <a:lnTo>
                  <a:pt x="82" y="60"/>
                </a:lnTo>
                <a:lnTo>
                  <a:pt x="89" y="60"/>
                </a:lnTo>
                <a:lnTo>
                  <a:pt x="97" y="53"/>
                </a:lnTo>
                <a:lnTo>
                  <a:pt x="104" y="47"/>
                </a:lnTo>
                <a:lnTo>
                  <a:pt x="112" y="53"/>
                </a:lnTo>
                <a:lnTo>
                  <a:pt x="119" y="38"/>
                </a:lnTo>
                <a:lnTo>
                  <a:pt x="126" y="42"/>
                </a:lnTo>
                <a:lnTo>
                  <a:pt x="134" y="37"/>
                </a:lnTo>
                <a:lnTo>
                  <a:pt x="141" y="39"/>
                </a:lnTo>
                <a:lnTo>
                  <a:pt x="149" y="22"/>
                </a:lnTo>
                <a:lnTo>
                  <a:pt x="156" y="29"/>
                </a:lnTo>
                <a:lnTo>
                  <a:pt x="164" y="15"/>
                </a:lnTo>
                <a:lnTo>
                  <a:pt x="171" y="26"/>
                </a:lnTo>
                <a:lnTo>
                  <a:pt x="179" y="22"/>
                </a:lnTo>
                <a:lnTo>
                  <a:pt x="186" y="19"/>
                </a:lnTo>
                <a:lnTo>
                  <a:pt x="194" y="12"/>
                </a:lnTo>
                <a:lnTo>
                  <a:pt x="201" y="12"/>
                </a:lnTo>
                <a:lnTo>
                  <a:pt x="208" y="13"/>
                </a:lnTo>
                <a:lnTo>
                  <a:pt x="216" y="14"/>
                </a:lnTo>
                <a:lnTo>
                  <a:pt x="223" y="6"/>
                </a:lnTo>
                <a:lnTo>
                  <a:pt x="231" y="8"/>
                </a:lnTo>
                <a:lnTo>
                  <a:pt x="238" y="9"/>
                </a:lnTo>
                <a:lnTo>
                  <a:pt x="246" y="6"/>
                </a:lnTo>
                <a:lnTo>
                  <a:pt x="253" y="8"/>
                </a:lnTo>
                <a:lnTo>
                  <a:pt x="261" y="4"/>
                </a:lnTo>
                <a:lnTo>
                  <a:pt x="268" y="7"/>
                </a:lnTo>
                <a:lnTo>
                  <a:pt x="276" y="5"/>
                </a:lnTo>
                <a:lnTo>
                  <a:pt x="283" y="4"/>
                </a:lnTo>
                <a:lnTo>
                  <a:pt x="290" y="2"/>
                </a:lnTo>
                <a:lnTo>
                  <a:pt x="298" y="14"/>
                </a:lnTo>
                <a:lnTo>
                  <a:pt x="305" y="0"/>
                </a:lnTo>
                <a:lnTo>
                  <a:pt x="313" y="2"/>
                </a:lnTo>
                <a:lnTo>
                  <a:pt x="320" y="14"/>
                </a:lnTo>
                <a:lnTo>
                  <a:pt x="328" y="8"/>
                </a:lnTo>
                <a:lnTo>
                  <a:pt x="335" y="14"/>
                </a:lnTo>
                <a:lnTo>
                  <a:pt x="343" y="19"/>
                </a:lnTo>
                <a:lnTo>
                  <a:pt x="350" y="25"/>
                </a:lnTo>
                <a:lnTo>
                  <a:pt x="358" y="34"/>
                </a:lnTo>
                <a:lnTo>
                  <a:pt x="365" y="27"/>
                </a:lnTo>
                <a:lnTo>
                  <a:pt x="372" y="30"/>
                </a:lnTo>
                <a:lnTo>
                  <a:pt x="380" y="21"/>
                </a:lnTo>
                <a:lnTo>
                  <a:pt x="387" y="35"/>
                </a:lnTo>
                <a:lnTo>
                  <a:pt x="395" y="19"/>
                </a:lnTo>
                <a:lnTo>
                  <a:pt x="402" y="18"/>
                </a:lnTo>
                <a:lnTo>
                  <a:pt x="410" y="16"/>
                </a:lnTo>
                <a:lnTo>
                  <a:pt x="417" y="3"/>
                </a:lnTo>
                <a:lnTo>
                  <a:pt x="425" y="8"/>
                </a:lnTo>
                <a:lnTo>
                  <a:pt x="432" y="26"/>
                </a:lnTo>
                <a:lnTo>
                  <a:pt x="440" y="51"/>
                </a:lnTo>
                <a:lnTo>
                  <a:pt x="447" y="45"/>
                </a:lnTo>
                <a:lnTo>
                  <a:pt x="454" y="43"/>
                </a:lnTo>
                <a:lnTo>
                  <a:pt x="462" y="13"/>
                </a:lnTo>
                <a:lnTo>
                  <a:pt x="469" y="11"/>
                </a:lnTo>
                <a:lnTo>
                  <a:pt x="477" y="6"/>
                </a:lnTo>
                <a:lnTo>
                  <a:pt x="484" y="23"/>
                </a:lnTo>
                <a:lnTo>
                  <a:pt x="492" y="6"/>
                </a:lnTo>
                <a:lnTo>
                  <a:pt x="499" y="26"/>
                </a:lnTo>
                <a:lnTo>
                  <a:pt x="507" y="10"/>
                </a:lnTo>
                <a:lnTo>
                  <a:pt x="514" y="16"/>
                </a:lnTo>
                <a:lnTo>
                  <a:pt x="522" y="29"/>
                </a:lnTo>
                <a:lnTo>
                  <a:pt x="529" y="25"/>
                </a:lnTo>
                <a:lnTo>
                  <a:pt x="537" y="54"/>
                </a:lnTo>
                <a:lnTo>
                  <a:pt x="544" y="55"/>
                </a:lnTo>
                <a:lnTo>
                  <a:pt x="551" y="85"/>
                </a:lnTo>
                <a:lnTo>
                  <a:pt x="559" y="72"/>
                </a:lnTo>
                <a:lnTo>
                  <a:pt x="566" y="99"/>
                </a:lnTo>
                <a:lnTo>
                  <a:pt x="574" y="127"/>
                </a:lnTo>
                <a:lnTo>
                  <a:pt x="581" y="142"/>
                </a:lnTo>
                <a:lnTo>
                  <a:pt x="589" y="92"/>
                </a:lnTo>
                <a:lnTo>
                  <a:pt x="596" y="75"/>
                </a:lnTo>
                <a:lnTo>
                  <a:pt x="604" y="86"/>
                </a:lnTo>
                <a:lnTo>
                  <a:pt x="611" y="100"/>
                </a:lnTo>
                <a:lnTo>
                  <a:pt x="619" y="99"/>
                </a:lnTo>
                <a:lnTo>
                  <a:pt x="626" y="107"/>
                </a:lnTo>
                <a:lnTo>
                  <a:pt x="633" y="210"/>
                </a:lnTo>
                <a:lnTo>
                  <a:pt x="641" y="120"/>
                </a:lnTo>
                <a:lnTo>
                  <a:pt x="648" y="133"/>
                </a:lnTo>
                <a:lnTo>
                  <a:pt x="656" y="112"/>
                </a:lnTo>
                <a:lnTo>
                  <a:pt x="663" y="226"/>
                </a:lnTo>
                <a:lnTo>
                  <a:pt x="671" y="167"/>
                </a:lnTo>
                <a:lnTo>
                  <a:pt x="678" y="162"/>
                </a:lnTo>
                <a:lnTo>
                  <a:pt x="686" y="164"/>
                </a:lnTo>
                <a:lnTo>
                  <a:pt x="693" y="173"/>
                </a:lnTo>
                <a:lnTo>
                  <a:pt x="701" y="161"/>
                </a:lnTo>
                <a:lnTo>
                  <a:pt x="708" y="174"/>
                </a:lnTo>
                <a:lnTo>
                  <a:pt x="715" y="186"/>
                </a:lnTo>
                <a:lnTo>
                  <a:pt x="723" y="188"/>
                </a:lnTo>
                <a:lnTo>
                  <a:pt x="730" y="210"/>
                </a:lnTo>
                <a:lnTo>
                  <a:pt x="738" y="196"/>
                </a:lnTo>
                <a:lnTo>
                  <a:pt x="745" y="280"/>
                </a:lnTo>
                <a:lnTo>
                  <a:pt x="753" y="200"/>
                </a:lnTo>
                <a:lnTo>
                  <a:pt x="760" y="210"/>
                </a:lnTo>
                <a:lnTo>
                  <a:pt x="768" y="216"/>
                </a:lnTo>
                <a:lnTo>
                  <a:pt x="775" y="247"/>
                </a:lnTo>
                <a:lnTo>
                  <a:pt x="783" y="244"/>
                </a:lnTo>
                <a:lnTo>
                  <a:pt x="790" y="248"/>
                </a:lnTo>
                <a:lnTo>
                  <a:pt x="797" y="241"/>
                </a:lnTo>
                <a:lnTo>
                  <a:pt x="805" y="238"/>
                </a:lnTo>
                <a:lnTo>
                  <a:pt x="812" y="265"/>
                </a:lnTo>
                <a:lnTo>
                  <a:pt x="820" y="251"/>
                </a:lnTo>
                <a:lnTo>
                  <a:pt x="827" y="265"/>
                </a:lnTo>
                <a:lnTo>
                  <a:pt x="835" y="257"/>
                </a:lnTo>
                <a:lnTo>
                  <a:pt x="842" y="254"/>
                </a:lnTo>
                <a:lnTo>
                  <a:pt x="850" y="244"/>
                </a:lnTo>
                <a:lnTo>
                  <a:pt x="857" y="253"/>
                </a:lnTo>
                <a:lnTo>
                  <a:pt x="865" y="239"/>
                </a:lnTo>
                <a:lnTo>
                  <a:pt x="872" y="233"/>
                </a:lnTo>
                <a:lnTo>
                  <a:pt x="879" y="229"/>
                </a:lnTo>
                <a:lnTo>
                  <a:pt x="887" y="220"/>
                </a:lnTo>
                <a:lnTo>
                  <a:pt x="894" y="217"/>
                </a:lnTo>
                <a:lnTo>
                  <a:pt x="902" y="225"/>
                </a:lnTo>
                <a:lnTo>
                  <a:pt x="909" y="217"/>
                </a:lnTo>
                <a:lnTo>
                  <a:pt x="917" y="204"/>
                </a:lnTo>
                <a:lnTo>
                  <a:pt x="924" y="193"/>
                </a:lnTo>
                <a:lnTo>
                  <a:pt x="932" y="199"/>
                </a:lnTo>
                <a:lnTo>
                  <a:pt x="939" y="180"/>
                </a:lnTo>
                <a:lnTo>
                  <a:pt x="947" y="189"/>
                </a:lnTo>
                <a:lnTo>
                  <a:pt x="954" y="193"/>
                </a:lnTo>
                <a:lnTo>
                  <a:pt x="961" y="189"/>
                </a:lnTo>
                <a:lnTo>
                  <a:pt x="969" y="192"/>
                </a:lnTo>
                <a:lnTo>
                  <a:pt x="976" y="183"/>
                </a:lnTo>
                <a:lnTo>
                  <a:pt x="984" y="182"/>
                </a:lnTo>
                <a:lnTo>
                  <a:pt x="991" y="177"/>
                </a:lnTo>
                <a:lnTo>
                  <a:pt x="999" y="179"/>
                </a:lnTo>
                <a:lnTo>
                  <a:pt x="1006" y="183"/>
                </a:lnTo>
                <a:lnTo>
                  <a:pt x="1014" y="177"/>
                </a:lnTo>
                <a:lnTo>
                  <a:pt x="1021" y="164"/>
                </a:lnTo>
                <a:lnTo>
                  <a:pt x="1029" y="153"/>
                </a:lnTo>
                <a:lnTo>
                  <a:pt x="1036" y="152"/>
                </a:lnTo>
                <a:lnTo>
                  <a:pt x="1043" y="134"/>
                </a:lnTo>
                <a:lnTo>
                  <a:pt x="1051" y="143"/>
                </a:lnTo>
                <a:lnTo>
                  <a:pt x="1058" y="127"/>
                </a:lnTo>
                <a:lnTo>
                  <a:pt x="1066" y="128"/>
                </a:lnTo>
              </a:path>
            </a:pathLst>
          </a:custGeom>
          <a:noFill/>
          <a:ln w="44450" cmpd="sng">
            <a:solidFill>
              <a:srgbClr val="FF99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674" name="Freeform 18"/>
          <p:cNvSpPr>
            <a:spLocks noChangeAspect="1"/>
          </p:cNvSpPr>
          <p:nvPr/>
        </p:nvSpPr>
        <p:spPr bwMode="auto">
          <a:xfrm>
            <a:off x="868363" y="4622800"/>
            <a:ext cx="3884612" cy="593725"/>
          </a:xfrm>
          <a:custGeom>
            <a:avLst/>
            <a:gdLst/>
            <a:ahLst/>
            <a:cxnLst>
              <a:cxn ang="0">
                <a:pos x="15" y="47"/>
              </a:cxn>
              <a:cxn ang="0">
                <a:pos x="37" y="42"/>
              </a:cxn>
              <a:cxn ang="0">
                <a:pos x="59" y="44"/>
              </a:cxn>
              <a:cxn ang="0">
                <a:pos x="82" y="37"/>
              </a:cxn>
              <a:cxn ang="0">
                <a:pos x="104" y="30"/>
              </a:cxn>
              <a:cxn ang="0">
                <a:pos x="126" y="27"/>
              </a:cxn>
              <a:cxn ang="0">
                <a:pos x="149" y="16"/>
              </a:cxn>
              <a:cxn ang="0">
                <a:pos x="171" y="17"/>
              </a:cxn>
              <a:cxn ang="0">
                <a:pos x="194" y="8"/>
              </a:cxn>
              <a:cxn ang="0">
                <a:pos x="216" y="8"/>
              </a:cxn>
              <a:cxn ang="0">
                <a:pos x="238" y="5"/>
              </a:cxn>
              <a:cxn ang="0">
                <a:pos x="261" y="2"/>
              </a:cxn>
              <a:cxn ang="0">
                <a:pos x="283" y="2"/>
              </a:cxn>
              <a:cxn ang="0">
                <a:pos x="305" y="0"/>
              </a:cxn>
              <a:cxn ang="0">
                <a:pos x="328" y="6"/>
              </a:cxn>
              <a:cxn ang="0">
                <a:pos x="350" y="18"/>
              </a:cxn>
              <a:cxn ang="0">
                <a:pos x="372" y="23"/>
              </a:cxn>
              <a:cxn ang="0">
                <a:pos x="395" y="20"/>
              </a:cxn>
              <a:cxn ang="0">
                <a:pos x="417" y="12"/>
              </a:cxn>
              <a:cxn ang="0">
                <a:pos x="440" y="35"/>
              </a:cxn>
              <a:cxn ang="0">
                <a:pos x="462" y="22"/>
              </a:cxn>
              <a:cxn ang="0">
                <a:pos x="484" y="31"/>
              </a:cxn>
              <a:cxn ang="0">
                <a:pos x="507" y="24"/>
              </a:cxn>
              <a:cxn ang="0">
                <a:pos x="529" y="36"/>
              </a:cxn>
              <a:cxn ang="0">
                <a:pos x="551" y="69"/>
              </a:cxn>
              <a:cxn ang="0">
                <a:pos x="574" y="85"/>
              </a:cxn>
              <a:cxn ang="0">
                <a:pos x="596" y="71"/>
              </a:cxn>
              <a:cxn ang="0">
                <a:pos x="619" y="85"/>
              </a:cxn>
              <a:cxn ang="0">
                <a:pos x="641" y="99"/>
              </a:cxn>
              <a:cxn ang="0">
                <a:pos x="663" y="138"/>
              </a:cxn>
              <a:cxn ang="0">
                <a:pos x="686" y="127"/>
              </a:cxn>
              <a:cxn ang="0">
                <a:pos x="708" y="132"/>
              </a:cxn>
              <a:cxn ang="0">
                <a:pos x="730" y="150"/>
              </a:cxn>
              <a:cxn ang="0">
                <a:pos x="753" y="139"/>
              </a:cxn>
              <a:cxn ang="0">
                <a:pos x="775" y="159"/>
              </a:cxn>
              <a:cxn ang="0">
                <a:pos x="797" y="151"/>
              </a:cxn>
              <a:cxn ang="0">
                <a:pos x="820" y="148"/>
              </a:cxn>
              <a:cxn ang="0">
                <a:pos x="842" y="147"/>
              </a:cxn>
              <a:cxn ang="0">
                <a:pos x="865" y="139"/>
              </a:cxn>
              <a:cxn ang="0">
                <a:pos x="887" y="128"/>
              </a:cxn>
              <a:cxn ang="0">
                <a:pos x="909" y="126"/>
              </a:cxn>
              <a:cxn ang="0">
                <a:pos x="932" y="115"/>
              </a:cxn>
              <a:cxn ang="0">
                <a:pos x="954" y="111"/>
              </a:cxn>
              <a:cxn ang="0">
                <a:pos x="976" y="105"/>
              </a:cxn>
              <a:cxn ang="0">
                <a:pos x="999" y="103"/>
              </a:cxn>
              <a:cxn ang="0">
                <a:pos x="1021" y="94"/>
              </a:cxn>
              <a:cxn ang="0">
                <a:pos x="1043" y="77"/>
              </a:cxn>
              <a:cxn ang="0">
                <a:pos x="1066" y="74"/>
              </a:cxn>
            </a:cxnLst>
            <a:rect l="0" t="0" r="r" b="b"/>
            <a:pathLst>
              <a:path w="1066" h="163">
                <a:moveTo>
                  <a:pt x="0" y="58"/>
                </a:moveTo>
                <a:lnTo>
                  <a:pt x="7" y="56"/>
                </a:lnTo>
                <a:lnTo>
                  <a:pt x="15" y="47"/>
                </a:lnTo>
                <a:lnTo>
                  <a:pt x="22" y="47"/>
                </a:lnTo>
                <a:lnTo>
                  <a:pt x="30" y="46"/>
                </a:lnTo>
                <a:lnTo>
                  <a:pt x="37" y="42"/>
                </a:lnTo>
                <a:lnTo>
                  <a:pt x="44" y="44"/>
                </a:lnTo>
                <a:lnTo>
                  <a:pt x="52" y="47"/>
                </a:lnTo>
                <a:lnTo>
                  <a:pt x="59" y="44"/>
                </a:lnTo>
                <a:lnTo>
                  <a:pt x="67" y="38"/>
                </a:lnTo>
                <a:lnTo>
                  <a:pt x="74" y="35"/>
                </a:lnTo>
                <a:lnTo>
                  <a:pt x="82" y="37"/>
                </a:lnTo>
                <a:lnTo>
                  <a:pt x="89" y="37"/>
                </a:lnTo>
                <a:lnTo>
                  <a:pt x="97" y="33"/>
                </a:lnTo>
                <a:lnTo>
                  <a:pt x="104" y="30"/>
                </a:lnTo>
                <a:lnTo>
                  <a:pt x="112" y="32"/>
                </a:lnTo>
                <a:lnTo>
                  <a:pt x="119" y="25"/>
                </a:lnTo>
                <a:lnTo>
                  <a:pt x="126" y="27"/>
                </a:lnTo>
                <a:lnTo>
                  <a:pt x="134" y="25"/>
                </a:lnTo>
                <a:lnTo>
                  <a:pt x="141" y="25"/>
                </a:lnTo>
                <a:lnTo>
                  <a:pt x="149" y="16"/>
                </a:lnTo>
                <a:lnTo>
                  <a:pt x="156" y="18"/>
                </a:lnTo>
                <a:lnTo>
                  <a:pt x="164" y="11"/>
                </a:lnTo>
                <a:lnTo>
                  <a:pt x="171" y="17"/>
                </a:lnTo>
                <a:lnTo>
                  <a:pt x="179" y="15"/>
                </a:lnTo>
                <a:lnTo>
                  <a:pt x="186" y="12"/>
                </a:lnTo>
                <a:lnTo>
                  <a:pt x="194" y="8"/>
                </a:lnTo>
                <a:lnTo>
                  <a:pt x="201" y="8"/>
                </a:lnTo>
                <a:lnTo>
                  <a:pt x="208" y="8"/>
                </a:lnTo>
                <a:lnTo>
                  <a:pt x="216" y="8"/>
                </a:lnTo>
                <a:lnTo>
                  <a:pt x="223" y="3"/>
                </a:lnTo>
                <a:lnTo>
                  <a:pt x="231" y="4"/>
                </a:lnTo>
                <a:lnTo>
                  <a:pt x="238" y="5"/>
                </a:lnTo>
                <a:lnTo>
                  <a:pt x="246" y="3"/>
                </a:lnTo>
                <a:lnTo>
                  <a:pt x="253" y="4"/>
                </a:lnTo>
                <a:lnTo>
                  <a:pt x="261" y="2"/>
                </a:lnTo>
                <a:lnTo>
                  <a:pt x="268" y="4"/>
                </a:lnTo>
                <a:lnTo>
                  <a:pt x="276" y="2"/>
                </a:lnTo>
                <a:lnTo>
                  <a:pt x="283" y="2"/>
                </a:lnTo>
                <a:lnTo>
                  <a:pt x="290" y="1"/>
                </a:lnTo>
                <a:lnTo>
                  <a:pt x="298" y="8"/>
                </a:lnTo>
                <a:lnTo>
                  <a:pt x="305" y="0"/>
                </a:lnTo>
                <a:lnTo>
                  <a:pt x="313" y="2"/>
                </a:lnTo>
                <a:lnTo>
                  <a:pt x="320" y="9"/>
                </a:lnTo>
                <a:lnTo>
                  <a:pt x="328" y="6"/>
                </a:lnTo>
                <a:lnTo>
                  <a:pt x="335" y="11"/>
                </a:lnTo>
                <a:lnTo>
                  <a:pt x="343" y="13"/>
                </a:lnTo>
                <a:lnTo>
                  <a:pt x="350" y="18"/>
                </a:lnTo>
                <a:lnTo>
                  <a:pt x="358" y="24"/>
                </a:lnTo>
                <a:lnTo>
                  <a:pt x="365" y="20"/>
                </a:lnTo>
                <a:lnTo>
                  <a:pt x="372" y="23"/>
                </a:lnTo>
                <a:lnTo>
                  <a:pt x="380" y="19"/>
                </a:lnTo>
                <a:lnTo>
                  <a:pt x="387" y="28"/>
                </a:lnTo>
                <a:lnTo>
                  <a:pt x="395" y="20"/>
                </a:lnTo>
                <a:lnTo>
                  <a:pt x="402" y="20"/>
                </a:lnTo>
                <a:lnTo>
                  <a:pt x="410" y="20"/>
                </a:lnTo>
                <a:lnTo>
                  <a:pt x="417" y="12"/>
                </a:lnTo>
                <a:lnTo>
                  <a:pt x="425" y="16"/>
                </a:lnTo>
                <a:lnTo>
                  <a:pt x="432" y="26"/>
                </a:lnTo>
                <a:lnTo>
                  <a:pt x="440" y="35"/>
                </a:lnTo>
                <a:lnTo>
                  <a:pt x="447" y="35"/>
                </a:lnTo>
                <a:lnTo>
                  <a:pt x="454" y="36"/>
                </a:lnTo>
                <a:lnTo>
                  <a:pt x="462" y="22"/>
                </a:lnTo>
                <a:lnTo>
                  <a:pt x="469" y="23"/>
                </a:lnTo>
                <a:lnTo>
                  <a:pt x="477" y="20"/>
                </a:lnTo>
                <a:lnTo>
                  <a:pt x="484" y="31"/>
                </a:lnTo>
                <a:lnTo>
                  <a:pt x="492" y="21"/>
                </a:lnTo>
                <a:lnTo>
                  <a:pt x="499" y="34"/>
                </a:lnTo>
                <a:lnTo>
                  <a:pt x="507" y="24"/>
                </a:lnTo>
                <a:lnTo>
                  <a:pt x="514" y="29"/>
                </a:lnTo>
                <a:lnTo>
                  <a:pt x="522" y="37"/>
                </a:lnTo>
                <a:lnTo>
                  <a:pt x="529" y="36"/>
                </a:lnTo>
                <a:lnTo>
                  <a:pt x="537" y="54"/>
                </a:lnTo>
                <a:lnTo>
                  <a:pt x="544" y="53"/>
                </a:lnTo>
                <a:lnTo>
                  <a:pt x="551" y="69"/>
                </a:lnTo>
                <a:lnTo>
                  <a:pt x="559" y="61"/>
                </a:lnTo>
                <a:lnTo>
                  <a:pt x="566" y="76"/>
                </a:lnTo>
                <a:lnTo>
                  <a:pt x="574" y="85"/>
                </a:lnTo>
                <a:lnTo>
                  <a:pt x="581" y="90"/>
                </a:lnTo>
                <a:lnTo>
                  <a:pt x="589" y="80"/>
                </a:lnTo>
                <a:lnTo>
                  <a:pt x="596" y="71"/>
                </a:lnTo>
                <a:lnTo>
                  <a:pt x="604" y="78"/>
                </a:lnTo>
                <a:lnTo>
                  <a:pt x="611" y="86"/>
                </a:lnTo>
                <a:lnTo>
                  <a:pt x="619" y="85"/>
                </a:lnTo>
                <a:lnTo>
                  <a:pt x="626" y="89"/>
                </a:lnTo>
                <a:lnTo>
                  <a:pt x="633" y="124"/>
                </a:lnTo>
                <a:lnTo>
                  <a:pt x="641" y="99"/>
                </a:lnTo>
                <a:lnTo>
                  <a:pt x="648" y="110"/>
                </a:lnTo>
                <a:lnTo>
                  <a:pt x="656" y="96"/>
                </a:lnTo>
                <a:lnTo>
                  <a:pt x="663" y="138"/>
                </a:lnTo>
                <a:lnTo>
                  <a:pt x="671" y="123"/>
                </a:lnTo>
                <a:lnTo>
                  <a:pt x="678" y="121"/>
                </a:lnTo>
                <a:lnTo>
                  <a:pt x="686" y="127"/>
                </a:lnTo>
                <a:lnTo>
                  <a:pt x="693" y="129"/>
                </a:lnTo>
                <a:lnTo>
                  <a:pt x="701" y="125"/>
                </a:lnTo>
                <a:lnTo>
                  <a:pt x="708" y="132"/>
                </a:lnTo>
                <a:lnTo>
                  <a:pt x="715" y="139"/>
                </a:lnTo>
                <a:lnTo>
                  <a:pt x="723" y="139"/>
                </a:lnTo>
                <a:lnTo>
                  <a:pt x="730" y="150"/>
                </a:lnTo>
                <a:lnTo>
                  <a:pt x="738" y="140"/>
                </a:lnTo>
                <a:lnTo>
                  <a:pt x="745" y="163"/>
                </a:lnTo>
                <a:lnTo>
                  <a:pt x="753" y="139"/>
                </a:lnTo>
                <a:lnTo>
                  <a:pt x="760" y="144"/>
                </a:lnTo>
                <a:lnTo>
                  <a:pt x="768" y="146"/>
                </a:lnTo>
                <a:lnTo>
                  <a:pt x="775" y="159"/>
                </a:lnTo>
                <a:lnTo>
                  <a:pt x="783" y="152"/>
                </a:lnTo>
                <a:lnTo>
                  <a:pt x="790" y="154"/>
                </a:lnTo>
                <a:lnTo>
                  <a:pt x="797" y="151"/>
                </a:lnTo>
                <a:lnTo>
                  <a:pt x="805" y="147"/>
                </a:lnTo>
                <a:lnTo>
                  <a:pt x="812" y="158"/>
                </a:lnTo>
                <a:lnTo>
                  <a:pt x="820" y="148"/>
                </a:lnTo>
                <a:lnTo>
                  <a:pt x="827" y="154"/>
                </a:lnTo>
                <a:lnTo>
                  <a:pt x="835" y="149"/>
                </a:lnTo>
                <a:lnTo>
                  <a:pt x="842" y="147"/>
                </a:lnTo>
                <a:lnTo>
                  <a:pt x="850" y="142"/>
                </a:lnTo>
                <a:lnTo>
                  <a:pt x="857" y="147"/>
                </a:lnTo>
                <a:lnTo>
                  <a:pt x="865" y="139"/>
                </a:lnTo>
                <a:lnTo>
                  <a:pt x="872" y="135"/>
                </a:lnTo>
                <a:lnTo>
                  <a:pt x="879" y="133"/>
                </a:lnTo>
                <a:lnTo>
                  <a:pt x="887" y="128"/>
                </a:lnTo>
                <a:lnTo>
                  <a:pt x="894" y="127"/>
                </a:lnTo>
                <a:lnTo>
                  <a:pt x="902" y="131"/>
                </a:lnTo>
                <a:lnTo>
                  <a:pt x="909" y="126"/>
                </a:lnTo>
                <a:lnTo>
                  <a:pt x="917" y="119"/>
                </a:lnTo>
                <a:lnTo>
                  <a:pt x="924" y="113"/>
                </a:lnTo>
                <a:lnTo>
                  <a:pt x="932" y="115"/>
                </a:lnTo>
                <a:lnTo>
                  <a:pt x="939" y="104"/>
                </a:lnTo>
                <a:lnTo>
                  <a:pt x="947" y="109"/>
                </a:lnTo>
                <a:lnTo>
                  <a:pt x="954" y="111"/>
                </a:lnTo>
                <a:lnTo>
                  <a:pt x="961" y="109"/>
                </a:lnTo>
                <a:lnTo>
                  <a:pt x="969" y="110"/>
                </a:lnTo>
                <a:lnTo>
                  <a:pt x="976" y="105"/>
                </a:lnTo>
                <a:lnTo>
                  <a:pt x="984" y="105"/>
                </a:lnTo>
                <a:lnTo>
                  <a:pt x="991" y="102"/>
                </a:lnTo>
                <a:lnTo>
                  <a:pt x="999" y="103"/>
                </a:lnTo>
                <a:lnTo>
                  <a:pt x="1006" y="105"/>
                </a:lnTo>
                <a:lnTo>
                  <a:pt x="1014" y="101"/>
                </a:lnTo>
                <a:lnTo>
                  <a:pt x="1021" y="94"/>
                </a:lnTo>
                <a:lnTo>
                  <a:pt x="1029" y="88"/>
                </a:lnTo>
                <a:lnTo>
                  <a:pt x="1036" y="87"/>
                </a:lnTo>
                <a:lnTo>
                  <a:pt x="1043" y="77"/>
                </a:lnTo>
                <a:lnTo>
                  <a:pt x="1051" y="81"/>
                </a:lnTo>
                <a:lnTo>
                  <a:pt x="1058" y="74"/>
                </a:lnTo>
                <a:lnTo>
                  <a:pt x="1066" y="74"/>
                </a:lnTo>
              </a:path>
            </a:pathLst>
          </a:custGeom>
          <a:noFill/>
          <a:ln w="57150" cmpd="sng">
            <a:solidFill>
              <a:srgbClr val="00CC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2675" name="Line 19"/>
          <p:cNvSpPr>
            <a:spLocks noChangeShapeType="1"/>
          </p:cNvSpPr>
          <p:nvPr/>
        </p:nvSpPr>
        <p:spPr bwMode="auto">
          <a:xfrm flipV="1">
            <a:off x="2197100" y="5056188"/>
            <a:ext cx="457200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82676" name="Text Box 20"/>
          <p:cNvSpPr txBox="1">
            <a:spLocks noChangeArrowheads="1"/>
          </p:cNvSpPr>
          <p:nvPr/>
        </p:nvSpPr>
        <p:spPr bwMode="auto">
          <a:xfrm>
            <a:off x="976313" y="5443538"/>
            <a:ext cx="13747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19075" indent="-219075"/>
            <a:r>
              <a:rPr lang="en-US" sz="1200"/>
              <a:t>Baseline – No PV</a:t>
            </a:r>
          </a:p>
        </p:txBody>
      </p:sp>
      <p:sp>
        <p:nvSpPr>
          <p:cNvPr id="582677" name="Line 21"/>
          <p:cNvSpPr>
            <a:spLocks noChangeShapeType="1"/>
          </p:cNvSpPr>
          <p:nvPr/>
        </p:nvSpPr>
        <p:spPr bwMode="auto">
          <a:xfrm flipH="1">
            <a:off x="2835275" y="4270375"/>
            <a:ext cx="271463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82678" name="Text Box 22"/>
          <p:cNvSpPr txBox="1">
            <a:spLocks noChangeArrowheads="1"/>
          </p:cNvSpPr>
          <p:nvPr/>
        </p:nvSpPr>
        <p:spPr bwMode="auto">
          <a:xfrm>
            <a:off x="2897188" y="4037013"/>
            <a:ext cx="73342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19075" indent="-219075"/>
            <a:r>
              <a:rPr lang="en-US" sz="1200"/>
              <a:t>20% PV</a:t>
            </a:r>
          </a:p>
        </p:txBody>
      </p:sp>
      <p:sp>
        <p:nvSpPr>
          <p:cNvPr id="582679" name="Line 23"/>
          <p:cNvSpPr>
            <a:spLocks noChangeShapeType="1"/>
          </p:cNvSpPr>
          <p:nvPr/>
        </p:nvSpPr>
        <p:spPr bwMode="auto">
          <a:xfrm flipH="1">
            <a:off x="3940175" y="4662488"/>
            <a:ext cx="21590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82680" name="Text Box 24"/>
          <p:cNvSpPr txBox="1">
            <a:spLocks noChangeArrowheads="1"/>
          </p:cNvSpPr>
          <p:nvPr/>
        </p:nvSpPr>
        <p:spPr bwMode="auto">
          <a:xfrm>
            <a:off x="3403600" y="4200525"/>
            <a:ext cx="14351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19075" indent="-219075" algn="l"/>
            <a:r>
              <a:rPr lang="en-US" sz="1200" dirty="0"/>
              <a:t>	20% PV with</a:t>
            </a:r>
            <a:br>
              <a:rPr lang="en-US" sz="1200" dirty="0"/>
            </a:br>
            <a:r>
              <a:rPr lang="en-US" sz="1200" dirty="0"/>
              <a:t> volt/</a:t>
            </a:r>
            <a:r>
              <a:rPr lang="en-US" sz="1200" dirty="0" err="1"/>
              <a:t>var</a:t>
            </a:r>
            <a:r>
              <a:rPr lang="en-US" sz="1200" dirty="0"/>
              <a:t> control</a:t>
            </a:r>
          </a:p>
        </p:txBody>
      </p:sp>
      <p:sp>
        <p:nvSpPr>
          <p:cNvPr id="582681" name="Text Box 25"/>
          <p:cNvSpPr txBox="1">
            <a:spLocks noChangeArrowheads="1"/>
          </p:cNvSpPr>
          <p:nvPr/>
        </p:nvSpPr>
        <p:spPr bwMode="auto">
          <a:xfrm>
            <a:off x="814388" y="1881188"/>
            <a:ext cx="157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19075" indent="-219075" algn="l"/>
            <a:r>
              <a:rPr lang="en-US">
                <a:solidFill>
                  <a:schemeClr val="bg1"/>
                </a:solidFill>
              </a:rPr>
              <a:t>Customer Load</a:t>
            </a:r>
          </a:p>
        </p:txBody>
      </p:sp>
      <p:sp>
        <p:nvSpPr>
          <p:cNvPr id="582682" name="Line 26"/>
          <p:cNvSpPr>
            <a:spLocks noChangeShapeType="1"/>
          </p:cNvSpPr>
          <p:nvPr/>
        </p:nvSpPr>
        <p:spPr bwMode="auto">
          <a:xfrm flipH="1">
            <a:off x="1025525" y="2286000"/>
            <a:ext cx="209550" cy="4079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82683" name="Line 27"/>
          <p:cNvSpPr>
            <a:spLocks noChangeShapeType="1"/>
          </p:cNvSpPr>
          <p:nvPr/>
        </p:nvSpPr>
        <p:spPr bwMode="auto">
          <a:xfrm flipH="1">
            <a:off x="3378200" y="2190750"/>
            <a:ext cx="209550" cy="4079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82684" name="Text Box 28"/>
          <p:cNvSpPr txBox="1">
            <a:spLocks noChangeArrowheads="1"/>
          </p:cNvSpPr>
          <p:nvPr/>
        </p:nvSpPr>
        <p:spPr bwMode="auto">
          <a:xfrm>
            <a:off x="3167063" y="1785938"/>
            <a:ext cx="1392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19075" indent="-219075" algn="l"/>
            <a:r>
              <a:rPr lang="en-US">
                <a:solidFill>
                  <a:schemeClr val="bg1"/>
                </a:solidFill>
              </a:rPr>
              <a:t>Customer PV</a:t>
            </a:r>
          </a:p>
        </p:txBody>
      </p:sp>
      <p:sp>
        <p:nvSpPr>
          <p:cNvPr id="582685" name="AutoShape 29"/>
          <p:cNvSpPr>
            <a:spLocks noChangeArrowheads="1"/>
          </p:cNvSpPr>
          <p:nvPr/>
        </p:nvSpPr>
        <p:spPr bwMode="auto">
          <a:xfrm>
            <a:off x="288925" y="1685925"/>
            <a:ext cx="4629150" cy="1849438"/>
          </a:xfrm>
          <a:prstGeom prst="roundRect">
            <a:avLst>
              <a:gd name="adj" fmla="val 4148"/>
            </a:avLst>
          </a:prstGeom>
          <a:gradFill rotWithShape="1">
            <a:gsLst>
              <a:gs pos="0">
                <a:srgbClr val="AEA8FE"/>
              </a:gs>
              <a:gs pos="100000">
                <a:srgbClr val="E7F6FF"/>
              </a:gs>
            </a:gsLst>
            <a:lin ang="5400000" scaled="1"/>
          </a:gradFill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68313" y="1893888"/>
            <a:ext cx="4610100" cy="1630362"/>
            <a:chOff x="2738" y="2392"/>
            <a:chExt cx="2904" cy="1027"/>
          </a:xfrm>
        </p:grpSpPr>
        <p:sp>
          <p:nvSpPr>
            <p:cNvPr id="582687" name="Line 4"/>
            <p:cNvSpPr>
              <a:spLocks noChangeShapeType="1"/>
            </p:cNvSpPr>
            <p:nvPr/>
          </p:nvSpPr>
          <p:spPr bwMode="auto">
            <a:xfrm>
              <a:off x="2956" y="2916"/>
              <a:ext cx="26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688" name="Line 5"/>
            <p:cNvSpPr>
              <a:spLocks noChangeShapeType="1"/>
            </p:cNvSpPr>
            <p:nvPr/>
          </p:nvSpPr>
          <p:spPr bwMode="auto">
            <a:xfrm flipV="1">
              <a:off x="2956" y="2425"/>
              <a:ext cx="0" cy="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689" name="Text Box 6"/>
            <p:cNvSpPr txBox="1">
              <a:spLocks noChangeArrowheads="1"/>
            </p:cNvSpPr>
            <p:nvPr/>
          </p:nvSpPr>
          <p:spPr bwMode="auto">
            <a:xfrm rot="-5400000">
              <a:off x="2360" y="2783"/>
              <a:ext cx="9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Calibri" pitchFamily="34" charset="0"/>
                </a:rPr>
                <a:t>VARs Generated</a:t>
              </a:r>
            </a:p>
          </p:txBody>
        </p:sp>
        <p:sp>
          <p:nvSpPr>
            <p:cNvPr id="582690" name="Text Box 7"/>
            <p:cNvSpPr txBox="1">
              <a:spLocks noChangeArrowheads="1"/>
            </p:cNvSpPr>
            <p:nvPr/>
          </p:nvSpPr>
          <p:spPr bwMode="auto">
            <a:xfrm>
              <a:off x="2946" y="2512"/>
              <a:ext cx="5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400">
                  <a:solidFill>
                    <a:schemeClr val="tx1"/>
                  </a:solidFill>
                  <a:latin typeface="Calibri" pitchFamily="34" charset="0"/>
                </a:rPr>
                <a:t>Capacitive</a:t>
              </a:r>
            </a:p>
          </p:txBody>
        </p:sp>
        <p:sp>
          <p:nvSpPr>
            <p:cNvPr id="582691" name="Text Box 8"/>
            <p:cNvSpPr txBox="1">
              <a:spLocks noChangeArrowheads="1"/>
            </p:cNvSpPr>
            <p:nvPr/>
          </p:nvSpPr>
          <p:spPr bwMode="auto">
            <a:xfrm>
              <a:off x="2960" y="3074"/>
              <a:ext cx="539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400">
                  <a:solidFill>
                    <a:schemeClr val="tx1"/>
                  </a:solidFill>
                  <a:latin typeface="Calibri" pitchFamily="34" charset="0"/>
                </a:rPr>
                <a:t>Inductive</a:t>
              </a:r>
            </a:p>
          </p:txBody>
        </p:sp>
        <p:sp>
          <p:nvSpPr>
            <p:cNvPr id="582692" name="Text Box 9"/>
            <p:cNvSpPr txBox="1">
              <a:spLocks noChangeArrowheads="1"/>
            </p:cNvSpPr>
            <p:nvPr/>
          </p:nvSpPr>
          <p:spPr bwMode="auto">
            <a:xfrm>
              <a:off x="5029" y="2538"/>
              <a:ext cx="61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Calibri" pitchFamily="34" charset="0"/>
                </a:rPr>
                <a:t>System Voltage</a:t>
              </a:r>
            </a:p>
          </p:txBody>
        </p:sp>
        <p:sp>
          <p:nvSpPr>
            <p:cNvPr id="582693" name="Text Box 10"/>
            <p:cNvSpPr txBox="1">
              <a:spLocks noChangeArrowheads="1"/>
            </p:cNvSpPr>
            <p:nvPr/>
          </p:nvSpPr>
          <p:spPr bwMode="auto">
            <a:xfrm>
              <a:off x="3591" y="3114"/>
              <a:ext cx="21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200">
                  <a:solidFill>
                    <a:schemeClr val="tx1"/>
                  </a:solidFill>
                  <a:latin typeface="Calibri" pitchFamily="34" charset="0"/>
                </a:rPr>
                <a:t>V1</a:t>
              </a:r>
            </a:p>
          </p:txBody>
        </p:sp>
        <p:sp>
          <p:nvSpPr>
            <p:cNvPr id="582694" name="Text Box 11"/>
            <p:cNvSpPr txBox="1">
              <a:spLocks noChangeArrowheads="1"/>
            </p:cNvSpPr>
            <p:nvPr/>
          </p:nvSpPr>
          <p:spPr bwMode="auto">
            <a:xfrm>
              <a:off x="3958" y="3114"/>
              <a:ext cx="21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200">
                  <a:solidFill>
                    <a:schemeClr val="tx1"/>
                  </a:solidFill>
                  <a:latin typeface="Calibri" pitchFamily="34" charset="0"/>
                </a:rPr>
                <a:t>V2</a:t>
              </a:r>
            </a:p>
          </p:txBody>
        </p:sp>
        <p:sp>
          <p:nvSpPr>
            <p:cNvPr id="582695" name="Text Box 12"/>
            <p:cNvSpPr txBox="1">
              <a:spLocks noChangeArrowheads="1"/>
            </p:cNvSpPr>
            <p:nvPr/>
          </p:nvSpPr>
          <p:spPr bwMode="auto">
            <a:xfrm>
              <a:off x="4459" y="3114"/>
              <a:ext cx="21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200">
                  <a:solidFill>
                    <a:schemeClr val="tx1"/>
                  </a:solidFill>
                  <a:latin typeface="Calibri" pitchFamily="34" charset="0"/>
                </a:rPr>
                <a:t>V3</a:t>
              </a:r>
            </a:p>
          </p:txBody>
        </p:sp>
        <p:sp>
          <p:nvSpPr>
            <p:cNvPr id="582696" name="Text Box 13"/>
            <p:cNvSpPr txBox="1">
              <a:spLocks noChangeArrowheads="1"/>
            </p:cNvSpPr>
            <p:nvPr/>
          </p:nvSpPr>
          <p:spPr bwMode="auto">
            <a:xfrm>
              <a:off x="4791" y="3015"/>
              <a:ext cx="21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200">
                  <a:solidFill>
                    <a:schemeClr val="tx1"/>
                  </a:solidFill>
                  <a:latin typeface="Calibri" pitchFamily="34" charset="0"/>
                </a:rPr>
                <a:t>V4</a:t>
              </a:r>
            </a:p>
          </p:txBody>
        </p:sp>
        <p:sp>
          <p:nvSpPr>
            <p:cNvPr id="582697" name="Line 14"/>
            <p:cNvSpPr>
              <a:spLocks noChangeShapeType="1"/>
            </p:cNvSpPr>
            <p:nvPr/>
          </p:nvSpPr>
          <p:spPr bwMode="auto">
            <a:xfrm>
              <a:off x="3457" y="2458"/>
              <a:ext cx="189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698" name="Line 15"/>
            <p:cNvSpPr>
              <a:spLocks noChangeShapeType="1"/>
            </p:cNvSpPr>
            <p:nvPr/>
          </p:nvSpPr>
          <p:spPr bwMode="auto">
            <a:xfrm>
              <a:off x="3657" y="2458"/>
              <a:ext cx="400" cy="45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699" name="Line 16"/>
            <p:cNvSpPr>
              <a:spLocks noChangeShapeType="1"/>
            </p:cNvSpPr>
            <p:nvPr/>
          </p:nvSpPr>
          <p:spPr bwMode="auto">
            <a:xfrm>
              <a:off x="4057" y="2916"/>
              <a:ext cx="50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00" name="Line 17"/>
            <p:cNvSpPr>
              <a:spLocks noChangeShapeType="1"/>
            </p:cNvSpPr>
            <p:nvPr/>
          </p:nvSpPr>
          <p:spPr bwMode="auto">
            <a:xfrm>
              <a:off x="4558" y="2916"/>
              <a:ext cx="333" cy="42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01" name="Line 18"/>
            <p:cNvSpPr>
              <a:spLocks noChangeShapeType="1"/>
            </p:cNvSpPr>
            <p:nvPr/>
          </p:nvSpPr>
          <p:spPr bwMode="auto">
            <a:xfrm>
              <a:off x="4881" y="3332"/>
              <a:ext cx="22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02" name="Line 19"/>
            <p:cNvSpPr>
              <a:spLocks noChangeShapeType="1"/>
            </p:cNvSpPr>
            <p:nvPr/>
          </p:nvSpPr>
          <p:spPr bwMode="auto">
            <a:xfrm>
              <a:off x="3657" y="2458"/>
              <a:ext cx="0" cy="6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03" name="Line 20"/>
            <p:cNvSpPr>
              <a:spLocks noChangeShapeType="1"/>
            </p:cNvSpPr>
            <p:nvPr/>
          </p:nvSpPr>
          <p:spPr bwMode="auto">
            <a:xfrm flipV="1">
              <a:off x="4057" y="2916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04" name="Line 21"/>
            <p:cNvSpPr>
              <a:spLocks noChangeShapeType="1"/>
            </p:cNvSpPr>
            <p:nvPr/>
          </p:nvSpPr>
          <p:spPr bwMode="auto">
            <a:xfrm flipV="1">
              <a:off x="4558" y="2916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05" name="Line 22"/>
            <p:cNvSpPr>
              <a:spLocks noChangeShapeType="1"/>
            </p:cNvSpPr>
            <p:nvPr/>
          </p:nvSpPr>
          <p:spPr bwMode="auto">
            <a:xfrm flipV="1">
              <a:off x="4891" y="3178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06" name="Text Box 23"/>
            <p:cNvSpPr txBox="1">
              <a:spLocks noChangeArrowheads="1"/>
            </p:cNvSpPr>
            <p:nvPr/>
          </p:nvSpPr>
          <p:spPr bwMode="auto">
            <a:xfrm>
              <a:off x="3857" y="2392"/>
              <a:ext cx="23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200">
                  <a:solidFill>
                    <a:schemeClr val="tx1"/>
                  </a:solidFill>
                  <a:latin typeface="Calibri" pitchFamily="34" charset="0"/>
                </a:rPr>
                <a:t>Q1</a:t>
              </a:r>
            </a:p>
          </p:txBody>
        </p:sp>
        <p:sp>
          <p:nvSpPr>
            <p:cNvPr id="582707" name="Text Box 24"/>
            <p:cNvSpPr txBox="1">
              <a:spLocks noChangeArrowheads="1"/>
            </p:cNvSpPr>
            <p:nvPr/>
          </p:nvSpPr>
          <p:spPr bwMode="auto">
            <a:xfrm>
              <a:off x="5335" y="3246"/>
              <a:ext cx="23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200">
                  <a:solidFill>
                    <a:schemeClr val="tx1"/>
                  </a:solidFill>
                  <a:latin typeface="Calibri" pitchFamily="34" charset="0"/>
                </a:rPr>
                <a:t>Q4</a:t>
              </a:r>
            </a:p>
          </p:txBody>
        </p:sp>
        <p:sp>
          <p:nvSpPr>
            <p:cNvPr id="582708" name="Text Box 25"/>
            <p:cNvSpPr txBox="1">
              <a:spLocks noChangeArrowheads="1"/>
            </p:cNvSpPr>
            <p:nvPr/>
          </p:nvSpPr>
          <p:spPr bwMode="auto">
            <a:xfrm>
              <a:off x="4757" y="2720"/>
              <a:ext cx="23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200">
                  <a:solidFill>
                    <a:schemeClr val="tx1"/>
                  </a:solidFill>
                  <a:latin typeface="Calibri" pitchFamily="34" charset="0"/>
                </a:rPr>
                <a:t>Q3</a:t>
              </a:r>
            </a:p>
          </p:txBody>
        </p:sp>
        <p:sp>
          <p:nvSpPr>
            <p:cNvPr id="582709" name="Text Box 26"/>
            <p:cNvSpPr txBox="1">
              <a:spLocks noChangeArrowheads="1"/>
            </p:cNvSpPr>
            <p:nvPr/>
          </p:nvSpPr>
          <p:spPr bwMode="auto">
            <a:xfrm>
              <a:off x="4224" y="2720"/>
              <a:ext cx="23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200">
                  <a:solidFill>
                    <a:schemeClr val="tx1"/>
                  </a:solidFill>
                  <a:latin typeface="Calibri" pitchFamily="34" charset="0"/>
                </a:rPr>
                <a:t>Q2</a:t>
              </a:r>
            </a:p>
          </p:txBody>
        </p:sp>
        <p:sp>
          <p:nvSpPr>
            <p:cNvPr id="582710" name="Line 27"/>
            <p:cNvSpPr>
              <a:spLocks noChangeShapeType="1"/>
            </p:cNvSpPr>
            <p:nvPr/>
          </p:nvSpPr>
          <p:spPr bwMode="auto">
            <a:xfrm>
              <a:off x="5026" y="3332"/>
              <a:ext cx="339" cy="1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11" name="Line 28"/>
            <p:cNvSpPr>
              <a:spLocks noChangeShapeType="1"/>
            </p:cNvSpPr>
            <p:nvPr/>
          </p:nvSpPr>
          <p:spPr bwMode="auto">
            <a:xfrm flipH="1">
              <a:off x="3024" y="2458"/>
              <a:ext cx="456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12" name="Line 29"/>
            <p:cNvSpPr>
              <a:spLocks noChangeShapeType="1"/>
            </p:cNvSpPr>
            <p:nvPr/>
          </p:nvSpPr>
          <p:spPr bwMode="auto">
            <a:xfrm flipH="1">
              <a:off x="4591" y="2819"/>
              <a:ext cx="167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13" name="Line 30"/>
            <p:cNvSpPr>
              <a:spLocks noChangeShapeType="1"/>
            </p:cNvSpPr>
            <p:nvPr/>
          </p:nvSpPr>
          <p:spPr bwMode="auto">
            <a:xfrm flipH="1">
              <a:off x="4091" y="2819"/>
              <a:ext cx="133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714" name="Line 31"/>
            <p:cNvSpPr>
              <a:spLocks noChangeShapeType="1"/>
            </p:cNvSpPr>
            <p:nvPr/>
          </p:nvSpPr>
          <p:spPr bwMode="auto">
            <a:xfrm flipH="1">
              <a:off x="3723" y="2458"/>
              <a:ext cx="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2715" name="Line 59"/>
          <p:cNvSpPr>
            <a:spLocks noChangeShapeType="1"/>
          </p:cNvSpPr>
          <p:nvPr/>
        </p:nvSpPr>
        <p:spPr bwMode="auto">
          <a:xfrm flipH="1">
            <a:off x="3430588" y="2157413"/>
            <a:ext cx="209550" cy="407987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82716" name="Text Box 60"/>
          <p:cNvSpPr txBox="1">
            <a:spLocks noChangeArrowheads="1"/>
          </p:cNvSpPr>
          <p:nvPr/>
        </p:nvSpPr>
        <p:spPr bwMode="auto">
          <a:xfrm>
            <a:off x="3219450" y="1752600"/>
            <a:ext cx="1628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19075" indent="-219075" algn="l"/>
            <a:r>
              <a:rPr lang="en-US">
                <a:solidFill>
                  <a:schemeClr val="bg1"/>
                </a:solidFill>
              </a:rPr>
              <a:t>Volt-Var Control</a:t>
            </a:r>
          </a:p>
        </p:txBody>
      </p:sp>
      <p:sp>
        <p:nvSpPr>
          <p:cNvPr id="582717" name="Text Box 61"/>
          <p:cNvSpPr txBox="1">
            <a:spLocks noChangeArrowheads="1"/>
          </p:cNvSpPr>
          <p:nvPr/>
        </p:nvSpPr>
        <p:spPr bwMode="auto">
          <a:xfrm>
            <a:off x="1636713" y="6270625"/>
            <a:ext cx="19097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19075" indent="-219075"/>
            <a:r>
              <a:rPr lang="en-US"/>
              <a:t>24 Hour Simulation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4912" y="5944163"/>
            <a:ext cx="29720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dirty="0"/>
              <a:t>Source: J. Smith, T. Key “High-Penetration PV Impact Analysis on Distribution Systems,” Solar Power International, Oct 2011</a:t>
            </a: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6362700" y="2239965"/>
            <a:ext cx="2578100" cy="10772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Initial analysis indicated 25%-100% more PV can be accommodated using Volt/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var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2179653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8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8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8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8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8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8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8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8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8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8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8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8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4" grpId="0" animBg="1"/>
      <p:bldP spid="582665" grpId="0"/>
      <p:bldP spid="582667" grpId="0" animBg="1"/>
      <p:bldP spid="582668" grpId="0" animBg="1"/>
      <p:bldP spid="582669" grpId="0" animBg="1"/>
      <p:bldP spid="582673" grpId="0" animBg="1"/>
      <p:bldP spid="582674" grpId="0" animBg="1"/>
      <p:bldP spid="582677" grpId="0" animBg="1"/>
      <p:bldP spid="582678" grpId="0"/>
      <p:bldP spid="582679" grpId="0" animBg="1"/>
      <p:bldP spid="582683" grpId="0" animBg="1"/>
      <p:bldP spid="582684" grpId="0"/>
      <p:bldP spid="582685" grpId="0" animBg="1"/>
      <p:bldP spid="582715" grpId="0" animBg="1"/>
      <p:bldP spid="582716" grpId="0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5600700"/>
            <a:ext cx="9144000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Increasing Hosting Capacity with Smart Inverters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536" y="1047773"/>
            <a:ext cx="307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Without Volt/</a:t>
            </a:r>
            <a:r>
              <a:rPr lang="en-US" b="1" dirty="0" err="1"/>
              <a:t>var</a:t>
            </a:r>
            <a:r>
              <a:rPr lang="en-US" b="1" dirty="0"/>
              <a:t> Control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5193893" y="4326011"/>
            <a:ext cx="33187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545396" y="1038550"/>
            <a:ext cx="2786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Volt/</a:t>
            </a:r>
            <a:r>
              <a:rPr lang="en-US" b="1" dirty="0" err="1"/>
              <a:t>var</a:t>
            </a:r>
            <a:r>
              <a:rPr lang="en-US" b="1" dirty="0"/>
              <a:t> Control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59366" y="1524004"/>
            <a:ext cx="685958" cy="2659825"/>
          </a:xfrm>
          <a:prstGeom prst="rect">
            <a:avLst/>
          </a:prstGeom>
          <a:solidFill>
            <a:srgbClr val="00CC00">
              <a:alpha val="29000"/>
            </a:srgb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357342" y="1534512"/>
            <a:ext cx="849829" cy="2641845"/>
          </a:xfrm>
          <a:prstGeom prst="rect">
            <a:avLst/>
          </a:prstGeom>
          <a:solidFill>
            <a:srgbClr val="FFFF00">
              <a:alpha val="41000"/>
            </a:srgb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207172" y="1524004"/>
            <a:ext cx="1839310" cy="2649314"/>
          </a:xfrm>
          <a:prstGeom prst="rect">
            <a:avLst/>
          </a:prstGeom>
          <a:solidFill>
            <a:srgbClr val="FF0000">
              <a:alpha val="38000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2520" y="3701026"/>
            <a:ext cx="25058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/>
              <a:t>5000 cases shown</a:t>
            </a:r>
            <a:br>
              <a:rPr lang="en-US" sz="1100" dirty="0"/>
            </a:br>
            <a:r>
              <a:rPr lang="en-US" sz="1100" dirty="0"/>
              <a:t>Each point  = highest primary voltage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229882" y="1534515"/>
            <a:ext cx="1176941" cy="2651878"/>
          </a:xfrm>
          <a:prstGeom prst="rect">
            <a:avLst/>
          </a:prstGeom>
          <a:solidFill>
            <a:srgbClr val="00CC00">
              <a:alpha val="29000"/>
            </a:srgb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411312" y="1555536"/>
            <a:ext cx="2133598" cy="2602476"/>
          </a:xfrm>
          <a:prstGeom prst="rect">
            <a:avLst/>
          </a:prstGeom>
          <a:solidFill>
            <a:srgbClr val="FFFF00">
              <a:alpha val="41000"/>
            </a:srgb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Freeform 16"/>
          <p:cNvSpPr/>
          <p:nvPr/>
        </p:nvSpPr>
        <p:spPr bwMode="auto">
          <a:xfrm flipV="1">
            <a:off x="2250054" y="3066375"/>
            <a:ext cx="522269" cy="366891"/>
          </a:xfrm>
          <a:custGeom>
            <a:avLst/>
            <a:gdLst>
              <a:gd name="connsiteX0" fmla="*/ 506858 w 522269"/>
              <a:gd name="connsiteY0" fmla="*/ 47946 h 530832"/>
              <a:gd name="connsiteX1" fmla="*/ 445213 w 522269"/>
              <a:gd name="connsiteY1" fmla="*/ 17124 h 530832"/>
              <a:gd name="connsiteX2" fmla="*/ 44521 w 522269"/>
              <a:gd name="connsiteY2" fmla="*/ 150688 h 530832"/>
              <a:gd name="connsiteX3" fmla="*/ 178085 w 522269"/>
              <a:gd name="connsiteY3" fmla="*/ 345897 h 530832"/>
              <a:gd name="connsiteX4" fmla="*/ 95892 w 522269"/>
              <a:gd name="connsiteY4" fmla="*/ 530832 h 530832"/>
              <a:gd name="connsiteX5" fmla="*/ 95892 w 522269"/>
              <a:gd name="connsiteY5" fmla="*/ 530832 h 53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269" h="530832">
                <a:moveTo>
                  <a:pt x="506858" y="47946"/>
                </a:moveTo>
                <a:cubicBezTo>
                  <a:pt x="514563" y="23973"/>
                  <a:pt x="522269" y="0"/>
                  <a:pt x="445213" y="17124"/>
                </a:cubicBezTo>
                <a:cubicBezTo>
                  <a:pt x="368157" y="34248"/>
                  <a:pt x="89042" y="95892"/>
                  <a:pt x="44521" y="150688"/>
                </a:cubicBezTo>
                <a:cubicBezTo>
                  <a:pt x="0" y="205484"/>
                  <a:pt x="169523" y="282540"/>
                  <a:pt x="178085" y="345897"/>
                </a:cubicBezTo>
                <a:cubicBezTo>
                  <a:pt x="186647" y="409254"/>
                  <a:pt x="95892" y="530832"/>
                  <a:pt x="95892" y="530832"/>
                </a:cubicBezTo>
                <a:lnTo>
                  <a:pt x="95892" y="530832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8588" y="3139904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ANSI voltage limit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 flipV="1">
            <a:off x="5224619" y="2995453"/>
            <a:ext cx="3383353" cy="13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Freeform 19"/>
          <p:cNvSpPr/>
          <p:nvPr/>
        </p:nvSpPr>
        <p:spPr bwMode="auto">
          <a:xfrm rot="13206970" flipV="1">
            <a:off x="5789765" y="2520483"/>
            <a:ext cx="522269" cy="366891"/>
          </a:xfrm>
          <a:custGeom>
            <a:avLst/>
            <a:gdLst>
              <a:gd name="connsiteX0" fmla="*/ 506858 w 522269"/>
              <a:gd name="connsiteY0" fmla="*/ 47946 h 530832"/>
              <a:gd name="connsiteX1" fmla="*/ 445213 w 522269"/>
              <a:gd name="connsiteY1" fmla="*/ 17124 h 530832"/>
              <a:gd name="connsiteX2" fmla="*/ 44521 w 522269"/>
              <a:gd name="connsiteY2" fmla="*/ 150688 h 530832"/>
              <a:gd name="connsiteX3" fmla="*/ 178085 w 522269"/>
              <a:gd name="connsiteY3" fmla="*/ 345897 h 530832"/>
              <a:gd name="connsiteX4" fmla="*/ 95892 w 522269"/>
              <a:gd name="connsiteY4" fmla="*/ 530832 h 530832"/>
              <a:gd name="connsiteX5" fmla="*/ 95892 w 522269"/>
              <a:gd name="connsiteY5" fmla="*/ 530832 h 53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269" h="530832">
                <a:moveTo>
                  <a:pt x="506858" y="47946"/>
                </a:moveTo>
                <a:cubicBezTo>
                  <a:pt x="514563" y="23973"/>
                  <a:pt x="522269" y="0"/>
                  <a:pt x="445213" y="17124"/>
                </a:cubicBezTo>
                <a:cubicBezTo>
                  <a:pt x="368157" y="34248"/>
                  <a:pt x="89042" y="95892"/>
                  <a:pt x="44521" y="150688"/>
                </a:cubicBezTo>
                <a:cubicBezTo>
                  <a:pt x="0" y="205484"/>
                  <a:pt x="169523" y="282540"/>
                  <a:pt x="178085" y="345897"/>
                </a:cubicBezTo>
                <a:cubicBezTo>
                  <a:pt x="186647" y="409254"/>
                  <a:pt x="95892" y="530832"/>
                  <a:pt x="95892" y="530832"/>
                </a:cubicBezTo>
                <a:lnTo>
                  <a:pt x="95892" y="530832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57173" y="2104157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ANSI voltage limit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flipV="1">
            <a:off x="670321" y="2997785"/>
            <a:ext cx="3386672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7625255" y="5213129"/>
            <a:ext cx="151874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160%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 increase in hosting capacity</a:t>
            </a:r>
            <a:br>
              <a:rPr lang="en-US" sz="1200" dirty="0">
                <a:solidFill>
                  <a:schemeClr val="accent4">
                    <a:lumMod val="75000"/>
                  </a:schemeClr>
                </a:solidFill>
              </a:rPr>
            </a:b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  <a:p>
            <a:pPr algn="l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60%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 increase in hosting capacity</a:t>
            </a:r>
          </a:p>
        </p:txBody>
      </p:sp>
      <p:sp>
        <p:nvSpPr>
          <p:cNvPr id="24" name="Right Arrow 23"/>
          <p:cNvSpPr/>
          <p:nvPr/>
        </p:nvSpPr>
        <p:spPr bwMode="auto">
          <a:xfrm flipH="1">
            <a:off x="7441326" y="5255178"/>
            <a:ext cx="178676" cy="16816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flipH="1">
            <a:off x="7436071" y="5838504"/>
            <a:ext cx="178676" cy="16816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8544910" y="1529259"/>
            <a:ext cx="57806" cy="2649314"/>
          </a:xfrm>
          <a:prstGeom prst="rect">
            <a:avLst/>
          </a:prstGeom>
          <a:solidFill>
            <a:srgbClr val="FF0000">
              <a:alpha val="38000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82009" y="1291584"/>
            <a:ext cx="4343400" cy="32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4730267" y="4362539"/>
            <a:ext cx="42216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Increasing penetration (kW)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3487406" y="2672346"/>
            <a:ext cx="259051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Maximum Feeder Voltage (</a:t>
            </a:r>
            <a:r>
              <a:rPr lang="en-US" sz="1400" dirty="0" err="1"/>
              <a:t>pu</a:t>
            </a:r>
            <a:r>
              <a:rPr lang="en-US" sz="1400" dirty="0"/>
              <a:t>)</a:t>
            </a:r>
          </a:p>
        </p:txBody>
      </p:sp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5375" y="1271429"/>
            <a:ext cx="4343400" cy="325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 rot="16200000">
            <a:off x="-1118312" y="2795983"/>
            <a:ext cx="268028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Maximum Feeder Voltages (</a:t>
            </a:r>
            <a:r>
              <a:rPr lang="en-US" sz="1400" dirty="0" err="1"/>
              <a:t>pu</a:t>
            </a:r>
            <a:r>
              <a:rPr lang="en-US" sz="1400" dirty="0"/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8100" y="4350910"/>
            <a:ext cx="42216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Increasing penetration (kW)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645356" y="4418368"/>
            <a:ext cx="35253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681443" y="4980858"/>
          <a:ext cx="338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observable violations regardless of size/location</a:t>
                      </a:r>
                    </a:p>
                  </a:txBody>
                  <a:tcPr marR="0" marT="91440" marB="9144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681443" y="5534492"/>
          <a:ext cx="338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Possible violations based upon size/location</a:t>
                      </a:r>
                    </a:p>
                  </a:txBody>
                  <a:tcPr marR="0" marT="91440" marB="91440" anchor="b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681443" y="5911156"/>
          <a:ext cx="338711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Observable violations occur regardless of size/location</a:t>
                      </a:r>
                    </a:p>
                  </a:txBody>
                  <a:tcPr marR="0" marT="91440" marB="91440" anchor="b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0" y="4876800"/>
            <a:ext cx="4458775" cy="1676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62866" y="4862962"/>
          <a:ext cx="7051437" cy="1572373"/>
        </p:xfrm>
        <a:graphic>
          <a:graphicData uri="http://schemas.openxmlformats.org/drawingml/2006/table">
            <a:tbl>
              <a:tblPr/>
              <a:tblGrid>
                <a:gridCol w="1948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1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032">
                <a:tc>
                  <a:txBody>
                    <a:bodyPr/>
                    <a:lstStyle/>
                    <a:p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PV Hosting</a:t>
                      </a:r>
                      <a:r>
                        <a:rPr lang="en-US" sz="1200" b="1" baseline="0" dirty="0">
                          <a:latin typeface="Arial"/>
                          <a:ea typeface="Times New Roman"/>
                          <a:cs typeface="Times New Roman"/>
                        </a:rPr>
                        <a:t> Capacity </a:t>
                      </a: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(kW)</a:t>
                      </a:r>
                      <a:endParaRPr lang="en-US" sz="1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005">
                <a:tc>
                  <a:txBody>
                    <a:bodyPr/>
                    <a:lstStyle/>
                    <a:p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Without Volt/</a:t>
                      </a:r>
                      <a:r>
                        <a:rPr lang="en-US" sz="1200" dirty="0" err="1">
                          <a:latin typeface="Arial"/>
                          <a:ea typeface="Times New Roman"/>
                          <a:cs typeface="Times New Roman"/>
                        </a:rPr>
                        <a:t>var</a:t>
                      </a:r>
                      <a:endParaRPr lang="en-US" sz="1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With Volt/</a:t>
                      </a:r>
                      <a:r>
                        <a:rPr lang="en-US" sz="1200" dirty="0" err="1">
                          <a:latin typeface="+mn-lt"/>
                          <a:ea typeface="Times New Roman"/>
                          <a:cs typeface="Times New Roman"/>
                        </a:rPr>
                        <a:t>var</a:t>
                      </a:r>
                      <a:endParaRPr lang="en-US" sz="1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346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Primary Voltage Deviation</a:t>
                      </a:r>
                      <a:endParaRPr lang="en-US" sz="1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1st violation</a:t>
                      </a:r>
                      <a:endParaRPr lang="en-US" sz="1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938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&gt;2500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50% scenarios with violation</a:t>
                      </a:r>
                      <a:endParaRPr lang="en-US" sz="1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1323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&gt;2500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6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All scenarios with violation</a:t>
                      </a:r>
                      <a:endParaRPr lang="en-US" sz="1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1673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&gt;2500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46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Primary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Over</a:t>
                      </a:r>
                      <a:r>
                        <a:rPr lang="en-US" sz="1200" b="1" baseline="0" dirty="0">
                          <a:latin typeface="Arial"/>
                          <a:ea typeface="Times New Roman"/>
                          <a:cs typeface="Times New Roman"/>
                        </a:rPr>
                        <a:t> Voltage</a:t>
                      </a:r>
                      <a:endParaRPr lang="en-US" sz="1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1st violation</a:t>
                      </a:r>
                      <a:endParaRPr lang="en-US" sz="12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540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880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6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50% scenarios with violation</a:t>
                      </a:r>
                      <a:endParaRPr lang="en-US" sz="1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871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1464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6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All scenarios with violation</a:t>
                      </a:r>
                      <a:endParaRPr lang="en-US" sz="1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1173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</a:rPr>
                        <a:t>2418</a:t>
                      </a:r>
                    </a:p>
                  </a:txBody>
                  <a:tcPr marL="44892" marR="4489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065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  <p:bldP spid="13" grpId="0" animBg="1"/>
      <p:bldP spid="15" grpId="0" animBg="1"/>
      <p:bldP spid="16" grpId="0" animBg="1"/>
      <p:bldP spid="20" grpId="0" animBg="1"/>
      <p:bldP spid="21" grpId="0"/>
      <p:bldP spid="23" grpId="0"/>
      <p:bldP spid="24" grpId="0" animBg="1"/>
      <p:bldP spid="25" grpId="0" animBg="1"/>
      <p:bldP spid="26" grpId="0" animBg="1"/>
      <p:bldP spid="28" grpId="0" animBg="1"/>
      <p:bldP spid="29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Storage Model</a:t>
            </a:r>
          </a:p>
        </p:txBody>
      </p:sp>
    </p:spTree>
    <p:extLst>
      <p:ext uri="{BB962C8B-B14F-4D97-AF65-F5344CB8AC3E}">
        <p14:creationId xmlns:p14="http://schemas.microsoft.com/office/powerpoint/2010/main" val="1500775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Storage is a frequently-proposed solution to renewable generation issues</a:t>
            </a:r>
          </a:p>
          <a:p>
            <a:endParaRPr lang="en-US" dirty="0"/>
          </a:p>
          <a:p>
            <a:r>
              <a:rPr lang="en-US" dirty="0"/>
              <a:t>US states and Canadian provinces are requiring large amounts of storage </a:t>
            </a:r>
          </a:p>
          <a:p>
            <a:pPr lvl="1"/>
            <a:r>
              <a:rPr lang="en-US" dirty="0"/>
              <a:t>(Cal: 1.3 GW by 2020; 425 MW on distribution)</a:t>
            </a:r>
          </a:p>
          <a:p>
            <a:pPr lvl="1"/>
            <a:endParaRPr lang="en-US" dirty="0"/>
          </a:p>
          <a:p>
            <a:r>
              <a:rPr lang="en-US" dirty="0"/>
              <a:t>Significant amounts are expected on Distribution systems </a:t>
            </a:r>
          </a:p>
          <a:p>
            <a:pPr lvl="1"/>
            <a:r>
              <a:rPr lang="en-US" dirty="0"/>
              <a:t>controlled for benefit of Transmission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75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planners accustomed to static power flow calculations</a:t>
            </a:r>
          </a:p>
          <a:p>
            <a:endParaRPr lang="en-US" dirty="0"/>
          </a:p>
          <a:p>
            <a:r>
              <a:rPr lang="en-US" dirty="0"/>
              <a:t>Accurate analysis of storage requires sequential-time simulation (“QSTS”)</a:t>
            </a:r>
          </a:p>
          <a:p>
            <a:endParaRPr lang="en-US" dirty="0"/>
          </a:p>
          <a:p>
            <a:r>
              <a:rPr lang="en-US" dirty="0"/>
              <a:t>This presentation: </a:t>
            </a:r>
          </a:p>
          <a:p>
            <a:pPr lvl="1"/>
            <a:r>
              <a:rPr lang="en-US" dirty="0"/>
              <a:t>summary of EPRI research into modeling energy storage for planning</a:t>
            </a:r>
          </a:p>
        </p:txBody>
      </p:sp>
    </p:spTree>
    <p:extLst>
      <p:ext uri="{BB962C8B-B14F-4D97-AF65-F5344CB8AC3E}">
        <p14:creationId xmlns:p14="http://schemas.microsoft.com/office/powerpoint/2010/main" val="227971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Storage on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3757049"/>
          </a:xfrm>
        </p:spPr>
        <p:txBody>
          <a:bodyPr>
            <a:normAutofit/>
          </a:bodyPr>
          <a:lstStyle/>
          <a:p>
            <a:r>
              <a:rPr lang="en-US" dirty="0"/>
              <a:t>Smoothing solar PV power output</a:t>
            </a:r>
          </a:p>
          <a:p>
            <a:r>
              <a:rPr lang="en-US" dirty="0"/>
              <a:t>Extending solar PV output into the evening</a:t>
            </a:r>
          </a:p>
          <a:p>
            <a:r>
              <a:rPr lang="en-US" dirty="0"/>
              <a:t>Support of the Transmission grid</a:t>
            </a:r>
          </a:p>
          <a:p>
            <a:r>
              <a:rPr lang="en-US" dirty="0"/>
              <a:t>Extending capacity of existing assets</a:t>
            </a:r>
          </a:p>
          <a:p>
            <a:r>
              <a:rPr lang="en-US" dirty="0"/>
              <a:t>Supporting alternate feeds during reconfiguration</a:t>
            </a:r>
          </a:p>
          <a:p>
            <a:r>
              <a:rPr lang="en-US" dirty="0"/>
              <a:t>Controlling frequency of a microgrid</a:t>
            </a:r>
          </a:p>
          <a:p>
            <a:r>
              <a:rPr lang="en-US" dirty="0"/>
              <a:t>Increasing short circuit strength of a microgrid</a:t>
            </a:r>
          </a:p>
        </p:txBody>
      </p:sp>
    </p:spTree>
    <p:extLst>
      <p:ext uri="{BB962C8B-B14F-4D97-AF65-F5344CB8AC3E}">
        <p14:creationId xmlns:p14="http://schemas.microsoft.com/office/powerpoint/2010/main" val="761062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Issues Introduced by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Overvoltages while discharging</a:t>
            </a:r>
          </a:p>
          <a:p>
            <a:r>
              <a:rPr lang="en-US" dirty="0"/>
              <a:t>Low voltages while charging</a:t>
            </a:r>
          </a:p>
          <a:p>
            <a:r>
              <a:rPr lang="en-US" dirty="0"/>
              <a:t>Voltage regulation while compensating for transmission grid support</a:t>
            </a:r>
          </a:p>
          <a:p>
            <a:r>
              <a:rPr lang="en-US" dirty="0"/>
              <a:t>Interference with overcurrent protection scheme</a:t>
            </a:r>
          </a:p>
          <a:p>
            <a:r>
              <a:rPr lang="en-US" dirty="0"/>
              <a:t>Insufficient short-circuit capacity in microgrid</a:t>
            </a:r>
          </a:p>
        </p:txBody>
      </p:sp>
    </p:spTree>
    <p:extLst>
      <p:ext uri="{BB962C8B-B14F-4D97-AF65-F5344CB8AC3E}">
        <p14:creationId xmlns:p14="http://schemas.microsoft.com/office/powerpoint/2010/main" val="3851766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The Planning Problem with Storage is More than Capacity to meet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413164"/>
            <a:ext cx="8595360" cy="4987636"/>
          </a:xfrm>
        </p:spPr>
        <p:txBody>
          <a:bodyPr>
            <a:normAutofit/>
          </a:bodyPr>
          <a:lstStyle/>
          <a:p>
            <a:r>
              <a:rPr lang="en-US" dirty="0"/>
              <a:t>Storage is a </a:t>
            </a:r>
            <a:r>
              <a:rPr lang="en-US" u="sng" dirty="0"/>
              <a:t>variable</a:t>
            </a:r>
            <a:r>
              <a:rPr lang="en-US" dirty="0"/>
              <a:t> resource but it is also </a:t>
            </a:r>
            <a:r>
              <a:rPr lang="en-US" u="sng" dirty="0"/>
              <a:t>Limited</a:t>
            </a:r>
          </a:p>
          <a:p>
            <a:pPr lvl="1"/>
            <a:r>
              <a:rPr lang="en-US" dirty="0"/>
              <a:t>Planning tools must account for energy stored</a:t>
            </a:r>
          </a:p>
          <a:p>
            <a:pPr lvl="1"/>
            <a:r>
              <a:rPr lang="en-US" dirty="0"/>
              <a:t>Has a limited ramp rate</a:t>
            </a:r>
          </a:p>
          <a:p>
            <a:pPr lvl="1"/>
            <a:r>
              <a:rPr lang="en-US" dirty="0"/>
              <a:t>Has to be recharged at some other time</a:t>
            </a:r>
          </a:p>
          <a:p>
            <a:r>
              <a:rPr lang="en-US" dirty="0"/>
              <a:t>Has </a:t>
            </a:r>
            <a:r>
              <a:rPr lang="en-US" u="sng" dirty="0"/>
              <a:t>losses</a:t>
            </a:r>
          </a:p>
          <a:p>
            <a:pPr lvl="1"/>
            <a:r>
              <a:rPr lang="en-US" dirty="0"/>
              <a:t>Charge-discharge cycle (~15-20%)</a:t>
            </a:r>
          </a:p>
          <a:p>
            <a:pPr lvl="1"/>
            <a:r>
              <a:rPr lang="en-US" dirty="0"/>
              <a:t>Idling losses (temperature dependent)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9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PVSystem</a:t>
            </a:r>
            <a:r>
              <a:rPr lang="en-US" dirty="0"/>
              <a:t> and Storage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26FDCF-B4EB-4B08-8283-CF002D73BC6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65125" y="4529374"/>
            <a:ext cx="8413750" cy="1554162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7085F-A741-48DB-A9ED-0DAD3944AAF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99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6 Simulation Modes Have Been Identified and Implemented in </a:t>
            </a:r>
            <a:r>
              <a:rPr lang="en-US" sz="3200" dirty="0" err="1"/>
              <a:t>OpenDSS</a:t>
            </a:r>
            <a:r>
              <a:rPr lang="en-US" sz="3200" dirty="0"/>
              <a:t>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6425" cy="4370388"/>
          </a:xfrm>
        </p:spPr>
        <p:txBody>
          <a:bodyPr/>
          <a:lstStyle/>
          <a:p>
            <a:pPr marL="914400" lvl="1" indent="-514350">
              <a:buFont typeface="+mj-lt"/>
              <a:buAutoNum type="arabicPeriod"/>
            </a:pPr>
            <a:r>
              <a:rPr lang="en-US" dirty="0"/>
              <a:t>Static (charge or discharge at specific rate)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Time  (charge or discharge at specific time)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Peak Shave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Load Following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Loadshape</a:t>
            </a:r>
            <a:r>
              <a:rPr lang="en-US" dirty="0"/>
              <a:t> Following (define a </a:t>
            </a:r>
            <a:r>
              <a:rPr lang="en-US" dirty="0" err="1"/>
              <a:t>loadshape</a:t>
            </a:r>
            <a:r>
              <a:rPr lang="en-US" dirty="0"/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Dynamics (i.e., electromechanical transients)</a:t>
            </a:r>
          </a:p>
        </p:txBody>
      </p:sp>
    </p:spTree>
    <p:extLst>
      <p:ext uri="{BB962C8B-B14F-4D97-AF65-F5344CB8AC3E}">
        <p14:creationId xmlns:p14="http://schemas.microsoft.com/office/powerpoint/2010/main" val="1912196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EPRI’s </a:t>
            </a:r>
            <a:r>
              <a:rPr lang="en-US" dirty="0" err="1"/>
              <a:t>OpenDSS</a:t>
            </a:r>
            <a:r>
              <a:rPr lang="en-US" dirty="0"/>
              <a:t> Employs a Generic Energy Storage Element</a:t>
            </a:r>
          </a:p>
        </p:txBody>
      </p:sp>
      <p:pic>
        <p:nvPicPr>
          <p:cNvPr id="9219" name="Object 1"/>
          <p:cNvPicPr>
            <a:picLocks noChangeAspect="1" noChangeArrowheads="1"/>
          </p:cNvPicPr>
          <p:nvPr/>
        </p:nvPicPr>
        <p:blipFill>
          <a:blip r:embed="rId2" cstate="print"/>
          <a:srcRect t="-346" b="-346"/>
          <a:stretch>
            <a:fillRect/>
          </a:stretch>
        </p:blipFill>
        <p:spPr bwMode="auto">
          <a:xfrm>
            <a:off x="1340754" y="2450216"/>
            <a:ext cx="6462492" cy="288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6058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979309"/>
            <a:ext cx="5288453" cy="3198431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 bwMode="auto">
          <a:xfrm>
            <a:off x="5818642" y="1979308"/>
            <a:ext cx="3032281" cy="197283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6" indent="-164306" defTabSz="685800"/>
            <a:endParaRPr lang="en-US" sz="120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Element Operation</a:t>
            </a:r>
          </a:p>
        </p:txBody>
      </p:sp>
      <p:pic>
        <p:nvPicPr>
          <p:cNvPr id="5" name="Object 1"/>
          <p:cNvPicPr>
            <a:picLocks noChangeAspect="1" noChangeArrowheads="1"/>
          </p:cNvPicPr>
          <p:nvPr/>
        </p:nvPicPr>
        <p:blipFill rotWithShape="1">
          <a:blip r:embed="rId3" cstate="print"/>
          <a:srcRect t="-346" r="19117" b="-346"/>
          <a:stretch/>
        </p:blipFill>
        <p:spPr bwMode="auto">
          <a:xfrm>
            <a:off x="5994642" y="2106273"/>
            <a:ext cx="2846209" cy="1571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3562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Storage Controller Model</a:t>
            </a:r>
          </a:p>
        </p:txBody>
      </p:sp>
      <p:pic>
        <p:nvPicPr>
          <p:cNvPr id="10243" name="Object 2"/>
          <p:cNvPicPr>
            <a:picLocks noGrp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58663" y="1846985"/>
            <a:ext cx="5268191" cy="2857865"/>
          </a:xfrm>
        </p:spPr>
      </p:pic>
      <p:sp>
        <p:nvSpPr>
          <p:cNvPr id="7" name="TextBox 6"/>
          <p:cNvSpPr txBox="1"/>
          <p:nvPr/>
        </p:nvSpPr>
        <p:spPr>
          <a:xfrm>
            <a:off x="3488749" y="4783961"/>
            <a:ext cx="2933473" cy="2482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013" dirty="0"/>
              <a:t>Fleet of Distributed Energy Storage Elements</a:t>
            </a:r>
          </a:p>
        </p:txBody>
      </p:sp>
    </p:spTree>
    <p:extLst>
      <p:ext uri="{BB962C8B-B14F-4D97-AF65-F5344CB8AC3E}">
        <p14:creationId xmlns:p14="http://schemas.microsoft.com/office/powerpoint/2010/main" val="3681554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Shaving Applications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461" y="1980467"/>
            <a:ext cx="5150998" cy="328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260124" y="2545374"/>
            <a:ext cx="2426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step size: </a:t>
            </a:r>
            <a:br>
              <a:rPr lang="en-US" dirty="0"/>
            </a:br>
            <a:r>
              <a:rPr lang="en-US" dirty="0"/>
              <a:t>15-60 min</a:t>
            </a:r>
          </a:p>
        </p:txBody>
      </p:sp>
    </p:spTree>
    <p:extLst>
      <p:ext uri="{BB962C8B-B14F-4D97-AF65-F5344CB8AC3E}">
        <p14:creationId xmlns:p14="http://schemas.microsoft.com/office/powerpoint/2010/main" val="3928376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Compensating for Renewable Generation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016" y="1853713"/>
            <a:ext cx="4712677" cy="34231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2942493" y="2076450"/>
            <a:ext cx="1324708" cy="28838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39509" y="2287466"/>
            <a:ext cx="3130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 solar PV output into evening peak.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173416" y="2579853"/>
            <a:ext cx="1266092" cy="246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5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Intermittent Generation Smoothing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437" y="1768674"/>
            <a:ext cx="4040188" cy="479822"/>
          </a:xfrm>
        </p:spPr>
        <p:txBody>
          <a:bodyPr>
            <a:normAutofit/>
          </a:bodyPr>
          <a:lstStyle/>
          <a:p>
            <a:r>
              <a:rPr lang="en-US" sz="1800" dirty="0"/>
              <a:t>PV Output</a:t>
            </a:r>
          </a:p>
        </p:txBody>
      </p:sp>
      <p:pic>
        <p:nvPicPr>
          <p:cNvPr id="4" name="Content Placeholder 3" descr="PV+ES_RR.bmp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703971" y="2488408"/>
            <a:ext cx="3137535" cy="2671781"/>
          </a:xfrm>
          <a:prstGeom prst="rect">
            <a:avLst/>
          </a:prstGeom>
          <a:ln w="19050">
            <a:noFill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63440" y="1608734"/>
            <a:ext cx="4206240" cy="639762"/>
          </a:xfrm>
        </p:spPr>
        <p:txBody>
          <a:bodyPr>
            <a:normAutofit/>
          </a:bodyPr>
          <a:lstStyle/>
          <a:p>
            <a:r>
              <a:rPr lang="en-US" sz="1800" dirty="0"/>
              <a:t>Network Response</a:t>
            </a:r>
          </a:p>
        </p:txBody>
      </p:sp>
      <p:pic>
        <p:nvPicPr>
          <p:cNvPr id="8" name="Content Placeholder 3" descr="Demand_RR.bmp"/>
          <p:cNvPicPr>
            <a:picLocks noGrp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769535" y="2488408"/>
            <a:ext cx="3137535" cy="29913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54001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Power Output for Smoothing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5355" y="2310764"/>
            <a:ext cx="4929358" cy="318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2933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05440"/>
          </a:xfrm>
        </p:spPr>
        <p:txBody>
          <a:bodyPr>
            <a:normAutofit fontScale="90000"/>
          </a:bodyPr>
          <a:lstStyle/>
          <a:p>
            <a:r>
              <a:rPr lang="en-US" dirty="0"/>
              <a:t>A Dynamics Example </a:t>
            </a:r>
            <a:br>
              <a:rPr lang="en-US" dirty="0"/>
            </a:br>
            <a:r>
              <a:rPr lang="en-US" sz="3200" dirty="0"/>
              <a:t>(Black start of a Microgrid)</a:t>
            </a:r>
          </a:p>
        </p:txBody>
      </p:sp>
      <p:pic>
        <p:nvPicPr>
          <p:cNvPr id="3" name="Imagen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66" y="2010192"/>
            <a:ext cx="7058644" cy="25281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9138" y="4538296"/>
            <a:ext cx="5650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Model may require more than 30 parameters.</a:t>
            </a:r>
          </a:p>
        </p:txBody>
      </p:sp>
    </p:spTree>
    <p:extLst>
      <p:ext uri="{BB962C8B-B14F-4D97-AF65-F5344CB8AC3E}">
        <p14:creationId xmlns:p14="http://schemas.microsoft.com/office/powerpoint/2010/main" val="2532288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the Model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646" y="2389505"/>
            <a:ext cx="3200400" cy="20789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9" y="2373631"/>
            <a:ext cx="3200400" cy="20948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384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PVSystem</a:t>
            </a:r>
            <a:r>
              <a:rPr lang="en-US" altLang="en-US" dirty="0"/>
              <a:t> Model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95C5D0-A11D-48ED-AC43-1AC940471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30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How to Support Vendor-Supplied Models for Complex Storage System 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6425" cy="4370388"/>
          </a:xfrm>
        </p:spPr>
        <p:txBody>
          <a:bodyPr/>
          <a:lstStyle/>
          <a:p>
            <a:r>
              <a:rPr lang="en-US" dirty="0"/>
              <a:t>Establish common software interface (DLL?)</a:t>
            </a:r>
          </a:p>
          <a:p>
            <a:r>
              <a:rPr lang="en-US" dirty="0"/>
              <a:t>Variants for QSTS, Dynamics, and EMT</a:t>
            </a:r>
          </a:p>
          <a:p>
            <a:r>
              <a:rPr lang="en-US" dirty="0"/>
              <a:t>Windows dominant platform in US for distribution</a:t>
            </a:r>
          </a:p>
          <a:p>
            <a:r>
              <a:rPr lang="en-US" dirty="0"/>
              <a:t>DSA vendors will have to support</a:t>
            </a:r>
          </a:p>
          <a:p>
            <a:r>
              <a:rPr lang="en-US" dirty="0"/>
              <a:t>Storage system vendors will want protection</a:t>
            </a:r>
          </a:p>
        </p:txBody>
      </p:sp>
    </p:spTree>
    <p:extLst>
      <p:ext uri="{BB962C8B-B14F-4D97-AF65-F5344CB8AC3E}">
        <p14:creationId xmlns:p14="http://schemas.microsoft.com/office/powerpoint/2010/main" val="2451536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Distribution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System Performance Considerations</a:t>
            </a:r>
          </a:p>
          <a:p>
            <a:pPr lvl="1"/>
            <a:r>
              <a:rPr lang="en-US" sz="2600" dirty="0" err="1"/>
              <a:t>Overvoltages</a:t>
            </a:r>
            <a:r>
              <a:rPr lang="en-US" sz="2600" dirty="0"/>
              <a:t> while discharging</a:t>
            </a:r>
          </a:p>
          <a:p>
            <a:pPr lvl="1"/>
            <a:r>
              <a:rPr lang="en-US" sz="2600" dirty="0"/>
              <a:t>Low voltages when charging</a:t>
            </a:r>
          </a:p>
          <a:p>
            <a:pPr lvl="1"/>
            <a:r>
              <a:rPr lang="en-US" sz="2600" dirty="0"/>
              <a:t>Voltage regulation interaction (bulk system dispatch)</a:t>
            </a:r>
          </a:p>
          <a:p>
            <a:pPr lvl="1"/>
            <a:r>
              <a:rPr lang="en-US" sz="2600" dirty="0"/>
              <a:t>Interference with overcurrent protection</a:t>
            </a:r>
          </a:p>
          <a:p>
            <a:pPr lvl="1"/>
            <a:r>
              <a:rPr lang="en-US" sz="2600" dirty="0"/>
              <a:t>Short circuit capacity when islanded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At least two accommodation screens:</a:t>
            </a:r>
          </a:p>
          <a:p>
            <a:pPr marL="640259" lvl="2" indent="-289322">
              <a:buFont typeface="+mj-lt"/>
              <a:buAutoNum type="arabicPeriod"/>
            </a:pPr>
            <a:r>
              <a:rPr lang="en-US" dirty="0"/>
              <a:t>Max output  /  min load</a:t>
            </a:r>
          </a:p>
          <a:p>
            <a:pPr marL="640259" lvl="2" indent="-289322">
              <a:buFont typeface="+mj-lt"/>
              <a:buAutoNum type="arabicPeriod"/>
            </a:pPr>
            <a:r>
              <a:rPr lang="en-US" dirty="0"/>
              <a:t>Max charge /  max load</a:t>
            </a:r>
            <a:br>
              <a:rPr lang="en-US" sz="2800" dirty="0"/>
            </a:br>
            <a:endParaRPr lang="en-US" sz="2800" dirty="0"/>
          </a:p>
          <a:p>
            <a:pPr marL="289322" indent="-289322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013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dirty="0" err="1"/>
              <a:t>OpenDSS</a:t>
            </a:r>
            <a:r>
              <a:rPr lang="en-US" dirty="0"/>
              <a:t> Storage Model Dispatch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54864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7851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OpenDSS</a:t>
            </a:r>
            <a:r>
              <a:rPr lang="en-US" dirty="0"/>
              <a:t> Storage Model Dispatch </a:t>
            </a:r>
            <a:br>
              <a:rPr lang="en-US" dirty="0"/>
            </a:br>
            <a:r>
              <a:rPr lang="en-US" dirty="0"/>
              <a:t>(Follow Mode)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54864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6464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for Follow-mode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Clear</a:t>
            </a:r>
          </a:p>
          <a:p>
            <a:pPr marL="0" indent="0">
              <a:buNone/>
            </a:pPr>
            <a:r>
              <a:rPr lang="en-US" sz="2000" dirty="0"/>
              <a:t>New </a:t>
            </a:r>
            <a:r>
              <a:rPr lang="en-US" sz="2000" dirty="0" err="1"/>
              <a:t>Circuit.TestStorage</a:t>
            </a:r>
            <a:r>
              <a:rPr lang="en-US" sz="2000" dirty="0"/>
              <a:t> </a:t>
            </a:r>
            <a:r>
              <a:rPr lang="en-US" sz="2000" dirty="0" err="1"/>
              <a:t>BasekV</a:t>
            </a:r>
            <a:r>
              <a:rPr lang="en-US" sz="2000" dirty="0"/>
              <a:t>=12.47</a:t>
            </a:r>
          </a:p>
          <a:p>
            <a:pPr marL="0" indent="0">
              <a:buNone/>
            </a:pPr>
            <a:r>
              <a:rPr lang="en-US" sz="2000" dirty="0"/>
              <a:t>New Line.Line1  Bus1=</a:t>
            </a:r>
            <a:r>
              <a:rPr lang="en-US" sz="2000" dirty="0" err="1"/>
              <a:t>Sourcebus</a:t>
            </a:r>
            <a:r>
              <a:rPr lang="en-US" sz="2000" dirty="0"/>
              <a:t>  </a:t>
            </a:r>
            <a:r>
              <a:rPr lang="en-US" sz="2000" dirty="0" err="1"/>
              <a:t>LoadBus</a:t>
            </a:r>
            <a:r>
              <a:rPr lang="en-US" sz="2000" dirty="0"/>
              <a:t>   ! default line</a:t>
            </a:r>
          </a:p>
          <a:p>
            <a:pPr marL="0" indent="0">
              <a:buNone/>
            </a:pPr>
            <a:r>
              <a:rPr lang="en-US" sz="2000" dirty="0"/>
              <a:t>New </a:t>
            </a:r>
            <a:r>
              <a:rPr lang="en-US" sz="2000" dirty="0" err="1"/>
              <a:t>Loadshape.DailyShape</a:t>
            </a:r>
            <a:r>
              <a:rPr lang="en-US" sz="2000" dirty="0"/>
              <a:t>  </a:t>
            </a:r>
            <a:r>
              <a:rPr lang="en-US" sz="2000" dirty="0" err="1"/>
              <a:t>npts</a:t>
            </a:r>
            <a:r>
              <a:rPr lang="en-US" sz="2000" dirty="0"/>
              <a:t>=96  </a:t>
            </a:r>
            <a:r>
              <a:rPr lang="en-US" sz="2000" dirty="0" err="1"/>
              <a:t>minterval</a:t>
            </a:r>
            <a:r>
              <a:rPr lang="en-US" sz="2000" dirty="0"/>
              <a:t>=15 </a:t>
            </a:r>
          </a:p>
          <a:p>
            <a:pPr marL="0" indent="0">
              <a:buNone/>
            </a:pPr>
            <a:r>
              <a:rPr lang="en-US" sz="2000" dirty="0"/>
              <a:t>~ </a:t>
            </a:r>
            <a:r>
              <a:rPr lang="en-US" sz="2000" dirty="0" err="1"/>
              <a:t>mult</a:t>
            </a:r>
            <a:r>
              <a:rPr lang="en-US" sz="2000" dirty="0"/>
              <a:t>=[file=storagetestshape.csv]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New </a:t>
            </a:r>
            <a:r>
              <a:rPr lang="en-US" sz="2000" dirty="0" err="1">
                <a:solidFill>
                  <a:srgbClr val="C00000"/>
                </a:solidFill>
              </a:rPr>
              <a:t>Storage.Battery</a:t>
            </a:r>
            <a:r>
              <a:rPr lang="en-US" sz="2000" dirty="0">
                <a:solidFill>
                  <a:srgbClr val="C00000"/>
                </a:solidFill>
              </a:rPr>
              <a:t> phases=3 Bus1=</a:t>
            </a:r>
            <a:r>
              <a:rPr lang="en-US" sz="2000" dirty="0" err="1">
                <a:solidFill>
                  <a:srgbClr val="C00000"/>
                </a:solidFill>
              </a:rPr>
              <a:t>loadbus</a:t>
            </a:r>
            <a:r>
              <a:rPr lang="en-US" sz="2000" dirty="0">
                <a:solidFill>
                  <a:srgbClr val="C00000"/>
                </a:solidFill>
              </a:rPr>
              <a:t> kV=12.47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~ kW=250 </a:t>
            </a:r>
            <a:r>
              <a:rPr lang="en-US" sz="2000" dirty="0" err="1">
                <a:solidFill>
                  <a:srgbClr val="C00000"/>
                </a:solidFill>
              </a:rPr>
              <a:t>kWrated</a:t>
            </a:r>
            <a:r>
              <a:rPr lang="en-US" sz="2000" dirty="0">
                <a:solidFill>
                  <a:srgbClr val="C00000"/>
                </a:solidFill>
              </a:rPr>
              <a:t>=250  </a:t>
            </a:r>
            <a:r>
              <a:rPr lang="en-US" sz="2000" dirty="0" err="1">
                <a:solidFill>
                  <a:srgbClr val="C00000"/>
                </a:solidFill>
              </a:rPr>
              <a:t>kWhrated</a:t>
            </a:r>
            <a:r>
              <a:rPr lang="en-US" sz="2000" dirty="0">
                <a:solidFill>
                  <a:srgbClr val="C00000"/>
                </a:solidFill>
              </a:rPr>
              <a:t>=1000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~ </a:t>
            </a:r>
            <a:r>
              <a:rPr lang="en-US" sz="2000" dirty="0" err="1">
                <a:solidFill>
                  <a:srgbClr val="C00000"/>
                </a:solidFill>
              </a:rPr>
              <a:t>dispmode</a:t>
            </a:r>
            <a:r>
              <a:rPr lang="en-US" sz="2000" dirty="0">
                <a:solidFill>
                  <a:srgbClr val="C00000"/>
                </a:solidFill>
              </a:rPr>
              <a:t>=follow  daily=</a:t>
            </a:r>
            <a:r>
              <a:rPr lang="en-US" sz="2000" dirty="0" err="1">
                <a:solidFill>
                  <a:srgbClr val="C00000"/>
                </a:solidFill>
              </a:rPr>
              <a:t>dailyshape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set </a:t>
            </a:r>
            <a:r>
              <a:rPr lang="en-US" sz="2000" dirty="0" err="1"/>
              <a:t>voltagebases</a:t>
            </a:r>
            <a:r>
              <a:rPr lang="en-US" sz="2000" dirty="0"/>
              <a:t>=[12.47]</a:t>
            </a:r>
          </a:p>
          <a:p>
            <a:pPr marL="0" indent="0">
              <a:buNone/>
            </a:pPr>
            <a:r>
              <a:rPr lang="en-US" sz="2000" dirty="0" err="1"/>
              <a:t>calcv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new </a:t>
            </a:r>
            <a:r>
              <a:rPr lang="en-US" sz="2000" dirty="0" err="1"/>
              <a:t>monitor.PQ</a:t>
            </a:r>
            <a:r>
              <a:rPr lang="en-US" sz="2000" dirty="0"/>
              <a:t> </a:t>
            </a:r>
            <a:r>
              <a:rPr lang="en-US" sz="2000" dirty="0" err="1"/>
              <a:t>storage.battery</a:t>
            </a:r>
            <a:r>
              <a:rPr lang="en-US" sz="2000" dirty="0"/>
              <a:t> 1 </a:t>
            </a:r>
            <a:r>
              <a:rPr lang="en-US" sz="2000" dirty="0" err="1"/>
              <a:t>ppolar</a:t>
            </a:r>
            <a:r>
              <a:rPr lang="en-US" sz="2000" dirty="0"/>
              <a:t>=no mode=1</a:t>
            </a:r>
          </a:p>
          <a:p>
            <a:pPr marL="0" indent="0">
              <a:buNone/>
            </a:pPr>
            <a:r>
              <a:rPr lang="en-US" sz="2000" dirty="0"/>
              <a:t>new </a:t>
            </a:r>
            <a:r>
              <a:rPr lang="en-US" sz="2000" dirty="0" err="1"/>
              <a:t>monitor.vars</a:t>
            </a:r>
            <a:r>
              <a:rPr lang="en-US" sz="2000" dirty="0"/>
              <a:t> </a:t>
            </a:r>
            <a:r>
              <a:rPr lang="en-US" sz="2000" dirty="0" err="1"/>
              <a:t>storage.battery</a:t>
            </a:r>
            <a:r>
              <a:rPr lang="en-US" sz="2000" dirty="0"/>
              <a:t> 1 mode=3</a:t>
            </a:r>
          </a:p>
          <a:p>
            <a:pPr marL="0" indent="0">
              <a:buNone/>
            </a:pPr>
            <a:r>
              <a:rPr lang="en-US" sz="2000" dirty="0"/>
              <a:t>solve</a:t>
            </a:r>
          </a:p>
          <a:p>
            <a:pPr marL="0" indent="0">
              <a:buNone/>
            </a:pPr>
            <a:r>
              <a:rPr lang="en-US" sz="2000" dirty="0"/>
              <a:t>solve mode=daily step=15m number=(2 96 *)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08015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Results in Follow Mode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44"/>
          <a:stretch>
            <a:fillRect/>
          </a:stretch>
        </p:blipFill>
        <p:spPr bwMode="auto">
          <a:xfrm>
            <a:off x="1524000" y="1447800"/>
            <a:ext cx="53721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83241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Storage Definition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! simple Standalone Storage model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New storage.JO0235000540_1 phases=1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~ bus1=X_50_4921721_JO0235000513.1  yearly=</a:t>
            </a:r>
            <a:r>
              <a:rPr lang="en-US" sz="2000" dirty="0" err="1">
                <a:solidFill>
                  <a:srgbClr val="C00000"/>
                </a:solidFill>
              </a:rPr>
              <a:t>Phasealoadshape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~ kV=0.24 </a:t>
            </a:r>
            <a:r>
              <a:rPr lang="en-US" sz="2000" dirty="0" err="1">
                <a:solidFill>
                  <a:srgbClr val="C00000"/>
                </a:solidFill>
              </a:rPr>
              <a:t>kwrated</a:t>
            </a:r>
            <a:r>
              <a:rPr lang="en-US" sz="2000" dirty="0">
                <a:solidFill>
                  <a:srgbClr val="C00000"/>
                </a:solidFill>
              </a:rPr>
              <a:t>=25 pf=1.0 </a:t>
            </a:r>
            <a:r>
              <a:rPr lang="en-US" sz="2000" dirty="0" err="1">
                <a:solidFill>
                  <a:srgbClr val="C00000"/>
                </a:solidFill>
              </a:rPr>
              <a:t>kwhrated</a:t>
            </a:r>
            <a:r>
              <a:rPr lang="en-US" sz="2000" dirty="0">
                <a:solidFill>
                  <a:srgbClr val="C00000"/>
                </a:solidFill>
              </a:rPr>
              <a:t>=25 state=IDLING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~ </a:t>
            </a:r>
            <a:r>
              <a:rPr lang="en-US" sz="2000" dirty="0" err="1">
                <a:solidFill>
                  <a:srgbClr val="C00000"/>
                </a:solidFill>
              </a:rPr>
              <a:t>DischargeTrigger</a:t>
            </a:r>
            <a:r>
              <a:rPr lang="en-US" sz="2000" dirty="0">
                <a:solidFill>
                  <a:srgbClr val="C00000"/>
                </a:solidFill>
              </a:rPr>
              <a:t>=0.8  </a:t>
            </a:r>
            <a:r>
              <a:rPr lang="en-US" sz="2000" dirty="0" err="1">
                <a:solidFill>
                  <a:srgbClr val="C00000"/>
                </a:solidFill>
              </a:rPr>
              <a:t>ChargeTrigger</a:t>
            </a:r>
            <a:r>
              <a:rPr lang="en-US" sz="2000" dirty="0">
                <a:solidFill>
                  <a:srgbClr val="C00000"/>
                </a:solidFill>
              </a:rPr>
              <a:t>=0.6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! A </a:t>
            </a:r>
            <a:r>
              <a:rPr lang="en-US" sz="2000" dirty="0" err="1"/>
              <a:t>StorageController</a:t>
            </a:r>
            <a:r>
              <a:rPr lang="en-US" sz="2000" dirty="0"/>
              <a:t> Definition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New </a:t>
            </a:r>
            <a:r>
              <a:rPr lang="en-US" sz="2000" dirty="0" err="1">
                <a:solidFill>
                  <a:srgbClr val="FF0000"/>
                </a:solidFill>
              </a:rPr>
              <a:t>StorageController.CESmain</a:t>
            </a:r>
            <a:r>
              <a:rPr lang="en-US" sz="2000" dirty="0">
                <a:solidFill>
                  <a:srgbClr val="FF0000"/>
                </a:solidFill>
              </a:rPr>
              <a:t>  element=line.568_4921721 terminal=1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~ </a:t>
            </a:r>
            <a:r>
              <a:rPr lang="en-US" sz="2000" dirty="0" err="1">
                <a:solidFill>
                  <a:srgbClr val="FF0000"/>
                </a:solidFill>
              </a:rPr>
              <a:t>kWTarget</a:t>
            </a:r>
            <a:r>
              <a:rPr lang="en-US" sz="2000" dirty="0">
                <a:solidFill>
                  <a:srgbClr val="FF0000"/>
                </a:solidFill>
              </a:rPr>
              <a:t>=7000  </a:t>
            </a:r>
            <a:r>
              <a:rPr lang="en-US" sz="2000" dirty="0" err="1">
                <a:solidFill>
                  <a:srgbClr val="FF0000"/>
                </a:solidFill>
              </a:rPr>
              <a:t>PFTarget</a:t>
            </a:r>
            <a:r>
              <a:rPr lang="en-US" sz="2000" dirty="0">
                <a:solidFill>
                  <a:srgbClr val="FF0000"/>
                </a:solidFill>
              </a:rPr>
              <a:t>=0.98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~ %</a:t>
            </a:r>
            <a:r>
              <a:rPr lang="en-US" sz="2000" dirty="0" err="1">
                <a:solidFill>
                  <a:srgbClr val="FF0000"/>
                </a:solidFill>
              </a:rPr>
              <a:t>ratecharge</a:t>
            </a:r>
            <a:r>
              <a:rPr lang="en-US" sz="2000" dirty="0">
                <a:solidFill>
                  <a:srgbClr val="FF0000"/>
                </a:solidFill>
              </a:rPr>
              <a:t>=30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~ </a:t>
            </a:r>
            <a:r>
              <a:rPr lang="en-US" sz="2000" dirty="0" err="1">
                <a:solidFill>
                  <a:srgbClr val="FF0000"/>
                </a:solidFill>
              </a:rPr>
              <a:t>eventlog</a:t>
            </a:r>
            <a:r>
              <a:rPr lang="en-US" sz="2000" dirty="0">
                <a:solidFill>
                  <a:srgbClr val="FF0000"/>
                </a:solidFill>
              </a:rPr>
              <a:t>=y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~ </a:t>
            </a:r>
            <a:r>
              <a:rPr lang="en-US" sz="2000" dirty="0" err="1">
                <a:solidFill>
                  <a:srgbClr val="FF0000"/>
                </a:solidFill>
              </a:rPr>
              <a:t>modedischarge</a:t>
            </a:r>
            <a:r>
              <a:rPr lang="en-US" sz="2000" dirty="0">
                <a:solidFill>
                  <a:srgbClr val="FF0000"/>
                </a:solidFill>
              </a:rPr>
              <a:t>=follow   </a:t>
            </a:r>
            <a:r>
              <a:rPr lang="en-US" sz="2000" dirty="0" err="1">
                <a:solidFill>
                  <a:srgbClr val="FF0000"/>
                </a:solidFill>
              </a:rPr>
              <a:t>TimeDischargeTrigger</a:t>
            </a:r>
            <a:r>
              <a:rPr lang="en-US" sz="2000" dirty="0">
                <a:solidFill>
                  <a:srgbClr val="FF0000"/>
                </a:solidFill>
              </a:rPr>
              <a:t> = 13 ! ---- 12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31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Storage Definition Scripts - </a:t>
            </a:r>
            <a:r>
              <a:rPr lang="en-US" dirty="0" err="1"/>
              <a:t>DynaDLL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! Example with experimental user-written </a:t>
            </a:r>
            <a:r>
              <a:rPr lang="en-US" sz="2000" dirty="0" err="1"/>
              <a:t>DynaDLL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New Storage.Store1 phases=3 Bus1=</a:t>
            </a:r>
            <a:r>
              <a:rPr lang="en-US" sz="2000" dirty="0" err="1"/>
              <a:t>LVBus</a:t>
            </a:r>
            <a:r>
              <a:rPr lang="en-US" sz="2000" dirty="0"/>
              <a:t> kV=0.400 conn=Delta kVA=60 </a:t>
            </a:r>
          </a:p>
          <a:p>
            <a:pPr marL="0" indent="0">
              <a:buNone/>
            </a:pPr>
            <a:r>
              <a:rPr lang="en-US" sz="2000" dirty="0"/>
              <a:t>~ </a:t>
            </a:r>
            <a:r>
              <a:rPr lang="en-US" sz="2000" dirty="0" err="1"/>
              <a:t>kWrated</a:t>
            </a:r>
            <a:r>
              <a:rPr lang="en-US" sz="2000" dirty="0"/>
              <a:t>=60 </a:t>
            </a:r>
            <a:r>
              <a:rPr lang="en-US" sz="2000" dirty="0" err="1"/>
              <a:t>kWHrated</a:t>
            </a:r>
            <a:r>
              <a:rPr lang="en-US" sz="2000" dirty="0"/>
              <a:t>=   0.20833  %reserve=50    // 750 kW-s (kJ)</a:t>
            </a:r>
          </a:p>
          <a:p>
            <a:pPr marL="0" indent="0">
              <a:buNone/>
            </a:pPr>
            <a:r>
              <a:rPr lang="en-US" sz="2000" dirty="0"/>
              <a:t>~ state=discharge</a:t>
            </a:r>
          </a:p>
          <a:p>
            <a:pPr marL="0" indent="0">
              <a:buNone/>
            </a:pPr>
            <a:r>
              <a:rPr lang="en-US" sz="2000" dirty="0"/>
              <a:t>~ kW=50  PF=1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~ </a:t>
            </a:r>
            <a:r>
              <a:rPr lang="en-US" sz="2000" dirty="0" err="1">
                <a:solidFill>
                  <a:srgbClr val="FF0000"/>
                </a:solidFill>
              </a:rPr>
              <a:t>DynaDLL</a:t>
            </a:r>
            <a:r>
              <a:rPr lang="en-US" sz="2000" dirty="0">
                <a:solidFill>
                  <a:srgbClr val="FF0000"/>
                </a:solidFill>
              </a:rPr>
              <a:t>="C:\Users\prdu001\OpenDSS\Source\DESS1\Dess1.DLL"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~ </a:t>
            </a:r>
            <a:r>
              <a:rPr lang="en-US" sz="2000" dirty="0" err="1">
                <a:solidFill>
                  <a:srgbClr val="FF0000"/>
                </a:solidFill>
              </a:rPr>
              <a:t>DynaData</a:t>
            </a:r>
            <a:r>
              <a:rPr lang="en-US" sz="2000" dirty="0">
                <a:solidFill>
                  <a:srgbClr val="FF0000"/>
                </a:solidFill>
              </a:rPr>
              <a:t>=(file=</a:t>
            </a:r>
            <a:r>
              <a:rPr lang="en-US" sz="2000" dirty="0" err="1">
                <a:solidFill>
                  <a:srgbClr val="FF0000"/>
                </a:solidFill>
              </a:rPr>
              <a:t>DESSModel_Test.TxT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441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6425" cy="639763"/>
          </a:xfrm>
        </p:spPr>
        <p:txBody>
          <a:bodyPr>
            <a:normAutofit fontScale="90000"/>
          </a:bodyPr>
          <a:lstStyle/>
          <a:p>
            <a:r>
              <a:rPr lang="en-US" dirty="0"/>
              <a:t>A Creative Yearly Simulation Script With Variable Dispatch Targets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289538"/>
            <a:ext cx="8037342" cy="5111262"/>
          </a:xfrm>
        </p:spPr>
        <p:txBody>
          <a:bodyPr>
            <a:normAutofit/>
          </a:bodyPr>
          <a:lstStyle/>
          <a:p>
            <a:r>
              <a:rPr lang="en-US" sz="1800" dirty="0"/>
              <a:t>set mode=yearly  </a:t>
            </a:r>
            <a:r>
              <a:rPr lang="en-US" sz="1800" dirty="0" err="1"/>
              <a:t>stepsize</a:t>
            </a:r>
            <a:r>
              <a:rPr lang="en-US" sz="1800" dirty="0"/>
              <a:t>=0.25h</a:t>
            </a:r>
          </a:p>
          <a:p>
            <a:r>
              <a:rPr lang="en-US" sz="1800" dirty="0"/>
              <a:t>Set </a:t>
            </a:r>
            <a:r>
              <a:rPr lang="en-US" sz="1800" dirty="0" err="1"/>
              <a:t>overloadreport</a:t>
            </a:r>
            <a:r>
              <a:rPr lang="en-US" sz="1800" dirty="0"/>
              <a:t>=true </a:t>
            </a:r>
            <a:r>
              <a:rPr lang="en-US" sz="1800" dirty="0" err="1"/>
              <a:t>voltexceptionreport</a:t>
            </a:r>
            <a:r>
              <a:rPr lang="en-US" sz="1800" dirty="0"/>
              <a:t> = true</a:t>
            </a:r>
          </a:p>
          <a:p>
            <a:r>
              <a:rPr lang="en-US" sz="1800" dirty="0"/>
              <a:t>set demand=true </a:t>
            </a:r>
            <a:r>
              <a:rPr lang="en-US" sz="1800" dirty="0" err="1"/>
              <a:t>DIVerbose</a:t>
            </a:r>
            <a:r>
              <a:rPr lang="en-US" sz="1800" dirty="0"/>
              <a:t>=true</a:t>
            </a:r>
          </a:p>
          <a:p>
            <a:r>
              <a:rPr lang="en-US" sz="1800" dirty="0"/>
              <a:t>solve number=760</a:t>
            </a:r>
          </a:p>
          <a:p>
            <a:r>
              <a:rPr lang="en-US" sz="1800" dirty="0" err="1"/>
              <a:t>StorageController.CESmain.kWtarget</a:t>
            </a:r>
            <a:r>
              <a:rPr lang="en-US" sz="1800" dirty="0"/>
              <a:t>=8000</a:t>
            </a:r>
          </a:p>
          <a:p>
            <a:r>
              <a:rPr lang="en-US" sz="1800" dirty="0"/>
              <a:t>solve number=120</a:t>
            </a:r>
          </a:p>
          <a:p>
            <a:r>
              <a:rPr lang="en-US" sz="1800" dirty="0" err="1"/>
              <a:t>StorageController.CESmain.kWtarget</a:t>
            </a:r>
            <a:r>
              <a:rPr lang="en-US" sz="1800" dirty="0"/>
              <a:t>=7500</a:t>
            </a:r>
          </a:p>
          <a:p>
            <a:r>
              <a:rPr lang="en-US" sz="1800" dirty="0"/>
              <a:t>solve number=96</a:t>
            </a:r>
          </a:p>
          <a:p>
            <a:r>
              <a:rPr lang="en-US" sz="1800" dirty="0" err="1"/>
              <a:t>StorageController.CESmain.kWtarget</a:t>
            </a:r>
            <a:r>
              <a:rPr lang="en-US" sz="1800" dirty="0"/>
              <a:t>=7000</a:t>
            </a:r>
          </a:p>
          <a:p>
            <a:r>
              <a:rPr lang="en-US" sz="1800" dirty="0"/>
              <a:t>solve number=472</a:t>
            </a:r>
          </a:p>
          <a:p>
            <a:r>
              <a:rPr lang="en-US" sz="1800" dirty="0" err="1"/>
              <a:t>StorageController.CESmain.kWtarget</a:t>
            </a:r>
            <a:r>
              <a:rPr lang="en-US" sz="1800" dirty="0"/>
              <a:t>=7500</a:t>
            </a:r>
          </a:p>
          <a:p>
            <a:r>
              <a:rPr lang="en-US" sz="1800" dirty="0"/>
              <a:t>solve number=200</a:t>
            </a:r>
          </a:p>
          <a:p>
            <a:r>
              <a:rPr lang="en-US" sz="1800" dirty="0" err="1"/>
              <a:t>StorageController.CESmain.kWtarget</a:t>
            </a:r>
            <a:r>
              <a:rPr lang="en-US" sz="1800" dirty="0"/>
              <a:t>=7000</a:t>
            </a:r>
          </a:p>
          <a:p>
            <a:r>
              <a:rPr lang="en-US" sz="1800" dirty="0"/>
              <a:t>solve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number=(2784 200 - 472 - 96 - 120 - 760 -)  </a:t>
            </a:r>
            <a:r>
              <a:rPr lang="en-US" sz="1800" dirty="0"/>
              <a:t>! Balance of 2784</a:t>
            </a:r>
          </a:p>
          <a:p>
            <a:r>
              <a:rPr lang="en-US" sz="1800" dirty="0" err="1"/>
              <a:t>closeDI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1979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85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PVSystem</a:t>
            </a:r>
            <a:r>
              <a:rPr lang="en-US" altLang="en-US" dirty="0"/>
              <a:t> in the </a:t>
            </a:r>
            <a:r>
              <a:rPr lang="en-US" altLang="en-US" dirty="0" err="1"/>
              <a:t>OpenDSS</a:t>
            </a:r>
            <a:r>
              <a:rPr lang="en-US" altLang="en-US" dirty="0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PVSystem</a:t>
            </a:r>
            <a:r>
              <a:rPr lang="en-US" altLang="en-US" dirty="0"/>
              <a:t> </a:t>
            </a:r>
            <a:r>
              <a:rPr lang="en-US" dirty="0"/>
              <a:t>model combines a model of the PV array and the PV inverter into one convenient model to use for distribution system impacts studies</a:t>
            </a: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47567" y="2570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567" y="2570206"/>
            <a:ext cx="4800600" cy="361156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46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Script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example defines a PV system with a panel </a:t>
            </a:r>
            <a:r>
              <a:rPr lang="en-US" dirty="0" err="1"/>
              <a:t>Pmpp</a:t>
            </a:r>
            <a:r>
              <a:rPr lang="en-US" dirty="0"/>
              <a:t> of 500 kW at 1 kW/m</a:t>
            </a:r>
            <a:r>
              <a:rPr lang="en-US" baseline="30000" dirty="0"/>
              <a:t>2</a:t>
            </a:r>
            <a:r>
              <a:rPr lang="en-US" dirty="0"/>
              <a:t> irradiance and a panel temperature of 25</a:t>
            </a:r>
            <a:r>
              <a:rPr lang="en-US" dirty="0">
                <a:sym typeface="Symbol" panose="05050102010706020507" pitchFamily="18" charset="2"/>
              </a:rPr>
              <a:t></a:t>
            </a:r>
            <a:r>
              <a:rPr lang="en-US" dirty="0"/>
              <a:t>C. The inverter is rated at 500 kVA. A PF of 1.0 is assumed for this example.</a:t>
            </a:r>
          </a:p>
          <a:p>
            <a:r>
              <a:rPr lang="en-US" altLang="en-US" dirty="0"/>
              <a:t>Can also be used with the </a:t>
            </a:r>
            <a:r>
              <a:rPr lang="en-US" altLang="en-US" b="1" dirty="0" err="1"/>
              <a:t>InvControl</a:t>
            </a:r>
            <a:r>
              <a:rPr lang="en-US" altLang="en-US" dirty="0"/>
              <a:t> control object that implements advanced (‘smart’) inverter functions such as volt-</a:t>
            </a:r>
            <a:r>
              <a:rPr lang="en-US" altLang="en-US" dirty="0" err="1"/>
              <a:t>var</a:t>
            </a:r>
            <a:r>
              <a:rPr lang="en-US" altLang="en-US" dirty="0"/>
              <a:t>, volt-watt, and dynamic reactive current.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47567" y="25702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2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Script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b="1" dirty="0"/>
              <a:t>clear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New </a:t>
            </a:r>
            <a:r>
              <a:rPr lang="en-US" sz="4800" b="1" dirty="0" err="1"/>
              <a:t>Circuit.PVSystem</a:t>
            </a:r>
            <a:r>
              <a:rPr lang="en-US" sz="4800" b="1" dirty="0"/>
              <a:t>  </a:t>
            </a:r>
            <a:r>
              <a:rPr lang="en-US" sz="4800" b="1" dirty="0" err="1"/>
              <a:t>basekv</a:t>
            </a:r>
            <a:r>
              <a:rPr lang="en-US" sz="4800" b="1" dirty="0"/>
              <a:t>=12.47  Isc3=1000 Isc1=900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P-T curve is per unit of rated </a:t>
            </a:r>
            <a:r>
              <a:rPr lang="en-US" sz="4800" b="1" dirty="0" err="1"/>
              <a:t>Pmpp</a:t>
            </a:r>
            <a:r>
              <a:rPr lang="en-US" sz="4800" b="1" dirty="0"/>
              <a:t> vs temperature</a:t>
            </a:r>
          </a:p>
          <a:p>
            <a:pPr marL="0" indent="0">
              <a:buNone/>
            </a:pPr>
            <a:r>
              <a:rPr lang="en-US" sz="4800" b="1" dirty="0"/>
              <a:t>// This one is for a </a:t>
            </a:r>
            <a:r>
              <a:rPr lang="en-US" sz="4800" b="1" dirty="0" err="1"/>
              <a:t>Pmpp</a:t>
            </a:r>
            <a:r>
              <a:rPr lang="en-US" sz="4800" b="1" dirty="0"/>
              <a:t> stated at 25 </a:t>
            </a:r>
            <a:r>
              <a:rPr lang="en-US" sz="4800" b="1" dirty="0" err="1"/>
              <a:t>deg</a:t>
            </a:r>
            <a:endParaRPr lang="en-US" sz="4800" b="1" dirty="0"/>
          </a:p>
          <a:p>
            <a:pPr marL="0" indent="0">
              <a:buNone/>
            </a:pPr>
            <a:r>
              <a:rPr lang="en-US" sz="4800" b="1" dirty="0"/>
              <a:t>New </a:t>
            </a:r>
            <a:r>
              <a:rPr lang="en-US" sz="4800" b="1" dirty="0" err="1"/>
              <a:t>XYCurve.MyPvsT</a:t>
            </a:r>
            <a:r>
              <a:rPr lang="en-US" sz="4800" b="1" dirty="0"/>
              <a:t> </a:t>
            </a:r>
            <a:r>
              <a:rPr lang="en-US" sz="4800" b="1" dirty="0" err="1"/>
              <a:t>npts</a:t>
            </a:r>
            <a:r>
              <a:rPr lang="en-US" sz="4800" b="1" dirty="0"/>
              <a:t>=4  </a:t>
            </a:r>
            <a:r>
              <a:rPr lang="en-US" sz="4800" b="1" dirty="0" err="1"/>
              <a:t>xarray</a:t>
            </a:r>
            <a:r>
              <a:rPr lang="en-US" sz="4800" b="1" dirty="0"/>
              <a:t>=[0  25  75  100]  </a:t>
            </a:r>
            <a:r>
              <a:rPr lang="en-US" sz="4800" b="1" dirty="0" err="1"/>
              <a:t>yarray</a:t>
            </a:r>
            <a:r>
              <a:rPr lang="en-US" sz="4800" b="1" dirty="0"/>
              <a:t>=[1.2 1.0 0.8  0.6] 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efficiency curve is per unit </a:t>
            </a:r>
            <a:r>
              <a:rPr lang="en-US" sz="4800" b="1" dirty="0" err="1"/>
              <a:t>eff</a:t>
            </a:r>
            <a:r>
              <a:rPr lang="en-US" sz="4800" b="1" dirty="0"/>
              <a:t> vs per unit power</a:t>
            </a:r>
          </a:p>
          <a:p>
            <a:pPr marL="0" indent="0">
              <a:buNone/>
            </a:pPr>
            <a:r>
              <a:rPr lang="en-US" sz="4800" b="1" dirty="0"/>
              <a:t>New </a:t>
            </a:r>
            <a:r>
              <a:rPr lang="en-US" sz="4800" b="1" dirty="0" err="1"/>
              <a:t>XYCurve.MyEff</a:t>
            </a:r>
            <a:r>
              <a:rPr lang="en-US" sz="4800" b="1" dirty="0"/>
              <a:t> </a:t>
            </a:r>
            <a:r>
              <a:rPr lang="en-US" sz="4800" b="1" dirty="0" err="1"/>
              <a:t>npts</a:t>
            </a:r>
            <a:r>
              <a:rPr lang="en-US" sz="4800" b="1" dirty="0"/>
              <a:t>=4  </a:t>
            </a:r>
            <a:r>
              <a:rPr lang="en-US" sz="4800" b="1" dirty="0" err="1"/>
              <a:t>xarray</a:t>
            </a:r>
            <a:r>
              <a:rPr lang="en-US" sz="4800" b="1" dirty="0"/>
              <a:t>=[.1  .2  .4  1.0]  </a:t>
            </a:r>
            <a:r>
              <a:rPr lang="en-US" sz="4800" b="1" dirty="0" err="1"/>
              <a:t>yarray</a:t>
            </a:r>
            <a:r>
              <a:rPr lang="en-US" sz="4800" b="1" dirty="0"/>
              <a:t>=[.86  .9  .93  .97]  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per unit irradiance curve (per unit if "irradiance" property)</a:t>
            </a:r>
          </a:p>
          <a:p>
            <a:pPr marL="0" indent="0">
              <a:buNone/>
            </a:pPr>
            <a:r>
              <a:rPr lang="en-US" sz="4800" b="1" dirty="0"/>
              <a:t>New </a:t>
            </a:r>
            <a:r>
              <a:rPr lang="en-US" sz="4800" b="1" dirty="0" err="1"/>
              <a:t>Loadshape.MyIrrad</a:t>
            </a:r>
            <a:r>
              <a:rPr lang="en-US" sz="4800" b="1" dirty="0"/>
              <a:t> </a:t>
            </a:r>
            <a:r>
              <a:rPr lang="en-US" sz="4800" b="1" dirty="0" err="1"/>
              <a:t>npts</a:t>
            </a:r>
            <a:r>
              <a:rPr lang="en-US" sz="4800" b="1" dirty="0"/>
              <a:t>=24 interval=1 </a:t>
            </a:r>
            <a:r>
              <a:rPr lang="en-US" sz="4800" b="1" dirty="0" err="1"/>
              <a:t>mult</a:t>
            </a:r>
            <a:r>
              <a:rPr lang="en-US" sz="4800" b="1" dirty="0"/>
              <a:t>=[0 0 0 0 0 0 .1 .2 .3  .5  .8  .9  1.0  1.0  .99  .9  .7  .4  .1 0  0  0  0  0]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24-hr temp shape curve</a:t>
            </a:r>
          </a:p>
          <a:p>
            <a:pPr marL="0" indent="0">
              <a:buNone/>
            </a:pPr>
            <a:r>
              <a:rPr lang="en-US" sz="4800" b="1" dirty="0"/>
              <a:t>New </a:t>
            </a:r>
            <a:r>
              <a:rPr lang="en-US" sz="4800" b="1" dirty="0" err="1"/>
              <a:t>Tshape.MyTemp</a:t>
            </a:r>
            <a:r>
              <a:rPr lang="en-US" sz="4800" b="1" dirty="0"/>
              <a:t> </a:t>
            </a:r>
            <a:r>
              <a:rPr lang="en-US" sz="4800" b="1" dirty="0" err="1"/>
              <a:t>npts</a:t>
            </a:r>
            <a:r>
              <a:rPr lang="en-US" sz="4800" b="1" dirty="0"/>
              <a:t>=24 interval=1 temp=[25, 25, 25, 25, 25, 25, 25, 25, 35, 40, 45, 50  60 60  55 40  35  30  25 25 25 25 25 25]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**** plot </a:t>
            </a:r>
            <a:r>
              <a:rPr lang="en-US" sz="4800" b="1" dirty="0" err="1"/>
              <a:t>tshape</a:t>
            </a:r>
            <a:r>
              <a:rPr lang="en-US" sz="4800" b="1" dirty="0"/>
              <a:t> object=</a:t>
            </a:r>
            <a:r>
              <a:rPr lang="en-US" sz="4800" b="1" dirty="0" err="1"/>
              <a:t>mytemp</a:t>
            </a:r>
            <a:endParaRPr lang="en-US" sz="4800" b="1" dirty="0"/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// take the default line</a:t>
            </a:r>
          </a:p>
          <a:p>
            <a:pPr marL="0" indent="0">
              <a:buNone/>
            </a:pPr>
            <a:r>
              <a:rPr lang="en-US" sz="4800" b="1" dirty="0"/>
              <a:t>New Line.line1 Bus1=</a:t>
            </a:r>
            <a:r>
              <a:rPr lang="en-US" sz="4800" b="1" dirty="0" err="1"/>
              <a:t>sourcebus</a:t>
            </a:r>
            <a:r>
              <a:rPr lang="en-US" sz="4800" b="1" dirty="0"/>
              <a:t> bus2=</a:t>
            </a:r>
            <a:r>
              <a:rPr lang="en-US" sz="4800" b="1" dirty="0" err="1"/>
              <a:t>PVbus</a:t>
            </a:r>
            <a:r>
              <a:rPr lang="en-US" sz="4800" b="1" dirty="0"/>
              <a:t>  Length=2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353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Script (cont’d)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4800" b="1" dirty="0"/>
          </a:p>
          <a:p>
            <a:pPr marL="0" indent="0">
              <a:buNone/>
            </a:pPr>
            <a:r>
              <a:rPr lang="en-US" sz="6400" b="1" dirty="0"/>
              <a:t>! PV definition</a:t>
            </a:r>
          </a:p>
          <a:p>
            <a:pPr marL="0" indent="0">
              <a:buNone/>
            </a:pPr>
            <a:r>
              <a:rPr lang="en-US" sz="6400" b="1" dirty="0"/>
              <a:t>New </a:t>
            </a:r>
            <a:r>
              <a:rPr lang="en-US" sz="6400" b="1" dirty="0" err="1"/>
              <a:t>PVSystem.PV</a:t>
            </a:r>
            <a:r>
              <a:rPr lang="en-US" sz="6400" b="1" dirty="0"/>
              <a:t> phases=3 bus1=</a:t>
            </a:r>
            <a:r>
              <a:rPr lang="en-US" sz="6400" b="1" dirty="0" err="1"/>
              <a:t>PVbus</a:t>
            </a:r>
            <a:r>
              <a:rPr lang="en-US" sz="6400" b="1" dirty="0"/>
              <a:t> kV=12.47  kVA=500  </a:t>
            </a:r>
            <a:r>
              <a:rPr lang="en-US" sz="6400" b="1" dirty="0" err="1"/>
              <a:t>irrad</a:t>
            </a:r>
            <a:r>
              <a:rPr lang="en-US" sz="6400" b="1" dirty="0"/>
              <a:t>=0.8  </a:t>
            </a:r>
            <a:r>
              <a:rPr lang="en-US" sz="6400" b="1" dirty="0" err="1"/>
              <a:t>Pmpp</a:t>
            </a:r>
            <a:r>
              <a:rPr lang="en-US" sz="6400" b="1" dirty="0"/>
              <a:t>=500 </a:t>
            </a:r>
          </a:p>
          <a:p>
            <a:pPr marL="0" indent="0">
              <a:buNone/>
            </a:pPr>
            <a:r>
              <a:rPr lang="en-US" sz="6400" b="1" dirty="0"/>
              <a:t>~ temperature=25 PF=1  </a:t>
            </a:r>
            <a:r>
              <a:rPr lang="en-US" sz="6400" b="1" dirty="0" err="1"/>
              <a:t>effcurve</a:t>
            </a:r>
            <a:r>
              <a:rPr lang="en-US" sz="6400" b="1" dirty="0"/>
              <a:t>=</a:t>
            </a:r>
            <a:r>
              <a:rPr lang="en-US" sz="6400" b="1" dirty="0" err="1"/>
              <a:t>Myeff</a:t>
            </a:r>
            <a:r>
              <a:rPr lang="en-US" sz="6400" b="1" dirty="0"/>
              <a:t>  P-</a:t>
            </a:r>
            <a:r>
              <a:rPr lang="en-US" sz="6400" b="1" dirty="0" err="1"/>
              <a:t>TCurve</a:t>
            </a:r>
            <a:r>
              <a:rPr lang="en-US" sz="6400" b="1" dirty="0"/>
              <a:t>=</a:t>
            </a:r>
            <a:r>
              <a:rPr lang="en-US" sz="6400" b="1" dirty="0" err="1"/>
              <a:t>MyPvsT</a:t>
            </a:r>
            <a:r>
              <a:rPr lang="en-US" sz="6400" b="1" dirty="0"/>
              <a:t> </a:t>
            </a:r>
          </a:p>
          <a:p>
            <a:pPr marL="0" indent="0">
              <a:buNone/>
            </a:pPr>
            <a:r>
              <a:rPr lang="en-US" sz="6400" b="1" dirty="0"/>
              <a:t>~ Daily=</a:t>
            </a:r>
            <a:r>
              <a:rPr lang="en-US" sz="6400" b="1" dirty="0" err="1"/>
              <a:t>MyIrrad</a:t>
            </a:r>
            <a:r>
              <a:rPr lang="en-US" sz="6400" b="1" dirty="0"/>
              <a:t>  </a:t>
            </a:r>
            <a:r>
              <a:rPr lang="en-US" sz="6400" b="1" dirty="0" err="1"/>
              <a:t>TDaily</a:t>
            </a:r>
            <a:r>
              <a:rPr lang="en-US" sz="6400" b="1" dirty="0"/>
              <a:t>=</a:t>
            </a:r>
            <a:r>
              <a:rPr lang="en-US" sz="6400" b="1" dirty="0" err="1"/>
              <a:t>MyTemp</a:t>
            </a:r>
            <a:r>
              <a:rPr lang="en-US" sz="6400" b="1" dirty="0"/>
              <a:t> </a:t>
            </a:r>
            <a:endParaRPr lang="en-US" sz="4800" b="1" dirty="0"/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set </a:t>
            </a:r>
            <a:r>
              <a:rPr lang="en-US" sz="4800" b="1" dirty="0" err="1"/>
              <a:t>voltagebases</a:t>
            </a:r>
            <a:r>
              <a:rPr lang="en-US" sz="4800" b="1" dirty="0"/>
              <a:t>=[12.47]</a:t>
            </a:r>
          </a:p>
          <a:p>
            <a:pPr marL="0" indent="0">
              <a:buNone/>
            </a:pPr>
            <a:r>
              <a:rPr lang="en-US" sz="4800" b="1" dirty="0" err="1"/>
              <a:t>calcv</a:t>
            </a:r>
            <a:endParaRPr lang="en-US" sz="4800" b="1" dirty="0"/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solve  ! solves at the specified irradiance and temperature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new monitor.m1 </a:t>
            </a:r>
            <a:r>
              <a:rPr lang="en-US" sz="4800" b="1" dirty="0" err="1"/>
              <a:t>PVSystem.PV</a:t>
            </a:r>
            <a:r>
              <a:rPr lang="en-US" sz="4800" b="1" dirty="0"/>
              <a:t>  1 mode=1 </a:t>
            </a:r>
            <a:r>
              <a:rPr lang="en-US" sz="4800" b="1" dirty="0" err="1"/>
              <a:t>ppolar</a:t>
            </a:r>
            <a:r>
              <a:rPr lang="en-US" sz="4800" b="1" dirty="0"/>
              <a:t>=no</a:t>
            </a:r>
          </a:p>
          <a:p>
            <a:pPr marL="0" indent="0">
              <a:buNone/>
            </a:pPr>
            <a:r>
              <a:rPr lang="en-US" sz="4800" b="1" dirty="0"/>
              <a:t>new monitor.m2 </a:t>
            </a:r>
            <a:r>
              <a:rPr lang="en-US" sz="4800" b="1" dirty="0" err="1"/>
              <a:t>PVSystem.PV</a:t>
            </a:r>
            <a:r>
              <a:rPr lang="en-US" sz="4800" b="1" dirty="0"/>
              <a:t>  1 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solve</a:t>
            </a:r>
          </a:p>
          <a:p>
            <a:pPr marL="0" indent="0">
              <a:buNone/>
            </a:pPr>
            <a:r>
              <a:rPr lang="en-US" sz="4800" b="1" dirty="0"/>
              <a:t>solve mode=daily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r>
              <a:rPr lang="en-US" sz="4800" b="1" dirty="0"/>
              <a:t>show mon m1</a:t>
            </a:r>
          </a:p>
          <a:p>
            <a:pPr marL="0" indent="0">
              <a:buNone/>
            </a:pPr>
            <a:r>
              <a:rPr lang="en-US" sz="4800" b="1" dirty="0"/>
              <a:t>show mon m2</a:t>
            </a:r>
          </a:p>
          <a:p>
            <a:pPr marL="0" indent="0">
              <a:buNone/>
            </a:pPr>
            <a:r>
              <a:rPr lang="en-US" sz="4800" b="1" dirty="0"/>
              <a:t> </a:t>
            </a:r>
          </a:p>
          <a:p>
            <a:pPr marL="0" indent="0">
              <a:buNone/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8015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Script (cont’d)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Export monitors m1</a:t>
            </a:r>
          </a:p>
          <a:p>
            <a:pPr marL="0" indent="0">
              <a:buNone/>
            </a:pPr>
            <a:r>
              <a:rPr lang="en-US" sz="1200" b="1" dirty="0"/>
              <a:t>Plot monitor object= m1 channels=(1 )</a:t>
            </a:r>
          </a:p>
          <a:p>
            <a:pPr marL="0" indent="0">
              <a:buNone/>
            </a:pPr>
            <a:r>
              <a:rPr lang="en-US" sz="1200" b="1" dirty="0"/>
              <a:t>Export monitors m2</a:t>
            </a:r>
          </a:p>
          <a:p>
            <a:pPr marL="0" indent="0">
              <a:buNone/>
            </a:pPr>
            <a:r>
              <a:rPr lang="en-US" sz="1200" b="1" dirty="0"/>
              <a:t>Plot monitor object= m2 channels=(1 ) base=[7200]</a:t>
            </a:r>
          </a:p>
          <a:p>
            <a:pPr marL="0" indent="0">
              <a:buNone/>
            </a:pPr>
            <a:r>
              <a:rPr lang="en-US" sz="1200" b="1" dirty="0"/>
              <a:t>Export monitors m2</a:t>
            </a:r>
          </a:p>
          <a:p>
            <a:pPr marL="0" indent="0">
              <a:buNone/>
            </a:pPr>
            <a:r>
              <a:rPr lang="en-US" sz="1200" b="1" dirty="0"/>
              <a:t>Plot monitor object= m2 channels=(9 )</a:t>
            </a:r>
            <a:endParaRPr lang="en-US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00662148"/>
      </p:ext>
    </p:extLst>
  </p:cSld>
  <p:clrMapOvr>
    <a:masterClrMapping/>
  </p:clrMapOvr>
</p:sld>
</file>

<file path=ppt/theme/theme1.xml><?xml version="1.0" encoding="utf-8"?>
<a:theme xmlns:a="http://schemas.openxmlformats.org/drawingml/2006/main" name="2019 PowerPoint Theme">
  <a:themeElements>
    <a:clrScheme name="Custom 15">
      <a:dk1>
        <a:srgbClr val="000000"/>
      </a:dk1>
      <a:lt1>
        <a:srgbClr val="FFFFFF"/>
      </a:lt1>
      <a:dk2>
        <a:srgbClr val="929292"/>
      </a:dk2>
      <a:lt2>
        <a:srgbClr val="003399"/>
      </a:lt2>
      <a:accent1>
        <a:srgbClr val="00A4DE"/>
      </a:accent1>
      <a:accent2>
        <a:srgbClr val="2D872D"/>
      </a:accent2>
      <a:accent3>
        <a:srgbClr val="FB9705"/>
      </a:accent3>
      <a:accent4>
        <a:srgbClr val="0070C0"/>
      </a:accent4>
      <a:accent5>
        <a:srgbClr val="C54343"/>
      </a:accent5>
      <a:accent6>
        <a:srgbClr val="2EBBB8"/>
      </a:accent6>
      <a:hlink>
        <a:srgbClr val="0070C0"/>
      </a:hlink>
      <a:folHlink>
        <a:srgbClr val="E05428"/>
      </a:folHlink>
    </a:clrScheme>
    <a:fontScheme name="EPRI 2019 PP Font Theme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9 PowerPoint Template-Standard_v1.2.potx" id="{8047CA39-54F3-4F90-98C0-C40555F8730E}" vid="{6033B12A-DB17-4854-8CB8-89BE1BD081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9d4eb815-23ed-48d9-b0c1-2b9ce0016f4e">EPRI PowerPoint Template</Catego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101F030D76349B9BDDCB7E839049A" ma:contentTypeVersion="1" ma:contentTypeDescription="Create a new document." ma:contentTypeScope="" ma:versionID="734fc11b70f2696fea1b768389187637">
  <xsd:schema xmlns:xsd="http://www.w3.org/2001/XMLSchema" xmlns:xs="http://www.w3.org/2001/XMLSchema" xmlns:p="http://schemas.microsoft.com/office/2006/metadata/properties" xmlns:ns2="9d4eb815-23ed-48d9-b0c1-2b9ce0016f4e" targetNamespace="http://schemas.microsoft.com/office/2006/metadata/properties" ma:root="true" ma:fieldsID="2b4a09c436e99444c649b2400fdb07dc" ns2:_="">
    <xsd:import namespace="9d4eb815-23ed-48d9-b0c1-2b9ce0016f4e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eb815-23ed-48d9-b0c1-2b9ce0016f4e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EPRI PowerPoint Template"/>
          <xsd:enumeration value="Design Templates"/>
          <xsd:enumeration value="EPRI Letterhead"/>
          <xsd:enumeration value="Events, Conferences, Meetings"/>
          <xsd:enumeration value="Miscellaneo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521A8B-3986-40B6-95DF-B5A721DA9604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9d4eb815-23ed-48d9-b0c1-2b9ce0016f4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9E07810-A7D8-4B3A-A78F-4052749F24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8FDBBD-CE4F-4A8C-8C02-158CA41BCB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4eb815-23ed-48d9-b0c1-2b9ce0016f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EPRI-Template-2019</Template>
  <TotalTime>85</TotalTime>
  <Words>1612</Words>
  <Application>Microsoft Office PowerPoint</Application>
  <PresentationFormat>On-screen Show (4:3)</PresentationFormat>
  <Paragraphs>313</Paragraphs>
  <Slides>49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Century Gothic</vt:lpstr>
      <vt:lpstr>Symbol</vt:lpstr>
      <vt:lpstr>Times</vt:lpstr>
      <vt:lpstr>Times New Roman</vt:lpstr>
      <vt:lpstr>Wingdings</vt:lpstr>
      <vt:lpstr>2019 PowerPoint Theme</vt:lpstr>
      <vt:lpstr>OpenDSS Training Workshop</vt:lpstr>
      <vt:lpstr>PowerPoint Presentation</vt:lpstr>
      <vt:lpstr>7. PVSystem and Storage</vt:lpstr>
      <vt:lpstr>PVSystem Model</vt:lpstr>
      <vt:lpstr>PVSystem in the OpenDSS </vt:lpstr>
      <vt:lpstr>Example Script </vt:lpstr>
      <vt:lpstr>Example Script</vt:lpstr>
      <vt:lpstr>Example Script (cont’d)</vt:lpstr>
      <vt:lpstr>Example Script (cont’d)</vt:lpstr>
      <vt:lpstr>Modeling PV Systems – Variability/Ramping – Single-Panel</vt:lpstr>
      <vt:lpstr>Modeling PV Systems – Variability/Ramping – 1 MW PV Array (same location as Single-Panel)</vt:lpstr>
      <vt:lpstr>Modeling PV Systems – Variability/Ramping – Significance of Solar Irradiance Resolution</vt:lpstr>
      <vt:lpstr>Modeling PV Systems for Distribution System Impact Assessment – Fault Response</vt:lpstr>
      <vt:lpstr>‘Smart’ Inverter Control in the OpenDSS</vt:lpstr>
      <vt:lpstr>Inverter Control Manages One or More PVSystems</vt:lpstr>
      <vt:lpstr>InvControl Control Object</vt:lpstr>
      <vt:lpstr>Volt-var Control Mode – Example Volt-var Curve</vt:lpstr>
      <vt:lpstr>InvControl in Volt-var Mode – Script</vt:lpstr>
      <vt:lpstr>Volt-Var Control Mode – with a Dead Band</vt:lpstr>
      <vt:lpstr>Volt-watt Control Mode – Example Volt-watt Curve</vt:lpstr>
      <vt:lpstr>DRC Control Mode – Settings Curve</vt:lpstr>
      <vt:lpstr>Use of Smart Inverters for Accommodating High-Penetration PV</vt:lpstr>
      <vt:lpstr>Increasing Hosting Capacity with Smart Inverters</vt:lpstr>
      <vt:lpstr>Storage Model</vt:lpstr>
      <vt:lpstr>Introduction</vt:lpstr>
      <vt:lpstr>Introduction, cont’d</vt:lpstr>
      <vt:lpstr>Applications of Storage on Distribution</vt:lpstr>
      <vt:lpstr>Planning Issues Introduced by Storage</vt:lpstr>
      <vt:lpstr>The Planning Problem with Storage is More than Capacity to meet Demand</vt:lpstr>
      <vt:lpstr>6 Simulation Modes Have Been Identified and Implemented in OpenDSS Program</vt:lpstr>
      <vt:lpstr>EPRI’s OpenDSS Employs a Generic Energy Storage Element</vt:lpstr>
      <vt:lpstr>Storage Element Operation</vt:lpstr>
      <vt:lpstr>Storage Controller Model</vt:lpstr>
      <vt:lpstr>Peak Shaving Applications</vt:lpstr>
      <vt:lpstr>Compensating for Renewable Generation</vt:lpstr>
      <vt:lpstr>Intermittent Generation Smoothing</vt:lpstr>
      <vt:lpstr>Storage Power Output for Smoothing</vt:lpstr>
      <vt:lpstr>A Dynamics Example  (Black start of a Microgrid)</vt:lpstr>
      <vt:lpstr>Results from the Model</vt:lpstr>
      <vt:lpstr>How to Support Vendor-Supplied Models for Complex Storage System Models</vt:lpstr>
      <vt:lpstr>Simplified Distribution Planning</vt:lpstr>
      <vt:lpstr>Default OpenDSS Storage Model Dispatch</vt:lpstr>
      <vt:lpstr>OpenDSS Storage Model Dispatch  (Follow Mode)</vt:lpstr>
      <vt:lpstr>Script for Follow-mode Simulation</vt:lpstr>
      <vt:lpstr>Example Results in Follow Mode</vt:lpstr>
      <vt:lpstr>Example Storage Definition Scripts</vt:lpstr>
      <vt:lpstr>Example Storage Definition Scripts - DynaDLL</vt:lpstr>
      <vt:lpstr>A Creative Yearly Simulation Script With Variable Dispatch Targets </vt:lpstr>
      <vt:lpstr>PowerPoint Presentation</vt:lpstr>
    </vt:vector>
  </TitlesOfParts>
  <Company>Electric Power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Version 1.2</dc:subject>
  <dc:creator>Roger Dugan</dc:creator>
  <dc:description>© 2018 Electric Power Research Institute, Inc. All rights reserved.</dc:description>
  <cp:lastModifiedBy>Dugan, Roger</cp:lastModifiedBy>
  <cp:revision>24</cp:revision>
  <cp:lastPrinted>2014-11-24T20:31:07Z</cp:lastPrinted>
  <dcterms:created xsi:type="dcterms:W3CDTF">2019-01-15T15:22:32Z</dcterms:created>
  <dcterms:modified xsi:type="dcterms:W3CDTF">2019-10-15T02:44:20Z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0x010100D67101F030D76349B9BDDCB7E839049A</vt:lpwstr>
  </property>
</Properties>
</file>