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3" r:id="rId3"/>
    <p:sldId id="285" r:id="rId4"/>
    <p:sldId id="284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DRC </a:t>
            </a:r>
            <a:r>
              <a:rPr lang="en-US" dirty="0"/>
              <a:t>Scenarios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790D7EA9-F74C-4D5B-BA56-91FA36F2B412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15759-7772-44F3-84F3-B0A71F0D4409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3B3A2E1-ADF2-4562-B317-6B51903D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9" y="2120440"/>
            <a:ext cx="5202456" cy="4497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3122388" cy="1295139"/>
          </a:xfrm>
        </p:spPr>
        <p:txBody>
          <a:bodyPr>
            <a:normAutofit/>
          </a:bodyPr>
          <a:lstStyle/>
          <a:p>
            <a:r>
              <a:rPr lang="en-US" sz="1400" dirty="0" err="1"/>
              <a:t>DbVMin</a:t>
            </a:r>
            <a:r>
              <a:rPr lang="en-US" sz="1400" dirty="0"/>
              <a:t>=</a:t>
            </a:r>
            <a:r>
              <a:rPr lang="en-US" sz="1400" dirty="0" err="1"/>
              <a:t>DbVMax</a:t>
            </a:r>
            <a:r>
              <a:rPr lang="en-US" sz="1400" dirty="0"/>
              <a:t>=1</a:t>
            </a:r>
          </a:p>
          <a:p>
            <a:r>
              <a:rPr lang="en-US" sz="1400" dirty="0" err="1"/>
              <a:t>ArGraLowV</a:t>
            </a:r>
            <a:r>
              <a:rPr lang="en-US" sz="1400" dirty="0"/>
              <a:t>=</a:t>
            </a:r>
            <a:r>
              <a:rPr lang="en-US" sz="1400" dirty="0" err="1"/>
              <a:t>ArGraHiV</a:t>
            </a:r>
            <a:r>
              <a:rPr lang="en-US" sz="1400" dirty="0"/>
              <a:t>=50=</a:t>
            </a:r>
            <a:r>
              <a:rPr lang="en-US" sz="1400" b="1" dirty="0" err="1"/>
              <a:t>ArGraV</a:t>
            </a:r>
            <a:endParaRPr lang="en-US" sz="1400" b="1" dirty="0"/>
          </a:p>
          <a:p>
            <a:r>
              <a:rPr lang="en-US" sz="1400" b="1" dirty="0" err="1"/>
              <a:t>Kvarlimit</a:t>
            </a:r>
            <a:r>
              <a:rPr lang="en-US" sz="1400" b="1" dirty="0"/>
              <a:t>=kVA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61808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</a:t>
            </a:r>
            <a:r>
              <a:rPr lang="pt-BR" sz="1200" dirty="0" err="1"/>
              <a:t>Daily_DRC_kVAlimitation_P.dss</a:t>
            </a:r>
            <a:r>
              <a:rPr lang="pt-BR" sz="1200" dirty="0"/>
              <a:t>)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5335591" y="795815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9E86DF-1A78-4ADD-B987-55D41EEF454D}"/>
              </a:ext>
            </a:extLst>
          </p:cNvPr>
          <p:cNvSpPr txBox="1"/>
          <p:nvPr/>
        </p:nvSpPr>
        <p:spPr>
          <a:xfrm>
            <a:off x="6743285" y="4641281"/>
            <a:ext cx="421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expected!</a:t>
            </a:r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92476" y="-29537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3: Daily with kVA limitation – P priority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8E8639-54A6-4B2F-AAFF-DC7CD7A3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24" y="1076695"/>
            <a:ext cx="1618784" cy="33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3122388" cy="1295139"/>
          </a:xfrm>
        </p:spPr>
        <p:txBody>
          <a:bodyPr>
            <a:normAutofit/>
          </a:bodyPr>
          <a:lstStyle/>
          <a:p>
            <a:r>
              <a:rPr lang="en-US" sz="1400" dirty="0" err="1"/>
              <a:t>DbVMin</a:t>
            </a:r>
            <a:r>
              <a:rPr lang="en-US" sz="1400" dirty="0"/>
              <a:t>=</a:t>
            </a:r>
            <a:r>
              <a:rPr lang="en-US" sz="1400" dirty="0" err="1"/>
              <a:t>DbVMax</a:t>
            </a:r>
            <a:r>
              <a:rPr lang="en-US" sz="1400" dirty="0"/>
              <a:t>=1</a:t>
            </a:r>
          </a:p>
          <a:p>
            <a:r>
              <a:rPr lang="en-US" sz="1400" dirty="0" err="1"/>
              <a:t>ArGraLowV</a:t>
            </a:r>
            <a:r>
              <a:rPr lang="en-US" sz="1400" dirty="0"/>
              <a:t>=</a:t>
            </a:r>
            <a:r>
              <a:rPr lang="en-US" sz="1400" dirty="0" err="1"/>
              <a:t>ArGraHiV</a:t>
            </a:r>
            <a:r>
              <a:rPr lang="en-US" sz="1400" dirty="0"/>
              <a:t>=50=</a:t>
            </a:r>
            <a:r>
              <a:rPr lang="en-US" sz="1400" b="1" dirty="0" err="1"/>
              <a:t>ArGraV</a:t>
            </a:r>
            <a:endParaRPr lang="en-US" sz="1400" b="1" dirty="0"/>
          </a:p>
          <a:p>
            <a:r>
              <a:rPr lang="en-US" sz="1400" b="1" dirty="0" err="1"/>
              <a:t>Kvarmax</a:t>
            </a:r>
            <a:r>
              <a:rPr lang="en-US" sz="1400" b="1" dirty="0"/>
              <a:t>=kVA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61808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(Daily_DRC_kVAlimitation_P-2.dss)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5335591" y="795815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9E86DF-1A78-4ADD-B987-55D41EEF454D}"/>
              </a:ext>
            </a:extLst>
          </p:cNvPr>
          <p:cNvSpPr txBox="1"/>
          <p:nvPr/>
        </p:nvSpPr>
        <p:spPr>
          <a:xfrm>
            <a:off x="6876450" y="5502415"/>
            <a:ext cx="4213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kVA is exceeded, </a:t>
            </a:r>
            <a:r>
              <a:rPr lang="en-US" dirty="0" err="1"/>
              <a:t>Qtotal</a:t>
            </a:r>
            <a:r>
              <a:rPr lang="en-US" dirty="0"/>
              <a:t> is reduced and then it is not equal to </a:t>
            </a:r>
            <a:r>
              <a:rPr lang="en-US" dirty="0" err="1"/>
              <a:t>Qdesired</a:t>
            </a:r>
            <a:endParaRPr lang="en-US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92476" y="-29537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3: Daily with kVA limitation – P priority</a:t>
            </a: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A6A24CD5-983A-4DB0-9E8B-0C8F94098EBD}"/>
              </a:ext>
            </a:extLst>
          </p:cNvPr>
          <p:cNvSpPr/>
          <p:nvPr/>
        </p:nvSpPr>
        <p:spPr>
          <a:xfrm>
            <a:off x="5332475" y="2932774"/>
            <a:ext cx="195824" cy="3013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B877FB5-69DA-4EEF-859D-9F7D5A6A64CD}"/>
              </a:ext>
            </a:extLst>
          </p:cNvPr>
          <p:cNvCxnSpPr>
            <a:cxnSpLocks/>
          </p:cNvCxnSpPr>
          <p:nvPr/>
        </p:nvCxnSpPr>
        <p:spPr>
          <a:xfrm flipV="1">
            <a:off x="5315551" y="3316242"/>
            <a:ext cx="88776" cy="22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EAC23F-3ADB-4078-9700-59C832F3CD5A}"/>
              </a:ext>
            </a:extLst>
          </p:cNvPr>
          <p:cNvSpPr txBox="1"/>
          <p:nvPr/>
        </p:nvSpPr>
        <p:spPr>
          <a:xfrm>
            <a:off x="4411507" y="5575825"/>
            <a:ext cx="20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reduced to satisfy rating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06BC0D-3EE8-4EA2-BF67-6E5E32A2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262" y="1715253"/>
            <a:ext cx="3328200" cy="32721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31694D-0040-4CA1-AA2A-3A6F401A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299" y="1680175"/>
            <a:ext cx="1560900" cy="327213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A8E51D4-F63C-4283-8F20-F88598C5832D}"/>
              </a:ext>
            </a:extLst>
          </p:cNvPr>
          <p:cNvSpPr/>
          <p:nvPr/>
        </p:nvSpPr>
        <p:spPr>
          <a:xfrm>
            <a:off x="11342006" y="2932774"/>
            <a:ext cx="528456" cy="38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342F2A-414B-4E91-AF99-2B774D89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6" y="2099940"/>
            <a:ext cx="4947265" cy="453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" y="795815"/>
            <a:ext cx="4461770" cy="1295139"/>
          </a:xfrm>
        </p:spPr>
        <p:txBody>
          <a:bodyPr>
            <a:normAutofit/>
          </a:bodyPr>
          <a:lstStyle/>
          <a:p>
            <a:r>
              <a:rPr lang="en-US" sz="1400" dirty="0" err="1"/>
              <a:t>DbVMin</a:t>
            </a:r>
            <a:r>
              <a:rPr lang="en-US" sz="1400" dirty="0"/>
              <a:t>=</a:t>
            </a:r>
            <a:r>
              <a:rPr lang="en-US" sz="1400" dirty="0" err="1"/>
              <a:t>DbVMax</a:t>
            </a:r>
            <a:r>
              <a:rPr lang="en-US" sz="1400" dirty="0"/>
              <a:t>=1</a:t>
            </a:r>
          </a:p>
          <a:p>
            <a:r>
              <a:rPr lang="en-US" sz="1400" dirty="0" err="1"/>
              <a:t>ArGraLowV</a:t>
            </a:r>
            <a:r>
              <a:rPr lang="en-US" sz="1400" dirty="0"/>
              <a:t>=</a:t>
            </a:r>
            <a:r>
              <a:rPr lang="en-US" sz="1400" dirty="0" err="1"/>
              <a:t>ArGraHiV</a:t>
            </a:r>
            <a:r>
              <a:rPr lang="en-US" sz="1400" dirty="0"/>
              <a:t>=50=</a:t>
            </a:r>
            <a:r>
              <a:rPr lang="en-US" sz="1400" b="1" dirty="0" err="1"/>
              <a:t>ArGraV</a:t>
            </a:r>
            <a:r>
              <a:rPr lang="en-US" sz="1400" b="1" dirty="0"/>
              <a:t>  </a:t>
            </a:r>
            <a:r>
              <a:rPr lang="en-US" sz="1400" b="1" dirty="0" err="1"/>
              <a:t>kvarlimit</a:t>
            </a:r>
            <a:r>
              <a:rPr lang="en-US" sz="1400" b="1" dirty="0"/>
              <a:t>=100</a:t>
            </a:r>
          </a:p>
          <a:p>
            <a:r>
              <a:rPr lang="en-US" sz="1400" b="1" dirty="0" err="1"/>
              <a:t>Kvarlimit</a:t>
            </a:r>
            <a:r>
              <a:rPr lang="en-US" sz="1400" b="1" dirty="0"/>
              <a:t>=kVA </a:t>
            </a:r>
            <a:r>
              <a:rPr lang="en-US" sz="1400" b="1" dirty="0" err="1"/>
              <a:t>VV_RefReactivePower</a:t>
            </a:r>
            <a:r>
              <a:rPr lang="en-US" sz="1400" b="1" dirty="0"/>
              <a:t> = </a:t>
            </a:r>
            <a:r>
              <a:rPr lang="en-US" sz="1400" b="1" dirty="0" err="1"/>
              <a:t>Varaval_watts</a:t>
            </a:r>
            <a:endParaRPr lang="en-US" sz="1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61808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</a:t>
            </a:r>
            <a:r>
              <a:rPr lang="pt-BR" sz="1200" dirty="0" err="1"/>
              <a:t>Daily_DRC_kvarlimitation.dss</a:t>
            </a:r>
            <a:r>
              <a:rPr lang="pt-BR" sz="1200" dirty="0"/>
              <a:t>)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5335591" y="795815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92476" y="-29537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4: Daily with </a:t>
            </a:r>
            <a:r>
              <a:rPr lang="en-US" sz="2800" dirty="0" err="1"/>
              <a:t>kvar</a:t>
            </a:r>
            <a:r>
              <a:rPr lang="en-US" sz="2800" dirty="0"/>
              <a:t> limitation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7021F62-E524-42EB-8E08-30C07BE41D20}"/>
                  </a:ext>
                </a:extLst>
              </p:cNvPr>
              <p:cNvSpPr txBox="1"/>
              <p:nvPr/>
            </p:nvSpPr>
            <p:spPr>
              <a:xfrm>
                <a:off x="7436306" y="4969462"/>
                <a:ext cx="4486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𝑄𝑑𝑒𝑠𝑖𝑟𝑒𝑑𝐴𝑣𝑎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-Delta(t) x </a:t>
                </a:r>
                <a:r>
                  <a:rPr lang="en-US" dirty="0" err="1"/>
                  <a:t>ArGraV</a:t>
                </a:r>
                <a:r>
                  <a:rPr lang="en-US" dirty="0"/>
                  <a:t> x </a:t>
                </a:r>
                <a:r>
                  <a:rPr lang="en-US" dirty="0" err="1"/>
                  <a:t>Qava</a:t>
                </a:r>
                <a:r>
                  <a:rPr lang="en-US" dirty="0"/>
                  <a:t>(t)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7021F62-E524-42EB-8E08-30C07BE41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06" y="4969462"/>
                <a:ext cx="4486485" cy="276999"/>
              </a:xfrm>
              <a:prstGeom prst="rect">
                <a:avLst/>
              </a:prstGeom>
              <a:blipFill>
                <a:blip r:embed="rId6"/>
                <a:stretch>
                  <a:fillRect l="-2446" t="-28261" r="-24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42D776E8-1A03-407F-B57E-78026602FD69}"/>
              </a:ext>
            </a:extLst>
          </p:cNvPr>
          <p:cNvSpPr txBox="1"/>
          <p:nvPr/>
        </p:nvSpPr>
        <p:spPr>
          <a:xfrm>
            <a:off x="6745069" y="5599535"/>
            <a:ext cx="4213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Qtotal</a:t>
            </a:r>
            <a:r>
              <a:rPr lang="en-US" dirty="0"/>
              <a:t> is not equal to </a:t>
            </a:r>
            <a:r>
              <a:rPr lang="en-US"/>
              <a:t>QdesiredAva</a:t>
            </a:r>
            <a:endParaRPr 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B396EE5-EB12-469F-9189-48C0EC264E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3541" y="1530105"/>
            <a:ext cx="2999250" cy="327213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06005CC-9BDB-422F-A538-5FE6E49AB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1888" y="1520791"/>
            <a:ext cx="528900" cy="32721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0EDEFDF-F7B7-4CDD-88E8-E535232DEE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981" y="1518221"/>
            <a:ext cx="1560900" cy="32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" y="795815"/>
            <a:ext cx="4461770" cy="1295139"/>
          </a:xfrm>
        </p:spPr>
        <p:txBody>
          <a:bodyPr>
            <a:normAutofit/>
          </a:bodyPr>
          <a:lstStyle/>
          <a:p>
            <a:r>
              <a:rPr lang="en-US" sz="1400" dirty="0" err="1"/>
              <a:t>DbVMin</a:t>
            </a:r>
            <a:r>
              <a:rPr lang="en-US" sz="1400" dirty="0"/>
              <a:t>=</a:t>
            </a:r>
            <a:r>
              <a:rPr lang="en-US" sz="1400" dirty="0" err="1"/>
              <a:t>DbVMax</a:t>
            </a:r>
            <a:r>
              <a:rPr lang="en-US" sz="1400" dirty="0"/>
              <a:t>=1</a:t>
            </a:r>
          </a:p>
          <a:p>
            <a:r>
              <a:rPr lang="en-US" sz="1400" dirty="0" err="1"/>
              <a:t>ArGraLowV</a:t>
            </a:r>
            <a:r>
              <a:rPr lang="en-US" sz="1400" dirty="0"/>
              <a:t>=</a:t>
            </a:r>
            <a:r>
              <a:rPr lang="en-US" sz="1400" dirty="0" err="1"/>
              <a:t>ArGraHiV</a:t>
            </a:r>
            <a:r>
              <a:rPr lang="en-US" sz="1400" dirty="0"/>
              <a:t>=50=</a:t>
            </a:r>
            <a:r>
              <a:rPr lang="en-US" sz="1400" b="1" dirty="0" err="1"/>
              <a:t>ArGraV</a:t>
            </a:r>
            <a:r>
              <a:rPr lang="en-US" sz="1400" b="1" dirty="0"/>
              <a:t>  </a:t>
            </a:r>
            <a:r>
              <a:rPr lang="en-US" sz="1400" b="1" dirty="0" err="1"/>
              <a:t>kvarlimit</a:t>
            </a:r>
            <a:r>
              <a:rPr lang="en-US" sz="1400" b="1" dirty="0"/>
              <a:t>=100</a:t>
            </a:r>
          </a:p>
          <a:p>
            <a:r>
              <a:rPr lang="en-US" sz="1400" b="1" dirty="0" err="1"/>
              <a:t>Kvarmax</a:t>
            </a:r>
            <a:r>
              <a:rPr lang="en-US" sz="1400" b="1" dirty="0"/>
              <a:t>=kVA </a:t>
            </a:r>
            <a:r>
              <a:rPr lang="en-US" sz="1400" b="1" dirty="0" err="1"/>
              <a:t>VV_RefReactivePower</a:t>
            </a:r>
            <a:r>
              <a:rPr lang="en-US" sz="1400" b="1" dirty="0"/>
              <a:t> = </a:t>
            </a:r>
            <a:r>
              <a:rPr lang="en-US" sz="1400" b="1" dirty="0" err="1"/>
              <a:t>Varaval_watts</a:t>
            </a:r>
            <a:endParaRPr lang="en-US" sz="1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61808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(Daily_DRC_kvarlimitation-2.dss)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5335591" y="795815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9E86DF-1A78-4ADD-B987-55D41EEF454D}"/>
              </a:ext>
            </a:extLst>
          </p:cNvPr>
          <p:cNvSpPr txBox="1"/>
          <p:nvPr/>
        </p:nvSpPr>
        <p:spPr>
          <a:xfrm>
            <a:off x="7436306" y="5474199"/>
            <a:ext cx="421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92476" y="-29537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4: Daily with </a:t>
            </a:r>
            <a:r>
              <a:rPr lang="en-US" sz="2800" dirty="0" err="1"/>
              <a:t>kvar</a:t>
            </a:r>
            <a:r>
              <a:rPr lang="en-US" sz="2800" dirty="0"/>
              <a:t> limitation</a:t>
            </a: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A6A24CD5-983A-4DB0-9E8B-0C8F94098EBD}"/>
              </a:ext>
            </a:extLst>
          </p:cNvPr>
          <p:cNvSpPr/>
          <p:nvPr/>
        </p:nvSpPr>
        <p:spPr>
          <a:xfrm>
            <a:off x="6178945" y="4226192"/>
            <a:ext cx="165892" cy="40478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B877FB5-69DA-4EEF-859D-9F7D5A6A64CD}"/>
              </a:ext>
            </a:extLst>
          </p:cNvPr>
          <p:cNvCxnSpPr>
            <a:cxnSpLocks/>
          </p:cNvCxnSpPr>
          <p:nvPr/>
        </p:nvCxnSpPr>
        <p:spPr>
          <a:xfrm flipV="1">
            <a:off x="5887939" y="4508262"/>
            <a:ext cx="165892" cy="123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EAC23F-3ADB-4078-9700-59C832F3CD5A}"/>
              </a:ext>
            </a:extLst>
          </p:cNvPr>
          <p:cNvSpPr txBox="1"/>
          <p:nvPr/>
        </p:nvSpPr>
        <p:spPr>
          <a:xfrm>
            <a:off x="5276338" y="5739019"/>
            <a:ext cx="20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limited to satisfy </a:t>
            </a:r>
            <a:r>
              <a:rPr lang="en-US" dirty="0" err="1"/>
              <a:t>kvarlimit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7021F62-E524-42EB-8E08-30C07BE41D20}"/>
                  </a:ext>
                </a:extLst>
              </p:cNvPr>
              <p:cNvSpPr txBox="1"/>
              <p:nvPr/>
            </p:nvSpPr>
            <p:spPr>
              <a:xfrm>
                <a:off x="7436306" y="4969462"/>
                <a:ext cx="4486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𝑄𝑑𝑒𝑠𝑖𝑟𝑒𝑑𝐴𝑣𝑎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-Delta(t) x </a:t>
                </a:r>
                <a:r>
                  <a:rPr lang="en-US" dirty="0" err="1"/>
                  <a:t>ArGraV</a:t>
                </a:r>
                <a:r>
                  <a:rPr lang="en-US" dirty="0"/>
                  <a:t> x </a:t>
                </a:r>
                <a:r>
                  <a:rPr lang="en-US" dirty="0" err="1"/>
                  <a:t>Qava</a:t>
                </a:r>
                <a:r>
                  <a:rPr lang="en-US" dirty="0"/>
                  <a:t>(t)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7021F62-E524-42EB-8E08-30C07BE41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06" y="4969462"/>
                <a:ext cx="4486485" cy="276999"/>
              </a:xfrm>
              <a:prstGeom prst="rect">
                <a:avLst/>
              </a:prstGeom>
              <a:blipFill>
                <a:blip r:embed="rId6"/>
                <a:stretch>
                  <a:fillRect l="-2446" t="-28261" r="-24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51380939-4ED7-4860-9266-7B27BF67E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387" y="1358847"/>
            <a:ext cx="1560900" cy="32721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B08C35-A549-41A1-8507-8DE8A7B95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664" y="1358847"/>
            <a:ext cx="528900" cy="32721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DA54EA-8600-474E-97D0-E6D3753FD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2988" y="1358847"/>
            <a:ext cx="2999250" cy="3272134"/>
          </a:xfrm>
          <a:prstGeom prst="rect">
            <a:avLst/>
          </a:prstGeom>
        </p:spPr>
      </p:pic>
      <p:cxnSp>
        <p:nvCxnSpPr>
          <p:cNvPr id="16" name="Conector de Seta Reta 23">
            <a:extLst>
              <a:ext uri="{FF2B5EF4-FFF2-40B4-BE49-F238E27FC236}">
                <a16:creationId xmlns:a16="http://schemas.microsoft.com/office/drawing/2014/main" id="{63C2E304-420F-49C2-9EC0-C64B385E5AA1}"/>
              </a:ext>
            </a:extLst>
          </p:cNvPr>
          <p:cNvCxnSpPr>
            <a:cxnSpLocks/>
          </p:cNvCxnSpPr>
          <p:nvPr/>
        </p:nvCxnSpPr>
        <p:spPr>
          <a:xfrm flipV="1">
            <a:off x="5760186" y="2395904"/>
            <a:ext cx="584651" cy="32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137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283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DRC Scenarios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132</cp:revision>
  <dcterms:created xsi:type="dcterms:W3CDTF">2019-01-11T11:29:02Z</dcterms:created>
  <dcterms:modified xsi:type="dcterms:W3CDTF">2019-11-07T14:19:55Z</dcterms:modified>
</cp:coreProperties>
</file>