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30"/>
  </p:notesMasterIdLst>
  <p:sldIdLst>
    <p:sldId id="283" r:id="rId5"/>
    <p:sldId id="344" r:id="rId6"/>
    <p:sldId id="345" r:id="rId7"/>
    <p:sldId id="346" r:id="rId8"/>
    <p:sldId id="367" r:id="rId9"/>
    <p:sldId id="347" r:id="rId10"/>
    <p:sldId id="348" r:id="rId11"/>
    <p:sldId id="349" r:id="rId12"/>
    <p:sldId id="350" r:id="rId13"/>
    <p:sldId id="351" r:id="rId14"/>
    <p:sldId id="352" r:id="rId15"/>
    <p:sldId id="353" r:id="rId16"/>
    <p:sldId id="354" r:id="rId17"/>
    <p:sldId id="355" r:id="rId18"/>
    <p:sldId id="356" r:id="rId19"/>
    <p:sldId id="357" r:id="rId20"/>
    <p:sldId id="358" r:id="rId21"/>
    <p:sldId id="359" r:id="rId22"/>
    <p:sldId id="360" r:id="rId23"/>
    <p:sldId id="361" r:id="rId24"/>
    <p:sldId id="362" r:id="rId25"/>
    <p:sldId id="363" r:id="rId26"/>
    <p:sldId id="364" r:id="rId27"/>
    <p:sldId id="365" r:id="rId28"/>
    <p:sldId id="339" r:id="rId29"/>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5195D3"/>
    <a:srgbClr val="5B9BD5"/>
    <a:srgbClr val="5D7F9D"/>
    <a:srgbClr val="F3FBFF"/>
    <a:srgbClr val="E4F6FE"/>
    <a:srgbClr val="D5F0F9"/>
    <a:srgbClr val="AAD2E9"/>
    <a:srgbClr val="FFEB99"/>
    <a:srgbClr val="E6C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6366" autoAdjust="0"/>
  </p:normalViewPr>
  <p:slideViewPr>
    <p:cSldViewPr snapToGrid="0">
      <p:cViewPr varScale="1">
        <p:scale>
          <a:sx n="65" d="100"/>
          <a:sy n="65" d="100"/>
        </p:scale>
        <p:origin x="58" y="960"/>
      </p:cViewPr>
      <p:guideLst/>
    </p:cSldViewPr>
  </p:slideViewPr>
  <p:notesTextViewPr>
    <p:cViewPr>
      <p:scale>
        <a:sx n="1" d="1"/>
        <a:sy n="1" d="1"/>
      </p:scale>
      <p:origin x="0" y="0"/>
    </p:cViewPr>
  </p:notesTextViewPr>
  <p:sorterViewPr>
    <p:cViewPr varScale="1">
      <p:scale>
        <a:sx n="1" d="1"/>
        <a:sy n="1" d="1"/>
      </p:scale>
      <p:origin x="0" y="-5003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6-06-27T15:36:12.833"/>
    </inkml:context>
    <inkml:brush xml:id="br0">
      <inkml:brushProperty name="width" value="0.05292" units="cm"/>
      <inkml:brushProperty name="height" value="0.05292" units="cm"/>
      <inkml:brushProperty name="color" value="#FF0000"/>
    </inkml:brush>
  </inkml:definitions>
  <inkml:trace contextRef="#ctx0" brushRef="#br0">7030 5926 160 0,'34'-65'75'0,"-3"30"-59"0,3 9-20 0,-12 18-33 16,8-4 28-16,13 5-129 16</inkml:trace>
  <inkml:trace contextRef="#ctx0" brushRef="#br0" timeOffset="2883.1925">11033 7064 124 0,'0'-16'59'0,"0"5"-47"0,26-1-15 16,-13 8 93-16,4-3-71 16,9-5 5-16,13 1-16 15,21-4-3-15,9-1-4 16,21 1-93-16,27 3 72 0,34-7-136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6/14/2017</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B18A57-57B0-4760-8B39-1515E12D08B8}"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1957190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C6009C-C8C5-4E75-9C3E-F5A063EB95B5}" type="slidenum">
              <a:rPr lang="en-US" altLang="en-US"/>
              <a:pPr/>
              <a:t>15</a:t>
            </a:fld>
            <a:endParaRPr lang="en-US" altLang="en-US"/>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07972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863111-4575-4B7B-9BF8-7097EF20A733}" type="slidenum">
              <a:rPr lang="en-US" altLang="en-US"/>
              <a:pPr/>
              <a:t>16</a:t>
            </a:fld>
            <a:endParaRPr lang="en-US" altLang="en-US"/>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20305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EA34A2-CE92-4F75-9B21-17B7D08C569F}" type="slidenum">
              <a:rPr lang="en-US" altLang="en-US"/>
              <a:pPr/>
              <a:t>17</a:t>
            </a:fld>
            <a:endParaRPr lang="en-US" altLang="en-US"/>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37601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C7BB9B-DF97-43D0-84EB-E2C6AE8C0777}" type="slidenum">
              <a:rPr lang="en-US" altLang="en-US"/>
              <a:pPr/>
              <a:t>19</a:t>
            </a:fld>
            <a:endParaRPr lang="en-US" altLang="en-US"/>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036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9A169-D4CF-41FE-BAA9-CC40B64F0FDF}" type="slidenum">
              <a:rPr lang="en-US" altLang="en-US"/>
              <a:pPr/>
              <a:t>20</a:t>
            </a:fld>
            <a:endParaRPr lang="en-US" alt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80595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881526-9FE3-470C-9616-6CC086EB5750}" type="slidenum">
              <a:rPr lang="en-US" altLang="en-US"/>
              <a:pPr/>
              <a:t>21</a:t>
            </a:fld>
            <a:endParaRPr lang="en-US" altLang="en-U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10066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207C1-9F14-4F17-8EC8-F2337C8BC3BE}" type="slidenum">
              <a:rPr lang="en-US" altLang="en-US"/>
              <a:pPr/>
              <a:t>22</a:t>
            </a:fld>
            <a:endParaRPr lang="en-US" altLang="en-US"/>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765716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E9FA1A-4C8D-47E8-813F-E51EEB8081EE}" type="slidenum">
              <a:rPr lang="en-US" altLang="en-US"/>
              <a:pPr/>
              <a:t>23</a:t>
            </a:fld>
            <a:endParaRPr lang="en-US" altLang="en-US"/>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727957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D42317-A45F-4004-BA84-AF6E357A0B20}" type="slidenum">
              <a:rPr lang="en-US" altLang="en-US"/>
              <a:pPr/>
              <a:t>24</a:t>
            </a:fld>
            <a:endParaRPr lang="en-US" altLang="en-US"/>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38851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3</a:t>
            </a:fld>
            <a:endParaRPr lang="en-US" altLang="en-US" sz="1200">
              <a:solidFill>
                <a:schemeClr val="tx1"/>
              </a:solidFill>
            </a:endParaRPr>
          </a:p>
        </p:txBody>
      </p:sp>
    </p:spTree>
    <p:extLst>
      <p:ext uri="{BB962C8B-B14F-4D97-AF65-F5344CB8AC3E}">
        <p14:creationId xmlns:p14="http://schemas.microsoft.com/office/powerpoint/2010/main" val="3020108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E47E265-EBAC-4E72-A4E4-4E51A622F909}" type="slidenum">
              <a:rPr lang="en-US" altLang="en-US" sz="1200">
                <a:solidFill>
                  <a:schemeClr val="tx1"/>
                </a:solidFill>
              </a:rPr>
              <a:pPr/>
              <a:t>4</a:t>
            </a:fld>
            <a:endParaRPr lang="en-US" altLang="en-US" sz="1200">
              <a:solidFill>
                <a:schemeClr val="tx1"/>
              </a:solidFill>
            </a:endParaRPr>
          </a:p>
        </p:txBody>
      </p:sp>
      <p:sp>
        <p:nvSpPr>
          <p:cNvPr id="183299" name="Rectangle 2"/>
          <p:cNvSpPr>
            <a:spLocks noGrp="1" noRot="1" noChangeAspect="1" noChangeArrowheads="1" noTextEdit="1"/>
          </p:cNvSpPr>
          <p:nvPr>
            <p:ph type="sldImg"/>
          </p:nvPr>
        </p:nvSpPr>
        <p:spPr>
          <a:xfrm>
            <a:off x="1133475" y="731838"/>
            <a:ext cx="4592638" cy="3446462"/>
          </a:xfrm>
          <a:ln/>
        </p:spPr>
      </p:sp>
      <p:sp>
        <p:nvSpPr>
          <p:cNvPr id="183300" name="Rectangle 3"/>
          <p:cNvSpPr>
            <a:spLocks noGrp="1" noChangeArrowheads="1"/>
          </p:cNvSpPr>
          <p:nvPr>
            <p:ph type="body" idx="1"/>
          </p:nvPr>
        </p:nvSpPr>
        <p:spPr>
          <a:xfrm>
            <a:off x="912813" y="4414838"/>
            <a:ext cx="5032375" cy="4154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80330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451EE1D-1BF6-4C67-B055-15C00104BA75}" type="slidenum">
              <a:rPr lang="en-US" altLang="en-US" sz="1200">
                <a:solidFill>
                  <a:schemeClr val="tx1"/>
                </a:solidFill>
              </a:rPr>
              <a:pPr/>
              <a:t>6</a:t>
            </a:fld>
            <a:endParaRPr lang="en-US" altLang="en-US" sz="1200">
              <a:solidFill>
                <a:schemeClr val="tx1"/>
              </a:solidFill>
            </a:endParaRPr>
          </a:p>
        </p:txBody>
      </p:sp>
      <p:sp>
        <p:nvSpPr>
          <p:cNvPr id="184323" name="Rectangle 2"/>
          <p:cNvSpPr>
            <a:spLocks noGrp="1" noRot="1" noChangeAspect="1" noChangeArrowheads="1" noTextEdit="1"/>
          </p:cNvSpPr>
          <p:nvPr>
            <p:ph type="sldImg"/>
          </p:nvPr>
        </p:nvSpPr>
        <p:spPr>
          <a:xfrm>
            <a:off x="1133475" y="733425"/>
            <a:ext cx="4592638" cy="3444875"/>
          </a:xfrm>
          <a:ln/>
        </p:spPr>
      </p:sp>
      <p:sp>
        <p:nvSpPr>
          <p:cNvPr id="184324" name="Rectangle 3"/>
          <p:cNvSpPr>
            <a:spLocks noGrp="1" noChangeArrowheads="1"/>
          </p:cNvSpPr>
          <p:nvPr>
            <p:ph type="body" idx="1"/>
          </p:nvPr>
        </p:nvSpPr>
        <p:spPr>
          <a:xfrm>
            <a:off x="912813" y="4416425"/>
            <a:ext cx="5032375" cy="4151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142773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8C39AAD-1C86-4BBE-8E3A-BF3AC01B38C7}" type="slidenum">
              <a:rPr lang="en-US" altLang="en-US" sz="1200">
                <a:solidFill>
                  <a:schemeClr val="tx1"/>
                </a:solidFill>
              </a:rPr>
              <a:pPr/>
              <a:t>7</a:t>
            </a:fld>
            <a:endParaRPr lang="en-US" altLang="en-US" sz="1200">
              <a:solidFill>
                <a:schemeClr val="tx1"/>
              </a:solidFill>
            </a:endParaRPr>
          </a:p>
        </p:txBody>
      </p:sp>
      <p:sp>
        <p:nvSpPr>
          <p:cNvPr id="185347" name="Rectangle 2"/>
          <p:cNvSpPr>
            <a:spLocks noGrp="1" noRot="1" noChangeAspect="1" noChangeArrowheads="1" noTextEdit="1"/>
          </p:cNvSpPr>
          <p:nvPr>
            <p:ph type="sldImg"/>
          </p:nvPr>
        </p:nvSpPr>
        <p:spPr>
          <a:xfrm>
            <a:off x="1133475" y="733425"/>
            <a:ext cx="4592638" cy="3444875"/>
          </a:xfrm>
          <a:ln/>
        </p:spPr>
      </p:sp>
      <p:sp>
        <p:nvSpPr>
          <p:cNvPr id="185348" name="Rectangle 3"/>
          <p:cNvSpPr>
            <a:spLocks noGrp="1" noChangeArrowheads="1"/>
          </p:cNvSpPr>
          <p:nvPr>
            <p:ph type="body" idx="1"/>
          </p:nvPr>
        </p:nvSpPr>
        <p:spPr>
          <a:xfrm>
            <a:off x="912813" y="4416425"/>
            <a:ext cx="5032375" cy="4151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112350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F84CF27-DF37-406B-A0B9-23AA5CC986BB}" type="slidenum">
              <a:rPr lang="en-US" altLang="en-US" sz="1200">
                <a:solidFill>
                  <a:schemeClr val="tx1"/>
                </a:solidFill>
              </a:rPr>
              <a:pPr/>
              <a:t>8</a:t>
            </a:fld>
            <a:endParaRPr lang="en-US" altLang="en-US" sz="1200">
              <a:solidFill>
                <a:schemeClr val="tx1"/>
              </a:solidFill>
            </a:endParaRPr>
          </a:p>
        </p:txBody>
      </p:sp>
      <p:sp>
        <p:nvSpPr>
          <p:cNvPr id="186371" name="Rectangle 2"/>
          <p:cNvSpPr>
            <a:spLocks noGrp="1" noRot="1" noChangeAspect="1" noChangeArrowheads="1" noTextEdit="1"/>
          </p:cNvSpPr>
          <p:nvPr>
            <p:ph type="sldImg"/>
          </p:nvPr>
        </p:nvSpPr>
        <p:spPr>
          <a:xfrm>
            <a:off x="1133475" y="733425"/>
            <a:ext cx="4592638" cy="3444875"/>
          </a:xfrm>
          <a:ln/>
        </p:spPr>
      </p:sp>
      <p:sp>
        <p:nvSpPr>
          <p:cNvPr id="186372" name="Rectangle 3"/>
          <p:cNvSpPr>
            <a:spLocks noGrp="1" noChangeArrowheads="1"/>
          </p:cNvSpPr>
          <p:nvPr>
            <p:ph type="body" idx="1"/>
          </p:nvPr>
        </p:nvSpPr>
        <p:spPr>
          <a:xfrm>
            <a:off x="912813" y="4416425"/>
            <a:ext cx="5032375" cy="4151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462610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F9EC2C-9524-4AC3-8C3D-9CD7CCFC3331}" type="slidenum">
              <a:rPr lang="en-US" altLang="en-US"/>
              <a:pPr/>
              <a:t>10</a:t>
            </a:fld>
            <a:endParaRPr lang="en-US" altLang="en-US"/>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14992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2FD6E5-03DC-4E3E-905E-2F55C0263368}" type="slidenum">
              <a:rPr lang="en-US" altLang="en-US"/>
              <a:pPr/>
              <a:t>13</a:t>
            </a:fld>
            <a:endParaRPr lang="en-US" altLang="en-US"/>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95488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E52CAC-DC64-4C06-AD58-697B0E089E7F}" type="slidenum">
              <a:rPr lang="en-US" altLang="en-US"/>
              <a:pPr/>
              <a:t>14</a:t>
            </a:fld>
            <a:endParaRPr lang="en-US" altLang="en-US"/>
          </a:p>
        </p:txBody>
      </p:sp>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891339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EPR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a:ln>
            <a:noFill/>
          </a:ln>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a:ln>
            <a:noFill/>
          </a:ln>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526532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lstStyle/>
          <a:p>
            <a:r>
              <a:rPr lang="en-US"/>
              <a:t>Click to edit Master title style</a:t>
            </a:r>
          </a:p>
        </p:txBody>
      </p:sp>
    </p:spTree>
    <p:extLst>
      <p:ext uri="{BB962C8B-B14F-4D97-AF65-F5344CB8AC3E}">
        <p14:creationId xmlns:p14="http://schemas.microsoft.com/office/powerpoint/2010/main" val="323624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34640" y="822960"/>
            <a:ext cx="3474720" cy="2137709"/>
          </a:xfrm>
          <a:prstGeom prst="rect">
            <a:avLst/>
          </a:prstGeom>
        </p:spPr>
      </p:pic>
      <p:sp>
        <p:nvSpPr>
          <p:cNvPr id="6" name="TextBox 5"/>
          <p:cNvSpPr txBox="1"/>
          <p:nvPr userDrawn="1"/>
        </p:nvSpPr>
        <p:spPr>
          <a:xfrm>
            <a:off x="365760" y="3200400"/>
            <a:ext cx="8412480" cy="1371600"/>
          </a:xfrm>
          <a:prstGeom prst="rect">
            <a:avLst/>
          </a:prstGeom>
          <a:noFill/>
        </p:spPr>
        <p:txBody>
          <a:bodyPr wrap="none" rtlCol="0">
            <a:noAutofit/>
          </a:bodyPr>
          <a:lstStyle/>
          <a:p>
            <a:pPr algn="ctr">
              <a:spcBef>
                <a:spcPts val="0"/>
              </a:spcBef>
            </a:pPr>
            <a:r>
              <a:rPr lang="en-US" sz="3000" b="1" dirty="0">
                <a:solidFill>
                  <a:schemeClr val="tx2"/>
                </a:solidFill>
              </a:rPr>
              <a:t>Together…Shaping the Future of Electricity</a:t>
            </a:r>
          </a:p>
        </p:txBody>
      </p:sp>
    </p:spTree>
    <p:extLst>
      <p:ext uri="{BB962C8B-B14F-4D97-AF65-F5344CB8AC3E}">
        <p14:creationId xmlns:p14="http://schemas.microsoft.com/office/powerpoint/2010/main" val="163793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ENV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468857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GEN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3191906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NUC Title Slide">
    <p:spTree>
      <p:nvGrpSpPr>
        <p:cNvPr id="1" name=""/>
        <p:cNvGrpSpPr/>
        <p:nvPr/>
      </p:nvGrpSpPr>
      <p:grpSpPr>
        <a:xfrm>
          <a:off x="0" y="0"/>
          <a:ext cx="0" cy="0"/>
          <a:chOff x="0" y="0"/>
          <a:chExt cx="0" cy="0"/>
        </a:xfrm>
      </p:grpSpPr>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80649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37760" y="1188720"/>
            <a:ext cx="4206240" cy="2587752"/>
          </a:xfrm>
          <a:prstGeom prst="rect">
            <a:avLst/>
          </a:prstGeom>
          <a:effectLst>
            <a:reflection blurRad="6350" stA="35000" endPos="35000" dir="5400000" sy="-100000" algn="bl" rotWithShape="0"/>
          </a:effectLst>
        </p:spPr>
      </p:pic>
      <p:sp>
        <p:nvSpPr>
          <p:cNvPr id="28708" name="Rectangle 36"/>
          <p:cNvSpPr>
            <a:spLocks noGrp="1" noChangeArrowheads="1"/>
          </p:cNvSpPr>
          <p:nvPr>
            <p:ph type="subTitle" sz="quarter" idx="1"/>
          </p:nvPr>
        </p:nvSpPr>
        <p:spPr>
          <a:xfrm>
            <a:off x="274320" y="3931920"/>
            <a:ext cx="4572000" cy="2743200"/>
          </a:xfrm>
        </p:spPr>
        <p:txBody>
          <a:bodyPr>
            <a:normAutofit/>
          </a:bodyPr>
          <a:lstStyle>
            <a:lvl1pPr marL="0" indent="0" algn="r">
              <a:spcAft>
                <a:spcPts val="1200"/>
              </a:spcAft>
              <a:buFontTx/>
              <a:buNone/>
              <a:defRPr sz="1800">
                <a:solidFill>
                  <a:schemeClr val="tx1"/>
                </a:solidFill>
              </a:defRPr>
            </a:lvl1pPr>
          </a:lstStyle>
          <a:p>
            <a:r>
              <a:rPr lang="en-US"/>
              <a:t>Click to edit Master subtitle style</a:t>
            </a:r>
            <a:endParaRPr lang="en-US" dirty="0"/>
          </a:p>
        </p:txBody>
      </p:sp>
      <p:sp>
        <p:nvSpPr>
          <p:cNvPr id="28707" name="Rectangle 35"/>
          <p:cNvSpPr>
            <a:spLocks noGrp="1" noChangeArrowheads="1"/>
          </p:cNvSpPr>
          <p:nvPr>
            <p:ph type="ctrTitle" sz="quarter"/>
          </p:nvPr>
        </p:nvSpPr>
        <p:spPr>
          <a:xfrm>
            <a:off x="274320" y="1097280"/>
            <a:ext cx="4572000" cy="2651760"/>
          </a:xfrm>
        </p:spPr>
        <p:txBody>
          <a:bodyPr anchor="ctr">
            <a:normAutofit/>
          </a:bodyPr>
          <a:lstStyle>
            <a:lvl1pPr algn="r">
              <a:spcAft>
                <a:spcPts val="600"/>
              </a:spcAft>
              <a:defRPr sz="3200">
                <a:solidFill>
                  <a:schemeClr val="tx2"/>
                </a:solidFill>
              </a:defRPr>
            </a:lvl1pPr>
          </a:lstStyle>
          <a:p>
            <a:r>
              <a:rPr lang="en-US"/>
              <a:t>Click to edit Master title style</a:t>
            </a:r>
            <a:endParaRPr lang="en-US" dirty="0"/>
          </a:p>
        </p:txBody>
      </p:sp>
      <p:sp>
        <p:nvSpPr>
          <p:cNvPr id="8" name="Text Box 47"/>
          <p:cNvSpPr txBox="1">
            <a:spLocks noChangeArrowheads="1"/>
          </p:cNvSpPr>
          <p:nvPr userDrawn="1"/>
        </p:nvSpPr>
        <p:spPr bwMode="auto">
          <a:xfrm>
            <a:off x="6309360"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_PPT-Large.jpg"/>
          <p:cNvPicPr>
            <a:picLocks noChangeAspect="1"/>
          </p:cNvPicPr>
          <p:nvPr userDrawn="1"/>
        </p:nvPicPr>
        <p:blipFill>
          <a:blip r:embed="rId3" cstate="print"/>
          <a:stretch>
            <a:fillRect/>
          </a:stretch>
        </p:blipFill>
        <p:spPr>
          <a:xfrm>
            <a:off x="6583680" y="365760"/>
            <a:ext cx="2286000" cy="372289"/>
          </a:xfrm>
          <a:prstGeom prst="rect">
            <a:avLst/>
          </a:prstGeom>
        </p:spPr>
      </p:pic>
    </p:spTree>
    <p:extLst>
      <p:ext uri="{BB962C8B-B14F-4D97-AF65-F5344CB8AC3E}">
        <p14:creationId xmlns:p14="http://schemas.microsoft.com/office/powerpoint/2010/main" val="155680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95360" cy="731520"/>
          </a:xfrm>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95360" cy="53949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79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920240"/>
            <a:ext cx="8412480" cy="1371600"/>
          </a:xfrm>
        </p:spPr>
        <p:txBody>
          <a:bodyPr anchor="t"/>
          <a:lstStyle>
            <a:lvl1pPr algn="ctr">
              <a:defRPr sz="3200" b="1" cap="none"/>
            </a:lvl1pPr>
          </a:lstStyle>
          <a:p>
            <a:r>
              <a:rPr lang="en-US" dirty="0"/>
              <a:t>Click To Edit Master Title Style</a:t>
            </a:r>
          </a:p>
        </p:txBody>
      </p:sp>
      <p:sp>
        <p:nvSpPr>
          <p:cNvPr id="3" name="Text Placeholder 2"/>
          <p:cNvSpPr>
            <a:spLocks noGrp="1"/>
          </p:cNvSpPr>
          <p:nvPr>
            <p:ph type="body" idx="1"/>
          </p:nvPr>
        </p:nvSpPr>
        <p:spPr>
          <a:xfrm>
            <a:off x="365760" y="3383280"/>
            <a:ext cx="8412480" cy="1554480"/>
          </a:xfrm>
        </p:spPr>
        <p:txBody>
          <a:bodyPr anchor="t">
            <a:normAutofit/>
          </a:bodyP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95326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206240" cy="539496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1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95360" cy="7315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7432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74320"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206240" cy="639762"/>
          </a:xfrm>
        </p:spPr>
        <p:txBody>
          <a:bodyPr anchor="b"/>
          <a:lstStyle>
            <a:lvl1pPr marL="0" indent="0">
              <a:buNone/>
              <a:defRPr sz="2000" b="1">
                <a:latin typeface="Arial Narrow" panose="020B0606020202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39" y="1737360"/>
            <a:ext cx="4206240" cy="4663440"/>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70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0" name="Text Box 36"/>
          <p:cNvSpPr txBox="1">
            <a:spLocks noChangeArrowheads="1"/>
          </p:cNvSpPr>
          <p:nvPr/>
        </p:nvSpPr>
        <p:spPr bwMode="auto">
          <a:xfrm>
            <a:off x="182880" y="6473711"/>
            <a:ext cx="608013" cy="215444"/>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800">
                <a:solidFill>
                  <a:schemeClr val="bg1">
                    <a:lumMod val="50000"/>
                  </a:schemeClr>
                </a:solidFill>
              </a:rPr>
              <a:pPr algn="l">
                <a:spcBef>
                  <a:spcPts val="0"/>
                </a:spcBef>
              </a:pPr>
              <a:t>‹#›</a:t>
            </a:fld>
            <a:endParaRPr lang="en-US" sz="800" dirty="0">
              <a:solidFill>
                <a:schemeClr val="bg1">
                  <a:lumMod val="50000"/>
                </a:schemeClr>
              </a:solidFill>
            </a:endParaRPr>
          </a:p>
        </p:txBody>
      </p:sp>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3949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p:cNvCxnSpPr/>
          <p:nvPr userDrawn="1"/>
        </p:nvCxnSpPr>
        <p:spPr bwMode="auto">
          <a:xfrm>
            <a:off x="274320" y="6446520"/>
            <a:ext cx="8595360" cy="0"/>
          </a:xfrm>
          <a:prstGeom prst="line">
            <a:avLst/>
          </a:prstGeom>
          <a:solidFill>
            <a:schemeClr val="accent1"/>
          </a:solidFill>
          <a:ln w="9525" cap="flat" cmpd="sng" algn="ctr">
            <a:solidFill>
              <a:srgbClr val="D1D1D1"/>
            </a:solidFill>
            <a:prstDash val="solid"/>
            <a:round/>
            <a:headEnd type="none" w="med" len="med"/>
            <a:tailEnd type="none" w="med" len="med"/>
          </a:ln>
          <a:effectLst/>
        </p:spPr>
      </p:cxnSp>
      <p:sp>
        <p:nvSpPr>
          <p:cNvPr id="7" name="Text Box 47"/>
          <p:cNvSpPr txBox="1">
            <a:spLocks noChangeArrowheads="1"/>
          </p:cNvSpPr>
          <p:nvPr userDrawn="1"/>
        </p:nvSpPr>
        <p:spPr bwMode="auto">
          <a:xfrm>
            <a:off x="3190081" y="6583680"/>
            <a:ext cx="2763838" cy="198438"/>
          </a:xfrm>
          <a:prstGeom prst="rect">
            <a:avLst/>
          </a:prstGeom>
          <a:noFill/>
          <a:ln w="9525">
            <a:noFill/>
            <a:miter lim="800000"/>
            <a:headEnd/>
            <a:tailEnd/>
          </a:ln>
          <a:effectLst/>
        </p:spPr>
        <p:txBody>
          <a:bodyPr wrap="none">
            <a:spAutoFit/>
          </a:bodyPr>
          <a:lstStyle/>
          <a:p>
            <a:pPr algn="r">
              <a:spcBef>
                <a:spcPts val="0"/>
              </a:spcBef>
            </a:pPr>
            <a:r>
              <a:rPr lang="en-US" sz="700" dirty="0">
                <a:solidFill>
                  <a:schemeClr val="bg1">
                    <a:lumMod val="50000"/>
                  </a:schemeClr>
                </a:solidFill>
                <a:cs typeface="Arial" charset="0"/>
              </a:rPr>
              <a:t>© 2017 Electric Power Research Institute, Inc. All rights reserved.</a:t>
            </a:r>
            <a:endParaRPr lang="en-US" sz="700" dirty="0">
              <a:solidFill>
                <a:schemeClr val="bg1">
                  <a:lumMod val="50000"/>
                </a:schemeClr>
              </a:solidFill>
            </a:endParaRPr>
          </a:p>
        </p:txBody>
      </p:sp>
      <p:pic>
        <p:nvPicPr>
          <p:cNvPr id="9" name="Picture 8" descr="EPRI logo 2014_RGB.jpg"/>
          <p:cNvPicPr>
            <a:picLocks noChangeAspect="1"/>
          </p:cNvPicPr>
          <p:nvPr userDrawn="1"/>
        </p:nvPicPr>
        <p:blipFill>
          <a:blip r:embed="rId14" cstate="print"/>
          <a:stretch>
            <a:fillRect/>
          </a:stretch>
        </p:blipFill>
        <p:spPr>
          <a:xfrm>
            <a:off x="7315200" y="6492240"/>
            <a:ext cx="1554480" cy="287681"/>
          </a:xfrm>
          <a:prstGeom prst="rect">
            <a:avLst/>
          </a:prstGeom>
        </p:spPr>
      </p:pic>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72" r:id="rId2"/>
    <p:sldLayoutId id="2147483673" r:id="rId3"/>
    <p:sldLayoutId id="2147483674" r:id="rId4"/>
    <p:sldLayoutId id="2147483675" r:id="rId5"/>
    <p:sldLayoutId id="2147483666" r:id="rId6"/>
    <p:sldLayoutId id="2147483667" r:id="rId7"/>
    <p:sldLayoutId id="2147483668" r:id="rId8"/>
    <p:sldLayoutId id="2147483669" r:id="rId9"/>
    <p:sldLayoutId id="2147483670" r:id="rId10"/>
    <p:sldLayoutId id="2147483671" r:id="rId11"/>
    <p:sldLayoutId id="2147483677" r:id="rId12"/>
  </p:sldLayoutIdLst>
  <p:txStyles>
    <p:titleStyle>
      <a:lvl1pPr algn="l" rtl="0" eaLnBrk="1" fontAlgn="base" hangingPunct="1">
        <a:lnSpc>
          <a:spcPct val="100000"/>
        </a:lnSpc>
        <a:spcBef>
          <a:spcPct val="0"/>
        </a:spcBef>
        <a:spcAft>
          <a:spcPct val="0"/>
        </a:spcAft>
        <a:defRPr sz="2800" b="1">
          <a:solidFill>
            <a:schemeClr val="tx2"/>
          </a:solidFill>
          <a:latin typeface="+mj-lt"/>
          <a:ea typeface="+mj-ea"/>
          <a:cs typeface="+mj-cs"/>
        </a:defRPr>
      </a:lvl1pPr>
      <a:lvl2pPr algn="l" rtl="0" eaLnBrk="1" fontAlgn="base" hangingPunct="1">
        <a:lnSpc>
          <a:spcPct val="95000"/>
        </a:lnSpc>
        <a:spcBef>
          <a:spcPct val="0"/>
        </a:spcBef>
        <a:spcAft>
          <a:spcPct val="0"/>
        </a:spcAft>
        <a:defRPr sz="2800" b="1">
          <a:solidFill>
            <a:schemeClr val="tx2"/>
          </a:solidFill>
          <a:latin typeface="Arial" charset="0"/>
        </a:defRPr>
      </a:lvl2pPr>
      <a:lvl3pPr algn="l" rtl="0" eaLnBrk="1" fontAlgn="base" hangingPunct="1">
        <a:lnSpc>
          <a:spcPct val="95000"/>
        </a:lnSpc>
        <a:spcBef>
          <a:spcPct val="0"/>
        </a:spcBef>
        <a:spcAft>
          <a:spcPct val="0"/>
        </a:spcAft>
        <a:defRPr sz="2800" b="1">
          <a:solidFill>
            <a:schemeClr val="tx2"/>
          </a:solidFill>
          <a:latin typeface="Arial" charset="0"/>
        </a:defRPr>
      </a:lvl3pPr>
      <a:lvl4pPr algn="l" rtl="0" eaLnBrk="1" fontAlgn="base" hangingPunct="1">
        <a:lnSpc>
          <a:spcPct val="95000"/>
        </a:lnSpc>
        <a:spcBef>
          <a:spcPct val="0"/>
        </a:spcBef>
        <a:spcAft>
          <a:spcPct val="0"/>
        </a:spcAft>
        <a:defRPr sz="2800" b="1">
          <a:solidFill>
            <a:schemeClr val="tx2"/>
          </a:solidFill>
          <a:latin typeface="Arial" charset="0"/>
        </a:defRPr>
      </a:lvl4pPr>
      <a:lvl5pPr algn="l" rtl="0" eaLnBrk="1" fontAlgn="base" hangingPunct="1">
        <a:lnSpc>
          <a:spcPct val="95000"/>
        </a:lnSpc>
        <a:spcBef>
          <a:spcPct val="0"/>
        </a:spcBef>
        <a:spcAft>
          <a:spcPct val="0"/>
        </a:spcAft>
        <a:defRPr sz="2800" b="1">
          <a:solidFill>
            <a:schemeClr val="tx2"/>
          </a:solidFill>
          <a:latin typeface="Arial" charset="0"/>
        </a:defRPr>
      </a:lvl5pPr>
      <a:lvl6pPr marL="457200" algn="l" rtl="0" eaLnBrk="1" fontAlgn="base" hangingPunct="1">
        <a:lnSpc>
          <a:spcPct val="95000"/>
        </a:lnSpc>
        <a:spcBef>
          <a:spcPct val="0"/>
        </a:spcBef>
        <a:spcAft>
          <a:spcPct val="0"/>
        </a:spcAft>
        <a:defRPr sz="2800" b="1">
          <a:solidFill>
            <a:schemeClr val="tx2"/>
          </a:solidFill>
          <a:latin typeface="Arial" charset="0"/>
        </a:defRPr>
      </a:lvl6pPr>
      <a:lvl7pPr marL="914400" algn="l" rtl="0" eaLnBrk="1" fontAlgn="base" hangingPunct="1">
        <a:lnSpc>
          <a:spcPct val="95000"/>
        </a:lnSpc>
        <a:spcBef>
          <a:spcPct val="0"/>
        </a:spcBef>
        <a:spcAft>
          <a:spcPct val="0"/>
        </a:spcAft>
        <a:defRPr sz="2800" b="1">
          <a:solidFill>
            <a:schemeClr val="tx2"/>
          </a:solidFill>
          <a:latin typeface="Arial" charset="0"/>
        </a:defRPr>
      </a:lvl7pPr>
      <a:lvl8pPr marL="1371600" algn="l" rtl="0" eaLnBrk="1" fontAlgn="base" hangingPunct="1">
        <a:lnSpc>
          <a:spcPct val="95000"/>
        </a:lnSpc>
        <a:spcBef>
          <a:spcPct val="0"/>
        </a:spcBef>
        <a:spcAft>
          <a:spcPct val="0"/>
        </a:spcAft>
        <a:defRPr sz="2800" b="1">
          <a:solidFill>
            <a:schemeClr val="tx2"/>
          </a:solidFill>
          <a:latin typeface="Arial" charset="0"/>
        </a:defRPr>
      </a:lvl8pPr>
      <a:lvl9pPr marL="1828800" algn="l" rtl="0" eaLnBrk="1" fontAlgn="base" hangingPunct="1">
        <a:lnSpc>
          <a:spcPct val="95000"/>
        </a:lnSpc>
        <a:spcBef>
          <a:spcPct val="0"/>
        </a:spcBef>
        <a:spcAft>
          <a:spcPct val="0"/>
        </a:spcAft>
        <a:defRPr sz="2800" b="1">
          <a:solidFill>
            <a:schemeClr val="tx2"/>
          </a:solidFill>
          <a:latin typeface="Arial" charset="0"/>
        </a:defRPr>
      </a:lvl9pPr>
    </p:titleStyle>
    <p:bodyStyle>
      <a:lvl1pPr marL="173038" indent="-173038" algn="l" rtl="0" eaLnBrk="1" fontAlgn="base" hangingPunct="1">
        <a:lnSpc>
          <a:spcPct val="100000"/>
        </a:lnSpc>
        <a:spcBef>
          <a:spcPct val="0"/>
        </a:spcBef>
        <a:spcAft>
          <a:spcPts val="600"/>
        </a:spcAft>
        <a:buClr>
          <a:schemeClr val="tx2"/>
        </a:buClr>
        <a:buFont typeface="Wingdings" panose="05000000000000000000" pitchFamily="2" charset="2"/>
        <a:buChar char="§"/>
        <a:defRPr sz="2400">
          <a:solidFill>
            <a:schemeClr val="tx1"/>
          </a:solidFill>
          <a:latin typeface="+mn-lt"/>
          <a:ea typeface="+mn-ea"/>
          <a:cs typeface="+mn-cs"/>
        </a:defRPr>
      </a:lvl1pPr>
      <a:lvl2pPr marL="515938" indent="-228600" algn="l" rtl="0" eaLnBrk="1" fontAlgn="base" hangingPunct="1">
        <a:lnSpc>
          <a:spcPct val="100000"/>
        </a:lnSpc>
        <a:spcBef>
          <a:spcPct val="0"/>
        </a:spcBef>
        <a:spcAft>
          <a:spcPts val="600"/>
        </a:spcAft>
        <a:buClr>
          <a:schemeClr val="tx2"/>
        </a:buClr>
        <a:buChar char="–"/>
        <a:defRPr sz="2000">
          <a:solidFill>
            <a:schemeClr val="tx1"/>
          </a:solidFill>
          <a:latin typeface="+mn-lt"/>
        </a:defRPr>
      </a:lvl2pPr>
      <a:lvl3pPr marL="798513" indent="-166688"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3pPr>
      <a:lvl4pPr marL="1196975" indent="-223838" algn="l" rtl="0" eaLnBrk="1" fontAlgn="base" hangingPunct="1">
        <a:lnSpc>
          <a:spcPct val="100000"/>
        </a:lnSpc>
        <a:spcBef>
          <a:spcPct val="0"/>
        </a:spcBef>
        <a:spcAft>
          <a:spcPts val="600"/>
        </a:spcAft>
        <a:buClr>
          <a:schemeClr val="tx2"/>
        </a:buClr>
        <a:buChar char="–"/>
        <a:defRPr sz="2000">
          <a:solidFill>
            <a:schemeClr val="tx1"/>
          </a:solidFill>
          <a:latin typeface="+mn-lt"/>
        </a:defRPr>
      </a:lvl4pPr>
      <a:lvl5pPr marL="1487488" indent="-174625"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15.wmf"/><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19.wmf"/><Relationship Id="rId4"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0.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12.w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13.wmf"/><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274320" y="3931920"/>
            <a:ext cx="4572000" cy="2743200"/>
          </a:xfrm>
          <a:ln>
            <a:noFill/>
          </a:ln>
        </p:spPr>
        <p:txBody>
          <a:bodyPr/>
          <a:lstStyle/>
          <a:p>
            <a:pPr algn="r"/>
            <a:r>
              <a:rPr lang="en-US" b="1" dirty="0"/>
              <a:t>Instructor</a:t>
            </a:r>
          </a:p>
          <a:p>
            <a:pPr algn="r"/>
            <a:r>
              <a:rPr lang="en-US" b="1" dirty="0"/>
              <a:t>Roger C. Dugan</a:t>
            </a:r>
            <a:br>
              <a:rPr lang="en-US" b="1" dirty="0"/>
            </a:br>
            <a:br>
              <a:rPr lang="en-US" b="1" dirty="0"/>
            </a:br>
            <a:br>
              <a:rPr lang="en-US" b="1" dirty="0"/>
            </a:br>
            <a:endParaRPr lang="en-US" dirty="0"/>
          </a:p>
          <a:p>
            <a:pPr algn="r"/>
            <a:r>
              <a:rPr lang="en-US" b="1" dirty="0"/>
              <a:t>Sacramento, California</a:t>
            </a:r>
            <a:br>
              <a:rPr lang="en-US" dirty="0"/>
            </a:br>
            <a:r>
              <a:rPr lang="en-US" dirty="0"/>
              <a:t>June 22-23, 2017</a:t>
            </a:r>
          </a:p>
        </p:txBody>
      </p:sp>
      <p:sp>
        <p:nvSpPr>
          <p:cNvPr id="3" name="Title 2"/>
          <p:cNvSpPr>
            <a:spLocks noGrp="1"/>
          </p:cNvSpPr>
          <p:nvPr>
            <p:ph type="ctrTitle" sz="quarter"/>
          </p:nvPr>
        </p:nvSpPr>
        <p:spPr>
          <a:xfrm>
            <a:off x="274320" y="1097280"/>
            <a:ext cx="4572000" cy="2651760"/>
          </a:xfrm>
          <a:ln>
            <a:noFill/>
          </a:ln>
        </p:spPr>
        <p:txBody>
          <a:bodyPr anchor="ctr">
            <a:normAutofit/>
          </a:bodyPr>
          <a:lstStyle/>
          <a:p>
            <a:pPr algn="r"/>
            <a:r>
              <a:rPr lang="en-US" dirty="0">
                <a:solidFill>
                  <a:schemeClr val="tx2"/>
                </a:solidFill>
              </a:rPr>
              <a:t>Advanced Modeling for Distribution Planning</a:t>
            </a:r>
            <a:br>
              <a:rPr lang="en-US" dirty="0">
                <a:solidFill>
                  <a:schemeClr val="tx2"/>
                </a:solidFill>
              </a:rPr>
            </a:br>
            <a:r>
              <a:rPr lang="en-US" sz="2000" dirty="0">
                <a:solidFill>
                  <a:schemeClr val="tx1"/>
                </a:solidFill>
              </a:rPr>
              <a:t>with </a:t>
            </a:r>
            <a:r>
              <a:rPr lang="en-US" sz="2000" dirty="0" err="1">
                <a:solidFill>
                  <a:schemeClr val="tx1"/>
                </a:solidFill>
              </a:rPr>
              <a:t>OpenDSS</a:t>
            </a:r>
            <a:br>
              <a:rPr lang="en-US" dirty="0">
                <a:solidFill>
                  <a:schemeClr val="tx2"/>
                </a:solidFill>
              </a:rPr>
            </a:br>
            <a:endParaRPr lang="en-US" sz="2800" i="1" dirty="0">
              <a:solidFill>
                <a:schemeClr val="bg2"/>
              </a:solidFill>
            </a:endParaRPr>
          </a:p>
        </p:txBody>
      </p:sp>
    </p:spTree>
    <p:extLst>
      <p:ext uri="{BB962C8B-B14F-4D97-AF65-F5344CB8AC3E}">
        <p14:creationId xmlns:p14="http://schemas.microsoft.com/office/powerpoint/2010/main" val="811522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ChangeArrowheads="1"/>
          </p:cNvSpPr>
          <p:nvPr/>
        </p:nvSpPr>
        <p:spPr bwMode="auto">
          <a:xfrm>
            <a:off x="1219200" y="1600200"/>
            <a:ext cx="6915150" cy="4133850"/>
          </a:xfrm>
          <a:prstGeom prst="rect">
            <a:avLst/>
          </a:prstGeom>
          <a:solidFill>
            <a:srgbClr val="FFFFCC"/>
          </a:solidFill>
          <a:ln>
            <a:noFill/>
          </a:ln>
          <a:effectLst/>
          <a:extLst>
            <a:ext uri="{91240B29-F687-4F45-9708-019B960494DF}">
              <a14:hiddenLine xmlns:a14="http://schemas.microsoft.com/office/drawing/2010/main" w="57150">
                <a:solidFill>
                  <a:srgbClr val="FF505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347" name="Rectangle 3"/>
          <p:cNvSpPr>
            <a:spLocks noGrp="1" noChangeArrowheads="1"/>
          </p:cNvSpPr>
          <p:nvPr>
            <p:ph type="title"/>
          </p:nvPr>
        </p:nvSpPr>
        <p:spPr>
          <a:ln/>
        </p:spPr>
        <p:txBody>
          <a:bodyPr/>
          <a:lstStyle/>
          <a:p>
            <a:r>
              <a:rPr lang="en-US" altLang="en-US" dirty="0"/>
              <a:t>Urban LV Network Systems – Another View</a:t>
            </a:r>
          </a:p>
        </p:txBody>
      </p:sp>
      <p:sp>
        <p:nvSpPr>
          <p:cNvPr id="185348" name="Rectangle 4"/>
          <p:cNvSpPr>
            <a:spLocks noChangeArrowheads="1"/>
          </p:cNvSpPr>
          <p:nvPr/>
        </p:nvSpPr>
        <p:spPr bwMode="auto">
          <a:xfrm>
            <a:off x="2286000" y="2138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505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5350" name="Line 6"/>
          <p:cNvSpPr>
            <a:spLocks noChangeShapeType="1"/>
          </p:cNvSpPr>
          <p:nvPr/>
        </p:nvSpPr>
        <p:spPr bwMode="auto">
          <a:xfrm flipH="1">
            <a:off x="2735263" y="3370263"/>
            <a:ext cx="238125"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1" name="Line 7"/>
          <p:cNvSpPr>
            <a:spLocks noChangeShapeType="1"/>
          </p:cNvSpPr>
          <p:nvPr/>
        </p:nvSpPr>
        <p:spPr bwMode="auto">
          <a:xfrm flipH="1">
            <a:off x="2381250" y="3370263"/>
            <a:ext cx="207963"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2" name="Freeform 8"/>
          <p:cNvSpPr>
            <a:spLocks/>
          </p:cNvSpPr>
          <p:nvPr/>
        </p:nvSpPr>
        <p:spPr bwMode="auto">
          <a:xfrm>
            <a:off x="2589213" y="3132138"/>
            <a:ext cx="57150" cy="474662"/>
          </a:xfrm>
          <a:custGeom>
            <a:avLst/>
            <a:gdLst>
              <a:gd name="T0" fmla="*/ 0 w 36"/>
              <a:gd name="T1" fmla="*/ 299 h 299"/>
              <a:gd name="T2" fmla="*/ 16 w 36"/>
              <a:gd name="T3" fmla="*/ 295 h 299"/>
              <a:gd name="T4" fmla="*/ 28 w 36"/>
              <a:gd name="T5" fmla="*/ 285 h 299"/>
              <a:gd name="T6" fmla="*/ 36 w 36"/>
              <a:gd name="T7" fmla="*/ 269 h 299"/>
              <a:gd name="T8" fmla="*/ 36 w 36"/>
              <a:gd name="T9" fmla="*/ 253 h 299"/>
              <a:gd name="T10" fmla="*/ 28 w 36"/>
              <a:gd name="T11" fmla="*/ 237 h 299"/>
              <a:gd name="T12" fmla="*/ 16 w 36"/>
              <a:gd name="T13" fmla="*/ 227 h 299"/>
              <a:gd name="T14" fmla="*/ 0 w 36"/>
              <a:gd name="T15" fmla="*/ 223 h 299"/>
              <a:gd name="T16" fmla="*/ 16 w 36"/>
              <a:gd name="T17" fmla="*/ 219 h 299"/>
              <a:gd name="T18" fmla="*/ 28 w 36"/>
              <a:gd name="T19" fmla="*/ 209 h 299"/>
              <a:gd name="T20" fmla="*/ 36 w 36"/>
              <a:gd name="T21" fmla="*/ 196 h 299"/>
              <a:gd name="T22" fmla="*/ 36 w 36"/>
              <a:gd name="T23" fmla="*/ 178 h 299"/>
              <a:gd name="T24" fmla="*/ 28 w 36"/>
              <a:gd name="T25" fmla="*/ 164 h 299"/>
              <a:gd name="T26" fmla="*/ 16 w 36"/>
              <a:gd name="T27" fmla="*/ 154 h 299"/>
              <a:gd name="T28" fmla="*/ 0 w 36"/>
              <a:gd name="T29" fmla="*/ 150 h 299"/>
              <a:gd name="T30" fmla="*/ 16 w 36"/>
              <a:gd name="T31" fmla="*/ 146 h 299"/>
              <a:gd name="T32" fmla="*/ 28 w 36"/>
              <a:gd name="T33" fmla="*/ 136 h 299"/>
              <a:gd name="T34" fmla="*/ 36 w 36"/>
              <a:gd name="T35" fmla="*/ 120 h 299"/>
              <a:gd name="T36" fmla="*/ 36 w 36"/>
              <a:gd name="T37" fmla="*/ 104 h 299"/>
              <a:gd name="T38" fmla="*/ 28 w 36"/>
              <a:gd name="T39" fmla="*/ 88 h 299"/>
              <a:gd name="T40" fmla="*/ 16 w 36"/>
              <a:gd name="T41" fmla="*/ 78 h 299"/>
              <a:gd name="T42" fmla="*/ 0 w 36"/>
              <a:gd name="T43" fmla="*/ 74 h 299"/>
              <a:gd name="T44" fmla="*/ 16 w 36"/>
              <a:gd name="T45" fmla="*/ 70 h 299"/>
              <a:gd name="T46" fmla="*/ 28 w 36"/>
              <a:gd name="T47" fmla="*/ 60 h 299"/>
              <a:gd name="T48" fmla="*/ 36 w 36"/>
              <a:gd name="T49" fmla="*/ 46 h 299"/>
              <a:gd name="T50" fmla="*/ 36 w 36"/>
              <a:gd name="T51" fmla="*/ 28 h 299"/>
              <a:gd name="T52" fmla="*/ 28 w 36"/>
              <a:gd name="T53" fmla="*/ 14 h 299"/>
              <a:gd name="T54" fmla="*/ 16 w 36"/>
              <a:gd name="T55" fmla="*/ 4 h 299"/>
              <a:gd name="T56" fmla="*/ 0 w 36"/>
              <a:gd name="T5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299">
                <a:moveTo>
                  <a:pt x="0" y="299"/>
                </a:moveTo>
                <a:lnTo>
                  <a:pt x="16" y="295"/>
                </a:lnTo>
                <a:lnTo>
                  <a:pt x="28" y="285"/>
                </a:lnTo>
                <a:lnTo>
                  <a:pt x="36" y="269"/>
                </a:lnTo>
                <a:lnTo>
                  <a:pt x="36" y="253"/>
                </a:lnTo>
                <a:lnTo>
                  <a:pt x="28" y="237"/>
                </a:lnTo>
                <a:lnTo>
                  <a:pt x="16" y="227"/>
                </a:lnTo>
                <a:lnTo>
                  <a:pt x="0" y="223"/>
                </a:lnTo>
                <a:lnTo>
                  <a:pt x="16" y="219"/>
                </a:lnTo>
                <a:lnTo>
                  <a:pt x="28" y="209"/>
                </a:lnTo>
                <a:lnTo>
                  <a:pt x="36" y="196"/>
                </a:lnTo>
                <a:lnTo>
                  <a:pt x="36" y="178"/>
                </a:lnTo>
                <a:lnTo>
                  <a:pt x="28" y="164"/>
                </a:lnTo>
                <a:lnTo>
                  <a:pt x="16" y="154"/>
                </a:lnTo>
                <a:lnTo>
                  <a:pt x="0" y="150"/>
                </a:lnTo>
                <a:lnTo>
                  <a:pt x="16" y="146"/>
                </a:lnTo>
                <a:lnTo>
                  <a:pt x="28" y="136"/>
                </a:lnTo>
                <a:lnTo>
                  <a:pt x="36" y="120"/>
                </a:lnTo>
                <a:lnTo>
                  <a:pt x="36" y="104"/>
                </a:lnTo>
                <a:lnTo>
                  <a:pt x="28" y="88"/>
                </a:lnTo>
                <a:lnTo>
                  <a:pt x="16" y="78"/>
                </a:lnTo>
                <a:lnTo>
                  <a:pt x="0" y="74"/>
                </a:lnTo>
                <a:lnTo>
                  <a:pt x="16" y="70"/>
                </a:lnTo>
                <a:lnTo>
                  <a:pt x="28" y="60"/>
                </a:lnTo>
                <a:lnTo>
                  <a:pt x="36" y="46"/>
                </a:lnTo>
                <a:lnTo>
                  <a:pt x="36" y="28"/>
                </a:lnTo>
                <a:lnTo>
                  <a:pt x="28" y="14"/>
                </a:lnTo>
                <a:lnTo>
                  <a:pt x="16" y="4"/>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53" name="Freeform 9"/>
          <p:cNvSpPr>
            <a:spLocks/>
          </p:cNvSpPr>
          <p:nvPr/>
        </p:nvSpPr>
        <p:spPr bwMode="auto">
          <a:xfrm>
            <a:off x="2709863" y="3132138"/>
            <a:ext cx="57150" cy="474662"/>
          </a:xfrm>
          <a:custGeom>
            <a:avLst/>
            <a:gdLst>
              <a:gd name="T0" fmla="*/ 36 w 36"/>
              <a:gd name="T1" fmla="*/ 299 h 299"/>
              <a:gd name="T2" fmla="*/ 20 w 36"/>
              <a:gd name="T3" fmla="*/ 295 h 299"/>
              <a:gd name="T4" fmla="*/ 6 w 36"/>
              <a:gd name="T5" fmla="*/ 285 h 299"/>
              <a:gd name="T6" fmla="*/ 0 w 36"/>
              <a:gd name="T7" fmla="*/ 269 h 299"/>
              <a:gd name="T8" fmla="*/ 0 w 36"/>
              <a:gd name="T9" fmla="*/ 253 h 299"/>
              <a:gd name="T10" fmla="*/ 6 w 36"/>
              <a:gd name="T11" fmla="*/ 237 h 299"/>
              <a:gd name="T12" fmla="*/ 20 w 36"/>
              <a:gd name="T13" fmla="*/ 227 h 299"/>
              <a:gd name="T14" fmla="*/ 36 w 36"/>
              <a:gd name="T15" fmla="*/ 223 h 299"/>
              <a:gd name="T16" fmla="*/ 20 w 36"/>
              <a:gd name="T17" fmla="*/ 219 h 299"/>
              <a:gd name="T18" fmla="*/ 6 w 36"/>
              <a:gd name="T19" fmla="*/ 209 h 299"/>
              <a:gd name="T20" fmla="*/ 0 w 36"/>
              <a:gd name="T21" fmla="*/ 196 h 299"/>
              <a:gd name="T22" fmla="*/ 0 w 36"/>
              <a:gd name="T23" fmla="*/ 178 h 299"/>
              <a:gd name="T24" fmla="*/ 6 w 36"/>
              <a:gd name="T25" fmla="*/ 164 h 299"/>
              <a:gd name="T26" fmla="*/ 20 w 36"/>
              <a:gd name="T27" fmla="*/ 154 h 299"/>
              <a:gd name="T28" fmla="*/ 36 w 36"/>
              <a:gd name="T29" fmla="*/ 150 h 299"/>
              <a:gd name="T30" fmla="*/ 20 w 36"/>
              <a:gd name="T31" fmla="*/ 146 h 299"/>
              <a:gd name="T32" fmla="*/ 6 w 36"/>
              <a:gd name="T33" fmla="*/ 136 h 299"/>
              <a:gd name="T34" fmla="*/ 0 w 36"/>
              <a:gd name="T35" fmla="*/ 120 h 299"/>
              <a:gd name="T36" fmla="*/ 0 w 36"/>
              <a:gd name="T37" fmla="*/ 104 h 299"/>
              <a:gd name="T38" fmla="*/ 6 w 36"/>
              <a:gd name="T39" fmla="*/ 88 h 299"/>
              <a:gd name="T40" fmla="*/ 20 w 36"/>
              <a:gd name="T41" fmla="*/ 78 h 299"/>
              <a:gd name="T42" fmla="*/ 36 w 36"/>
              <a:gd name="T43" fmla="*/ 74 h 299"/>
              <a:gd name="T44" fmla="*/ 20 w 36"/>
              <a:gd name="T45" fmla="*/ 70 h 299"/>
              <a:gd name="T46" fmla="*/ 6 w 36"/>
              <a:gd name="T47" fmla="*/ 60 h 299"/>
              <a:gd name="T48" fmla="*/ 0 w 36"/>
              <a:gd name="T49" fmla="*/ 46 h 299"/>
              <a:gd name="T50" fmla="*/ 0 w 36"/>
              <a:gd name="T51" fmla="*/ 28 h 299"/>
              <a:gd name="T52" fmla="*/ 6 w 36"/>
              <a:gd name="T53" fmla="*/ 14 h 299"/>
              <a:gd name="T54" fmla="*/ 20 w 36"/>
              <a:gd name="T55" fmla="*/ 4 h 299"/>
              <a:gd name="T56" fmla="*/ 36 w 36"/>
              <a:gd name="T5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299">
                <a:moveTo>
                  <a:pt x="36" y="299"/>
                </a:moveTo>
                <a:lnTo>
                  <a:pt x="20" y="295"/>
                </a:lnTo>
                <a:lnTo>
                  <a:pt x="6" y="285"/>
                </a:lnTo>
                <a:lnTo>
                  <a:pt x="0" y="269"/>
                </a:lnTo>
                <a:lnTo>
                  <a:pt x="0" y="253"/>
                </a:lnTo>
                <a:lnTo>
                  <a:pt x="6" y="237"/>
                </a:lnTo>
                <a:lnTo>
                  <a:pt x="20" y="227"/>
                </a:lnTo>
                <a:lnTo>
                  <a:pt x="36" y="223"/>
                </a:lnTo>
                <a:lnTo>
                  <a:pt x="20" y="219"/>
                </a:lnTo>
                <a:lnTo>
                  <a:pt x="6" y="209"/>
                </a:lnTo>
                <a:lnTo>
                  <a:pt x="0" y="196"/>
                </a:lnTo>
                <a:lnTo>
                  <a:pt x="0" y="178"/>
                </a:lnTo>
                <a:lnTo>
                  <a:pt x="6" y="164"/>
                </a:lnTo>
                <a:lnTo>
                  <a:pt x="20" y="154"/>
                </a:lnTo>
                <a:lnTo>
                  <a:pt x="36" y="150"/>
                </a:lnTo>
                <a:lnTo>
                  <a:pt x="20" y="146"/>
                </a:lnTo>
                <a:lnTo>
                  <a:pt x="6" y="136"/>
                </a:lnTo>
                <a:lnTo>
                  <a:pt x="0" y="120"/>
                </a:lnTo>
                <a:lnTo>
                  <a:pt x="0" y="104"/>
                </a:lnTo>
                <a:lnTo>
                  <a:pt x="6" y="88"/>
                </a:lnTo>
                <a:lnTo>
                  <a:pt x="20" y="78"/>
                </a:lnTo>
                <a:lnTo>
                  <a:pt x="36" y="74"/>
                </a:lnTo>
                <a:lnTo>
                  <a:pt x="20" y="70"/>
                </a:lnTo>
                <a:lnTo>
                  <a:pt x="6" y="60"/>
                </a:lnTo>
                <a:lnTo>
                  <a:pt x="0" y="46"/>
                </a:lnTo>
                <a:lnTo>
                  <a:pt x="0" y="28"/>
                </a:lnTo>
                <a:lnTo>
                  <a:pt x="6" y="14"/>
                </a:lnTo>
                <a:lnTo>
                  <a:pt x="20" y="4"/>
                </a:lnTo>
                <a:lnTo>
                  <a:pt x="36"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54" name="Line 10"/>
          <p:cNvSpPr>
            <a:spLocks noChangeShapeType="1"/>
          </p:cNvSpPr>
          <p:nvPr/>
        </p:nvSpPr>
        <p:spPr bwMode="auto">
          <a:xfrm>
            <a:off x="2967038" y="2301875"/>
            <a:ext cx="1587" cy="18288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5" name="Rectangle 11"/>
          <p:cNvSpPr>
            <a:spLocks noChangeArrowheads="1"/>
          </p:cNvSpPr>
          <p:nvPr/>
        </p:nvSpPr>
        <p:spPr bwMode="auto">
          <a:xfrm>
            <a:off x="3152775" y="2362200"/>
            <a:ext cx="117475" cy="117475"/>
          </a:xfrm>
          <a:prstGeom prst="rect">
            <a:avLst/>
          </a:prstGeom>
          <a:solidFill>
            <a:srgbClr val="FFFFFF"/>
          </a:solidFill>
          <a:ln w="3175">
            <a:solidFill>
              <a:srgbClr val="000000"/>
            </a:solidFill>
            <a:miter lim="800000"/>
            <a:headEnd/>
            <a:tailEnd/>
          </a:ln>
        </p:spPr>
        <p:txBody>
          <a:bodyPr/>
          <a:lstStyle/>
          <a:p>
            <a:endParaRPr lang="en-US"/>
          </a:p>
        </p:txBody>
      </p:sp>
      <p:sp>
        <p:nvSpPr>
          <p:cNvPr id="185356" name="Line 12"/>
          <p:cNvSpPr>
            <a:spLocks noChangeShapeType="1"/>
          </p:cNvSpPr>
          <p:nvPr/>
        </p:nvSpPr>
        <p:spPr bwMode="auto">
          <a:xfrm>
            <a:off x="2967038" y="2422525"/>
            <a:ext cx="1857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7" name="Line 13"/>
          <p:cNvSpPr>
            <a:spLocks noChangeShapeType="1"/>
          </p:cNvSpPr>
          <p:nvPr/>
        </p:nvSpPr>
        <p:spPr bwMode="auto">
          <a:xfrm>
            <a:off x="3263900" y="2422525"/>
            <a:ext cx="184150"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8" name="Rectangle 14"/>
          <p:cNvSpPr>
            <a:spLocks noChangeArrowheads="1"/>
          </p:cNvSpPr>
          <p:nvPr/>
        </p:nvSpPr>
        <p:spPr bwMode="auto">
          <a:xfrm>
            <a:off x="3152775" y="2835275"/>
            <a:ext cx="117475" cy="117475"/>
          </a:xfrm>
          <a:prstGeom prst="rect">
            <a:avLst/>
          </a:prstGeom>
          <a:solidFill>
            <a:srgbClr val="FFFFFF"/>
          </a:solidFill>
          <a:ln w="3175">
            <a:solidFill>
              <a:srgbClr val="000000"/>
            </a:solidFill>
            <a:miter lim="800000"/>
            <a:headEnd/>
            <a:tailEnd/>
          </a:ln>
        </p:spPr>
        <p:txBody>
          <a:bodyPr/>
          <a:lstStyle/>
          <a:p>
            <a:endParaRPr lang="en-US"/>
          </a:p>
        </p:txBody>
      </p:sp>
      <p:sp>
        <p:nvSpPr>
          <p:cNvPr id="185359" name="Line 15"/>
          <p:cNvSpPr>
            <a:spLocks noChangeShapeType="1"/>
          </p:cNvSpPr>
          <p:nvPr/>
        </p:nvSpPr>
        <p:spPr bwMode="auto">
          <a:xfrm>
            <a:off x="2967038" y="2895600"/>
            <a:ext cx="1857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0" name="Line 16"/>
          <p:cNvSpPr>
            <a:spLocks noChangeShapeType="1"/>
          </p:cNvSpPr>
          <p:nvPr/>
        </p:nvSpPr>
        <p:spPr bwMode="auto">
          <a:xfrm>
            <a:off x="3263900" y="2895600"/>
            <a:ext cx="184150"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1" name="Rectangle 17"/>
          <p:cNvSpPr>
            <a:spLocks noChangeArrowheads="1"/>
          </p:cNvSpPr>
          <p:nvPr/>
        </p:nvSpPr>
        <p:spPr bwMode="auto">
          <a:xfrm>
            <a:off x="3152775" y="3309938"/>
            <a:ext cx="117475" cy="117475"/>
          </a:xfrm>
          <a:prstGeom prst="rect">
            <a:avLst/>
          </a:prstGeom>
          <a:solidFill>
            <a:srgbClr val="FFFFFF"/>
          </a:solidFill>
          <a:ln w="3175">
            <a:solidFill>
              <a:srgbClr val="000000"/>
            </a:solidFill>
            <a:miter lim="800000"/>
            <a:headEnd/>
            <a:tailEnd/>
          </a:ln>
        </p:spPr>
        <p:txBody>
          <a:bodyPr/>
          <a:lstStyle/>
          <a:p>
            <a:endParaRPr lang="en-US"/>
          </a:p>
        </p:txBody>
      </p:sp>
      <p:sp>
        <p:nvSpPr>
          <p:cNvPr id="185362" name="Line 18"/>
          <p:cNvSpPr>
            <a:spLocks noChangeShapeType="1"/>
          </p:cNvSpPr>
          <p:nvPr/>
        </p:nvSpPr>
        <p:spPr bwMode="auto">
          <a:xfrm>
            <a:off x="2967038" y="3370263"/>
            <a:ext cx="1857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3" name="Line 19"/>
          <p:cNvSpPr>
            <a:spLocks noChangeShapeType="1"/>
          </p:cNvSpPr>
          <p:nvPr/>
        </p:nvSpPr>
        <p:spPr bwMode="auto">
          <a:xfrm>
            <a:off x="3263900" y="3370263"/>
            <a:ext cx="184150"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4" name="Rectangle 20"/>
          <p:cNvSpPr>
            <a:spLocks noChangeArrowheads="1"/>
          </p:cNvSpPr>
          <p:nvPr/>
        </p:nvSpPr>
        <p:spPr bwMode="auto">
          <a:xfrm>
            <a:off x="3152775" y="3783013"/>
            <a:ext cx="117475" cy="117475"/>
          </a:xfrm>
          <a:prstGeom prst="rect">
            <a:avLst/>
          </a:prstGeom>
          <a:solidFill>
            <a:srgbClr val="FFFFFF"/>
          </a:solidFill>
          <a:ln w="3175">
            <a:solidFill>
              <a:srgbClr val="000000"/>
            </a:solidFill>
            <a:miter lim="800000"/>
            <a:headEnd/>
            <a:tailEnd/>
          </a:ln>
        </p:spPr>
        <p:txBody>
          <a:bodyPr/>
          <a:lstStyle/>
          <a:p>
            <a:endParaRPr lang="en-US"/>
          </a:p>
        </p:txBody>
      </p:sp>
      <p:sp>
        <p:nvSpPr>
          <p:cNvPr id="185365" name="Line 21"/>
          <p:cNvSpPr>
            <a:spLocks noChangeShapeType="1"/>
          </p:cNvSpPr>
          <p:nvPr/>
        </p:nvSpPr>
        <p:spPr bwMode="auto">
          <a:xfrm>
            <a:off x="2967038" y="3843338"/>
            <a:ext cx="1857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6" name="Line 22"/>
          <p:cNvSpPr>
            <a:spLocks noChangeShapeType="1"/>
          </p:cNvSpPr>
          <p:nvPr/>
        </p:nvSpPr>
        <p:spPr bwMode="auto">
          <a:xfrm>
            <a:off x="3263900" y="3843338"/>
            <a:ext cx="184150"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7" name="Line 23"/>
          <p:cNvSpPr>
            <a:spLocks noChangeShapeType="1"/>
          </p:cNvSpPr>
          <p:nvPr/>
        </p:nvSpPr>
        <p:spPr bwMode="auto">
          <a:xfrm>
            <a:off x="3448050" y="3843338"/>
            <a:ext cx="3978275" cy="158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8" name="Rectangle 24"/>
          <p:cNvSpPr>
            <a:spLocks noChangeArrowheads="1"/>
          </p:cNvSpPr>
          <p:nvPr/>
        </p:nvSpPr>
        <p:spPr bwMode="auto">
          <a:xfrm>
            <a:off x="1865313" y="2487613"/>
            <a:ext cx="10795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SUBSTATION</a:t>
            </a:r>
            <a:endParaRPr lang="en-US" altLang="en-US"/>
          </a:p>
        </p:txBody>
      </p:sp>
      <p:sp>
        <p:nvSpPr>
          <p:cNvPr id="185369" name="Line 25"/>
          <p:cNvSpPr>
            <a:spLocks noChangeShapeType="1"/>
          </p:cNvSpPr>
          <p:nvPr/>
        </p:nvSpPr>
        <p:spPr bwMode="auto">
          <a:xfrm>
            <a:off x="2381250" y="3132138"/>
            <a:ext cx="1588" cy="5318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70" name="Line 26"/>
          <p:cNvSpPr>
            <a:spLocks noChangeShapeType="1"/>
          </p:cNvSpPr>
          <p:nvPr/>
        </p:nvSpPr>
        <p:spPr bwMode="auto">
          <a:xfrm flipH="1">
            <a:off x="1833563" y="3783013"/>
            <a:ext cx="36988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71" name="Freeform 27"/>
          <p:cNvSpPr>
            <a:spLocks/>
          </p:cNvSpPr>
          <p:nvPr/>
        </p:nvSpPr>
        <p:spPr bwMode="auto">
          <a:xfrm>
            <a:off x="1785938" y="3756025"/>
            <a:ext cx="53975" cy="52388"/>
          </a:xfrm>
          <a:custGeom>
            <a:avLst/>
            <a:gdLst>
              <a:gd name="T0" fmla="*/ 34 w 34"/>
              <a:gd name="T1" fmla="*/ 33 h 33"/>
              <a:gd name="T2" fmla="*/ 0 w 34"/>
              <a:gd name="T3" fmla="*/ 17 h 33"/>
              <a:gd name="T4" fmla="*/ 34 w 34"/>
              <a:gd name="T5" fmla="*/ 0 h 33"/>
              <a:gd name="T6" fmla="*/ 34 w 34"/>
              <a:gd name="T7" fmla="*/ 33 h 33"/>
            </a:gdLst>
            <a:ahLst/>
            <a:cxnLst>
              <a:cxn ang="0">
                <a:pos x="T0" y="T1"/>
              </a:cxn>
              <a:cxn ang="0">
                <a:pos x="T2" y="T3"/>
              </a:cxn>
              <a:cxn ang="0">
                <a:pos x="T4" y="T5"/>
              </a:cxn>
              <a:cxn ang="0">
                <a:pos x="T6" y="T7"/>
              </a:cxn>
            </a:cxnLst>
            <a:rect l="0" t="0" r="r" b="b"/>
            <a:pathLst>
              <a:path w="34" h="33">
                <a:moveTo>
                  <a:pt x="34" y="33"/>
                </a:moveTo>
                <a:lnTo>
                  <a:pt x="0" y="17"/>
                </a:lnTo>
                <a:lnTo>
                  <a:pt x="34" y="0"/>
                </a:lnTo>
                <a:lnTo>
                  <a:pt x="34"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372" name="Line 28"/>
          <p:cNvSpPr>
            <a:spLocks noChangeShapeType="1"/>
          </p:cNvSpPr>
          <p:nvPr/>
        </p:nvSpPr>
        <p:spPr bwMode="auto">
          <a:xfrm flipH="1">
            <a:off x="1728788" y="3370263"/>
            <a:ext cx="652462"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73" name="Rectangle 29"/>
          <p:cNvSpPr>
            <a:spLocks noChangeArrowheads="1"/>
          </p:cNvSpPr>
          <p:nvPr/>
        </p:nvSpPr>
        <p:spPr bwMode="auto">
          <a:xfrm>
            <a:off x="1422400" y="3849688"/>
            <a:ext cx="1260475"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TRANSMISSION</a:t>
            </a:r>
            <a:endParaRPr lang="en-US" altLang="en-US"/>
          </a:p>
        </p:txBody>
      </p:sp>
      <p:sp>
        <p:nvSpPr>
          <p:cNvPr id="185374" name="Rectangle 30"/>
          <p:cNvSpPr>
            <a:spLocks noChangeArrowheads="1"/>
          </p:cNvSpPr>
          <p:nvPr/>
        </p:nvSpPr>
        <p:spPr bwMode="auto">
          <a:xfrm>
            <a:off x="1700213" y="4038600"/>
            <a:ext cx="719137"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dirty="0">
                <a:solidFill>
                  <a:srgbClr val="000000"/>
                </a:solidFill>
                <a:latin typeface="Arial" panose="020B0604020202020204" pitchFamily="34" charset="0"/>
              </a:rPr>
              <a:t>SYSTEM</a:t>
            </a:r>
            <a:endParaRPr lang="en-US" altLang="en-US" dirty="0"/>
          </a:p>
        </p:txBody>
      </p:sp>
      <p:sp>
        <p:nvSpPr>
          <p:cNvPr id="185375" name="Rectangle 31"/>
          <p:cNvSpPr>
            <a:spLocks noChangeArrowheads="1"/>
          </p:cNvSpPr>
          <p:nvPr/>
        </p:nvSpPr>
        <p:spPr bwMode="auto">
          <a:xfrm>
            <a:off x="1770063" y="4440238"/>
            <a:ext cx="1512887"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FEEDER BREAKER</a:t>
            </a:r>
            <a:endParaRPr lang="en-US" altLang="en-US"/>
          </a:p>
        </p:txBody>
      </p:sp>
      <p:sp>
        <p:nvSpPr>
          <p:cNvPr id="185376" name="Rectangle 32"/>
          <p:cNvSpPr>
            <a:spLocks noChangeArrowheads="1"/>
          </p:cNvSpPr>
          <p:nvPr/>
        </p:nvSpPr>
        <p:spPr bwMode="auto">
          <a:xfrm>
            <a:off x="1919288" y="4629150"/>
            <a:ext cx="12128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OR RECLOSER</a:t>
            </a:r>
            <a:endParaRPr lang="en-US" altLang="en-US"/>
          </a:p>
        </p:txBody>
      </p:sp>
      <p:sp>
        <p:nvSpPr>
          <p:cNvPr id="185377" name="Line 33"/>
          <p:cNvSpPr>
            <a:spLocks noChangeShapeType="1"/>
          </p:cNvSpPr>
          <p:nvPr/>
        </p:nvSpPr>
        <p:spPr bwMode="auto">
          <a:xfrm flipV="1">
            <a:off x="3152775" y="4008438"/>
            <a:ext cx="53975" cy="4254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78" name="Freeform 34"/>
          <p:cNvSpPr>
            <a:spLocks/>
          </p:cNvSpPr>
          <p:nvPr/>
        </p:nvSpPr>
        <p:spPr bwMode="auto">
          <a:xfrm>
            <a:off x="3178175" y="3960813"/>
            <a:ext cx="53975" cy="57150"/>
          </a:xfrm>
          <a:custGeom>
            <a:avLst/>
            <a:gdLst>
              <a:gd name="T0" fmla="*/ 0 w 34"/>
              <a:gd name="T1" fmla="*/ 32 h 36"/>
              <a:gd name="T2" fmla="*/ 20 w 34"/>
              <a:gd name="T3" fmla="*/ 0 h 36"/>
              <a:gd name="T4" fmla="*/ 34 w 34"/>
              <a:gd name="T5" fmla="*/ 36 h 36"/>
              <a:gd name="T6" fmla="*/ 0 w 34"/>
              <a:gd name="T7" fmla="*/ 32 h 36"/>
            </a:gdLst>
            <a:ahLst/>
            <a:cxnLst>
              <a:cxn ang="0">
                <a:pos x="T0" y="T1"/>
              </a:cxn>
              <a:cxn ang="0">
                <a:pos x="T2" y="T3"/>
              </a:cxn>
              <a:cxn ang="0">
                <a:pos x="T4" y="T5"/>
              </a:cxn>
              <a:cxn ang="0">
                <a:pos x="T6" y="T7"/>
              </a:cxn>
            </a:cxnLst>
            <a:rect l="0" t="0" r="r" b="b"/>
            <a:pathLst>
              <a:path w="34" h="36">
                <a:moveTo>
                  <a:pt x="0" y="32"/>
                </a:moveTo>
                <a:lnTo>
                  <a:pt x="20" y="0"/>
                </a:lnTo>
                <a:lnTo>
                  <a:pt x="34" y="36"/>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379" name="Line 35"/>
          <p:cNvSpPr>
            <a:spLocks noChangeShapeType="1"/>
          </p:cNvSpPr>
          <p:nvPr/>
        </p:nvSpPr>
        <p:spPr bwMode="auto">
          <a:xfrm>
            <a:off x="3448050" y="3370263"/>
            <a:ext cx="3978275" cy="158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0" name="Line 36"/>
          <p:cNvSpPr>
            <a:spLocks noChangeShapeType="1"/>
          </p:cNvSpPr>
          <p:nvPr/>
        </p:nvSpPr>
        <p:spPr bwMode="auto">
          <a:xfrm>
            <a:off x="3390900" y="2895600"/>
            <a:ext cx="3975100"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1" name="Line 37"/>
          <p:cNvSpPr>
            <a:spLocks noChangeShapeType="1"/>
          </p:cNvSpPr>
          <p:nvPr/>
        </p:nvSpPr>
        <p:spPr bwMode="auto">
          <a:xfrm>
            <a:off x="3448050" y="2422525"/>
            <a:ext cx="397827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2" name="Line 38"/>
          <p:cNvSpPr>
            <a:spLocks noChangeShapeType="1"/>
          </p:cNvSpPr>
          <p:nvPr/>
        </p:nvSpPr>
        <p:spPr bwMode="auto">
          <a:xfrm flipV="1">
            <a:off x="4103688" y="427037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3" name="Line 39"/>
          <p:cNvSpPr>
            <a:spLocks noChangeShapeType="1"/>
          </p:cNvSpPr>
          <p:nvPr/>
        </p:nvSpPr>
        <p:spPr bwMode="auto">
          <a:xfrm flipV="1">
            <a:off x="4103688" y="4081463"/>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4" name="Freeform 40"/>
          <p:cNvSpPr>
            <a:spLocks/>
          </p:cNvSpPr>
          <p:nvPr/>
        </p:nvSpPr>
        <p:spPr bwMode="auto">
          <a:xfrm>
            <a:off x="3976688" y="4191000"/>
            <a:ext cx="252412" cy="28575"/>
          </a:xfrm>
          <a:custGeom>
            <a:avLst/>
            <a:gdLst>
              <a:gd name="T0" fmla="*/ 0 w 159"/>
              <a:gd name="T1" fmla="*/ 0 h 18"/>
              <a:gd name="T2" fmla="*/ 4 w 159"/>
              <a:gd name="T3" fmla="*/ 12 h 18"/>
              <a:gd name="T4" fmla="*/ 14 w 159"/>
              <a:gd name="T5" fmla="*/ 18 h 18"/>
              <a:gd name="T6" fmla="*/ 26 w 159"/>
              <a:gd name="T7" fmla="*/ 18 h 18"/>
              <a:gd name="T8" fmla="*/ 36 w 159"/>
              <a:gd name="T9" fmla="*/ 12 h 18"/>
              <a:gd name="T10" fmla="*/ 40 w 159"/>
              <a:gd name="T11" fmla="*/ 0 h 18"/>
              <a:gd name="T12" fmla="*/ 44 w 159"/>
              <a:gd name="T13" fmla="*/ 12 h 18"/>
              <a:gd name="T14" fmla="*/ 54 w 159"/>
              <a:gd name="T15" fmla="*/ 18 h 18"/>
              <a:gd name="T16" fmla="*/ 66 w 159"/>
              <a:gd name="T17" fmla="*/ 18 h 18"/>
              <a:gd name="T18" fmla="*/ 76 w 159"/>
              <a:gd name="T19" fmla="*/ 12 h 18"/>
              <a:gd name="T20" fmla="*/ 80 w 159"/>
              <a:gd name="T21" fmla="*/ 0 h 18"/>
              <a:gd name="T22" fmla="*/ 84 w 159"/>
              <a:gd name="T23" fmla="*/ 12 h 18"/>
              <a:gd name="T24" fmla="*/ 93 w 159"/>
              <a:gd name="T25" fmla="*/ 18 h 18"/>
              <a:gd name="T26" fmla="*/ 105 w 159"/>
              <a:gd name="T27" fmla="*/ 18 h 18"/>
              <a:gd name="T28" fmla="*/ 115 w 159"/>
              <a:gd name="T29" fmla="*/ 12 h 18"/>
              <a:gd name="T30" fmla="*/ 119 w 159"/>
              <a:gd name="T31" fmla="*/ 0 h 18"/>
              <a:gd name="T32" fmla="*/ 123 w 159"/>
              <a:gd name="T33" fmla="*/ 12 h 18"/>
              <a:gd name="T34" fmla="*/ 133 w 159"/>
              <a:gd name="T35" fmla="*/ 18 h 18"/>
              <a:gd name="T36" fmla="*/ 145 w 159"/>
              <a:gd name="T37" fmla="*/ 18 h 18"/>
              <a:gd name="T38" fmla="*/ 155 w 159"/>
              <a:gd name="T39" fmla="*/ 12 h 18"/>
              <a:gd name="T40" fmla="*/ 159 w 15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3" y="18"/>
                </a:lnTo>
                <a:lnTo>
                  <a:pt x="105" y="18"/>
                </a:lnTo>
                <a:lnTo>
                  <a:pt x="115" y="12"/>
                </a:lnTo>
                <a:lnTo>
                  <a:pt x="119" y="0"/>
                </a:lnTo>
                <a:lnTo>
                  <a:pt x="123" y="12"/>
                </a:lnTo>
                <a:lnTo>
                  <a:pt x="133" y="18"/>
                </a:lnTo>
                <a:lnTo>
                  <a:pt x="145" y="18"/>
                </a:lnTo>
                <a:lnTo>
                  <a:pt x="155" y="12"/>
                </a:lnTo>
                <a:lnTo>
                  <a:pt x="15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85" name="Freeform 41"/>
          <p:cNvSpPr>
            <a:spLocks/>
          </p:cNvSpPr>
          <p:nvPr/>
        </p:nvSpPr>
        <p:spPr bwMode="auto">
          <a:xfrm>
            <a:off x="3976688" y="4254500"/>
            <a:ext cx="252412" cy="31750"/>
          </a:xfrm>
          <a:custGeom>
            <a:avLst/>
            <a:gdLst>
              <a:gd name="T0" fmla="*/ 0 w 159"/>
              <a:gd name="T1" fmla="*/ 20 h 20"/>
              <a:gd name="T2" fmla="*/ 4 w 159"/>
              <a:gd name="T3" fmla="*/ 8 h 20"/>
              <a:gd name="T4" fmla="*/ 14 w 159"/>
              <a:gd name="T5" fmla="*/ 0 h 20"/>
              <a:gd name="T6" fmla="*/ 26 w 159"/>
              <a:gd name="T7" fmla="*/ 0 h 20"/>
              <a:gd name="T8" fmla="*/ 36 w 159"/>
              <a:gd name="T9" fmla="*/ 8 h 20"/>
              <a:gd name="T10" fmla="*/ 40 w 159"/>
              <a:gd name="T11" fmla="*/ 20 h 20"/>
              <a:gd name="T12" fmla="*/ 44 w 159"/>
              <a:gd name="T13" fmla="*/ 8 h 20"/>
              <a:gd name="T14" fmla="*/ 54 w 159"/>
              <a:gd name="T15" fmla="*/ 0 h 20"/>
              <a:gd name="T16" fmla="*/ 66 w 159"/>
              <a:gd name="T17" fmla="*/ 0 h 20"/>
              <a:gd name="T18" fmla="*/ 76 w 159"/>
              <a:gd name="T19" fmla="*/ 8 h 20"/>
              <a:gd name="T20" fmla="*/ 80 w 159"/>
              <a:gd name="T21" fmla="*/ 20 h 20"/>
              <a:gd name="T22" fmla="*/ 84 w 159"/>
              <a:gd name="T23" fmla="*/ 8 h 20"/>
              <a:gd name="T24" fmla="*/ 93 w 159"/>
              <a:gd name="T25" fmla="*/ 0 h 20"/>
              <a:gd name="T26" fmla="*/ 105 w 159"/>
              <a:gd name="T27" fmla="*/ 0 h 20"/>
              <a:gd name="T28" fmla="*/ 115 w 159"/>
              <a:gd name="T29" fmla="*/ 8 h 20"/>
              <a:gd name="T30" fmla="*/ 119 w 159"/>
              <a:gd name="T31" fmla="*/ 20 h 20"/>
              <a:gd name="T32" fmla="*/ 123 w 159"/>
              <a:gd name="T33" fmla="*/ 8 h 20"/>
              <a:gd name="T34" fmla="*/ 133 w 159"/>
              <a:gd name="T35" fmla="*/ 0 h 20"/>
              <a:gd name="T36" fmla="*/ 145 w 159"/>
              <a:gd name="T37" fmla="*/ 0 h 20"/>
              <a:gd name="T38" fmla="*/ 155 w 159"/>
              <a:gd name="T39" fmla="*/ 8 h 20"/>
              <a:gd name="T40" fmla="*/ 159 w 159"/>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3" y="0"/>
                </a:lnTo>
                <a:lnTo>
                  <a:pt x="105" y="0"/>
                </a:lnTo>
                <a:lnTo>
                  <a:pt x="115" y="8"/>
                </a:lnTo>
                <a:lnTo>
                  <a:pt x="119" y="20"/>
                </a:lnTo>
                <a:lnTo>
                  <a:pt x="123" y="8"/>
                </a:lnTo>
                <a:lnTo>
                  <a:pt x="133" y="0"/>
                </a:lnTo>
                <a:lnTo>
                  <a:pt x="145" y="0"/>
                </a:lnTo>
                <a:lnTo>
                  <a:pt x="155" y="8"/>
                </a:lnTo>
                <a:lnTo>
                  <a:pt x="159"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86" name="Rectangle 42"/>
          <p:cNvSpPr>
            <a:spLocks noChangeArrowheads="1"/>
          </p:cNvSpPr>
          <p:nvPr/>
        </p:nvSpPr>
        <p:spPr bwMode="auto">
          <a:xfrm>
            <a:off x="4071938" y="4397375"/>
            <a:ext cx="61912" cy="61913"/>
          </a:xfrm>
          <a:prstGeom prst="rect">
            <a:avLst/>
          </a:prstGeom>
          <a:solidFill>
            <a:srgbClr val="FFFFFF"/>
          </a:solidFill>
          <a:ln w="3175">
            <a:solidFill>
              <a:srgbClr val="000000"/>
            </a:solidFill>
            <a:miter lim="800000"/>
            <a:headEnd/>
            <a:tailEnd/>
          </a:ln>
        </p:spPr>
        <p:txBody>
          <a:bodyPr/>
          <a:lstStyle/>
          <a:p>
            <a:endParaRPr lang="en-US"/>
          </a:p>
        </p:txBody>
      </p:sp>
      <p:sp>
        <p:nvSpPr>
          <p:cNvPr id="185387" name="Line 43"/>
          <p:cNvSpPr>
            <a:spLocks noChangeShapeType="1"/>
          </p:cNvSpPr>
          <p:nvPr/>
        </p:nvSpPr>
        <p:spPr bwMode="auto">
          <a:xfrm>
            <a:off x="4103688" y="445928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8" name="Line 44"/>
          <p:cNvSpPr>
            <a:spLocks noChangeShapeType="1"/>
          </p:cNvSpPr>
          <p:nvPr/>
        </p:nvSpPr>
        <p:spPr bwMode="auto">
          <a:xfrm flipV="1">
            <a:off x="4578350" y="4270375"/>
            <a:ext cx="1588"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9" name="Line 45"/>
          <p:cNvSpPr>
            <a:spLocks noChangeShapeType="1"/>
          </p:cNvSpPr>
          <p:nvPr/>
        </p:nvSpPr>
        <p:spPr bwMode="auto">
          <a:xfrm flipV="1">
            <a:off x="4578350" y="4081463"/>
            <a:ext cx="1588"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90" name="Freeform 46"/>
          <p:cNvSpPr>
            <a:spLocks/>
          </p:cNvSpPr>
          <p:nvPr/>
        </p:nvSpPr>
        <p:spPr bwMode="auto">
          <a:xfrm>
            <a:off x="4451350" y="4191000"/>
            <a:ext cx="252413" cy="28575"/>
          </a:xfrm>
          <a:custGeom>
            <a:avLst/>
            <a:gdLst>
              <a:gd name="T0" fmla="*/ 0 w 159"/>
              <a:gd name="T1" fmla="*/ 0 h 18"/>
              <a:gd name="T2" fmla="*/ 4 w 159"/>
              <a:gd name="T3" fmla="*/ 12 h 18"/>
              <a:gd name="T4" fmla="*/ 14 w 159"/>
              <a:gd name="T5" fmla="*/ 18 h 18"/>
              <a:gd name="T6" fmla="*/ 26 w 159"/>
              <a:gd name="T7" fmla="*/ 18 h 18"/>
              <a:gd name="T8" fmla="*/ 36 w 159"/>
              <a:gd name="T9" fmla="*/ 12 h 18"/>
              <a:gd name="T10" fmla="*/ 40 w 159"/>
              <a:gd name="T11" fmla="*/ 0 h 18"/>
              <a:gd name="T12" fmla="*/ 44 w 159"/>
              <a:gd name="T13" fmla="*/ 12 h 18"/>
              <a:gd name="T14" fmla="*/ 54 w 159"/>
              <a:gd name="T15" fmla="*/ 18 h 18"/>
              <a:gd name="T16" fmla="*/ 66 w 159"/>
              <a:gd name="T17" fmla="*/ 18 h 18"/>
              <a:gd name="T18" fmla="*/ 76 w 159"/>
              <a:gd name="T19" fmla="*/ 12 h 18"/>
              <a:gd name="T20" fmla="*/ 80 w 159"/>
              <a:gd name="T21" fmla="*/ 0 h 18"/>
              <a:gd name="T22" fmla="*/ 84 w 159"/>
              <a:gd name="T23" fmla="*/ 12 h 18"/>
              <a:gd name="T24" fmla="*/ 94 w 159"/>
              <a:gd name="T25" fmla="*/ 18 h 18"/>
              <a:gd name="T26" fmla="*/ 106 w 159"/>
              <a:gd name="T27" fmla="*/ 18 h 18"/>
              <a:gd name="T28" fmla="*/ 116 w 159"/>
              <a:gd name="T29" fmla="*/ 12 h 18"/>
              <a:gd name="T30" fmla="*/ 119 w 159"/>
              <a:gd name="T31" fmla="*/ 0 h 18"/>
              <a:gd name="T32" fmla="*/ 123 w 159"/>
              <a:gd name="T33" fmla="*/ 12 h 18"/>
              <a:gd name="T34" fmla="*/ 133 w 159"/>
              <a:gd name="T35" fmla="*/ 18 h 18"/>
              <a:gd name="T36" fmla="*/ 145 w 159"/>
              <a:gd name="T37" fmla="*/ 18 h 18"/>
              <a:gd name="T38" fmla="*/ 155 w 159"/>
              <a:gd name="T39" fmla="*/ 12 h 18"/>
              <a:gd name="T40" fmla="*/ 159 w 15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19" y="0"/>
                </a:lnTo>
                <a:lnTo>
                  <a:pt x="123" y="12"/>
                </a:lnTo>
                <a:lnTo>
                  <a:pt x="133" y="18"/>
                </a:lnTo>
                <a:lnTo>
                  <a:pt x="145" y="18"/>
                </a:lnTo>
                <a:lnTo>
                  <a:pt x="155" y="12"/>
                </a:lnTo>
                <a:lnTo>
                  <a:pt x="15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91" name="Freeform 47"/>
          <p:cNvSpPr>
            <a:spLocks/>
          </p:cNvSpPr>
          <p:nvPr/>
        </p:nvSpPr>
        <p:spPr bwMode="auto">
          <a:xfrm>
            <a:off x="4451350" y="4254500"/>
            <a:ext cx="252413" cy="31750"/>
          </a:xfrm>
          <a:custGeom>
            <a:avLst/>
            <a:gdLst>
              <a:gd name="T0" fmla="*/ 0 w 159"/>
              <a:gd name="T1" fmla="*/ 20 h 20"/>
              <a:gd name="T2" fmla="*/ 4 w 159"/>
              <a:gd name="T3" fmla="*/ 8 h 20"/>
              <a:gd name="T4" fmla="*/ 14 w 159"/>
              <a:gd name="T5" fmla="*/ 0 h 20"/>
              <a:gd name="T6" fmla="*/ 26 w 159"/>
              <a:gd name="T7" fmla="*/ 0 h 20"/>
              <a:gd name="T8" fmla="*/ 36 w 159"/>
              <a:gd name="T9" fmla="*/ 8 h 20"/>
              <a:gd name="T10" fmla="*/ 40 w 159"/>
              <a:gd name="T11" fmla="*/ 20 h 20"/>
              <a:gd name="T12" fmla="*/ 44 w 159"/>
              <a:gd name="T13" fmla="*/ 8 h 20"/>
              <a:gd name="T14" fmla="*/ 54 w 159"/>
              <a:gd name="T15" fmla="*/ 0 h 20"/>
              <a:gd name="T16" fmla="*/ 66 w 159"/>
              <a:gd name="T17" fmla="*/ 0 h 20"/>
              <a:gd name="T18" fmla="*/ 76 w 159"/>
              <a:gd name="T19" fmla="*/ 8 h 20"/>
              <a:gd name="T20" fmla="*/ 80 w 159"/>
              <a:gd name="T21" fmla="*/ 20 h 20"/>
              <a:gd name="T22" fmla="*/ 84 w 159"/>
              <a:gd name="T23" fmla="*/ 8 h 20"/>
              <a:gd name="T24" fmla="*/ 94 w 159"/>
              <a:gd name="T25" fmla="*/ 0 h 20"/>
              <a:gd name="T26" fmla="*/ 106 w 159"/>
              <a:gd name="T27" fmla="*/ 0 h 20"/>
              <a:gd name="T28" fmla="*/ 116 w 159"/>
              <a:gd name="T29" fmla="*/ 8 h 20"/>
              <a:gd name="T30" fmla="*/ 119 w 159"/>
              <a:gd name="T31" fmla="*/ 20 h 20"/>
              <a:gd name="T32" fmla="*/ 123 w 159"/>
              <a:gd name="T33" fmla="*/ 8 h 20"/>
              <a:gd name="T34" fmla="*/ 133 w 159"/>
              <a:gd name="T35" fmla="*/ 0 h 20"/>
              <a:gd name="T36" fmla="*/ 145 w 159"/>
              <a:gd name="T37" fmla="*/ 0 h 20"/>
              <a:gd name="T38" fmla="*/ 155 w 159"/>
              <a:gd name="T39" fmla="*/ 8 h 20"/>
              <a:gd name="T40" fmla="*/ 159 w 159"/>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19" y="20"/>
                </a:lnTo>
                <a:lnTo>
                  <a:pt x="123" y="8"/>
                </a:lnTo>
                <a:lnTo>
                  <a:pt x="133" y="0"/>
                </a:lnTo>
                <a:lnTo>
                  <a:pt x="145" y="0"/>
                </a:lnTo>
                <a:lnTo>
                  <a:pt x="155" y="8"/>
                </a:lnTo>
                <a:lnTo>
                  <a:pt x="159"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92" name="Rectangle 48"/>
          <p:cNvSpPr>
            <a:spLocks noChangeArrowheads="1"/>
          </p:cNvSpPr>
          <p:nvPr/>
        </p:nvSpPr>
        <p:spPr bwMode="auto">
          <a:xfrm>
            <a:off x="4546600" y="439737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393" name="Line 49"/>
          <p:cNvSpPr>
            <a:spLocks noChangeShapeType="1"/>
          </p:cNvSpPr>
          <p:nvPr/>
        </p:nvSpPr>
        <p:spPr bwMode="auto">
          <a:xfrm>
            <a:off x="4578350" y="4459288"/>
            <a:ext cx="1588"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94" name="Line 50"/>
          <p:cNvSpPr>
            <a:spLocks noChangeShapeType="1"/>
          </p:cNvSpPr>
          <p:nvPr/>
        </p:nvSpPr>
        <p:spPr bwMode="auto">
          <a:xfrm flipV="1">
            <a:off x="5053013" y="427037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95" name="Line 51"/>
          <p:cNvSpPr>
            <a:spLocks noChangeShapeType="1"/>
          </p:cNvSpPr>
          <p:nvPr/>
        </p:nvSpPr>
        <p:spPr bwMode="auto">
          <a:xfrm flipV="1">
            <a:off x="5053013" y="4081463"/>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96" name="Freeform 52"/>
          <p:cNvSpPr>
            <a:spLocks/>
          </p:cNvSpPr>
          <p:nvPr/>
        </p:nvSpPr>
        <p:spPr bwMode="auto">
          <a:xfrm>
            <a:off x="4926013" y="4191000"/>
            <a:ext cx="252412" cy="28575"/>
          </a:xfrm>
          <a:custGeom>
            <a:avLst/>
            <a:gdLst>
              <a:gd name="T0" fmla="*/ 0 w 159"/>
              <a:gd name="T1" fmla="*/ 0 h 18"/>
              <a:gd name="T2" fmla="*/ 4 w 159"/>
              <a:gd name="T3" fmla="*/ 12 h 18"/>
              <a:gd name="T4" fmla="*/ 14 w 159"/>
              <a:gd name="T5" fmla="*/ 18 h 18"/>
              <a:gd name="T6" fmla="*/ 26 w 159"/>
              <a:gd name="T7" fmla="*/ 18 h 18"/>
              <a:gd name="T8" fmla="*/ 36 w 159"/>
              <a:gd name="T9" fmla="*/ 12 h 18"/>
              <a:gd name="T10" fmla="*/ 40 w 159"/>
              <a:gd name="T11" fmla="*/ 0 h 18"/>
              <a:gd name="T12" fmla="*/ 44 w 159"/>
              <a:gd name="T13" fmla="*/ 12 h 18"/>
              <a:gd name="T14" fmla="*/ 54 w 159"/>
              <a:gd name="T15" fmla="*/ 18 h 18"/>
              <a:gd name="T16" fmla="*/ 66 w 159"/>
              <a:gd name="T17" fmla="*/ 18 h 18"/>
              <a:gd name="T18" fmla="*/ 76 w 159"/>
              <a:gd name="T19" fmla="*/ 12 h 18"/>
              <a:gd name="T20" fmla="*/ 80 w 159"/>
              <a:gd name="T21" fmla="*/ 0 h 18"/>
              <a:gd name="T22" fmla="*/ 84 w 159"/>
              <a:gd name="T23" fmla="*/ 12 h 18"/>
              <a:gd name="T24" fmla="*/ 94 w 159"/>
              <a:gd name="T25" fmla="*/ 18 h 18"/>
              <a:gd name="T26" fmla="*/ 106 w 159"/>
              <a:gd name="T27" fmla="*/ 18 h 18"/>
              <a:gd name="T28" fmla="*/ 116 w 159"/>
              <a:gd name="T29" fmla="*/ 12 h 18"/>
              <a:gd name="T30" fmla="*/ 120 w 159"/>
              <a:gd name="T31" fmla="*/ 0 h 18"/>
              <a:gd name="T32" fmla="*/ 124 w 159"/>
              <a:gd name="T33" fmla="*/ 12 h 18"/>
              <a:gd name="T34" fmla="*/ 134 w 159"/>
              <a:gd name="T35" fmla="*/ 18 h 18"/>
              <a:gd name="T36" fmla="*/ 146 w 159"/>
              <a:gd name="T37" fmla="*/ 18 h 18"/>
              <a:gd name="T38" fmla="*/ 155 w 159"/>
              <a:gd name="T39" fmla="*/ 12 h 18"/>
              <a:gd name="T40" fmla="*/ 159 w 15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5" y="12"/>
                </a:lnTo>
                <a:lnTo>
                  <a:pt x="15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97" name="Freeform 53"/>
          <p:cNvSpPr>
            <a:spLocks/>
          </p:cNvSpPr>
          <p:nvPr/>
        </p:nvSpPr>
        <p:spPr bwMode="auto">
          <a:xfrm>
            <a:off x="4926013" y="4254500"/>
            <a:ext cx="252412" cy="31750"/>
          </a:xfrm>
          <a:custGeom>
            <a:avLst/>
            <a:gdLst>
              <a:gd name="T0" fmla="*/ 0 w 159"/>
              <a:gd name="T1" fmla="*/ 20 h 20"/>
              <a:gd name="T2" fmla="*/ 4 w 159"/>
              <a:gd name="T3" fmla="*/ 8 h 20"/>
              <a:gd name="T4" fmla="*/ 14 w 159"/>
              <a:gd name="T5" fmla="*/ 0 h 20"/>
              <a:gd name="T6" fmla="*/ 26 w 159"/>
              <a:gd name="T7" fmla="*/ 0 h 20"/>
              <a:gd name="T8" fmla="*/ 36 w 159"/>
              <a:gd name="T9" fmla="*/ 8 h 20"/>
              <a:gd name="T10" fmla="*/ 40 w 159"/>
              <a:gd name="T11" fmla="*/ 20 h 20"/>
              <a:gd name="T12" fmla="*/ 44 w 159"/>
              <a:gd name="T13" fmla="*/ 8 h 20"/>
              <a:gd name="T14" fmla="*/ 54 w 159"/>
              <a:gd name="T15" fmla="*/ 0 h 20"/>
              <a:gd name="T16" fmla="*/ 66 w 159"/>
              <a:gd name="T17" fmla="*/ 0 h 20"/>
              <a:gd name="T18" fmla="*/ 76 w 159"/>
              <a:gd name="T19" fmla="*/ 8 h 20"/>
              <a:gd name="T20" fmla="*/ 80 w 159"/>
              <a:gd name="T21" fmla="*/ 20 h 20"/>
              <a:gd name="T22" fmla="*/ 84 w 159"/>
              <a:gd name="T23" fmla="*/ 8 h 20"/>
              <a:gd name="T24" fmla="*/ 94 w 159"/>
              <a:gd name="T25" fmla="*/ 0 h 20"/>
              <a:gd name="T26" fmla="*/ 106 w 159"/>
              <a:gd name="T27" fmla="*/ 0 h 20"/>
              <a:gd name="T28" fmla="*/ 116 w 159"/>
              <a:gd name="T29" fmla="*/ 8 h 20"/>
              <a:gd name="T30" fmla="*/ 120 w 159"/>
              <a:gd name="T31" fmla="*/ 20 h 20"/>
              <a:gd name="T32" fmla="*/ 124 w 159"/>
              <a:gd name="T33" fmla="*/ 8 h 20"/>
              <a:gd name="T34" fmla="*/ 134 w 159"/>
              <a:gd name="T35" fmla="*/ 0 h 20"/>
              <a:gd name="T36" fmla="*/ 146 w 159"/>
              <a:gd name="T37" fmla="*/ 0 h 20"/>
              <a:gd name="T38" fmla="*/ 155 w 159"/>
              <a:gd name="T39" fmla="*/ 8 h 20"/>
              <a:gd name="T40" fmla="*/ 159 w 159"/>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5" y="8"/>
                </a:lnTo>
                <a:lnTo>
                  <a:pt x="159"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98" name="Rectangle 54"/>
          <p:cNvSpPr>
            <a:spLocks noChangeArrowheads="1"/>
          </p:cNvSpPr>
          <p:nvPr/>
        </p:nvSpPr>
        <p:spPr bwMode="auto">
          <a:xfrm>
            <a:off x="5021263" y="439737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399" name="Line 55"/>
          <p:cNvSpPr>
            <a:spLocks noChangeShapeType="1"/>
          </p:cNvSpPr>
          <p:nvPr/>
        </p:nvSpPr>
        <p:spPr bwMode="auto">
          <a:xfrm>
            <a:off x="5053013" y="445928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0" name="Line 56"/>
          <p:cNvSpPr>
            <a:spLocks noChangeShapeType="1"/>
          </p:cNvSpPr>
          <p:nvPr/>
        </p:nvSpPr>
        <p:spPr bwMode="auto">
          <a:xfrm flipV="1">
            <a:off x="5527675" y="4270375"/>
            <a:ext cx="1588"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1" name="Line 57"/>
          <p:cNvSpPr>
            <a:spLocks noChangeShapeType="1"/>
          </p:cNvSpPr>
          <p:nvPr/>
        </p:nvSpPr>
        <p:spPr bwMode="auto">
          <a:xfrm flipV="1">
            <a:off x="5527675" y="4081463"/>
            <a:ext cx="1588"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2" name="Freeform 58"/>
          <p:cNvSpPr>
            <a:spLocks/>
          </p:cNvSpPr>
          <p:nvPr/>
        </p:nvSpPr>
        <p:spPr bwMode="auto">
          <a:xfrm>
            <a:off x="5400675" y="4191000"/>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03" name="Freeform 59"/>
          <p:cNvSpPr>
            <a:spLocks/>
          </p:cNvSpPr>
          <p:nvPr/>
        </p:nvSpPr>
        <p:spPr bwMode="auto">
          <a:xfrm>
            <a:off x="5400675" y="425450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04" name="Rectangle 60"/>
          <p:cNvSpPr>
            <a:spLocks noChangeArrowheads="1"/>
          </p:cNvSpPr>
          <p:nvPr/>
        </p:nvSpPr>
        <p:spPr bwMode="auto">
          <a:xfrm>
            <a:off x="5495925" y="439737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05" name="Line 61"/>
          <p:cNvSpPr>
            <a:spLocks noChangeShapeType="1"/>
          </p:cNvSpPr>
          <p:nvPr/>
        </p:nvSpPr>
        <p:spPr bwMode="auto">
          <a:xfrm>
            <a:off x="5527675" y="4459288"/>
            <a:ext cx="1588"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6" name="Line 62"/>
          <p:cNvSpPr>
            <a:spLocks noChangeShapeType="1"/>
          </p:cNvSpPr>
          <p:nvPr/>
        </p:nvSpPr>
        <p:spPr bwMode="auto">
          <a:xfrm flipV="1">
            <a:off x="6002338" y="427037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7" name="Line 63"/>
          <p:cNvSpPr>
            <a:spLocks noChangeShapeType="1"/>
          </p:cNvSpPr>
          <p:nvPr/>
        </p:nvSpPr>
        <p:spPr bwMode="auto">
          <a:xfrm flipV="1">
            <a:off x="6002338" y="4081463"/>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8" name="Freeform 64"/>
          <p:cNvSpPr>
            <a:spLocks/>
          </p:cNvSpPr>
          <p:nvPr/>
        </p:nvSpPr>
        <p:spPr bwMode="auto">
          <a:xfrm>
            <a:off x="5875338" y="4191000"/>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09" name="Freeform 65"/>
          <p:cNvSpPr>
            <a:spLocks/>
          </p:cNvSpPr>
          <p:nvPr/>
        </p:nvSpPr>
        <p:spPr bwMode="auto">
          <a:xfrm>
            <a:off x="5875338" y="425450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10" name="Rectangle 66"/>
          <p:cNvSpPr>
            <a:spLocks noChangeArrowheads="1"/>
          </p:cNvSpPr>
          <p:nvPr/>
        </p:nvSpPr>
        <p:spPr bwMode="auto">
          <a:xfrm>
            <a:off x="5970588" y="439737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11" name="Line 67"/>
          <p:cNvSpPr>
            <a:spLocks noChangeShapeType="1"/>
          </p:cNvSpPr>
          <p:nvPr/>
        </p:nvSpPr>
        <p:spPr bwMode="auto">
          <a:xfrm>
            <a:off x="6002338" y="445928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2" name="Line 68"/>
          <p:cNvSpPr>
            <a:spLocks noChangeShapeType="1"/>
          </p:cNvSpPr>
          <p:nvPr/>
        </p:nvSpPr>
        <p:spPr bwMode="auto">
          <a:xfrm flipV="1">
            <a:off x="6477000" y="4270375"/>
            <a:ext cx="1588"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3" name="Line 69"/>
          <p:cNvSpPr>
            <a:spLocks noChangeShapeType="1"/>
          </p:cNvSpPr>
          <p:nvPr/>
        </p:nvSpPr>
        <p:spPr bwMode="auto">
          <a:xfrm flipV="1">
            <a:off x="6477000" y="4081463"/>
            <a:ext cx="1588"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4" name="Freeform 70"/>
          <p:cNvSpPr>
            <a:spLocks/>
          </p:cNvSpPr>
          <p:nvPr/>
        </p:nvSpPr>
        <p:spPr bwMode="auto">
          <a:xfrm>
            <a:off x="6350000" y="4191000"/>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15" name="Freeform 71"/>
          <p:cNvSpPr>
            <a:spLocks/>
          </p:cNvSpPr>
          <p:nvPr/>
        </p:nvSpPr>
        <p:spPr bwMode="auto">
          <a:xfrm>
            <a:off x="6350000" y="425450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16" name="Rectangle 72"/>
          <p:cNvSpPr>
            <a:spLocks noChangeArrowheads="1"/>
          </p:cNvSpPr>
          <p:nvPr/>
        </p:nvSpPr>
        <p:spPr bwMode="auto">
          <a:xfrm>
            <a:off x="6445250" y="439737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17" name="Line 73"/>
          <p:cNvSpPr>
            <a:spLocks noChangeShapeType="1"/>
          </p:cNvSpPr>
          <p:nvPr/>
        </p:nvSpPr>
        <p:spPr bwMode="auto">
          <a:xfrm>
            <a:off x="6477000" y="4459288"/>
            <a:ext cx="1588"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8" name="Line 74"/>
          <p:cNvSpPr>
            <a:spLocks noChangeShapeType="1"/>
          </p:cNvSpPr>
          <p:nvPr/>
        </p:nvSpPr>
        <p:spPr bwMode="auto">
          <a:xfrm flipV="1">
            <a:off x="6951663" y="427037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9" name="Line 75"/>
          <p:cNvSpPr>
            <a:spLocks noChangeShapeType="1"/>
          </p:cNvSpPr>
          <p:nvPr/>
        </p:nvSpPr>
        <p:spPr bwMode="auto">
          <a:xfrm flipV="1">
            <a:off x="6951663" y="4081463"/>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20" name="Freeform 76"/>
          <p:cNvSpPr>
            <a:spLocks/>
          </p:cNvSpPr>
          <p:nvPr/>
        </p:nvSpPr>
        <p:spPr bwMode="auto">
          <a:xfrm>
            <a:off x="6824663" y="4191000"/>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21" name="Freeform 77"/>
          <p:cNvSpPr>
            <a:spLocks/>
          </p:cNvSpPr>
          <p:nvPr/>
        </p:nvSpPr>
        <p:spPr bwMode="auto">
          <a:xfrm>
            <a:off x="6824663" y="425450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22" name="Rectangle 78"/>
          <p:cNvSpPr>
            <a:spLocks noChangeArrowheads="1"/>
          </p:cNvSpPr>
          <p:nvPr/>
        </p:nvSpPr>
        <p:spPr bwMode="auto">
          <a:xfrm>
            <a:off x="6919913" y="439737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23" name="Line 79"/>
          <p:cNvSpPr>
            <a:spLocks noChangeShapeType="1"/>
          </p:cNvSpPr>
          <p:nvPr/>
        </p:nvSpPr>
        <p:spPr bwMode="auto">
          <a:xfrm>
            <a:off x="6951663" y="445928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24" name="Line 80"/>
          <p:cNvSpPr>
            <a:spLocks noChangeShapeType="1"/>
          </p:cNvSpPr>
          <p:nvPr/>
        </p:nvSpPr>
        <p:spPr bwMode="auto">
          <a:xfrm flipV="1">
            <a:off x="7426325" y="4270375"/>
            <a:ext cx="1588"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25" name="Line 81"/>
          <p:cNvSpPr>
            <a:spLocks noChangeShapeType="1"/>
          </p:cNvSpPr>
          <p:nvPr/>
        </p:nvSpPr>
        <p:spPr bwMode="auto">
          <a:xfrm flipV="1">
            <a:off x="7426325" y="4081463"/>
            <a:ext cx="1588"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26" name="Freeform 82"/>
          <p:cNvSpPr>
            <a:spLocks/>
          </p:cNvSpPr>
          <p:nvPr/>
        </p:nvSpPr>
        <p:spPr bwMode="auto">
          <a:xfrm>
            <a:off x="7299325" y="4191000"/>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27" name="Freeform 83"/>
          <p:cNvSpPr>
            <a:spLocks/>
          </p:cNvSpPr>
          <p:nvPr/>
        </p:nvSpPr>
        <p:spPr bwMode="auto">
          <a:xfrm>
            <a:off x="7299325" y="425450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28" name="Rectangle 84"/>
          <p:cNvSpPr>
            <a:spLocks noChangeArrowheads="1"/>
          </p:cNvSpPr>
          <p:nvPr/>
        </p:nvSpPr>
        <p:spPr bwMode="auto">
          <a:xfrm>
            <a:off x="7394575" y="439737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29" name="Line 85"/>
          <p:cNvSpPr>
            <a:spLocks noChangeShapeType="1"/>
          </p:cNvSpPr>
          <p:nvPr/>
        </p:nvSpPr>
        <p:spPr bwMode="auto">
          <a:xfrm>
            <a:off x="7426325" y="4459288"/>
            <a:ext cx="1588"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0" name="Line 86"/>
          <p:cNvSpPr>
            <a:spLocks noChangeShapeType="1"/>
          </p:cNvSpPr>
          <p:nvPr/>
        </p:nvSpPr>
        <p:spPr bwMode="auto">
          <a:xfrm flipV="1">
            <a:off x="3627438" y="427037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1" name="Line 87"/>
          <p:cNvSpPr>
            <a:spLocks noChangeShapeType="1"/>
          </p:cNvSpPr>
          <p:nvPr/>
        </p:nvSpPr>
        <p:spPr bwMode="auto">
          <a:xfrm flipV="1">
            <a:off x="3627438" y="4081463"/>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2" name="Freeform 88"/>
          <p:cNvSpPr>
            <a:spLocks/>
          </p:cNvSpPr>
          <p:nvPr/>
        </p:nvSpPr>
        <p:spPr bwMode="auto">
          <a:xfrm>
            <a:off x="3502025" y="4191000"/>
            <a:ext cx="252413" cy="28575"/>
          </a:xfrm>
          <a:custGeom>
            <a:avLst/>
            <a:gdLst>
              <a:gd name="T0" fmla="*/ 0 w 159"/>
              <a:gd name="T1" fmla="*/ 0 h 18"/>
              <a:gd name="T2" fmla="*/ 4 w 159"/>
              <a:gd name="T3" fmla="*/ 12 h 18"/>
              <a:gd name="T4" fmla="*/ 14 w 159"/>
              <a:gd name="T5" fmla="*/ 18 h 18"/>
              <a:gd name="T6" fmla="*/ 26 w 159"/>
              <a:gd name="T7" fmla="*/ 18 h 18"/>
              <a:gd name="T8" fmla="*/ 36 w 159"/>
              <a:gd name="T9" fmla="*/ 12 h 18"/>
              <a:gd name="T10" fmla="*/ 40 w 159"/>
              <a:gd name="T11" fmla="*/ 0 h 18"/>
              <a:gd name="T12" fmla="*/ 44 w 159"/>
              <a:gd name="T13" fmla="*/ 12 h 18"/>
              <a:gd name="T14" fmla="*/ 53 w 159"/>
              <a:gd name="T15" fmla="*/ 18 h 18"/>
              <a:gd name="T16" fmla="*/ 65 w 159"/>
              <a:gd name="T17" fmla="*/ 18 h 18"/>
              <a:gd name="T18" fmla="*/ 75 w 159"/>
              <a:gd name="T19" fmla="*/ 12 h 18"/>
              <a:gd name="T20" fmla="*/ 79 w 159"/>
              <a:gd name="T21" fmla="*/ 0 h 18"/>
              <a:gd name="T22" fmla="*/ 83 w 159"/>
              <a:gd name="T23" fmla="*/ 12 h 18"/>
              <a:gd name="T24" fmla="*/ 93 w 159"/>
              <a:gd name="T25" fmla="*/ 18 h 18"/>
              <a:gd name="T26" fmla="*/ 105 w 159"/>
              <a:gd name="T27" fmla="*/ 18 h 18"/>
              <a:gd name="T28" fmla="*/ 115 w 159"/>
              <a:gd name="T29" fmla="*/ 12 h 18"/>
              <a:gd name="T30" fmla="*/ 119 w 159"/>
              <a:gd name="T31" fmla="*/ 0 h 18"/>
              <a:gd name="T32" fmla="*/ 123 w 159"/>
              <a:gd name="T33" fmla="*/ 12 h 18"/>
              <a:gd name="T34" fmla="*/ 133 w 159"/>
              <a:gd name="T35" fmla="*/ 18 h 18"/>
              <a:gd name="T36" fmla="*/ 145 w 159"/>
              <a:gd name="T37" fmla="*/ 18 h 18"/>
              <a:gd name="T38" fmla="*/ 155 w 159"/>
              <a:gd name="T39" fmla="*/ 12 h 18"/>
              <a:gd name="T40" fmla="*/ 159 w 15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8">
                <a:moveTo>
                  <a:pt x="0" y="0"/>
                </a:moveTo>
                <a:lnTo>
                  <a:pt x="4" y="12"/>
                </a:lnTo>
                <a:lnTo>
                  <a:pt x="14" y="18"/>
                </a:lnTo>
                <a:lnTo>
                  <a:pt x="26" y="18"/>
                </a:lnTo>
                <a:lnTo>
                  <a:pt x="36" y="12"/>
                </a:lnTo>
                <a:lnTo>
                  <a:pt x="40" y="0"/>
                </a:lnTo>
                <a:lnTo>
                  <a:pt x="44" y="12"/>
                </a:lnTo>
                <a:lnTo>
                  <a:pt x="53" y="18"/>
                </a:lnTo>
                <a:lnTo>
                  <a:pt x="65" y="18"/>
                </a:lnTo>
                <a:lnTo>
                  <a:pt x="75" y="12"/>
                </a:lnTo>
                <a:lnTo>
                  <a:pt x="79" y="0"/>
                </a:lnTo>
                <a:lnTo>
                  <a:pt x="83" y="12"/>
                </a:lnTo>
                <a:lnTo>
                  <a:pt x="93" y="18"/>
                </a:lnTo>
                <a:lnTo>
                  <a:pt x="105" y="18"/>
                </a:lnTo>
                <a:lnTo>
                  <a:pt x="115" y="12"/>
                </a:lnTo>
                <a:lnTo>
                  <a:pt x="119" y="0"/>
                </a:lnTo>
                <a:lnTo>
                  <a:pt x="123" y="12"/>
                </a:lnTo>
                <a:lnTo>
                  <a:pt x="133" y="18"/>
                </a:lnTo>
                <a:lnTo>
                  <a:pt x="145" y="18"/>
                </a:lnTo>
                <a:lnTo>
                  <a:pt x="155" y="12"/>
                </a:lnTo>
                <a:lnTo>
                  <a:pt x="15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33" name="Freeform 89"/>
          <p:cNvSpPr>
            <a:spLocks/>
          </p:cNvSpPr>
          <p:nvPr/>
        </p:nvSpPr>
        <p:spPr bwMode="auto">
          <a:xfrm>
            <a:off x="3502025" y="4254500"/>
            <a:ext cx="252413" cy="31750"/>
          </a:xfrm>
          <a:custGeom>
            <a:avLst/>
            <a:gdLst>
              <a:gd name="T0" fmla="*/ 0 w 159"/>
              <a:gd name="T1" fmla="*/ 20 h 20"/>
              <a:gd name="T2" fmla="*/ 4 w 159"/>
              <a:gd name="T3" fmla="*/ 8 h 20"/>
              <a:gd name="T4" fmla="*/ 14 w 159"/>
              <a:gd name="T5" fmla="*/ 0 h 20"/>
              <a:gd name="T6" fmla="*/ 26 w 159"/>
              <a:gd name="T7" fmla="*/ 0 h 20"/>
              <a:gd name="T8" fmla="*/ 36 w 159"/>
              <a:gd name="T9" fmla="*/ 8 h 20"/>
              <a:gd name="T10" fmla="*/ 40 w 159"/>
              <a:gd name="T11" fmla="*/ 20 h 20"/>
              <a:gd name="T12" fmla="*/ 44 w 159"/>
              <a:gd name="T13" fmla="*/ 8 h 20"/>
              <a:gd name="T14" fmla="*/ 53 w 159"/>
              <a:gd name="T15" fmla="*/ 0 h 20"/>
              <a:gd name="T16" fmla="*/ 65 w 159"/>
              <a:gd name="T17" fmla="*/ 0 h 20"/>
              <a:gd name="T18" fmla="*/ 75 w 159"/>
              <a:gd name="T19" fmla="*/ 8 h 20"/>
              <a:gd name="T20" fmla="*/ 79 w 159"/>
              <a:gd name="T21" fmla="*/ 20 h 20"/>
              <a:gd name="T22" fmla="*/ 83 w 159"/>
              <a:gd name="T23" fmla="*/ 8 h 20"/>
              <a:gd name="T24" fmla="*/ 93 w 159"/>
              <a:gd name="T25" fmla="*/ 0 h 20"/>
              <a:gd name="T26" fmla="*/ 105 w 159"/>
              <a:gd name="T27" fmla="*/ 0 h 20"/>
              <a:gd name="T28" fmla="*/ 115 w 159"/>
              <a:gd name="T29" fmla="*/ 8 h 20"/>
              <a:gd name="T30" fmla="*/ 119 w 159"/>
              <a:gd name="T31" fmla="*/ 20 h 20"/>
              <a:gd name="T32" fmla="*/ 123 w 159"/>
              <a:gd name="T33" fmla="*/ 8 h 20"/>
              <a:gd name="T34" fmla="*/ 133 w 159"/>
              <a:gd name="T35" fmla="*/ 0 h 20"/>
              <a:gd name="T36" fmla="*/ 145 w 159"/>
              <a:gd name="T37" fmla="*/ 0 h 20"/>
              <a:gd name="T38" fmla="*/ 155 w 159"/>
              <a:gd name="T39" fmla="*/ 8 h 20"/>
              <a:gd name="T40" fmla="*/ 159 w 159"/>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0">
                <a:moveTo>
                  <a:pt x="0" y="20"/>
                </a:moveTo>
                <a:lnTo>
                  <a:pt x="4" y="8"/>
                </a:lnTo>
                <a:lnTo>
                  <a:pt x="14" y="0"/>
                </a:lnTo>
                <a:lnTo>
                  <a:pt x="26" y="0"/>
                </a:lnTo>
                <a:lnTo>
                  <a:pt x="36" y="8"/>
                </a:lnTo>
                <a:lnTo>
                  <a:pt x="40" y="20"/>
                </a:lnTo>
                <a:lnTo>
                  <a:pt x="44" y="8"/>
                </a:lnTo>
                <a:lnTo>
                  <a:pt x="53" y="0"/>
                </a:lnTo>
                <a:lnTo>
                  <a:pt x="65" y="0"/>
                </a:lnTo>
                <a:lnTo>
                  <a:pt x="75" y="8"/>
                </a:lnTo>
                <a:lnTo>
                  <a:pt x="79" y="20"/>
                </a:lnTo>
                <a:lnTo>
                  <a:pt x="83" y="8"/>
                </a:lnTo>
                <a:lnTo>
                  <a:pt x="93" y="0"/>
                </a:lnTo>
                <a:lnTo>
                  <a:pt x="105" y="0"/>
                </a:lnTo>
                <a:lnTo>
                  <a:pt x="115" y="8"/>
                </a:lnTo>
                <a:lnTo>
                  <a:pt x="119" y="20"/>
                </a:lnTo>
                <a:lnTo>
                  <a:pt x="123" y="8"/>
                </a:lnTo>
                <a:lnTo>
                  <a:pt x="133" y="0"/>
                </a:lnTo>
                <a:lnTo>
                  <a:pt x="145" y="0"/>
                </a:lnTo>
                <a:lnTo>
                  <a:pt x="155" y="8"/>
                </a:lnTo>
                <a:lnTo>
                  <a:pt x="159"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34" name="Rectangle 90"/>
          <p:cNvSpPr>
            <a:spLocks noChangeArrowheads="1"/>
          </p:cNvSpPr>
          <p:nvPr/>
        </p:nvSpPr>
        <p:spPr bwMode="auto">
          <a:xfrm>
            <a:off x="3595688" y="439737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35" name="Line 91"/>
          <p:cNvSpPr>
            <a:spLocks noChangeShapeType="1"/>
          </p:cNvSpPr>
          <p:nvPr/>
        </p:nvSpPr>
        <p:spPr bwMode="auto">
          <a:xfrm>
            <a:off x="3627438" y="445928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6" name="Line 92"/>
          <p:cNvSpPr>
            <a:spLocks noChangeShapeType="1"/>
          </p:cNvSpPr>
          <p:nvPr/>
        </p:nvSpPr>
        <p:spPr bwMode="auto">
          <a:xfrm flipV="1">
            <a:off x="3627438" y="3843338"/>
            <a:ext cx="1587" cy="2381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7" name="Line 93"/>
          <p:cNvSpPr>
            <a:spLocks noChangeShapeType="1"/>
          </p:cNvSpPr>
          <p:nvPr/>
        </p:nvSpPr>
        <p:spPr bwMode="auto">
          <a:xfrm flipV="1">
            <a:off x="4103688" y="3370263"/>
            <a:ext cx="1587" cy="7112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8" name="Line 94"/>
          <p:cNvSpPr>
            <a:spLocks noChangeShapeType="1"/>
          </p:cNvSpPr>
          <p:nvPr/>
        </p:nvSpPr>
        <p:spPr bwMode="auto">
          <a:xfrm flipV="1">
            <a:off x="4578350" y="2895600"/>
            <a:ext cx="1588" cy="11858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9" name="Line 95"/>
          <p:cNvSpPr>
            <a:spLocks noChangeShapeType="1"/>
          </p:cNvSpPr>
          <p:nvPr/>
        </p:nvSpPr>
        <p:spPr bwMode="auto">
          <a:xfrm flipV="1">
            <a:off x="5053013" y="2422525"/>
            <a:ext cx="1587" cy="1658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0" name="Line 96"/>
          <p:cNvSpPr>
            <a:spLocks noChangeShapeType="1"/>
          </p:cNvSpPr>
          <p:nvPr/>
        </p:nvSpPr>
        <p:spPr bwMode="auto">
          <a:xfrm flipV="1">
            <a:off x="5527675" y="3843338"/>
            <a:ext cx="1588" cy="2381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1" name="Line 97"/>
          <p:cNvSpPr>
            <a:spLocks noChangeShapeType="1"/>
          </p:cNvSpPr>
          <p:nvPr/>
        </p:nvSpPr>
        <p:spPr bwMode="auto">
          <a:xfrm flipV="1">
            <a:off x="6002338" y="3370263"/>
            <a:ext cx="1587" cy="7112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2" name="Line 98"/>
          <p:cNvSpPr>
            <a:spLocks noChangeShapeType="1"/>
          </p:cNvSpPr>
          <p:nvPr/>
        </p:nvSpPr>
        <p:spPr bwMode="auto">
          <a:xfrm flipV="1">
            <a:off x="6477000" y="2895600"/>
            <a:ext cx="1588" cy="11858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3" name="Line 99"/>
          <p:cNvSpPr>
            <a:spLocks noChangeShapeType="1"/>
          </p:cNvSpPr>
          <p:nvPr/>
        </p:nvSpPr>
        <p:spPr bwMode="auto">
          <a:xfrm flipV="1">
            <a:off x="6951663" y="2422525"/>
            <a:ext cx="1587" cy="1658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4" name="Line 100"/>
          <p:cNvSpPr>
            <a:spLocks noChangeShapeType="1"/>
          </p:cNvSpPr>
          <p:nvPr/>
        </p:nvSpPr>
        <p:spPr bwMode="auto">
          <a:xfrm flipV="1">
            <a:off x="7426325" y="3843338"/>
            <a:ext cx="1588" cy="2381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56" name="Freeform 112"/>
          <p:cNvSpPr>
            <a:spLocks/>
          </p:cNvSpPr>
          <p:nvPr/>
        </p:nvSpPr>
        <p:spPr bwMode="auto">
          <a:xfrm>
            <a:off x="3390900" y="4554538"/>
            <a:ext cx="4273550" cy="947737"/>
          </a:xfrm>
          <a:custGeom>
            <a:avLst/>
            <a:gdLst>
              <a:gd name="T0" fmla="*/ 149 w 2692"/>
              <a:gd name="T1" fmla="*/ 597 h 597"/>
              <a:gd name="T2" fmla="*/ 2542 w 2692"/>
              <a:gd name="T3" fmla="*/ 597 h 597"/>
              <a:gd name="T4" fmla="*/ 2574 w 2692"/>
              <a:gd name="T5" fmla="*/ 593 h 597"/>
              <a:gd name="T6" fmla="*/ 2606 w 2692"/>
              <a:gd name="T7" fmla="*/ 581 h 597"/>
              <a:gd name="T8" fmla="*/ 2634 w 2692"/>
              <a:gd name="T9" fmla="*/ 563 h 597"/>
              <a:gd name="T10" fmla="*/ 2658 w 2692"/>
              <a:gd name="T11" fmla="*/ 539 h 597"/>
              <a:gd name="T12" fmla="*/ 2676 w 2692"/>
              <a:gd name="T13" fmla="*/ 512 h 597"/>
              <a:gd name="T14" fmla="*/ 2688 w 2692"/>
              <a:gd name="T15" fmla="*/ 480 h 597"/>
              <a:gd name="T16" fmla="*/ 2692 w 2692"/>
              <a:gd name="T17" fmla="*/ 448 h 597"/>
              <a:gd name="T18" fmla="*/ 2692 w 2692"/>
              <a:gd name="T19" fmla="*/ 149 h 597"/>
              <a:gd name="T20" fmla="*/ 2688 w 2692"/>
              <a:gd name="T21" fmla="*/ 115 h 597"/>
              <a:gd name="T22" fmla="*/ 2676 w 2692"/>
              <a:gd name="T23" fmla="*/ 84 h 597"/>
              <a:gd name="T24" fmla="*/ 2658 w 2692"/>
              <a:gd name="T25" fmla="*/ 56 h 597"/>
              <a:gd name="T26" fmla="*/ 2634 w 2692"/>
              <a:gd name="T27" fmla="*/ 32 h 597"/>
              <a:gd name="T28" fmla="*/ 2606 w 2692"/>
              <a:gd name="T29" fmla="*/ 14 h 597"/>
              <a:gd name="T30" fmla="*/ 2574 w 2692"/>
              <a:gd name="T31" fmla="*/ 4 h 597"/>
              <a:gd name="T32" fmla="*/ 2542 w 2692"/>
              <a:gd name="T33" fmla="*/ 0 h 597"/>
              <a:gd name="T34" fmla="*/ 149 w 2692"/>
              <a:gd name="T35" fmla="*/ 0 h 597"/>
              <a:gd name="T36" fmla="*/ 116 w 2692"/>
              <a:gd name="T37" fmla="*/ 4 h 597"/>
              <a:gd name="T38" fmla="*/ 84 w 2692"/>
              <a:gd name="T39" fmla="*/ 14 h 597"/>
              <a:gd name="T40" fmla="*/ 56 w 2692"/>
              <a:gd name="T41" fmla="*/ 32 h 597"/>
              <a:gd name="T42" fmla="*/ 32 w 2692"/>
              <a:gd name="T43" fmla="*/ 56 h 597"/>
              <a:gd name="T44" fmla="*/ 14 w 2692"/>
              <a:gd name="T45" fmla="*/ 84 h 597"/>
              <a:gd name="T46" fmla="*/ 4 w 2692"/>
              <a:gd name="T47" fmla="*/ 115 h 597"/>
              <a:gd name="T48" fmla="*/ 0 w 2692"/>
              <a:gd name="T49" fmla="*/ 149 h 597"/>
              <a:gd name="T50" fmla="*/ 0 w 2692"/>
              <a:gd name="T51" fmla="*/ 448 h 597"/>
              <a:gd name="T52" fmla="*/ 4 w 2692"/>
              <a:gd name="T53" fmla="*/ 480 h 597"/>
              <a:gd name="T54" fmla="*/ 14 w 2692"/>
              <a:gd name="T55" fmla="*/ 512 h 597"/>
              <a:gd name="T56" fmla="*/ 32 w 2692"/>
              <a:gd name="T57" fmla="*/ 539 h 597"/>
              <a:gd name="T58" fmla="*/ 56 w 2692"/>
              <a:gd name="T59" fmla="*/ 563 h 597"/>
              <a:gd name="T60" fmla="*/ 84 w 2692"/>
              <a:gd name="T61" fmla="*/ 581 h 597"/>
              <a:gd name="T62" fmla="*/ 116 w 2692"/>
              <a:gd name="T63" fmla="*/ 593 h 597"/>
              <a:gd name="T64" fmla="*/ 149 w 2692"/>
              <a:gd name="T65" fmla="*/ 597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92" h="597">
                <a:moveTo>
                  <a:pt x="149" y="597"/>
                </a:moveTo>
                <a:lnTo>
                  <a:pt x="2542" y="597"/>
                </a:lnTo>
                <a:lnTo>
                  <a:pt x="2574" y="593"/>
                </a:lnTo>
                <a:lnTo>
                  <a:pt x="2606" y="581"/>
                </a:lnTo>
                <a:lnTo>
                  <a:pt x="2634" y="563"/>
                </a:lnTo>
                <a:lnTo>
                  <a:pt x="2658" y="539"/>
                </a:lnTo>
                <a:lnTo>
                  <a:pt x="2676" y="512"/>
                </a:lnTo>
                <a:lnTo>
                  <a:pt x="2688" y="480"/>
                </a:lnTo>
                <a:lnTo>
                  <a:pt x="2692" y="448"/>
                </a:lnTo>
                <a:lnTo>
                  <a:pt x="2692" y="149"/>
                </a:lnTo>
                <a:lnTo>
                  <a:pt x="2688" y="115"/>
                </a:lnTo>
                <a:lnTo>
                  <a:pt x="2676" y="84"/>
                </a:lnTo>
                <a:lnTo>
                  <a:pt x="2658" y="56"/>
                </a:lnTo>
                <a:lnTo>
                  <a:pt x="2634" y="32"/>
                </a:lnTo>
                <a:lnTo>
                  <a:pt x="2606" y="14"/>
                </a:lnTo>
                <a:lnTo>
                  <a:pt x="2574" y="4"/>
                </a:lnTo>
                <a:lnTo>
                  <a:pt x="2542" y="0"/>
                </a:lnTo>
                <a:lnTo>
                  <a:pt x="149" y="0"/>
                </a:lnTo>
                <a:lnTo>
                  <a:pt x="116" y="4"/>
                </a:lnTo>
                <a:lnTo>
                  <a:pt x="84" y="14"/>
                </a:lnTo>
                <a:lnTo>
                  <a:pt x="56" y="32"/>
                </a:lnTo>
                <a:lnTo>
                  <a:pt x="32" y="56"/>
                </a:lnTo>
                <a:lnTo>
                  <a:pt x="14" y="84"/>
                </a:lnTo>
                <a:lnTo>
                  <a:pt x="4" y="115"/>
                </a:lnTo>
                <a:lnTo>
                  <a:pt x="0" y="149"/>
                </a:lnTo>
                <a:lnTo>
                  <a:pt x="0" y="448"/>
                </a:lnTo>
                <a:lnTo>
                  <a:pt x="4" y="480"/>
                </a:lnTo>
                <a:lnTo>
                  <a:pt x="14" y="512"/>
                </a:lnTo>
                <a:lnTo>
                  <a:pt x="32" y="539"/>
                </a:lnTo>
                <a:lnTo>
                  <a:pt x="56" y="563"/>
                </a:lnTo>
                <a:lnTo>
                  <a:pt x="84" y="581"/>
                </a:lnTo>
                <a:lnTo>
                  <a:pt x="116" y="593"/>
                </a:lnTo>
                <a:lnTo>
                  <a:pt x="149" y="597"/>
                </a:lnTo>
                <a:close/>
              </a:path>
            </a:pathLst>
          </a:custGeom>
          <a:solidFill>
            <a:srgbClr val="FFFFFF"/>
          </a:solidFill>
          <a:ln w="3175">
            <a:solidFill>
              <a:srgbClr val="000000"/>
            </a:solidFill>
            <a:prstDash val="solid"/>
            <a:round/>
            <a:headEnd/>
            <a:tailEnd/>
          </a:ln>
        </p:spPr>
        <p:txBody>
          <a:bodyPr/>
          <a:lstStyle/>
          <a:p>
            <a:endParaRPr lang="en-US"/>
          </a:p>
        </p:txBody>
      </p:sp>
      <p:sp>
        <p:nvSpPr>
          <p:cNvPr id="185457" name="Rectangle 113"/>
          <p:cNvSpPr>
            <a:spLocks noChangeArrowheads="1"/>
          </p:cNvSpPr>
          <p:nvPr/>
        </p:nvSpPr>
        <p:spPr bwMode="auto">
          <a:xfrm>
            <a:off x="4498975" y="4857750"/>
            <a:ext cx="2085975"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LOW-VOLTAGE NETWORK</a:t>
            </a:r>
            <a:endParaRPr lang="en-US" altLang="en-US"/>
          </a:p>
        </p:txBody>
      </p:sp>
      <p:sp>
        <p:nvSpPr>
          <p:cNvPr id="185460" name="Rectangle 116"/>
          <p:cNvSpPr>
            <a:spLocks noChangeArrowheads="1"/>
          </p:cNvSpPr>
          <p:nvPr/>
        </p:nvSpPr>
        <p:spPr bwMode="auto">
          <a:xfrm>
            <a:off x="1970088" y="5094288"/>
            <a:ext cx="8763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NETWORK</a:t>
            </a:r>
            <a:endParaRPr lang="en-US" altLang="en-US"/>
          </a:p>
        </p:txBody>
      </p:sp>
      <p:sp>
        <p:nvSpPr>
          <p:cNvPr id="185461" name="Rectangle 117"/>
          <p:cNvSpPr>
            <a:spLocks noChangeArrowheads="1"/>
          </p:cNvSpPr>
          <p:nvPr/>
        </p:nvSpPr>
        <p:spPr bwMode="auto">
          <a:xfrm>
            <a:off x="1881188" y="5283200"/>
            <a:ext cx="10477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PROTECTOR</a:t>
            </a:r>
            <a:endParaRPr lang="en-US" altLang="en-US"/>
          </a:p>
        </p:txBody>
      </p:sp>
      <p:sp>
        <p:nvSpPr>
          <p:cNvPr id="185462" name="Line 118"/>
          <p:cNvSpPr>
            <a:spLocks noChangeShapeType="1"/>
          </p:cNvSpPr>
          <p:nvPr/>
        </p:nvSpPr>
        <p:spPr bwMode="auto">
          <a:xfrm flipV="1">
            <a:off x="2916238" y="4433888"/>
            <a:ext cx="652462" cy="7112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63" name="Rectangle 119"/>
          <p:cNvSpPr>
            <a:spLocks noChangeArrowheads="1"/>
          </p:cNvSpPr>
          <p:nvPr/>
        </p:nvSpPr>
        <p:spPr bwMode="auto">
          <a:xfrm>
            <a:off x="3349625" y="3017838"/>
            <a:ext cx="1566863"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PRIMARY FEEDERS</a:t>
            </a:r>
            <a:endParaRPr lang="en-US" altLang="en-US"/>
          </a:p>
        </p:txBody>
      </p:sp>
    </p:spTree>
    <p:extLst>
      <p:ext uri="{BB962C8B-B14F-4D97-AF65-F5344CB8AC3E}">
        <p14:creationId xmlns:p14="http://schemas.microsoft.com/office/powerpoint/2010/main" val="4006039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Urban LV Network Systems</a:t>
            </a:r>
          </a:p>
        </p:txBody>
      </p:sp>
      <p:sp>
        <p:nvSpPr>
          <p:cNvPr id="4" name="Content Placeholder 3"/>
          <p:cNvSpPr>
            <a:spLocks noGrp="1"/>
          </p:cNvSpPr>
          <p:nvPr>
            <p:ph idx="1"/>
          </p:nvPr>
        </p:nvSpPr>
        <p:spPr/>
        <p:txBody>
          <a:bodyPr/>
          <a:lstStyle/>
          <a:p>
            <a:r>
              <a:rPr lang="en-US" dirty="0"/>
              <a:t>Used in downtown areas (e.g., Manhattan) requiring extraordinary reliability</a:t>
            </a:r>
          </a:p>
          <a:p>
            <a:r>
              <a:rPr lang="en-US" dirty="0"/>
              <a:t>In a number of major cities</a:t>
            </a:r>
          </a:p>
          <a:p>
            <a:pPr lvl="1"/>
            <a:r>
              <a:rPr lang="en-US" dirty="0"/>
              <a:t>New York</a:t>
            </a:r>
          </a:p>
          <a:p>
            <a:pPr lvl="1"/>
            <a:r>
              <a:rPr lang="en-US" dirty="0"/>
              <a:t>Seattle</a:t>
            </a:r>
          </a:p>
          <a:p>
            <a:pPr lvl="1"/>
            <a:r>
              <a:rPr lang="en-US" dirty="0"/>
              <a:t>Chicago</a:t>
            </a:r>
          </a:p>
          <a:p>
            <a:r>
              <a:rPr lang="en-US" dirty="0"/>
              <a:t>Reliability is on the order of 100 times better than radial</a:t>
            </a:r>
          </a:p>
          <a:p>
            <a:r>
              <a:rPr lang="en-US" dirty="0"/>
              <a:t>Much more costly to build</a:t>
            </a:r>
          </a:p>
          <a:p>
            <a:r>
              <a:rPr lang="en-US" dirty="0"/>
              <a:t>Use devices not found on other distribution systems</a:t>
            </a:r>
          </a:p>
          <a:p>
            <a:pPr lvl="1"/>
            <a:r>
              <a:rPr lang="en-US" dirty="0"/>
              <a:t>Network transformer and network protectors</a:t>
            </a:r>
          </a:p>
          <a:p>
            <a:r>
              <a:rPr lang="en-US" dirty="0"/>
              <a:t>Most distribution systems in the world are radial</a:t>
            </a:r>
          </a:p>
        </p:txBody>
      </p:sp>
    </p:spTree>
    <p:extLst>
      <p:ext uri="{BB962C8B-B14F-4D97-AF65-F5344CB8AC3E}">
        <p14:creationId xmlns:p14="http://schemas.microsoft.com/office/powerpoint/2010/main" val="955096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67000"/>
            <a:ext cx="8226425" cy="914400"/>
          </a:xfrm>
        </p:spPr>
        <p:txBody>
          <a:bodyPr/>
          <a:lstStyle/>
          <a:p>
            <a:r>
              <a:rPr lang="en-US" dirty="0"/>
              <a:t>Why are most distribution systems radial?</a:t>
            </a:r>
          </a:p>
        </p:txBody>
      </p:sp>
    </p:spTree>
    <p:extLst>
      <p:ext uri="{BB962C8B-B14F-4D97-AF65-F5344CB8AC3E}">
        <p14:creationId xmlns:p14="http://schemas.microsoft.com/office/powerpoint/2010/main" val="1246488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4294967295"/>
          </p:nvPr>
        </p:nvSpPr>
        <p:spPr>
          <a:xfrm>
            <a:off x="3124200" y="6248400"/>
            <a:ext cx="2895600" cy="457200"/>
          </a:xfrm>
          <a:prstGeom prst="rect">
            <a:avLst/>
          </a:prstGeom>
        </p:spPr>
        <p:txBody>
          <a:bodyPr/>
          <a:lstStyle/>
          <a:p>
            <a:r>
              <a:rPr lang="en-US" altLang="en-US"/>
              <a:t>Interconnecting DG</a:t>
            </a:r>
          </a:p>
        </p:txBody>
      </p:sp>
      <p:sp>
        <p:nvSpPr>
          <p:cNvPr id="5" name="Slide Number Placeholder 5"/>
          <p:cNvSpPr>
            <a:spLocks noGrp="1"/>
          </p:cNvSpPr>
          <p:nvPr>
            <p:ph type="sldNum" sz="quarter" idx="4294967295"/>
          </p:nvPr>
        </p:nvSpPr>
        <p:spPr>
          <a:xfrm>
            <a:off x="6553200" y="6248400"/>
            <a:ext cx="1905000" cy="457200"/>
          </a:xfrm>
          <a:prstGeom prst="rect">
            <a:avLst/>
          </a:prstGeom>
        </p:spPr>
        <p:txBody>
          <a:bodyPr/>
          <a:lstStyle/>
          <a:p>
            <a:fld id="{4D6A998E-97F3-4C07-8210-2B0E6DEBD740}" type="slidenum">
              <a:rPr lang="en-US" altLang="en-US"/>
              <a:pPr/>
              <a:t>13</a:t>
            </a:fld>
            <a:endParaRPr lang="en-US" altLang="en-US"/>
          </a:p>
        </p:txBody>
      </p:sp>
      <p:sp>
        <p:nvSpPr>
          <p:cNvPr id="11266" name="Rectangle 2"/>
          <p:cNvSpPr>
            <a:spLocks noGrp="1" noChangeArrowheads="1"/>
          </p:cNvSpPr>
          <p:nvPr>
            <p:ph type="title"/>
          </p:nvPr>
        </p:nvSpPr>
        <p:spPr>
          <a:gradFill rotWithShape="0">
            <a:gsLst>
              <a:gs pos="0">
                <a:srgbClr val="FFFFFF"/>
              </a:gs>
              <a:gs pos="100000">
                <a:srgbClr val="99CCFF"/>
              </a:gs>
            </a:gsLst>
            <a:lin ang="0" scaled="1"/>
          </a:gradFill>
          <a:ln/>
        </p:spPr>
        <p:txBody>
          <a:bodyPr/>
          <a:lstStyle/>
          <a:p>
            <a:r>
              <a:rPr lang="en-US" altLang="en-US"/>
              <a:t>Utility Fault-Clearing Practices</a:t>
            </a:r>
          </a:p>
        </p:txBody>
      </p:sp>
      <p:sp>
        <p:nvSpPr>
          <p:cNvPr id="11267" name="Rectangle 3"/>
          <p:cNvSpPr>
            <a:spLocks noGrp="1" noChangeArrowheads="1"/>
          </p:cNvSpPr>
          <p:nvPr>
            <p:ph type="body" idx="1"/>
          </p:nvPr>
        </p:nvSpPr>
        <p:spPr/>
        <p:txBody>
          <a:bodyPr/>
          <a:lstStyle/>
          <a:p>
            <a:pPr marL="173038" lvl="1" indent="-173038">
              <a:lnSpc>
                <a:spcPct val="90000"/>
              </a:lnSpc>
              <a:buFontTx/>
              <a:buChar char="•"/>
            </a:pPr>
            <a:r>
              <a:rPr lang="en-US" altLang="en-US" dirty="0"/>
              <a:t>This explains why most systems are radial</a:t>
            </a:r>
          </a:p>
          <a:p>
            <a:pPr>
              <a:lnSpc>
                <a:spcPct val="90000"/>
              </a:lnSpc>
            </a:pPr>
            <a:r>
              <a:rPr lang="en-US" altLang="en-US" dirty="0"/>
              <a:t>Important to understand this for DER application on the “Integrated Grid”</a:t>
            </a:r>
          </a:p>
          <a:p>
            <a:pPr lvl="1">
              <a:lnSpc>
                <a:spcPct val="90000"/>
              </a:lnSpc>
            </a:pPr>
            <a:r>
              <a:rPr lang="en-US" altLang="en-US" dirty="0"/>
              <a:t>Lower-cost protection for the inevitable short circuit</a:t>
            </a:r>
            <a:br>
              <a:rPr lang="en-US" altLang="en-US" dirty="0"/>
            </a:br>
            <a:endParaRPr lang="en-US" altLang="en-US" dirty="0"/>
          </a:p>
          <a:p>
            <a:pPr>
              <a:lnSpc>
                <a:spcPct val="90000"/>
              </a:lnSpc>
            </a:pPr>
            <a:r>
              <a:rPr lang="en-US" altLang="en-US" dirty="0">
                <a:solidFill>
                  <a:schemeClr val="tx1"/>
                </a:solidFill>
              </a:rPr>
              <a:t>This is where many of the operating conflicts arise !!</a:t>
            </a:r>
            <a:br>
              <a:rPr lang="en-US" altLang="en-US" dirty="0">
                <a:solidFill>
                  <a:srgbClr val="FFFF66"/>
                </a:solidFill>
              </a:rPr>
            </a:br>
            <a:endParaRPr lang="en-US" altLang="en-US" dirty="0">
              <a:solidFill>
                <a:srgbClr val="FFFF66"/>
              </a:solidFill>
            </a:endParaRPr>
          </a:p>
          <a:p>
            <a:pPr>
              <a:lnSpc>
                <a:spcPct val="90000"/>
              </a:lnSpc>
            </a:pPr>
            <a:r>
              <a:rPr lang="en-US" altLang="en-US" dirty="0"/>
              <a:t>DER response during faults can</a:t>
            </a:r>
          </a:p>
          <a:p>
            <a:pPr lvl="1">
              <a:lnSpc>
                <a:spcPct val="90000"/>
              </a:lnSpc>
            </a:pPr>
            <a:r>
              <a:rPr lang="en-US" altLang="en-US" dirty="0"/>
              <a:t>Affect utility practices, fault clearing</a:t>
            </a:r>
          </a:p>
          <a:p>
            <a:pPr lvl="1">
              <a:lnSpc>
                <a:spcPct val="90000"/>
              </a:lnSpc>
            </a:pPr>
            <a:r>
              <a:rPr lang="en-US" altLang="en-US" dirty="0"/>
              <a:t>Be damaged by fault clearing practices </a:t>
            </a:r>
          </a:p>
        </p:txBody>
      </p:sp>
    </p:spTree>
    <p:extLst>
      <p:ext uri="{BB962C8B-B14F-4D97-AF65-F5344CB8AC3E}">
        <p14:creationId xmlns:p14="http://schemas.microsoft.com/office/powerpoint/2010/main" val="2856457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4294967295"/>
          </p:nvPr>
        </p:nvSpPr>
        <p:spPr>
          <a:xfrm>
            <a:off x="6553200" y="6248400"/>
            <a:ext cx="1905000" cy="457200"/>
          </a:xfrm>
          <a:prstGeom prst="rect">
            <a:avLst/>
          </a:prstGeom>
        </p:spPr>
        <p:txBody>
          <a:bodyPr/>
          <a:lstStyle/>
          <a:p>
            <a:fld id="{A1872159-B09F-42F0-A049-4537733AE7CA}" type="slidenum">
              <a:rPr lang="en-US" altLang="en-US"/>
              <a:pPr/>
              <a:t>14</a:t>
            </a:fld>
            <a:endParaRPr lang="en-US" altLang="en-US"/>
          </a:p>
        </p:txBody>
      </p:sp>
      <p:sp>
        <p:nvSpPr>
          <p:cNvPr id="12293" name="AutoShape 5"/>
          <p:cNvSpPr>
            <a:spLocks noChangeArrowheads="1"/>
          </p:cNvSpPr>
          <p:nvPr/>
        </p:nvSpPr>
        <p:spPr bwMode="auto">
          <a:xfrm>
            <a:off x="1752600" y="1817211"/>
            <a:ext cx="5334000" cy="3657600"/>
          </a:xfrm>
          <a:prstGeom prst="roundRect">
            <a:avLst>
              <a:gd name="adj" fmla="val 16667"/>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0" name="Rectangle 2"/>
          <p:cNvSpPr>
            <a:spLocks noGrp="1" noChangeArrowheads="1"/>
          </p:cNvSpPr>
          <p:nvPr>
            <p:ph type="title"/>
          </p:nvPr>
        </p:nvSpPr>
        <p:spPr>
          <a:ln/>
        </p:spPr>
        <p:txBody>
          <a:bodyPr>
            <a:normAutofit fontScale="90000"/>
          </a:bodyPr>
          <a:lstStyle/>
          <a:p>
            <a:r>
              <a:rPr lang="en-US" altLang="en-US" dirty="0"/>
              <a:t>The Fuse Characteristic Dictates Utility Fault Protection Practices On Distribution</a:t>
            </a:r>
            <a:br>
              <a:rPr lang="en-US" altLang="en-US" sz="4000" dirty="0"/>
            </a:br>
            <a:endParaRPr lang="en-US" altLang="en-US" dirty="0"/>
          </a:p>
        </p:txBody>
      </p:sp>
      <p:graphicFrame>
        <p:nvGraphicFramePr>
          <p:cNvPr id="12292" name="Object 4"/>
          <p:cNvGraphicFramePr>
            <a:graphicFrameLocks noChangeAspect="1"/>
          </p:cNvGraphicFramePr>
          <p:nvPr>
            <p:extLst/>
          </p:nvPr>
        </p:nvGraphicFramePr>
        <p:xfrm>
          <a:off x="2057400" y="2045811"/>
          <a:ext cx="4725988" cy="3241675"/>
        </p:xfrm>
        <a:graphic>
          <a:graphicData uri="http://schemas.openxmlformats.org/presentationml/2006/ole">
            <mc:AlternateContent xmlns:mc="http://schemas.openxmlformats.org/markup-compatibility/2006">
              <mc:Choice xmlns:v="urn:schemas-microsoft-com:vml" Requires="v">
                <p:oleObj spid="_x0000_s4135" name="Document" r:id="rId4" imgW="4725000" imgH="3242160" progId="Word.Document.8">
                  <p:embed/>
                </p:oleObj>
              </mc:Choice>
              <mc:Fallback>
                <p:oleObj name="Document" r:id="rId4" imgW="4725000" imgH="3242160" progId="Word.Document.8">
                  <p:embed/>
                  <p:pic>
                    <p:nvPicPr>
                      <p:cNvPr id="1229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2045811"/>
                        <a:ext cx="4725988" cy="324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90191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4294967295"/>
          </p:nvPr>
        </p:nvSpPr>
        <p:spPr>
          <a:xfrm>
            <a:off x="3124200" y="6248400"/>
            <a:ext cx="2895600" cy="457200"/>
          </a:xfrm>
          <a:prstGeom prst="rect">
            <a:avLst/>
          </a:prstGeom>
        </p:spPr>
        <p:txBody>
          <a:bodyPr/>
          <a:lstStyle/>
          <a:p>
            <a:r>
              <a:rPr lang="en-US" altLang="en-US"/>
              <a:t>Interconnecting DG</a:t>
            </a:r>
          </a:p>
        </p:txBody>
      </p:sp>
      <p:sp>
        <p:nvSpPr>
          <p:cNvPr id="5" name="Slide Number Placeholder 5"/>
          <p:cNvSpPr>
            <a:spLocks noGrp="1"/>
          </p:cNvSpPr>
          <p:nvPr>
            <p:ph type="sldNum" sz="quarter" idx="4294967295"/>
          </p:nvPr>
        </p:nvSpPr>
        <p:spPr>
          <a:xfrm>
            <a:off x="6553200" y="6248400"/>
            <a:ext cx="1905000" cy="457200"/>
          </a:xfrm>
          <a:prstGeom prst="rect">
            <a:avLst/>
          </a:prstGeom>
        </p:spPr>
        <p:txBody>
          <a:bodyPr/>
          <a:lstStyle/>
          <a:p>
            <a:fld id="{638D4E8D-0979-4152-AA28-02AEA2E57A8A}" type="slidenum">
              <a:rPr lang="en-US" altLang="en-US"/>
              <a:pPr/>
              <a:t>15</a:t>
            </a:fld>
            <a:endParaRPr lang="en-US" altLang="en-US"/>
          </a:p>
        </p:txBody>
      </p:sp>
      <p:sp>
        <p:nvSpPr>
          <p:cNvPr id="13314" name="Rectangle 2"/>
          <p:cNvSpPr>
            <a:spLocks noGrp="1" noChangeArrowheads="1"/>
          </p:cNvSpPr>
          <p:nvPr>
            <p:ph type="title"/>
          </p:nvPr>
        </p:nvSpPr>
        <p:spPr>
          <a:ln/>
        </p:spPr>
        <p:txBody>
          <a:bodyPr/>
          <a:lstStyle/>
          <a:p>
            <a:r>
              <a:rPr lang="en-US" altLang="en-US"/>
              <a:t>Fuse Characteristic, cont’d</a:t>
            </a:r>
          </a:p>
        </p:txBody>
      </p:sp>
      <p:sp>
        <p:nvSpPr>
          <p:cNvPr id="13315" name="Rectangle 3"/>
          <p:cNvSpPr>
            <a:spLocks noGrp="1" noChangeArrowheads="1"/>
          </p:cNvSpPr>
          <p:nvPr>
            <p:ph type="body" idx="1"/>
          </p:nvPr>
        </p:nvSpPr>
        <p:spPr/>
        <p:txBody>
          <a:bodyPr/>
          <a:lstStyle/>
          <a:p>
            <a:r>
              <a:rPr lang="en-US" altLang="en-US"/>
              <a:t>A fuse is a one-shot device</a:t>
            </a:r>
          </a:p>
          <a:p>
            <a:r>
              <a:rPr lang="en-US" altLang="en-US"/>
              <a:t>Operates faster for higher currents</a:t>
            </a:r>
          </a:p>
          <a:p>
            <a:r>
              <a:rPr lang="en-US" altLang="en-US"/>
              <a:t>To coordinate with this:</a:t>
            </a:r>
          </a:p>
          <a:p>
            <a:pPr lvl="1"/>
            <a:r>
              <a:rPr lang="en-US" altLang="en-US"/>
              <a:t>Upstream devices have same basic shape</a:t>
            </a:r>
          </a:p>
          <a:p>
            <a:pPr lvl="1"/>
            <a:r>
              <a:rPr lang="en-US" altLang="en-US"/>
              <a:t>Devices closer to substation act slower</a:t>
            </a:r>
          </a:p>
          <a:p>
            <a:pPr lvl="2"/>
            <a:r>
              <a:rPr lang="en-US" altLang="en-US"/>
              <a:t>Except for “fast” or “instantaneous” tripping where we try once or twice to save the fuse</a:t>
            </a:r>
          </a:p>
        </p:txBody>
      </p:sp>
    </p:spTree>
    <p:extLst>
      <p:ext uri="{BB962C8B-B14F-4D97-AF65-F5344CB8AC3E}">
        <p14:creationId xmlns:p14="http://schemas.microsoft.com/office/powerpoint/2010/main" val="3881768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AutoShape 4"/>
          <p:cNvSpPr>
            <a:spLocks noChangeArrowheads="1"/>
          </p:cNvSpPr>
          <p:nvPr/>
        </p:nvSpPr>
        <p:spPr bwMode="auto">
          <a:xfrm>
            <a:off x="533400" y="1676400"/>
            <a:ext cx="8305800" cy="4267200"/>
          </a:xfrm>
          <a:prstGeom prst="roundRect">
            <a:avLst>
              <a:gd name="adj" fmla="val 16667"/>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50" name="Rectangle 2"/>
          <p:cNvSpPr>
            <a:spLocks noGrp="1" noChangeArrowheads="1"/>
          </p:cNvSpPr>
          <p:nvPr>
            <p:ph type="title"/>
          </p:nvPr>
        </p:nvSpPr>
        <p:spPr>
          <a:ln/>
        </p:spPr>
        <p:txBody>
          <a:bodyPr/>
          <a:lstStyle/>
          <a:p>
            <a:r>
              <a:rPr lang="en-US" altLang="en-US" dirty="0"/>
              <a:t>Radial Distribution Fault Protection</a:t>
            </a:r>
          </a:p>
        </p:txBody>
      </p:sp>
      <p:pic>
        <p:nvPicPr>
          <p:cNvPr id="13005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6175" y="2667000"/>
            <a:ext cx="6851650" cy="236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0055" name="Text Box 7"/>
          <p:cNvSpPr txBox="1">
            <a:spLocks noChangeArrowheads="1"/>
          </p:cNvSpPr>
          <p:nvPr/>
        </p:nvSpPr>
        <p:spPr bwMode="auto">
          <a:xfrm>
            <a:off x="2819400" y="1981200"/>
            <a:ext cx="533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Series Overcurrent Devices</a:t>
            </a:r>
          </a:p>
        </p:txBody>
      </p:sp>
      <p:sp>
        <p:nvSpPr>
          <p:cNvPr id="130056" name="Text Box 8"/>
          <p:cNvSpPr txBox="1">
            <a:spLocks noChangeArrowheads="1"/>
          </p:cNvSpPr>
          <p:nvPr/>
        </p:nvSpPr>
        <p:spPr bwMode="auto">
          <a:xfrm>
            <a:off x="3124200" y="5334000"/>
            <a:ext cx="533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rgbClr val="FF0066"/>
                </a:solidFill>
              </a:rPr>
              <a:t>Only one device operates to clear fault</a:t>
            </a:r>
          </a:p>
        </p:txBody>
      </p:sp>
      <p:sp>
        <p:nvSpPr>
          <p:cNvPr id="130057" name="Line 9"/>
          <p:cNvSpPr>
            <a:spLocks noChangeShapeType="1"/>
          </p:cNvSpPr>
          <p:nvPr/>
        </p:nvSpPr>
        <p:spPr bwMode="auto">
          <a:xfrm flipH="1">
            <a:off x="2971800" y="2438400"/>
            <a:ext cx="381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58" name="Line 10"/>
          <p:cNvSpPr>
            <a:spLocks noChangeShapeType="1"/>
          </p:cNvSpPr>
          <p:nvPr/>
        </p:nvSpPr>
        <p:spPr bwMode="auto">
          <a:xfrm>
            <a:off x="4572000" y="2438400"/>
            <a:ext cx="152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59" name="Line 11"/>
          <p:cNvSpPr>
            <a:spLocks noChangeShapeType="1"/>
          </p:cNvSpPr>
          <p:nvPr/>
        </p:nvSpPr>
        <p:spPr bwMode="auto">
          <a:xfrm>
            <a:off x="5029200" y="2438400"/>
            <a:ext cx="14478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60" name="Line 12"/>
          <p:cNvSpPr>
            <a:spLocks noChangeShapeType="1"/>
          </p:cNvSpPr>
          <p:nvPr/>
        </p:nvSpPr>
        <p:spPr bwMode="auto">
          <a:xfrm>
            <a:off x="1258556" y="3297534"/>
            <a:ext cx="4648200" cy="0"/>
          </a:xfrm>
          <a:prstGeom prst="line">
            <a:avLst/>
          </a:prstGeom>
          <a:noFill/>
          <a:ln w="5715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61" name="Line 13"/>
          <p:cNvSpPr>
            <a:spLocks noChangeShapeType="1"/>
          </p:cNvSpPr>
          <p:nvPr/>
        </p:nvSpPr>
        <p:spPr bwMode="auto">
          <a:xfrm flipH="1">
            <a:off x="6226175" y="2971800"/>
            <a:ext cx="174625" cy="304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62" name="Line 14"/>
          <p:cNvSpPr>
            <a:spLocks noChangeShapeType="1"/>
          </p:cNvSpPr>
          <p:nvPr/>
        </p:nvSpPr>
        <p:spPr bwMode="auto">
          <a:xfrm>
            <a:off x="6248400" y="2971800"/>
            <a:ext cx="174625" cy="304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63" name="Text Box 15"/>
          <p:cNvSpPr txBox="1">
            <a:spLocks noChangeArrowheads="1"/>
          </p:cNvSpPr>
          <p:nvPr/>
        </p:nvSpPr>
        <p:spPr bwMode="auto">
          <a:xfrm>
            <a:off x="990600" y="3962400"/>
            <a:ext cx="2819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66"/>
                </a:solidFill>
              </a:rPr>
              <a:t>(current is expected from only one source)</a:t>
            </a:r>
          </a:p>
        </p:txBody>
      </p:sp>
      <p:sp>
        <p:nvSpPr>
          <p:cNvPr id="130064" name="Line 16"/>
          <p:cNvSpPr>
            <a:spLocks noChangeShapeType="1"/>
          </p:cNvSpPr>
          <p:nvPr/>
        </p:nvSpPr>
        <p:spPr bwMode="auto">
          <a:xfrm flipV="1">
            <a:off x="3429000" y="3429000"/>
            <a:ext cx="838200" cy="190500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1683993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0056"/>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30061"/>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30062"/>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3006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30063"/>
                                        </p:tgtEl>
                                        <p:attrNameLst>
                                          <p:attrName>style.visibility</p:attrName>
                                        </p:attrNameLst>
                                      </p:cBhvr>
                                      <p:to>
                                        <p:strVal val="visible"/>
                                      </p:to>
                                    </p:set>
                                  </p:childTnLst>
                                </p:cTn>
                              </p:par>
                            </p:childTnLst>
                          </p:cTn>
                        </p:par>
                        <p:par>
                          <p:cTn id="20" fill="hold" nodeType="afterGroup">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130060"/>
                                        </p:tgtEl>
                                        <p:attrNameLst>
                                          <p:attrName>style.visibility</p:attrName>
                                        </p:attrNameLst>
                                      </p:cBhvr>
                                      <p:to>
                                        <p:strVal val="visible"/>
                                      </p:to>
                                    </p:set>
                                    <p:anim calcmode="lin" valueType="num">
                                      <p:cBhvr additive="base">
                                        <p:cTn id="23" dur="500" fill="hold"/>
                                        <p:tgtEl>
                                          <p:spTgt spid="130060"/>
                                        </p:tgtEl>
                                        <p:attrNameLst>
                                          <p:attrName>ppt_x</p:attrName>
                                        </p:attrNameLst>
                                      </p:cBhvr>
                                      <p:tavLst>
                                        <p:tav tm="0">
                                          <p:val>
                                            <p:strVal val="0-#ppt_w/2"/>
                                          </p:val>
                                        </p:tav>
                                        <p:tav tm="100000">
                                          <p:val>
                                            <p:strVal val="#ppt_x"/>
                                          </p:val>
                                        </p:tav>
                                      </p:tavLst>
                                    </p:anim>
                                    <p:anim calcmode="lin" valueType="num">
                                      <p:cBhvr additive="base">
                                        <p:cTn id="24" dur="500" fill="hold"/>
                                        <p:tgtEl>
                                          <p:spTgt spid="1300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6" grpId="0" autoUpdateAnimBg="0"/>
      <p:bldP spid="130060" grpId="0" animBg="1"/>
      <p:bldP spid="130061" grpId="0" animBg="1"/>
      <p:bldP spid="130062" grpId="0" animBg="1"/>
      <p:bldP spid="130063" grpId="0" autoUpdateAnimBg="0"/>
      <p:bldP spid="13006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6" name="AutoShape 4"/>
          <p:cNvSpPr>
            <a:spLocks noChangeArrowheads="1"/>
          </p:cNvSpPr>
          <p:nvPr/>
        </p:nvSpPr>
        <p:spPr bwMode="auto">
          <a:xfrm>
            <a:off x="762000" y="1752600"/>
            <a:ext cx="6896100" cy="3962400"/>
          </a:xfrm>
          <a:prstGeom prst="roundRect">
            <a:avLst>
              <a:gd name="adj" fmla="val 16667"/>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74" name="Rectangle 2"/>
          <p:cNvSpPr>
            <a:spLocks noGrp="1" noChangeArrowheads="1"/>
          </p:cNvSpPr>
          <p:nvPr>
            <p:ph type="title"/>
          </p:nvPr>
        </p:nvSpPr>
        <p:spPr>
          <a:ln/>
        </p:spPr>
        <p:txBody>
          <a:bodyPr/>
          <a:lstStyle/>
          <a:p>
            <a:r>
              <a:rPr lang="en-US" altLang="en-US"/>
              <a:t>Transmission Fault Protection</a:t>
            </a:r>
          </a:p>
        </p:txBody>
      </p:sp>
      <p:pic>
        <p:nvPicPr>
          <p:cNvPr id="131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5488" y="2116138"/>
            <a:ext cx="5151437" cy="261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1077" name="Text Box 5"/>
          <p:cNvSpPr txBox="1">
            <a:spLocks noChangeArrowheads="1"/>
          </p:cNvSpPr>
          <p:nvPr/>
        </p:nvSpPr>
        <p:spPr bwMode="auto">
          <a:xfrm>
            <a:off x="5334000" y="4114800"/>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rgbClr val="FF0066"/>
                </a:solidFill>
              </a:rPr>
              <a:t>Multiple Sources</a:t>
            </a:r>
          </a:p>
        </p:txBody>
      </p:sp>
      <p:sp>
        <p:nvSpPr>
          <p:cNvPr id="131078" name="Line 6"/>
          <p:cNvSpPr>
            <a:spLocks noChangeShapeType="1"/>
          </p:cNvSpPr>
          <p:nvPr/>
        </p:nvSpPr>
        <p:spPr bwMode="auto">
          <a:xfrm flipH="1">
            <a:off x="3863975" y="2819400"/>
            <a:ext cx="174625" cy="304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079" name="Line 7"/>
          <p:cNvSpPr>
            <a:spLocks noChangeShapeType="1"/>
          </p:cNvSpPr>
          <p:nvPr/>
        </p:nvSpPr>
        <p:spPr bwMode="auto">
          <a:xfrm>
            <a:off x="3886200" y="2819400"/>
            <a:ext cx="174625" cy="304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080" name="Text Box 8"/>
          <p:cNvSpPr txBox="1">
            <a:spLocks noChangeArrowheads="1"/>
          </p:cNvSpPr>
          <p:nvPr/>
        </p:nvSpPr>
        <p:spPr bwMode="auto">
          <a:xfrm>
            <a:off x="1295400" y="4267200"/>
            <a:ext cx="2667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solidFill>
                  <a:srgbClr val="FF0066"/>
                </a:solidFill>
              </a:rPr>
              <a:t>Two Devices Must Operate to Clear Fault</a:t>
            </a:r>
          </a:p>
        </p:txBody>
      </p:sp>
      <p:sp>
        <p:nvSpPr>
          <p:cNvPr id="131081" name="Line 9"/>
          <p:cNvSpPr>
            <a:spLocks noChangeShapeType="1"/>
          </p:cNvSpPr>
          <p:nvPr/>
        </p:nvSpPr>
        <p:spPr bwMode="auto">
          <a:xfrm flipV="1">
            <a:off x="3048000" y="3200400"/>
            <a:ext cx="228600" cy="91440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082" name="Line 10"/>
          <p:cNvSpPr>
            <a:spLocks noChangeShapeType="1"/>
          </p:cNvSpPr>
          <p:nvPr/>
        </p:nvSpPr>
        <p:spPr bwMode="auto">
          <a:xfrm flipV="1">
            <a:off x="3124200" y="3810000"/>
            <a:ext cx="914400" cy="38100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3580791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10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1078"/>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131079"/>
                                        </p:tgtEl>
                                        <p:attrNameLst>
                                          <p:attrName>style.visibility</p:attrName>
                                        </p:attrNameLst>
                                      </p:cBhvr>
                                      <p:to>
                                        <p:strVal val="visible"/>
                                      </p:to>
                                    </p:set>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31080"/>
                                        </p:tgtEl>
                                        <p:attrNameLst>
                                          <p:attrName>style.visibility</p:attrName>
                                        </p:attrNameLst>
                                      </p:cBhvr>
                                      <p:to>
                                        <p:strVal val="visible"/>
                                      </p:to>
                                    </p:set>
                                    <p:anim calcmode="lin" valueType="num">
                                      <p:cBhvr additive="base">
                                        <p:cTn id="17" dur="500" fill="hold"/>
                                        <p:tgtEl>
                                          <p:spTgt spid="131080"/>
                                        </p:tgtEl>
                                        <p:attrNameLst>
                                          <p:attrName>ppt_x</p:attrName>
                                        </p:attrNameLst>
                                      </p:cBhvr>
                                      <p:tavLst>
                                        <p:tav tm="0">
                                          <p:val>
                                            <p:strVal val="0-#ppt_w/2"/>
                                          </p:val>
                                        </p:tav>
                                        <p:tav tm="100000">
                                          <p:val>
                                            <p:strVal val="#ppt_x"/>
                                          </p:val>
                                        </p:tav>
                                      </p:tavLst>
                                    </p:anim>
                                    <p:anim calcmode="lin" valueType="num">
                                      <p:cBhvr additive="base">
                                        <p:cTn id="18" dur="500" fill="hold"/>
                                        <p:tgtEl>
                                          <p:spTgt spid="131080"/>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31081"/>
                                        </p:tgtEl>
                                        <p:attrNameLst>
                                          <p:attrName>style.visibility</p:attrName>
                                        </p:attrNameLst>
                                      </p:cBhvr>
                                      <p:to>
                                        <p:strVal val="visible"/>
                                      </p:to>
                                    </p:set>
                                    <p:anim calcmode="lin" valueType="num">
                                      <p:cBhvr additive="base">
                                        <p:cTn id="22" dur="500" fill="hold"/>
                                        <p:tgtEl>
                                          <p:spTgt spid="131081"/>
                                        </p:tgtEl>
                                        <p:attrNameLst>
                                          <p:attrName>ppt_x</p:attrName>
                                        </p:attrNameLst>
                                      </p:cBhvr>
                                      <p:tavLst>
                                        <p:tav tm="0">
                                          <p:val>
                                            <p:strVal val="0-#ppt_w/2"/>
                                          </p:val>
                                        </p:tav>
                                        <p:tav tm="100000">
                                          <p:val>
                                            <p:strVal val="#ppt_x"/>
                                          </p:val>
                                        </p:tav>
                                      </p:tavLst>
                                    </p:anim>
                                    <p:anim calcmode="lin" valueType="num">
                                      <p:cBhvr additive="base">
                                        <p:cTn id="23" dur="500" fill="hold"/>
                                        <p:tgtEl>
                                          <p:spTgt spid="131081"/>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31082"/>
                                        </p:tgtEl>
                                        <p:attrNameLst>
                                          <p:attrName>style.visibility</p:attrName>
                                        </p:attrNameLst>
                                      </p:cBhvr>
                                      <p:to>
                                        <p:strVal val="visible"/>
                                      </p:to>
                                    </p:set>
                                    <p:anim calcmode="lin" valueType="num">
                                      <p:cBhvr additive="base">
                                        <p:cTn id="27" dur="500" fill="hold"/>
                                        <p:tgtEl>
                                          <p:spTgt spid="131082"/>
                                        </p:tgtEl>
                                        <p:attrNameLst>
                                          <p:attrName>ppt_x</p:attrName>
                                        </p:attrNameLst>
                                      </p:cBhvr>
                                      <p:tavLst>
                                        <p:tav tm="0">
                                          <p:val>
                                            <p:strVal val="0-#ppt_w/2"/>
                                          </p:val>
                                        </p:tav>
                                        <p:tav tm="100000">
                                          <p:val>
                                            <p:strVal val="#ppt_x"/>
                                          </p:val>
                                        </p:tav>
                                      </p:tavLst>
                                    </p:anim>
                                    <p:anim calcmode="lin" valueType="num">
                                      <p:cBhvr additive="base">
                                        <p:cTn id="28" dur="500" fill="hold"/>
                                        <p:tgtEl>
                                          <p:spTgt spid="1310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7" grpId="0" autoUpdateAnimBg="0"/>
      <p:bldP spid="131078" grpId="0" animBg="1"/>
      <p:bldP spid="131079" grpId="0" animBg="1"/>
      <p:bldP spid="131080" grpId="0" autoUpdateAnimBg="0"/>
      <p:bldP spid="131081" grpId="0" animBg="1"/>
      <p:bldP spid="13108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Radial Circuit Economics</a:t>
            </a:r>
          </a:p>
        </p:txBody>
      </p:sp>
      <p:sp>
        <p:nvSpPr>
          <p:cNvPr id="3" name="Content Placeholder 2"/>
          <p:cNvSpPr>
            <a:spLocks noGrp="1"/>
          </p:cNvSpPr>
          <p:nvPr>
            <p:ph idx="1"/>
          </p:nvPr>
        </p:nvSpPr>
        <p:spPr/>
        <p:txBody>
          <a:bodyPr/>
          <a:lstStyle/>
          <a:p>
            <a:r>
              <a:rPr lang="en-US" dirty="0"/>
              <a:t>Most distribution systems are radially configured because the protection system is</a:t>
            </a:r>
          </a:p>
          <a:p>
            <a:pPr lvl="1"/>
            <a:r>
              <a:rPr lang="en-US" dirty="0"/>
              <a:t>Simpler to operate</a:t>
            </a:r>
          </a:p>
          <a:p>
            <a:pPr lvl="1"/>
            <a:r>
              <a:rPr lang="en-US" dirty="0"/>
              <a:t>Less expensive to build</a:t>
            </a:r>
          </a:p>
          <a:p>
            <a:pPr lvl="1"/>
            <a:endParaRPr lang="en-US" dirty="0"/>
          </a:p>
          <a:p>
            <a:r>
              <a:rPr lang="en-US" dirty="0"/>
              <a:t>Smart, or “Integrated”, Grid with multiple sources in changing that</a:t>
            </a:r>
          </a:p>
          <a:p>
            <a:pPr lvl="1"/>
            <a:r>
              <a:rPr lang="en-US" dirty="0"/>
              <a:t>Current flows in more than one direction</a:t>
            </a:r>
          </a:p>
          <a:p>
            <a:pPr lvl="1"/>
            <a:r>
              <a:rPr lang="en-US" dirty="0"/>
              <a:t>Overcurrent relaying/fuses inadequate on microgrids</a:t>
            </a:r>
          </a:p>
        </p:txBody>
      </p:sp>
    </p:spTree>
    <p:extLst>
      <p:ext uri="{BB962C8B-B14F-4D97-AF65-F5344CB8AC3E}">
        <p14:creationId xmlns:p14="http://schemas.microsoft.com/office/powerpoint/2010/main" val="610773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3124200" y="6248400"/>
            <a:ext cx="2895600" cy="457200"/>
          </a:xfrm>
          <a:prstGeom prst="rect">
            <a:avLst/>
          </a:prstGeom>
        </p:spPr>
        <p:txBody>
          <a:bodyPr/>
          <a:lstStyle/>
          <a:p>
            <a:r>
              <a:rPr lang="en-US" altLang="en-US"/>
              <a:t>Interconnecting DG</a:t>
            </a:r>
          </a:p>
        </p:txBody>
      </p:sp>
      <p:sp>
        <p:nvSpPr>
          <p:cNvPr id="6" name="Slide Number Placeholder 5"/>
          <p:cNvSpPr>
            <a:spLocks noGrp="1"/>
          </p:cNvSpPr>
          <p:nvPr>
            <p:ph type="sldNum" sz="quarter" idx="4294967295"/>
          </p:nvPr>
        </p:nvSpPr>
        <p:spPr>
          <a:xfrm>
            <a:off x="6553200" y="6248400"/>
            <a:ext cx="1905000" cy="457200"/>
          </a:xfrm>
          <a:prstGeom prst="rect">
            <a:avLst/>
          </a:prstGeom>
        </p:spPr>
        <p:txBody>
          <a:bodyPr/>
          <a:lstStyle/>
          <a:p>
            <a:fld id="{4E0102C0-5C5E-406A-A627-9D21585B1E07}" type="slidenum">
              <a:rPr lang="en-US" altLang="en-US"/>
              <a:pPr/>
              <a:t>19</a:t>
            </a:fld>
            <a:endParaRPr lang="en-US" altLang="en-US"/>
          </a:p>
        </p:txBody>
      </p:sp>
      <p:sp>
        <p:nvSpPr>
          <p:cNvPr id="132098" name="Rectangle 2"/>
          <p:cNvSpPr>
            <a:spLocks noGrp="1" noChangeArrowheads="1"/>
          </p:cNvSpPr>
          <p:nvPr>
            <p:ph type="title"/>
          </p:nvPr>
        </p:nvSpPr>
        <p:spPr>
          <a:ln/>
        </p:spPr>
        <p:txBody>
          <a:bodyPr/>
          <a:lstStyle/>
          <a:p>
            <a:r>
              <a:rPr lang="en-US" altLang="en-US"/>
              <a:t>Radial System Protection Principles</a:t>
            </a:r>
          </a:p>
        </p:txBody>
      </p:sp>
      <p:sp>
        <p:nvSpPr>
          <p:cNvPr id="132099" name="Rectangle 3"/>
          <p:cNvSpPr>
            <a:spLocks noGrp="1" noChangeArrowheads="1"/>
          </p:cNvSpPr>
          <p:nvPr>
            <p:ph type="body" idx="1"/>
          </p:nvPr>
        </p:nvSpPr>
        <p:spPr/>
        <p:txBody>
          <a:bodyPr/>
          <a:lstStyle/>
          <a:p>
            <a:r>
              <a:rPr lang="en-US" altLang="en-US" dirty="0"/>
              <a:t>Radial Distribution Systems are employed because protection is economical</a:t>
            </a:r>
          </a:p>
          <a:p>
            <a:endParaRPr lang="en-US" altLang="en-US" dirty="0"/>
          </a:p>
          <a:p>
            <a:r>
              <a:rPr lang="en-US" altLang="en-US" dirty="0"/>
              <a:t>DER provides multiple sources for faults</a:t>
            </a:r>
          </a:p>
          <a:p>
            <a:endParaRPr lang="en-US" altLang="en-US" dirty="0"/>
          </a:p>
          <a:p>
            <a:r>
              <a:rPr lang="en-US" altLang="en-US" dirty="0"/>
              <a:t>System must revert to radial configuration for the fault clearing to proceed when using conventional radial system overcurrent protection.</a:t>
            </a:r>
          </a:p>
        </p:txBody>
      </p:sp>
    </p:spTree>
    <p:extLst>
      <p:ext uri="{BB962C8B-B14F-4D97-AF65-F5344CB8AC3E}">
        <p14:creationId xmlns:p14="http://schemas.microsoft.com/office/powerpoint/2010/main" val="3413276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Instructor</a:t>
            </a:r>
          </a:p>
        </p:txBody>
      </p:sp>
      <p:sp>
        <p:nvSpPr>
          <p:cNvPr id="8195" name="Content Placeholder 2"/>
          <p:cNvSpPr>
            <a:spLocks noGrp="1"/>
          </p:cNvSpPr>
          <p:nvPr>
            <p:ph idx="1"/>
          </p:nvPr>
        </p:nvSpPr>
        <p:spPr/>
        <p:txBody>
          <a:bodyPr/>
          <a:lstStyle/>
          <a:p>
            <a:r>
              <a:rPr lang="en-US" altLang="en-US" b="1" dirty="0"/>
              <a:t>Roger C. Dugan, </a:t>
            </a:r>
            <a:r>
              <a:rPr lang="en-US" altLang="en-US" b="1" i="1" dirty="0"/>
              <a:t>Life</a:t>
            </a:r>
            <a:r>
              <a:rPr lang="en-US" altLang="en-US" b="1" dirty="0"/>
              <a:t> </a:t>
            </a:r>
            <a:r>
              <a:rPr lang="en-US" altLang="en-US" b="1" i="1" dirty="0"/>
              <a:t>Fellow, IEEE</a:t>
            </a:r>
          </a:p>
          <a:p>
            <a:r>
              <a:rPr lang="en-US" altLang="en-US" sz="1600" b="1" dirty="0"/>
              <a:t>Roger  is a Sr. Technical Executive with EPRI in Knoxville, Tennessee USA. He has over 45 years of combined experience in distribution engineering with EPRI, </a:t>
            </a:r>
            <a:r>
              <a:rPr lang="en-US" altLang="en-US" sz="1600" b="1" dirty="0" err="1"/>
              <a:t>Electrotek</a:t>
            </a:r>
            <a:r>
              <a:rPr lang="en-US" altLang="en-US" sz="1600" b="1" dirty="0"/>
              <a:t> Concepts, and Cooper Power Systems. He holds the BSEE degree from Ohio University and the Master of Engineering in Electric Power Engineering degree from Rensselaer Polytechnic Institute, Troy, NY. Roger has worked on many diverse aspects of power engineering over his career because of his interests in applying computer methods to power system simulation. Beginning with a student internship with Columbus and Southern Ohio Electric Co, his work has been focused on Distribution Engineering. He was elected a Fellow of the IEEE for his contributions in harmonics and transients analysis. Recently, he has been very active in distributed generation, particularly as it applies to utility distribution systems and distribution system analysis. He was the 2005 recipient of the IEEE Excellence in Distribution Engineering Award. He is coauthor of Electrical Power Systems Quality published by McGraw-Hill, now in its 3</a:t>
            </a:r>
            <a:r>
              <a:rPr lang="en-US" altLang="en-US" sz="1600" b="1" baseline="30000" dirty="0"/>
              <a:t>rd</a:t>
            </a:r>
            <a:r>
              <a:rPr lang="en-US" altLang="en-US" sz="1600" b="1" dirty="0"/>
              <a:t> edition. He serves on the IEEE PES Distribution System Analysis Subcommittee and is active in the Distribution Test Feeders WG.</a:t>
            </a:r>
            <a:endParaRPr lang="en-US" altLang="en-US" sz="1600" dirty="0"/>
          </a:p>
        </p:txBody>
      </p:sp>
      <p:pic>
        <p:nvPicPr>
          <p:cNvPr id="8196" name="Picture 2" descr="http://www.ieee-isgt-2011.eu/wordpress/wp-content/uploads/2011/08/Dr-Roger-Dugan-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868" y="367277"/>
            <a:ext cx="866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000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ChangeArrowheads="1"/>
          </p:cNvSpPr>
          <p:nvPr/>
        </p:nvSpPr>
        <p:spPr bwMode="auto">
          <a:xfrm>
            <a:off x="1219200" y="1600200"/>
            <a:ext cx="6915150" cy="4133850"/>
          </a:xfrm>
          <a:prstGeom prst="rect">
            <a:avLst/>
          </a:prstGeom>
          <a:solidFill>
            <a:srgbClr val="FFFFCC"/>
          </a:solidFill>
          <a:ln>
            <a:noFill/>
          </a:ln>
          <a:effectLst/>
          <a:extLst>
            <a:ext uri="{91240B29-F687-4F45-9708-019B960494DF}">
              <a14:hiddenLine xmlns:a14="http://schemas.microsoft.com/office/drawing/2010/main" w="57150">
                <a:solidFill>
                  <a:srgbClr val="FF505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563" name="Rectangle 3"/>
          <p:cNvSpPr>
            <a:spLocks noGrp="1" noChangeArrowheads="1"/>
          </p:cNvSpPr>
          <p:nvPr>
            <p:ph type="title"/>
          </p:nvPr>
        </p:nvSpPr>
        <p:spPr>
          <a:ln/>
        </p:spPr>
        <p:txBody>
          <a:bodyPr/>
          <a:lstStyle/>
          <a:p>
            <a:r>
              <a:rPr lang="en-US" altLang="en-US"/>
              <a:t>LV Network Systems</a:t>
            </a:r>
          </a:p>
        </p:txBody>
      </p:sp>
      <p:sp>
        <p:nvSpPr>
          <p:cNvPr id="194564" name="Rectangle 4"/>
          <p:cNvSpPr>
            <a:spLocks noChangeArrowheads="1"/>
          </p:cNvSpPr>
          <p:nvPr/>
        </p:nvSpPr>
        <p:spPr bwMode="auto">
          <a:xfrm>
            <a:off x="2286000" y="2138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505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19456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1676400"/>
            <a:ext cx="6834188"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574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ln/>
        </p:spPr>
        <p:txBody>
          <a:bodyPr/>
          <a:lstStyle/>
          <a:p>
            <a:r>
              <a:rPr lang="en-US" altLang="en-US"/>
              <a:t>LV Network Protection Principles</a:t>
            </a:r>
          </a:p>
        </p:txBody>
      </p:sp>
      <p:sp>
        <p:nvSpPr>
          <p:cNvPr id="195587" name="Rectangle 3"/>
          <p:cNvSpPr>
            <a:spLocks noGrp="1" noChangeArrowheads="1"/>
          </p:cNvSpPr>
          <p:nvPr>
            <p:ph type="body" idx="1"/>
          </p:nvPr>
        </p:nvSpPr>
        <p:spPr/>
        <p:txBody>
          <a:bodyPr/>
          <a:lstStyle/>
          <a:p>
            <a:r>
              <a:rPr lang="en-US" altLang="en-US" dirty="0"/>
              <a:t>Designed for higher reliability than a radial system</a:t>
            </a:r>
          </a:p>
          <a:p>
            <a:pPr lvl="1"/>
            <a:r>
              <a:rPr lang="en-US" altLang="en-US" dirty="0"/>
              <a:t>Can withstand more failures (2 or more)</a:t>
            </a:r>
          </a:p>
          <a:p>
            <a:r>
              <a:rPr lang="en-US" altLang="en-US" dirty="0"/>
              <a:t>Network protectors open very quickly on reverse power</a:t>
            </a:r>
          </a:p>
          <a:p>
            <a:pPr lvl="1"/>
            <a:r>
              <a:rPr lang="en-US" altLang="en-US" dirty="0"/>
              <a:t>Assumption:  The only time the power will reverse is for a fault</a:t>
            </a:r>
          </a:p>
          <a:p>
            <a:pPr lvl="1"/>
            <a:r>
              <a:rPr lang="en-US" altLang="en-US" dirty="0"/>
              <a:t>Have to shut off all sources of fault current</a:t>
            </a:r>
          </a:p>
          <a:p>
            <a:pPr lvl="1"/>
            <a:r>
              <a:rPr lang="en-US" altLang="en-US" dirty="0"/>
              <a:t>This makes it very difficult to accommodate much DER on urban LV networks</a:t>
            </a:r>
          </a:p>
        </p:txBody>
      </p:sp>
    </p:spTree>
    <p:extLst>
      <p:ext uri="{BB962C8B-B14F-4D97-AF65-F5344CB8AC3E}">
        <p14:creationId xmlns:p14="http://schemas.microsoft.com/office/powerpoint/2010/main" val="3572841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4294967295"/>
          </p:nvPr>
        </p:nvSpPr>
        <p:spPr>
          <a:xfrm>
            <a:off x="3124200" y="6248400"/>
            <a:ext cx="2895600" cy="457200"/>
          </a:xfrm>
          <a:prstGeom prst="rect">
            <a:avLst/>
          </a:prstGeom>
        </p:spPr>
        <p:txBody>
          <a:bodyPr/>
          <a:lstStyle/>
          <a:p>
            <a:r>
              <a:rPr lang="en-US" altLang="en-US"/>
              <a:t>Interconnecting DG</a:t>
            </a:r>
          </a:p>
        </p:txBody>
      </p:sp>
      <p:sp>
        <p:nvSpPr>
          <p:cNvPr id="5" name="Slide Number Placeholder 5"/>
          <p:cNvSpPr>
            <a:spLocks noGrp="1"/>
          </p:cNvSpPr>
          <p:nvPr>
            <p:ph type="sldNum" sz="quarter" idx="4294967295"/>
          </p:nvPr>
        </p:nvSpPr>
        <p:spPr>
          <a:xfrm>
            <a:off x="6553200" y="6248400"/>
            <a:ext cx="1905000" cy="457200"/>
          </a:xfrm>
          <a:prstGeom prst="rect">
            <a:avLst/>
          </a:prstGeom>
        </p:spPr>
        <p:txBody>
          <a:bodyPr/>
          <a:lstStyle/>
          <a:p>
            <a:fld id="{17C6D6B3-707E-4279-BF82-7CB04777ABCF}" type="slidenum">
              <a:rPr lang="en-US" altLang="en-US"/>
              <a:pPr/>
              <a:t>22</a:t>
            </a:fld>
            <a:endParaRPr lang="en-US" altLang="en-US"/>
          </a:p>
        </p:txBody>
      </p:sp>
      <p:sp>
        <p:nvSpPr>
          <p:cNvPr id="14338" name="Rectangle 2"/>
          <p:cNvSpPr>
            <a:spLocks noGrp="1" noChangeArrowheads="1"/>
          </p:cNvSpPr>
          <p:nvPr>
            <p:ph type="title"/>
          </p:nvPr>
        </p:nvSpPr>
        <p:spPr>
          <a:ln/>
        </p:spPr>
        <p:txBody>
          <a:bodyPr/>
          <a:lstStyle/>
          <a:p>
            <a:r>
              <a:rPr lang="en-US" altLang="en-US" dirty="0"/>
              <a:t>Reclosing on Radial Circuits</a:t>
            </a:r>
          </a:p>
        </p:txBody>
      </p:sp>
      <p:sp>
        <p:nvSpPr>
          <p:cNvPr id="14339" name="Rectangle 3"/>
          <p:cNvSpPr>
            <a:spLocks noGrp="1" noChangeArrowheads="1"/>
          </p:cNvSpPr>
          <p:nvPr>
            <p:ph type="body" idx="1"/>
          </p:nvPr>
        </p:nvSpPr>
        <p:spPr/>
        <p:txBody>
          <a:bodyPr/>
          <a:lstStyle/>
          <a:p>
            <a:r>
              <a:rPr lang="en-US" altLang="en-US" dirty="0"/>
              <a:t>Most faults on primary distribution are </a:t>
            </a:r>
            <a:r>
              <a:rPr lang="en-US" altLang="en-US" u="sng" dirty="0"/>
              <a:t>temporary</a:t>
            </a:r>
          </a:p>
          <a:p>
            <a:pPr lvl="1"/>
            <a:r>
              <a:rPr lang="en-US" altLang="en-US" dirty="0"/>
              <a:t>Lightning</a:t>
            </a:r>
          </a:p>
          <a:p>
            <a:pPr lvl="1"/>
            <a:r>
              <a:rPr lang="en-US" altLang="en-US" dirty="0"/>
              <a:t>Trees blow into lines</a:t>
            </a:r>
          </a:p>
          <a:p>
            <a:pPr lvl="1"/>
            <a:endParaRPr lang="en-US" altLang="en-US" dirty="0"/>
          </a:p>
          <a:p>
            <a:r>
              <a:rPr lang="en-US" altLang="en-US" dirty="0"/>
              <a:t>Reclosing allows for prompt restoration of service</a:t>
            </a:r>
          </a:p>
          <a:p>
            <a:pPr lvl="1"/>
            <a:r>
              <a:rPr lang="en-US" altLang="en-US" dirty="0"/>
              <a:t>Interrupt current and allow arc to disperse</a:t>
            </a:r>
          </a:p>
          <a:p>
            <a:pPr lvl="1"/>
            <a:r>
              <a:rPr lang="en-US" altLang="en-US" dirty="0"/>
              <a:t>Automatically reclose to restore service</a:t>
            </a:r>
          </a:p>
          <a:p>
            <a:pPr lvl="1"/>
            <a:endParaRPr lang="en-US" altLang="en-US" dirty="0"/>
          </a:p>
          <a:p>
            <a:r>
              <a:rPr lang="en-US" altLang="en-US" dirty="0"/>
              <a:t>Very common on North American distribution systems</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530800" y="2078280"/>
              <a:ext cx="1660320" cy="465120"/>
            </p14:xfrm>
          </p:contentPart>
        </mc:Choice>
        <mc:Fallback xmlns="">
          <p:pic>
            <p:nvPicPr>
              <p:cNvPr id="2" name="Ink 1"/>
              <p:cNvPicPr/>
              <p:nvPr/>
            </p:nvPicPr>
            <p:blipFill>
              <a:blip r:embed="rId4"/>
              <a:stretch>
                <a:fillRect/>
              </a:stretch>
            </p:blipFill>
            <p:spPr>
              <a:xfrm>
                <a:off x="2526120" y="2075040"/>
                <a:ext cx="1668240" cy="472320"/>
              </a:xfrm>
              <a:prstGeom prst="rect">
                <a:avLst/>
              </a:prstGeom>
            </p:spPr>
          </p:pic>
        </mc:Fallback>
      </mc:AlternateContent>
    </p:spTree>
    <p:extLst>
      <p:ext uri="{BB962C8B-B14F-4D97-AF65-F5344CB8AC3E}">
        <p14:creationId xmlns:p14="http://schemas.microsoft.com/office/powerpoint/2010/main" val="185541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ln/>
        </p:spPr>
        <p:txBody>
          <a:bodyPr/>
          <a:lstStyle/>
          <a:p>
            <a:r>
              <a:rPr lang="en-US" altLang="en-US"/>
              <a:t>Typical Reclosing Sequences</a:t>
            </a:r>
          </a:p>
        </p:txBody>
      </p:sp>
      <p:graphicFrame>
        <p:nvGraphicFramePr>
          <p:cNvPr id="15363" name="Object 3"/>
          <p:cNvGraphicFramePr>
            <a:graphicFrameLocks noGrp="1" noChangeAspect="1"/>
          </p:cNvGraphicFramePr>
          <p:nvPr>
            <p:ph type="body" idx="1"/>
          </p:nvPr>
        </p:nvGraphicFramePr>
        <p:xfrm>
          <a:off x="838200" y="1676400"/>
          <a:ext cx="5183188" cy="4343400"/>
        </p:xfrm>
        <a:graphic>
          <a:graphicData uri="http://schemas.openxmlformats.org/presentationml/2006/ole">
            <mc:AlternateContent xmlns:mc="http://schemas.openxmlformats.org/markup-compatibility/2006">
              <mc:Choice xmlns:v="urn:schemas-microsoft-com:vml" Requires="v">
                <p:oleObj spid="_x0000_s5159" name="Document" r:id="rId4" imgW="4582080" imgH="3908160" progId="Word.Document.8">
                  <p:embed/>
                </p:oleObj>
              </mc:Choice>
              <mc:Fallback>
                <p:oleObj name="Document" r:id="rId4" imgW="4582080" imgH="3908160" progId="Word.Document.8">
                  <p:embed/>
                  <p:pic>
                    <p:nvPicPr>
                      <p:cNvPr id="1536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676400"/>
                        <a:ext cx="5183188" cy="4343400"/>
                      </a:xfrm>
                      <a:prstGeom prst="rect">
                        <a:avLst/>
                      </a:prstGeom>
                    </p:spPr>
                  </p:pic>
                </p:oleObj>
              </mc:Fallback>
            </mc:AlternateContent>
          </a:graphicData>
        </a:graphic>
      </p:graphicFrame>
      <p:sp>
        <p:nvSpPr>
          <p:cNvPr id="15364" name="Text Box 4"/>
          <p:cNvSpPr txBox="1">
            <a:spLocks noChangeArrowheads="1"/>
          </p:cNvSpPr>
          <p:nvPr/>
        </p:nvSpPr>
        <p:spPr bwMode="auto">
          <a:xfrm>
            <a:off x="6400800" y="1752600"/>
            <a:ext cx="2209800" cy="132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bg1"/>
                </a:solidFill>
              </a:rPr>
              <a:t>DG may prevent faults from clearing </a:t>
            </a:r>
          </a:p>
          <a:p>
            <a:pPr>
              <a:spcBef>
                <a:spcPct val="50000"/>
              </a:spcBef>
            </a:pPr>
            <a:r>
              <a:rPr lang="en-US" altLang="en-US" sz="1800">
                <a:solidFill>
                  <a:schemeClr val="bg1"/>
                </a:solidFill>
              </a:rPr>
              <a:t>DG may be damaged by reclose</a:t>
            </a:r>
            <a:endParaRPr lang="en-US" altLang="en-US" sz="2400">
              <a:solidFill>
                <a:schemeClr val="bg1"/>
              </a:solidFill>
            </a:endParaRPr>
          </a:p>
        </p:txBody>
      </p:sp>
      <p:sp>
        <p:nvSpPr>
          <p:cNvPr id="15365" name="Text Box 5"/>
          <p:cNvSpPr txBox="1">
            <a:spLocks noChangeArrowheads="1"/>
          </p:cNvSpPr>
          <p:nvPr/>
        </p:nvSpPr>
        <p:spPr bwMode="auto">
          <a:xfrm>
            <a:off x="6477000" y="3962400"/>
            <a:ext cx="23622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b="1" dirty="0">
                <a:solidFill>
                  <a:schemeClr val="tx2">
                    <a:lumMod val="60000"/>
                    <a:lumOff val="40000"/>
                  </a:schemeClr>
                </a:solidFill>
              </a:rPr>
              <a:t>DG must disconnect here</a:t>
            </a:r>
          </a:p>
        </p:txBody>
      </p:sp>
      <p:sp>
        <p:nvSpPr>
          <p:cNvPr id="15366" name="Line 6"/>
          <p:cNvSpPr>
            <a:spLocks noChangeShapeType="1"/>
          </p:cNvSpPr>
          <p:nvPr/>
        </p:nvSpPr>
        <p:spPr bwMode="auto">
          <a:xfrm>
            <a:off x="1981200" y="1828800"/>
            <a:ext cx="0" cy="3733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7" name="Line 7"/>
          <p:cNvSpPr>
            <a:spLocks noChangeShapeType="1"/>
          </p:cNvSpPr>
          <p:nvPr/>
        </p:nvSpPr>
        <p:spPr bwMode="auto">
          <a:xfrm flipH="1" flipV="1">
            <a:off x="2057400" y="4038600"/>
            <a:ext cx="4495800" cy="228600"/>
          </a:xfrm>
          <a:prstGeom prst="line">
            <a:avLst/>
          </a:prstGeom>
          <a:noFill/>
          <a:ln w="5715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0418085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5"/>
                                        </p:tgtEl>
                                        <p:attrNameLst>
                                          <p:attrName>style.visibility</p:attrName>
                                        </p:attrNameLst>
                                      </p:cBhvr>
                                      <p:to>
                                        <p:strVal val="visible"/>
                                      </p:to>
                                    </p:set>
                                  </p:childTnLst>
                                </p:cTn>
                              </p:par>
                            </p:childTnLst>
                          </p:cTn>
                        </p:par>
                        <p:par>
                          <p:cTn id="7" fill="hold" nodeType="afterGroup">
                            <p:stCondLst>
                              <p:cond delay="500"/>
                            </p:stCondLst>
                            <p:childTnLst>
                              <p:par>
                                <p:cTn id="8" presetID="2" presetClass="entr" presetSubtype="2" fill="hold" grpId="0" nodeType="afterEffect">
                                  <p:stCondLst>
                                    <p:cond delay="0"/>
                                  </p:stCondLst>
                                  <p:childTnLst>
                                    <p:set>
                                      <p:cBhvr>
                                        <p:cTn id="9" dur="1" fill="hold">
                                          <p:stCondLst>
                                            <p:cond delay="0"/>
                                          </p:stCondLst>
                                        </p:cTn>
                                        <p:tgtEl>
                                          <p:spTgt spid="15366"/>
                                        </p:tgtEl>
                                        <p:attrNameLst>
                                          <p:attrName>style.visibility</p:attrName>
                                        </p:attrNameLst>
                                      </p:cBhvr>
                                      <p:to>
                                        <p:strVal val="visible"/>
                                      </p:to>
                                    </p:set>
                                    <p:anim calcmode="lin" valueType="num">
                                      <p:cBhvr additive="base">
                                        <p:cTn id="10" dur="500" fill="hold"/>
                                        <p:tgtEl>
                                          <p:spTgt spid="15366"/>
                                        </p:tgtEl>
                                        <p:attrNameLst>
                                          <p:attrName>ppt_x</p:attrName>
                                        </p:attrNameLst>
                                      </p:cBhvr>
                                      <p:tavLst>
                                        <p:tav tm="0">
                                          <p:val>
                                            <p:strVal val="1+#ppt_w/2"/>
                                          </p:val>
                                        </p:tav>
                                        <p:tav tm="100000">
                                          <p:val>
                                            <p:strVal val="#ppt_x"/>
                                          </p:val>
                                        </p:tav>
                                      </p:tavLst>
                                    </p:anim>
                                    <p:anim calcmode="lin" valueType="num">
                                      <p:cBhvr additive="base">
                                        <p:cTn id="11" dur="500" fill="hold"/>
                                        <p:tgtEl>
                                          <p:spTgt spid="15366"/>
                                        </p:tgtEl>
                                        <p:attrNameLst>
                                          <p:attrName>ppt_y</p:attrName>
                                        </p:attrNameLst>
                                      </p:cBhvr>
                                      <p:tavLst>
                                        <p:tav tm="0">
                                          <p:val>
                                            <p:strVal val="#ppt_y"/>
                                          </p:val>
                                        </p:tav>
                                        <p:tav tm="100000">
                                          <p:val>
                                            <p:strVal val="#ppt_y"/>
                                          </p:val>
                                        </p:tav>
                                      </p:tavLst>
                                    </p:anim>
                                  </p:childTnLst>
                                </p:cTn>
                              </p:par>
                            </p:childTnLst>
                          </p:cTn>
                        </p:par>
                        <p:par>
                          <p:cTn id="12" fill="hold" nodeType="afterGroup">
                            <p:stCondLst>
                              <p:cond delay="1000"/>
                            </p:stCondLst>
                            <p:childTnLst>
                              <p:par>
                                <p:cTn id="13" presetID="2" presetClass="entr" presetSubtype="2" fill="hold" grpId="0" nodeType="afterEffect">
                                  <p:stCondLst>
                                    <p:cond delay="0"/>
                                  </p:stCondLst>
                                  <p:childTnLst>
                                    <p:set>
                                      <p:cBhvr>
                                        <p:cTn id="14" dur="1" fill="hold">
                                          <p:stCondLst>
                                            <p:cond delay="0"/>
                                          </p:stCondLst>
                                        </p:cTn>
                                        <p:tgtEl>
                                          <p:spTgt spid="15367"/>
                                        </p:tgtEl>
                                        <p:attrNameLst>
                                          <p:attrName>style.visibility</p:attrName>
                                        </p:attrNameLst>
                                      </p:cBhvr>
                                      <p:to>
                                        <p:strVal val="visible"/>
                                      </p:to>
                                    </p:set>
                                    <p:anim calcmode="lin" valueType="num">
                                      <p:cBhvr additive="base">
                                        <p:cTn id="15" dur="500" fill="hold"/>
                                        <p:tgtEl>
                                          <p:spTgt spid="15367"/>
                                        </p:tgtEl>
                                        <p:attrNameLst>
                                          <p:attrName>ppt_x</p:attrName>
                                        </p:attrNameLst>
                                      </p:cBhvr>
                                      <p:tavLst>
                                        <p:tav tm="0">
                                          <p:val>
                                            <p:strVal val="1+#ppt_w/2"/>
                                          </p:val>
                                        </p:tav>
                                        <p:tav tm="100000">
                                          <p:val>
                                            <p:strVal val="#ppt_x"/>
                                          </p:val>
                                        </p:tav>
                                      </p:tavLst>
                                    </p:anim>
                                    <p:anim calcmode="lin" valueType="num">
                                      <p:cBhvr additive="base">
                                        <p:cTn id="16" dur="500" fill="hold"/>
                                        <p:tgtEl>
                                          <p:spTgt spid="153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autoUpdateAnimBg="0"/>
      <p:bldP spid="15366" grpId="0" animBg="1"/>
      <p:bldP spid="1536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ln/>
        </p:spPr>
        <p:txBody>
          <a:bodyPr/>
          <a:lstStyle/>
          <a:p>
            <a:r>
              <a:rPr lang="en-US" altLang="en-US" dirty="0"/>
              <a:t>Summary: Distribution Systems</a:t>
            </a:r>
          </a:p>
        </p:txBody>
      </p:sp>
      <p:sp>
        <p:nvSpPr>
          <p:cNvPr id="136195" name="Rectangle 3"/>
          <p:cNvSpPr>
            <a:spLocks noGrp="1" noChangeArrowheads="1"/>
          </p:cNvSpPr>
          <p:nvPr>
            <p:ph type="body" idx="1"/>
          </p:nvPr>
        </p:nvSpPr>
        <p:spPr/>
        <p:txBody>
          <a:bodyPr/>
          <a:lstStyle/>
          <a:p>
            <a:r>
              <a:rPr lang="en-US" altLang="en-US" dirty="0"/>
              <a:t>Structure and operations are dictated by the economics of the protection system and desired Reliability</a:t>
            </a:r>
          </a:p>
          <a:p>
            <a:r>
              <a:rPr lang="en-US" altLang="en-US" dirty="0"/>
              <a:t>It will be too costly to modify the protection system just to accommodate DER devices</a:t>
            </a:r>
          </a:p>
          <a:p>
            <a:r>
              <a:rPr lang="en-US" altLang="en-US" dirty="0"/>
              <a:t>DER must disconnect for fault clearing on same feeder or LV network</a:t>
            </a:r>
          </a:p>
          <a:p>
            <a:r>
              <a:rPr lang="en-US" altLang="en-US" dirty="0"/>
              <a:t>The greater value for DER is generally on the end-user side or to </a:t>
            </a:r>
            <a:r>
              <a:rPr lang="en-US" altLang="en-US" dirty="0" err="1"/>
              <a:t>subtransmission</a:t>
            </a:r>
            <a:r>
              <a:rPr lang="en-US" altLang="en-US" dirty="0"/>
              <a:t> feed to distribution</a:t>
            </a:r>
          </a:p>
          <a:p>
            <a:r>
              <a:rPr lang="en-US" altLang="en-US" dirty="0"/>
              <a:t>DER can economically defer investments in distribution infrastructure under some circumstances</a:t>
            </a:r>
          </a:p>
        </p:txBody>
      </p:sp>
    </p:spTree>
    <p:extLst>
      <p:ext uri="{BB962C8B-B14F-4D97-AF65-F5344CB8AC3E}">
        <p14:creationId xmlns:p14="http://schemas.microsoft.com/office/powerpoint/2010/main" val="2994766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618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ubtitle 4"/>
          <p:cNvSpPr>
            <a:spLocks noGrp="1"/>
          </p:cNvSpPr>
          <p:nvPr>
            <p:ph type="subTitle" sz="quarter" idx="1"/>
          </p:nvPr>
        </p:nvSpPr>
        <p:spPr/>
        <p:txBody>
          <a:bodyPr/>
          <a:lstStyle/>
          <a:p>
            <a:pPr eaLnBrk="1" hangingPunct="1"/>
            <a:endParaRPr lang="en-US" altLang="en-US"/>
          </a:p>
        </p:txBody>
      </p:sp>
      <p:sp>
        <p:nvSpPr>
          <p:cNvPr id="10243" name="Title 3"/>
          <p:cNvSpPr>
            <a:spLocks noGrp="1"/>
          </p:cNvSpPr>
          <p:nvPr>
            <p:ph type="ctrTitle" sz="quarter"/>
          </p:nvPr>
        </p:nvSpPr>
        <p:spPr/>
        <p:txBody>
          <a:bodyPr/>
          <a:lstStyle/>
          <a:p>
            <a:pPr algn="r" eaLnBrk="1" hangingPunct="1"/>
            <a:r>
              <a:rPr lang="en-US" altLang="en-US" dirty="0"/>
              <a:t>Introduction to</a:t>
            </a:r>
            <a:br>
              <a:rPr lang="en-US" altLang="en-US" dirty="0"/>
            </a:br>
            <a:r>
              <a:rPr lang="en-US" altLang="en-US" dirty="0"/>
              <a:t> Distribution Systems</a:t>
            </a:r>
          </a:p>
        </p:txBody>
      </p:sp>
    </p:spTree>
    <p:extLst>
      <p:ext uri="{BB962C8B-B14F-4D97-AF65-F5344CB8AC3E}">
        <p14:creationId xmlns:p14="http://schemas.microsoft.com/office/powerpoint/2010/main" val="306073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AutoShape 2"/>
          <p:cNvSpPr>
            <a:spLocks noChangeArrowheads="1"/>
          </p:cNvSpPr>
          <p:nvPr/>
        </p:nvSpPr>
        <p:spPr bwMode="auto">
          <a:xfrm>
            <a:off x="342900" y="1905000"/>
            <a:ext cx="8458200" cy="3200400"/>
          </a:xfrm>
          <a:prstGeom prst="roundRect">
            <a:avLst>
              <a:gd name="adj" fmla="val 16667"/>
            </a:avLst>
          </a:prstGeom>
          <a:solidFill>
            <a:srgbClr val="FFFF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28" name="Rectangle 3"/>
          <p:cNvSpPr>
            <a:spLocks noGrp="1" noChangeArrowheads="1"/>
          </p:cNvSpPr>
          <p:nvPr>
            <p:ph type="title"/>
          </p:nvPr>
        </p:nvSpPr>
        <p:spPr/>
        <p:txBody>
          <a:bodyPr/>
          <a:lstStyle/>
          <a:p>
            <a:pPr eaLnBrk="1" hangingPunct="1"/>
            <a:r>
              <a:rPr lang="en-US" altLang="en-US"/>
              <a:t>Typical North American Distribution System</a:t>
            </a:r>
          </a:p>
        </p:txBody>
      </p:sp>
      <p:graphicFrame>
        <p:nvGraphicFramePr>
          <p:cNvPr id="1026" name="Object 4"/>
          <p:cNvGraphicFramePr>
            <a:graphicFrameLocks noGrp="1" noChangeAspect="1"/>
          </p:cNvGraphicFramePr>
          <p:nvPr>
            <p:ph type="body" idx="1"/>
          </p:nvPr>
        </p:nvGraphicFramePr>
        <p:xfrm>
          <a:off x="457200" y="2366963"/>
          <a:ext cx="8226425" cy="2266950"/>
        </p:xfrm>
        <a:graphic>
          <a:graphicData uri="http://schemas.openxmlformats.org/presentationml/2006/ole">
            <mc:AlternateContent xmlns:mc="http://schemas.openxmlformats.org/markup-compatibility/2006">
              <mc:Choice xmlns:v="urn:schemas-microsoft-com:vml" Requires="v">
                <p:oleObj spid="_x0000_s1063" name="Document" r:id="rId4" imgW="5477400" imgH="1430640" progId="Word.Document.8">
                  <p:embed/>
                </p:oleObj>
              </mc:Choice>
              <mc:Fallback>
                <p:oleObj name="Document" r:id="rId4" imgW="5477400" imgH="1430640" progId="Word.Document.8">
                  <p:embed/>
                  <p:pic>
                    <p:nvPicPr>
                      <p:cNvPr id="102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366963"/>
                        <a:ext cx="8226425" cy="2266950"/>
                      </a:xfrm>
                      <a:prstGeom prst="rect">
                        <a:avLst/>
                      </a:prstGeom>
                    </p:spPr>
                  </p:pic>
                </p:oleObj>
              </mc:Fallback>
            </mc:AlternateContent>
          </a:graphicData>
        </a:graphic>
      </p:graphicFrame>
      <p:sp>
        <p:nvSpPr>
          <p:cNvPr id="1029" name="Text Box 5"/>
          <p:cNvSpPr txBox="1">
            <a:spLocks noChangeArrowheads="1"/>
          </p:cNvSpPr>
          <p:nvPr/>
        </p:nvSpPr>
        <p:spPr bwMode="auto">
          <a:xfrm>
            <a:off x="706438" y="4532313"/>
            <a:ext cx="7262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400" b="1">
                <a:solidFill>
                  <a:schemeClr val="tx1"/>
                </a:solidFill>
              </a:rPr>
              <a:t>Typical 4-wire multi-grounded neutral system</a:t>
            </a:r>
          </a:p>
        </p:txBody>
      </p:sp>
      <p:sp>
        <p:nvSpPr>
          <p:cNvPr id="1030" name="Text Box 6"/>
          <p:cNvSpPr txBox="1">
            <a:spLocks noChangeArrowheads="1"/>
          </p:cNvSpPr>
          <p:nvPr/>
        </p:nvSpPr>
        <p:spPr bwMode="auto">
          <a:xfrm>
            <a:off x="485775" y="5381625"/>
            <a:ext cx="8370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400" b="1">
                <a:solidFill>
                  <a:schemeClr val="tx1"/>
                </a:solidFill>
              </a:rPr>
              <a:t>Unigrounded/Delta 3-wire also common on West Coast</a:t>
            </a:r>
          </a:p>
        </p:txBody>
      </p:sp>
    </p:spTree>
    <p:extLst>
      <p:ext uri="{BB962C8B-B14F-4D97-AF65-F5344CB8AC3E}">
        <p14:creationId xmlns:p14="http://schemas.microsoft.com/office/powerpoint/2010/main" val="1260630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Unbalanced Distribution System</a:t>
            </a:r>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2743200"/>
            <a:ext cx="6981340" cy="2760027"/>
          </a:xfrm>
          <a:prstGeom prst="rect">
            <a:avLst/>
          </a:prstGeom>
          <a:noFill/>
          <a:ln>
            <a:noFill/>
          </a:ln>
        </p:spPr>
      </p:pic>
      <p:sp>
        <p:nvSpPr>
          <p:cNvPr id="6" name="TextBox 5"/>
          <p:cNvSpPr txBox="1"/>
          <p:nvPr/>
        </p:nvSpPr>
        <p:spPr>
          <a:xfrm>
            <a:off x="838200" y="1752600"/>
            <a:ext cx="7315200" cy="461665"/>
          </a:xfrm>
          <a:prstGeom prst="rect">
            <a:avLst/>
          </a:prstGeom>
          <a:noFill/>
        </p:spPr>
        <p:txBody>
          <a:bodyPr wrap="square" rtlCol="0">
            <a:spAutoFit/>
          </a:bodyPr>
          <a:lstStyle/>
          <a:p>
            <a:r>
              <a:rPr lang="en-US" sz="2400" dirty="0"/>
              <a:t>This takes more than a positive-sequence model !!</a:t>
            </a:r>
          </a:p>
        </p:txBody>
      </p:sp>
    </p:spTree>
    <p:extLst>
      <p:ext uri="{BB962C8B-B14F-4D97-AF65-F5344CB8AC3E}">
        <p14:creationId xmlns:p14="http://schemas.microsoft.com/office/powerpoint/2010/main" val="3343661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AutoShape 2"/>
          <p:cNvSpPr>
            <a:spLocks noChangeArrowheads="1"/>
          </p:cNvSpPr>
          <p:nvPr/>
        </p:nvSpPr>
        <p:spPr bwMode="auto">
          <a:xfrm>
            <a:off x="381000" y="1371600"/>
            <a:ext cx="8382000" cy="4191000"/>
          </a:xfrm>
          <a:prstGeom prst="roundRect">
            <a:avLst>
              <a:gd name="adj" fmla="val 16667"/>
            </a:avLst>
          </a:prstGeom>
          <a:solidFill>
            <a:srgbClr val="FFFF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052" name="Rectangle 3"/>
          <p:cNvSpPr>
            <a:spLocks noGrp="1" noChangeArrowheads="1"/>
          </p:cNvSpPr>
          <p:nvPr>
            <p:ph type="title"/>
          </p:nvPr>
        </p:nvSpPr>
        <p:spPr/>
        <p:txBody>
          <a:bodyPr/>
          <a:lstStyle/>
          <a:p>
            <a:r>
              <a:rPr lang="en-US" altLang="en-US"/>
              <a:t>Typical European Style System</a:t>
            </a:r>
          </a:p>
        </p:txBody>
      </p:sp>
      <p:sp>
        <p:nvSpPr>
          <p:cNvPr id="2053" name="Rectangle 4"/>
          <p:cNvSpPr>
            <a:spLocks noGrp="1" noChangeArrowheads="1"/>
          </p:cNvSpPr>
          <p:nvPr>
            <p:ph type="body" idx="1"/>
          </p:nvPr>
        </p:nvSpPr>
        <p:spPr/>
        <p:txBody>
          <a:bodyPr/>
          <a:lstStyle/>
          <a:p>
            <a:pPr lvl="1"/>
            <a:r>
              <a:rPr lang="en-US" altLang="en-US">
                <a:latin typeface="Arial Black" panose="020B0A04020102020204" pitchFamily="34" charset="0"/>
              </a:rPr>
              <a:t>3-wire unigrounded primary</a:t>
            </a:r>
          </a:p>
        </p:txBody>
      </p:sp>
      <p:graphicFrame>
        <p:nvGraphicFramePr>
          <p:cNvPr id="2050" name="Object 2"/>
          <p:cNvGraphicFramePr>
            <a:graphicFrameLocks noChangeAspect="1"/>
          </p:cNvGraphicFramePr>
          <p:nvPr/>
        </p:nvGraphicFramePr>
        <p:xfrm>
          <a:off x="1524000" y="2667000"/>
          <a:ext cx="5449888" cy="2587625"/>
        </p:xfrm>
        <a:graphic>
          <a:graphicData uri="http://schemas.openxmlformats.org/presentationml/2006/ole">
            <mc:AlternateContent xmlns:mc="http://schemas.openxmlformats.org/markup-compatibility/2006">
              <mc:Choice xmlns:v="urn:schemas-microsoft-com:vml" Requires="v">
                <p:oleObj spid="_x0000_s2087" name="Document" r:id="rId4" imgW="5448960" imgH="2586960" progId="Word.Document.8">
                  <p:embed/>
                </p:oleObj>
              </mc:Choice>
              <mc:Fallback>
                <p:oleObj name="Document" r:id="rId4" imgW="5448960" imgH="2586960" progId="Word.Document.8">
                  <p:embed/>
                  <p:pic>
                    <p:nvPicPr>
                      <p:cNvPr id="205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667000"/>
                        <a:ext cx="5449888" cy="258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4" name="Text Box 6"/>
          <p:cNvSpPr txBox="1">
            <a:spLocks noChangeArrowheads="1"/>
          </p:cNvSpPr>
          <p:nvPr/>
        </p:nvSpPr>
        <p:spPr bwMode="auto">
          <a:xfrm>
            <a:off x="1431925" y="4545013"/>
            <a:ext cx="43148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spcBef>
                <a:spcPct val="0"/>
              </a:spcBef>
            </a:pPr>
            <a:r>
              <a:rPr lang="en-US" altLang="en-US" sz="2400">
                <a:solidFill>
                  <a:schemeClr val="tx1"/>
                </a:solidFill>
                <a:latin typeface="Arial Black" panose="020B0A04020102020204" pitchFamily="34" charset="0"/>
              </a:rPr>
              <a:t>Three-phase throughout,</a:t>
            </a:r>
          </a:p>
          <a:p>
            <a:pPr algn="l">
              <a:spcBef>
                <a:spcPct val="0"/>
              </a:spcBef>
            </a:pPr>
            <a:r>
              <a:rPr lang="en-US" altLang="en-US" sz="2400">
                <a:solidFill>
                  <a:schemeClr val="tx1"/>
                </a:solidFill>
                <a:latin typeface="Arial Black" panose="020B0A04020102020204" pitchFamily="34" charset="0"/>
              </a:rPr>
              <a:t>including secondary (LV)</a:t>
            </a:r>
          </a:p>
        </p:txBody>
      </p:sp>
    </p:spTree>
    <p:extLst>
      <p:ext uri="{BB962C8B-B14F-4D97-AF65-F5344CB8AC3E}">
        <p14:creationId xmlns:p14="http://schemas.microsoft.com/office/powerpoint/2010/main" val="106093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altLang="en-US"/>
              <a:t>Comparisons of Systems</a:t>
            </a:r>
          </a:p>
        </p:txBody>
      </p:sp>
      <p:graphicFrame>
        <p:nvGraphicFramePr>
          <p:cNvPr id="3074" name="Object 2"/>
          <p:cNvGraphicFramePr>
            <a:graphicFrameLocks noChangeAspect="1"/>
          </p:cNvGraphicFramePr>
          <p:nvPr/>
        </p:nvGraphicFramePr>
        <p:xfrm>
          <a:off x="2025650" y="1468438"/>
          <a:ext cx="4733925" cy="2378075"/>
        </p:xfrm>
        <a:graphic>
          <a:graphicData uri="http://schemas.openxmlformats.org/presentationml/2006/ole">
            <mc:AlternateContent xmlns:mc="http://schemas.openxmlformats.org/markup-compatibility/2006">
              <mc:Choice xmlns:v="urn:schemas-microsoft-com:vml" Requires="v">
                <p:oleObj spid="_x0000_s3111" name="Document" r:id="rId4" imgW="5258520" imgH="2640960" progId="Word.Document.8">
                  <p:embed/>
                </p:oleObj>
              </mc:Choice>
              <mc:Fallback>
                <p:oleObj name="Document" r:id="rId4" imgW="5258520" imgH="2640960" progId="Word.Document.8">
                  <p:embed/>
                  <p:pic>
                    <p:nvPicPr>
                      <p:cNvPr id="30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5650" y="1468438"/>
                        <a:ext cx="4733925"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076" name="Group 4"/>
          <p:cNvGrpSpPr>
            <a:grpSpLocks/>
          </p:cNvGrpSpPr>
          <p:nvPr/>
        </p:nvGrpSpPr>
        <p:grpSpPr bwMode="auto">
          <a:xfrm>
            <a:off x="1689100" y="4151313"/>
            <a:ext cx="6364288" cy="2127250"/>
            <a:chOff x="670" y="909"/>
            <a:chExt cx="4426" cy="1673"/>
          </a:xfrm>
        </p:grpSpPr>
        <p:sp>
          <p:nvSpPr>
            <p:cNvPr id="3083" name="Freeform 5"/>
            <p:cNvSpPr>
              <a:spLocks/>
            </p:cNvSpPr>
            <p:nvPr/>
          </p:nvSpPr>
          <p:spPr bwMode="auto">
            <a:xfrm>
              <a:off x="670" y="1633"/>
              <a:ext cx="257" cy="270"/>
            </a:xfrm>
            <a:custGeom>
              <a:avLst/>
              <a:gdLst>
                <a:gd name="T0" fmla="*/ 0 w 257"/>
                <a:gd name="T1" fmla="*/ 135 h 270"/>
                <a:gd name="T2" fmla="*/ 5 w 257"/>
                <a:gd name="T3" fmla="*/ 99 h 270"/>
                <a:gd name="T4" fmla="*/ 16 w 257"/>
                <a:gd name="T5" fmla="*/ 68 h 270"/>
                <a:gd name="T6" fmla="*/ 37 w 257"/>
                <a:gd name="T7" fmla="*/ 39 h 270"/>
                <a:gd name="T8" fmla="*/ 64 w 257"/>
                <a:gd name="T9" fmla="*/ 17 h 270"/>
                <a:gd name="T10" fmla="*/ 94 w 257"/>
                <a:gd name="T11" fmla="*/ 5 h 270"/>
                <a:gd name="T12" fmla="*/ 128 w 257"/>
                <a:gd name="T13" fmla="*/ 0 h 270"/>
                <a:gd name="T14" fmla="*/ 160 w 257"/>
                <a:gd name="T15" fmla="*/ 5 h 270"/>
                <a:gd name="T16" fmla="*/ 193 w 257"/>
                <a:gd name="T17" fmla="*/ 17 h 270"/>
                <a:gd name="T18" fmla="*/ 220 w 257"/>
                <a:gd name="T19" fmla="*/ 39 h 270"/>
                <a:gd name="T20" fmla="*/ 241 w 257"/>
                <a:gd name="T21" fmla="*/ 68 h 270"/>
                <a:gd name="T22" fmla="*/ 252 w 257"/>
                <a:gd name="T23" fmla="*/ 99 h 270"/>
                <a:gd name="T24" fmla="*/ 257 w 257"/>
                <a:gd name="T25" fmla="*/ 135 h 270"/>
                <a:gd name="T26" fmla="*/ 252 w 257"/>
                <a:gd name="T27" fmla="*/ 169 h 270"/>
                <a:gd name="T28" fmla="*/ 241 w 257"/>
                <a:gd name="T29" fmla="*/ 203 h 270"/>
                <a:gd name="T30" fmla="*/ 220 w 257"/>
                <a:gd name="T31" fmla="*/ 232 h 270"/>
                <a:gd name="T32" fmla="*/ 193 w 257"/>
                <a:gd name="T33" fmla="*/ 253 h 270"/>
                <a:gd name="T34" fmla="*/ 160 w 257"/>
                <a:gd name="T35" fmla="*/ 266 h 270"/>
                <a:gd name="T36" fmla="*/ 128 w 257"/>
                <a:gd name="T37" fmla="*/ 270 h 270"/>
                <a:gd name="T38" fmla="*/ 94 w 257"/>
                <a:gd name="T39" fmla="*/ 266 h 270"/>
                <a:gd name="T40" fmla="*/ 64 w 257"/>
                <a:gd name="T41" fmla="*/ 253 h 270"/>
                <a:gd name="T42" fmla="*/ 37 w 257"/>
                <a:gd name="T43" fmla="*/ 232 h 270"/>
                <a:gd name="T44" fmla="*/ 16 w 257"/>
                <a:gd name="T45" fmla="*/ 203 h 270"/>
                <a:gd name="T46" fmla="*/ 5 w 257"/>
                <a:gd name="T47" fmla="*/ 169 h 270"/>
                <a:gd name="T48" fmla="*/ 0 w 257"/>
                <a:gd name="T49" fmla="*/ 135 h 2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7"/>
                <a:gd name="T76" fmla="*/ 0 h 270"/>
                <a:gd name="T77" fmla="*/ 257 w 257"/>
                <a:gd name="T78" fmla="*/ 270 h 2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7" h="270">
                  <a:moveTo>
                    <a:pt x="0" y="135"/>
                  </a:moveTo>
                  <a:lnTo>
                    <a:pt x="5" y="99"/>
                  </a:lnTo>
                  <a:lnTo>
                    <a:pt x="16" y="68"/>
                  </a:lnTo>
                  <a:lnTo>
                    <a:pt x="37" y="39"/>
                  </a:lnTo>
                  <a:lnTo>
                    <a:pt x="64" y="17"/>
                  </a:lnTo>
                  <a:lnTo>
                    <a:pt x="94" y="5"/>
                  </a:lnTo>
                  <a:lnTo>
                    <a:pt x="128" y="0"/>
                  </a:lnTo>
                  <a:lnTo>
                    <a:pt x="160" y="5"/>
                  </a:lnTo>
                  <a:lnTo>
                    <a:pt x="193" y="17"/>
                  </a:lnTo>
                  <a:lnTo>
                    <a:pt x="220" y="39"/>
                  </a:lnTo>
                  <a:lnTo>
                    <a:pt x="241" y="68"/>
                  </a:lnTo>
                  <a:lnTo>
                    <a:pt x="252" y="99"/>
                  </a:lnTo>
                  <a:lnTo>
                    <a:pt x="257" y="135"/>
                  </a:lnTo>
                  <a:lnTo>
                    <a:pt x="252" y="169"/>
                  </a:lnTo>
                  <a:lnTo>
                    <a:pt x="241" y="203"/>
                  </a:lnTo>
                  <a:lnTo>
                    <a:pt x="220" y="232"/>
                  </a:lnTo>
                  <a:lnTo>
                    <a:pt x="193" y="253"/>
                  </a:lnTo>
                  <a:lnTo>
                    <a:pt x="160" y="266"/>
                  </a:lnTo>
                  <a:lnTo>
                    <a:pt x="128" y="270"/>
                  </a:lnTo>
                  <a:lnTo>
                    <a:pt x="94" y="266"/>
                  </a:lnTo>
                  <a:lnTo>
                    <a:pt x="64" y="253"/>
                  </a:lnTo>
                  <a:lnTo>
                    <a:pt x="37" y="232"/>
                  </a:lnTo>
                  <a:lnTo>
                    <a:pt x="16" y="203"/>
                  </a:lnTo>
                  <a:lnTo>
                    <a:pt x="5" y="169"/>
                  </a:lnTo>
                  <a:lnTo>
                    <a:pt x="0" y="135"/>
                  </a:lnTo>
                  <a:close/>
                </a:path>
              </a:pathLst>
            </a:custGeom>
            <a:solidFill>
              <a:srgbClr val="FFFFFF"/>
            </a:solidFill>
            <a:ln w="3175">
              <a:solidFill>
                <a:srgbClr val="000000"/>
              </a:solidFill>
              <a:prstDash val="solid"/>
              <a:round/>
              <a:headEnd/>
              <a:tailEnd/>
            </a:ln>
          </p:spPr>
          <p:txBody>
            <a:bodyPr/>
            <a:lstStyle/>
            <a:p>
              <a:endParaRPr lang="en-US"/>
            </a:p>
          </p:txBody>
        </p:sp>
        <p:sp>
          <p:nvSpPr>
            <p:cNvPr id="3084" name="Freeform 6"/>
            <p:cNvSpPr>
              <a:spLocks/>
            </p:cNvSpPr>
            <p:nvPr/>
          </p:nvSpPr>
          <p:spPr bwMode="auto">
            <a:xfrm>
              <a:off x="798" y="1768"/>
              <a:ext cx="85" cy="44"/>
            </a:xfrm>
            <a:custGeom>
              <a:avLst/>
              <a:gdLst>
                <a:gd name="T0" fmla="*/ 0 w 85"/>
                <a:gd name="T1" fmla="*/ 0 h 44"/>
                <a:gd name="T2" fmla="*/ 5 w 85"/>
                <a:gd name="T3" fmla="*/ 20 h 44"/>
                <a:gd name="T4" fmla="*/ 16 w 85"/>
                <a:gd name="T5" fmla="*/ 36 h 44"/>
                <a:gd name="T6" fmla="*/ 35 w 85"/>
                <a:gd name="T7" fmla="*/ 44 h 44"/>
                <a:gd name="T8" fmla="*/ 53 w 85"/>
                <a:gd name="T9" fmla="*/ 44 h 44"/>
                <a:gd name="T10" fmla="*/ 69 w 85"/>
                <a:gd name="T11" fmla="*/ 36 h 44"/>
                <a:gd name="T12" fmla="*/ 83 w 85"/>
                <a:gd name="T13" fmla="*/ 20 h 44"/>
                <a:gd name="T14" fmla="*/ 85 w 85"/>
                <a:gd name="T15" fmla="*/ 0 h 44"/>
                <a:gd name="T16" fmla="*/ 0 60000 65536"/>
                <a:gd name="T17" fmla="*/ 0 60000 65536"/>
                <a:gd name="T18" fmla="*/ 0 60000 65536"/>
                <a:gd name="T19" fmla="*/ 0 60000 65536"/>
                <a:gd name="T20" fmla="*/ 0 60000 65536"/>
                <a:gd name="T21" fmla="*/ 0 60000 65536"/>
                <a:gd name="T22" fmla="*/ 0 60000 65536"/>
                <a:gd name="T23" fmla="*/ 0 60000 65536"/>
                <a:gd name="T24" fmla="*/ 0 w 85"/>
                <a:gd name="T25" fmla="*/ 0 h 44"/>
                <a:gd name="T26" fmla="*/ 85 w 85"/>
                <a:gd name="T27" fmla="*/ 44 h 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5" h="44">
                  <a:moveTo>
                    <a:pt x="0" y="0"/>
                  </a:moveTo>
                  <a:lnTo>
                    <a:pt x="5" y="20"/>
                  </a:lnTo>
                  <a:lnTo>
                    <a:pt x="16" y="36"/>
                  </a:lnTo>
                  <a:lnTo>
                    <a:pt x="35" y="44"/>
                  </a:lnTo>
                  <a:lnTo>
                    <a:pt x="53" y="44"/>
                  </a:lnTo>
                  <a:lnTo>
                    <a:pt x="69" y="36"/>
                  </a:lnTo>
                  <a:lnTo>
                    <a:pt x="83" y="20"/>
                  </a:lnTo>
                  <a:lnTo>
                    <a:pt x="85"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5" name="Freeform 7"/>
            <p:cNvSpPr>
              <a:spLocks/>
            </p:cNvSpPr>
            <p:nvPr/>
          </p:nvSpPr>
          <p:spPr bwMode="auto">
            <a:xfrm>
              <a:off x="711" y="1725"/>
              <a:ext cx="87" cy="43"/>
            </a:xfrm>
            <a:custGeom>
              <a:avLst/>
              <a:gdLst>
                <a:gd name="T0" fmla="*/ 0 w 87"/>
                <a:gd name="T1" fmla="*/ 43 h 43"/>
                <a:gd name="T2" fmla="*/ 5 w 87"/>
                <a:gd name="T3" fmla="*/ 24 h 43"/>
                <a:gd name="T4" fmla="*/ 16 w 87"/>
                <a:gd name="T5" fmla="*/ 7 h 43"/>
                <a:gd name="T6" fmla="*/ 35 w 87"/>
                <a:gd name="T7" fmla="*/ 0 h 43"/>
                <a:gd name="T8" fmla="*/ 53 w 87"/>
                <a:gd name="T9" fmla="*/ 0 h 43"/>
                <a:gd name="T10" fmla="*/ 71 w 87"/>
                <a:gd name="T11" fmla="*/ 7 h 43"/>
                <a:gd name="T12" fmla="*/ 83 w 87"/>
                <a:gd name="T13" fmla="*/ 24 h 43"/>
                <a:gd name="T14" fmla="*/ 87 w 87"/>
                <a:gd name="T15" fmla="*/ 43 h 43"/>
                <a:gd name="T16" fmla="*/ 0 60000 65536"/>
                <a:gd name="T17" fmla="*/ 0 60000 65536"/>
                <a:gd name="T18" fmla="*/ 0 60000 65536"/>
                <a:gd name="T19" fmla="*/ 0 60000 65536"/>
                <a:gd name="T20" fmla="*/ 0 60000 65536"/>
                <a:gd name="T21" fmla="*/ 0 60000 65536"/>
                <a:gd name="T22" fmla="*/ 0 60000 65536"/>
                <a:gd name="T23" fmla="*/ 0 60000 65536"/>
                <a:gd name="T24" fmla="*/ 0 w 87"/>
                <a:gd name="T25" fmla="*/ 0 h 43"/>
                <a:gd name="T26" fmla="*/ 87 w 87"/>
                <a:gd name="T27" fmla="*/ 43 h 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 h="43">
                  <a:moveTo>
                    <a:pt x="0" y="43"/>
                  </a:moveTo>
                  <a:lnTo>
                    <a:pt x="5" y="24"/>
                  </a:lnTo>
                  <a:lnTo>
                    <a:pt x="16" y="7"/>
                  </a:lnTo>
                  <a:lnTo>
                    <a:pt x="35" y="0"/>
                  </a:lnTo>
                  <a:lnTo>
                    <a:pt x="53" y="0"/>
                  </a:lnTo>
                  <a:lnTo>
                    <a:pt x="71" y="7"/>
                  </a:lnTo>
                  <a:lnTo>
                    <a:pt x="83" y="24"/>
                  </a:lnTo>
                  <a:lnTo>
                    <a:pt x="87" y="43"/>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6" name="Line 8"/>
            <p:cNvSpPr>
              <a:spLocks noChangeShapeType="1"/>
            </p:cNvSpPr>
            <p:nvPr/>
          </p:nvSpPr>
          <p:spPr bwMode="auto">
            <a:xfrm flipH="1">
              <a:off x="1186" y="1768"/>
              <a:ext cx="17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7" name="Line 9"/>
            <p:cNvSpPr>
              <a:spLocks noChangeShapeType="1"/>
            </p:cNvSpPr>
            <p:nvPr/>
          </p:nvSpPr>
          <p:spPr bwMode="auto">
            <a:xfrm flipH="1">
              <a:off x="927" y="1768"/>
              <a:ext cx="151"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8" name="Freeform 10"/>
            <p:cNvSpPr>
              <a:spLocks/>
            </p:cNvSpPr>
            <p:nvPr/>
          </p:nvSpPr>
          <p:spPr bwMode="auto">
            <a:xfrm>
              <a:off x="1078" y="1587"/>
              <a:ext cx="41" cy="362"/>
            </a:xfrm>
            <a:custGeom>
              <a:avLst/>
              <a:gdLst>
                <a:gd name="T0" fmla="*/ 0 w 41"/>
                <a:gd name="T1" fmla="*/ 362 h 362"/>
                <a:gd name="T2" fmla="*/ 18 w 41"/>
                <a:gd name="T3" fmla="*/ 357 h 362"/>
                <a:gd name="T4" fmla="*/ 32 w 41"/>
                <a:gd name="T5" fmla="*/ 345 h 362"/>
                <a:gd name="T6" fmla="*/ 41 w 41"/>
                <a:gd name="T7" fmla="*/ 326 h 362"/>
                <a:gd name="T8" fmla="*/ 41 w 41"/>
                <a:gd name="T9" fmla="*/ 307 h 362"/>
                <a:gd name="T10" fmla="*/ 32 w 41"/>
                <a:gd name="T11" fmla="*/ 287 h 362"/>
                <a:gd name="T12" fmla="*/ 18 w 41"/>
                <a:gd name="T13" fmla="*/ 275 h 362"/>
                <a:gd name="T14" fmla="*/ 0 w 41"/>
                <a:gd name="T15" fmla="*/ 271 h 362"/>
                <a:gd name="T16" fmla="*/ 18 w 41"/>
                <a:gd name="T17" fmla="*/ 268 h 362"/>
                <a:gd name="T18" fmla="*/ 32 w 41"/>
                <a:gd name="T19" fmla="*/ 254 h 362"/>
                <a:gd name="T20" fmla="*/ 41 w 41"/>
                <a:gd name="T21" fmla="*/ 237 h 362"/>
                <a:gd name="T22" fmla="*/ 41 w 41"/>
                <a:gd name="T23" fmla="*/ 217 h 362"/>
                <a:gd name="T24" fmla="*/ 32 w 41"/>
                <a:gd name="T25" fmla="*/ 198 h 362"/>
                <a:gd name="T26" fmla="*/ 18 w 41"/>
                <a:gd name="T27" fmla="*/ 186 h 362"/>
                <a:gd name="T28" fmla="*/ 0 w 41"/>
                <a:gd name="T29" fmla="*/ 181 h 362"/>
                <a:gd name="T30" fmla="*/ 18 w 41"/>
                <a:gd name="T31" fmla="*/ 176 h 362"/>
                <a:gd name="T32" fmla="*/ 32 w 41"/>
                <a:gd name="T33" fmla="*/ 164 h 362"/>
                <a:gd name="T34" fmla="*/ 41 w 41"/>
                <a:gd name="T35" fmla="*/ 145 h 362"/>
                <a:gd name="T36" fmla="*/ 41 w 41"/>
                <a:gd name="T37" fmla="*/ 126 h 362"/>
                <a:gd name="T38" fmla="*/ 32 w 41"/>
                <a:gd name="T39" fmla="*/ 106 h 362"/>
                <a:gd name="T40" fmla="*/ 18 w 41"/>
                <a:gd name="T41" fmla="*/ 94 h 362"/>
                <a:gd name="T42" fmla="*/ 0 w 41"/>
                <a:gd name="T43" fmla="*/ 89 h 362"/>
                <a:gd name="T44" fmla="*/ 18 w 41"/>
                <a:gd name="T45" fmla="*/ 87 h 362"/>
                <a:gd name="T46" fmla="*/ 32 w 41"/>
                <a:gd name="T47" fmla="*/ 73 h 362"/>
                <a:gd name="T48" fmla="*/ 41 w 41"/>
                <a:gd name="T49" fmla="*/ 56 h 362"/>
                <a:gd name="T50" fmla="*/ 41 w 41"/>
                <a:gd name="T51" fmla="*/ 36 h 362"/>
                <a:gd name="T52" fmla="*/ 32 w 41"/>
                <a:gd name="T53" fmla="*/ 17 h 362"/>
                <a:gd name="T54" fmla="*/ 18 w 41"/>
                <a:gd name="T55" fmla="*/ 5 h 362"/>
                <a:gd name="T56" fmla="*/ 0 w 41"/>
                <a:gd name="T57" fmla="*/ 0 h 36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362"/>
                <a:gd name="T89" fmla="*/ 41 w 41"/>
                <a:gd name="T90" fmla="*/ 362 h 36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362">
                  <a:moveTo>
                    <a:pt x="0" y="362"/>
                  </a:moveTo>
                  <a:lnTo>
                    <a:pt x="18" y="357"/>
                  </a:lnTo>
                  <a:lnTo>
                    <a:pt x="32" y="345"/>
                  </a:lnTo>
                  <a:lnTo>
                    <a:pt x="41" y="326"/>
                  </a:lnTo>
                  <a:lnTo>
                    <a:pt x="41" y="307"/>
                  </a:lnTo>
                  <a:lnTo>
                    <a:pt x="32" y="287"/>
                  </a:lnTo>
                  <a:lnTo>
                    <a:pt x="18" y="275"/>
                  </a:lnTo>
                  <a:lnTo>
                    <a:pt x="0" y="271"/>
                  </a:lnTo>
                  <a:lnTo>
                    <a:pt x="18" y="268"/>
                  </a:lnTo>
                  <a:lnTo>
                    <a:pt x="32" y="254"/>
                  </a:lnTo>
                  <a:lnTo>
                    <a:pt x="41" y="237"/>
                  </a:lnTo>
                  <a:lnTo>
                    <a:pt x="41" y="217"/>
                  </a:lnTo>
                  <a:lnTo>
                    <a:pt x="32" y="198"/>
                  </a:lnTo>
                  <a:lnTo>
                    <a:pt x="18" y="186"/>
                  </a:lnTo>
                  <a:lnTo>
                    <a:pt x="0" y="181"/>
                  </a:lnTo>
                  <a:lnTo>
                    <a:pt x="18" y="176"/>
                  </a:lnTo>
                  <a:lnTo>
                    <a:pt x="32" y="164"/>
                  </a:lnTo>
                  <a:lnTo>
                    <a:pt x="41" y="145"/>
                  </a:lnTo>
                  <a:lnTo>
                    <a:pt x="41" y="126"/>
                  </a:lnTo>
                  <a:lnTo>
                    <a:pt x="32" y="106"/>
                  </a:lnTo>
                  <a:lnTo>
                    <a:pt x="18" y="94"/>
                  </a:lnTo>
                  <a:lnTo>
                    <a:pt x="0" y="89"/>
                  </a:lnTo>
                  <a:lnTo>
                    <a:pt x="18" y="87"/>
                  </a:lnTo>
                  <a:lnTo>
                    <a:pt x="32" y="73"/>
                  </a:lnTo>
                  <a:lnTo>
                    <a:pt x="41" y="56"/>
                  </a:lnTo>
                  <a:lnTo>
                    <a:pt x="41" y="36"/>
                  </a:lnTo>
                  <a:lnTo>
                    <a:pt x="32" y="17"/>
                  </a:lnTo>
                  <a:lnTo>
                    <a:pt x="18" y="5"/>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9" name="Freeform 11"/>
            <p:cNvSpPr>
              <a:spLocks/>
            </p:cNvSpPr>
            <p:nvPr/>
          </p:nvSpPr>
          <p:spPr bwMode="auto">
            <a:xfrm>
              <a:off x="1165" y="1587"/>
              <a:ext cx="41" cy="362"/>
            </a:xfrm>
            <a:custGeom>
              <a:avLst/>
              <a:gdLst>
                <a:gd name="T0" fmla="*/ 41 w 41"/>
                <a:gd name="T1" fmla="*/ 362 h 362"/>
                <a:gd name="T2" fmla="*/ 23 w 41"/>
                <a:gd name="T3" fmla="*/ 357 h 362"/>
                <a:gd name="T4" fmla="*/ 7 w 41"/>
                <a:gd name="T5" fmla="*/ 345 h 362"/>
                <a:gd name="T6" fmla="*/ 0 w 41"/>
                <a:gd name="T7" fmla="*/ 326 h 362"/>
                <a:gd name="T8" fmla="*/ 0 w 41"/>
                <a:gd name="T9" fmla="*/ 307 h 362"/>
                <a:gd name="T10" fmla="*/ 7 w 41"/>
                <a:gd name="T11" fmla="*/ 287 h 362"/>
                <a:gd name="T12" fmla="*/ 23 w 41"/>
                <a:gd name="T13" fmla="*/ 275 h 362"/>
                <a:gd name="T14" fmla="*/ 41 w 41"/>
                <a:gd name="T15" fmla="*/ 271 h 362"/>
                <a:gd name="T16" fmla="*/ 23 w 41"/>
                <a:gd name="T17" fmla="*/ 268 h 362"/>
                <a:gd name="T18" fmla="*/ 7 w 41"/>
                <a:gd name="T19" fmla="*/ 254 h 362"/>
                <a:gd name="T20" fmla="*/ 0 w 41"/>
                <a:gd name="T21" fmla="*/ 237 h 362"/>
                <a:gd name="T22" fmla="*/ 0 w 41"/>
                <a:gd name="T23" fmla="*/ 217 h 362"/>
                <a:gd name="T24" fmla="*/ 7 w 41"/>
                <a:gd name="T25" fmla="*/ 198 h 362"/>
                <a:gd name="T26" fmla="*/ 23 w 41"/>
                <a:gd name="T27" fmla="*/ 186 h 362"/>
                <a:gd name="T28" fmla="*/ 41 w 41"/>
                <a:gd name="T29" fmla="*/ 181 h 362"/>
                <a:gd name="T30" fmla="*/ 23 w 41"/>
                <a:gd name="T31" fmla="*/ 176 h 362"/>
                <a:gd name="T32" fmla="*/ 7 w 41"/>
                <a:gd name="T33" fmla="*/ 164 h 362"/>
                <a:gd name="T34" fmla="*/ 0 w 41"/>
                <a:gd name="T35" fmla="*/ 145 h 362"/>
                <a:gd name="T36" fmla="*/ 0 w 41"/>
                <a:gd name="T37" fmla="*/ 126 h 362"/>
                <a:gd name="T38" fmla="*/ 7 w 41"/>
                <a:gd name="T39" fmla="*/ 106 h 362"/>
                <a:gd name="T40" fmla="*/ 23 w 41"/>
                <a:gd name="T41" fmla="*/ 94 h 362"/>
                <a:gd name="T42" fmla="*/ 41 w 41"/>
                <a:gd name="T43" fmla="*/ 89 h 362"/>
                <a:gd name="T44" fmla="*/ 23 w 41"/>
                <a:gd name="T45" fmla="*/ 87 h 362"/>
                <a:gd name="T46" fmla="*/ 7 w 41"/>
                <a:gd name="T47" fmla="*/ 73 h 362"/>
                <a:gd name="T48" fmla="*/ 0 w 41"/>
                <a:gd name="T49" fmla="*/ 56 h 362"/>
                <a:gd name="T50" fmla="*/ 0 w 41"/>
                <a:gd name="T51" fmla="*/ 36 h 362"/>
                <a:gd name="T52" fmla="*/ 7 w 41"/>
                <a:gd name="T53" fmla="*/ 17 h 362"/>
                <a:gd name="T54" fmla="*/ 23 w 41"/>
                <a:gd name="T55" fmla="*/ 5 h 362"/>
                <a:gd name="T56" fmla="*/ 41 w 41"/>
                <a:gd name="T57" fmla="*/ 0 h 36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362"/>
                <a:gd name="T89" fmla="*/ 41 w 41"/>
                <a:gd name="T90" fmla="*/ 362 h 36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362">
                  <a:moveTo>
                    <a:pt x="41" y="362"/>
                  </a:moveTo>
                  <a:lnTo>
                    <a:pt x="23" y="357"/>
                  </a:lnTo>
                  <a:lnTo>
                    <a:pt x="7" y="345"/>
                  </a:lnTo>
                  <a:lnTo>
                    <a:pt x="0" y="326"/>
                  </a:lnTo>
                  <a:lnTo>
                    <a:pt x="0" y="307"/>
                  </a:lnTo>
                  <a:lnTo>
                    <a:pt x="7" y="287"/>
                  </a:lnTo>
                  <a:lnTo>
                    <a:pt x="23" y="275"/>
                  </a:lnTo>
                  <a:lnTo>
                    <a:pt x="41" y="271"/>
                  </a:lnTo>
                  <a:lnTo>
                    <a:pt x="23" y="268"/>
                  </a:lnTo>
                  <a:lnTo>
                    <a:pt x="7" y="254"/>
                  </a:lnTo>
                  <a:lnTo>
                    <a:pt x="0" y="237"/>
                  </a:lnTo>
                  <a:lnTo>
                    <a:pt x="0" y="217"/>
                  </a:lnTo>
                  <a:lnTo>
                    <a:pt x="7" y="198"/>
                  </a:lnTo>
                  <a:lnTo>
                    <a:pt x="23" y="186"/>
                  </a:lnTo>
                  <a:lnTo>
                    <a:pt x="41" y="181"/>
                  </a:lnTo>
                  <a:lnTo>
                    <a:pt x="23" y="176"/>
                  </a:lnTo>
                  <a:lnTo>
                    <a:pt x="7" y="164"/>
                  </a:lnTo>
                  <a:lnTo>
                    <a:pt x="0" y="145"/>
                  </a:lnTo>
                  <a:lnTo>
                    <a:pt x="0" y="126"/>
                  </a:lnTo>
                  <a:lnTo>
                    <a:pt x="7" y="106"/>
                  </a:lnTo>
                  <a:lnTo>
                    <a:pt x="23" y="94"/>
                  </a:lnTo>
                  <a:lnTo>
                    <a:pt x="41" y="89"/>
                  </a:lnTo>
                  <a:lnTo>
                    <a:pt x="23" y="87"/>
                  </a:lnTo>
                  <a:lnTo>
                    <a:pt x="7" y="73"/>
                  </a:lnTo>
                  <a:lnTo>
                    <a:pt x="0" y="56"/>
                  </a:lnTo>
                  <a:lnTo>
                    <a:pt x="0" y="36"/>
                  </a:lnTo>
                  <a:lnTo>
                    <a:pt x="7" y="17"/>
                  </a:lnTo>
                  <a:lnTo>
                    <a:pt x="23" y="5"/>
                  </a:lnTo>
                  <a:lnTo>
                    <a:pt x="41"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90" name="Rectangle 12"/>
            <p:cNvSpPr>
              <a:spLocks noChangeArrowheads="1"/>
            </p:cNvSpPr>
            <p:nvPr/>
          </p:nvSpPr>
          <p:spPr bwMode="auto">
            <a:xfrm>
              <a:off x="1314" y="1676"/>
              <a:ext cx="172" cy="182"/>
            </a:xfrm>
            <a:prstGeom prst="rect">
              <a:avLst/>
            </a:prstGeom>
            <a:solidFill>
              <a:srgbClr val="000000"/>
            </a:solidFill>
            <a:ln w="3175">
              <a:solidFill>
                <a:srgbClr val="000000"/>
              </a:solidFill>
              <a:miter lim="800000"/>
              <a:headEnd/>
              <a:tailEnd/>
            </a:ln>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3091" name="Line 13"/>
            <p:cNvSpPr>
              <a:spLocks noChangeShapeType="1"/>
            </p:cNvSpPr>
            <p:nvPr/>
          </p:nvSpPr>
          <p:spPr bwMode="auto">
            <a:xfrm>
              <a:off x="1486" y="1768"/>
              <a:ext cx="3438"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2" name="Line 14"/>
            <p:cNvSpPr>
              <a:spLocks noChangeShapeType="1"/>
            </p:cNvSpPr>
            <p:nvPr/>
          </p:nvSpPr>
          <p:spPr bwMode="auto">
            <a:xfrm flipV="1">
              <a:off x="2174" y="1044"/>
              <a:ext cx="0" cy="72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3" name="Line 15"/>
            <p:cNvSpPr>
              <a:spLocks noChangeShapeType="1"/>
            </p:cNvSpPr>
            <p:nvPr/>
          </p:nvSpPr>
          <p:spPr bwMode="auto">
            <a:xfrm>
              <a:off x="2174" y="1225"/>
              <a:ext cx="17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4" name="Line 16"/>
            <p:cNvSpPr>
              <a:spLocks noChangeShapeType="1"/>
            </p:cNvSpPr>
            <p:nvPr/>
          </p:nvSpPr>
          <p:spPr bwMode="auto">
            <a:xfrm>
              <a:off x="2174" y="1541"/>
              <a:ext cx="428"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5" name="Line 17"/>
            <p:cNvSpPr>
              <a:spLocks noChangeShapeType="1"/>
            </p:cNvSpPr>
            <p:nvPr/>
          </p:nvSpPr>
          <p:spPr bwMode="auto">
            <a:xfrm flipH="1">
              <a:off x="1743" y="1314"/>
              <a:ext cx="431"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6" name="Line 18"/>
            <p:cNvSpPr>
              <a:spLocks noChangeShapeType="1"/>
            </p:cNvSpPr>
            <p:nvPr/>
          </p:nvSpPr>
          <p:spPr bwMode="auto">
            <a:xfrm flipV="1">
              <a:off x="2430" y="1406"/>
              <a:ext cx="0" cy="13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7" name="Line 19"/>
            <p:cNvSpPr>
              <a:spLocks noChangeShapeType="1"/>
            </p:cNvSpPr>
            <p:nvPr/>
          </p:nvSpPr>
          <p:spPr bwMode="auto">
            <a:xfrm>
              <a:off x="1830" y="1314"/>
              <a:ext cx="0" cy="18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8" name="Line 20"/>
            <p:cNvSpPr>
              <a:spLocks noChangeShapeType="1"/>
            </p:cNvSpPr>
            <p:nvPr/>
          </p:nvSpPr>
          <p:spPr bwMode="auto">
            <a:xfrm flipH="1">
              <a:off x="2430" y="1768"/>
              <a:ext cx="87" cy="72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9" name="Freeform 21"/>
            <p:cNvSpPr>
              <a:spLocks/>
            </p:cNvSpPr>
            <p:nvPr/>
          </p:nvSpPr>
          <p:spPr bwMode="auto">
            <a:xfrm>
              <a:off x="2087" y="2220"/>
              <a:ext cx="343" cy="272"/>
            </a:xfrm>
            <a:custGeom>
              <a:avLst/>
              <a:gdLst>
                <a:gd name="T0" fmla="*/ 343 w 343"/>
                <a:gd name="T1" fmla="*/ 272 h 272"/>
                <a:gd name="T2" fmla="*/ 171 w 343"/>
                <a:gd name="T3" fmla="*/ 0 h 272"/>
                <a:gd name="T4" fmla="*/ 0 w 343"/>
                <a:gd name="T5" fmla="*/ 272 h 272"/>
                <a:gd name="T6" fmla="*/ 0 60000 65536"/>
                <a:gd name="T7" fmla="*/ 0 60000 65536"/>
                <a:gd name="T8" fmla="*/ 0 60000 65536"/>
                <a:gd name="T9" fmla="*/ 0 w 343"/>
                <a:gd name="T10" fmla="*/ 0 h 272"/>
                <a:gd name="T11" fmla="*/ 343 w 343"/>
                <a:gd name="T12" fmla="*/ 272 h 272"/>
              </a:gdLst>
              <a:ahLst/>
              <a:cxnLst>
                <a:cxn ang="T6">
                  <a:pos x="T0" y="T1"/>
                </a:cxn>
                <a:cxn ang="T7">
                  <a:pos x="T2" y="T3"/>
                </a:cxn>
                <a:cxn ang="T8">
                  <a:pos x="T4" y="T5"/>
                </a:cxn>
              </a:cxnLst>
              <a:rect l="T9" t="T10" r="T11" b="T12"/>
              <a:pathLst>
                <a:path w="343" h="272">
                  <a:moveTo>
                    <a:pt x="343" y="272"/>
                  </a:moveTo>
                  <a:lnTo>
                    <a:pt x="171" y="0"/>
                  </a:lnTo>
                  <a:lnTo>
                    <a:pt x="0" y="272"/>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00" name="Freeform 22"/>
            <p:cNvSpPr>
              <a:spLocks/>
            </p:cNvSpPr>
            <p:nvPr/>
          </p:nvSpPr>
          <p:spPr bwMode="auto">
            <a:xfrm>
              <a:off x="3205" y="1768"/>
              <a:ext cx="344" cy="724"/>
            </a:xfrm>
            <a:custGeom>
              <a:avLst/>
              <a:gdLst>
                <a:gd name="T0" fmla="*/ 0 w 344"/>
                <a:gd name="T1" fmla="*/ 0 h 724"/>
                <a:gd name="T2" fmla="*/ 0 w 344"/>
                <a:gd name="T3" fmla="*/ 724 h 724"/>
                <a:gd name="T4" fmla="*/ 344 w 344"/>
                <a:gd name="T5" fmla="*/ 724 h 724"/>
                <a:gd name="T6" fmla="*/ 0 60000 65536"/>
                <a:gd name="T7" fmla="*/ 0 60000 65536"/>
                <a:gd name="T8" fmla="*/ 0 60000 65536"/>
                <a:gd name="T9" fmla="*/ 0 w 344"/>
                <a:gd name="T10" fmla="*/ 0 h 724"/>
                <a:gd name="T11" fmla="*/ 344 w 344"/>
                <a:gd name="T12" fmla="*/ 724 h 724"/>
              </a:gdLst>
              <a:ahLst/>
              <a:cxnLst>
                <a:cxn ang="T6">
                  <a:pos x="T0" y="T1"/>
                </a:cxn>
                <a:cxn ang="T7">
                  <a:pos x="T2" y="T3"/>
                </a:cxn>
                <a:cxn ang="T8">
                  <a:pos x="T4" y="T5"/>
                </a:cxn>
              </a:cxnLst>
              <a:rect l="T9" t="T10" r="T11" b="T12"/>
              <a:pathLst>
                <a:path w="344" h="724">
                  <a:moveTo>
                    <a:pt x="0" y="0"/>
                  </a:moveTo>
                  <a:lnTo>
                    <a:pt x="0" y="724"/>
                  </a:lnTo>
                  <a:lnTo>
                    <a:pt x="344" y="724"/>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01" name="Line 23"/>
            <p:cNvSpPr>
              <a:spLocks noChangeShapeType="1"/>
            </p:cNvSpPr>
            <p:nvPr/>
          </p:nvSpPr>
          <p:spPr bwMode="auto">
            <a:xfrm>
              <a:off x="3893" y="1768"/>
              <a:ext cx="0" cy="72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2" name="Freeform 24"/>
            <p:cNvSpPr>
              <a:spLocks/>
            </p:cNvSpPr>
            <p:nvPr/>
          </p:nvSpPr>
          <p:spPr bwMode="auto">
            <a:xfrm>
              <a:off x="4956" y="1710"/>
              <a:ext cx="108" cy="116"/>
            </a:xfrm>
            <a:custGeom>
              <a:avLst/>
              <a:gdLst>
                <a:gd name="T0" fmla="*/ 0 w 108"/>
                <a:gd name="T1" fmla="*/ 58 h 116"/>
                <a:gd name="T2" fmla="*/ 5 w 108"/>
                <a:gd name="T3" fmla="*/ 36 h 116"/>
                <a:gd name="T4" fmla="*/ 16 w 108"/>
                <a:gd name="T5" fmla="*/ 17 h 116"/>
                <a:gd name="T6" fmla="*/ 32 w 108"/>
                <a:gd name="T7" fmla="*/ 5 h 116"/>
                <a:gd name="T8" fmla="*/ 53 w 108"/>
                <a:gd name="T9" fmla="*/ 0 h 116"/>
                <a:gd name="T10" fmla="*/ 76 w 108"/>
                <a:gd name="T11" fmla="*/ 5 h 116"/>
                <a:gd name="T12" fmla="*/ 92 w 108"/>
                <a:gd name="T13" fmla="*/ 17 h 116"/>
                <a:gd name="T14" fmla="*/ 103 w 108"/>
                <a:gd name="T15" fmla="*/ 36 h 116"/>
                <a:gd name="T16" fmla="*/ 108 w 108"/>
                <a:gd name="T17" fmla="*/ 58 h 116"/>
                <a:gd name="T18" fmla="*/ 103 w 108"/>
                <a:gd name="T19" fmla="*/ 80 h 116"/>
                <a:gd name="T20" fmla="*/ 92 w 108"/>
                <a:gd name="T21" fmla="*/ 99 h 116"/>
                <a:gd name="T22" fmla="*/ 76 w 108"/>
                <a:gd name="T23" fmla="*/ 111 h 116"/>
                <a:gd name="T24" fmla="*/ 53 w 108"/>
                <a:gd name="T25" fmla="*/ 116 h 116"/>
                <a:gd name="T26" fmla="*/ 32 w 108"/>
                <a:gd name="T27" fmla="*/ 111 h 116"/>
                <a:gd name="T28" fmla="*/ 16 w 108"/>
                <a:gd name="T29" fmla="*/ 99 h 116"/>
                <a:gd name="T30" fmla="*/ 5 w 108"/>
                <a:gd name="T31" fmla="*/ 80 h 116"/>
                <a:gd name="T32" fmla="*/ 0 w 108"/>
                <a:gd name="T33" fmla="*/ 58 h 1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8"/>
                <a:gd name="T52" fmla="*/ 0 h 116"/>
                <a:gd name="T53" fmla="*/ 108 w 108"/>
                <a:gd name="T54" fmla="*/ 116 h 1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8" h="116">
                  <a:moveTo>
                    <a:pt x="0" y="58"/>
                  </a:moveTo>
                  <a:lnTo>
                    <a:pt x="5" y="36"/>
                  </a:lnTo>
                  <a:lnTo>
                    <a:pt x="16" y="17"/>
                  </a:lnTo>
                  <a:lnTo>
                    <a:pt x="32" y="5"/>
                  </a:lnTo>
                  <a:lnTo>
                    <a:pt x="53" y="0"/>
                  </a:lnTo>
                  <a:lnTo>
                    <a:pt x="76" y="5"/>
                  </a:lnTo>
                  <a:lnTo>
                    <a:pt x="92" y="17"/>
                  </a:lnTo>
                  <a:lnTo>
                    <a:pt x="103" y="36"/>
                  </a:lnTo>
                  <a:lnTo>
                    <a:pt x="108" y="58"/>
                  </a:lnTo>
                  <a:lnTo>
                    <a:pt x="103" y="80"/>
                  </a:lnTo>
                  <a:lnTo>
                    <a:pt x="92" y="99"/>
                  </a:lnTo>
                  <a:lnTo>
                    <a:pt x="76" y="111"/>
                  </a:lnTo>
                  <a:lnTo>
                    <a:pt x="53" y="116"/>
                  </a:lnTo>
                  <a:lnTo>
                    <a:pt x="32" y="111"/>
                  </a:lnTo>
                  <a:lnTo>
                    <a:pt x="16" y="99"/>
                  </a:lnTo>
                  <a:lnTo>
                    <a:pt x="5" y="80"/>
                  </a:lnTo>
                  <a:lnTo>
                    <a:pt x="0" y="58"/>
                  </a:lnTo>
                  <a:close/>
                </a:path>
              </a:pathLst>
            </a:custGeom>
            <a:solidFill>
              <a:srgbClr val="FFFFFF"/>
            </a:solidFill>
            <a:ln w="3175">
              <a:solidFill>
                <a:srgbClr val="000000"/>
              </a:solidFill>
              <a:prstDash val="solid"/>
              <a:round/>
              <a:headEnd/>
              <a:tailEnd/>
            </a:ln>
          </p:spPr>
          <p:txBody>
            <a:bodyPr/>
            <a:lstStyle/>
            <a:p>
              <a:endParaRPr lang="en-US"/>
            </a:p>
          </p:txBody>
        </p:sp>
        <p:sp>
          <p:nvSpPr>
            <p:cNvPr id="3103" name="Line 25"/>
            <p:cNvSpPr>
              <a:spLocks noChangeShapeType="1"/>
            </p:cNvSpPr>
            <p:nvPr/>
          </p:nvSpPr>
          <p:spPr bwMode="auto">
            <a:xfrm flipV="1">
              <a:off x="4952" y="1710"/>
              <a:ext cx="116" cy="11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4" name="Line 26"/>
            <p:cNvSpPr>
              <a:spLocks noChangeShapeType="1"/>
            </p:cNvSpPr>
            <p:nvPr/>
          </p:nvSpPr>
          <p:spPr bwMode="auto">
            <a:xfrm>
              <a:off x="5064" y="1768"/>
              <a:ext cx="3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5" name="Line 27"/>
            <p:cNvSpPr>
              <a:spLocks noChangeShapeType="1"/>
            </p:cNvSpPr>
            <p:nvPr/>
          </p:nvSpPr>
          <p:spPr bwMode="auto">
            <a:xfrm>
              <a:off x="4924" y="1768"/>
              <a:ext cx="3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6" name="Freeform 28"/>
            <p:cNvSpPr>
              <a:spLocks/>
            </p:cNvSpPr>
            <p:nvPr/>
          </p:nvSpPr>
          <p:spPr bwMode="auto">
            <a:xfrm>
              <a:off x="3494" y="1710"/>
              <a:ext cx="110" cy="116"/>
            </a:xfrm>
            <a:custGeom>
              <a:avLst/>
              <a:gdLst>
                <a:gd name="T0" fmla="*/ 0 w 110"/>
                <a:gd name="T1" fmla="*/ 58 h 116"/>
                <a:gd name="T2" fmla="*/ 4 w 110"/>
                <a:gd name="T3" fmla="*/ 36 h 116"/>
                <a:gd name="T4" fmla="*/ 16 w 110"/>
                <a:gd name="T5" fmla="*/ 17 h 116"/>
                <a:gd name="T6" fmla="*/ 34 w 110"/>
                <a:gd name="T7" fmla="*/ 5 h 116"/>
                <a:gd name="T8" fmla="*/ 55 w 110"/>
                <a:gd name="T9" fmla="*/ 0 h 116"/>
                <a:gd name="T10" fmla="*/ 75 w 110"/>
                <a:gd name="T11" fmla="*/ 5 h 116"/>
                <a:gd name="T12" fmla="*/ 94 w 110"/>
                <a:gd name="T13" fmla="*/ 17 h 116"/>
                <a:gd name="T14" fmla="*/ 105 w 110"/>
                <a:gd name="T15" fmla="*/ 36 h 116"/>
                <a:gd name="T16" fmla="*/ 110 w 110"/>
                <a:gd name="T17" fmla="*/ 58 h 116"/>
                <a:gd name="T18" fmla="*/ 105 w 110"/>
                <a:gd name="T19" fmla="*/ 80 h 116"/>
                <a:gd name="T20" fmla="*/ 94 w 110"/>
                <a:gd name="T21" fmla="*/ 99 h 116"/>
                <a:gd name="T22" fmla="*/ 75 w 110"/>
                <a:gd name="T23" fmla="*/ 111 h 116"/>
                <a:gd name="T24" fmla="*/ 55 w 110"/>
                <a:gd name="T25" fmla="*/ 116 h 116"/>
                <a:gd name="T26" fmla="*/ 34 w 110"/>
                <a:gd name="T27" fmla="*/ 111 h 116"/>
                <a:gd name="T28" fmla="*/ 16 w 110"/>
                <a:gd name="T29" fmla="*/ 99 h 116"/>
                <a:gd name="T30" fmla="*/ 4 w 110"/>
                <a:gd name="T31" fmla="*/ 80 h 116"/>
                <a:gd name="T32" fmla="*/ 0 w 110"/>
                <a:gd name="T33" fmla="*/ 58 h 1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0"/>
                <a:gd name="T52" fmla="*/ 0 h 116"/>
                <a:gd name="T53" fmla="*/ 110 w 110"/>
                <a:gd name="T54" fmla="*/ 116 h 1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0" h="116">
                  <a:moveTo>
                    <a:pt x="0" y="58"/>
                  </a:moveTo>
                  <a:lnTo>
                    <a:pt x="4" y="36"/>
                  </a:lnTo>
                  <a:lnTo>
                    <a:pt x="16" y="17"/>
                  </a:lnTo>
                  <a:lnTo>
                    <a:pt x="34" y="5"/>
                  </a:lnTo>
                  <a:lnTo>
                    <a:pt x="55" y="0"/>
                  </a:lnTo>
                  <a:lnTo>
                    <a:pt x="75" y="5"/>
                  </a:lnTo>
                  <a:lnTo>
                    <a:pt x="94" y="17"/>
                  </a:lnTo>
                  <a:lnTo>
                    <a:pt x="105" y="36"/>
                  </a:lnTo>
                  <a:lnTo>
                    <a:pt x="110" y="58"/>
                  </a:lnTo>
                  <a:lnTo>
                    <a:pt x="105" y="80"/>
                  </a:lnTo>
                  <a:lnTo>
                    <a:pt x="94" y="99"/>
                  </a:lnTo>
                  <a:lnTo>
                    <a:pt x="75" y="111"/>
                  </a:lnTo>
                  <a:lnTo>
                    <a:pt x="55" y="116"/>
                  </a:lnTo>
                  <a:lnTo>
                    <a:pt x="34" y="111"/>
                  </a:lnTo>
                  <a:lnTo>
                    <a:pt x="16" y="99"/>
                  </a:lnTo>
                  <a:lnTo>
                    <a:pt x="4" y="80"/>
                  </a:lnTo>
                  <a:lnTo>
                    <a:pt x="0" y="58"/>
                  </a:lnTo>
                  <a:close/>
                </a:path>
              </a:pathLst>
            </a:custGeom>
            <a:solidFill>
              <a:srgbClr val="000000"/>
            </a:solidFill>
            <a:ln w="3175">
              <a:solidFill>
                <a:srgbClr val="000000"/>
              </a:solidFill>
              <a:prstDash val="solid"/>
              <a:round/>
              <a:headEnd/>
              <a:tailEnd/>
            </a:ln>
          </p:spPr>
          <p:txBody>
            <a:bodyPr/>
            <a:lstStyle/>
            <a:p>
              <a:endParaRPr lang="en-US"/>
            </a:p>
          </p:txBody>
        </p:sp>
        <p:sp>
          <p:nvSpPr>
            <p:cNvPr id="3107" name="Line 29"/>
            <p:cNvSpPr>
              <a:spLocks noChangeShapeType="1"/>
            </p:cNvSpPr>
            <p:nvPr/>
          </p:nvSpPr>
          <p:spPr bwMode="auto">
            <a:xfrm flipV="1">
              <a:off x="3489" y="1710"/>
              <a:ext cx="119" cy="11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8" name="Line 30"/>
            <p:cNvSpPr>
              <a:spLocks noChangeShapeType="1"/>
            </p:cNvSpPr>
            <p:nvPr/>
          </p:nvSpPr>
          <p:spPr bwMode="auto">
            <a:xfrm>
              <a:off x="3604" y="1768"/>
              <a:ext cx="3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9" name="Line 31"/>
            <p:cNvSpPr>
              <a:spLocks noChangeShapeType="1"/>
            </p:cNvSpPr>
            <p:nvPr/>
          </p:nvSpPr>
          <p:spPr bwMode="auto">
            <a:xfrm>
              <a:off x="3462" y="1768"/>
              <a:ext cx="3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0" name="Line 32"/>
            <p:cNvSpPr>
              <a:spLocks noChangeShapeType="1"/>
            </p:cNvSpPr>
            <p:nvPr/>
          </p:nvSpPr>
          <p:spPr bwMode="auto">
            <a:xfrm>
              <a:off x="3721" y="2492"/>
              <a:ext cx="17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1" name="Line 33"/>
            <p:cNvSpPr>
              <a:spLocks noChangeShapeType="1"/>
            </p:cNvSpPr>
            <p:nvPr/>
          </p:nvSpPr>
          <p:spPr bwMode="auto">
            <a:xfrm>
              <a:off x="3205" y="2261"/>
              <a:ext cx="209"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2" name="Line 34"/>
            <p:cNvSpPr>
              <a:spLocks noChangeShapeType="1"/>
            </p:cNvSpPr>
            <p:nvPr/>
          </p:nvSpPr>
          <p:spPr bwMode="auto">
            <a:xfrm>
              <a:off x="3205" y="2039"/>
              <a:ext cx="209"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3" name="Line 35"/>
            <p:cNvSpPr>
              <a:spLocks noChangeShapeType="1"/>
            </p:cNvSpPr>
            <p:nvPr/>
          </p:nvSpPr>
          <p:spPr bwMode="auto">
            <a:xfrm flipH="1">
              <a:off x="3721" y="1995"/>
              <a:ext cx="17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4" name="Line 36"/>
            <p:cNvSpPr>
              <a:spLocks noChangeShapeType="1"/>
            </p:cNvSpPr>
            <p:nvPr/>
          </p:nvSpPr>
          <p:spPr bwMode="auto">
            <a:xfrm flipH="1">
              <a:off x="3721" y="2220"/>
              <a:ext cx="17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5" name="Line 37"/>
            <p:cNvSpPr>
              <a:spLocks noChangeShapeType="1"/>
            </p:cNvSpPr>
            <p:nvPr/>
          </p:nvSpPr>
          <p:spPr bwMode="auto">
            <a:xfrm>
              <a:off x="3893" y="2130"/>
              <a:ext cx="256"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6" name="Line 38"/>
            <p:cNvSpPr>
              <a:spLocks noChangeShapeType="1"/>
            </p:cNvSpPr>
            <p:nvPr/>
          </p:nvSpPr>
          <p:spPr bwMode="auto">
            <a:xfrm flipH="1">
              <a:off x="2946" y="2130"/>
              <a:ext cx="259"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7" name="Line 39"/>
            <p:cNvSpPr>
              <a:spLocks noChangeShapeType="1"/>
            </p:cNvSpPr>
            <p:nvPr/>
          </p:nvSpPr>
          <p:spPr bwMode="auto">
            <a:xfrm flipV="1">
              <a:off x="3329" y="1899"/>
              <a:ext cx="4" cy="14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8" name="Line 40"/>
            <p:cNvSpPr>
              <a:spLocks noChangeShapeType="1"/>
            </p:cNvSpPr>
            <p:nvPr/>
          </p:nvSpPr>
          <p:spPr bwMode="auto">
            <a:xfrm flipV="1">
              <a:off x="3806" y="1858"/>
              <a:ext cx="0" cy="13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9" name="Line 41"/>
            <p:cNvSpPr>
              <a:spLocks noChangeShapeType="1"/>
            </p:cNvSpPr>
            <p:nvPr/>
          </p:nvSpPr>
          <p:spPr bwMode="auto">
            <a:xfrm>
              <a:off x="3806" y="2220"/>
              <a:ext cx="0" cy="18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0" name="Line 42"/>
            <p:cNvSpPr>
              <a:spLocks noChangeShapeType="1"/>
            </p:cNvSpPr>
            <p:nvPr/>
          </p:nvSpPr>
          <p:spPr bwMode="auto">
            <a:xfrm>
              <a:off x="4065" y="2130"/>
              <a:ext cx="0" cy="9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1" name="Line 43"/>
            <p:cNvSpPr>
              <a:spLocks noChangeShapeType="1"/>
            </p:cNvSpPr>
            <p:nvPr/>
          </p:nvSpPr>
          <p:spPr bwMode="auto">
            <a:xfrm flipV="1">
              <a:off x="4149" y="1858"/>
              <a:ext cx="0" cy="27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2" name="Freeform 44"/>
            <p:cNvSpPr>
              <a:spLocks/>
            </p:cNvSpPr>
            <p:nvPr/>
          </p:nvSpPr>
          <p:spPr bwMode="auto">
            <a:xfrm>
              <a:off x="3581" y="2434"/>
              <a:ext cx="108" cy="116"/>
            </a:xfrm>
            <a:custGeom>
              <a:avLst/>
              <a:gdLst>
                <a:gd name="T0" fmla="*/ 0 w 108"/>
                <a:gd name="T1" fmla="*/ 58 h 116"/>
                <a:gd name="T2" fmla="*/ 5 w 108"/>
                <a:gd name="T3" fmla="*/ 37 h 116"/>
                <a:gd name="T4" fmla="*/ 16 w 108"/>
                <a:gd name="T5" fmla="*/ 17 h 116"/>
                <a:gd name="T6" fmla="*/ 32 w 108"/>
                <a:gd name="T7" fmla="*/ 5 h 116"/>
                <a:gd name="T8" fmla="*/ 53 w 108"/>
                <a:gd name="T9" fmla="*/ 0 h 116"/>
                <a:gd name="T10" fmla="*/ 76 w 108"/>
                <a:gd name="T11" fmla="*/ 5 h 116"/>
                <a:gd name="T12" fmla="*/ 92 w 108"/>
                <a:gd name="T13" fmla="*/ 17 h 116"/>
                <a:gd name="T14" fmla="*/ 103 w 108"/>
                <a:gd name="T15" fmla="*/ 37 h 116"/>
                <a:gd name="T16" fmla="*/ 108 w 108"/>
                <a:gd name="T17" fmla="*/ 58 h 116"/>
                <a:gd name="T18" fmla="*/ 103 w 108"/>
                <a:gd name="T19" fmla="*/ 80 h 116"/>
                <a:gd name="T20" fmla="*/ 92 w 108"/>
                <a:gd name="T21" fmla="*/ 99 h 116"/>
                <a:gd name="T22" fmla="*/ 76 w 108"/>
                <a:gd name="T23" fmla="*/ 111 h 116"/>
                <a:gd name="T24" fmla="*/ 53 w 108"/>
                <a:gd name="T25" fmla="*/ 116 h 116"/>
                <a:gd name="T26" fmla="*/ 32 w 108"/>
                <a:gd name="T27" fmla="*/ 111 h 116"/>
                <a:gd name="T28" fmla="*/ 16 w 108"/>
                <a:gd name="T29" fmla="*/ 99 h 116"/>
                <a:gd name="T30" fmla="*/ 5 w 108"/>
                <a:gd name="T31" fmla="*/ 80 h 116"/>
                <a:gd name="T32" fmla="*/ 0 w 108"/>
                <a:gd name="T33" fmla="*/ 58 h 1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8"/>
                <a:gd name="T52" fmla="*/ 0 h 116"/>
                <a:gd name="T53" fmla="*/ 108 w 108"/>
                <a:gd name="T54" fmla="*/ 116 h 1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8" h="116">
                  <a:moveTo>
                    <a:pt x="0" y="58"/>
                  </a:moveTo>
                  <a:lnTo>
                    <a:pt x="5" y="37"/>
                  </a:lnTo>
                  <a:lnTo>
                    <a:pt x="16" y="17"/>
                  </a:lnTo>
                  <a:lnTo>
                    <a:pt x="32" y="5"/>
                  </a:lnTo>
                  <a:lnTo>
                    <a:pt x="53" y="0"/>
                  </a:lnTo>
                  <a:lnTo>
                    <a:pt x="76" y="5"/>
                  </a:lnTo>
                  <a:lnTo>
                    <a:pt x="92" y="17"/>
                  </a:lnTo>
                  <a:lnTo>
                    <a:pt x="103" y="37"/>
                  </a:lnTo>
                  <a:lnTo>
                    <a:pt x="108" y="58"/>
                  </a:lnTo>
                  <a:lnTo>
                    <a:pt x="103" y="80"/>
                  </a:lnTo>
                  <a:lnTo>
                    <a:pt x="92" y="99"/>
                  </a:lnTo>
                  <a:lnTo>
                    <a:pt x="76" y="111"/>
                  </a:lnTo>
                  <a:lnTo>
                    <a:pt x="53" y="116"/>
                  </a:lnTo>
                  <a:lnTo>
                    <a:pt x="32" y="111"/>
                  </a:lnTo>
                  <a:lnTo>
                    <a:pt x="16" y="99"/>
                  </a:lnTo>
                  <a:lnTo>
                    <a:pt x="5" y="80"/>
                  </a:lnTo>
                  <a:lnTo>
                    <a:pt x="0" y="58"/>
                  </a:lnTo>
                  <a:close/>
                </a:path>
              </a:pathLst>
            </a:custGeom>
            <a:solidFill>
              <a:srgbClr val="FFFFFF"/>
            </a:solidFill>
            <a:ln w="3175">
              <a:solidFill>
                <a:srgbClr val="000000"/>
              </a:solidFill>
              <a:prstDash val="solid"/>
              <a:round/>
              <a:headEnd/>
              <a:tailEnd/>
            </a:ln>
          </p:spPr>
          <p:txBody>
            <a:bodyPr/>
            <a:lstStyle/>
            <a:p>
              <a:endParaRPr lang="en-US"/>
            </a:p>
          </p:txBody>
        </p:sp>
        <p:sp>
          <p:nvSpPr>
            <p:cNvPr id="3123" name="Line 45"/>
            <p:cNvSpPr>
              <a:spLocks noChangeShapeType="1"/>
            </p:cNvSpPr>
            <p:nvPr/>
          </p:nvSpPr>
          <p:spPr bwMode="auto">
            <a:xfrm flipV="1">
              <a:off x="3576" y="2434"/>
              <a:ext cx="117" cy="11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4" name="Line 46"/>
            <p:cNvSpPr>
              <a:spLocks noChangeShapeType="1"/>
            </p:cNvSpPr>
            <p:nvPr/>
          </p:nvSpPr>
          <p:spPr bwMode="auto">
            <a:xfrm>
              <a:off x="3689" y="2492"/>
              <a:ext cx="3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5" name="Line 47"/>
            <p:cNvSpPr>
              <a:spLocks noChangeShapeType="1"/>
            </p:cNvSpPr>
            <p:nvPr/>
          </p:nvSpPr>
          <p:spPr bwMode="auto">
            <a:xfrm>
              <a:off x="3549" y="2492"/>
              <a:ext cx="3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6" name="Line 48"/>
            <p:cNvSpPr>
              <a:spLocks noChangeShapeType="1"/>
            </p:cNvSpPr>
            <p:nvPr/>
          </p:nvSpPr>
          <p:spPr bwMode="auto">
            <a:xfrm flipH="1">
              <a:off x="2258" y="2401"/>
              <a:ext cx="88" cy="18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7" name="Freeform 49"/>
            <p:cNvSpPr>
              <a:spLocks/>
            </p:cNvSpPr>
            <p:nvPr/>
          </p:nvSpPr>
          <p:spPr bwMode="auto">
            <a:xfrm>
              <a:off x="1915" y="2278"/>
              <a:ext cx="270" cy="67"/>
            </a:xfrm>
            <a:custGeom>
              <a:avLst/>
              <a:gdLst>
                <a:gd name="T0" fmla="*/ 270 w 270"/>
                <a:gd name="T1" fmla="*/ 55 h 67"/>
                <a:gd name="T2" fmla="*/ 194 w 270"/>
                <a:gd name="T3" fmla="*/ 0 h 67"/>
                <a:gd name="T4" fmla="*/ 87 w 270"/>
                <a:gd name="T5" fmla="*/ 0 h 67"/>
                <a:gd name="T6" fmla="*/ 0 w 270"/>
                <a:gd name="T7" fmla="*/ 67 h 67"/>
                <a:gd name="T8" fmla="*/ 0 60000 65536"/>
                <a:gd name="T9" fmla="*/ 0 60000 65536"/>
                <a:gd name="T10" fmla="*/ 0 60000 65536"/>
                <a:gd name="T11" fmla="*/ 0 60000 65536"/>
                <a:gd name="T12" fmla="*/ 0 w 270"/>
                <a:gd name="T13" fmla="*/ 0 h 67"/>
                <a:gd name="T14" fmla="*/ 270 w 270"/>
                <a:gd name="T15" fmla="*/ 67 h 67"/>
              </a:gdLst>
              <a:ahLst/>
              <a:cxnLst>
                <a:cxn ang="T8">
                  <a:pos x="T0" y="T1"/>
                </a:cxn>
                <a:cxn ang="T9">
                  <a:pos x="T2" y="T3"/>
                </a:cxn>
                <a:cxn ang="T10">
                  <a:pos x="T4" y="T5"/>
                </a:cxn>
                <a:cxn ang="T11">
                  <a:pos x="T6" y="T7"/>
                </a:cxn>
              </a:cxnLst>
              <a:rect l="T12" t="T13" r="T14" b="T15"/>
              <a:pathLst>
                <a:path w="270" h="67">
                  <a:moveTo>
                    <a:pt x="270" y="55"/>
                  </a:moveTo>
                  <a:lnTo>
                    <a:pt x="194" y="0"/>
                  </a:lnTo>
                  <a:lnTo>
                    <a:pt x="87" y="0"/>
                  </a:lnTo>
                  <a:lnTo>
                    <a:pt x="0" y="67"/>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28" name="Freeform 50"/>
            <p:cNvSpPr>
              <a:spLocks/>
            </p:cNvSpPr>
            <p:nvPr/>
          </p:nvSpPr>
          <p:spPr bwMode="auto">
            <a:xfrm>
              <a:off x="2142" y="2447"/>
              <a:ext cx="160" cy="45"/>
            </a:xfrm>
            <a:custGeom>
              <a:avLst/>
              <a:gdLst>
                <a:gd name="T0" fmla="*/ 160 w 160"/>
                <a:gd name="T1" fmla="*/ 45 h 45"/>
                <a:gd name="T2" fmla="*/ 84 w 160"/>
                <a:gd name="T3" fmla="*/ 0 h 45"/>
                <a:gd name="T4" fmla="*/ 0 w 160"/>
                <a:gd name="T5" fmla="*/ 24 h 45"/>
                <a:gd name="T6" fmla="*/ 0 60000 65536"/>
                <a:gd name="T7" fmla="*/ 0 60000 65536"/>
                <a:gd name="T8" fmla="*/ 0 60000 65536"/>
                <a:gd name="T9" fmla="*/ 0 w 160"/>
                <a:gd name="T10" fmla="*/ 0 h 45"/>
                <a:gd name="T11" fmla="*/ 160 w 160"/>
                <a:gd name="T12" fmla="*/ 45 h 45"/>
              </a:gdLst>
              <a:ahLst/>
              <a:cxnLst>
                <a:cxn ang="T6">
                  <a:pos x="T0" y="T1"/>
                </a:cxn>
                <a:cxn ang="T7">
                  <a:pos x="T2" y="T3"/>
                </a:cxn>
                <a:cxn ang="T8">
                  <a:pos x="T4" y="T5"/>
                </a:cxn>
              </a:cxnLst>
              <a:rect l="T9" t="T10" r="T11" b="T12"/>
              <a:pathLst>
                <a:path w="160" h="45">
                  <a:moveTo>
                    <a:pt x="160" y="45"/>
                  </a:moveTo>
                  <a:lnTo>
                    <a:pt x="84" y="0"/>
                  </a:lnTo>
                  <a:lnTo>
                    <a:pt x="0" y="24"/>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29" name="Line 51"/>
            <p:cNvSpPr>
              <a:spLocks noChangeShapeType="1"/>
            </p:cNvSpPr>
            <p:nvPr/>
          </p:nvSpPr>
          <p:spPr bwMode="auto">
            <a:xfrm>
              <a:off x="2469" y="2176"/>
              <a:ext cx="168" cy="12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0" name="Line 52"/>
            <p:cNvSpPr>
              <a:spLocks noChangeShapeType="1"/>
            </p:cNvSpPr>
            <p:nvPr/>
          </p:nvSpPr>
          <p:spPr bwMode="auto">
            <a:xfrm>
              <a:off x="2506" y="1983"/>
              <a:ext cx="312" cy="29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1" name="Line 53"/>
            <p:cNvSpPr>
              <a:spLocks noChangeShapeType="1"/>
            </p:cNvSpPr>
            <p:nvPr/>
          </p:nvSpPr>
          <p:spPr bwMode="auto">
            <a:xfrm flipV="1">
              <a:off x="3968" y="1259"/>
              <a:ext cx="0" cy="49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2" name="Line 54"/>
            <p:cNvSpPr>
              <a:spLocks noChangeShapeType="1"/>
            </p:cNvSpPr>
            <p:nvPr/>
          </p:nvSpPr>
          <p:spPr bwMode="auto">
            <a:xfrm>
              <a:off x="3977" y="1474"/>
              <a:ext cx="647"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3" name="Line 55"/>
            <p:cNvSpPr>
              <a:spLocks noChangeShapeType="1"/>
            </p:cNvSpPr>
            <p:nvPr/>
          </p:nvSpPr>
          <p:spPr bwMode="auto">
            <a:xfrm>
              <a:off x="4360" y="1474"/>
              <a:ext cx="0" cy="19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4" name="Line 56"/>
            <p:cNvSpPr>
              <a:spLocks noChangeShapeType="1"/>
            </p:cNvSpPr>
            <p:nvPr/>
          </p:nvSpPr>
          <p:spPr bwMode="auto">
            <a:xfrm flipH="1" flipV="1">
              <a:off x="4161" y="1259"/>
              <a:ext cx="27" cy="20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5" name="Line 57"/>
            <p:cNvSpPr>
              <a:spLocks noChangeShapeType="1"/>
            </p:cNvSpPr>
            <p:nvPr/>
          </p:nvSpPr>
          <p:spPr bwMode="auto">
            <a:xfrm flipH="1">
              <a:off x="3785" y="1339"/>
              <a:ext cx="172" cy="10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6" name="Line 58"/>
            <p:cNvSpPr>
              <a:spLocks noChangeShapeType="1"/>
            </p:cNvSpPr>
            <p:nvPr/>
          </p:nvSpPr>
          <p:spPr bwMode="auto">
            <a:xfrm flipV="1">
              <a:off x="2914" y="909"/>
              <a:ext cx="0" cy="84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7" name="Line 59"/>
            <p:cNvSpPr>
              <a:spLocks noChangeShapeType="1"/>
            </p:cNvSpPr>
            <p:nvPr/>
          </p:nvSpPr>
          <p:spPr bwMode="auto">
            <a:xfrm>
              <a:off x="2905" y="1213"/>
              <a:ext cx="321" cy="1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8" name="Line 60"/>
            <p:cNvSpPr>
              <a:spLocks noChangeShapeType="1"/>
            </p:cNvSpPr>
            <p:nvPr/>
          </p:nvSpPr>
          <p:spPr bwMode="auto">
            <a:xfrm flipH="1" flipV="1">
              <a:off x="2765" y="1406"/>
              <a:ext cx="149" cy="4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077" name="Text Box 61"/>
          <p:cNvSpPr txBox="1">
            <a:spLocks noChangeArrowheads="1"/>
          </p:cNvSpPr>
          <p:nvPr/>
        </p:nvSpPr>
        <p:spPr bwMode="auto">
          <a:xfrm>
            <a:off x="3044825" y="5329238"/>
            <a:ext cx="1144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MV (ALL)</a:t>
            </a:r>
          </a:p>
        </p:txBody>
      </p:sp>
      <p:sp>
        <p:nvSpPr>
          <p:cNvPr id="3078" name="Text Box 62"/>
          <p:cNvSpPr txBox="1">
            <a:spLocks noChangeArrowheads="1"/>
          </p:cNvSpPr>
          <p:nvPr/>
        </p:nvSpPr>
        <p:spPr bwMode="auto">
          <a:xfrm>
            <a:off x="3644900" y="3163888"/>
            <a:ext cx="758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LV</a:t>
            </a:r>
          </a:p>
        </p:txBody>
      </p:sp>
      <p:sp>
        <p:nvSpPr>
          <p:cNvPr id="3079" name="Text Box 63"/>
          <p:cNvSpPr txBox="1">
            <a:spLocks noChangeArrowheads="1"/>
          </p:cNvSpPr>
          <p:nvPr/>
        </p:nvSpPr>
        <p:spPr bwMode="auto">
          <a:xfrm>
            <a:off x="3357563" y="2322513"/>
            <a:ext cx="819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MV</a:t>
            </a:r>
          </a:p>
        </p:txBody>
      </p:sp>
      <p:sp>
        <p:nvSpPr>
          <p:cNvPr id="3080" name="Text Box 64"/>
          <p:cNvSpPr txBox="1">
            <a:spLocks noChangeArrowheads="1"/>
          </p:cNvSpPr>
          <p:nvPr/>
        </p:nvSpPr>
        <p:spPr bwMode="auto">
          <a:xfrm>
            <a:off x="301625" y="4065588"/>
            <a:ext cx="2419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North American System</a:t>
            </a:r>
          </a:p>
        </p:txBody>
      </p:sp>
      <p:sp>
        <p:nvSpPr>
          <p:cNvPr id="3081" name="Text Box 65"/>
          <p:cNvSpPr txBox="1">
            <a:spLocks noChangeArrowheads="1"/>
          </p:cNvSpPr>
          <p:nvPr/>
        </p:nvSpPr>
        <p:spPr bwMode="auto">
          <a:xfrm>
            <a:off x="374650" y="1490663"/>
            <a:ext cx="3152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European-Style System</a:t>
            </a:r>
          </a:p>
        </p:txBody>
      </p:sp>
      <p:sp>
        <p:nvSpPr>
          <p:cNvPr id="3082" name="Line 66"/>
          <p:cNvSpPr>
            <a:spLocks noChangeShapeType="1"/>
          </p:cNvSpPr>
          <p:nvPr/>
        </p:nvSpPr>
        <p:spPr bwMode="auto">
          <a:xfrm>
            <a:off x="241300" y="3970338"/>
            <a:ext cx="850741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1221744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Comparison of Distribution Systems</a:t>
            </a:r>
          </a:p>
        </p:txBody>
      </p:sp>
      <p:sp>
        <p:nvSpPr>
          <p:cNvPr id="12291" name="Rectangle 3"/>
          <p:cNvSpPr>
            <a:spLocks noGrp="1" noChangeArrowheads="1"/>
          </p:cNvSpPr>
          <p:nvPr>
            <p:ph type="body" sz="half" idx="1"/>
          </p:nvPr>
        </p:nvSpPr>
        <p:spPr/>
        <p:txBody>
          <a:bodyPr/>
          <a:lstStyle/>
          <a:p>
            <a:pPr>
              <a:lnSpc>
                <a:spcPct val="90000"/>
              </a:lnSpc>
            </a:pPr>
            <a:r>
              <a:rPr lang="en-US" altLang="en-US" sz="2200"/>
              <a:t>North American System</a:t>
            </a:r>
          </a:p>
          <a:p>
            <a:pPr lvl="1">
              <a:lnSpc>
                <a:spcPct val="90000"/>
              </a:lnSpc>
            </a:pPr>
            <a:r>
              <a:rPr lang="en-US" altLang="en-US" sz="2200"/>
              <a:t>Primary (MV) system is extensive, complex</a:t>
            </a:r>
          </a:p>
          <a:p>
            <a:pPr lvl="1">
              <a:lnSpc>
                <a:spcPct val="90000"/>
              </a:lnSpc>
            </a:pPr>
            <a:r>
              <a:rPr lang="en-US" altLang="en-US" sz="2200"/>
              <a:t>Secondary (LV) is short</a:t>
            </a:r>
          </a:p>
          <a:p>
            <a:pPr lvl="1">
              <a:lnSpc>
                <a:spcPct val="90000"/>
              </a:lnSpc>
            </a:pPr>
            <a:r>
              <a:rPr lang="en-US" altLang="en-US" sz="2200"/>
              <a:t>4-5 houses per distribution transformer</a:t>
            </a:r>
          </a:p>
          <a:p>
            <a:pPr lvl="2">
              <a:lnSpc>
                <a:spcPct val="90000"/>
              </a:lnSpc>
            </a:pPr>
            <a:r>
              <a:rPr lang="en-US" altLang="en-US"/>
              <a:t>120/240 V single-phase (“split phase”) service</a:t>
            </a:r>
          </a:p>
          <a:p>
            <a:pPr lvl="1">
              <a:lnSpc>
                <a:spcPct val="90000"/>
              </a:lnSpc>
            </a:pPr>
            <a:r>
              <a:rPr lang="en-US" altLang="en-US" sz="2200"/>
              <a:t>1 Industrial customer per distribution transformer</a:t>
            </a:r>
          </a:p>
          <a:p>
            <a:pPr lvl="2">
              <a:lnSpc>
                <a:spcPct val="90000"/>
              </a:lnSpc>
            </a:pPr>
            <a:r>
              <a:rPr lang="en-US" altLang="en-US"/>
              <a:t>Or multiple transformers per customer</a:t>
            </a:r>
          </a:p>
          <a:p>
            <a:pPr lvl="1">
              <a:lnSpc>
                <a:spcPct val="90000"/>
              </a:lnSpc>
            </a:pPr>
            <a:r>
              <a:rPr lang="en-US" altLang="en-US" sz="2200"/>
              <a:t>Extended by adding transformer + wire</a:t>
            </a:r>
          </a:p>
        </p:txBody>
      </p:sp>
      <p:sp>
        <p:nvSpPr>
          <p:cNvPr id="12292" name="Rectangle 4"/>
          <p:cNvSpPr>
            <a:spLocks noGrp="1" noChangeArrowheads="1"/>
          </p:cNvSpPr>
          <p:nvPr>
            <p:ph type="body" sz="half" idx="2"/>
          </p:nvPr>
        </p:nvSpPr>
        <p:spPr/>
        <p:txBody>
          <a:bodyPr/>
          <a:lstStyle/>
          <a:p>
            <a:r>
              <a:rPr lang="en-US" altLang="en-US" sz="2200"/>
              <a:t>European Style System</a:t>
            </a:r>
          </a:p>
          <a:p>
            <a:pPr lvl="1"/>
            <a:r>
              <a:rPr lang="en-US" altLang="en-US" sz="2200"/>
              <a:t>MV System has simpler structure</a:t>
            </a:r>
          </a:p>
          <a:p>
            <a:pPr lvl="1"/>
            <a:r>
              <a:rPr lang="en-US" altLang="en-US" sz="2200"/>
              <a:t>LV System (400 V) is extensive</a:t>
            </a:r>
          </a:p>
          <a:p>
            <a:pPr lvl="1"/>
            <a:r>
              <a:rPr lang="en-US" altLang="en-US" sz="2200"/>
              <a:t>Perhaps 100 residences on MV/LV transformer</a:t>
            </a:r>
          </a:p>
          <a:p>
            <a:pPr lvl="2"/>
            <a:r>
              <a:rPr lang="en-US" altLang="en-US"/>
              <a:t>230/400 V 3-phase</a:t>
            </a:r>
          </a:p>
          <a:p>
            <a:pPr lvl="1"/>
            <a:r>
              <a:rPr lang="en-US" altLang="en-US" sz="2200"/>
              <a:t>Extended by adding wire</a:t>
            </a:r>
          </a:p>
          <a:p>
            <a:pPr lvl="2"/>
            <a:r>
              <a:rPr lang="en-US" altLang="en-US"/>
              <a:t>Fewer transformers</a:t>
            </a:r>
          </a:p>
        </p:txBody>
      </p:sp>
    </p:spTree>
    <p:extLst>
      <p:ext uri="{BB962C8B-B14F-4D97-AF65-F5344CB8AC3E}">
        <p14:creationId xmlns:p14="http://schemas.microsoft.com/office/powerpoint/2010/main" val="2277279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1" y="182562"/>
            <a:ext cx="2666999" cy="5151437"/>
          </a:xfrm>
        </p:spPr>
        <p:txBody>
          <a:bodyPr/>
          <a:lstStyle/>
          <a:p>
            <a:r>
              <a:rPr lang="en-US" dirty="0"/>
              <a:t>Urban </a:t>
            </a:r>
            <a:br>
              <a:rPr lang="en-US" dirty="0"/>
            </a:br>
            <a:r>
              <a:rPr lang="en-US" dirty="0"/>
              <a:t>Low-Voltage Network Systems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1160" y="-152400"/>
            <a:ext cx="6197600" cy="6540500"/>
          </a:xfrm>
          <a:prstGeom prst="rect">
            <a:avLst/>
          </a:prstGeom>
          <a:solidFill>
            <a:schemeClr val="bg1"/>
          </a:solidFill>
          <a:ln>
            <a:solidFill>
              <a:schemeClr val="tx1"/>
            </a:solidFill>
          </a:ln>
        </p:spPr>
      </p:pic>
    </p:spTree>
    <p:extLst>
      <p:ext uri="{BB962C8B-B14F-4D97-AF65-F5344CB8AC3E}">
        <p14:creationId xmlns:p14="http://schemas.microsoft.com/office/powerpoint/2010/main" val="2397801499"/>
      </p:ext>
    </p:extLst>
  </p:cSld>
  <p:clrMapOvr>
    <a:masterClrMapping/>
  </p:clrMapOvr>
</p:sld>
</file>

<file path=ppt/theme/theme1.xml><?xml version="1.0" encoding="utf-8"?>
<a:theme xmlns:a="http://schemas.openxmlformats.org/drawingml/2006/main" name="2017 PowerPoint Theme">
  <a:themeElements>
    <a:clrScheme name="EPRI Color Theme 2015">
      <a:dk1>
        <a:srgbClr val="000000"/>
      </a:dk1>
      <a:lt1>
        <a:srgbClr val="FFFFFF"/>
      </a:lt1>
      <a:dk2>
        <a:srgbClr val="000099"/>
      </a:dk2>
      <a:lt2>
        <a:srgbClr val="595959"/>
      </a:lt2>
      <a:accent1>
        <a:srgbClr val="006699"/>
      </a:accent1>
      <a:accent2>
        <a:srgbClr val="A50021"/>
      </a:accent2>
      <a:accent3>
        <a:srgbClr val="30BE30"/>
      </a:accent3>
      <a:accent4>
        <a:srgbClr val="FF8000"/>
      </a:accent4>
      <a:accent5>
        <a:srgbClr val="8409FF"/>
      </a:accent5>
      <a:accent6>
        <a:srgbClr val="FFCC00"/>
      </a:accent6>
      <a:hlink>
        <a:srgbClr val="0000FF"/>
      </a:hlink>
      <a:folHlink>
        <a:srgbClr val="FF00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7 PowerPoint Template_v1.0-compressed.pptx" id="{22C5CF4E-E521-4ECF-A0C2-051C98C0D3AA}" vid="{EA66951D-B5AC-4D1B-B729-924FEAD0A0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Props1.xml><?xml version="1.0" encoding="utf-8"?>
<ds:datastoreItem xmlns:ds="http://schemas.openxmlformats.org/officeDocument/2006/customXml" ds:itemID="{04AC8A55-24A3-47CA-BC47-DFAAE86ABF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B5431-8C26-478B-808F-26BED01B748B}">
  <ds:schemaRefs>
    <ds:schemaRef ds:uri="http://schemas.microsoft.com/sharepoint/v3/contenttype/forms"/>
  </ds:schemaRefs>
</ds:datastoreItem>
</file>

<file path=customXml/itemProps3.xml><?xml version="1.0" encoding="utf-8"?>
<ds:datastoreItem xmlns:ds="http://schemas.openxmlformats.org/officeDocument/2006/customXml" ds:itemID="{CB3A9CD0-2239-4A17-AE12-8DE9BDDF5A58}">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9d4eb815-23ed-48d9-b0c1-2b9ce0016f4e"/>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PowerPoint-Template-2017</Template>
  <TotalTime>694</TotalTime>
  <Words>904</Words>
  <Application>Microsoft Office PowerPoint</Application>
  <PresentationFormat>On-screen Show (4:3)</PresentationFormat>
  <Paragraphs>154</Paragraphs>
  <Slides>25</Slides>
  <Notes>18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2" baseType="lpstr">
      <vt:lpstr>Arial</vt:lpstr>
      <vt:lpstr>Arial Black</vt:lpstr>
      <vt:lpstr>Arial Narrow</vt:lpstr>
      <vt:lpstr>Calibri</vt:lpstr>
      <vt:lpstr>Wingdings</vt:lpstr>
      <vt:lpstr>2017 PowerPoint Theme</vt:lpstr>
      <vt:lpstr>Document</vt:lpstr>
      <vt:lpstr>Advanced Modeling for Distribution Planning with OpenDSS </vt:lpstr>
      <vt:lpstr>Instructor</vt:lpstr>
      <vt:lpstr>Introduction to  Distribution Systems</vt:lpstr>
      <vt:lpstr>Typical North American Distribution System</vt:lpstr>
      <vt:lpstr>The Unbalanced Distribution System</vt:lpstr>
      <vt:lpstr>Typical European Style System</vt:lpstr>
      <vt:lpstr>Comparisons of Systems</vt:lpstr>
      <vt:lpstr>Comparison of Distribution Systems</vt:lpstr>
      <vt:lpstr>Urban  Low-Voltage Network Systems</vt:lpstr>
      <vt:lpstr>Urban LV Network Systems – Another View</vt:lpstr>
      <vt:lpstr>Urban LV Network Systems</vt:lpstr>
      <vt:lpstr>Why are most distribution systems radial?</vt:lpstr>
      <vt:lpstr>Utility Fault-Clearing Practices</vt:lpstr>
      <vt:lpstr>The Fuse Characteristic Dictates Utility Fault Protection Practices On Distribution </vt:lpstr>
      <vt:lpstr>Fuse Characteristic, cont’d</vt:lpstr>
      <vt:lpstr>Radial Distribution Fault Protection</vt:lpstr>
      <vt:lpstr>Transmission Fault Protection</vt:lpstr>
      <vt:lpstr>Radial Circuit Economics</vt:lpstr>
      <vt:lpstr>Radial System Protection Principles</vt:lpstr>
      <vt:lpstr>LV Network Systems</vt:lpstr>
      <vt:lpstr>LV Network Protection Principles</vt:lpstr>
      <vt:lpstr>Reclosing on Radial Circuits</vt:lpstr>
      <vt:lpstr>Typical Reclosing Sequences</vt:lpstr>
      <vt:lpstr>Summary: Distribution Systems</vt:lpstr>
      <vt:lpstr>PowerPoint Presentation</vt:lpstr>
    </vt:vector>
  </TitlesOfParts>
  <Company>Electric Power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Title Subtitle</dc:title>
  <dc:subject>Version 1.0</dc:subject>
  <dc:creator>Dugan, Roger</dc:creator>
  <dc:description>© 2017 Electric Power Research Institute, Inc. All rights reserved.</dc:description>
  <cp:lastModifiedBy>Dugan, Roger</cp:lastModifiedBy>
  <cp:revision>54</cp:revision>
  <cp:lastPrinted>2014-11-24T20:31:07Z</cp:lastPrinted>
  <dcterms:created xsi:type="dcterms:W3CDTF">2017-04-05T15:17:39Z</dcterms:created>
  <dcterms:modified xsi:type="dcterms:W3CDTF">2017-06-14T19:04:48Z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