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32"/>
  </p:notesMasterIdLst>
  <p:sldIdLst>
    <p:sldId id="283" r:id="rId5"/>
    <p:sldId id="344" r:id="rId6"/>
    <p:sldId id="345" r:id="rId7"/>
    <p:sldId id="346" r:id="rId8"/>
    <p:sldId id="347" r:id="rId9"/>
    <p:sldId id="348" r:id="rId10"/>
    <p:sldId id="349" r:id="rId11"/>
    <p:sldId id="350" r:id="rId12"/>
    <p:sldId id="367" r:id="rId13"/>
    <p:sldId id="368"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39" r:id="rId31"/>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6366" autoAdjust="0"/>
  </p:normalViewPr>
  <p:slideViewPr>
    <p:cSldViewPr snapToGrid="0">
      <p:cViewPr varScale="1">
        <p:scale>
          <a:sx n="71" d="100"/>
          <a:sy n="71" d="100"/>
        </p:scale>
        <p:origin x="864" y="48"/>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6/14/2017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Slide Image Placeholder 1"/>
          <p:cNvSpPr>
            <a:spLocks noGrp="1" noRot="1" noChangeAspect="1" noTextEdit="1"/>
          </p:cNvSpPr>
          <p:nvPr>
            <p:ph type="sldImg"/>
          </p:nvPr>
        </p:nvSpPr>
        <p:spPr>
          <a:ln/>
        </p:spPr>
      </p:sp>
      <p:sp>
        <p:nvSpPr>
          <p:cNvPr id="430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30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BD413E1-40B0-431A-B1A9-012FE7B4A9CC}" type="slidenum">
              <a:rPr lang="en-US" altLang="en-US" sz="1200">
                <a:solidFill>
                  <a:schemeClr val="tx1"/>
                </a:solidFill>
              </a:rPr>
              <a:pPr/>
              <a:t>13</a:t>
            </a:fld>
            <a:endParaRPr lang="en-US" altLang="en-US" sz="1200">
              <a:solidFill>
                <a:schemeClr val="tx1"/>
              </a:solidFill>
            </a:endParaRPr>
          </a:p>
        </p:txBody>
      </p:sp>
    </p:spTree>
    <p:extLst>
      <p:ext uri="{BB962C8B-B14F-4D97-AF65-F5344CB8AC3E}">
        <p14:creationId xmlns:p14="http://schemas.microsoft.com/office/powerpoint/2010/main" val="3004221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Slide Image Placeholder 1"/>
          <p:cNvSpPr>
            <a:spLocks noGrp="1" noRot="1" noChangeAspect="1" noTextEdit="1"/>
          </p:cNvSpPr>
          <p:nvPr>
            <p:ph type="sldImg"/>
          </p:nvPr>
        </p:nvSpPr>
        <p:spPr>
          <a:ln/>
        </p:spPr>
      </p:sp>
      <p:sp>
        <p:nvSpPr>
          <p:cNvPr id="431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1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279BB33-9F99-4896-A102-4E343CDC864E}" type="slidenum">
              <a:rPr lang="en-US" altLang="en-US" sz="1200">
                <a:solidFill>
                  <a:schemeClr val="tx1"/>
                </a:solidFill>
              </a:rPr>
              <a:pPr/>
              <a:t>14</a:t>
            </a:fld>
            <a:endParaRPr lang="en-US" altLang="en-US" sz="1200">
              <a:solidFill>
                <a:schemeClr val="tx1"/>
              </a:solidFill>
            </a:endParaRPr>
          </a:p>
        </p:txBody>
      </p:sp>
    </p:spTree>
    <p:extLst>
      <p:ext uri="{BB962C8B-B14F-4D97-AF65-F5344CB8AC3E}">
        <p14:creationId xmlns:p14="http://schemas.microsoft.com/office/powerpoint/2010/main" val="3083928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Slide Image Placeholder 1"/>
          <p:cNvSpPr>
            <a:spLocks noGrp="1" noRot="1" noChangeAspect="1" noTextEdit="1"/>
          </p:cNvSpPr>
          <p:nvPr>
            <p:ph type="sldImg"/>
          </p:nvPr>
        </p:nvSpPr>
        <p:spPr>
          <a:ln/>
        </p:spPr>
      </p:sp>
      <p:sp>
        <p:nvSpPr>
          <p:cNvPr id="432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32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1F4571C-72EB-4AA1-8F7B-847381B4C776}" type="slidenum">
              <a:rPr lang="en-US" altLang="en-US" sz="1200">
                <a:solidFill>
                  <a:schemeClr val="tx1"/>
                </a:solidFill>
              </a:rPr>
              <a:pPr/>
              <a:t>15</a:t>
            </a:fld>
            <a:endParaRPr lang="en-US" altLang="en-US" sz="1200">
              <a:solidFill>
                <a:schemeClr val="tx1"/>
              </a:solidFill>
            </a:endParaRPr>
          </a:p>
        </p:txBody>
      </p:sp>
    </p:spTree>
    <p:extLst>
      <p:ext uri="{BB962C8B-B14F-4D97-AF65-F5344CB8AC3E}">
        <p14:creationId xmlns:p14="http://schemas.microsoft.com/office/powerpoint/2010/main" val="112365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1C381EE-077A-4B77-B6D5-B6232285F42E}" type="slidenum">
              <a:rPr lang="en-US" altLang="en-US" sz="1200">
                <a:solidFill>
                  <a:schemeClr val="tx1"/>
                </a:solidFill>
              </a:rPr>
              <a:pPr/>
              <a:t>16</a:t>
            </a:fld>
            <a:endParaRPr lang="en-US" altLang="en-US" sz="1200">
              <a:solidFill>
                <a:schemeClr val="tx1"/>
              </a:solidFill>
            </a:endParaRPr>
          </a:p>
        </p:txBody>
      </p:sp>
      <p:sp>
        <p:nvSpPr>
          <p:cNvPr id="433155" name="Rectangle 2"/>
          <p:cNvSpPr>
            <a:spLocks noGrp="1" noRot="1" noChangeAspect="1" noChangeArrowheads="1" noTextEdit="1"/>
          </p:cNvSpPr>
          <p:nvPr>
            <p:ph type="sldImg"/>
          </p:nvPr>
        </p:nvSpPr>
        <p:spPr>
          <a:ln/>
        </p:spPr>
      </p:sp>
      <p:sp>
        <p:nvSpPr>
          <p:cNvPr id="43315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72304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Slide Image Placeholder 1"/>
          <p:cNvSpPr>
            <a:spLocks noGrp="1" noRot="1" noChangeAspect="1" noTextEdit="1"/>
          </p:cNvSpPr>
          <p:nvPr>
            <p:ph type="sldImg"/>
          </p:nvPr>
        </p:nvSpPr>
        <p:spPr>
          <a:ln/>
        </p:spPr>
      </p:sp>
      <p:sp>
        <p:nvSpPr>
          <p:cNvPr id="434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4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37A73E9-A1F1-470B-85F7-F980F2CE8585}" type="slidenum">
              <a:rPr lang="en-US" altLang="en-US" sz="1200">
                <a:solidFill>
                  <a:schemeClr val="tx1"/>
                </a:solidFill>
              </a:rPr>
              <a:pPr/>
              <a:t>17</a:t>
            </a:fld>
            <a:endParaRPr lang="en-US" altLang="en-US" sz="1200">
              <a:solidFill>
                <a:schemeClr val="tx1"/>
              </a:solidFill>
            </a:endParaRPr>
          </a:p>
        </p:txBody>
      </p:sp>
    </p:spTree>
    <p:extLst>
      <p:ext uri="{BB962C8B-B14F-4D97-AF65-F5344CB8AC3E}">
        <p14:creationId xmlns:p14="http://schemas.microsoft.com/office/powerpoint/2010/main" val="388821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Slide Image Placeholder 1"/>
          <p:cNvSpPr>
            <a:spLocks noGrp="1" noRot="1" noChangeAspect="1" noTextEdit="1"/>
          </p:cNvSpPr>
          <p:nvPr>
            <p:ph type="sldImg"/>
          </p:nvPr>
        </p:nvSpPr>
        <p:spPr>
          <a:ln/>
        </p:spPr>
      </p:sp>
      <p:sp>
        <p:nvSpPr>
          <p:cNvPr id="435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5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E417DAF-2B93-4FF3-99F5-D75464204048}" type="slidenum">
              <a:rPr lang="en-US" altLang="en-US" sz="1200">
                <a:solidFill>
                  <a:schemeClr val="tx1"/>
                </a:solidFill>
              </a:rPr>
              <a:pPr/>
              <a:t>18</a:t>
            </a:fld>
            <a:endParaRPr lang="en-US" altLang="en-US" sz="1200">
              <a:solidFill>
                <a:schemeClr val="tx1"/>
              </a:solidFill>
            </a:endParaRPr>
          </a:p>
        </p:txBody>
      </p:sp>
    </p:spTree>
    <p:extLst>
      <p:ext uri="{BB962C8B-B14F-4D97-AF65-F5344CB8AC3E}">
        <p14:creationId xmlns:p14="http://schemas.microsoft.com/office/powerpoint/2010/main" val="972630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Slide Image Placeholder 1"/>
          <p:cNvSpPr>
            <a:spLocks noGrp="1" noRot="1" noChangeAspect="1" noTextEdit="1"/>
          </p:cNvSpPr>
          <p:nvPr>
            <p:ph type="sldImg"/>
          </p:nvPr>
        </p:nvSpPr>
        <p:spPr>
          <a:ln/>
        </p:spPr>
      </p:sp>
      <p:sp>
        <p:nvSpPr>
          <p:cNvPr id="436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6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9C73D25-C4FA-448D-B1E0-CD3449327CAD}" type="slidenum">
              <a:rPr lang="en-US" altLang="en-US" sz="1200">
                <a:solidFill>
                  <a:schemeClr val="tx1"/>
                </a:solidFill>
              </a:rPr>
              <a:pPr/>
              <a:t>19</a:t>
            </a:fld>
            <a:endParaRPr lang="en-US" altLang="en-US" sz="1200">
              <a:solidFill>
                <a:schemeClr val="tx1"/>
              </a:solidFill>
            </a:endParaRPr>
          </a:p>
        </p:txBody>
      </p:sp>
    </p:spTree>
    <p:extLst>
      <p:ext uri="{BB962C8B-B14F-4D97-AF65-F5344CB8AC3E}">
        <p14:creationId xmlns:p14="http://schemas.microsoft.com/office/powerpoint/2010/main" val="2174793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Slide Image Placeholder 1"/>
          <p:cNvSpPr>
            <a:spLocks noGrp="1" noRot="1" noChangeAspect="1" noTextEdit="1"/>
          </p:cNvSpPr>
          <p:nvPr>
            <p:ph type="sldImg"/>
          </p:nvPr>
        </p:nvSpPr>
        <p:spPr>
          <a:ln/>
        </p:spPr>
      </p:sp>
      <p:sp>
        <p:nvSpPr>
          <p:cNvPr id="437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7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5E5C4CE-0150-449C-8598-921498661D7D}" type="slidenum">
              <a:rPr lang="en-US" altLang="en-US" sz="1200">
                <a:solidFill>
                  <a:schemeClr val="tx1"/>
                </a:solidFill>
              </a:rPr>
              <a:pPr/>
              <a:t>20</a:t>
            </a:fld>
            <a:endParaRPr lang="en-US" altLang="en-US" sz="1200">
              <a:solidFill>
                <a:schemeClr val="tx1"/>
              </a:solidFill>
            </a:endParaRPr>
          </a:p>
        </p:txBody>
      </p:sp>
    </p:spTree>
    <p:extLst>
      <p:ext uri="{BB962C8B-B14F-4D97-AF65-F5344CB8AC3E}">
        <p14:creationId xmlns:p14="http://schemas.microsoft.com/office/powerpoint/2010/main" val="1223467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Slide Image Placeholder 1"/>
          <p:cNvSpPr>
            <a:spLocks noGrp="1" noRot="1" noChangeAspect="1" noTextEdit="1"/>
          </p:cNvSpPr>
          <p:nvPr>
            <p:ph type="sldImg"/>
          </p:nvPr>
        </p:nvSpPr>
        <p:spPr>
          <a:ln/>
        </p:spPr>
      </p:sp>
      <p:sp>
        <p:nvSpPr>
          <p:cNvPr id="438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8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4790B49-0201-406C-A0AD-2B31228CD594}" type="slidenum">
              <a:rPr lang="en-US" altLang="en-US" sz="1200">
                <a:solidFill>
                  <a:schemeClr val="tx1"/>
                </a:solidFill>
              </a:rPr>
              <a:pPr/>
              <a:t>21</a:t>
            </a:fld>
            <a:endParaRPr lang="en-US" altLang="en-US" sz="1200">
              <a:solidFill>
                <a:schemeClr val="tx1"/>
              </a:solidFill>
            </a:endParaRPr>
          </a:p>
        </p:txBody>
      </p:sp>
    </p:spTree>
    <p:extLst>
      <p:ext uri="{BB962C8B-B14F-4D97-AF65-F5344CB8AC3E}">
        <p14:creationId xmlns:p14="http://schemas.microsoft.com/office/powerpoint/2010/main" val="2674925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Slide Image Placeholder 1"/>
          <p:cNvSpPr>
            <a:spLocks noGrp="1" noRot="1" noChangeAspect="1" noTextEdit="1"/>
          </p:cNvSpPr>
          <p:nvPr>
            <p:ph type="sldImg"/>
          </p:nvPr>
        </p:nvSpPr>
        <p:spPr>
          <a:ln/>
        </p:spPr>
      </p:sp>
      <p:sp>
        <p:nvSpPr>
          <p:cNvPr id="439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9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B73345B-442B-4413-A3D2-72DEECD5D013}" type="slidenum">
              <a:rPr lang="en-US" altLang="en-US" sz="1200">
                <a:solidFill>
                  <a:schemeClr val="tx1"/>
                </a:solidFill>
              </a:rPr>
              <a:pPr/>
              <a:t>22</a:t>
            </a:fld>
            <a:endParaRPr lang="en-US" altLang="en-US" sz="1200">
              <a:solidFill>
                <a:schemeClr val="tx1"/>
              </a:solidFill>
            </a:endParaRPr>
          </a:p>
        </p:txBody>
      </p:sp>
    </p:spTree>
    <p:extLst>
      <p:ext uri="{BB962C8B-B14F-4D97-AF65-F5344CB8AC3E}">
        <p14:creationId xmlns:p14="http://schemas.microsoft.com/office/powerpoint/2010/main" val="578519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Slide Image Placeholder 1"/>
          <p:cNvSpPr>
            <a:spLocks noGrp="1" noRot="1" noChangeAspect="1" noTextEdit="1"/>
          </p:cNvSpPr>
          <p:nvPr>
            <p:ph type="sldImg"/>
          </p:nvPr>
        </p:nvSpPr>
        <p:spPr>
          <a:ln/>
        </p:spPr>
      </p:sp>
      <p:sp>
        <p:nvSpPr>
          <p:cNvPr id="440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3EBC107-69D6-4A06-92CC-89AD564978C2}" type="slidenum">
              <a:rPr lang="en-US" altLang="en-US" sz="1200">
                <a:solidFill>
                  <a:schemeClr val="tx1"/>
                </a:solidFill>
              </a:rPr>
              <a:pPr/>
              <a:t>23</a:t>
            </a:fld>
            <a:endParaRPr lang="en-US" altLang="en-US" sz="1200">
              <a:solidFill>
                <a:schemeClr val="tx1"/>
              </a:solidFill>
            </a:endParaRPr>
          </a:p>
        </p:txBody>
      </p:sp>
    </p:spTree>
    <p:extLst>
      <p:ext uri="{BB962C8B-B14F-4D97-AF65-F5344CB8AC3E}">
        <p14:creationId xmlns:p14="http://schemas.microsoft.com/office/powerpoint/2010/main" val="47952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Slide Image Placeholder 1"/>
          <p:cNvSpPr>
            <a:spLocks noGrp="1" noRot="1" noChangeAspect="1" noTextEdit="1"/>
          </p:cNvSpPr>
          <p:nvPr>
            <p:ph type="sldImg"/>
          </p:nvPr>
        </p:nvSpPr>
        <p:spPr>
          <a:ln/>
        </p:spPr>
      </p:sp>
      <p:sp>
        <p:nvSpPr>
          <p:cNvPr id="441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1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D3C209C-A9A2-4A5C-870A-6F9E2ACDC550}" type="slidenum">
              <a:rPr lang="en-US" altLang="en-US" sz="1200">
                <a:solidFill>
                  <a:schemeClr val="tx1"/>
                </a:solidFill>
              </a:rPr>
              <a:pPr/>
              <a:t>24</a:t>
            </a:fld>
            <a:endParaRPr lang="en-US" altLang="en-US" sz="1200">
              <a:solidFill>
                <a:schemeClr val="tx1"/>
              </a:solidFill>
            </a:endParaRPr>
          </a:p>
        </p:txBody>
      </p:sp>
    </p:spTree>
    <p:extLst>
      <p:ext uri="{BB962C8B-B14F-4D97-AF65-F5344CB8AC3E}">
        <p14:creationId xmlns:p14="http://schemas.microsoft.com/office/powerpoint/2010/main" val="2798571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Slide Image Placeholder 1"/>
          <p:cNvSpPr>
            <a:spLocks noGrp="1" noRot="1" noChangeAspect="1" noTextEdit="1"/>
          </p:cNvSpPr>
          <p:nvPr>
            <p:ph type="sldImg"/>
          </p:nvPr>
        </p:nvSpPr>
        <p:spPr>
          <a:ln/>
        </p:spPr>
      </p:sp>
      <p:sp>
        <p:nvSpPr>
          <p:cNvPr id="442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2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C35B04E-8F2C-4082-AC46-FFC9189EA516}" type="slidenum">
              <a:rPr lang="en-US" altLang="en-US" sz="1200">
                <a:solidFill>
                  <a:schemeClr val="tx1"/>
                </a:solidFill>
              </a:rPr>
              <a:pPr/>
              <a:t>25</a:t>
            </a:fld>
            <a:endParaRPr lang="en-US" altLang="en-US" sz="1200">
              <a:solidFill>
                <a:schemeClr val="tx1"/>
              </a:solidFill>
            </a:endParaRPr>
          </a:p>
        </p:txBody>
      </p:sp>
    </p:spTree>
    <p:extLst>
      <p:ext uri="{BB962C8B-B14F-4D97-AF65-F5344CB8AC3E}">
        <p14:creationId xmlns:p14="http://schemas.microsoft.com/office/powerpoint/2010/main" val="148942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Slide Image Placeholder 1"/>
          <p:cNvSpPr>
            <a:spLocks noGrp="1" noRot="1" noChangeAspect="1" noTextEdit="1"/>
          </p:cNvSpPr>
          <p:nvPr>
            <p:ph type="sldImg"/>
          </p:nvPr>
        </p:nvSpPr>
        <p:spPr>
          <a:ln/>
        </p:spPr>
      </p:sp>
      <p:sp>
        <p:nvSpPr>
          <p:cNvPr id="443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3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3160B2-D48F-4E95-99CB-4214FC91865E}" type="slidenum">
              <a:rPr lang="en-US" altLang="en-US" sz="1200">
                <a:solidFill>
                  <a:schemeClr val="tx1"/>
                </a:solidFill>
              </a:rPr>
              <a:pPr/>
              <a:t>26</a:t>
            </a:fld>
            <a:endParaRPr lang="en-US" altLang="en-US" sz="1200">
              <a:solidFill>
                <a:schemeClr val="tx1"/>
              </a:solidFill>
            </a:endParaRPr>
          </a:p>
        </p:txBody>
      </p:sp>
    </p:spTree>
    <p:extLst>
      <p:ext uri="{BB962C8B-B14F-4D97-AF65-F5344CB8AC3E}">
        <p14:creationId xmlns:p14="http://schemas.microsoft.com/office/powerpoint/2010/main" val="112032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Slide Image Placeholder 1"/>
          <p:cNvSpPr>
            <a:spLocks noGrp="1" noRot="1" noChangeAspect="1" noTextEdit="1"/>
          </p:cNvSpPr>
          <p:nvPr>
            <p:ph type="sldImg"/>
          </p:nvPr>
        </p:nvSpPr>
        <p:spPr>
          <a:ln/>
        </p:spPr>
      </p:sp>
      <p:sp>
        <p:nvSpPr>
          <p:cNvPr id="422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22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A708ED7-65D9-4955-B24B-2F177A1DD8E8}"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87525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Slide Image Placeholder 1"/>
          <p:cNvSpPr>
            <a:spLocks noGrp="1" noRot="1" noChangeAspect="1" noTextEdit="1"/>
          </p:cNvSpPr>
          <p:nvPr>
            <p:ph type="sldImg"/>
          </p:nvPr>
        </p:nvSpPr>
        <p:spPr>
          <a:ln/>
        </p:spPr>
      </p:sp>
      <p:sp>
        <p:nvSpPr>
          <p:cNvPr id="423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23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2C0D5E8-439D-481A-A839-DE07145B2DFC}" type="slidenum">
              <a:rPr lang="en-US" altLang="en-US" sz="1200">
                <a:solidFill>
                  <a:schemeClr val="tx1"/>
                </a:solidFill>
              </a:rPr>
              <a:pPr/>
              <a:t>5</a:t>
            </a:fld>
            <a:endParaRPr lang="en-US" altLang="en-US" sz="1200">
              <a:solidFill>
                <a:schemeClr val="tx1"/>
              </a:solidFill>
            </a:endParaRPr>
          </a:p>
        </p:txBody>
      </p:sp>
    </p:spTree>
    <p:extLst>
      <p:ext uri="{BB962C8B-B14F-4D97-AF65-F5344CB8AC3E}">
        <p14:creationId xmlns:p14="http://schemas.microsoft.com/office/powerpoint/2010/main" val="31173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Slide Image Placeholder 1"/>
          <p:cNvSpPr>
            <a:spLocks noGrp="1" noRot="1" noChangeAspect="1" noTextEdit="1"/>
          </p:cNvSpPr>
          <p:nvPr>
            <p:ph type="sldImg"/>
          </p:nvPr>
        </p:nvSpPr>
        <p:spPr>
          <a:ln/>
        </p:spPr>
      </p:sp>
      <p:sp>
        <p:nvSpPr>
          <p:cNvPr id="424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4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1A115ED-49BA-42C5-AE11-AFE477B1DF52}" type="slidenum">
              <a:rPr lang="en-US" altLang="en-US" sz="1200">
                <a:solidFill>
                  <a:schemeClr val="tx1"/>
                </a:solidFill>
              </a:rPr>
              <a:pPr/>
              <a:t>6</a:t>
            </a:fld>
            <a:endParaRPr lang="en-US" altLang="en-US" sz="1200">
              <a:solidFill>
                <a:schemeClr val="tx1"/>
              </a:solidFill>
            </a:endParaRPr>
          </a:p>
        </p:txBody>
      </p:sp>
    </p:spTree>
    <p:extLst>
      <p:ext uri="{BB962C8B-B14F-4D97-AF65-F5344CB8AC3E}">
        <p14:creationId xmlns:p14="http://schemas.microsoft.com/office/powerpoint/2010/main" val="1885671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Slide Image Placeholder 1"/>
          <p:cNvSpPr>
            <a:spLocks noGrp="1" noRot="1" noChangeAspect="1" noTextEdit="1"/>
          </p:cNvSpPr>
          <p:nvPr>
            <p:ph type="sldImg"/>
          </p:nvPr>
        </p:nvSpPr>
        <p:spPr>
          <a:ln/>
        </p:spPr>
      </p:sp>
      <p:sp>
        <p:nvSpPr>
          <p:cNvPr id="425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5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CD7E877-FC64-42B4-8497-4B7799068DB0}" type="slidenum">
              <a:rPr lang="en-US" altLang="en-US" sz="1200">
                <a:solidFill>
                  <a:schemeClr val="tx1"/>
                </a:solidFill>
              </a:rPr>
              <a:pPr/>
              <a:t>7</a:t>
            </a:fld>
            <a:endParaRPr lang="en-US" altLang="en-US" sz="1200">
              <a:solidFill>
                <a:schemeClr val="tx1"/>
              </a:solidFill>
            </a:endParaRPr>
          </a:p>
        </p:txBody>
      </p:sp>
    </p:spTree>
    <p:extLst>
      <p:ext uri="{BB962C8B-B14F-4D97-AF65-F5344CB8AC3E}">
        <p14:creationId xmlns:p14="http://schemas.microsoft.com/office/powerpoint/2010/main" val="1988191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Slide Image Placeholder 1"/>
          <p:cNvSpPr>
            <a:spLocks noGrp="1" noRot="1" noChangeAspect="1" noTextEdit="1"/>
          </p:cNvSpPr>
          <p:nvPr>
            <p:ph type="sldImg"/>
          </p:nvPr>
        </p:nvSpPr>
        <p:spPr>
          <a:ln/>
        </p:spPr>
      </p:sp>
      <p:sp>
        <p:nvSpPr>
          <p:cNvPr id="427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7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DF38A9B-D7B5-428E-9A66-8CF45BEEFAC5}" type="slidenum">
              <a:rPr lang="en-US" altLang="en-US" sz="1200">
                <a:solidFill>
                  <a:schemeClr val="tx1"/>
                </a:solidFill>
              </a:rPr>
              <a:pPr/>
              <a:t>8</a:t>
            </a:fld>
            <a:endParaRPr lang="en-US" altLang="en-US" sz="1200">
              <a:solidFill>
                <a:schemeClr val="tx1"/>
              </a:solidFill>
            </a:endParaRPr>
          </a:p>
        </p:txBody>
      </p:sp>
    </p:spTree>
    <p:extLst>
      <p:ext uri="{BB962C8B-B14F-4D97-AF65-F5344CB8AC3E}">
        <p14:creationId xmlns:p14="http://schemas.microsoft.com/office/powerpoint/2010/main" val="2126460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Slide Image Placeholder 1"/>
          <p:cNvSpPr>
            <a:spLocks noGrp="1" noRot="1" noChangeAspect="1" noTextEdit="1"/>
          </p:cNvSpPr>
          <p:nvPr>
            <p:ph type="sldImg"/>
          </p:nvPr>
        </p:nvSpPr>
        <p:spPr>
          <a:ln/>
        </p:spPr>
      </p:sp>
      <p:sp>
        <p:nvSpPr>
          <p:cNvPr id="428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8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68ACEDD-1236-4019-91CE-4D677A5C8494}" type="slidenum">
              <a:rPr lang="en-US" altLang="en-US" sz="1200">
                <a:solidFill>
                  <a:schemeClr val="tx1"/>
                </a:solidFill>
              </a:rPr>
              <a:pPr/>
              <a:t>11</a:t>
            </a:fld>
            <a:endParaRPr lang="en-US" altLang="en-US" sz="1200">
              <a:solidFill>
                <a:schemeClr val="tx1"/>
              </a:solidFill>
            </a:endParaRPr>
          </a:p>
        </p:txBody>
      </p:sp>
    </p:spTree>
    <p:extLst>
      <p:ext uri="{BB962C8B-B14F-4D97-AF65-F5344CB8AC3E}">
        <p14:creationId xmlns:p14="http://schemas.microsoft.com/office/powerpoint/2010/main" val="307817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Slide Image Placeholder 1"/>
          <p:cNvSpPr>
            <a:spLocks noGrp="1" noRot="1" noChangeAspect="1" noTextEdit="1"/>
          </p:cNvSpPr>
          <p:nvPr>
            <p:ph type="sldImg"/>
          </p:nvPr>
        </p:nvSpPr>
        <p:spPr>
          <a:ln/>
        </p:spPr>
      </p:sp>
      <p:sp>
        <p:nvSpPr>
          <p:cNvPr id="429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9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7A2D743-FAD1-4DC1-A47B-4760651EF716}" type="slidenum">
              <a:rPr lang="en-US" altLang="en-US" sz="1200">
                <a:solidFill>
                  <a:schemeClr val="tx1"/>
                </a:solidFill>
              </a:rPr>
              <a:pPr/>
              <a:t>12</a:t>
            </a:fld>
            <a:endParaRPr lang="en-US" altLang="en-US" sz="1200">
              <a:solidFill>
                <a:schemeClr val="tx1"/>
              </a:solidFill>
            </a:endParaRPr>
          </a:p>
        </p:txBody>
      </p:sp>
    </p:spTree>
    <p:extLst>
      <p:ext uri="{BB962C8B-B14F-4D97-AF65-F5344CB8AC3E}">
        <p14:creationId xmlns:p14="http://schemas.microsoft.com/office/powerpoint/2010/main" val="3422899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Example </a:t>
            </a:r>
            <a:r>
              <a:rPr lang="en-US" dirty="0" err="1"/>
              <a:t>Loadshape</a:t>
            </a:r>
            <a:r>
              <a:rPr lang="en-US" dirty="0"/>
              <a:t> – One Day Solar (1-s interval)</a:t>
            </a:r>
          </a:p>
        </p:txBody>
      </p:sp>
      <p:pic>
        <p:nvPicPr>
          <p:cNvPr id="5" name="Picture 4"/>
          <p:cNvPicPr>
            <a:picLocks noChangeAspect="1"/>
          </p:cNvPicPr>
          <p:nvPr/>
        </p:nvPicPr>
        <p:blipFill>
          <a:blip r:embed="rId2"/>
          <a:stretch>
            <a:fillRect/>
          </a:stretch>
        </p:blipFill>
        <p:spPr>
          <a:xfrm>
            <a:off x="1138237" y="1268994"/>
            <a:ext cx="5929537" cy="5131805"/>
          </a:xfrm>
          <a:prstGeom prst="rect">
            <a:avLst/>
          </a:prstGeom>
        </p:spPr>
      </p:pic>
    </p:spTree>
    <p:extLst>
      <p:ext uri="{BB962C8B-B14F-4D97-AF65-F5344CB8AC3E}">
        <p14:creationId xmlns:p14="http://schemas.microsoft.com/office/powerpoint/2010/main" val="98182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pPr eaLnBrk="1" hangingPunct="1"/>
            <a:r>
              <a:rPr lang="en-US" altLang="en-US"/>
              <a:t>Loadshape Interpolation</a:t>
            </a:r>
          </a:p>
        </p:txBody>
      </p:sp>
      <p:sp>
        <p:nvSpPr>
          <p:cNvPr id="193539" name="Content Placeholder 2"/>
          <p:cNvSpPr>
            <a:spLocks noGrp="1"/>
          </p:cNvSpPr>
          <p:nvPr>
            <p:ph idx="1"/>
          </p:nvPr>
        </p:nvSpPr>
        <p:spPr/>
        <p:txBody>
          <a:bodyPr/>
          <a:lstStyle/>
          <a:p>
            <a:pPr eaLnBrk="1" hangingPunct="1">
              <a:lnSpc>
                <a:spcPct val="100000"/>
              </a:lnSpc>
              <a:spcAft>
                <a:spcPct val="0"/>
              </a:spcAft>
            </a:pPr>
            <a:r>
              <a:rPr lang="en-US" altLang="en-US" dirty="0"/>
              <a:t>The </a:t>
            </a:r>
            <a:r>
              <a:rPr lang="en-US" altLang="en-US" dirty="0" err="1"/>
              <a:t>OpenDSS</a:t>
            </a:r>
            <a:r>
              <a:rPr lang="en-US" altLang="en-US" dirty="0"/>
              <a:t> LOADSHAPE class uses two different types of interpolation depending on it is defined</a:t>
            </a:r>
          </a:p>
          <a:p>
            <a:pPr lvl="1">
              <a:spcAft>
                <a:spcPct val="0"/>
              </a:spcAft>
            </a:pPr>
            <a:r>
              <a:rPr lang="en-US" altLang="en-US" dirty="0"/>
              <a:t>Fixed interval data</a:t>
            </a:r>
          </a:p>
          <a:p>
            <a:pPr lvl="1">
              <a:spcAft>
                <a:spcPct val="0"/>
              </a:spcAft>
            </a:pPr>
            <a:r>
              <a:rPr lang="en-US" altLang="en-US" dirty="0"/>
              <a:t>Variable interval data</a:t>
            </a:r>
          </a:p>
          <a:p>
            <a:pPr eaLnBrk="1" hangingPunct="1">
              <a:lnSpc>
                <a:spcPct val="100000"/>
              </a:lnSpc>
              <a:spcAft>
                <a:spcPct val="0"/>
              </a:spcAft>
            </a:pPr>
            <a:endParaRPr lang="en-US" altLang="en-US" dirty="0"/>
          </a:p>
          <a:p>
            <a:pPr eaLnBrk="1" hangingPunct="1">
              <a:lnSpc>
                <a:spcPct val="100000"/>
              </a:lnSpc>
              <a:spcAft>
                <a:spcPct val="0"/>
              </a:spcAft>
            </a:pPr>
            <a:r>
              <a:rPr lang="en-US" altLang="en-US" dirty="0"/>
              <a:t>Fixed interval data. </a:t>
            </a:r>
          </a:p>
          <a:p>
            <a:pPr lvl="1" eaLnBrk="1" hangingPunct="1">
              <a:lnSpc>
                <a:spcPct val="100000"/>
              </a:lnSpc>
              <a:spcAft>
                <a:spcPct val="0"/>
              </a:spcAft>
            </a:pPr>
            <a:r>
              <a:rPr lang="en-US" altLang="en-US" b="1" dirty="0"/>
              <a:t>This is the Default</a:t>
            </a:r>
            <a:r>
              <a:rPr lang="en-US" altLang="en-US" dirty="0"/>
              <a:t>. INTERVAL property defaults to 1 hour. </a:t>
            </a:r>
          </a:p>
          <a:p>
            <a:pPr lvl="1" eaLnBrk="1" hangingPunct="1">
              <a:lnSpc>
                <a:spcPct val="100000"/>
              </a:lnSpc>
              <a:spcAft>
                <a:spcPct val="0"/>
              </a:spcAft>
            </a:pPr>
            <a:r>
              <a:rPr lang="en-US" altLang="en-US" dirty="0"/>
              <a:t>You can set it to another value or to 0. </a:t>
            </a:r>
          </a:p>
          <a:p>
            <a:pPr lvl="2" eaLnBrk="1" hangingPunct="1">
              <a:lnSpc>
                <a:spcPct val="100000"/>
              </a:lnSpc>
              <a:spcAft>
                <a:spcPct val="0"/>
              </a:spcAft>
            </a:pPr>
            <a:r>
              <a:rPr lang="en-US" altLang="en-US" dirty="0"/>
              <a:t>The SINTERVAL and MINTERVAL properties facilitate defining intervals in second or minutes.</a:t>
            </a:r>
          </a:p>
          <a:p>
            <a:pPr lvl="1" eaLnBrk="1" hangingPunct="1">
              <a:lnSpc>
                <a:spcPct val="100000"/>
              </a:lnSpc>
              <a:spcAft>
                <a:spcPct val="0"/>
              </a:spcAft>
            </a:pPr>
            <a:r>
              <a:rPr lang="en-US" altLang="en-US" dirty="0"/>
              <a:t>INTERVAL &gt; 0 implies fixed interval data</a:t>
            </a:r>
          </a:p>
          <a:p>
            <a:pPr lvl="2" eaLnBrk="1" hangingPunct="1">
              <a:lnSpc>
                <a:spcPct val="100000"/>
              </a:lnSpc>
              <a:spcAft>
                <a:spcPct val="0"/>
              </a:spcAft>
            </a:pPr>
            <a:r>
              <a:rPr lang="en-US" altLang="en-US" dirty="0"/>
              <a:t>CSV files --one numeric value per line. </a:t>
            </a:r>
          </a:p>
          <a:p>
            <a:pPr lvl="2" eaLnBrk="1" hangingPunct="1">
              <a:lnSpc>
                <a:spcPct val="100000"/>
              </a:lnSpc>
              <a:spcAft>
                <a:spcPct val="0"/>
              </a:spcAft>
            </a:pPr>
            <a:r>
              <a:rPr lang="en-US" altLang="en-US" dirty="0"/>
              <a:t>Interpolation algorithm assumes the value REMAINS CONSTANT over the entire interval </a:t>
            </a:r>
          </a:p>
          <a:p>
            <a:pPr lvl="2" eaLnBrk="1" hangingPunct="1">
              <a:lnSpc>
                <a:spcPct val="100000"/>
              </a:lnSpc>
              <a:spcAft>
                <a:spcPct val="0"/>
              </a:spcAft>
            </a:pPr>
            <a:r>
              <a:rPr lang="en-US" altLang="en-US" dirty="0"/>
              <a:t>The HOUR array property is ignored</a:t>
            </a:r>
          </a:p>
          <a:p>
            <a:pPr eaLnBrk="1" hangingPunct="1">
              <a:lnSpc>
                <a:spcPct val="100000"/>
              </a:lnSpc>
              <a:spcAft>
                <a:spcPct val="0"/>
              </a:spcAft>
            </a:pPr>
            <a:endParaRPr lang="en-US" altLang="en-US" dirty="0"/>
          </a:p>
        </p:txBody>
      </p:sp>
    </p:spTree>
    <p:extLst>
      <p:ext uri="{BB962C8B-B14F-4D97-AF65-F5344CB8AC3E}">
        <p14:creationId xmlns:p14="http://schemas.microsoft.com/office/powerpoint/2010/main" val="78400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p:txBody>
          <a:bodyPr/>
          <a:lstStyle/>
          <a:p>
            <a:pPr eaLnBrk="1" hangingPunct="1"/>
            <a:r>
              <a:rPr lang="en-US" altLang="en-US"/>
              <a:t>Loadshape Interpolation, Cont’d</a:t>
            </a:r>
          </a:p>
        </p:txBody>
      </p:sp>
      <p:sp>
        <p:nvSpPr>
          <p:cNvPr id="194563" name="Content Placeholder 2"/>
          <p:cNvSpPr>
            <a:spLocks noGrp="1"/>
          </p:cNvSpPr>
          <p:nvPr>
            <p:ph idx="1"/>
          </p:nvPr>
        </p:nvSpPr>
        <p:spPr/>
        <p:txBody>
          <a:bodyPr/>
          <a:lstStyle/>
          <a:p>
            <a:pPr eaLnBrk="1" hangingPunct="1"/>
            <a:r>
              <a:rPr lang="en-US" altLang="en-US" dirty="0"/>
              <a:t>For LINEAR INTERPOLATION between the points, define INTERVAL=0. </a:t>
            </a:r>
          </a:p>
          <a:p>
            <a:pPr lvl="1" eaLnBrk="1" hangingPunct="1"/>
            <a:r>
              <a:rPr lang="en-US" altLang="en-US" dirty="0"/>
              <a:t>Then both the time and multiplier values for the </a:t>
            </a:r>
            <a:r>
              <a:rPr lang="en-US" altLang="en-US" dirty="0" err="1"/>
              <a:t>loadshape</a:t>
            </a:r>
            <a:r>
              <a:rPr lang="en-US" altLang="en-US" dirty="0"/>
              <a:t> using the HOUR, MULT, and QMULT array properties.</a:t>
            </a:r>
          </a:p>
          <a:p>
            <a:pPr lvl="1" eaLnBrk="1" hangingPunct="1"/>
            <a:endParaRPr lang="en-US" altLang="en-US" dirty="0"/>
          </a:p>
          <a:p>
            <a:pPr eaLnBrk="1" hangingPunct="1"/>
            <a:r>
              <a:rPr lang="en-US" altLang="en-US" dirty="0"/>
              <a:t>Alternatively, you may use the CSVFILE, DBLFILE, or SNGFILE properties. </a:t>
            </a:r>
          </a:p>
          <a:p>
            <a:pPr lvl="1" eaLnBrk="1" hangingPunct="1"/>
            <a:r>
              <a:rPr lang="en-US" altLang="en-US" dirty="0"/>
              <a:t>Enter both the time in </a:t>
            </a:r>
            <a:r>
              <a:rPr lang="en-US" altLang="en-US" u="sng" dirty="0"/>
              <a:t>hours</a:t>
            </a:r>
            <a:r>
              <a:rPr lang="en-US" altLang="en-US" dirty="0"/>
              <a:t> and the multiplier values.</a:t>
            </a:r>
          </a:p>
          <a:p>
            <a:pPr lvl="2" eaLnBrk="1" hangingPunct="1"/>
            <a:r>
              <a:rPr lang="en-US" altLang="en-US" dirty="0"/>
              <a:t>A CSV file would have two values per line separated by a comma or whitespace.</a:t>
            </a:r>
          </a:p>
          <a:p>
            <a:pPr lvl="2" eaLnBrk="1" hangingPunct="1"/>
            <a:endParaRPr lang="en-US" altLang="en-US" dirty="0"/>
          </a:p>
          <a:p>
            <a:pPr eaLnBrk="1" hangingPunct="1"/>
            <a:r>
              <a:rPr lang="en-US" altLang="en-US" dirty="0"/>
              <a:t>The variable interval interpolation could be a little bit slower than the fixed interval data because there is more work to do to compute the factor.</a:t>
            </a:r>
          </a:p>
        </p:txBody>
      </p:sp>
    </p:spTree>
    <p:extLst>
      <p:ext uri="{BB962C8B-B14F-4D97-AF65-F5344CB8AC3E}">
        <p14:creationId xmlns:p14="http://schemas.microsoft.com/office/powerpoint/2010/main" val="12595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p:txBody>
          <a:bodyPr/>
          <a:lstStyle/>
          <a:p>
            <a:pPr eaLnBrk="1" hangingPunct="1"/>
            <a:r>
              <a:rPr lang="en-US" altLang="en-US"/>
              <a:t>Importing Packed Binary Files</a:t>
            </a:r>
          </a:p>
        </p:txBody>
      </p:sp>
      <p:sp>
        <p:nvSpPr>
          <p:cNvPr id="195587" name="Content Placeholder 2"/>
          <p:cNvSpPr>
            <a:spLocks noGrp="1"/>
          </p:cNvSpPr>
          <p:nvPr>
            <p:ph idx="1"/>
          </p:nvPr>
        </p:nvSpPr>
        <p:spPr/>
        <p:txBody>
          <a:bodyPr/>
          <a:lstStyle/>
          <a:p>
            <a:pPr eaLnBrk="1" hangingPunct="1"/>
            <a:r>
              <a:rPr lang="en-US" altLang="en-US" dirty="0"/>
              <a:t>For simulations, such as AMI load data, requiring large volumes of Loadshapes to be imported, using packed binary files can save time</a:t>
            </a:r>
          </a:p>
          <a:p>
            <a:pPr eaLnBrk="1" hangingPunct="1"/>
            <a:endParaRPr lang="en-US" altLang="en-US" dirty="0"/>
          </a:p>
          <a:p>
            <a:pPr eaLnBrk="1" hangingPunct="1"/>
            <a:r>
              <a:rPr lang="en-US" altLang="en-US" dirty="0"/>
              <a:t>Standard CSV or TXT file</a:t>
            </a:r>
          </a:p>
          <a:p>
            <a:pPr lvl="1" eaLnBrk="1" hangingPunct="1"/>
            <a:r>
              <a:rPr lang="en-US" altLang="en-US" dirty="0" err="1"/>
              <a:t>Mult</a:t>
            </a:r>
            <a:r>
              <a:rPr lang="en-US" altLang="en-US" dirty="0"/>
              <a:t>=[file=myfile.txt] </a:t>
            </a:r>
          </a:p>
          <a:p>
            <a:pPr eaLnBrk="1" hangingPunct="1"/>
            <a:r>
              <a:rPr lang="en-US" altLang="en-US" dirty="0"/>
              <a:t>File of doubles</a:t>
            </a:r>
          </a:p>
          <a:p>
            <a:pPr lvl="1" eaLnBrk="1" hangingPunct="1"/>
            <a:r>
              <a:rPr lang="en-US" altLang="en-US" dirty="0" err="1"/>
              <a:t>Mult</a:t>
            </a:r>
            <a:r>
              <a:rPr lang="en-US" altLang="en-US" dirty="0"/>
              <a:t>=[</a:t>
            </a:r>
            <a:r>
              <a:rPr lang="en-US" altLang="en-US" dirty="0" err="1"/>
              <a:t>dblfile</a:t>
            </a:r>
            <a:r>
              <a:rPr lang="en-US" altLang="en-US" dirty="0"/>
              <a:t>=</a:t>
            </a:r>
            <a:r>
              <a:rPr lang="en-US" altLang="en-US" dirty="0" err="1"/>
              <a:t>myfile.dbl</a:t>
            </a:r>
            <a:r>
              <a:rPr lang="en-US" altLang="en-US" dirty="0"/>
              <a:t>] </a:t>
            </a:r>
          </a:p>
          <a:p>
            <a:pPr eaLnBrk="1" hangingPunct="1"/>
            <a:r>
              <a:rPr lang="en-US" altLang="en-US" dirty="0"/>
              <a:t>File of singles</a:t>
            </a:r>
          </a:p>
          <a:p>
            <a:pPr lvl="1" eaLnBrk="1" hangingPunct="1"/>
            <a:r>
              <a:rPr lang="en-US" altLang="en-US" dirty="0" err="1"/>
              <a:t>Mult</a:t>
            </a:r>
            <a:r>
              <a:rPr lang="en-US" altLang="en-US" dirty="0"/>
              <a:t>=[</a:t>
            </a:r>
            <a:r>
              <a:rPr lang="en-US" altLang="en-US" dirty="0" err="1"/>
              <a:t>sngfile</a:t>
            </a:r>
            <a:r>
              <a:rPr lang="en-US" altLang="en-US" dirty="0"/>
              <a:t>=</a:t>
            </a:r>
            <a:r>
              <a:rPr lang="en-US" altLang="en-US" dirty="0" err="1"/>
              <a:t>myfile.sng</a:t>
            </a:r>
            <a:r>
              <a:rPr lang="en-US" altLang="en-US" dirty="0"/>
              <a:t>]</a:t>
            </a:r>
          </a:p>
        </p:txBody>
      </p:sp>
    </p:spTree>
    <p:extLst>
      <p:ext uri="{BB962C8B-B14F-4D97-AF65-F5344CB8AC3E}">
        <p14:creationId xmlns:p14="http://schemas.microsoft.com/office/powerpoint/2010/main" val="1189806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p:txBody>
          <a:bodyPr>
            <a:normAutofit/>
          </a:bodyPr>
          <a:lstStyle/>
          <a:p>
            <a:r>
              <a:rPr lang="en-US" altLang="en-US" dirty="0"/>
              <a:t>Defining Array Properties Using CSV files</a:t>
            </a:r>
          </a:p>
        </p:txBody>
      </p:sp>
      <p:sp>
        <p:nvSpPr>
          <p:cNvPr id="196611" name="Content Placeholder 2"/>
          <p:cNvSpPr>
            <a:spLocks noGrp="1"/>
          </p:cNvSpPr>
          <p:nvPr>
            <p:ph idx="1"/>
          </p:nvPr>
        </p:nvSpPr>
        <p:spPr/>
        <p:txBody>
          <a:bodyPr/>
          <a:lstStyle/>
          <a:p>
            <a:r>
              <a:rPr lang="en-US" altLang="en-US" b="1" dirty="0"/>
              <a:t>Syntax:</a:t>
            </a:r>
          </a:p>
          <a:p>
            <a:pPr lvl="1"/>
            <a:r>
              <a:rPr lang="en-US" altLang="en-US" b="1" dirty="0" err="1"/>
              <a:t>mult</a:t>
            </a:r>
            <a:r>
              <a:rPr lang="en-US" altLang="en-US" b="1" dirty="0"/>
              <a:t>=[File=myMultiColumnFile.CSV, Column=n, Header=Yes/No]</a:t>
            </a:r>
          </a:p>
          <a:p>
            <a:endParaRPr lang="en-US" altLang="en-US" dirty="0"/>
          </a:p>
          <a:p>
            <a:r>
              <a:rPr lang="en-US" altLang="en-US" dirty="0"/>
              <a:t>Allows use of multicolumn CSV files with a single header row.</a:t>
            </a:r>
          </a:p>
          <a:p>
            <a:endParaRPr lang="en-US" altLang="en-US" dirty="0"/>
          </a:p>
          <a:p>
            <a:r>
              <a:rPr lang="en-US" altLang="en-US" dirty="0"/>
              <a:t>Example:</a:t>
            </a:r>
          </a:p>
          <a:p>
            <a:r>
              <a:rPr lang="en-US" altLang="en-US" sz="1800" dirty="0">
                <a:latin typeface="Courier New" panose="02070309020205020404" pitchFamily="49" charset="0"/>
                <a:cs typeface="Courier New" panose="02070309020205020404" pitchFamily="49" charset="0"/>
              </a:rPr>
              <a:t>New Loadshape.Ramp2 </a:t>
            </a:r>
            <a:r>
              <a:rPr lang="en-US" altLang="en-US" sz="1800" dirty="0" err="1">
                <a:latin typeface="Courier New" panose="02070309020205020404" pitchFamily="49" charset="0"/>
                <a:cs typeface="Courier New" panose="02070309020205020404" pitchFamily="49" charset="0"/>
              </a:rPr>
              <a:t>npts</a:t>
            </a:r>
            <a:r>
              <a:rPr lang="en-US" altLang="en-US" sz="1800" dirty="0">
                <a:latin typeface="Courier New" panose="02070309020205020404" pitchFamily="49" charset="0"/>
                <a:cs typeface="Courier New" panose="02070309020205020404" pitchFamily="49" charset="0"/>
              </a:rPr>
              <a:t>=4000 </a:t>
            </a:r>
            <a:r>
              <a:rPr lang="en-US" altLang="en-US" sz="1800" dirty="0" err="1">
                <a:latin typeface="Courier New" panose="02070309020205020404" pitchFamily="49" charset="0"/>
                <a:cs typeface="Courier New" panose="02070309020205020404" pitchFamily="49" charset="0"/>
              </a:rPr>
              <a:t>sInterval</a:t>
            </a:r>
            <a:r>
              <a:rPr lang="en-US" altLang="en-US" sz="1800" dirty="0">
                <a:latin typeface="Courier New" panose="02070309020205020404" pitchFamily="49" charset="0"/>
                <a:cs typeface="Courier New" panose="02070309020205020404" pitchFamily="49" charset="0"/>
              </a:rPr>
              <a:t>=1 </a:t>
            </a:r>
            <a:r>
              <a:rPr lang="en-US" altLang="en-US" sz="1800" dirty="0" err="1">
                <a:latin typeface="Courier New" panose="02070309020205020404" pitchFamily="49" charset="0"/>
                <a:cs typeface="Courier New" panose="02070309020205020404" pitchFamily="49" charset="0"/>
              </a:rPr>
              <a:t>mult</a:t>
            </a:r>
            <a:r>
              <a:rPr lang="en-US" altLang="en-US" sz="1800" dirty="0">
                <a:latin typeface="Courier New" panose="02070309020205020404" pitchFamily="49" charset="0"/>
                <a:cs typeface="Courier New" panose="02070309020205020404" pitchFamily="49" charset="0"/>
              </a:rPr>
              <a:t>=(file=MultiChannelTest.csv, column=3, header=yes)</a:t>
            </a:r>
          </a:p>
          <a:p>
            <a:pPr lvl="1"/>
            <a:r>
              <a:rPr lang="en-US" altLang="en-US" dirty="0"/>
              <a:t>Imports the 3</a:t>
            </a:r>
            <a:r>
              <a:rPr lang="en-US" altLang="en-US" baseline="30000" dirty="0"/>
              <a:t>rd</a:t>
            </a:r>
            <a:r>
              <a:rPr lang="en-US" altLang="en-US" dirty="0"/>
              <a:t> column from the file, skipping the header row</a:t>
            </a:r>
          </a:p>
        </p:txBody>
      </p:sp>
    </p:spTree>
    <p:extLst>
      <p:ext uri="{BB962C8B-B14F-4D97-AF65-F5344CB8AC3E}">
        <p14:creationId xmlns:p14="http://schemas.microsoft.com/office/powerpoint/2010/main" val="410226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Title 3"/>
          <p:cNvSpPr>
            <a:spLocks noGrp="1"/>
          </p:cNvSpPr>
          <p:nvPr>
            <p:ph type="title"/>
          </p:nvPr>
        </p:nvSpPr>
        <p:spPr/>
        <p:txBody>
          <a:bodyPr/>
          <a:lstStyle/>
          <a:p>
            <a:pPr eaLnBrk="1" hangingPunct="1"/>
            <a:r>
              <a:rPr lang="en-US" altLang="en-US" dirty="0"/>
              <a:t>Built-in Simulation Modes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66356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en-US" altLang="en-US"/>
              <a:t>Built-in Solution Modes</a:t>
            </a:r>
          </a:p>
        </p:txBody>
      </p:sp>
      <p:sp>
        <p:nvSpPr>
          <p:cNvPr id="198659" name="Rectangle 3"/>
          <p:cNvSpPr>
            <a:spLocks noGrp="1" noChangeArrowheads="1"/>
          </p:cNvSpPr>
          <p:nvPr>
            <p:ph type="body" idx="1"/>
          </p:nvPr>
        </p:nvSpPr>
        <p:spPr/>
        <p:txBody>
          <a:bodyPr/>
          <a:lstStyle/>
          <a:p>
            <a:pPr eaLnBrk="1" hangingPunct="1"/>
            <a:r>
              <a:rPr lang="en-US" altLang="en-US" dirty="0"/>
              <a:t>Snapshot (static) Power Flow </a:t>
            </a:r>
          </a:p>
          <a:p>
            <a:pPr eaLnBrk="1" hangingPunct="1"/>
            <a:r>
              <a:rPr lang="en-US" altLang="en-US" dirty="0"/>
              <a:t>Direct (non-iterative)</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(1-s to 5-s increments)</a:t>
            </a:r>
          </a:p>
          <a:p>
            <a:pPr eaLnBrk="1" hangingPunct="1"/>
            <a:r>
              <a:rPr lang="en-US" altLang="en-US" dirty="0"/>
              <a:t>Dynamics (electromechanical transients)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a:t>
            </a:r>
          </a:p>
          <a:p>
            <a:pPr eaLnBrk="1" hangingPunct="1"/>
            <a:r>
              <a:rPr lang="en-US" altLang="en-US" dirty="0" err="1"/>
              <a:t>HarmonicT</a:t>
            </a:r>
            <a:endParaRPr lang="en-US" altLang="en-US" dirty="0"/>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2716611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p:cNvSpPr>
            <a:spLocks noGrp="1"/>
          </p:cNvSpPr>
          <p:nvPr>
            <p:ph type="title"/>
          </p:nvPr>
        </p:nvSpPr>
        <p:spPr/>
        <p:txBody>
          <a:bodyPr/>
          <a:lstStyle/>
          <a:p>
            <a:r>
              <a:rPr lang="en-US" altLang="en-US" dirty="0"/>
              <a:t>Snapshot Mode (Static)</a:t>
            </a:r>
          </a:p>
        </p:txBody>
      </p:sp>
      <p:sp>
        <p:nvSpPr>
          <p:cNvPr id="199683" name="Content Placeholder 2"/>
          <p:cNvSpPr>
            <a:spLocks noGrp="1"/>
          </p:cNvSpPr>
          <p:nvPr>
            <p:ph idx="1"/>
          </p:nvPr>
        </p:nvSpPr>
        <p:spPr/>
        <p:txBody>
          <a:bodyPr/>
          <a:lstStyle/>
          <a:p>
            <a:r>
              <a:rPr lang="en-US" altLang="en-US"/>
              <a:t>This is the default solution mode after creating a new circuit model</a:t>
            </a:r>
          </a:p>
          <a:p>
            <a:r>
              <a:rPr lang="en-US" altLang="en-US"/>
              <a:t>The basic power flow solution mode for the OpenDSS</a:t>
            </a:r>
          </a:p>
          <a:p>
            <a:r>
              <a:rPr lang="en-US" altLang="en-US"/>
              <a:t>Performs a single solution each time Solve is issued </a:t>
            </a:r>
          </a:p>
          <a:p>
            <a:r>
              <a:rPr lang="en-US" altLang="en-US"/>
              <a:t>Control mode defaults to “Static”</a:t>
            </a:r>
          </a:p>
          <a:p>
            <a:r>
              <a:rPr lang="en-US" altLang="en-US"/>
              <a:t>Defaults to iterative power flow solution</a:t>
            </a:r>
          </a:p>
          <a:p>
            <a:pPr lvl="1"/>
            <a:r>
              <a:rPr lang="en-US" altLang="en-US"/>
              <a:t>Load model is “Powerflow”</a:t>
            </a:r>
          </a:p>
          <a:p>
            <a:pPr lvl="1">
              <a:buFontTx/>
              <a:buNone/>
            </a:pPr>
            <a:endParaRPr lang="en-US" altLang="en-US"/>
          </a:p>
        </p:txBody>
      </p:sp>
    </p:spTree>
    <p:extLst>
      <p:ext uri="{BB962C8B-B14F-4D97-AF65-F5344CB8AC3E}">
        <p14:creationId xmlns:p14="http://schemas.microsoft.com/office/powerpoint/2010/main" val="3300508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p:txBody>
          <a:bodyPr/>
          <a:lstStyle/>
          <a:p>
            <a:r>
              <a:rPr lang="en-US" altLang="en-US"/>
              <a:t>Direct Mode</a:t>
            </a:r>
          </a:p>
        </p:txBody>
      </p:sp>
      <p:sp>
        <p:nvSpPr>
          <p:cNvPr id="200707" name="Content Placeholder 2"/>
          <p:cNvSpPr>
            <a:spLocks noGrp="1"/>
          </p:cNvSpPr>
          <p:nvPr>
            <p:ph idx="1"/>
          </p:nvPr>
        </p:nvSpPr>
        <p:spPr/>
        <p:txBody>
          <a:bodyPr/>
          <a:lstStyle/>
          <a:p>
            <a:r>
              <a:rPr lang="en-US" altLang="en-US"/>
              <a:t>Performs a non-iterative solution of the present system admittance equation</a:t>
            </a:r>
          </a:p>
          <a:p>
            <a:r>
              <a:rPr lang="en-US" altLang="en-US"/>
              <a:t>Loads and Generators represented by constant impedance</a:t>
            </a:r>
          </a:p>
          <a:p>
            <a:pPr lvl="1"/>
            <a:r>
              <a:rPr lang="en-US" altLang="en-US"/>
              <a:t>Value in their Norton equivalents</a:t>
            </a:r>
          </a:p>
          <a:p>
            <a:pPr lvl="1"/>
            <a:endParaRPr lang="en-US" altLang="en-US"/>
          </a:p>
          <a:p>
            <a:r>
              <a:rPr lang="en-US" altLang="en-US"/>
              <a:t>This is a useful mode when convergence is difficult, but needed to perform Harmonic, Dynamic, or Faultstudy mode solution.</a:t>
            </a:r>
          </a:p>
          <a:p>
            <a:pPr lvl="1"/>
            <a:r>
              <a:rPr lang="en-US" altLang="en-US"/>
              <a:t>Will nearly always give a reasonable starting point for these solution modes</a:t>
            </a:r>
          </a:p>
        </p:txBody>
      </p:sp>
    </p:spTree>
    <p:extLst>
      <p:ext uri="{BB962C8B-B14F-4D97-AF65-F5344CB8AC3E}">
        <p14:creationId xmlns:p14="http://schemas.microsoft.com/office/powerpoint/2010/main" val="1991234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p:txBody>
          <a:bodyPr/>
          <a:lstStyle/>
          <a:p>
            <a:r>
              <a:rPr lang="en-US" altLang="en-US"/>
              <a:t>Daily Mode</a:t>
            </a:r>
          </a:p>
        </p:txBody>
      </p:sp>
      <p:sp>
        <p:nvSpPr>
          <p:cNvPr id="201731" name="Content Placeholder 2"/>
          <p:cNvSpPr>
            <a:spLocks noGrp="1"/>
          </p:cNvSpPr>
          <p:nvPr>
            <p:ph idx="1"/>
          </p:nvPr>
        </p:nvSpPr>
        <p:spPr/>
        <p:txBody>
          <a:bodyPr/>
          <a:lstStyle/>
          <a:p>
            <a:r>
              <a:rPr lang="en-US" altLang="en-US" dirty="0"/>
              <a:t>Defaults</a:t>
            </a:r>
          </a:p>
          <a:p>
            <a:pPr lvl="1"/>
            <a:r>
              <a:rPr lang="en-US" altLang="en-US" dirty="0" err="1"/>
              <a:t>Stepsize</a:t>
            </a:r>
            <a:r>
              <a:rPr lang="en-US" altLang="en-US" dirty="0"/>
              <a:t> = 1.0 h</a:t>
            </a:r>
          </a:p>
          <a:p>
            <a:pPr lvl="1"/>
            <a:r>
              <a:rPr lang="en-US" altLang="en-US" dirty="0" err="1"/>
              <a:t>Controlmode</a:t>
            </a:r>
            <a:r>
              <a:rPr lang="en-US" altLang="en-US" dirty="0"/>
              <a:t> = static</a:t>
            </a:r>
          </a:p>
          <a:p>
            <a:pPr lvl="1"/>
            <a:r>
              <a:rPr lang="en-US" altLang="en-US" dirty="0"/>
              <a:t>Number = 24</a:t>
            </a:r>
          </a:p>
          <a:p>
            <a:pPr lvl="1"/>
            <a:endParaRPr lang="en-US" altLang="en-US" dirty="0"/>
          </a:p>
          <a:p>
            <a:r>
              <a:rPr lang="en-US" altLang="en-US" dirty="0"/>
              <a:t>Designed for simulations of a load profile for one day for distribution planning studies, losses, other energy studies</a:t>
            </a:r>
          </a:p>
          <a:p>
            <a:r>
              <a:rPr lang="en-US" altLang="en-US" dirty="0"/>
              <a:t>Time step of 0.25 h to 1.0 h typically</a:t>
            </a:r>
          </a:p>
          <a:p>
            <a:r>
              <a:rPr lang="en-US" altLang="en-US" dirty="0"/>
              <a:t>One or more days (change “Number” property)</a:t>
            </a:r>
          </a:p>
          <a:p>
            <a:r>
              <a:rPr lang="en-US" altLang="en-US" dirty="0"/>
              <a:t>Set the </a:t>
            </a:r>
            <a:r>
              <a:rPr lang="en-US" altLang="en-US" b="1" dirty="0"/>
              <a:t>Daily=</a:t>
            </a:r>
            <a:r>
              <a:rPr lang="en-US" altLang="en-US" dirty="0"/>
              <a:t>  property of Load and Generator to follow a </a:t>
            </a:r>
            <a:r>
              <a:rPr lang="en-US" altLang="en-US" dirty="0" err="1"/>
              <a:t>loadshape</a:t>
            </a:r>
            <a:endParaRPr lang="en-US" altLang="en-US" dirty="0"/>
          </a:p>
          <a:p>
            <a:r>
              <a:rPr lang="en-US" altLang="en-US" dirty="0"/>
              <a:t>Similar functionality to Yearly mode except behavior of </a:t>
            </a:r>
            <a:r>
              <a:rPr lang="en-US" altLang="en-US" dirty="0" err="1"/>
              <a:t>Energymeter</a:t>
            </a:r>
            <a:r>
              <a:rPr lang="en-US" altLang="en-US" dirty="0"/>
              <a:t> demand-interval data</a:t>
            </a:r>
          </a:p>
          <a:p>
            <a:endParaRPr lang="en-US" altLang="en-US" dirty="0"/>
          </a:p>
        </p:txBody>
      </p:sp>
    </p:spTree>
    <p:extLst>
      <p:ext uri="{BB962C8B-B14F-4D97-AF65-F5344CB8AC3E}">
        <p14:creationId xmlns:p14="http://schemas.microsoft.com/office/powerpoint/2010/main" val="282025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p:txBody>
          <a:bodyPr/>
          <a:lstStyle/>
          <a:p>
            <a:r>
              <a:rPr lang="en-US" altLang="en-US"/>
              <a:t>Yearly Mode</a:t>
            </a:r>
          </a:p>
        </p:txBody>
      </p:sp>
      <p:sp>
        <p:nvSpPr>
          <p:cNvPr id="202755" name="Content Placeholder 2"/>
          <p:cNvSpPr>
            <a:spLocks noGrp="1"/>
          </p:cNvSpPr>
          <p:nvPr>
            <p:ph idx="1"/>
          </p:nvPr>
        </p:nvSpPr>
        <p:spPr/>
        <p:txBody>
          <a:bodyPr/>
          <a:lstStyle/>
          <a:p>
            <a:r>
              <a:rPr lang="en-US" altLang="en-US" dirty="0"/>
              <a:t>Defaults</a:t>
            </a:r>
          </a:p>
          <a:p>
            <a:pPr lvl="1"/>
            <a:r>
              <a:rPr lang="en-US" altLang="en-US" dirty="0" err="1"/>
              <a:t>Stepsize</a:t>
            </a:r>
            <a:r>
              <a:rPr lang="en-US" altLang="en-US" dirty="0"/>
              <a:t> = 1.0 h</a:t>
            </a:r>
          </a:p>
          <a:p>
            <a:pPr lvl="1"/>
            <a:r>
              <a:rPr lang="en-US" altLang="en-US" dirty="0" err="1"/>
              <a:t>Controlmode</a:t>
            </a:r>
            <a:r>
              <a:rPr lang="en-US" altLang="en-US" dirty="0"/>
              <a:t> = static</a:t>
            </a:r>
          </a:p>
          <a:p>
            <a:pPr lvl="1"/>
            <a:r>
              <a:rPr lang="en-US" altLang="en-US" dirty="0"/>
              <a:t>Number = 8760</a:t>
            </a:r>
          </a:p>
          <a:p>
            <a:pPr lvl="1"/>
            <a:endParaRPr lang="en-US" altLang="en-US" dirty="0"/>
          </a:p>
          <a:p>
            <a:r>
              <a:rPr lang="en-US" altLang="en-US" dirty="0"/>
              <a:t>Designed for annual simulations for distribution planning studies, losses, other energy studies</a:t>
            </a:r>
          </a:p>
          <a:p>
            <a:r>
              <a:rPr lang="en-US" altLang="en-US" dirty="0"/>
              <a:t>Time step of 0.25 .. 1.0 h typically</a:t>
            </a:r>
          </a:p>
          <a:p>
            <a:r>
              <a:rPr lang="en-US" altLang="en-US" dirty="0"/>
              <a:t>All or part of year</a:t>
            </a:r>
          </a:p>
          <a:p>
            <a:r>
              <a:rPr lang="en-US" altLang="en-US" dirty="0"/>
              <a:t>Set the </a:t>
            </a:r>
            <a:r>
              <a:rPr lang="en-US" altLang="en-US" b="1" dirty="0"/>
              <a:t>Yearly=  </a:t>
            </a:r>
            <a:r>
              <a:rPr lang="en-US" altLang="en-US" dirty="0"/>
              <a:t>property of Load and Generator to follow a </a:t>
            </a:r>
            <a:r>
              <a:rPr lang="en-US" altLang="en-US" dirty="0" err="1"/>
              <a:t>loadshape</a:t>
            </a:r>
            <a:endParaRPr lang="en-US" altLang="en-US" dirty="0"/>
          </a:p>
          <a:p>
            <a:r>
              <a:rPr lang="en-US" altLang="en-US" dirty="0"/>
              <a:t>May require </a:t>
            </a:r>
            <a:r>
              <a:rPr lang="en-US" altLang="en-US" b="1" dirty="0" err="1"/>
              <a:t>CloseDI</a:t>
            </a:r>
            <a:r>
              <a:rPr lang="en-US" altLang="en-US" dirty="0"/>
              <a:t> command at the end if </a:t>
            </a:r>
            <a:r>
              <a:rPr lang="en-US" altLang="en-US" dirty="0" err="1"/>
              <a:t>DemandInterval</a:t>
            </a:r>
            <a:r>
              <a:rPr lang="en-US" altLang="en-US" dirty="0"/>
              <a:t> used</a:t>
            </a:r>
          </a:p>
          <a:p>
            <a:endParaRPr lang="en-US" altLang="en-US" dirty="0"/>
          </a:p>
        </p:txBody>
      </p:sp>
    </p:spTree>
    <p:extLst>
      <p:ext uri="{BB962C8B-B14F-4D97-AF65-F5344CB8AC3E}">
        <p14:creationId xmlns:p14="http://schemas.microsoft.com/office/powerpoint/2010/main" val="1350844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p:cNvSpPr>
            <a:spLocks noGrp="1"/>
          </p:cNvSpPr>
          <p:nvPr>
            <p:ph type="title"/>
          </p:nvPr>
        </p:nvSpPr>
        <p:spPr/>
        <p:txBody>
          <a:bodyPr/>
          <a:lstStyle/>
          <a:p>
            <a:r>
              <a:rPr lang="en-US" altLang="en-US"/>
              <a:t>DutyCycle Mode</a:t>
            </a:r>
          </a:p>
        </p:txBody>
      </p:sp>
      <p:sp>
        <p:nvSpPr>
          <p:cNvPr id="203779" name="Content Placeholder 2"/>
          <p:cNvSpPr>
            <a:spLocks noGrp="1"/>
          </p:cNvSpPr>
          <p:nvPr>
            <p:ph idx="1"/>
          </p:nvPr>
        </p:nvSpPr>
        <p:spPr/>
        <p:txBody>
          <a:bodyPr/>
          <a:lstStyle/>
          <a:p>
            <a:r>
              <a:rPr lang="en-US" altLang="en-US" dirty="0"/>
              <a:t>Defaults</a:t>
            </a:r>
          </a:p>
          <a:p>
            <a:pPr lvl="1"/>
            <a:r>
              <a:rPr lang="en-US" altLang="en-US" dirty="0" err="1"/>
              <a:t>Stepsize</a:t>
            </a:r>
            <a:r>
              <a:rPr lang="en-US" altLang="en-US" dirty="0"/>
              <a:t> = 1.0 s</a:t>
            </a:r>
          </a:p>
          <a:p>
            <a:pPr lvl="1"/>
            <a:r>
              <a:rPr lang="en-US" altLang="en-US" dirty="0" err="1"/>
              <a:t>Controlmode</a:t>
            </a:r>
            <a:r>
              <a:rPr lang="en-US" altLang="en-US" dirty="0"/>
              <a:t> = time</a:t>
            </a:r>
          </a:p>
          <a:p>
            <a:pPr lvl="1"/>
            <a:r>
              <a:rPr lang="en-US" altLang="en-US" dirty="0"/>
              <a:t>Number = 100</a:t>
            </a:r>
          </a:p>
          <a:p>
            <a:pPr lvl="1"/>
            <a:endParaRPr lang="en-US" altLang="en-US" dirty="0"/>
          </a:p>
          <a:p>
            <a:r>
              <a:rPr lang="en-US" altLang="en-US" dirty="0"/>
              <a:t>Designed for simulations of wind turbine output, solar PV output, stone crushers, and other impulse loads</a:t>
            </a:r>
          </a:p>
          <a:p>
            <a:r>
              <a:rPr lang="en-US" altLang="en-US" dirty="0"/>
              <a:t>Time step of 1 – 10 s</a:t>
            </a:r>
          </a:p>
          <a:p>
            <a:r>
              <a:rPr lang="en-US" altLang="en-US" dirty="0"/>
              <a:t>Duration of a few minutes up to 1 day</a:t>
            </a:r>
          </a:p>
          <a:p>
            <a:pPr lvl="1"/>
            <a:r>
              <a:rPr lang="en-US" altLang="en-US" dirty="0"/>
              <a:t>Some are now using this for long periods for solar PV generation</a:t>
            </a:r>
          </a:p>
          <a:p>
            <a:r>
              <a:rPr lang="en-US" altLang="en-US" dirty="0"/>
              <a:t>Set the </a:t>
            </a:r>
            <a:r>
              <a:rPr lang="en-US" altLang="en-US" b="1" dirty="0"/>
              <a:t>Duty=  </a:t>
            </a:r>
            <a:r>
              <a:rPr lang="en-US" altLang="en-US" dirty="0"/>
              <a:t>property of Load and Generator to follow a </a:t>
            </a:r>
            <a:r>
              <a:rPr lang="en-US" altLang="en-US" dirty="0" err="1"/>
              <a:t>loadshape</a:t>
            </a:r>
            <a:endParaRPr lang="en-US" altLang="en-US" dirty="0"/>
          </a:p>
        </p:txBody>
      </p:sp>
    </p:spTree>
    <p:extLst>
      <p:ext uri="{BB962C8B-B14F-4D97-AF65-F5344CB8AC3E}">
        <p14:creationId xmlns:p14="http://schemas.microsoft.com/office/powerpoint/2010/main" val="1489983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p:txBody>
          <a:bodyPr/>
          <a:lstStyle/>
          <a:p>
            <a:r>
              <a:rPr lang="en-US" altLang="en-US"/>
              <a:t>Dynamics Mode</a:t>
            </a:r>
          </a:p>
        </p:txBody>
      </p:sp>
      <p:sp>
        <p:nvSpPr>
          <p:cNvPr id="204803" name="Content Placeholder 2"/>
          <p:cNvSpPr>
            <a:spLocks noGrp="1"/>
          </p:cNvSpPr>
          <p:nvPr>
            <p:ph idx="1"/>
          </p:nvPr>
        </p:nvSpPr>
        <p:spPr/>
        <p:txBody>
          <a:bodyPr/>
          <a:lstStyle/>
          <a:p>
            <a:r>
              <a:rPr lang="en-US" altLang="en-US" dirty="0"/>
              <a:t>Defaults</a:t>
            </a:r>
          </a:p>
          <a:p>
            <a:pPr lvl="1"/>
            <a:r>
              <a:rPr lang="en-US" altLang="en-US" dirty="0" err="1"/>
              <a:t>Stepsize</a:t>
            </a:r>
            <a:r>
              <a:rPr lang="en-US" altLang="en-US" dirty="0"/>
              <a:t> = 0.001 s</a:t>
            </a:r>
          </a:p>
          <a:p>
            <a:pPr lvl="1"/>
            <a:r>
              <a:rPr lang="en-US" altLang="en-US" dirty="0" err="1"/>
              <a:t>Controlmode</a:t>
            </a:r>
            <a:r>
              <a:rPr lang="en-US" altLang="en-US" dirty="0"/>
              <a:t> = time</a:t>
            </a:r>
          </a:p>
          <a:p>
            <a:pPr lvl="1"/>
            <a:r>
              <a:rPr lang="en-US" altLang="en-US" dirty="0"/>
              <a:t>Number = 100</a:t>
            </a:r>
          </a:p>
          <a:p>
            <a:endParaRPr lang="en-US" altLang="en-US" dirty="0"/>
          </a:p>
          <a:p>
            <a:r>
              <a:rPr lang="en-US" altLang="en-US" i="1" dirty="0"/>
              <a:t>Electromechanical</a:t>
            </a:r>
            <a:r>
              <a:rPr lang="en-US" altLang="en-US" dirty="0"/>
              <a:t> transients simulations</a:t>
            </a:r>
          </a:p>
          <a:p>
            <a:endParaRPr lang="en-US" altLang="en-US" dirty="0"/>
          </a:p>
          <a:p>
            <a:r>
              <a:rPr lang="en-US" altLang="en-US" dirty="0"/>
              <a:t>Generator state variables integrated</a:t>
            </a:r>
          </a:p>
          <a:p>
            <a:pPr lvl="1"/>
            <a:r>
              <a:rPr lang="en-US" altLang="en-US" dirty="0"/>
              <a:t>Predictor-corrector</a:t>
            </a:r>
          </a:p>
          <a:p>
            <a:pPr lvl="1"/>
            <a:endParaRPr lang="en-US" altLang="en-US" dirty="0"/>
          </a:p>
          <a:p>
            <a:r>
              <a:rPr lang="en-US" altLang="en-US" dirty="0"/>
              <a:t>Intended for simulations of a few seconds duration</a:t>
            </a:r>
          </a:p>
        </p:txBody>
      </p:sp>
    </p:spTree>
    <p:extLst>
      <p:ext uri="{BB962C8B-B14F-4D97-AF65-F5344CB8AC3E}">
        <p14:creationId xmlns:p14="http://schemas.microsoft.com/office/powerpoint/2010/main" val="3947344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p:txBody>
          <a:bodyPr/>
          <a:lstStyle/>
          <a:p>
            <a:r>
              <a:rPr lang="en-US" altLang="en-US"/>
              <a:t>FaultStudy Mode</a:t>
            </a:r>
          </a:p>
        </p:txBody>
      </p:sp>
      <p:sp>
        <p:nvSpPr>
          <p:cNvPr id="205827" name="Content Placeholder 2"/>
          <p:cNvSpPr>
            <a:spLocks noGrp="1"/>
          </p:cNvSpPr>
          <p:nvPr>
            <p:ph idx="1"/>
          </p:nvPr>
        </p:nvSpPr>
        <p:spPr/>
        <p:txBody>
          <a:bodyPr/>
          <a:lstStyle/>
          <a:p>
            <a:r>
              <a:rPr lang="en-US" altLang="en-US"/>
              <a:t>Defaults to dynamic model so machine contributions to faults are included</a:t>
            </a:r>
          </a:p>
          <a:p>
            <a:r>
              <a:rPr lang="en-US" altLang="en-US"/>
              <a:t>Requires a power flow solution to start</a:t>
            </a:r>
          </a:p>
          <a:p>
            <a:r>
              <a:rPr lang="en-US" altLang="en-US"/>
              <a:t>Solve causes short circuit equivalents to be computed for each bus</a:t>
            </a:r>
          </a:p>
          <a:p>
            <a:r>
              <a:rPr lang="en-US" altLang="en-US"/>
              <a:t>Follow immediately by “Show Faultstudy” report </a:t>
            </a:r>
          </a:p>
          <a:p>
            <a:pPr lvl="1"/>
            <a:r>
              <a:rPr lang="en-US" altLang="en-US"/>
              <a:t>Computes fault currents</a:t>
            </a:r>
          </a:p>
          <a:p>
            <a:r>
              <a:rPr lang="en-US" altLang="en-US"/>
              <a:t>Typical sequence:</a:t>
            </a:r>
          </a:p>
          <a:p>
            <a:pPr lvl="1"/>
            <a:r>
              <a:rPr lang="en-US" altLang="en-US"/>
              <a:t>Solve</a:t>
            </a:r>
          </a:p>
          <a:p>
            <a:pPr lvl="1"/>
            <a:r>
              <a:rPr lang="en-US" altLang="en-US"/>
              <a:t>Solve mode=Faultstudy</a:t>
            </a:r>
          </a:p>
          <a:p>
            <a:pPr lvl="1"/>
            <a:r>
              <a:rPr lang="en-US" altLang="en-US"/>
              <a:t>Show Faultstudy</a:t>
            </a:r>
          </a:p>
        </p:txBody>
      </p:sp>
    </p:spTree>
    <p:extLst>
      <p:ext uri="{BB962C8B-B14F-4D97-AF65-F5344CB8AC3E}">
        <p14:creationId xmlns:p14="http://schemas.microsoft.com/office/powerpoint/2010/main" val="2189995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US" altLang="en-US"/>
              <a:t>Monte Carlo Fault Study Mode</a:t>
            </a:r>
          </a:p>
        </p:txBody>
      </p:sp>
      <p:sp>
        <p:nvSpPr>
          <p:cNvPr id="206851" name="Content Placeholder 2"/>
          <p:cNvSpPr>
            <a:spLocks noGrp="1"/>
          </p:cNvSpPr>
          <p:nvPr>
            <p:ph idx="1"/>
          </p:nvPr>
        </p:nvSpPr>
        <p:spPr/>
        <p:txBody>
          <a:bodyPr/>
          <a:lstStyle/>
          <a:p>
            <a:r>
              <a:rPr lang="en-US" altLang="en-US"/>
              <a:t>A special kind of fault study useful for some reliability or power quality studies</a:t>
            </a:r>
          </a:p>
          <a:p>
            <a:r>
              <a:rPr lang="en-US" altLang="en-US"/>
              <a:t>The circuit model is first populated by a selected number of Fault objects.</a:t>
            </a:r>
          </a:p>
          <a:p>
            <a:pPr lvl="1"/>
            <a:r>
              <a:rPr lang="en-US" altLang="en-US"/>
              <a:t>Example: SLG faults at all buses</a:t>
            </a:r>
          </a:p>
          <a:p>
            <a:pPr lvl="1"/>
            <a:r>
              <a:rPr lang="en-US" altLang="en-US"/>
              <a:t>User can distribute faults in any manner</a:t>
            </a:r>
          </a:p>
          <a:p>
            <a:r>
              <a:rPr lang="en-US" altLang="en-US"/>
              <a:t>This solution mode activates the faults one at a time and computes a Snapshot solution with loads modeled as admittances</a:t>
            </a:r>
          </a:p>
          <a:p>
            <a:r>
              <a:rPr lang="en-US" altLang="en-US"/>
              <a:t>Be sure to place Monitors around the circuit where you want to see voltage sag magnitudes, fault currents, etc.</a:t>
            </a:r>
          </a:p>
          <a:p>
            <a:pPr lvl="1"/>
            <a:r>
              <a:rPr lang="en-US" altLang="en-US"/>
              <a:t>Answers will come fast!</a:t>
            </a:r>
          </a:p>
        </p:txBody>
      </p:sp>
    </p:spTree>
    <p:extLst>
      <p:ext uri="{BB962C8B-B14F-4D97-AF65-F5344CB8AC3E}">
        <p14:creationId xmlns:p14="http://schemas.microsoft.com/office/powerpoint/2010/main" val="1302417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p:txBody>
          <a:bodyPr/>
          <a:lstStyle/>
          <a:p>
            <a:r>
              <a:rPr lang="en-US" altLang="en-US"/>
              <a:t>Harmonic Mode</a:t>
            </a:r>
          </a:p>
        </p:txBody>
      </p:sp>
      <p:sp>
        <p:nvSpPr>
          <p:cNvPr id="207875" name="Content Placeholder 2"/>
          <p:cNvSpPr>
            <a:spLocks noGrp="1"/>
          </p:cNvSpPr>
          <p:nvPr>
            <p:ph idx="1"/>
          </p:nvPr>
        </p:nvSpPr>
        <p:spPr>
          <a:xfrm>
            <a:off x="381000" y="1371600"/>
            <a:ext cx="8226425" cy="4935538"/>
          </a:xfrm>
        </p:spPr>
        <p:txBody>
          <a:bodyPr/>
          <a:lstStyle/>
          <a:p>
            <a:r>
              <a:rPr lang="en-US" altLang="en-US"/>
              <a:t>Defaults</a:t>
            </a:r>
          </a:p>
          <a:p>
            <a:pPr lvl="1"/>
            <a:r>
              <a:rPr lang="en-US" altLang="en-US"/>
              <a:t>Controlmode = OFF</a:t>
            </a:r>
          </a:p>
          <a:p>
            <a:pPr lvl="1"/>
            <a:r>
              <a:rPr lang="en-US" altLang="en-US"/>
              <a:t>Loadmodel = Admittance</a:t>
            </a:r>
          </a:p>
          <a:p>
            <a:pPr lvl="1"/>
            <a:endParaRPr lang="en-US" altLang="en-US"/>
          </a:p>
          <a:p>
            <a:r>
              <a:rPr lang="en-US" altLang="en-US"/>
              <a:t>Performs a direct solution at each frequency presently defined in the problem by Spectrum objects.</a:t>
            </a:r>
          </a:p>
          <a:p>
            <a:pPr lvl="1"/>
            <a:r>
              <a:rPr lang="en-US" altLang="en-US"/>
              <a:t>See Harmonics option</a:t>
            </a:r>
          </a:p>
          <a:p>
            <a:r>
              <a:rPr lang="en-US" altLang="en-US"/>
              <a:t>Requires a power flow solution</a:t>
            </a:r>
          </a:p>
          <a:p>
            <a:r>
              <a:rPr lang="en-US" altLang="en-US"/>
              <a:t>Typical sequence</a:t>
            </a:r>
          </a:p>
          <a:p>
            <a:pPr lvl="1"/>
            <a:r>
              <a:rPr lang="en-US" altLang="en-US"/>
              <a:t>Solve</a:t>
            </a:r>
          </a:p>
          <a:p>
            <a:pPr lvl="1"/>
            <a:r>
              <a:rPr lang="en-US" altLang="en-US"/>
              <a:t>Solve mode=harmonics</a:t>
            </a:r>
          </a:p>
          <a:p>
            <a:r>
              <a:rPr lang="en-US" altLang="en-US"/>
              <a:t>Be sure you have Monitor objects defined!</a:t>
            </a:r>
          </a:p>
        </p:txBody>
      </p:sp>
    </p:spTree>
    <p:extLst>
      <p:ext uri="{BB962C8B-B14F-4D97-AF65-F5344CB8AC3E}">
        <p14:creationId xmlns:p14="http://schemas.microsoft.com/office/powerpoint/2010/main" val="1007538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title"/>
          </p:nvPr>
        </p:nvSpPr>
        <p:spPr/>
        <p:txBody>
          <a:bodyPr/>
          <a:lstStyle/>
          <a:p>
            <a:r>
              <a:rPr lang="en-US" altLang="en-US"/>
              <a:t>Control Modes</a:t>
            </a:r>
          </a:p>
        </p:txBody>
      </p:sp>
      <p:sp>
        <p:nvSpPr>
          <p:cNvPr id="208899" name="Content Placeholder 2"/>
          <p:cNvSpPr>
            <a:spLocks noGrp="1"/>
          </p:cNvSpPr>
          <p:nvPr>
            <p:ph idx="1"/>
          </p:nvPr>
        </p:nvSpPr>
        <p:spPr/>
        <p:txBody>
          <a:bodyPr/>
          <a:lstStyle/>
          <a:p>
            <a:r>
              <a:rPr lang="en-US" altLang="en-US" sz="2000"/>
              <a:t>Control models are a key feature of OpenDSS and it is important to understand how they work in different solution modes.</a:t>
            </a:r>
          </a:p>
          <a:p>
            <a:r>
              <a:rPr lang="en-US" altLang="en-US" sz="2000"/>
              <a:t>Key Modes</a:t>
            </a:r>
          </a:p>
          <a:p>
            <a:pPr lvl="1"/>
            <a:r>
              <a:rPr lang="en-US" altLang="en-US" sz="2000"/>
              <a:t>OFF</a:t>
            </a:r>
          </a:p>
          <a:p>
            <a:pPr lvl="2"/>
            <a:r>
              <a:rPr lang="en-US" altLang="en-US" sz="2000"/>
              <a:t>Controls are disabled; controlled parameters stay the same as last value </a:t>
            </a:r>
          </a:p>
          <a:p>
            <a:pPr lvl="1"/>
            <a:r>
              <a:rPr lang="en-US" altLang="en-US" sz="2000"/>
              <a:t>TIME</a:t>
            </a:r>
          </a:p>
          <a:p>
            <a:pPr lvl="2"/>
            <a:r>
              <a:rPr lang="en-US" altLang="en-US" sz="2000"/>
              <a:t>Controls operate when solution reaches a specified time. For time steps smaller than control delay</a:t>
            </a:r>
          </a:p>
          <a:p>
            <a:pPr lvl="1"/>
            <a:r>
              <a:rPr lang="en-US" altLang="en-US" sz="2000"/>
              <a:t>STATIC</a:t>
            </a:r>
          </a:p>
          <a:p>
            <a:pPr lvl="2"/>
            <a:r>
              <a:rPr lang="en-US" altLang="en-US" sz="2000"/>
              <a:t>For time steps larger than control delay. Controls operate in sequence of time delay values.</a:t>
            </a:r>
          </a:p>
          <a:p>
            <a:pPr lvl="3"/>
            <a:r>
              <a:rPr lang="en-US" altLang="en-US" sz="2000"/>
              <a:t>Shortest delay operates first</a:t>
            </a:r>
          </a:p>
          <a:p>
            <a:pPr lvl="3"/>
            <a:r>
              <a:rPr lang="en-US" altLang="en-US" sz="2000"/>
              <a:t>Default for Snapshot, Daily, Yearly modes </a:t>
            </a:r>
          </a:p>
        </p:txBody>
      </p:sp>
    </p:spTree>
    <p:extLst>
      <p:ext uri="{BB962C8B-B14F-4D97-AF65-F5344CB8AC3E}">
        <p14:creationId xmlns:p14="http://schemas.microsoft.com/office/powerpoint/2010/main" val="426619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dirty="0"/>
          </a:p>
        </p:txBody>
      </p:sp>
      <p:sp>
        <p:nvSpPr>
          <p:cNvPr id="10243" name="Title 3"/>
          <p:cNvSpPr>
            <a:spLocks noGrp="1"/>
          </p:cNvSpPr>
          <p:nvPr>
            <p:ph type="ctrTitle" sz="quarter"/>
          </p:nvPr>
        </p:nvSpPr>
        <p:spPr/>
        <p:txBody>
          <a:bodyPr/>
          <a:lstStyle/>
          <a:p>
            <a:r>
              <a:rPr lang="en-US" dirty="0"/>
              <a:t>Loadshapes and Quasi-Static Time-Series (QSTS) Simulation</a:t>
            </a:r>
            <a:endParaRPr lang="en-US" altLang="en-US" dirty="0"/>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p:cNvSpPr>
            <a:spLocks noGrp="1"/>
          </p:cNvSpPr>
          <p:nvPr>
            <p:ph type="title"/>
          </p:nvPr>
        </p:nvSpPr>
        <p:spPr/>
        <p:txBody>
          <a:bodyPr/>
          <a:lstStyle/>
          <a:p>
            <a:r>
              <a:rPr lang="en-US" altLang="en-US"/>
              <a:t>Loadshapes</a:t>
            </a:r>
          </a:p>
        </p:txBody>
      </p:sp>
      <p:sp>
        <p:nvSpPr>
          <p:cNvPr id="188419" name="Content Placeholder 2"/>
          <p:cNvSpPr>
            <a:spLocks noGrp="1"/>
          </p:cNvSpPr>
          <p:nvPr>
            <p:ph idx="1"/>
          </p:nvPr>
        </p:nvSpPr>
        <p:spPr/>
        <p:txBody>
          <a:bodyPr/>
          <a:lstStyle/>
          <a:p>
            <a:r>
              <a:rPr lang="en-US" altLang="en-US" dirty="0"/>
              <a:t>A key feature of </a:t>
            </a:r>
            <a:r>
              <a:rPr lang="en-US" altLang="en-US" dirty="0" err="1"/>
              <a:t>OpenDSS</a:t>
            </a:r>
            <a:endParaRPr lang="en-US" altLang="en-US" dirty="0"/>
          </a:p>
          <a:p>
            <a:r>
              <a:rPr lang="en-US" altLang="en-US" dirty="0"/>
              <a:t>Sequential time simulation is required for many Smart Grid analyses</a:t>
            </a:r>
          </a:p>
          <a:p>
            <a:r>
              <a:rPr lang="en-US" altLang="en-US" dirty="0"/>
              <a:t>Basic time-varying modes that use </a:t>
            </a:r>
            <a:r>
              <a:rPr lang="en-US" altLang="en-US" dirty="0" err="1"/>
              <a:t>Loadshape</a:t>
            </a:r>
            <a:r>
              <a:rPr lang="en-US" altLang="en-US" dirty="0"/>
              <a:t> objects</a:t>
            </a:r>
          </a:p>
          <a:p>
            <a:pPr lvl="1"/>
            <a:r>
              <a:rPr lang="en-US" altLang="en-US" dirty="0"/>
              <a:t>Daily (nominally 24 h, 1 h steps)</a:t>
            </a:r>
          </a:p>
          <a:p>
            <a:pPr lvl="1"/>
            <a:r>
              <a:rPr lang="en-US" altLang="en-US" dirty="0"/>
              <a:t>Yearly (nominally 8760 h, 1 h steps)</a:t>
            </a:r>
          </a:p>
          <a:p>
            <a:pPr lvl="1"/>
            <a:r>
              <a:rPr lang="en-US" altLang="en-US" dirty="0" err="1"/>
              <a:t>Dutycycle</a:t>
            </a:r>
            <a:r>
              <a:rPr lang="en-US" altLang="en-US" dirty="0"/>
              <a:t> (nominal step size 1 s .. 5 m)</a:t>
            </a:r>
          </a:p>
          <a:p>
            <a:pPr lvl="2"/>
            <a:r>
              <a:rPr lang="en-US" altLang="en-US" dirty="0"/>
              <a:t>(used for wind and solar)</a:t>
            </a:r>
          </a:p>
          <a:p>
            <a:pPr lvl="2"/>
            <a:endParaRPr lang="en-US" altLang="en-US" dirty="0"/>
          </a:p>
          <a:p>
            <a:r>
              <a:rPr lang="en-US" altLang="en-US" dirty="0"/>
              <a:t>Learning to work with Loadshapes is essential skill for </a:t>
            </a:r>
            <a:r>
              <a:rPr lang="en-US" altLang="en-US" dirty="0" err="1"/>
              <a:t>OpenDSS</a:t>
            </a:r>
            <a:r>
              <a:rPr lang="en-US" altLang="en-US" dirty="0"/>
              <a:t> users</a:t>
            </a:r>
          </a:p>
        </p:txBody>
      </p:sp>
    </p:spTree>
    <p:extLst>
      <p:ext uri="{BB962C8B-B14F-4D97-AF65-F5344CB8AC3E}">
        <p14:creationId xmlns:p14="http://schemas.microsoft.com/office/powerpoint/2010/main" val="59034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p:nvPr>
        </p:nvSpPr>
        <p:spPr/>
        <p:txBody>
          <a:bodyPr/>
          <a:lstStyle/>
          <a:p>
            <a:r>
              <a:rPr lang="en-US" altLang="en-US"/>
              <a:t>Example Loadshape for Wind Turbine Output</a:t>
            </a:r>
          </a:p>
        </p:txBody>
      </p:sp>
      <p:pic>
        <p:nvPicPr>
          <p:cNvPr id="1894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5" y="1416050"/>
            <a:ext cx="564197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4" name="TextBox 4"/>
          <p:cNvSpPr txBox="1">
            <a:spLocks noChangeArrowheads="1"/>
          </p:cNvSpPr>
          <p:nvPr/>
        </p:nvSpPr>
        <p:spPr bwMode="auto">
          <a:xfrm>
            <a:off x="3276600" y="27432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Watts</a:t>
            </a:r>
          </a:p>
        </p:txBody>
      </p:sp>
      <p:sp>
        <p:nvSpPr>
          <p:cNvPr id="189445" name="TextBox 5"/>
          <p:cNvSpPr txBox="1">
            <a:spLocks noChangeArrowheads="1"/>
          </p:cNvSpPr>
          <p:nvPr/>
        </p:nvSpPr>
        <p:spPr bwMode="auto">
          <a:xfrm>
            <a:off x="4343400" y="41910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Vars</a:t>
            </a:r>
          </a:p>
        </p:txBody>
      </p:sp>
    </p:spTree>
    <p:extLst>
      <p:ext uri="{BB962C8B-B14F-4D97-AF65-F5344CB8AC3E}">
        <p14:creationId xmlns:p14="http://schemas.microsoft.com/office/powerpoint/2010/main" val="314558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p:txBody>
          <a:bodyPr>
            <a:normAutofit fontScale="90000"/>
          </a:bodyPr>
          <a:lstStyle/>
          <a:p>
            <a:pPr eaLnBrk="1" hangingPunct="1"/>
            <a:r>
              <a:rPr lang="en-US" altLang="en-US"/>
              <a:t>Example Loadshapes Provided in Examples Folder</a:t>
            </a:r>
          </a:p>
        </p:txBody>
      </p:sp>
      <p:pic>
        <p:nvPicPr>
          <p:cNvPr id="190467" name="Content Placeholder 3" descr="PPT44A.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600200"/>
            <a:ext cx="7599363" cy="4543425"/>
          </a:xfrm>
        </p:spPr>
      </p:pic>
    </p:spTree>
    <p:extLst>
      <p:ext uri="{BB962C8B-B14F-4D97-AF65-F5344CB8AC3E}">
        <p14:creationId xmlns:p14="http://schemas.microsoft.com/office/powerpoint/2010/main" val="106489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p:txBody>
          <a:bodyPr/>
          <a:lstStyle/>
          <a:p>
            <a:pPr eaLnBrk="1" hangingPunct="1"/>
            <a:r>
              <a:rPr lang="en-US" altLang="en-US"/>
              <a:t>How to Define</a:t>
            </a:r>
          </a:p>
        </p:txBody>
      </p:sp>
      <p:sp>
        <p:nvSpPr>
          <p:cNvPr id="191491" name="Content Placeholder 2"/>
          <p:cNvSpPr>
            <a:spLocks noGrp="1"/>
          </p:cNvSpPr>
          <p:nvPr>
            <p:ph idx="1"/>
          </p:nvPr>
        </p:nvSpPr>
        <p:spPr/>
        <p:txBody>
          <a:bodyPr/>
          <a:lstStyle/>
          <a:p>
            <a:pPr eaLnBrk="1" hangingPunct="1"/>
            <a:r>
              <a:rPr lang="en-US" altLang="en-US" sz="1600" dirty="0"/>
              <a:t>Clear</a:t>
            </a:r>
          </a:p>
          <a:p>
            <a:pPr eaLnBrk="1" hangingPunct="1"/>
            <a:endParaRPr lang="en-US" altLang="en-US" sz="1600" dirty="0"/>
          </a:p>
          <a:p>
            <a:pPr eaLnBrk="1" hangingPunct="1"/>
            <a:r>
              <a:rPr lang="en-US" altLang="en-US" sz="1600" dirty="0"/>
              <a:t>! Example scripts for loading and plotting </a:t>
            </a:r>
            <a:r>
              <a:rPr lang="en-US" altLang="en-US" sz="1600" dirty="0" err="1"/>
              <a:t>loadshapes</a:t>
            </a:r>
            <a:r>
              <a:rPr lang="en-US" altLang="en-US" sz="1600" dirty="0"/>
              <a:t> out of the </a:t>
            </a:r>
            <a:r>
              <a:rPr lang="en-US" altLang="en-US" sz="1600" dirty="0" err="1"/>
              <a:t>loadshape</a:t>
            </a:r>
            <a:r>
              <a:rPr lang="en-US" altLang="en-US" sz="1600" dirty="0"/>
              <a:t> library</a:t>
            </a:r>
          </a:p>
          <a:p>
            <a:pPr eaLnBrk="1" hangingPunct="1"/>
            <a:endParaRPr lang="en-US" altLang="en-US" sz="1600" dirty="0"/>
          </a:p>
          <a:p>
            <a:pPr eaLnBrk="1" hangingPunct="1"/>
            <a:r>
              <a:rPr lang="en-US" altLang="en-US" sz="1600" dirty="0"/>
              <a:t>! You have to have a circuit defined to load in </a:t>
            </a:r>
            <a:r>
              <a:rPr lang="en-US" altLang="en-US" sz="1600" dirty="0" err="1"/>
              <a:t>loadshapes</a:t>
            </a:r>
            <a:r>
              <a:rPr lang="en-US" altLang="en-US" sz="1600" dirty="0"/>
              <a:t>.</a:t>
            </a:r>
          </a:p>
          <a:p>
            <a:pPr eaLnBrk="1" hangingPunct="1"/>
            <a:r>
              <a:rPr lang="en-US" altLang="en-US" sz="1600" dirty="0"/>
              <a:t>New </a:t>
            </a:r>
            <a:r>
              <a:rPr lang="en-US" altLang="en-US" sz="1600" dirty="0" err="1"/>
              <a:t>Circuit.LoadshapeExamples</a:t>
            </a:r>
            <a:endParaRPr lang="en-US" altLang="en-US" sz="1600" dirty="0"/>
          </a:p>
          <a:p>
            <a:pPr eaLnBrk="1" hangingPunct="1"/>
            <a:endParaRPr lang="en-US" altLang="en-US" sz="1600" dirty="0"/>
          </a:p>
          <a:p>
            <a:pPr eaLnBrk="1" hangingPunct="1"/>
            <a:r>
              <a:rPr lang="en-US" altLang="en-US" sz="1600" dirty="0"/>
              <a:t>! directly ...</a:t>
            </a:r>
          </a:p>
          <a:p>
            <a:pPr eaLnBrk="1" hangingPunct="1"/>
            <a:r>
              <a:rPr lang="en-US" altLang="en-US" sz="1600" b="1" dirty="0">
                <a:solidFill>
                  <a:srgbClr val="0070C0"/>
                </a:solidFill>
              </a:rPr>
              <a:t>New "LoadShape.LoadShape1a" </a:t>
            </a:r>
            <a:r>
              <a:rPr lang="en-US" altLang="en-US" sz="1600" b="1" dirty="0" err="1">
                <a:solidFill>
                  <a:srgbClr val="0070C0"/>
                </a:solidFill>
              </a:rPr>
              <a:t>npts</a:t>
            </a:r>
            <a:r>
              <a:rPr lang="en-US" altLang="en-US" sz="1600" b="1" dirty="0">
                <a:solidFill>
                  <a:srgbClr val="0070C0"/>
                </a:solidFill>
              </a:rPr>
              <a:t>=8760 interval=1.0 </a:t>
            </a:r>
            <a:r>
              <a:rPr lang="en-US" altLang="en-US" sz="1600" b="1" dirty="0" err="1">
                <a:solidFill>
                  <a:srgbClr val="0070C0"/>
                </a:solidFill>
              </a:rPr>
              <a:t>mult</a:t>
            </a:r>
            <a:r>
              <a:rPr lang="en-US" altLang="en-US" sz="1600" b="1" dirty="0">
                <a:solidFill>
                  <a:srgbClr val="0070C0"/>
                </a:solidFill>
              </a:rPr>
              <a:t>=(File=LoadShape1.csv)</a:t>
            </a:r>
          </a:p>
          <a:p>
            <a:pPr eaLnBrk="1" hangingPunct="1"/>
            <a:r>
              <a:rPr lang="en-US" altLang="en-US" sz="1600" b="1" dirty="0">
                <a:solidFill>
                  <a:srgbClr val="0070C0"/>
                </a:solidFill>
              </a:rPr>
              <a:t>Plot </a:t>
            </a:r>
            <a:r>
              <a:rPr lang="en-US" altLang="en-US" sz="1600" b="1" dirty="0" err="1">
                <a:solidFill>
                  <a:srgbClr val="0070C0"/>
                </a:solidFill>
              </a:rPr>
              <a:t>Loadshape</a:t>
            </a:r>
            <a:r>
              <a:rPr lang="en-US" altLang="en-US" sz="1600" b="1" dirty="0">
                <a:solidFill>
                  <a:srgbClr val="0070C0"/>
                </a:solidFill>
              </a:rPr>
              <a:t> Object=Loadshape1a   ! execute this to prove you got it</a:t>
            </a:r>
          </a:p>
          <a:p>
            <a:pPr eaLnBrk="1" hangingPunct="1"/>
            <a:endParaRPr lang="en-US" altLang="en-US" sz="1600" dirty="0"/>
          </a:p>
          <a:p>
            <a:pPr eaLnBrk="1" hangingPunct="1"/>
            <a:r>
              <a:rPr lang="en-US" altLang="en-US" sz="1600" dirty="0"/>
              <a:t>! or using Redirect</a:t>
            </a:r>
          </a:p>
          <a:p>
            <a:pPr eaLnBrk="1" hangingPunct="1"/>
            <a:r>
              <a:rPr lang="en-US" altLang="en-US" sz="1600" b="1" dirty="0">
                <a:solidFill>
                  <a:srgbClr val="0070C0"/>
                </a:solidFill>
              </a:rPr>
              <a:t>Redirect Loadshape1.DSS   ! Load in </a:t>
            </a:r>
            <a:r>
              <a:rPr lang="en-US" altLang="en-US" sz="1600" b="1" dirty="0" err="1">
                <a:solidFill>
                  <a:srgbClr val="0070C0"/>
                </a:solidFill>
              </a:rPr>
              <a:t>Loadshape</a:t>
            </a:r>
            <a:r>
              <a:rPr lang="en-US" altLang="en-US" sz="1600" b="1" dirty="0">
                <a:solidFill>
                  <a:srgbClr val="0070C0"/>
                </a:solidFill>
              </a:rPr>
              <a:t> 1</a:t>
            </a:r>
          </a:p>
          <a:p>
            <a:pPr eaLnBrk="1" hangingPunct="1"/>
            <a:r>
              <a:rPr lang="en-US" altLang="en-US" sz="1600" b="1" dirty="0">
                <a:solidFill>
                  <a:srgbClr val="0070C0"/>
                </a:solidFill>
              </a:rPr>
              <a:t>Plot </a:t>
            </a:r>
            <a:r>
              <a:rPr lang="en-US" altLang="en-US" sz="1600" b="1" dirty="0" err="1">
                <a:solidFill>
                  <a:srgbClr val="0070C0"/>
                </a:solidFill>
              </a:rPr>
              <a:t>Loadshape</a:t>
            </a:r>
            <a:r>
              <a:rPr lang="en-US" altLang="en-US" sz="1600" b="1" dirty="0">
                <a:solidFill>
                  <a:srgbClr val="0070C0"/>
                </a:solidFill>
              </a:rPr>
              <a:t> Object=Loadshape1  </a:t>
            </a:r>
          </a:p>
          <a:p>
            <a:pPr eaLnBrk="1" hangingPunct="1"/>
            <a:endParaRPr lang="en-US" altLang="en-US" sz="1600" dirty="0"/>
          </a:p>
        </p:txBody>
      </p:sp>
    </p:spTree>
    <p:extLst>
      <p:ext uri="{BB962C8B-B14F-4D97-AF65-F5344CB8AC3E}">
        <p14:creationId xmlns:p14="http://schemas.microsoft.com/office/powerpoint/2010/main" val="346347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title"/>
          </p:nvPr>
        </p:nvSpPr>
        <p:spPr/>
        <p:txBody>
          <a:bodyPr/>
          <a:lstStyle/>
          <a:p>
            <a:pPr eaLnBrk="1" hangingPunct="1"/>
            <a:r>
              <a:rPr lang="en-US" altLang="en-US" dirty="0"/>
              <a:t>Example Yearly </a:t>
            </a:r>
            <a:r>
              <a:rPr lang="en-US" altLang="en-US" dirty="0" err="1"/>
              <a:t>LoadShape</a:t>
            </a:r>
            <a:r>
              <a:rPr lang="en-US" altLang="en-US" dirty="0"/>
              <a:t>, Winter Peaking</a:t>
            </a:r>
          </a:p>
        </p:txBody>
      </p:sp>
      <p:pic>
        <p:nvPicPr>
          <p:cNvPr id="192515" name="Content Placeholder 3" descr="PPT450.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447800"/>
            <a:ext cx="5641975" cy="4935538"/>
          </a:xfrm>
        </p:spPr>
      </p:pic>
    </p:spTree>
    <p:extLst>
      <p:ext uri="{BB962C8B-B14F-4D97-AF65-F5344CB8AC3E}">
        <p14:creationId xmlns:p14="http://schemas.microsoft.com/office/powerpoint/2010/main" val="281122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Loadshape</a:t>
            </a:r>
            <a:r>
              <a:rPr lang="en-US" dirty="0"/>
              <a:t> – Summer Peaking</a:t>
            </a:r>
          </a:p>
        </p:txBody>
      </p:sp>
      <p:pic>
        <p:nvPicPr>
          <p:cNvPr id="4" name="Picture 3"/>
          <p:cNvPicPr>
            <a:picLocks noChangeAspect="1"/>
          </p:cNvPicPr>
          <p:nvPr/>
        </p:nvPicPr>
        <p:blipFill>
          <a:blip r:embed="rId2"/>
          <a:stretch>
            <a:fillRect/>
          </a:stretch>
        </p:blipFill>
        <p:spPr>
          <a:xfrm>
            <a:off x="1190625" y="1011218"/>
            <a:ext cx="6097553" cy="5427681"/>
          </a:xfrm>
          <a:prstGeom prst="rect">
            <a:avLst/>
          </a:prstGeom>
        </p:spPr>
      </p:pic>
    </p:spTree>
    <p:extLst>
      <p:ext uri="{BB962C8B-B14F-4D97-AF65-F5344CB8AC3E}">
        <p14:creationId xmlns:p14="http://schemas.microsoft.com/office/powerpoint/2010/main" val="2044559513"/>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9d4eb815-23ed-48d9-b0c1-2b9ce0016f4e"/>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715</TotalTime>
  <Words>1426</Words>
  <Application>Microsoft Office PowerPoint</Application>
  <PresentationFormat>On-screen Show (4:3)</PresentationFormat>
  <Paragraphs>215</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Narrow</vt:lpstr>
      <vt:lpstr>Calibri</vt:lpstr>
      <vt:lpstr>Courier New</vt:lpstr>
      <vt:lpstr>Wingdings</vt:lpstr>
      <vt:lpstr>2017 PowerPoint Theme</vt:lpstr>
      <vt:lpstr>Advanced Modeling for Distribution Planning with OpenDSS </vt:lpstr>
      <vt:lpstr>Instructor</vt:lpstr>
      <vt:lpstr>Loadshapes and Quasi-Static Time-Series (QSTS) Simulation</vt:lpstr>
      <vt:lpstr>Loadshapes</vt:lpstr>
      <vt:lpstr>Example Loadshape for Wind Turbine Output</vt:lpstr>
      <vt:lpstr>Example Loadshapes Provided in Examples Folder</vt:lpstr>
      <vt:lpstr>How to Define</vt:lpstr>
      <vt:lpstr>Example Yearly LoadShape, Winter Peaking</vt:lpstr>
      <vt:lpstr>Example Loadshape – Summer Peaking</vt:lpstr>
      <vt:lpstr>Example Loadshape – One Day Solar (1-s interval)</vt:lpstr>
      <vt:lpstr>Loadshape Interpolation</vt:lpstr>
      <vt:lpstr>Loadshape Interpolation, Cont’d</vt:lpstr>
      <vt:lpstr>Importing Packed Binary Files</vt:lpstr>
      <vt:lpstr>Defining Array Properties Using CSV files</vt:lpstr>
      <vt:lpstr>Built-in Simulation Modes</vt:lpstr>
      <vt:lpstr>Built-in Solution Modes</vt:lpstr>
      <vt:lpstr>Snapshot Mode (Static)</vt:lpstr>
      <vt:lpstr>Direct Mode</vt:lpstr>
      <vt:lpstr>Daily Mode</vt:lpstr>
      <vt:lpstr>Yearly Mode</vt:lpstr>
      <vt:lpstr>DutyCycle Mode</vt:lpstr>
      <vt:lpstr>Dynamics Mode</vt:lpstr>
      <vt:lpstr>FaultStudy Mode</vt:lpstr>
      <vt:lpstr>Monte Carlo Fault Study Mode</vt:lpstr>
      <vt:lpstr>Harmonic Mode</vt:lpstr>
      <vt:lpstr>Control Modes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57</cp:revision>
  <cp:lastPrinted>2014-11-24T20:31:07Z</cp:lastPrinted>
  <dcterms:created xsi:type="dcterms:W3CDTF">2017-04-05T15:17:39Z</dcterms:created>
  <dcterms:modified xsi:type="dcterms:W3CDTF">2017-06-14T18:16:49Z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