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Lst>
  <p:notesMasterIdLst>
    <p:notesMasterId r:id="rId25"/>
  </p:notesMasterIdLst>
  <p:sldIdLst>
    <p:sldId id="283" r:id="rId5"/>
    <p:sldId id="344" r:id="rId6"/>
    <p:sldId id="345" r:id="rId7"/>
    <p:sldId id="354" r:id="rId8"/>
    <p:sldId id="355" r:id="rId9"/>
    <p:sldId id="356" r:id="rId10"/>
    <p:sldId id="357" r:id="rId11"/>
    <p:sldId id="358" r:id="rId12"/>
    <p:sldId id="359" r:id="rId13"/>
    <p:sldId id="346" r:id="rId14"/>
    <p:sldId id="347" r:id="rId15"/>
    <p:sldId id="348" r:id="rId16"/>
    <p:sldId id="349" r:id="rId17"/>
    <p:sldId id="350" r:id="rId18"/>
    <p:sldId id="351" r:id="rId19"/>
    <p:sldId id="352" r:id="rId20"/>
    <p:sldId id="353" r:id="rId21"/>
    <p:sldId id="361" r:id="rId22"/>
    <p:sldId id="360" r:id="rId23"/>
    <p:sldId id="339" r:id="rId24"/>
  </p:sldIdLst>
  <p:sldSz cx="9144000" cy="6858000" type="screen4x3"/>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5195D3"/>
    <a:srgbClr val="5B9BD5"/>
    <a:srgbClr val="5D7F9D"/>
    <a:srgbClr val="F3FBFF"/>
    <a:srgbClr val="E4F6FE"/>
    <a:srgbClr val="D5F0F9"/>
    <a:srgbClr val="AAD2E9"/>
    <a:srgbClr val="FFEB99"/>
    <a:srgbClr val="E6C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6366" autoAdjust="0"/>
  </p:normalViewPr>
  <p:slideViewPr>
    <p:cSldViewPr snapToGrid="0">
      <p:cViewPr varScale="1">
        <p:scale>
          <a:sx n="65" d="100"/>
          <a:sy n="65" d="100"/>
        </p:scale>
        <p:origin x="58" y="960"/>
      </p:cViewPr>
      <p:guideLst/>
    </p:cSldViewPr>
  </p:slideViewPr>
  <p:notesTextViewPr>
    <p:cViewPr>
      <p:scale>
        <a:sx n="1" d="1"/>
        <a:sy n="1" d="1"/>
      </p:scale>
      <p:origin x="0" y="0"/>
    </p:cViewPr>
  </p:notesTextViewPr>
  <p:sorterViewPr>
    <p:cViewPr varScale="1">
      <p:scale>
        <a:sx n="1" d="1"/>
        <a:sy n="1" d="1"/>
      </p:scale>
      <p:origin x="0" y="-5003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6/14/2017</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2B18A57-57B0-4760-8B39-1515E12D08B8}"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1957190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3</a:t>
            </a:fld>
            <a:endParaRPr lang="en-US" altLang="en-US" sz="1200">
              <a:solidFill>
                <a:schemeClr val="tx1"/>
              </a:solidFill>
            </a:endParaRPr>
          </a:p>
        </p:txBody>
      </p:sp>
    </p:spTree>
    <p:extLst>
      <p:ext uri="{BB962C8B-B14F-4D97-AF65-F5344CB8AC3E}">
        <p14:creationId xmlns:p14="http://schemas.microsoft.com/office/powerpoint/2010/main" val="30201086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EPRI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a:ln>
            <a:noFill/>
          </a:ln>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a:ln>
            <a:noFill/>
          </a:ln>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526532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lstStyle/>
          <a:p>
            <a:r>
              <a:rPr lang="en-US"/>
              <a:t>Click to edit Master title style</a:t>
            </a:r>
          </a:p>
        </p:txBody>
      </p:sp>
    </p:spTree>
    <p:extLst>
      <p:ext uri="{BB962C8B-B14F-4D97-AF65-F5344CB8AC3E}">
        <p14:creationId xmlns:p14="http://schemas.microsoft.com/office/powerpoint/2010/main" val="323624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91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34640" y="822960"/>
            <a:ext cx="3474720" cy="2137709"/>
          </a:xfrm>
          <a:prstGeom prst="rect">
            <a:avLst/>
          </a:prstGeom>
        </p:spPr>
      </p:pic>
      <p:sp>
        <p:nvSpPr>
          <p:cNvPr id="6" name="TextBox 5"/>
          <p:cNvSpPr txBox="1"/>
          <p:nvPr userDrawn="1"/>
        </p:nvSpPr>
        <p:spPr>
          <a:xfrm>
            <a:off x="365760" y="3200400"/>
            <a:ext cx="8412480" cy="1371600"/>
          </a:xfrm>
          <a:prstGeom prst="rect">
            <a:avLst/>
          </a:prstGeom>
          <a:noFill/>
        </p:spPr>
        <p:txBody>
          <a:bodyPr wrap="none" rtlCol="0">
            <a:noAutofit/>
          </a:bodyPr>
          <a:lstStyle/>
          <a:p>
            <a:pPr algn="ctr">
              <a:spcBef>
                <a:spcPts val="0"/>
              </a:spcBef>
            </a:pPr>
            <a:r>
              <a:rPr lang="en-US" sz="3000" b="1" dirty="0">
                <a:solidFill>
                  <a:schemeClr val="tx2"/>
                </a:solidFill>
              </a:rPr>
              <a:t>Together…Shaping the Future of Electricity</a:t>
            </a:r>
          </a:p>
        </p:txBody>
      </p:sp>
    </p:spTree>
    <p:extLst>
      <p:ext uri="{BB962C8B-B14F-4D97-AF65-F5344CB8AC3E}">
        <p14:creationId xmlns:p14="http://schemas.microsoft.com/office/powerpoint/2010/main" val="163793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ENV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468857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GEN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3191906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NUC Title Slide">
    <p:spTree>
      <p:nvGrpSpPr>
        <p:cNvPr id="1" name=""/>
        <p:cNvGrpSpPr/>
        <p:nvPr/>
      </p:nvGrpSpPr>
      <p:grpSpPr>
        <a:xfrm>
          <a:off x="0" y="0"/>
          <a:ext cx="0" cy="0"/>
          <a:chOff x="0" y="0"/>
          <a:chExt cx="0" cy="0"/>
        </a:xfrm>
      </p:grpSpPr>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80649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155680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95360" cy="53949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1794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920240"/>
            <a:ext cx="8412480" cy="1371600"/>
          </a:xfrm>
        </p:spPr>
        <p:txBody>
          <a:bodyPr anchor="t"/>
          <a:lstStyle>
            <a:lvl1pPr algn="ctr">
              <a:defRPr sz="3200" b="1" cap="none"/>
            </a:lvl1pPr>
          </a:lstStyle>
          <a:p>
            <a:r>
              <a:rPr lang="en-US" dirty="0"/>
              <a:t>Click To Edit Master Title Style</a:t>
            </a:r>
          </a:p>
        </p:txBody>
      </p:sp>
      <p:sp>
        <p:nvSpPr>
          <p:cNvPr id="3" name="Text Placeholder 2"/>
          <p:cNvSpPr>
            <a:spLocks noGrp="1"/>
          </p:cNvSpPr>
          <p:nvPr>
            <p:ph type="body" idx="1"/>
          </p:nvPr>
        </p:nvSpPr>
        <p:spPr>
          <a:xfrm>
            <a:off x="365760" y="3383280"/>
            <a:ext cx="8412480" cy="1554480"/>
          </a:xfrm>
        </p:spPr>
        <p:txBody>
          <a:bodyPr anchor="t">
            <a:normAutofit/>
          </a:bodyPr>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953269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81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95360" cy="7315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7432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74320"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39"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270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0" name="Text Box 36"/>
          <p:cNvSpPr txBox="1">
            <a:spLocks noChangeArrowheads="1"/>
          </p:cNvSpPr>
          <p:nvPr/>
        </p:nvSpPr>
        <p:spPr bwMode="auto">
          <a:xfrm>
            <a:off x="182880" y="6473711"/>
            <a:ext cx="608013" cy="215444"/>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800">
                <a:solidFill>
                  <a:schemeClr val="bg1">
                    <a:lumMod val="50000"/>
                  </a:schemeClr>
                </a:solidFill>
              </a:rPr>
              <a:pPr algn="l">
                <a:spcBef>
                  <a:spcPts val="0"/>
                </a:spcBef>
              </a:pPr>
              <a:t>‹#›</a:t>
            </a:fld>
            <a:endParaRPr lang="en-US" sz="800" dirty="0">
              <a:solidFill>
                <a:schemeClr val="bg1">
                  <a:lumMod val="50000"/>
                </a:schemeClr>
              </a:solidFill>
            </a:endParaRPr>
          </a:p>
        </p:txBody>
      </p:sp>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3949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p:cNvCxnSpPr/>
          <p:nvPr userDrawn="1"/>
        </p:nvCxnSpPr>
        <p:spPr bwMode="auto">
          <a:xfrm>
            <a:off x="274320" y="6446520"/>
            <a:ext cx="8595360" cy="0"/>
          </a:xfrm>
          <a:prstGeom prst="line">
            <a:avLst/>
          </a:prstGeom>
          <a:solidFill>
            <a:schemeClr val="accent1"/>
          </a:solidFill>
          <a:ln w="9525" cap="flat" cmpd="sng" algn="ctr">
            <a:solidFill>
              <a:srgbClr val="D1D1D1"/>
            </a:solidFill>
            <a:prstDash val="solid"/>
            <a:round/>
            <a:headEnd type="none" w="med" len="med"/>
            <a:tailEnd type="none" w="med" len="med"/>
          </a:ln>
          <a:effectLst/>
        </p:spPr>
      </p:cxnSp>
      <p:sp>
        <p:nvSpPr>
          <p:cNvPr id="7" name="Text Box 47"/>
          <p:cNvSpPr txBox="1">
            <a:spLocks noChangeArrowheads="1"/>
          </p:cNvSpPr>
          <p:nvPr userDrawn="1"/>
        </p:nvSpPr>
        <p:spPr bwMode="auto">
          <a:xfrm>
            <a:off x="3190081"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jpg"/>
          <p:cNvPicPr>
            <a:picLocks noChangeAspect="1"/>
          </p:cNvPicPr>
          <p:nvPr userDrawn="1"/>
        </p:nvPicPr>
        <p:blipFill>
          <a:blip r:embed="rId14" cstate="print"/>
          <a:stretch>
            <a:fillRect/>
          </a:stretch>
        </p:blipFill>
        <p:spPr>
          <a:xfrm>
            <a:off x="7315200" y="6492240"/>
            <a:ext cx="1554480" cy="287681"/>
          </a:xfrm>
          <a:prstGeom prst="rect">
            <a:avLst/>
          </a:prstGeom>
        </p:spPr>
      </p:pic>
    </p:spTree>
    <p:extLst>
      <p:ext uri="{BB962C8B-B14F-4D97-AF65-F5344CB8AC3E}">
        <p14:creationId xmlns:p14="http://schemas.microsoft.com/office/powerpoint/2010/main" val="218475176"/>
      </p:ext>
    </p:extLst>
  </p:cSld>
  <p:clrMap bg1="lt1" tx1="dk1" bg2="lt2" tx2="dk2" accent1="accent1" accent2="accent2" accent3="accent3" accent4="accent4" accent5="accent5" accent6="accent6" hlink="hlink" folHlink="folHlink"/>
  <p:sldLayoutIdLst>
    <p:sldLayoutId id="2147483664" r:id="rId1"/>
    <p:sldLayoutId id="2147483672" r:id="rId2"/>
    <p:sldLayoutId id="2147483673" r:id="rId3"/>
    <p:sldLayoutId id="2147483674" r:id="rId4"/>
    <p:sldLayoutId id="2147483675" r:id="rId5"/>
    <p:sldLayoutId id="2147483666" r:id="rId6"/>
    <p:sldLayoutId id="2147483667" r:id="rId7"/>
    <p:sldLayoutId id="2147483668" r:id="rId8"/>
    <p:sldLayoutId id="2147483669" r:id="rId9"/>
    <p:sldLayoutId id="2147483670" r:id="rId10"/>
    <p:sldLayoutId id="2147483671" r:id="rId11"/>
    <p:sldLayoutId id="2147483677" r:id="rId12"/>
  </p:sldLayoutIdLst>
  <p:txStyles>
    <p:titleStyle>
      <a:lvl1pPr algn="l" rtl="0" eaLnBrk="1" fontAlgn="base" hangingPunct="1">
        <a:lnSpc>
          <a:spcPct val="100000"/>
        </a:lnSpc>
        <a:spcBef>
          <a:spcPct val="0"/>
        </a:spcBef>
        <a:spcAft>
          <a:spcPct val="0"/>
        </a:spcAft>
        <a:defRPr sz="2800" b="1">
          <a:solidFill>
            <a:schemeClr val="tx2"/>
          </a:solidFill>
          <a:latin typeface="+mj-lt"/>
          <a:ea typeface="+mj-ea"/>
          <a:cs typeface="+mj-cs"/>
        </a:defRPr>
      </a:lvl1pPr>
      <a:lvl2pPr algn="l" rtl="0" eaLnBrk="1" fontAlgn="base" hangingPunct="1">
        <a:lnSpc>
          <a:spcPct val="95000"/>
        </a:lnSpc>
        <a:spcBef>
          <a:spcPct val="0"/>
        </a:spcBef>
        <a:spcAft>
          <a:spcPct val="0"/>
        </a:spcAft>
        <a:defRPr sz="2800" b="1">
          <a:solidFill>
            <a:schemeClr val="tx2"/>
          </a:solidFill>
          <a:latin typeface="Arial" charset="0"/>
        </a:defRPr>
      </a:lvl2pPr>
      <a:lvl3pPr algn="l" rtl="0" eaLnBrk="1" fontAlgn="base" hangingPunct="1">
        <a:lnSpc>
          <a:spcPct val="95000"/>
        </a:lnSpc>
        <a:spcBef>
          <a:spcPct val="0"/>
        </a:spcBef>
        <a:spcAft>
          <a:spcPct val="0"/>
        </a:spcAft>
        <a:defRPr sz="2800" b="1">
          <a:solidFill>
            <a:schemeClr val="tx2"/>
          </a:solidFill>
          <a:latin typeface="Arial" charset="0"/>
        </a:defRPr>
      </a:lvl3pPr>
      <a:lvl4pPr algn="l" rtl="0" eaLnBrk="1" fontAlgn="base" hangingPunct="1">
        <a:lnSpc>
          <a:spcPct val="95000"/>
        </a:lnSpc>
        <a:spcBef>
          <a:spcPct val="0"/>
        </a:spcBef>
        <a:spcAft>
          <a:spcPct val="0"/>
        </a:spcAft>
        <a:defRPr sz="2800" b="1">
          <a:solidFill>
            <a:schemeClr val="tx2"/>
          </a:solidFill>
          <a:latin typeface="Arial" charset="0"/>
        </a:defRPr>
      </a:lvl4pPr>
      <a:lvl5pPr algn="l" rtl="0" eaLnBrk="1" fontAlgn="base" hangingPunct="1">
        <a:lnSpc>
          <a:spcPct val="95000"/>
        </a:lnSpc>
        <a:spcBef>
          <a:spcPct val="0"/>
        </a:spcBef>
        <a:spcAft>
          <a:spcPct val="0"/>
        </a:spcAft>
        <a:defRPr sz="2800" b="1">
          <a:solidFill>
            <a:schemeClr val="tx2"/>
          </a:solidFill>
          <a:latin typeface="Arial" charset="0"/>
        </a:defRPr>
      </a:lvl5pPr>
      <a:lvl6pPr marL="457200" algn="l" rtl="0" eaLnBrk="1" fontAlgn="base" hangingPunct="1">
        <a:lnSpc>
          <a:spcPct val="95000"/>
        </a:lnSpc>
        <a:spcBef>
          <a:spcPct val="0"/>
        </a:spcBef>
        <a:spcAft>
          <a:spcPct val="0"/>
        </a:spcAft>
        <a:defRPr sz="2800" b="1">
          <a:solidFill>
            <a:schemeClr val="tx2"/>
          </a:solidFill>
          <a:latin typeface="Arial" charset="0"/>
        </a:defRPr>
      </a:lvl6pPr>
      <a:lvl7pPr marL="914400" algn="l" rtl="0" eaLnBrk="1" fontAlgn="base" hangingPunct="1">
        <a:lnSpc>
          <a:spcPct val="95000"/>
        </a:lnSpc>
        <a:spcBef>
          <a:spcPct val="0"/>
        </a:spcBef>
        <a:spcAft>
          <a:spcPct val="0"/>
        </a:spcAft>
        <a:defRPr sz="2800" b="1">
          <a:solidFill>
            <a:schemeClr val="tx2"/>
          </a:solidFill>
          <a:latin typeface="Arial" charset="0"/>
        </a:defRPr>
      </a:lvl7pPr>
      <a:lvl8pPr marL="1371600" algn="l" rtl="0" eaLnBrk="1" fontAlgn="base" hangingPunct="1">
        <a:lnSpc>
          <a:spcPct val="95000"/>
        </a:lnSpc>
        <a:spcBef>
          <a:spcPct val="0"/>
        </a:spcBef>
        <a:spcAft>
          <a:spcPct val="0"/>
        </a:spcAft>
        <a:defRPr sz="2800" b="1">
          <a:solidFill>
            <a:schemeClr val="tx2"/>
          </a:solidFill>
          <a:latin typeface="Arial" charset="0"/>
        </a:defRPr>
      </a:lvl8pPr>
      <a:lvl9pPr marL="1828800" algn="l" rtl="0" eaLnBrk="1" fontAlgn="base" hangingPunct="1">
        <a:lnSpc>
          <a:spcPct val="95000"/>
        </a:lnSpc>
        <a:spcBef>
          <a:spcPct val="0"/>
        </a:spcBef>
        <a:spcAft>
          <a:spcPct val="0"/>
        </a:spcAft>
        <a:defRPr sz="2800" b="1">
          <a:solidFill>
            <a:schemeClr val="tx2"/>
          </a:solidFill>
          <a:latin typeface="Arial" charset="0"/>
        </a:defRPr>
      </a:lvl9pPr>
    </p:titleStyle>
    <p:bodyStyle>
      <a:lvl1pPr marL="173038" indent="-173038" algn="l" rtl="0" eaLnBrk="1" fontAlgn="base" hangingPunct="1">
        <a:lnSpc>
          <a:spcPct val="100000"/>
        </a:lnSpc>
        <a:spcBef>
          <a:spcPct val="0"/>
        </a:spcBef>
        <a:spcAft>
          <a:spcPts val="600"/>
        </a:spcAft>
        <a:buClr>
          <a:schemeClr val="tx2"/>
        </a:buClr>
        <a:buFont typeface="Wingdings" panose="05000000000000000000" pitchFamily="2" charset="2"/>
        <a:buChar char="§"/>
        <a:defRPr sz="2400">
          <a:solidFill>
            <a:schemeClr val="tx1"/>
          </a:solidFill>
          <a:latin typeface="+mn-lt"/>
          <a:ea typeface="+mn-ea"/>
          <a:cs typeface="+mn-cs"/>
        </a:defRPr>
      </a:lvl1pPr>
      <a:lvl2pPr marL="515938" indent="-228600" algn="l" rtl="0" eaLnBrk="1" fontAlgn="base" hangingPunct="1">
        <a:lnSpc>
          <a:spcPct val="100000"/>
        </a:lnSpc>
        <a:spcBef>
          <a:spcPct val="0"/>
        </a:spcBef>
        <a:spcAft>
          <a:spcPts val="600"/>
        </a:spcAft>
        <a:buClr>
          <a:schemeClr val="tx2"/>
        </a:buClr>
        <a:buChar char="–"/>
        <a:defRPr sz="2000">
          <a:solidFill>
            <a:schemeClr val="tx1"/>
          </a:solidFill>
          <a:latin typeface="+mn-lt"/>
        </a:defRPr>
      </a:lvl2pPr>
      <a:lvl3pPr marL="798513" indent="-166688"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3pPr>
      <a:lvl4pPr marL="1196975" indent="-223838" algn="l" rtl="0" eaLnBrk="1" fontAlgn="base" hangingPunct="1">
        <a:lnSpc>
          <a:spcPct val="100000"/>
        </a:lnSpc>
        <a:spcBef>
          <a:spcPct val="0"/>
        </a:spcBef>
        <a:spcAft>
          <a:spcPts val="600"/>
        </a:spcAft>
        <a:buClr>
          <a:schemeClr val="tx2"/>
        </a:buClr>
        <a:buChar char="–"/>
        <a:defRPr sz="2000">
          <a:solidFill>
            <a:schemeClr val="tx1"/>
          </a:solidFill>
          <a:latin typeface="+mn-lt"/>
        </a:defRPr>
      </a:lvl4pPr>
      <a:lvl5pPr marL="1487488" indent="-174625"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5pPr>
      <a:lvl6pPr marL="1944688" indent="-174625" algn="l" rtl="0" eaLnBrk="1" fontAlgn="base" hangingPunct="1">
        <a:lnSpc>
          <a:spcPct val="95000"/>
        </a:lnSpc>
        <a:spcBef>
          <a:spcPct val="0"/>
        </a:spcBef>
        <a:spcAft>
          <a:spcPct val="25000"/>
        </a:spcAft>
        <a:buChar char="•"/>
        <a:defRPr sz="2400">
          <a:solidFill>
            <a:srgbClr val="000000"/>
          </a:solidFill>
          <a:latin typeface="+mn-lt"/>
        </a:defRPr>
      </a:lvl6pPr>
      <a:lvl7pPr marL="2401888" indent="-174625" algn="l" rtl="0" eaLnBrk="1" fontAlgn="base" hangingPunct="1">
        <a:lnSpc>
          <a:spcPct val="95000"/>
        </a:lnSpc>
        <a:spcBef>
          <a:spcPct val="0"/>
        </a:spcBef>
        <a:spcAft>
          <a:spcPct val="25000"/>
        </a:spcAft>
        <a:buChar char="•"/>
        <a:defRPr sz="2400">
          <a:solidFill>
            <a:srgbClr val="000000"/>
          </a:solidFill>
          <a:latin typeface="+mn-lt"/>
        </a:defRPr>
      </a:lvl7pPr>
      <a:lvl8pPr marL="2859088" indent="-174625" algn="l" rtl="0" eaLnBrk="1" fontAlgn="base" hangingPunct="1">
        <a:lnSpc>
          <a:spcPct val="95000"/>
        </a:lnSpc>
        <a:spcBef>
          <a:spcPct val="0"/>
        </a:spcBef>
        <a:spcAft>
          <a:spcPct val="25000"/>
        </a:spcAft>
        <a:buChar char="•"/>
        <a:defRPr sz="2400">
          <a:solidFill>
            <a:srgbClr val="000000"/>
          </a:solidFill>
          <a:latin typeface="+mn-lt"/>
        </a:defRPr>
      </a:lvl8pPr>
      <a:lvl9pPr marL="3316288" indent="-174625" algn="l" rtl="0" eaLnBrk="1" fontAlgn="base" hangingPunct="1">
        <a:lnSpc>
          <a:spcPct val="95000"/>
        </a:lnSpc>
        <a:spcBef>
          <a:spcPct val="0"/>
        </a:spcBef>
        <a:spcAft>
          <a:spcPct val="25000"/>
        </a:spcAft>
        <a:buChar char="•"/>
        <a:defRPr sz="2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0.xml"/><Relationship Id="rId1" Type="http://schemas.openxmlformats.org/officeDocument/2006/relationships/vmlDrawing" Target="../drawings/vmlDrawing1.vml"/><Relationship Id="rId5" Type="http://schemas.openxmlformats.org/officeDocument/2006/relationships/image" Target="../media/image14.wmf"/><Relationship Id="rId4" Type="http://schemas.openxmlformats.org/officeDocument/2006/relationships/image" Target="../media/image13.wmf"/></Relationships>
</file>

<file path=ppt/slides/_rels/slide14.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274320" y="3931920"/>
            <a:ext cx="4572000" cy="2743200"/>
          </a:xfrm>
          <a:ln>
            <a:noFill/>
          </a:ln>
        </p:spPr>
        <p:txBody>
          <a:bodyPr/>
          <a:lstStyle/>
          <a:p>
            <a:pPr algn="r"/>
            <a:r>
              <a:rPr lang="en-US" b="1" dirty="0"/>
              <a:t>Instructor</a:t>
            </a:r>
          </a:p>
          <a:p>
            <a:pPr algn="r"/>
            <a:r>
              <a:rPr lang="en-US" b="1" dirty="0"/>
              <a:t>Roger C. Dugan</a:t>
            </a:r>
            <a:br>
              <a:rPr lang="en-US" b="1" dirty="0"/>
            </a:br>
            <a:r>
              <a:rPr lang="en-US" b="1" dirty="0">
                <a:solidFill>
                  <a:schemeClr val="bg1">
                    <a:lumMod val="50000"/>
                  </a:schemeClr>
                </a:solidFill>
              </a:rPr>
              <a:t>Sr. Technical Executive</a:t>
            </a:r>
            <a:br>
              <a:rPr lang="en-US" b="1" dirty="0"/>
            </a:br>
            <a:br>
              <a:rPr lang="en-US" b="1" dirty="0"/>
            </a:br>
            <a:br>
              <a:rPr lang="en-US" b="1" dirty="0"/>
            </a:br>
            <a:r>
              <a:rPr lang="en-US" b="1" dirty="0"/>
              <a:t>Sacramento, California</a:t>
            </a:r>
            <a:br>
              <a:rPr lang="en-US" dirty="0"/>
            </a:br>
            <a:r>
              <a:rPr lang="en-US" dirty="0"/>
              <a:t>June 22-23, 2017</a:t>
            </a:r>
          </a:p>
        </p:txBody>
      </p:sp>
      <p:sp>
        <p:nvSpPr>
          <p:cNvPr id="3" name="Title 2"/>
          <p:cNvSpPr>
            <a:spLocks noGrp="1"/>
          </p:cNvSpPr>
          <p:nvPr>
            <p:ph type="ctrTitle" sz="quarter"/>
          </p:nvPr>
        </p:nvSpPr>
        <p:spPr>
          <a:xfrm>
            <a:off x="274320" y="1097280"/>
            <a:ext cx="4572000" cy="2651760"/>
          </a:xfrm>
          <a:ln>
            <a:noFill/>
          </a:ln>
        </p:spPr>
        <p:txBody>
          <a:bodyPr anchor="ctr">
            <a:normAutofit/>
          </a:bodyPr>
          <a:lstStyle/>
          <a:p>
            <a:pPr algn="r"/>
            <a:r>
              <a:rPr lang="en-US" dirty="0">
                <a:solidFill>
                  <a:schemeClr val="tx2"/>
                </a:solidFill>
              </a:rPr>
              <a:t>Advanced Modeling for Distribution Planning</a:t>
            </a:r>
            <a:br>
              <a:rPr lang="en-US" dirty="0">
                <a:solidFill>
                  <a:schemeClr val="tx2"/>
                </a:solidFill>
              </a:rPr>
            </a:br>
            <a:r>
              <a:rPr lang="en-US" sz="2000" dirty="0">
                <a:solidFill>
                  <a:schemeClr val="tx1"/>
                </a:solidFill>
              </a:rPr>
              <a:t>with </a:t>
            </a:r>
            <a:r>
              <a:rPr lang="en-US" sz="2000" dirty="0" err="1">
                <a:solidFill>
                  <a:schemeClr val="tx1"/>
                </a:solidFill>
              </a:rPr>
              <a:t>OpenDSS</a:t>
            </a:r>
            <a:br>
              <a:rPr lang="en-US" dirty="0">
                <a:solidFill>
                  <a:schemeClr val="tx2"/>
                </a:solidFill>
              </a:rPr>
            </a:br>
            <a:endParaRPr lang="en-US" sz="2800" i="1" dirty="0">
              <a:solidFill>
                <a:schemeClr val="bg2"/>
              </a:solidFill>
            </a:endParaRPr>
          </a:p>
        </p:txBody>
      </p:sp>
    </p:spTree>
    <p:extLst>
      <p:ext uri="{BB962C8B-B14F-4D97-AF65-F5344CB8AC3E}">
        <p14:creationId xmlns:p14="http://schemas.microsoft.com/office/powerpoint/2010/main" val="811522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Compute Short Circuit Matrix, ZB</a:t>
            </a:r>
          </a:p>
        </p:txBody>
      </p:sp>
      <p:sp>
        <p:nvSpPr>
          <p:cNvPr id="9" name="Content Placeholder 8"/>
          <p:cNvSpPr>
            <a:spLocks noGrp="1"/>
          </p:cNvSpPr>
          <p:nvPr>
            <p:ph idx="1"/>
          </p:nvPr>
        </p:nvSpPr>
        <p:spPr/>
        <p:txBody>
          <a:bodyPr/>
          <a:lstStyle/>
          <a:p>
            <a:r>
              <a:rPr lang="en-US" dirty="0"/>
              <a:t>Follow </a:t>
            </a:r>
            <a:r>
              <a:rPr lang="en-US" dirty="0" err="1"/>
              <a:t>McWhirter’s</a:t>
            </a:r>
            <a:r>
              <a:rPr lang="en-US" dirty="0"/>
              <a:t> method (1956) of building </a:t>
            </a:r>
            <a:r>
              <a:rPr lang="en-US" dirty="0" err="1"/>
              <a:t>Yprim</a:t>
            </a:r>
            <a:r>
              <a:rPr lang="en-US" dirty="0"/>
              <a:t> directly from short-circuit measurements on the transformer</a:t>
            </a:r>
          </a:p>
          <a:p>
            <a:pPr lvl="1"/>
            <a:r>
              <a:rPr lang="en-US" dirty="0"/>
              <a:t>As opposed to computing the Inductance matrix from FEA field calculations</a:t>
            </a:r>
          </a:p>
          <a:p>
            <a:pPr lvl="1"/>
            <a:r>
              <a:rPr lang="en-US" dirty="0"/>
              <a:t>Short-circuit impedances require less precision</a:t>
            </a:r>
          </a:p>
          <a:p>
            <a:endParaRPr lang="en-US" dirty="0"/>
          </a:p>
          <a:p>
            <a:r>
              <a:rPr lang="en-US" dirty="0"/>
              <a:t>Compute short circuit matrix on 1-volt basis</a:t>
            </a:r>
          </a:p>
          <a:p>
            <a:r>
              <a:rPr lang="en-US" dirty="0"/>
              <a:t>Perform reference frame change to compute Y on a 1-V base</a:t>
            </a:r>
          </a:p>
          <a:p>
            <a:r>
              <a:rPr lang="en-US" dirty="0"/>
              <a:t>Apply turns ratios/voltage ratios to get actual </a:t>
            </a:r>
            <a:r>
              <a:rPr lang="en-US" dirty="0" err="1"/>
              <a:t>siemens</a:t>
            </a:r>
            <a:endParaRPr lang="en-US" dirty="0"/>
          </a:p>
          <a:p>
            <a:r>
              <a:rPr lang="en-US" dirty="0"/>
              <a:t>Apply winding connections</a:t>
            </a:r>
          </a:p>
          <a:p>
            <a:endParaRPr lang="en-US" dirty="0"/>
          </a:p>
        </p:txBody>
      </p:sp>
    </p:spTree>
    <p:extLst>
      <p:ext uri="{BB962C8B-B14F-4D97-AF65-F5344CB8AC3E}">
        <p14:creationId xmlns:p14="http://schemas.microsoft.com/office/powerpoint/2010/main" val="112194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Compute Short Circuit Matrix, ZB</a:t>
            </a:r>
          </a:p>
        </p:txBody>
      </p:sp>
      <p:sp>
        <p:nvSpPr>
          <p:cNvPr id="2" name="Content Placeholder 1"/>
          <p:cNvSpPr>
            <a:spLocks noGrp="1"/>
          </p:cNvSpPr>
          <p:nvPr>
            <p:ph idx="1"/>
          </p:nvPr>
        </p:nvSpPr>
        <p:spPr>
          <a:xfrm>
            <a:off x="381000" y="1416050"/>
            <a:ext cx="8302625" cy="4935538"/>
          </a:xfrm>
        </p:spPr>
        <p:txBody>
          <a:bodyPr/>
          <a:lstStyle/>
          <a:p>
            <a:r>
              <a:rPr lang="en-US" sz="1800" dirty="0"/>
              <a:t>Take </a:t>
            </a:r>
            <a:r>
              <a:rPr lang="en-US" sz="1800" b="1" dirty="0"/>
              <a:t>n(n-1)/2 </a:t>
            </a:r>
            <a:r>
              <a:rPr lang="en-US" sz="1800" dirty="0"/>
              <a:t>short circuit measurements</a:t>
            </a:r>
          </a:p>
          <a:p>
            <a:pPr lvl="1"/>
            <a:r>
              <a:rPr lang="en-US" sz="1800" dirty="0"/>
              <a:t>Between each pair of windings</a:t>
            </a:r>
          </a:p>
          <a:p>
            <a:pPr lvl="2"/>
            <a:r>
              <a:rPr lang="en-US" sz="1800" dirty="0"/>
              <a:t>For 3-winding: 3 measurements</a:t>
            </a:r>
          </a:p>
          <a:p>
            <a:pPr lvl="2"/>
            <a:r>
              <a:rPr lang="en-US" sz="1800" dirty="0"/>
              <a:t>Usually found on nameplate or Test Report in %</a:t>
            </a:r>
          </a:p>
          <a:p>
            <a:pPr lvl="2"/>
            <a:r>
              <a:rPr lang="en-US" sz="1800" dirty="0"/>
              <a:t>Z</a:t>
            </a:r>
            <a:r>
              <a:rPr lang="en-US" sz="1800" baseline="-25000" dirty="0"/>
              <a:t>SC</a:t>
            </a:r>
            <a:r>
              <a:rPr lang="en-US" sz="1800" dirty="0"/>
              <a:t>1,2;   Z</a:t>
            </a:r>
            <a:r>
              <a:rPr lang="en-US" sz="1800" baseline="-25000" dirty="0"/>
              <a:t>SC</a:t>
            </a:r>
            <a:r>
              <a:rPr lang="en-US" sz="1800" dirty="0"/>
              <a:t>1,3;   Z</a:t>
            </a:r>
            <a:r>
              <a:rPr lang="en-US" sz="1800" baseline="-25000" dirty="0"/>
              <a:t>SC</a:t>
            </a:r>
            <a:r>
              <a:rPr lang="en-US" sz="1800" dirty="0"/>
              <a:t>2,3</a:t>
            </a:r>
          </a:p>
          <a:p>
            <a:pPr lvl="2"/>
            <a:r>
              <a:rPr lang="en-US" sz="1800" dirty="0"/>
              <a:t>Convert to </a:t>
            </a:r>
            <a:r>
              <a:rPr lang="en-US" sz="1800" dirty="0" err="1"/>
              <a:t>pu</a:t>
            </a:r>
            <a:endParaRPr lang="en-US" sz="1800" dirty="0"/>
          </a:p>
          <a:p>
            <a:pPr lvl="2"/>
            <a:endParaRPr lang="en-US" sz="1800" dirty="0"/>
          </a:p>
          <a:p>
            <a:pPr lvl="2"/>
            <a:endParaRPr lang="en-US" sz="1800" dirty="0"/>
          </a:p>
          <a:p>
            <a:pPr lvl="2"/>
            <a:endParaRPr lang="en-US" dirty="0"/>
          </a:p>
          <a:p>
            <a:pPr lvl="2"/>
            <a:endParaRPr lang="en-US" b="1" dirty="0"/>
          </a:p>
        </p:txBody>
      </p:sp>
      <p:sp>
        <p:nvSpPr>
          <p:cNvPr id="6" name="Rectangle 5"/>
          <p:cNvSpPr/>
          <p:nvPr/>
        </p:nvSpPr>
        <p:spPr>
          <a:xfrm>
            <a:off x="304800" y="5410200"/>
            <a:ext cx="5029200" cy="867930"/>
          </a:xfrm>
          <a:prstGeom prst="rect">
            <a:avLst/>
          </a:prstGeom>
        </p:spPr>
        <p:txBody>
          <a:bodyPr wrap="square">
            <a:spAutoFit/>
          </a:bodyPr>
          <a:lstStyle/>
          <a:p>
            <a:pPr marL="0" marR="0" indent="128270" algn="just">
              <a:lnSpc>
                <a:spcPct val="105000"/>
              </a:lnSpc>
              <a:spcBef>
                <a:spcPts val="0"/>
              </a:spcBef>
              <a:spcAft>
                <a:spcPts val="0"/>
              </a:spcAft>
            </a:pPr>
            <a:r>
              <a:rPr lang="en-US" sz="1400" u="sng" dirty="0">
                <a:latin typeface="Times New Roman" panose="02020603050405020304" pitchFamily="18" charset="0"/>
                <a:ea typeface="Times New Roman" panose="02020603050405020304" pitchFamily="18" charset="0"/>
              </a:rPr>
              <a:t>Off-diagonal Elements of </a:t>
            </a:r>
            <a:r>
              <a:rPr lang="en-US" sz="1400" b="1" u="sng" dirty="0">
                <a:latin typeface="Times New Roman" panose="02020603050405020304" pitchFamily="18" charset="0"/>
                <a:ea typeface="Times New Roman" panose="02020603050405020304" pitchFamily="18" charset="0"/>
              </a:rPr>
              <a:t>Z</a:t>
            </a:r>
            <a:r>
              <a:rPr lang="en-US" sz="1400" u="sng" baseline="-25000" dirty="0">
                <a:latin typeface="Times New Roman" panose="02020603050405020304" pitchFamily="18" charset="0"/>
                <a:ea typeface="Times New Roman" panose="02020603050405020304" pitchFamily="18" charset="0"/>
              </a:rPr>
              <a:t>B</a:t>
            </a:r>
            <a:r>
              <a:rPr lang="en-US" sz="1400" u="sng" dirty="0">
                <a:latin typeface="Times New Roman" panose="02020603050405020304" pitchFamily="18" charset="0"/>
                <a:ea typeface="Times New Roman" panose="02020603050405020304" pitchFamily="18" charset="0"/>
              </a:rPr>
              <a:t>:</a:t>
            </a:r>
            <a:endParaRPr lang="en-US" sz="1400" dirty="0">
              <a:latin typeface="Times New Roman" panose="02020603050405020304" pitchFamily="18" charset="0"/>
              <a:ea typeface="Times New Roman" panose="02020603050405020304" pitchFamily="18" charset="0"/>
            </a:endParaRPr>
          </a:p>
          <a:p>
            <a:pPr marL="0" marR="0" indent="128270" algn="just">
              <a:lnSpc>
                <a:spcPct val="105000"/>
              </a:lnSpc>
              <a:spcBef>
                <a:spcPts val="0"/>
              </a:spcBef>
              <a:spcAft>
                <a:spcPts val="0"/>
              </a:spcAft>
            </a:pPr>
            <a:r>
              <a:rPr lang="en-US" sz="14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z</a:t>
            </a:r>
            <a:r>
              <a:rPr lang="en-US" sz="2000" baseline="-25000" dirty="0" err="1">
                <a:latin typeface="Times New Roman" panose="02020603050405020304" pitchFamily="18" charset="0"/>
                <a:ea typeface="Times New Roman" panose="02020603050405020304" pitchFamily="18" charset="0"/>
              </a:rPr>
              <a:t>Bij</a:t>
            </a:r>
            <a:r>
              <a:rPr lang="en-US" sz="2000" dirty="0">
                <a:latin typeface="Times New Roman" panose="02020603050405020304" pitchFamily="18" charset="0"/>
                <a:ea typeface="Times New Roman" panose="02020603050405020304" pitchFamily="18" charset="0"/>
              </a:rPr>
              <a:t> = 0.5[</a:t>
            </a:r>
            <a:r>
              <a:rPr lang="en-US" sz="2000" dirty="0" err="1">
                <a:latin typeface="Times New Roman" panose="02020603050405020304" pitchFamily="18" charset="0"/>
                <a:ea typeface="Times New Roman" panose="02020603050405020304" pitchFamily="18" charset="0"/>
              </a:rPr>
              <a:t>z</a:t>
            </a:r>
            <a:r>
              <a:rPr lang="en-US" sz="2000" baseline="-25000" dirty="0" err="1">
                <a:latin typeface="Times New Roman" panose="02020603050405020304" pitchFamily="18" charset="0"/>
                <a:ea typeface="Times New Roman" panose="02020603050405020304" pitchFamily="18" charset="0"/>
              </a:rPr>
              <a:t>Bii</a:t>
            </a:r>
            <a:r>
              <a:rPr lang="en-US" sz="2000" dirty="0">
                <a:latin typeface="Times New Roman" panose="02020603050405020304" pitchFamily="18" charset="0"/>
                <a:ea typeface="Times New Roman" panose="02020603050405020304" pitchFamily="18" charset="0"/>
              </a:rPr>
              <a:t> + </a:t>
            </a:r>
            <a:r>
              <a:rPr lang="en-US" sz="2000" dirty="0" err="1">
                <a:latin typeface="Times New Roman" panose="02020603050405020304" pitchFamily="18" charset="0"/>
                <a:ea typeface="Times New Roman" panose="02020603050405020304" pitchFamily="18" charset="0"/>
              </a:rPr>
              <a:t>z</a:t>
            </a:r>
            <a:r>
              <a:rPr lang="en-US" sz="2000" baseline="-25000" dirty="0" err="1">
                <a:latin typeface="Times New Roman" panose="02020603050405020304" pitchFamily="18" charset="0"/>
                <a:ea typeface="Times New Roman" panose="02020603050405020304" pitchFamily="18" charset="0"/>
              </a:rPr>
              <a:t>Bjj</a:t>
            </a:r>
            <a:r>
              <a:rPr lang="en-US" sz="2000" baseline="-2500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  z</a:t>
            </a:r>
            <a:r>
              <a:rPr lang="en-US" sz="2000" baseline="-25000" dirty="0">
                <a:latin typeface="Times New Roman" panose="02020603050405020304" pitchFamily="18" charset="0"/>
                <a:ea typeface="Times New Roman" panose="02020603050405020304" pitchFamily="18" charset="0"/>
              </a:rPr>
              <a:t>Scj+1,</a:t>
            </a:r>
            <a:r>
              <a:rPr lang="en-US" sz="2000" i="1" baseline="-25000" dirty="0">
                <a:latin typeface="Times New Roman" panose="02020603050405020304" pitchFamily="18" charset="0"/>
                <a:ea typeface="Times New Roman" panose="02020603050405020304" pitchFamily="18" charset="0"/>
              </a:rPr>
              <a:t>i+1</a:t>
            </a:r>
            <a:r>
              <a:rPr lang="en-US" sz="200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z</a:t>
            </a:r>
            <a:r>
              <a:rPr lang="en-US" sz="2000" baseline="-25000" dirty="0" err="1">
                <a:latin typeface="Times New Roman" panose="02020603050405020304" pitchFamily="18" charset="0"/>
                <a:ea typeface="Times New Roman" panose="02020603050405020304" pitchFamily="18" charset="0"/>
              </a:rPr>
              <a:t>base</a:t>
            </a:r>
            <a:r>
              <a:rPr lang="en-US" sz="2000" dirty="0">
                <a:latin typeface="Times New Roman" panose="02020603050405020304" pitchFamily="18" charset="0"/>
                <a:ea typeface="Times New Roman" panose="02020603050405020304" pitchFamily="18" charset="0"/>
              </a:rPr>
              <a:t>]</a:t>
            </a:r>
            <a:r>
              <a:rPr lang="en-US" sz="2000" baseline="-2500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 </a:t>
            </a:r>
            <a:r>
              <a:rPr lang="en-US" sz="2000" i="1" dirty="0" err="1">
                <a:latin typeface="Times New Roman" panose="02020603050405020304" pitchFamily="18" charset="0"/>
                <a:ea typeface="Times New Roman" panose="02020603050405020304" pitchFamily="18" charset="0"/>
              </a:rPr>
              <a:t>i</a:t>
            </a:r>
            <a:r>
              <a:rPr lang="en-US" sz="2000" i="1"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000" i="1" dirty="0">
                <a:latin typeface="Times New Roman" panose="02020603050405020304" pitchFamily="18" charset="0"/>
                <a:ea typeface="Times New Roman" panose="02020603050405020304" pitchFamily="18" charset="0"/>
              </a:rPr>
              <a:t> j</a:t>
            </a:r>
            <a:r>
              <a:rPr lang="en-US" sz="2000"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	</a:t>
            </a:r>
            <a:endParaRPr lang="en-US" sz="2000" dirty="0"/>
          </a:p>
        </p:txBody>
      </p:sp>
      <p:sp>
        <p:nvSpPr>
          <p:cNvPr id="8" name="Rectangle 7"/>
          <p:cNvSpPr/>
          <p:nvPr/>
        </p:nvSpPr>
        <p:spPr>
          <a:xfrm>
            <a:off x="277528" y="4343400"/>
            <a:ext cx="5257800" cy="641714"/>
          </a:xfrm>
          <a:prstGeom prst="rect">
            <a:avLst/>
          </a:prstGeom>
        </p:spPr>
        <p:txBody>
          <a:bodyPr wrap="square">
            <a:spAutoFit/>
          </a:bodyPr>
          <a:lstStyle/>
          <a:p>
            <a:pPr marL="0" marR="0" indent="128270" algn="just">
              <a:lnSpc>
                <a:spcPct val="105000"/>
              </a:lnSpc>
              <a:spcBef>
                <a:spcPts val="0"/>
              </a:spcBef>
              <a:spcAft>
                <a:spcPts val="0"/>
              </a:spcAft>
            </a:pPr>
            <a:r>
              <a:rPr lang="en-US" sz="1400" dirty="0">
                <a:latin typeface="Times New Roman" panose="02020603050405020304" pitchFamily="18" charset="0"/>
                <a:ea typeface="Times New Roman" panose="02020603050405020304" pitchFamily="18" charset="0"/>
              </a:rPr>
              <a:t>Diagonal Elements of </a:t>
            </a:r>
            <a:r>
              <a:rPr lang="en-US" sz="1400" b="1" dirty="0">
                <a:latin typeface="Times New Roman" panose="02020603050405020304" pitchFamily="18" charset="0"/>
                <a:ea typeface="Times New Roman" panose="02020603050405020304" pitchFamily="18" charset="0"/>
              </a:rPr>
              <a:t>Z</a:t>
            </a:r>
            <a:r>
              <a:rPr lang="en-US" sz="1400" baseline="-25000" dirty="0">
                <a:latin typeface="Times New Roman" panose="02020603050405020304" pitchFamily="18" charset="0"/>
                <a:ea typeface="Times New Roman" panose="02020603050405020304" pitchFamily="18" charset="0"/>
              </a:rPr>
              <a:t>B</a:t>
            </a:r>
            <a:endParaRPr lang="en-US" sz="1400" dirty="0">
              <a:latin typeface="Times New Roman" panose="02020603050405020304" pitchFamily="18" charset="0"/>
              <a:ea typeface="Times New Roman" panose="02020603050405020304" pitchFamily="18" charset="0"/>
            </a:endParaRPr>
          </a:p>
          <a:p>
            <a:pPr marL="0" marR="0" indent="128270" algn="just">
              <a:lnSpc>
                <a:spcPct val="105000"/>
              </a:lnSpc>
              <a:spcBef>
                <a:spcPts val="0"/>
              </a:spcBef>
              <a:spcAft>
                <a:spcPts val="0"/>
              </a:spcAft>
            </a:pPr>
            <a:r>
              <a:rPr lang="en-US" sz="140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z</a:t>
            </a:r>
            <a:r>
              <a:rPr lang="en-US" sz="2000" baseline="-25000" dirty="0" err="1">
                <a:latin typeface="Times New Roman" panose="02020603050405020304" pitchFamily="18" charset="0"/>
                <a:ea typeface="Times New Roman" panose="02020603050405020304" pitchFamily="18" charset="0"/>
              </a:rPr>
              <a:t>Bii</a:t>
            </a:r>
            <a:r>
              <a:rPr lang="en-US" sz="2000" dirty="0">
                <a:latin typeface="Times New Roman" panose="02020603050405020304" pitchFamily="18" charset="0"/>
                <a:ea typeface="Times New Roman" panose="02020603050405020304" pitchFamily="18" charset="0"/>
              </a:rPr>
              <a:t> = </a:t>
            </a:r>
            <a:r>
              <a:rPr lang="en-US" sz="2000" dirty="0" err="1">
                <a:latin typeface="Times New Roman" panose="02020603050405020304" pitchFamily="18" charset="0"/>
                <a:ea typeface="Times New Roman" panose="02020603050405020304" pitchFamily="18" charset="0"/>
              </a:rPr>
              <a:t>z</a:t>
            </a:r>
            <a:r>
              <a:rPr lang="en-US" sz="2000" baseline="-25000" dirty="0" err="1">
                <a:latin typeface="Times New Roman" panose="02020603050405020304" pitchFamily="18" charset="0"/>
                <a:ea typeface="Times New Roman" panose="02020603050405020304" pitchFamily="18" charset="0"/>
              </a:rPr>
              <a:t>SC</a:t>
            </a:r>
            <a:r>
              <a:rPr lang="en-US" sz="2000" baseline="-25000" dirty="0">
                <a:latin typeface="Times New Roman" panose="02020603050405020304" pitchFamily="18" charset="0"/>
                <a:ea typeface="Times New Roman" panose="02020603050405020304" pitchFamily="18" charset="0"/>
              </a:rPr>
              <a:t> </a:t>
            </a:r>
            <a:r>
              <a:rPr lang="en-US" sz="2000" i="1" baseline="-25000" dirty="0">
                <a:latin typeface="Times New Roman" panose="02020603050405020304" pitchFamily="18" charset="0"/>
                <a:ea typeface="Times New Roman" panose="02020603050405020304" pitchFamily="18" charset="0"/>
              </a:rPr>
              <a:t>1</a:t>
            </a:r>
            <a:r>
              <a:rPr lang="en-US" sz="2000" baseline="-25000" dirty="0">
                <a:latin typeface="Times New Roman" panose="02020603050405020304" pitchFamily="18" charset="0"/>
                <a:ea typeface="Times New Roman" panose="02020603050405020304" pitchFamily="18" charset="0"/>
              </a:rPr>
              <a:t>, </a:t>
            </a:r>
            <a:r>
              <a:rPr lang="en-US" sz="2000" i="1" baseline="-25000" dirty="0">
                <a:latin typeface="Times New Roman" panose="02020603050405020304" pitchFamily="18" charset="0"/>
                <a:ea typeface="Times New Roman" panose="02020603050405020304" pitchFamily="18" charset="0"/>
              </a:rPr>
              <a:t>i+1</a:t>
            </a:r>
            <a:r>
              <a:rPr lang="en-US" sz="200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z</a:t>
            </a:r>
            <a:r>
              <a:rPr lang="en-US" sz="2000" baseline="-25000" dirty="0" err="1">
                <a:latin typeface="Times New Roman" panose="02020603050405020304" pitchFamily="18" charset="0"/>
                <a:ea typeface="Times New Roman" panose="02020603050405020304" pitchFamily="18" charset="0"/>
              </a:rPr>
              <a:t>base</a:t>
            </a:r>
            <a:r>
              <a:rPr lang="en-US" sz="2000" baseline="-2500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for </a:t>
            </a:r>
            <a:r>
              <a:rPr lang="en-US" sz="2000" i="1" dirty="0" err="1">
                <a:latin typeface="Times New Roman" panose="02020603050405020304" pitchFamily="18" charset="0"/>
                <a:ea typeface="Times New Roman" panose="02020603050405020304" pitchFamily="18" charset="0"/>
              </a:rPr>
              <a:t>i</a:t>
            </a:r>
            <a:r>
              <a:rPr lang="en-US" sz="2000" dirty="0">
                <a:latin typeface="Times New Roman" panose="02020603050405020304" pitchFamily="18" charset="0"/>
                <a:ea typeface="Times New Roman" panose="02020603050405020304" pitchFamily="18" charset="0"/>
              </a:rPr>
              <a:t> = 1 to </a:t>
            </a:r>
            <a:r>
              <a:rPr lang="en-US" sz="2000" i="1" dirty="0">
                <a:latin typeface="Times New Roman" panose="02020603050405020304" pitchFamily="18" charset="0"/>
                <a:ea typeface="Times New Roman" panose="02020603050405020304" pitchFamily="18" charset="0"/>
              </a:rPr>
              <a:t>n-1</a:t>
            </a:r>
            <a:endParaRPr lang="en-US" sz="2000" dirty="0"/>
          </a:p>
        </p:txBody>
      </p:sp>
    </p:spTree>
    <p:extLst>
      <p:ext uri="{BB962C8B-B14F-4D97-AF65-F5344CB8AC3E}">
        <p14:creationId xmlns:p14="http://schemas.microsoft.com/office/powerpoint/2010/main" val="2134307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Transforming to </a:t>
            </a:r>
            <a:r>
              <a:rPr lang="en-US" dirty="0" err="1"/>
              <a:t>Yprim</a:t>
            </a:r>
            <a:r>
              <a:rPr lang="en-US" dirty="0"/>
              <a:t> – Wye/Delta Example</a:t>
            </a:r>
          </a:p>
        </p:txBody>
      </p:sp>
      <p:pic>
        <p:nvPicPr>
          <p:cNvPr id="3" name="Picture 2"/>
          <p:cNvPicPr>
            <a:picLocks noChangeAspect="1"/>
          </p:cNvPicPr>
          <p:nvPr/>
        </p:nvPicPr>
        <p:blipFill>
          <a:blip r:embed="rId2"/>
          <a:stretch>
            <a:fillRect/>
          </a:stretch>
        </p:blipFill>
        <p:spPr>
          <a:xfrm>
            <a:off x="4953000" y="1524000"/>
            <a:ext cx="3052763" cy="4681538"/>
          </a:xfrm>
          <a:prstGeom prst="rect">
            <a:avLst/>
          </a:prstGeom>
        </p:spPr>
      </p:pic>
      <p:pic>
        <p:nvPicPr>
          <p:cNvPr id="4" name="Picture 3"/>
          <p:cNvPicPr>
            <a:picLocks noChangeAspect="1"/>
          </p:cNvPicPr>
          <p:nvPr/>
        </p:nvPicPr>
        <p:blipFill>
          <a:blip r:embed="rId3"/>
          <a:stretch>
            <a:fillRect/>
          </a:stretch>
        </p:blipFill>
        <p:spPr>
          <a:xfrm>
            <a:off x="609600" y="1828800"/>
            <a:ext cx="3657600" cy="2140085"/>
          </a:xfrm>
          <a:prstGeom prst="rect">
            <a:avLst/>
          </a:prstGeom>
        </p:spPr>
      </p:pic>
    </p:spTree>
    <p:extLst>
      <p:ext uri="{BB962C8B-B14F-4D97-AF65-F5344CB8AC3E}">
        <p14:creationId xmlns:p14="http://schemas.microsoft.com/office/powerpoint/2010/main" val="56488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For a YDY Transformer, X</a:t>
            </a:r>
            <a:r>
              <a:rPr lang="en-US" baseline="-25000" dirty="0"/>
              <a:t>SC</a:t>
            </a:r>
            <a:r>
              <a:rPr lang="en-US" dirty="0"/>
              <a:t> is a Little More Complicated</a:t>
            </a:r>
          </a:p>
        </p:txBody>
      </p:sp>
      <p:sp>
        <p:nvSpPr>
          <p:cNvPr id="3" name="Rectangle 2"/>
          <p:cNvSpPr>
            <a:spLocks noChangeArrowheads="1"/>
          </p:cNvSpPr>
          <p:nvPr/>
        </p:nvSpPr>
        <p:spPr bwMode="auto">
          <a:xfrm>
            <a:off x="2819400" y="4648199"/>
            <a:ext cx="1232033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nvPr>
        </p:nvGraphicFramePr>
        <p:xfrm>
          <a:off x="2819400" y="4648200"/>
          <a:ext cx="2462751" cy="838200"/>
        </p:xfrm>
        <a:graphic>
          <a:graphicData uri="http://schemas.openxmlformats.org/presentationml/2006/ole">
            <mc:AlternateContent xmlns:mc="http://schemas.openxmlformats.org/markup-compatibility/2006">
              <mc:Choice xmlns:v="urn:schemas-microsoft-com:vml" Requires="v">
                <p:oleObj spid="_x0000_s1030" name="Equation" r:id="rId3" imgW="1358900" imgH="457200" progId="Equation.3">
                  <p:embed/>
                </p:oleObj>
              </mc:Choice>
              <mc:Fallback>
                <p:oleObj name="Equation" r:id="rId3" imgW="1358900" imgH="457200"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4648200"/>
                        <a:ext cx="2462751" cy="838200"/>
                      </a:xfrm>
                      <a:prstGeom prst="rect">
                        <a:avLst/>
                      </a:prstGeom>
                      <a:noFill/>
                    </p:spPr>
                  </p:pic>
                </p:oleObj>
              </mc:Fallback>
            </mc:AlternateContent>
          </a:graphicData>
        </a:graphic>
      </p:graphicFrame>
      <p:pic>
        <p:nvPicPr>
          <p:cNvPr id="5" name="Picture 4" descr="YDY1"/>
          <p:cNvPicPr/>
          <p:nvPr/>
        </p:nvPicPr>
        <p:blipFill>
          <a:blip r:embed="rId5" cstate="print"/>
          <a:srcRect/>
          <a:stretch>
            <a:fillRect/>
          </a:stretch>
        </p:blipFill>
        <p:spPr bwMode="auto">
          <a:xfrm>
            <a:off x="2039816" y="2033954"/>
            <a:ext cx="4495800" cy="1863391"/>
          </a:xfrm>
          <a:prstGeom prst="rect">
            <a:avLst/>
          </a:prstGeom>
          <a:noFill/>
          <a:ln w="9525">
            <a:noFill/>
            <a:miter lim="800000"/>
            <a:headEnd/>
            <a:tailEnd/>
          </a:ln>
        </p:spPr>
      </p:pic>
    </p:spTree>
    <p:extLst>
      <p:ext uri="{BB962C8B-B14F-4D97-AF65-F5344CB8AC3E}">
        <p14:creationId xmlns:p14="http://schemas.microsoft.com/office/powerpoint/2010/main" val="171190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 of Core Configuration</a:t>
            </a:r>
          </a:p>
        </p:txBody>
      </p:sp>
      <p:pic>
        <p:nvPicPr>
          <p:cNvPr id="3" name="Picture 2" descr="3-leg Core"/>
          <p:cNvPicPr/>
          <p:nvPr/>
        </p:nvPicPr>
        <p:blipFill>
          <a:blip r:embed="rId2" cstate="print"/>
          <a:srcRect/>
          <a:stretch>
            <a:fillRect/>
          </a:stretch>
        </p:blipFill>
        <p:spPr bwMode="auto">
          <a:xfrm>
            <a:off x="2171700" y="1685091"/>
            <a:ext cx="4800599" cy="3657599"/>
          </a:xfrm>
          <a:prstGeom prst="rect">
            <a:avLst/>
          </a:prstGeom>
          <a:noFill/>
          <a:ln w="9525">
            <a:noFill/>
            <a:miter lim="800000"/>
            <a:headEnd/>
            <a:tailEnd/>
          </a:ln>
        </p:spPr>
      </p:pic>
      <p:sp>
        <p:nvSpPr>
          <p:cNvPr id="4" name="TextBox 3"/>
          <p:cNvSpPr txBox="1"/>
          <p:nvPr/>
        </p:nvSpPr>
        <p:spPr>
          <a:xfrm>
            <a:off x="486508" y="1130310"/>
            <a:ext cx="7391400" cy="338554"/>
          </a:xfrm>
          <a:prstGeom prst="rect">
            <a:avLst/>
          </a:prstGeom>
          <a:noFill/>
        </p:spPr>
        <p:txBody>
          <a:bodyPr wrap="square" rtlCol="0">
            <a:spAutoFit/>
          </a:bodyPr>
          <a:lstStyle/>
          <a:p>
            <a:r>
              <a:rPr lang="en-US" dirty="0"/>
              <a:t>3-Leg Core Offers Low Impedance Path to Zero Sequence</a:t>
            </a:r>
          </a:p>
        </p:txBody>
      </p:sp>
      <p:sp>
        <p:nvSpPr>
          <p:cNvPr id="5" name="TextBox 4"/>
          <p:cNvSpPr txBox="1"/>
          <p:nvPr/>
        </p:nvSpPr>
        <p:spPr>
          <a:xfrm>
            <a:off x="767862" y="5749202"/>
            <a:ext cx="7391400" cy="338554"/>
          </a:xfrm>
          <a:prstGeom prst="rect">
            <a:avLst/>
          </a:prstGeom>
          <a:noFill/>
        </p:spPr>
        <p:txBody>
          <a:bodyPr wrap="square" rtlCol="0">
            <a:spAutoFit/>
          </a:bodyPr>
          <a:lstStyle/>
          <a:p>
            <a:r>
              <a:rPr lang="en-US" dirty="0"/>
              <a:t>Behaves as if there is a delta-connected “Phantom” winding on the core</a:t>
            </a:r>
          </a:p>
        </p:txBody>
      </p:sp>
    </p:spTree>
    <p:extLst>
      <p:ext uri="{BB962C8B-B14F-4D97-AF65-F5344CB8AC3E}">
        <p14:creationId xmlns:p14="http://schemas.microsoft.com/office/powerpoint/2010/main" val="3077749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The Phantom Winding</a:t>
            </a:r>
          </a:p>
        </p:txBody>
      </p:sp>
      <p:pic>
        <p:nvPicPr>
          <p:cNvPr id="3" name="Picture 2"/>
          <p:cNvPicPr>
            <a:picLocks noChangeAspect="1"/>
          </p:cNvPicPr>
          <p:nvPr/>
        </p:nvPicPr>
        <p:blipFill>
          <a:blip r:embed="rId2"/>
          <a:stretch>
            <a:fillRect/>
          </a:stretch>
        </p:blipFill>
        <p:spPr>
          <a:xfrm>
            <a:off x="158262" y="1430215"/>
            <a:ext cx="8229600" cy="4960648"/>
          </a:xfrm>
          <a:prstGeom prst="rect">
            <a:avLst/>
          </a:prstGeom>
        </p:spPr>
      </p:pic>
    </p:spTree>
    <p:extLst>
      <p:ext uri="{BB962C8B-B14F-4D97-AF65-F5344CB8AC3E}">
        <p14:creationId xmlns:p14="http://schemas.microsoft.com/office/powerpoint/2010/main" val="2809213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Transformer Data Required</a:t>
            </a:r>
          </a:p>
        </p:txBody>
      </p:sp>
      <p:sp>
        <p:nvSpPr>
          <p:cNvPr id="3" name="Content Placeholder 2"/>
          <p:cNvSpPr>
            <a:spLocks noGrp="1"/>
          </p:cNvSpPr>
          <p:nvPr>
            <p:ph idx="1"/>
          </p:nvPr>
        </p:nvSpPr>
        <p:spPr>
          <a:xfrm>
            <a:off x="274320" y="1440872"/>
            <a:ext cx="8595360" cy="4959927"/>
          </a:xfrm>
        </p:spPr>
        <p:txBody>
          <a:bodyPr/>
          <a:lstStyle/>
          <a:p>
            <a:r>
              <a:rPr lang="en-US" dirty="0"/>
              <a:t>Base MVA or kVA</a:t>
            </a:r>
          </a:p>
          <a:p>
            <a:r>
              <a:rPr lang="en-US" dirty="0"/>
              <a:t>Rated voltage: kV L-L for 3-phase transformers</a:t>
            </a:r>
          </a:p>
          <a:p>
            <a:r>
              <a:rPr lang="en-US" dirty="0"/>
              <a:t>Leakage Z =</a:t>
            </a:r>
            <a:r>
              <a:rPr lang="en-US" dirty="0" err="1"/>
              <a:t>R+jX</a:t>
            </a:r>
            <a:r>
              <a:rPr lang="en-US" dirty="0"/>
              <a:t>… usually in %</a:t>
            </a:r>
          </a:p>
          <a:p>
            <a:pPr lvl="1"/>
            <a:r>
              <a:rPr lang="en-US" dirty="0"/>
              <a:t>R may come from nameplate losses at rated load</a:t>
            </a:r>
          </a:p>
          <a:p>
            <a:pPr lvl="1"/>
            <a:r>
              <a:rPr lang="en-US" dirty="0"/>
              <a:t>Then compute X from total Z</a:t>
            </a:r>
          </a:p>
          <a:p>
            <a:pPr lvl="1"/>
            <a:r>
              <a:rPr lang="en-US" dirty="0"/>
              <a:t>Or, both numbers may be available in test report</a:t>
            </a:r>
          </a:p>
          <a:p>
            <a:r>
              <a:rPr lang="en-US" dirty="0"/>
              <a:t>Need leakage or Short Circuit Z between every pair of windings</a:t>
            </a:r>
          </a:p>
        </p:txBody>
      </p:sp>
    </p:spTree>
    <p:extLst>
      <p:ext uri="{BB962C8B-B14F-4D97-AF65-F5344CB8AC3E}">
        <p14:creationId xmlns:p14="http://schemas.microsoft.com/office/powerpoint/2010/main" val="3090131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Transformer Data Required</a:t>
            </a:r>
          </a:p>
        </p:txBody>
      </p:sp>
      <p:sp>
        <p:nvSpPr>
          <p:cNvPr id="3" name="Content Placeholder 2"/>
          <p:cNvSpPr>
            <a:spLocks noGrp="1"/>
          </p:cNvSpPr>
          <p:nvPr>
            <p:ph idx="1"/>
          </p:nvPr>
        </p:nvSpPr>
        <p:spPr/>
        <p:txBody>
          <a:bodyPr/>
          <a:lstStyle/>
          <a:p>
            <a:r>
              <a:rPr lang="en-US" dirty="0"/>
              <a:t>Some distribution analysis program require L-N voltage</a:t>
            </a:r>
          </a:p>
          <a:p>
            <a:endParaRPr lang="en-US" dirty="0"/>
          </a:p>
          <a:p>
            <a:r>
              <a:rPr lang="en-US" dirty="0"/>
              <a:t>Winding Connections</a:t>
            </a:r>
          </a:p>
          <a:p>
            <a:pPr lvl="1"/>
            <a:r>
              <a:rPr lang="en-US" dirty="0"/>
              <a:t>Some programs require specification of phase shift</a:t>
            </a:r>
          </a:p>
          <a:p>
            <a:pPr lvl="1"/>
            <a:r>
              <a:rPr lang="en-US" dirty="0"/>
              <a:t>Others compute phase shift from winding connections</a:t>
            </a:r>
          </a:p>
          <a:p>
            <a:pPr lvl="2"/>
            <a:r>
              <a:rPr lang="en-US" dirty="0"/>
              <a:t>E.g., Delta-wye = 30 degrees</a:t>
            </a:r>
          </a:p>
          <a:p>
            <a:pPr lvl="1"/>
            <a:r>
              <a:rPr lang="en-US" dirty="0"/>
              <a:t>For difficult problems in general, explicit modeling of transformer winding connections works best (using 1-phase transformers)</a:t>
            </a:r>
          </a:p>
          <a:p>
            <a:pPr lvl="2"/>
            <a:r>
              <a:rPr lang="en-US" dirty="0"/>
              <a:t>Zig-zag</a:t>
            </a:r>
          </a:p>
          <a:p>
            <a:pPr lvl="2"/>
            <a:r>
              <a:rPr lang="en-US" dirty="0"/>
              <a:t>Open-Delta</a:t>
            </a:r>
          </a:p>
          <a:p>
            <a:pPr lvl="2"/>
            <a:r>
              <a:rPr lang="en-US" dirty="0"/>
              <a:t>Scott T</a:t>
            </a:r>
          </a:p>
        </p:txBody>
      </p:sp>
    </p:spTree>
    <p:extLst>
      <p:ext uri="{BB962C8B-B14F-4D97-AF65-F5344CB8AC3E}">
        <p14:creationId xmlns:p14="http://schemas.microsoft.com/office/powerpoint/2010/main" val="647278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Dy1 or Dy11?</a:t>
            </a:r>
          </a:p>
        </p:txBody>
      </p:sp>
      <p:sp>
        <p:nvSpPr>
          <p:cNvPr id="3" name="Content Placeholder 2"/>
          <p:cNvSpPr>
            <a:spLocks noGrp="1"/>
          </p:cNvSpPr>
          <p:nvPr>
            <p:ph idx="1"/>
          </p:nvPr>
        </p:nvSpPr>
        <p:spPr/>
        <p:txBody>
          <a:bodyPr/>
          <a:lstStyle/>
          <a:p>
            <a:r>
              <a:rPr lang="en-US" dirty="0"/>
              <a:t>The ANSI standard is Dy1</a:t>
            </a:r>
          </a:p>
          <a:p>
            <a:pPr lvl="1"/>
            <a:r>
              <a:rPr lang="en-US" dirty="0"/>
              <a:t>LV lags the HV by 30 degrees</a:t>
            </a:r>
          </a:p>
          <a:p>
            <a:r>
              <a:rPr lang="en-US" dirty="0"/>
              <a:t>The standard in Europe is typically Dy11</a:t>
            </a:r>
          </a:p>
          <a:p>
            <a:pPr lvl="1"/>
            <a:r>
              <a:rPr lang="en-US" dirty="0"/>
              <a:t>LV leads the HV by 30 degrees</a:t>
            </a:r>
          </a:p>
          <a:p>
            <a:endParaRPr lang="en-US" dirty="0"/>
          </a:p>
          <a:p>
            <a:r>
              <a:rPr lang="en-US" dirty="0"/>
              <a:t>In </a:t>
            </a:r>
            <a:r>
              <a:rPr lang="en-US" dirty="0" err="1"/>
              <a:t>OpenDSS</a:t>
            </a:r>
            <a:r>
              <a:rPr lang="en-US" dirty="0"/>
              <a:t> Transformer model:</a:t>
            </a:r>
          </a:p>
          <a:p>
            <a:pPr lvl="1"/>
            <a:r>
              <a:rPr lang="en-US" dirty="0"/>
              <a:t>Default is ANSI</a:t>
            </a:r>
          </a:p>
          <a:p>
            <a:pPr lvl="2"/>
            <a:r>
              <a:rPr lang="en-US" dirty="0"/>
              <a:t>Dy1, Yd1</a:t>
            </a:r>
          </a:p>
          <a:p>
            <a:pPr lvl="1"/>
            <a:r>
              <a:rPr lang="en-US" dirty="0"/>
              <a:t>To get Dy11</a:t>
            </a:r>
          </a:p>
          <a:p>
            <a:pPr lvl="2"/>
            <a:r>
              <a:rPr lang="en-US" dirty="0"/>
              <a:t>Set “</a:t>
            </a:r>
            <a:r>
              <a:rPr lang="en-US" dirty="0" err="1"/>
              <a:t>LeadLag</a:t>
            </a:r>
            <a:r>
              <a:rPr lang="en-US" dirty="0"/>
              <a:t>=Lead” or “</a:t>
            </a:r>
            <a:r>
              <a:rPr lang="en-US" dirty="0" err="1"/>
              <a:t>LeadLag</a:t>
            </a:r>
            <a:r>
              <a:rPr lang="en-US" dirty="0"/>
              <a:t>=Euro”</a:t>
            </a:r>
            <a:br>
              <a:rPr lang="en-US" dirty="0"/>
            </a:br>
            <a:endParaRPr lang="en-US" dirty="0"/>
          </a:p>
        </p:txBody>
      </p:sp>
    </p:spTree>
    <p:extLst>
      <p:ext uri="{BB962C8B-B14F-4D97-AF65-F5344CB8AC3E}">
        <p14:creationId xmlns:p14="http://schemas.microsoft.com/office/powerpoint/2010/main" val="767727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Zig-Zag Transformer Script</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1925" y="885825"/>
            <a:ext cx="8820150" cy="5086350"/>
          </a:xfrm>
          <a:prstGeom prst="rect">
            <a:avLst/>
          </a:prstGeom>
        </p:spPr>
      </p:pic>
    </p:spTree>
    <p:extLst>
      <p:ext uri="{BB962C8B-B14F-4D97-AF65-F5344CB8AC3E}">
        <p14:creationId xmlns:p14="http://schemas.microsoft.com/office/powerpoint/2010/main" val="2289330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Instructor</a:t>
            </a:r>
          </a:p>
        </p:txBody>
      </p:sp>
      <p:sp>
        <p:nvSpPr>
          <p:cNvPr id="8195" name="Content Placeholder 2"/>
          <p:cNvSpPr>
            <a:spLocks noGrp="1"/>
          </p:cNvSpPr>
          <p:nvPr>
            <p:ph idx="1"/>
          </p:nvPr>
        </p:nvSpPr>
        <p:spPr/>
        <p:txBody>
          <a:bodyPr/>
          <a:lstStyle/>
          <a:p>
            <a:r>
              <a:rPr lang="en-US" altLang="en-US" b="1" dirty="0"/>
              <a:t>Roger C. Dugan, </a:t>
            </a:r>
            <a:r>
              <a:rPr lang="en-US" altLang="en-US" b="1" i="1" dirty="0"/>
              <a:t>Life</a:t>
            </a:r>
            <a:r>
              <a:rPr lang="en-US" altLang="en-US" b="1" dirty="0"/>
              <a:t> </a:t>
            </a:r>
            <a:r>
              <a:rPr lang="en-US" altLang="en-US" b="1" i="1" dirty="0"/>
              <a:t>Fellow, IEEE</a:t>
            </a:r>
          </a:p>
          <a:p>
            <a:r>
              <a:rPr lang="en-US" altLang="en-US" sz="1600" b="1" dirty="0"/>
              <a:t>Roger  is a Sr. Technical Executive with EPRI in Knoxville, Tennessee USA. He has over 45 years of combined experience in distribution engineering with EPRI, </a:t>
            </a:r>
            <a:r>
              <a:rPr lang="en-US" altLang="en-US" sz="1600" b="1" dirty="0" err="1"/>
              <a:t>Electrotek</a:t>
            </a:r>
            <a:r>
              <a:rPr lang="en-US" altLang="en-US" sz="1600" b="1" dirty="0"/>
              <a:t> Concepts, and Cooper Power Systems. He holds the BSEE degree from Ohio University and the Master of Engineering in Electric Power Engineering degree from Rensselaer Polytechnic Institute, Troy, NY. Roger has worked on many diverse aspects of power engineering over his career because of his interests in applying computer methods to power system simulation. Beginning with a student internship with Columbus and Southern Ohio Electric Co, his work has been focused on Distribution Engineering. He was elected a Fellow of the IEEE for his contributions in harmonics and transients analysis. Recently, he has been very active in distributed generation, particularly as it applies to utility distribution systems and distribution system analysis. He was the 2005 recipient of the IEEE Excellence in Distribution Engineering Award. He is coauthor of Electrical Power Systems Quality published by McGraw-Hill, now in its 3</a:t>
            </a:r>
            <a:r>
              <a:rPr lang="en-US" altLang="en-US" sz="1600" b="1" baseline="30000" dirty="0"/>
              <a:t>rd</a:t>
            </a:r>
            <a:r>
              <a:rPr lang="en-US" altLang="en-US" sz="1600" b="1" dirty="0"/>
              <a:t> edition. He serves on the IEEE PES Distribution System Analysis Subcommittee and is active in the Distribution Test Feeders WG.</a:t>
            </a:r>
            <a:endParaRPr lang="en-US" altLang="en-US" sz="1600" dirty="0"/>
          </a:p>
        </p:txBody>
      </p:sp>
      <p:pic>
        <p:nvPicPr>
          <p:cNvPr id="8196" name="Picture 2" descr="http://www.ieee-isgt-2011.eu/wordpress/wp-content/uploads/2011/08/Dr-Roger-Dugan-Pho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868" y="367277"/>
            <a:ext cx="866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000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618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ubtitle 4"/>
          <p:cNvSpPr>
            <a:spLocks noGrp="1"/>
          </p:cNvSpPr>
          <p:nvPr>
            <p:ph type="subTitle" sz="quarter" idx="1"/>
          </p:nvPr>
        </p:nvSpPr>
        <p:spPr/>
        <p:txBody>
          <a:bodyPr/>
          <a:lstStyle/>
          <a:p>
            <a:pPr eaLnBrk="1" hangingPunct="1"/>
            <a:endParaRPr lang="en-US" altLang="en-US"/>
          </a:p>
        </p:txBody>
      </p:sp>
      <p:sp>
        <p:nvSpPr>
          <p:cNvPr id="10243" name="Title 3"/>
          <p:cNvSpPr>
            <a:spLocks noGrp="1"/>
          </p:cNvSpPr>
          <p:nvPr>
            <p:ph type="ctrTitle" sz="quarter"/>
          </p:nvPr>
        </p:nvSpPr>
        <p:spPr/>
        <p:txBody>
          <a:bodyPr/>
          <a:lstStyle/>
          <a:p>
            <a:pPr algn="r" eaLnBrk="1" hangingPunct="1"/>
            <a:r>
              <a:rPr lang="en-US" altLang="en-US"/>
              <a:t>Transformer Modeling</a:t>
            </a:r>
            <a:endParaRPr lang="en-US" altLang="en-US" dirty="0"/>
          </a:p>
        </p:txBody>
      </p:sp>
    </p:spTree>
    <p:extLst>
      <p:ext uri="{BB962C8B-B14F-4D97-AF65-F5344CB8AC3E}">
        <p14:creationId xmlns:p14="http://schemas.microsoft.com/office/powerpoint/2010/main" val="306073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 Units or Actual values?</a:t>
            </a:r>
          </a:p>
        </p:txBody>
      </p:sp>
      <p:sp>
        <p:nvSpPr>
          <p:cNvPr id="3" name="Content Placeholder 2"/>
          <p:cNvSpPr>
            <a:spLocks noGrp="1"/>
          </p:cNvSpPr>
          <p:nvPr>
            <p:ph idx="1"/>
          </p:nvPr>
        </p:nvSpPr>
        <p:spPr/>
        <p:txBody>
          <a:bodyPr/>
          <a:lstStyle/>
          <a:p>
            <a:r>
              <a:rPr lang="en-US" dirty="0"/>
              <a:t>Distribution system analysis is more commonly done using actual volts, amps, ohms</a:t>
            </a:r>
          </a:p>
          <a:p>
            <a:pPr lvl="1"/>
            <a:r>
              <a:rPr lang="en-US" dirty="0"/>
              <a:t>Traditional from when engineers did voltage drop calculations “by hand”</a:t>
            </a:r>
          </a:p>
          <a:p>
            <a:pPr lvl="1"/>
            <a:endParaRPr lang="en-US" dirty="0"/>
          </a:p>
          <a:p>
            <a:r>
              <a:rPr lang="en-US" dirty="0"/>
              <a:t>Computer programs developed by distribution engineers retain this approach</a:t>
            </a:r>
          </a:p>
          <a:p>
            <a:endParaRPr lang="en-US" dirty="0"/>
          </a:p>
          <a:p>
            <a:r>
              <a:rPr lang="en-US" dirty="0"/>
              <a:t>Computer programs derived from transmission system power flows generally use the per unit system</a:t>
            </a:r>
          </a:p>
        </p:txBody>
      </p:sp>
    </p:spTree>
    <p:extLst>
      <p:ext uri="{BB962C8B-B14F-4D97-AF65-F5344CB8AC3E}">
        <p14:creationId xmlns:p14="http://schemas.microsoft.com/office/powerpoint/2010/main" val="2800272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 Units or Actual values?</a:t>
            </a:r>
          </a:p>
        </p:txBody>
      </p:sp>
      <p:sp>
        <p:nvSpPr>
          <p:cNvPr id="3" name="Content Placeholder 2"/>
          <p:cNvSpPr>
            <a:spLocks noGrp="1"/>
          </p:cNvSpPr>
          <p:nvPr>
            <p:ph idx="1"/>
          </p:nvPr>
        </p:nvSpPr>
        <p:spPr/>
        <p:txBody>
          <a:bodyPr>
            <a:normAutofit lnSpcReduction="10000"/>
          </a:bodyPr>
          <a:lstStyle/>
          <a:p>
            <a:r>
              <a:rPr lang="en-US" dirty="0"/>
              <a:t>The Per-Unit system was developed to avoid explicit modeling of transformer winding ratios and different voltage levels to simplify hand calculations …</a:t>
            </a:r>
          </a:p>
          <a:p>
            <a:r>
              <a:rPr lang="en-US" dirty="0"/>
              <a:t>But we want to be able to model things that occur in </a:t>
            </a:r>
            <a:r>
              <a:rPr lang="en-US"/>
              <a:t>distribution systems </a:t>
            </a:r>
            <a:r>
              <a:rPr lang="en-US" dirty="0"/>
              <a:t>that require explicit modeling</a:t>
            </a:r>
          </a:p>
          <a:p>
            <a:pPr lvl="1"/>
            <a:r>
              <a:rPr lang="en-US" dirty="0"/>
              <a:t>Faults between two voltage levels</a:t>
            </a:r>
          </a:p>
          <a:p>
            <a:pPr lvl="1"/>
            <a:r>
              <a:rPr lang="en-US" dirty="0"/>
              <a:t>Multiple voltage levels in the same circuit model</a:t>
            </a:r>
          </a:p>
          <a:p>
            <a:pPr lvl="1"/>
            <a:r>
              <a:rPr lang="en-US" dirty="0"/>
              <a:t>Harmonic currents that flow through winding capacitances</a:t>
            </a:r>
          </a:p>
          <a:p>
            <a:pPr lvl="1"/>
            <a:r>
              <a:rPr lang="en-US" dirty="0"/>
              <a:t>“Oddball” transformer winding connections</a:t>
            </a:r>
          </a:p>
          <a:p>
            <a:pPr lvl="2"/>
            <a:r>
              <a:rPr lang="en-US" dirty="0"/>
              <a:t>Scott T</a:t>
            </a:r>
          </a:p>
          <a:p>
            <a:pPr lvl="2"/>
            <a:r>
              <a:rPr lang="en-US" dirty="0"/>
              <a:t>Zig-Zag</a:t>
            </a:r>
          </a:p>
          <a:p>
            <a:pPr lvl="2"/>
            <a:r>
              <a:rPr lang="en-US" dirty="0"/>
              <a:t>Open Delta</a:t>
            </a:r>
          </a:p>
          <a:p>
            <a:pPr lvl="2"/>
            <a:r>
              <a:rPr lang="en-US" dirty="0"/>
              <a:t>Open-Wye/Open-Delta</a:t>
            </a:r>
          </a:p>
          <a:p>
            <a:pPr lvl="2"/>
            <a:r>
              <a:rPr lang="en-US" dirty="0"/>
              <a:t>Banks with unbalanced impedances, turns ratios</a:t>
            </a:r>
          </a:p>
          <a:p>
            <a:pPr lvl="1"/>
            <a:endParaRPr lang="en-US" dirty="0"/>
          </a:p>
          <a:p>
            <a:endParaRPr lang="en-US" dirty="0"/>
          </a:p>
          <a:p>
            <a:endParaRPr lang="en-US" dirty="0"/>
          </a:p>
          <a:p>
            <a:endParaRPr lang="en-US" dirty="0"/>
          </a:p>
        </p:txBody>
      </p:sp>
    </p:spTree>
    <p:extLst>
      <p:ext uri="{BB962C8B-B14F-4D97-AF65-F5344CB8AC3E}">
        <p14:creationId xmlns:p14="http://schemas.microsoft.com/office/powerpoint/2010/main" val="1153583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 Units or Actual values?</a:t>
            </a:r>
          </a:p>
        </p:txBody>
      </p:sp>
      <p:sp>
        <p:nvSpPr>
          <p:cNvPr id="3" name="Content Placeholder 2"/>
          <p:cNvSpPr>
            <a:spLocks noGrp="1"/>
          </p:cNvSpPr>
          <p:nvPr>
            <p:ph idx="1"/>
          </p:nvPr>
        </p:nvSpPr>
        <p:spPr/>
        <p:txBody>
          <a:bodyPr/>
          <a:lstStyle/>
          <a:p>
            <a:pPr lvl="2"/>
            <a:endParaRPr lang="en-US" dirty="0"/>
          </a:p>
          <a:p>
            <a:r>
              <a:rPr lang="en-US" dirty="0"/>
              <a:t>Per unit system is not necessarily needed</a:t>
            </a:r>
          </a:p>
          <a:p>
            <a:pPr lvl="1"/>
            <a:r>
              <a:rPr lang="en-US" dirty="0" err="1"/>
              <a:t>OpenDSS</a:t>
            </a:r>
            <a:r>
              <a:rPr lang="en-US" dirty="0"/>
              <a:t> program doesn’t use it</a:t>
            </a:r>
          </a:p>
          <a:p>
            <a:pPr lvl="1"/>
            <a:r>
              <a:rPr lang="en-US" dirty="0"/>
              <a:t>To computers, numbers are numbers</a:t>
            </a:r>
          </a:p>
          <a:p>
            <a:pPr lvl="2"/>
            <a:r>
              <a:rPr lang="en-US" dirty="0"/>
              <a:t>Modern sparse matrix solvers can do their own normalization</a:t>
            </a:r>
          </a:p>
          <a:p>
            <a:pPr marL="287338" lvl="1" indent="0">
              <a:buNone/>
            </a:pPr>
            <a:endParaRPr lang="en-US" dirty="0"/>
          </a:p>
          <a:p>
            <a:pPr lvl="1"/>
            <a:endParaRPr lang="en-US" dirty="0"/>
          </a:p>
          <a:p>
            <a:r>
              <a:rPr lang="en-US" dirty="0"/>
              <a:t>Some distribution problems can’t easily be solved in per unit system – easier in actual ohms</a:t>
            </a:r>
          </a:p>
          <a:p>
            <a:pPr lvl="1"/>
            <a:endParaRPr lang="en-US" dirty="0"/>
          </a:p>
          <a:p>
            <a:endParaRPr lang="en-US" dirty="0"/>
          </a:p>
          <a:p>
            <a:endParaRPr lang="en-US" dirty="0"/>
          </a:p>
          <a:p>
            <a:endParaRPr lang="en-US" dirty="0"/>
          </a:p>
        </p:txBody>
      </p:sp>
    </p:spTree>
    <p:extLst>
      <p:ext uri="{BB962C8B-B14F-4D97-AF65-F5344CB8AC3E}">
        <p14:creationId xmlns:p14="http://schemas.microsoft.com/office/powerpoint/2010/main" val="539306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Residential Service Transformer</a:t>
            </a:r>
          </a:p>
        </p:txBody>
      </p:sp>
      <p:pic>
        <p:nvPicPr>
          <p:cNvPr id="4" name="Picture 4"/>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762000" y="2514600"/>
            <a:ext cx="5938192" cy="1963738"/>
          </a:xfrm>
          <a:prstGeom prst="rect">
            <a:avLst/>
          </a:prstGeom>
          <a:noFill/>
        </p:spPr>
      </p:pic>
      <p:sp>
        <p:nvSpPr>
          <p:cNvPr id="5" name="TextBox 4"/>
          <p:cNvSpPr txBox="1"/>
          <p:nvPr/>
        </p:nvSpPr>
        <p:spPr>
          <a:xfrm>
            <a:off x="2971800" y="1676400"/>
            <a:ext cx="4876800" cy="584775"/>
          </a:xfrm>
          <a:prstGeom prst="rect">
            <a:avLst/>
          </a:prstGeom>
          <a:noFill/>
        </p:spPr>
        <p:txBody>
          <a:bodyPr wrap="square" rtlCol="0">
            <a:spAutoFit/>
          </a:bodyPr>
          <a:lstStyle/>
          <a:p>
            <a:r>
              <a:rPr lang="en-US" dirty="0"/>
              <a:t>What’s the voltage base for the LV side that would allow removing the explicit transformer?</a:t>
            </a:r>
          </a:p>
        </p:txBody>
      </p:sp>
    </p:spTree>
    <p:extLst>
      <p:ext uri="{BB962C8B-B14F-4D97-AF65-F5344CB8AC3E}">
        <p14:creationId xmlns:p14="http://schemas.microsoft.com/office/powerpoint/2010/main" val="1368935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 Units or Actual values?</a:t>
            </a:r>
          </a:p>
        </p:txBody>
      </p:sp>
      <p:sp>
        <p:nvSpPr>
          <p:cNvPr id="3" name="Content Placeholder 2"/>
          <p:cNvSpPr>
            <a:spLocks noGrp="1"/>
          </p:cNvSpPr>
          <p:nvPr>
            <p:ph idx="1"/>
          </p:nvPr>
        </p:nvSpPr>
        <p:spPr/>
        <p:txBody>
          <a:bodyPr/>
          <a:lstStyle/>
          <a:p>
            <a:r>
              <a:rPr lang="en-US" dirty="0"/>
              <a:t>Many distribution analysis problems require explicit modeling of transformer winding connections</a:t>
            </a:r>
          </a:p>
          <a:p>
            <a:pPr lvl="1"/>
            <a:r>
              <a:rPr lang="en-US" dirty="0"/>
              <a:t>The common 120/240 V center-tapped residential service transformer</a:t>
            </a:r>
          </a:p>
          <a:p>
            <a:pPr lvl="1"/>
            <a:r>
              <a:rPr lang="en-US" dirty="0"/>
              <a:t>Harmonics</a:t>
            </a:r>
          </a:p>
          <a:p>
            <a:pPr lvl="1"/>
            <a:r>
              <a:rPr lang="en-US" dirty="0"/>
              <a:t>Electromagnetic transients</a:t>
            </a:r>
          </a:p>
          <a:p>
            <a:pPr lvl="1"/>
            <a:r>
              <a:rPr lang="en-US" dirty="0"/>
              <a:t>Many Distributed Generation applications</a:t>
            </a:r>
          </a:p>
          <a:p>
            <a:pPr lvl="1"/>
            <a:r>
              <a:rPr lang="en-US" dirty="0"/>
              <a:t>Some fault studies</a:t>
            </a:r>
          </a:p>
          <a:p>
            <a:pPr lvl="1"/>
            <a:endParaRPr lang="en-US" dirty="0"/>
          </a:p>
          <a:p>
            <a:r>
              <a:rPr lang="en-US" dirty="0"/>
              <a:t>EPRI recommends designing distribution system analysis tools to work in actual volt, amps, and ohms</a:t>
            </a:r>
          </a:p>
          <a:p>
            <a:endParaRPr lang="en-US" dirty="0"/>
          </a:p>
        </p:txBody>
      </p:sp>
    </p:spTree>
    <p:extLst>
      <p:ext uri="{BB962C8B-B14F-4D97-AF65-F5344CB8AC3E}">
        <p14:creationId xmlns:p14="http://schemas.microsoft.com/office/powerpoint/2010/main" val="894547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Transformer Models – a Key </a:t>
            </a:r>
            <a:r>
              <a:rPr lang="en-US" dirty="0" err="1"/>
              <a:t>OpenDSS</a:t>
            </a:r>
            <a:r>
              <a:rPr lang="en-US" dirty="0"/>
              <a:t> Feature</a:t>
            </a:r>
          </a:p>
        </p:txBody>
      </p:sp>
      <p:sp>
        <p:nvSpPr>
          <p:cNvPr id="3" name="Content Placeholder 2"/>
          <p:cNvSpPr>
            <a:spLocks noGrp="1"/>
          </p:cNvSpPr>
          <p:nvPr>
            <p:ph idx="1"/>
          </p:nvPr>
        </p:nvSpPr>
        <p:spPr/>
        <p:txBody>
          <a:bodyPr/>
          <a:lstStyle/>
          <a:p>
            <a:r>
              <a:rPr lang="en-US" dirty="0"/>
              <a:t>The </a:t>
            </a:r>
            <a:r>
              <a:rPr lang="en-US" dirty="0" err="1"/>
              <a:t>OpenDSS</a:t>
            </a:r>
            <a:r>
              <a:rPr lang="en-US" dirty="0"/>
              <a:t> Transformer model is the key to the ability of </a:t>
            </a:r>
            <a:r>
              <a:rPr lang="en-US" dirty="0" err="1"/>
              <a:t>OpenDSS</a:t>
            </a:r>
            <a:r>
              <a:rPr lang="en-US" dirty="0"/>
              <a:t> to model the unbalanced distribution system without compromise.</a:t>
            </a:r>
          </a:p>
          <a:p>
            <a:endParaRPr lang="en-US" dirty="0"/>
          </a:p>
          <a:p>
            <a:r>
              <a:rPr lang="en-US" dirty="0" err="1"/>
              <a:t>OpenDSS</a:t>
            </a:r>
            <a:r>
              <a:rPr lang="en-US" dirty="0"/>
              <a:t> does not use the per-unit system internally</a:t>
            </a:r>
          </a:p>
          <a:p>
            <a:r>
              <a:rPr lang="en-US" dirty="0" err="1"/>
              <a:t>OpenDSS</a:t>
            </a:r>
            <a:r>
              <a:rPr lang="en-US" dirty="0"/>
              <a:t> performs simulations of circuits having voltage levels from EHV to LV in actual quantities without difficulty</a:t>
            </a:r>
          </a:p>
          <a:p>
            <a:endParaRPr lang="en-US" dirty="0"/>
          </a:p>
          <a:p>
            <a:r>
              <a:rPr lang="en-US" dirty="0"/>
              <a:t>This section describes how the Transformer model is constructed in actual impedances</a:t>
            </a:r>
          </a:p>
        </p:txBody>
      </p:sp>
    </p:spTree>
    <p:extLst>
      <p:ext uri="{BB962C8B-B14F-4D97-AF65-F5344CB8AC3E}">
        <p14:creationId xmlns:p14="http://schemas.microsoft.com/office/powerpoint/2010/main" val="794045823"/>
      </p:ext>
    </p:extLst>
  </p:cSld>
  <p:clrMapOvr>
    <a:masterClrMapping/>
  </p:clrMapOvr>
</p:sld>
</file>

<file path=ppt/theme/theme1.xml><?xml version="1.0" encoding="utf-8"?>
<a:theme xmlns:a="http://schemas.openxmlformats.org/drawingml/2006/main" name="2017 PowerPoint Theme">
  <a:themeElements>
    <a:clrScheme name="EPRI Color Theme 2015">
      <a:dk1>
        <a:srgbClr val="000000"/>
      </a:dk1>
      <a:lt1>
        <a:srgbClr val="FFFFFF"/>
      </a:lt1>
      <a:dk2>
        <a:srgbClr val="000099"/>
      </a:dk2>
      <a:lt2>
        <a:srgbClr val="595959"/>
      </a:lt2>
      <a:accent1>
        <a:srgbClr val="006699"/>
      </a:accent1>
      <a:accent2>
        <a:srgbClr val="A50021"/>
      </a:accent2>
      <a:accent3>
        <a:srgbClr val="30BE30"/>
      </a:accent3>
      <a:accent4>
        <a:srgbClr val="FF8000"/>
      </a:accent4>
      <a:accent5>
        <a:srgbClr val="8409FF"/>
      </a:accent5>
      <a:accent6>
        <a:srgbClr val="FFCC00"/>
      </a:accent6>
      <a:hlink>
        <a:srgbClr val="0000FF"/>
      </a:hlink>
      <a:folHlink>
        <a:srgbClr val="FF00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7 PowerPoint Template_v1.0-compressed.pptx" id="{22C5CF4E-E521-4ECF-A0C2-051C98C0D3AA}" vid="{EA66951D-B5AC-4D1B-B729-924FEAD0A0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Props1.xml><?xml version="1.0" encoding="utf-8"?>
<ds:datastoreItem xmlns:ds="http://schemas.openxmlformats.org/officeDocument/2006/customXml" ds:itemID="{F99B5431-8C26-478B-808F-26BED01B748B}">
  <ds:schemaRefs>
    <ds:schemaRef ds:uri="http://schemas.microsoft.com/sharepoint/v3/contenttype/forms"/>
  </ds:schemaRefs>
</ds:datastoreItem>
</file>

<file path=customXml/itemProps2.xml><?xml version="1.0" encoding="utf-8"?>
<ds:datastoreItem xmlns:ds="http://schemas.openxmlformats.org/officeDocument/2006/customXml" ds:itemID="{04AC8A55-24A3-47CA-BC47-DFAAE86ABF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B3A9CD0-2239-4A17-AE12-8DE9BDDF5A58}">
  <ds:schemaRefs>
    <ds:schemaRef ds:uri="http://purl.org/dc/dcmitype/"/>
    <ds:schemaRef ds:uri="http://schemas.microsoft.com/office/infopath/2007/PartnerControls"/>
    <ds:schemaRef ds:uri="http://purl.org/dc/terms/"/>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9d4eb815-23ed-48d9-b0c1-2b9ce0016f4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PowerPoint-Template-2017</Template>
  <TotalTime>739</TotalTime>
  <Words>891</Words>
  <Application>Microsoft Office PowerPoint</Application>
  <PresentationFormat>On-screen Show (4:3)</PresentationFormat>
  <Paragraphs>118</Paragraphs>
  <Slides>20</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8" baseType="lpstr">
      <vt:lpstr>Arial</vt:lpstr>
      <vt:lpstr>Arial Narrow</vt:lpstr>
      <vt:lpstr>Calibri</vt:lpstr>
      <vt:lpstr>Symbol</vt:lpstr>
      <vt:lpstr>Times New Roman</vt:lpstr>
      <vt:lpstr>Wingdings</vt:lpstr>
      <vt:lpstr>2017 PowerPoint Theme</vt:lpstr>
      <vt:lpstr>Equation</vt:lpstr>
      <vt:lpstr>Advanced Modeling for Distribution Planning with OpenDSS </vt:lpstr>
      <vt:lpstr>Instructor</vt:lpstr>
      <vt:lpstr>Transformer Modeling</vt:lpstr>
      <vt:lpstr>Per Units or Actual values?</vt:lpstr>
      <vt:lpstr>Per Units or Actual values?</vt:lpstr>
      <vt:lpstr>Per Units or Actual values?</vt:lpstr>
      <vt:lpstr>Example: Residential Service Transformer</vt:lpstr>
      <vt:lpstr>Per Units or Actual values?</vt:lpstr>
      <vt:lpstr>Transformer Models – a Key OpenDSS Feature</vt:lpstr>
      <vt:lpstr>Compute Short Circuit Matrix, ZB</vt:lpstr>
      <vt:lpstr>Compute Short Circuit Matrix, ZB</vt:lpstr>
      <vt:lpstr>Transforming to Yprim – Wye/Delta Example</vt:lpstr>
      <vt:lpstr>For a YDY Transformer, XSC is a Little More Complicated</vt:lpstr>
      <vt:lpstr>Effect of Core Configuration</vt:lpstr>
      <vt:lpstr>Adding The Phantom Winding</vt:lpstr>
      <vt:lpstr>Transformer Data Required</vt:lpstr>
      <vt:lpstr>Transformer Data Required</vt:lpstr>
      <vt:lpstr>Dy1 or Dy11?</vt:lpstr>
      <vt:lpstr>Example: Zig-Zag Transformer Script</vt:lpstr>
      <vt:lpstr>PowerPoint Presentation</vt:lpstr>
    </vt:vector>
  </TitlesOfParts>
  <Company>Electric Power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Title Subtitle</dc:title>
  <dc:subject>Version 1.0</dc:subject>
  <dc:creator>Dugan, Roger</dc:creator>
  <dc:description>© 2017 Electric Power Research Institute, Inc. All rights reserved.</dc:description>
  <cp:lastModifiedBy>Dugan, Roger</cp:lastModifiedBy>
  <cp:revision>61</cp:revision>
  <cp:lastPrinted>2014-11-24T20:31:07Z</cp:lastPrinted>
  <dcterms:created xsi:type="dcterms:W3CDTF">2017-04-05T15:17:39Z</dcterms:created>
  <dcterms:modified xsi:type="dcterms:W3CDTF">2017-06-14T21:01:25Z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