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33"/>
  </p:notesMasterIdLst>
  <p:sldIdLst>
    <p:sldId id="283" r:id="rId5"/>
    <p:sldId id="344"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366" r:id="rId28"/>
    <p:sldId id="367" r:id="rId29"/>
    <p:sldId id="368" r:id="rId30"/>
    <p:sldId id="369" r:id="rId31"/>
    <p:sldId id="339" r:id="rId32"/>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6366" autoAdjust="0"/>
  </p:normalViewPr>
  <p:slideViewPr>
    <p:cSldViewPr snapToGrid="0">
      <p:cViewPr varScale="1">
        <p:scale>
          <a:sx n="65" d="100"/>
          <a:sy n="65" d="100"/>
        </p:scale>
        <p:origin x="58" y="960"/>
      </p:cViewPr>
      <p:guideLst/>
    </p:cSldViewPr>
  </p:slideViewPr>
  <p:notesTextViewPr>
    <p:cViewPr>
      <p:scale>
        <a:sx n="1" d="1"/>
        <a:sy n="1" d="1"/>
      </p:scale>
      <p:origin x="0" y="0"/>
    </p:cViewPr>
  </p:notesTextViewPr>
  <p:sorterViewPr>
    <p:cViewPr varScale="1">
      <p:scale>
        <a:sx n="1" d="1"/>
        <a:sy n="1" d="1"/>
      </p:scale>
      <p:origin x="0" y="-5003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6/15/2017</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195719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302010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41293-7A6C-4410-BFA0-320F3215C813}" type="slidenum">
              <a:rPr lang="en-US" smtClean="0"/>
              <a:t>4</a:t>
            </a:fld>
            <a:endParaRPr lang="en-US"/>
          </a:p>
        </p:txBody>
      </p:sp>
    </p:spTree>
    <p:extLst>
      <p:ext uri="{BB962C8B-B14F-4D97-AF65-F5344CB8AC3E}">
        <p14:creationId xmlns:p14="http://schemas.microsoft.com/office/powerpoint/2010/main" val="2141651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Instructor</a:t>
            </a:r>
          </a:p>
          <a:p>
            <a:pPr algn="r"/>
            <a:r>
              <a:rPr lang="en-US" b="1" dirty="0"/>
              <a:t>Roger C. Dugan</a:t>
            </a:r>
            <a:br>
              <a:rPr lang="en-US" b="1" dirty="0"/>
            </a:br>
            <a:r>
              <a:rPr lang="en-US" b="1" dirty="0">
                <a:solidFill>
                  <a:schemeClr val="bg1">
                    <a:lumMod val="50000"/>
                  </a:schemeClr>
                </a:solidFill>
              </a:rPr>
              <a:t>Sr. Technical Executive</a:t>
            </a:r>
            <a:br>
              <a:rPr lang="en-US" b="1" dirty="0"/>
            </a:br>
            <a:br>
              <a:rPr lang="en-US" b="1" dirty="0"/>
            </a:br>
            <a:br>
              <a:rPr lang="en-US" b="1" dirty="0"/>
            </a:br>
            <a:r>
              <a:rPr lang="en-US" b="1" dirty="0"/>
              <a:t>Sacramento, California</a:t>
            </a:r>
            <a:br>
              <a:rPr lang="en-US" dirty="0"/>
            </a:br>
            <a:r>
              <a:rPr lang="en-US" dirty="0"/>
              <a:t>June 22-23, 2017</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Advanced Modeling for Distribution Planning</a:t>
            </a:r>
            <a:br>
              <a:rPr lang="en-US" dirty="0">
                <a:solidFill>
                  <a:schemeClr val="tx2"/>
                </a:solidFill>
              </a:rPr>
            </a:br>
            <a:r>
              <a:rPr lang="en-US" sz="2000" dirty="0">
                <a:solidFill>
                  <a:schemeClr val="tx1"/>
                </a:solidFill>
              </a:rPr>
              <a:t>with </a:t>
            </a:r>
            <a:r>
              <a:rPr lang="en-US" sz="2000" dirty="0" err="1">
                <a:solidFill>
                  <a:schemeClr val="tx1"/>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fontScale="90000"/>
          </a:bodyPr>
          <a:lstStyle/>
          <a:p>
            <a:pPr eaLnBrk="1" hangingPunct="1"/>
            <a:r>
              <a:rPr lang="en-US" dirty="0"/>
              <a:t>EPRI’s </a:t>
            </a:r>
            <a:r>
              <a:rPr lang="en-US" dirty="0" err="1"/>
              <a:t>OpenDSS</a:t>
            </a:r>
            <a:r>
              <a:rPr lang="en-US" dirty="0"/>
              <a:t> Employs a Generic Energy Storage Element</a:t>
            </a:r>
          </a:p>
        </p:txBody>
      </p:sp>
      <p:pic>
        <p:nvPicPr>
          <p:cNvPr id="9219" name="Object 1"/>
          <p:cNvPicPr>
            <a:picLocks noChangeAspect="1" noChangeArrowheads="1"/>
          </p:cNvPicPr>
          <p:nvPr/>
        </p:nvPicPr>
        <p:blipFill>
          <a:blip r:embed="rId2" cstate="print"/>
          <a:srcRect t="-346" b="-346"/>
          <a:stretch>
            <a:fillRect/>
          </a:stretch>
        </p:blipFill>
        <p:spPr bwMode="auto">
          <a:xfrm>
            <a:off x="1340754" y="2450216"/>
            <a:ext cx="6462492" cy="2885250"/>
          </a:xfrm>
          <a:prstGeom prst="rect">
            <a:avLst/>
          </a:prstGeom>
          <a:noFill/>
          <a:ln w="9525">
            <a:noFill/>
            <a:miter lim="800000"/>
            <a:headEnd/>
            <a:tailEnd/>
          </a:ln>
        </p:spPr>
      </p:pic>
    </p:spTree>
    <p:extLst>
      <p:ext uri="{BB962C8B-B14F-4D97-AF65-F5344CB8AC3E}">
        <p14:creationId xmlns:p14="http://schemas.microsoft.com/office/powerpoint/2010/main" val="2686058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457201" y="1979309"/>
            <a:ext cx="5288453" cy="3198431"/>
          </a:xfrm>
          <a:prstGeom prst="rect">
            <a:avLst/>
          </a:prstGeom>
        </p:spPr>
      </p:pic>
      <p:sp>
        <p:nvSpPr>
          <p:cNvPr id="4" name="Rounded Rectangle 3"/>
          <p:cNvSpPr/>
          <p:nvPr/>
        </p:nvSpPr>
        <p:spPr bwMode="auto">
          <a:xfrm>
            <a:off x="5818642" y="1979308"/>
            <a:ext cx="3032281" cy="1972834"/>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indent="-164306" defTabSz="685800"/>
            <a:endParaRPr lang="en-US" sz="1200">
              <a:latin typeface="Arial" charset="0"/>
            </a:endParaRPr>
          </a:p>
        </p:txBody>
      </p:sp>
      <p:sp>
        <p:nvSpPr>
          <p:cNvPr id="2" name="Title 1"/>
          <p:cNvSpPr>
            <a:spLocks noGrp="1"/>
          </p:cNvSpPr>
          <p:nvPr>
            <p:ph type="title"/>
          </p:nvPr>
        </p:nvSpPr>
        <p:spPr/>
        <p:txBody>
          <a:bodyPr/>
          <a:lstStyle/>
          <a:p>
            <a:r>
              <a:rPr lang="en-US" dirty="0"/>
              <a:t>Storage Element Operation</a:t>
            </a:r>
          </a:p>
        </p:txBody>
      </p:sp>
      <p:pic>
        <p:nvPicPr>
          <p:cNvPr id="5" name="Object 1"/>
          <p:cNvPicPr>
            <a:picLocks noChangeAspect="1" noChangeArrowheads="1"/>
          </p:cNvPicPr>
          <p:nvPr/>
        </p:nvPicPr>
        <p:blipFill rotWithShape="1">
          <a:blip r:embed="rId3" cstate="print"/>
          <a:srcRect t="-346" r="19117" b="-346"/>
          <a:stretch/>
        </p:blipFill>
        <p:spPr bwMode="auto">
          <a:xfrm>
            <a:off x="5994642" y="2106273"/>
            <a:ext cx="2846209" cy="1571073"/>
          </a:xfrm>
          <a:prstGeom prst="rect">
            <a:avLst/>
          </a:prstGeom>
          <a:noFill/>
          <a:ln w="9525">
            <a:noFill/>
            <a:miter lim="800000"/>
            <a:headEnd/>
            <a:tailEnd/>
          </a:ln>
        </p:spPr>
      </p:pic>
    </p:spTree>
    <p:extLst>
      <p:ext uri="{BB962C8B-B14F-4D97-AF65-F5344CB8AC3E}">
        <p14:creationId xmlns:p14="http://schemas.microsoft.com/office/powerpoint/2010/main" val="4113562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Storage Controller Model</a:t>
            </a:r>
          </a:p>
        </p:txBody>
      </p:sp>
      <p:pic>
        <p:nvPicPr>
          <p:cNvPr id="10243" name="Object 2"/>
          <p:cNvPicPr>
            <a:picLocks noGrp="1" noChangeArrowheads="1"/>
          </p:cNvPicPr>
          <p:nvPr>
            <p:ph sz="half" idx="1"/>
          </p:nvPr>
        </p:nvPicPr>
        <p:blipFill>
          <a:blip r:embed="rId2" cstate="print"/>
          <a:stretch>
            <a:fillRect/>
          </a:stretch>
        </p:blipFill>
        <p:spPr>
          <a:xfrm>
            <a:off x="1758663" y="1846985"/>
            <a:ext cx="5268191" cy="2857865"/>
          </a:xfrm>
        </p:spPr>
      </p:pic>
      <p:sp>
        <p:nvSpPr>
          <p:cNvPr id="7" name="TextBox 6"/>
          <p:cNvSpPr txBox="1"/>
          <p:nvPr/>
        </p:nvSpPr>
        <p:spPr>
          <a:xfrm>
            <a:off x="3488749" y="4783961"/>
            <a:ext cx="2933473" cy="24820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eaLnBrk="0" hangingPunct="0">
              <a:spcBef>
                <a:spcPct val="50000"/>
              </a:spcBef>
              <a:defRPr/>
            </a:pPr>
            <a:r>
              <a:rPr lang="en-US" sz="1013" dirty="0"/>
              <a:t>Fleet of Distributed Energy Storage Elements</a:t>
            </a:r>
          </a:p>
        </p:txBody>
      </p:sp>
    </p:spTree>
    <p:extLst>
      <p:ext uri="{BB962C8B-B14F-4D97-AF65-F5344CB8AC3E}">
        <p14:creationId xmlns:p14="http://schemas.microsoft.com/office/powerpoint/2010/main" val="3681554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Peak Shaving Applications</a:t>
            </a:r>
          </a:p>
        </p:txBody>
      </p:sp>
      <p:pic>
        <p:nvPicPr>
          <p:cNvPr id="6" name="Picture 5"/>
          <p:cNvPicPr/>
          <p:nvPr/>
        </p:nvPicPr>
        <p:blipFill>
          <a:blip r:embed="rId2" cstate="print"/>
          <a:srcRect/>
          <a:stretch>
            <a:fillRect/>
          </a:stretch>
        </p:blipFill>
        <p:spPr bwMode="auto">
          <a:xfrm>
            <a:off x="996461" y="1980467"/>
            <a:ext cx="5150998" cy="3284661"/>
          </a:xfrm>
          <a:prstGeom prst="rect">
            <a:avLst/>
          </a:prstGeom>
          <a:noFill/>
          <a:ln w="9525">
            <a:noFill/>
            <a:miter lim="800000"/>
            <a:headEnd/>
            <a:tailEnd/>
          </a:ln>
        </p:spPr>
      </p:pic>
      <p:sp>
        <p:nvSpPr>
          <p:cNvPr id="7" name="TextBox 6"/>
          <p:cNvSpPr txBox="1"/>
          <p:nvPr/>
        </p:nvSpPr>
        <p:spPr>
          <a:xfrm>
            <a:off x="6260124" y="2545374"/>
            <a:ext cx="2426677" cy="584775"/>
          </a:xfrm>
          <a:prstGeom prst="rect">
            <a:avLst/>
          </a:prstGeom>
          <a:noFill/>
        </p:spPr>
        <p:txBody>
          <a:bodyPr wrap="square" rtlCol="0">
            <a:spAutoFit/>
          </a:bodyPr>
          <a:lstStyle/>
          <a:p>
            <a:r>
              <a:rPr lang="en-US" dirty="0"/>
              <a:t>Time step size: </a:t>
            </a:r>
            <a:br>
              <a:rPr lang="en-US" dirty="0"/>
            </a:br>
            <a:r>
              <a:rPr lang="en-US" dirty="0"/>
              <a:t>15-60 min</a:t>
            </a:r>
          </a:p>
        </p:txBody>
      </p:sp>
    </p:spTree>
    <p:extLst>
      <p:ext uri="{BB962C8B-B14F-4D97-AF65-F5344CB8AC3E}">
        <p14:creationId xmlns:p14="http://schemas.microsoft.com/office/powerpoint/2010/main" val="3928376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Compensating for Renewable Generation</a:t>
            </a:r>
          </a:p>
        </p:txBody>
      </p:sp>
      <p:pic>
        <p:nvPicPr>
          <p:cNvPr id="4" name="Content Placeholder 3"/>
          <p:cNvPicPr>
            <a:picLocks noGrp="1"/>
          </p:cNvPicPr>
          <p:nvPr>
            <p:ph idx="1"/>
          </p:nvPr>
        </p:nvPicPr>
        <p:blipFill>
          <a:blip r:embed="rId2" cstate="print"/>
          <a:srcRect/>
          <a:stretch>
            <a:fillRect/>
          </a:stretch>
        </p:blipFill>
        <p:spPr bwMode="auto">
          <a:xfrm>
            <a:off x="211016" y="1853713"/>
            <a:ext cx="4712677" cy="3423137"/>
          </a:xfrm>
          <a:prstGeom prst="rect">
            <a:avLst/>
          </a:prstGeom>
          <a:noFill/>
          <a:ln w="19050">
            <a:noFill/>
            <a:miter lim="800000"/>
            <a:headEnd/>
            <a:tailEnd/>
          </a:ln>
        </p:spPr>
      </p:pic>
      <p:sp>
        <p:nvSpPr>
          <p:cNvPr id="3" name="Oval 2"/>
          <p:cNvSpPr/>
          <p:nvPr/>
        </p:nvSpPr>
        <p:spPr>
          <a:xfrm>
            <a:off x="2942493" y="2076450"/>
            <a:ext cx="1324708" cy="2883877"/>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5439509" y="2287466"/>
            <a:ext cx="3130061" cy="584775"/>
          </a:xfrm>
          <a:prstGeom prst="rect">
            <a:avLst/>
          </a:prstGeom>
          <a:noFill/>
        </p:spPr>
        <p:txBody>
          <a:bodyPr wrap="square" rtlCol="0">
            <a:spAutoFit/>
          </a:bodyPr>
          <a:lstStyle/>
          <a:p>
            <a:r>
              <a:rPr lang="en-US" dirty="0"/>
              <a:t>Extend solar PV output into evening peak.</a:t>
            </a:r>
          </a:p>
        </p:txBody>
      </p:sp>
      <p:cxnSp>
        <p:nvCxnSpPr>
          <p:cNvPr id="8" name="Straight Arrow Connector 7"/>
          <p:cNvCxnSpPr>
            <a:stCxn id="6" idx="1"/>
          </p:cNvCxnSpPr>
          <p:nvPr/>
        </p:nvCxnSpPr>
        <p:spPr>
          <a:xfrm flipH="1">
            <a:off x="4173416" y="2579853"/>
            <a:ext cx="1266092" cy="24687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85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Intermittent Generation Smoothing</a:t>
            </a:r>
          </a:p>
        </p:txBody>
      </p:sp>
      <p:sp>
        <p:nvSpPr>
          <p:cNvPr id="3" name="Text Placeholder 2"/>
          <p:cNvSpPr>
            <a:spLocks noGrp="1"/>
          </p:cNvSpPr>
          <p:nvPr>
            <p:ph type="body" idx="1"/>
          </p:nvPr>
        </p:nvSpPr>
        <p:spPr>
          <a:xfrm>
            <a:off x="457200" y="2008585"/>
            <a:ext cx="4040188" cy="479822"/>
          </a:xfrm>
        </p:spPr>
        <p:txBody>
          <a:bodyPr>
            <a:normAutofit/>
          </a:bodyPr>
          <a:lstStyle/>
          <a:p>
            <a:r>
              <a:rPr lang="en-US" sz="1800" dirty="0"/>
              <a:t>PV Output</a:t>
            </a:r>
          </a:p>
        </p:txBody>
      </p:sp>
      <p:pic>
        <p:nvPicPr>
          <p:cNvPr id="4" name="Content Placeholder 3" descr="PV+ES_RR.bmp"/>
          <p:cNvPicPr>
            <a:picLocks noGrp="1"/>
          </p:cNvPicPr>
          <p:nvPr>
            <p:ph sz="half" idx="2"/>
          </p:nvPr>
        </p:nvPicPr>
        <p:blipFill>
          <a:blip r:embed="rId2" cstate="print"/>
          <a:stretch>
            <a:fillRect/>
          </a:stretch>
        </p:blipFill>
        <p:spPr>
          <a:xfrm>
            <a:off x="703971" y="2488408"/>
            <a:ext cx="3137535" cy="2671781"/>
          </a:xfrm>
          <a:prstGeom prst="rect">
            <a:avLst/>
          </a:prstGeom>
          <a:ln w="19050">
            <a:noFill/>
          </a:ln>
        </p:spPr>
      </p:pic>
      <p:sp>
        <p:nvSpPr>
          <p:cNvPr id="6" name="Text Placeholder 5"/>
          <p:cNvSpPr>
            <a:spLocks noGrp="1"/>
          </p:cNvSpPr>
          <p:nvPr>
            <p:ph type="body" sz="quarter" idx="3"/>
          </p:nvPr>
        </p:nvSpPr>
        <p:spPr/>
        <p:txBody>
          <a:bodyPr>
            <a:normAutofit/>
          </a:bodyPr>
          <a:lstStyle/>
          <a:p>
            <a:r>
              <a:rPr lang="en-US" sz="1800" dirty="0"/>
              <a:t>Network Response</a:t>
            </a:r>
          </a:p>
        </p:txBody>
      </p:sp>
      <p:pic>
        <p:nvPicPr>
          <p:cNvPr id="8" name="Content Placeholder 3" descr="Demand_RR.bmp"/>
          <p:cNvPicPr>
            <a:picLocks noGrp="1"/>
          </p:cNvPicPr>
          <p:nvPr>
            <p:ph sz="quarter" idx="4"/>
          </p:nvPr>
        </p:nvPicPr>
        <p:blipFill>
          <a:blip r:embed="rId3" cstate="print"/>
          <a:stretch>
            <a:fillRect/>
          </a:stretch>
        </p:blipFill>
        <p:spPr bwMode="auto">
          <a:xfrm>
            <a:off x="4769535" y="2488408"/>
            <a:ext cx="3137535" cy="2991301"/>
          </a:xfrm>
          <a:prstGeom prst="rect">
            <a:avLst/>
          </a:prstGeom>
          <a:noFill/>
          <a:ln w="19050">
            <a:noFill/>
            <a:miter lim="800000"/>
            <a:headEnd/>
            <a:tailEnd/>
          </a:ln>
          <a:effectLst/>
        </p:spPr>
      </p:pic>
    </p:spTree>
    <p:extLst>
      <p:ext uri="{BB962C8B-B14F-4D97-AF65-F5344CB8AC3E}">
        <p14:creationId xmlns:p14="http://schemas.microsoft.com/office/powerpoint/2010/main" val="2754001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Storage Power Output for Smoothing</a:t>
            </a:r>
          </a:p>
        </p:txBody>
      </p:sp>
      <p:pic>
        <p:nvPicPr>
          <p:cNvPr id="8" name="Picture 7"/>
          <p:cNvPicPr/>
          <p:nvPr/>
        </p:nvPicPr>
        <p:blipFill>
          <a:blip r:embed="rId2" cstate="print"/>
          <a:srcRect/>
          <a:stretch>
            <a:fillRect/>
          </a:stretch>
        </p:blipFill>
        <p:spPr bwMode="auto">
          <a:xfrm>
            <a:off x="1805355" y="2310764"/>
            <a:ext cx="4929358" cy="3188824"/>
          </a:xfrm>
          <a:prstGeom prst="rect">
            <a:avLst/>
          </a:prstGeom>
          <a:noFill/>
          <a:ln w="9525">
            <a:noFill/>
            <a:miter lim="800000"/>
            <a:headEnd/>
            <a:tailEnd/>
          </a:ln>
        </p:spPr>
      </p:pic>
    </p:spTree>
    <p:extLst>
      <p:ext uri="{BB962C8B-B14F-4D97-AF65-F5344CB8AC3E}">
        <p14:creationId xmlns:p14="http://schemas.microsoft.com/office/powerpoint/2010/main" val="2192933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05440"/>
          </a:xfrm>
        </p:spPr>
        <p:txBody>
          <a:bodyPr>
            <a:normAutofit fontScale="90000"/>
          </a:bodyPr>
          <a:lstStyle/>
          <a:p>
            <a:r>
              <a:rPr lang="en-US" dirty="0"/>
              <a:t>A Dynamics Example </a:t>
            </a:r>
            <a:br>
              <a:rPr lang="en-US" dirty="0"/>
            </a:br>
            <a:r>
              <a:rPr lang="en-US" sz="3200" dirty="0"/>
              <a:t>(Black start of a Microgrid)</a:t>
            </a:r>
          </a:p>
        </p:txBody>
      </p:sp>
      <p:pic>
        <p:nvPicPr>
          <p:cNvPr id="3" name="Imagen 10"/>
          <p:cNvPicPr/>
          <p:nvPr/>
        </p:nvPicPr>
        <p:blipFill>
          <a:blip r:embed="rId2" cstate="print">
            <a:extLst>
              <a:ext uri="{28A0092B-C50C-407E-A947-70E740481C1C}">
                <a14:useLocalDpi xmlns:a14="http://schemas.microsoft.com/office/drawing/2010/main" val="0"/>
              </a:ext>
            </a:extLst>
          </a:blip>
          <a:stretch>
            <a:fillRect/>
          </a:stretch>
        </p:blipFill>
        <p:spPr>
          <a:xfrm>
            <a:off x="611066" y="2010192"/>
            <a:ext cx="7058644" cy="2528105"/>
          </a:xfrm>
          <a:prstGeom prst="rect">
            <a:avLst/>
          </a:prstGeom>
        </p:spPr>
      </p:pic>
      <p:sp>
        <p:nvSpPr>
          <p:cNvPr id="4" name="TextBox 3"/>
          <p:cNvSpPr txBox="1"/>
          <p:nvPr/>
        </p:nvSpPr>
        <p:spPr>
          <a:xfrm>
            <a:off x="1899138" y="4538296"/>
            <a:ext cx="5650524" cy="338554"/>
          </a:xfrm>
          <a:prstGeom prst="rect">
            <a:avLst/>
          </a:prstGeom>
          <a:noFill/>
        </p:spPr>
        <p:txBody>
          <a:bodyPr wrap="square" rtlCol="0">
            <a:spAutoFit/>
          </a:bodyPr>
          <a:lstStyle/>
          <a:p>
            <a:r>
              <a:rPr lang="en-US" dirty="0"/>
              <a:t>Model may require more than 30 parameters.</a:t>
            </a:r>
          </a:p>
        </p:txBody>
      </p:sp>
    </p:spTree>
    <p:extLst>
      <p:ext uri="{BB962C8B-B14F-4D97-AF65-F5344CB8AC3E}">
        <p14:creationId xmlns:p14="http://schemas.microsoft.com/office/powerpoint/2010/main" val="2532288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from the Model</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4671646" y="2389505"/>
            <a:ext cx="3200400" cy="2078990"/>
          </a:xfrm>
          <a:prstGeom prst="rect">
            <a:avLst/>
          </a:prstGeom>
          <a:ln>
            <a:solidFill>
              <a:schemeClr val="tx1"/>
            </a:solidFill>
          </a:ln>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720969" y="2373631"/>
            <a:ext cx="3200400" cy="2094865"/>
          </a:xfrm>
          <a:prstGeom prst="rect">
            <a:avLst/>
          </a:prstGeom>
          <a:ln>
            <a:solidFill>
              <a:schemeClr val="tx1"/>
            </a:solidFill>
          </a:ln>
        </p:spPr>
      </p:pic>
    </p:spTree>
    <p:extLst>
      <p:ext uri="{BB962C8B-B14F-4D97-AF65-F5344CB8AC3E}">
        <p14:creationId xmlns:p14="http://schemas.microsoft.com/office/powerpoint/2010/main" val="1853840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200" dirty="0"/>
              <a:t>How to Support Vendor-Supplied Models for Complex Storage System Models</a:t>
            </a:r>
          </a:p>
        </p:txBody>
      </p:sp>
      <p:sp>
        <p:nvSpPr>
          <p:cNvPr id="4" name="Content Placeholder 3"/>
          <p:cNvSpPr>
            <a:spLocks noGrp="1"/>
          </p:cNvSpPr>
          <p:nvPr>
            <p:ph idx="1"/>
          </p:nvPr>
        </p:nvSpPr>
        <p:spPr>
          <a:xfrm>
            <a:off x="457200" y="1981200"/>
            <a:ext cx="8226425" cy="4370388"/>
          </a:xfrm>
        </p:spPr>
        <p:txBody>
          <a:bodyPr/>
          <a:lstStyle/>
          <a:p>
            <a:r>
              <a:rPr lang="en-US" dirty="0"/>
              <a:t>Establish common software interface (DLL?)</a:t>
            </a:r>
          </a:p>
          <a:p>
            <a:r>
              <a:rPr lang="en-US" dirty="0"/>
              <a:t>Variants for QSTS, Dynamics, and EMT</a:t>
            </a:r>
          </a:p>
          <a:p>
            <a:r>
              <a:rPr lang="en-US" dirty="0"/>
              <a:t>Windows dominant platform in US for distribution</a:t>
            </a:r>
          </a:p>
          <a:p>
            <a:r>
              <a:rPr lang="en-US" dirty="0"/>
              <a:t>DSA vendors will have to support</a:t>
            </a:r>
          </a:p>
          <a:p>
            <a:r>
              <a:rPr lang="en-US" dirty="0"/>
              <a:t>Storage system vendors will want protection</a:t>
            </a:r>
          </a:p>
        </p:txBody>
      </p:sp>
    </p:spTree>
    <p:extLst>
      <p:ext uri="{BB962C8B-B14F-4D97-AF65-F5344CB8AC3E}">
        <p14:creationId xmlns:p14="http://schemas.microsoft.com/office/powerpoint/2010/main" val="2451536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Distribution Planning</a:t>
            </a:r>
          </a:p>
        </p:txBody>
      </p:sp>
      <p:sp>
        <p:nvSpPr>
          <p:cNvPr id="3" name="Content Placeholder 2"/>
          <p:cNvSpPr>
            <a:spLocks noGrp="1"/>
          </p:cNvSpPr>
          <p:nvPr>
            <p:ph idx="1"/>
          </p:nvPr>
        </p:nvSpPr>
        <p:spPr/>
        <p:txBody>
          <a:bodyPr>
            <a:normAutofit/>
          </a:bodyPr>
          <a:lstStyle/>
          <a:p>
            <a:pPr marL="0" indent="0">
              <a:buNone/>
            </a:pPr>
            <a:r>
              <a:rPr lang="en-US" dirty="0"/>
              <a:t>System Performance Considerations</a:t>
            </a:r>
          </a:p>
          <a:p>
            <a:pPr lvl="1"/>
            <a:r>
              <a:rPr lang="en-US" sz="2600" dirty="0" err="1"/>
              <a:t>Overvoltages</a:t>
            </a:r>
            <a:r>
              <a:rPr lang="en-US" sz="2600" dirty="0"/>
              <a:t> while discharging</a:t>
            </a:r>
          </a:p>
          <a:p>
            <a:pPr lvl="1"/>
            <a:r>
              <a:rPr lang="en-US" sz="2600" dirty="0"/>
              <a:t>Low voltages when charging</a:t>
            </a:r>
          </a:p>
          <a:p>
            <a:pPr lvl="1"/>
            <a:r>
              <a:rPr lang="en-US" sz="2600" dirty="0"/>
              <a:t>Voltage regulation interaction (bulk system dispatch)</a:t>
            </a:r>
          </a:p>
          <a:p>
            <a:pPr lvl="1"/>
            <a:r>
              <a:rPr lang="en-US" sz="2600" dirty="0"/>
              <a:t>Interference with overcurrent protection</a:t>
            </a:r>
          </a:p>
          <a:p>
            <a:pPr lvl="1"/>
            <a:r>
              <a:rPr lang="en-US" sz="2600" dirty="0"/>
              <a:t>Short circuit capacity when islanded</a:t>
            </a:r>
            <a:br>
              <a:rPr lang="en-US" dirty="0"/>
            </a:br>
            <a:endParaRPr lang="en-US" dirty="0"/>
          </a:p>
          <a:p>
            <a:pPr marL="0" indent="0">
              <a:buNone/>
            </a:pPr>
            <a:r>
              <a:rPr lang="en-US" dirty="0"/>
              <a:t>At least two accommodation screens:</a:t>
            </a:r>
          </a:p>
          <a:p>
            <a:pPr marL="640259" lvl="2" indent="-289322">
              <a:buFont typeface="+mj-lt"/>
              <a:buAutoNum type="arabicPeriod"/>
            </a:pPr>
            <a:r>
              <a:rPr lang="en-US" dirty="0"/>
              <a:t>Max output  /  min load</a:t>
            </a:r>
          </a:p>
          <a:p>
            <a:pPr marL="640259" lvl="2" indent="-289322">
              <a:buFont typeface="+mj-lt"/>
              <a:buAutoNum type="arabicPeriod"/>
            </a:pPr>
            <a:r>
              <a:rPr lang="en-US" dirty="0"/>
              <a:t>Max charge /  max load</a:t>
            </a:r>
            <a:br>
              <a:rPr lang="en-US" sz="2800" dirty="0"/>
            </a:br>
            <a:endParaRPr lang="en-US" sz="2800" dirty="0"/>
          </a:p>
          <a:p>
            <a:pPr marL="289322" indent="-289322">
              <a:buFont typeface="+mj-lt"/>
              <a:buAutoNum type="arabicPeriod"/>
            </a:pPr>
            <a:endParaRPr lang="en-US" dirty="0"/>
          </a:p>
        </p:txBody>
      </p:sp>
    </p:spTree>
    <p:extLst>
      <p:ext uri="{BB962C8B-B14F-4D97-AF65-F5344CB8AC3E}">
        <p14:creationId xmlns:p14="http://schemas.microsoft.com/office/powerpoint/2010/main" val="2749701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a:t>
            </a:r>
            <a:r>
              <a:rPr lang="en-US" dirty="0" err="1"/>
              <a:t>OpenDSS</a:t>
            </a:r>
            <a:r>
              <a:rPr lang="en-US" dirty="0"/>
              <a:t> Storage Model Dispatch</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24000"/>
            <a:ext cx="5486400"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0785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OpenDSS</a:t>
            </a:r>
            <a:r>
              <a:rPr lang="en-US" dirty="0"/>
              <a:t> Storage Model Dispatch </a:t>
            </a:r>
            <a:br>
              <a:rPr lang="en-US" dirty="0"/>
            </a:br>
            <a:r>
              <a:rPr lang="en-US" dirty="0"/>
              <a:t>(Follow Mode)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000"/>
            <a:ext cx="548640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9646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 for Follow-mode Simulation</a:t>
            </a:r>
          </a:p>
        </p:txBody>
      </p:sp>
      <p:sp>
        <p:nvSpPr>
          <p:cNvPr id="3" name="Content Placeholder 2"/>
          <p:cNvSpPr>
            <a:spLocks noGrp="1"/>
          </p:cNvSpPr>
          <p:nvPr>
            <p:ph idx="1"/>
          </p:nvPr>
        </p:nvSpPr>
        <p:spPr/>
        <p:txBody>
          <a:bodyPr>
            <a:normAutofit lnSpcReduction="10000"/>
          </a:bodyPr>
          <a:lstStyle/>
          <a:p>
            <a:pPr marL="0" indent="0">
              <a:buNone/>
            </a:pPr>
            <a:r>
              <a:rPr lang="en-US" sz="2000" dirty="0"/>
              <a:t>Clear</a:t>
            </a:r>
          </a:p>
          <a:p>
            <a:pPr marL="0" indent="0">
              <a:buNone/>
            </a:pPr>
            <a:r>
              <a:rPr lang="en-US" sz="2000" dirty="0"/>
              <a:t>New </a:t>
            </a:r>
            <a:r>
              <a:rPr lang="en-US" sz="2000" dirty="0" err="1"/>
              <a:t>Circuit.TestStorage</a:t>
            </a:r>
            <a:r>
              <a:rPr lang="en-US" sz="2000" dirty="0"/>
              <a:t> </a:t>
            </a:r>
            <a:r>
              <a:rPr lang="en-US" sz="2000" dirty="0" err="1"/>
              <a:t>BasekV</a:t>
            </a:r>
            <a:r>
              <a:rPr lang="en-US" sz="2000" dirty="0"/>
              <a:t>=12.47</a:t>
            </a:r>
          </a:p>
          <a:p>
            <a:pPr marL="0" indent="0">
              <a:buNone/>
            </a:pPr>
            <a:r>
              <a:rPr lang="en-US" sz="2000" dirty="0"/>
              <a:t>New Line.Line1  Bus1=</a:t>
            </a:r>
            <a:r>
              <a:rPr lang="en-US" sz="2000" dirty="0" err="1"/>
              <a:t>Sourcebus</a:t>
            </a:r>
            <a:r>
              <a:rPr lang="en-US" sz="2000" dirty="0"/>
              <a:t>  </a:t>
            </a:r>
            <a:r>
              <a:rPr lang="en-US" sz="2000" dirty="0" err="1"/>
              <a:t>LoadBus</a:t>
            </a:r>
            <a:r>
              <a:rPr lang="en-US" sz="2000" dirty="0"/>
              <a:t>   ! default line</a:t>
            </a:r>
          </a:p>
          <a:p>
            <a:pPr marL="0" indent="0">
              <a:buNone/>
            </a:pPr>
            <a:r>
              <a:rPr lang="en-US" sz="2000" dirty="0"/>
              <a:t>New </a:t>
            </a:r>
            <a:r>
              <a:rPr lang="en-US" sz="2000" dirty="0" err="1"/>
              <a:t>Loadshape.DailyShape</a:t>
            </a:r>
            <a:r>
              <a:rPr lang="en-US" sz="2000" dirty="0"/>
              <a:t>  </a:t>
            </a:r>
            <a:r>
              <a:rPr lang="en-US" sz="2000" dirty="0" err="1"/>
              <a:t>npts</a:t>
            </a:r>
            <a:r>
              <a:rPr lang="en-US" sz="2000" dirty="0"/>
              <a:t>=96  </a:t>
            </a:r>
            <a:r>
              <a:rPr lang="en-US" sz="2000" dirty="0" err="1"/>
              <a:t>minterval</a:t>
            </a:r>
            <a:r>
              <a:rPr lang="en-US" sz="2000" dirty="0"/>
              <a:t>=15 </a:t>
            </a:r>
          </a:p>
          <a:p>
            <a:pPr marL="0" indent="0">
              <a:buNone/>
            </a:pPr>
            <a:r>
              <a:rPr lang="en-US" sz="2000" dirty="0"/>
              <a:t>~ </a:t>
            </a:r>
            <a:r>
              <a:rPr lang="en-US" sz="2000" dirty="0" err="1"/>
              <a:t>mult</a:t>
            </a:r>
            <a:r>
              <a:rPr lang="en-US" sz="2000" dirty="0"/>
              <a:t>=[file=storagetestshape.csv]</a:t>
            </a:r>
          </a:p>
          <a:p>
            <a:pPr marL="0" indent="0">
              <a:buNone/>
            </a:pPr>
            <a:r>
              <a:rPr lang="en-US" sz="2000" dirty="0">
                <a:solidFill>
                  <a:srgbClr val="C00000"/>
                </a:solidFill>
              </a:rPr>
              <a:t>New </a:t>
            </a:r>
            <a:r>
              <a:rPr lang="en-US" sz="2000" dirty="0" err="1">
                <a:solidFill>
                  <a:srgbClr val="C00000"/>
                </a:solidFill>
              </a:rPr>
              <a:t>Storage.Battery</a:t>
            </a:r>
            <a:r>
              <a:rPr lang="en-US" sz="2000" dirty="0">
                <a:solidFill>
                  <a:srgbClr val="C00000"/>
                </a:solidFill>
              </a:rPr>
              <a:t> phases=3 Bus1=</a:t>
            </a:r>
            <a:r>
              <a:rPr lang="en-US" sz="2000" dirty="0" err="1">
                <a:solidFill>
                  <a:srgbClr val="C00000"/>
                </a:solidFill>
              </a:rPr>
              <a:t>loadbus</a:t>
            </a:r>
            <a:r>
              <a:rPr lang="en-US" sz="2000" dirty="0">
                <a:solidFill>
                  <a:srgbClr val="C00000"/>
                </a:solidFill>
              </a:rPr>
              <a:t> kV=12.47</a:t>
            </a:r>
          </a:p>
          <a:p>
            <a:pPr marL="0" indent="0">
              <a:buNone/>
            </a:pPr>
            <a:r>
              <a:rPr lang="en-US" sz="2000" dirty="0">
                <a:solidFill>
                  <a:srgbClr val="C00000"/>
                </a:solidFill>
              </a:rPr>
              <a:t>~ kW=250 </a:t>
            </a:r>
            <a:r>
              <a:rPr lang="en-US" sz="2000" dirty="0" err="1">
                <a:solidFill>
                  <a:srgbClr val="C00000"/>
                </a:solidFill>
              </a:rPr>
              <a:t>kWrated</a:t>
            </a:r>
            <a:r>
              <a:rPr lang="en-US" sz="2000" dirty="0">
                <a:solidFill>
                  <a:srgbClr val="C00000"/>
                </a:solidFill>
              </a:rPr>
              <a:t>=250  </a:t>
            </a:r>
            <a:r>
              <a:rPr lang="en-US" sz="2000" dirty="0" err="1">
                <a:solidFill>
                  <a:srgbClr val="C00000"/>
                </a:solidFill>
              </a:rPr>
              <a:t>kWhrated</a:t>
            </a:r>
            <a:r>
              <a:rPr lang="en-US" sz="2000" dirty="0">
                <a:solidFill>
                  <a:srgbClr val="C00000"/>
                </a:solidFill>
              </a:rPr>
              <a:t>=1000 </a:t>
            </a:r>
          </a:p>
          <a:p>
            <a:pPr marL="0" indent="0">
              <a:buNone/>
            </a:pPr>
            <a:r>
              <a:rPr lang="en-US" sz="2000" dirty="0">
                <a:solidFill>
                  <a:srgbClr val="C00000"/>
                </a:solidFill>
              </a:rPr>
              <a:t>~ </a:t>
            </a:r>
            <a:r>
              <a:rPr lang="en-US" sz="2000" dirty="0" err="1">
                <a:solidFill>
                  <a:srgbClr val="C00000"/>
                </a:solidFill>
              </a:rPr>
              <a:t>dispmode</a:t>
            </a:r>
            <a:r>
              <a:rPr lang="en-US" sz="2000" dirty="0">
                <a:solidFill>
                  <a:srgbClr val="C00000"/>
                </a:solidFill>
              </a:rPr>
              <a:t>=follow  daily=</a:t>
            </a:r>
            <a:r>
              <a:rPr lang="en-US" sz="2000" dirty="0" err="1">
                <a:solidFill>
                  <a:srgbClr val="C00000"/>
                </a:solidFill>
              </a:rPr>
              <a:t>dailyshape</a:t>
            </a:r>
            <a:endParaRPr lang="en-US" sz="2000" dirty="0">
              <a:solidFill>
                <a:srgbClr val="C00000"/>
              </a:solidFill>
            </a:endParaRPr>
          </a:p>
          <a:p>
            <a:pPr marL="0" indent="0">
              <a:buNone/>
            </a:pPr>
            <a:r>
              <a:rPr lang="en-US" sz="2000" dirty="0"/>
              <a:t>set </a:t>
            </a:r>
            <a:r>
              <a:rPr lang="en-US" sz="2000" dirty="0" err="1"/>
              <a:t>voltagebases</a:t>
            </a:r>
            <a:r>
              <a:rPr lang="en-US" sz="2000" dirty="0"/>
              <a:t>=[12.47]</a:t>
            </a:r>
          </a:p>
          <a:p>
            <a:pPr marL="0" indent="0">
              <a:buNone/>
            </a:pPr>
            <a:r>
              <a:rPr lang="en-US" sz="2000" dirty="0" err="1"/>
              <a:t>calcv</a:t>
            </a:r>
            <a:endParaRPr lang="en-US" sz="2000" dirty="0"/>
          </a:p>
          <a:p>
            <a:pPr marL="0" indent="0">
              <a:buNone/>
            </a:pPr>
            <a:r>
              <a:rPr lang="en-US" sz="2000" dirty="0"/>
              <a:t>new </a:t>
            </a:r>
            <a:r>
              <a:rPr lang="en-US" sz="2000" dirty="0" err="1"/>
              <a:t>monitor.PQ</a:t>
            </a:r>
            <a:r>
              <a:rPr lang="en-US" sz="2000" dirty="0"/>
              <a:t> </a:t>
            </a:r>
            <a:r>
              <a:rPr lang="en-US" sz="2000" dirty="0" err="1"/>
              <a:t>storage.battery</a:t>
            </a:r>
            <a:r>
              <a:rPr lang="en-US" sz="2000" dirty="0"/>
              <a:t> 1 </a:t>
            </a:r>
            <a:r>
              <a:rPr lang="en-US" sz="2000" dirty="0" err="1"/>
              <a:t>ppolar</a:t>
            </a:r>
            <a:r>
              <a:rPr lang="en-US" sz="2000" dirty="0"/>
              <a:t>=no mode=1</a:t>
            </a:r>
          </a:p>
          <a:p>
            <a:pPr marL="0" indent="0">
              <a:buNone/>
            </a:pPr>
            <a:r>
              <a:rPr lang="en-US" sz="2000" dirty="0"/>
              <a:t>new </a:t>
            </a:r>
            <a:r>
              <a:rPr lang="en-US" sz="2000" dirty="0" err="1"/>
              <a:t>monitor.vars</a:t>
            </a:r>
            <a:r>
              <a:rPr lang="en-US" sz="2000" dirty="0"/>
              <a:t> </a:t>
            </a:r>
            <a:r>
              <a:rPr lang="en-US" sz="2000" dirty="0" err="1"/>
              <a:t>storage.battery</a:t>
            </a:r>
            <a:r>
              <a:rPr lang="en-US" sz="2000" dirty="0"/>
              <a:t> 1 mode=3</a:t>
            </a:r>
          </a:p>
          <a:p>
            <a:pPr marL="0" indent="0">
              <a:buNone/>
            </a:pPr>
            <a:r>
              <a:rPr lang="en-US" sz="2000" dirty="0"/>
              <a:t>solve</a:t>
            </a:r>
          </a:p>
          <a:p>
            <a:pPr marL="0" indent="0">
              <a:buNone/>
            </a:pPr>
            <a:r>
              <a:rPr lang="en-US" sz="2000" dirty="0"/>
              <a:t>solve mode=daily step=15m number=(2 96 *)</a:t>
            </a:r>
          </a:p>
          <a:p>
            <a:pPr marL="0" indent="0">
              <a:buNone/>
            </a:pPr>
            <a:endParaRPr lang="en-US" sz="2000" dirty="0"/>
          </a:p>
        </p:txBody>
      </p:sp>
    </p:spTree>
    <p:extLst>
      <p:ext uri="{BB962C8B-B14F-4D97-AF65-F5344CB8AC3E}">
        <p14:creationId xmlns:p14="http://schemas.microsoft.com/office/powerpoint/2010/main" val="2450801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Results in Follow Mode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r="29044"/>
          <a:stretch>
            <a:fillRect/>
          </a:stretch>
        </p:blipFill>
        <p:spPr bwMode="auto">
          <a:xfrm>
            <a:off x="1524000" y="1447800"/>
            <a:ext cx="537210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8324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Storage Definition Scripts</a:t>
            </a:r>
          </a:p>
        </p:txBody>
      </p:sp>
      <p:sp>
        <p:nvSpPr>
          <p:cNvPr id="3" name="Content Placeholder 2"/>
          <p:cNvSpPr>
            <a:spLocks noGrp="1"/>
          </p:cNvSpPr>
          <p:nvPr>
            <p:ph idx="1"/>
          </p:nvPr>
        </p:nvSpPr>
        <p:spPr/>
        <p:txBody>
          <a:bodyPr/>
          <a:lstStyle/>
          <a:p>
            <a:pPr marL="0" indent="0">
              <a:buNone/>
            </a:pPr>
            <a:r>
              <a:rPr lang="en-US" sz="2000" dirty="0"/>
              <a:t>! simple Standalone Storage model</a:t>
            </a:r>
          </a:p>
          <a:p>
            <a:pPr marL="0" indent="0">
              <a:buNone/>
            </a:pPr>
            <a:r>
              <a:rPr lang="en-US" sz="2000" dirty="0">
                <a:solidFill>
                  <a:srgbClr val="C00000"/>
                </a:solidFill>
              </a:rPr>
              <a:t>New storage.JO0235000540_1 phases=1 bus1=X_50_4921721_JO0235000513.1  yearly=</a:t>
            </a:r>
            <a:r>
              <a:rPr lang="en-US" sz="2000" dirty="0" err="1">
                <a:solidFill>
                  <a:srgbClr val="C00000"/>
                </a:solidFill>
              </a:rPr>
              <a:t>Phasealoadshape</a:t>
            </a:r>
            <a:r>
              <a:rPr lang="en-US" sz="2000" dirty="0">
                <a:solidFill>
                  <a:srgbClr val="C00000"/>
                </a:solidFill>
              </a:rPr>
              <a:t> </a:t>
            </a:r>
          </a:p>
          <a:p>
            <a:pPr marL="0" indent="0">
              <a:buNone/>
            </a:pPr>
            <a:r>
              <a:rPr lang="en-US" sz="2000" dirty="0">
                <a:solidFill>
                  <a:srgbClr val="C00000"/>
                </a:solidFill>
              </a:rPr>
              <a:t>~ kV=0.24 </a:t>
            </a:r>
            <a:r>
              <a:rPr lang="en-US" sz="2000" dirty="0" err="1">
                <a:solidFill>
                  <a:srgbClr val="C00000"/>
                </a:solidFill>
              </a:rPr>
              <a:t>kwrated</a:t>
            </a:r>
            <a:r>
              <a:rPr lang="en-US" sz="2000" dirty="0">
                <a:solidFill>
                  <a:srgbClr val="C00000"/>
                </a:solidFill>
              </a:rPr>
              <a:t>=25 pf=1.0 </a:t>
            </a:r>
            <a:r>
              <a:rPr lang="en-US" sz="2000" dirty="0" err="1">
                <a:solidFill>
                  <a:srgbClr val="C00000"/>
                </a:solidFill>
              </a:rPr>
              <a:t>kwhrated</a:t>
            </a:r>
            <a:r>
              <a:rPr lang="en-US" sz="2000" dirty="0">
                <a:solidFill>
                  <a:srgbClr val="C00000"/>
                </a:solidFill>
              </a:rPr>
              <a:t>=25 state=IDLING  </a:t>
            </a:r>
            <a:r>
              <a:rPr lang="en-US" sz="2000" dirty="0" err="1">
                <a:solidFill>
                  <a:srgbClr val="C00000"/>
                </a:solidFill>
              </a:rPr>
              <a:t>DischargeTrigger</a:t>
            </a:r>
            <a:r>
              <a:rPr lang="en-US" sz="2000" dirty="0">
                <a:solidFill>
                  <a:srgbClr val="C00000"/>
                </a:solidFill>
              </a:rPr>
              <a:t>=0.8  </a:t>
            </a:r>
            <a:r>
              <a:rPr lang="en-US" sz="2000" dirty="0" err="1">
                <a:solidFill>
                  <a:srgbClr val="C00000"/>
                </a:solidFill>
              </a:rPr>
              <a:t>ChargeTrigger</a:t>
            </a:r>
            <a:r>
              <a:rPr lang="en-US" sz="2000" dirty="0">
                <a:solidFill>
                  <a:srgbClr val="C00000"/>
                </a:solidFill>
              </a:rPr>
              <a:t>=0.6</a:t>
            </a:r>
          </a:p>
          <a:p>
            <a:pPr marL="0" indent="0">
              <a:buNone/>
            </a:pPr>
            <a:endParaRPr lang="en-US" sz="2000" dirty="0"/>
          </a:p>
          <a:p>
            <a:pPr marL="0" indent="0">
              <a:buNone/>
            </a:pPr>
            <a:r>
              <a:rPr lang="en-US" sz="2000" dirty="0"/>
              <a:t>! A </a:t>
            </a:r>
            <a:r>
              <a:rPr lang="en-US" sz="2000" dirty="0" err="1"/>
              <a:t>StorageController</a:t>
            </a:r>
            <a:r>
              <a:rPr lang="en-US" sz="2000" dirty="0"/>
              <a:t> Definition</a:t>
            </a:r>
          </a:p>
          <a:p>
            <a:pPr marL="0" indent="0">
              <a:buNone/>
            </a:pPr>
            <a:r>
              <a:rPr lang="en-US" sz="2000" dirty="0">
                <a:solidFill>
                  <a:schemeClr val="tx2">
                    <a:lumMod val="60000"/>
                    <a:lumOff val="40000"/>
                  </a:schemeClr>
                </a:solidFill>
              </a:rPr>
              <a:t>New </a:t>
            </a:r>
            <a:r>
              <a:rPr lang="en-US" sz="2000" dirty="0" err="1">
                <a:solidFill>
                  <a:schemeClr val="tx2">
                    <a:lumMod val="60000"/>
                    <a:lumOff val="40000"/>
                  </a:schemeClr>
                </a:solidFill>
              </a:rPr>
              <a:t>StorageController.CESmain</a:t>
            </a:r>
            <a:r>
              <a:rPr lang="en-US" sz="2000" dirty="0">
                <a:solidFill>
                  <a:schemeClr val="tx2">
                    <a:lumMod val="60000"/>
                    <a:lumOff val="40000"/>
                  </a:schemeClr>
                </a:solidFill>
              </a:rPr>
              <a:t>  element=line.568_4921721 terminal=1  </a:t>
            </a:r>
          </a:p>
          <a:p>
            <a:pPr marL="0" indent="0">
              <a:buNone/>
            </a:pPr>
            <a:r>
              <a:rPr lang="en-US" sz="2000" dirty="0">
                <a:solidFill>
                  <a:schemeClr val="tx2">
                    <a:lumMod val="60000"/>
                    <a:lumOff val="40000"/>
                  </a:schemeClr>
                </a:solidFill>
              </a:rPr>
              <a:t>  ~ </a:t>
            </a:r>
            <a:r>
              <a:rPr lang="en-US" sz="2000" dirty="0" err="1">
                <a:solidFill>
                  <a:schemeClr val="tx2">
                    <a:lumMod val="60000"/>
                    <a:lumOff val="40000"/>
                  </a:schemeClr>
                </a:solidFill>
              </a:rPr>
              <a:t>kWTarget</a:t>
            </a:r>
            <a:r>
              <a:rPr lang="en-US" sz="2000" dirty="0">
                <a:solidFill>
                  <a:schemeClr val="tx2">
                    <a:lumMod val="60000"/>
                    <a:lumOff val="40000"/>
                  </a:schemeClr>
                </a:solidFill>
              </a:rPr>
              <a:t>=7000  </a:t>
            </a:r>
            <a:r>
              <a:rPr lang="en-US" sz="2000" dirty="0" err="1">
                <a:solidFill>
                  <a:schemeClr val="tx2">
                    <a:lumMod val="60000"/>
                    <a:lumOff val="40000"/>
                  </a:schemeClr>
                </a:solidFill>
              </a:rPr>
              <a:t>PFTarget</a:t>
            </a:r>
            <a:r>
              <a:rPr lang="en-US" sz="2000" dirty="0">
                <a:solidFill>
                  <a:schemeClr val="tx2">
                    <a:lumMod val="60000"/>
                    <a:lumOff val="40000"/>
                  </a:schemeClr>
                </a:solidFill>
              </a:rPr>
              <a:t>=0.98 </a:t>
            </a:r>
          </a:p>
          <a:p>
            <a:pPr marL="0" indent="0">
              <a:buNone/>
            </a:pPr>
            <a:r>
              <a:rPr lang="en-US" sz="2000" dirty="0">
                <a:solidFill>
                  <a:schemeClr val="tx2">
                    <a:lumMod val="60000"/>
                    <a:lumOff val="40000"/>
                  </a:schemeClr>
                </a:solidFill>
              </a:rPr>
              <a:t>  ~ %</a:t>
            </a:r>
            <a:r>
              <a:rPr lang="en-US" sz="2000" dirty="0" err="1">
                <a:solidFill>
                  <a:schemeClr val="tx2">
                    <a:lumMod val="60000"/>
                    <a:lumOff val="40000"/>
                  </a:schemeClr>
                </a:solidFill>
              </a:rPr>
              <a:t>ratecharge</a:t>
            </a:r>
            <a:r>
              <a:rPr lang="en-US" sz="2000" dirty="0">
                <a:solidFill>
                  <a:schemeClr val="tx2">
                    <a:lumMod val="60000"/>
                    <a:lumOff val="40000"/>
                  </a:schemeClr>
                </a:solidFill>
              </a:rPr>
              <a:t>=30</a:t>
            </a:r>
          </a:p>
          <a:p>
            <a:pPr marL="0" indent="0">
              <a:buNone/>
            </a:pPr>
            <a:r>
              <a:rPr lang="en-US" sz="2000" dirty="0">
                <a:solidFill>
                  <a:schemeClr val="tx2">
                    <a:lumMod val="60000"/>
                    <a:lumOff val="40000"/>
                  </a:schemeClr>
                </a:solidFill>
              </a:rPr>
              <a:t>  ~ </a:t>
            </a:r>
            <a:r>
              <a:rPr lang="en-US" sz="2000" dirty="0" err="1">
                <a:solidFill>
                  <a:schemeClr val="tx2">
                    <a:lumMod val="60000"/>
                    <a:lumOff val="40000"/>
                  </a:schemeClr>
                </a:solidFill>
              </a:rPr>
              <a:t>eventlog</a:t>
            </a:r>
            <a:r>
              <a:rPr lang="en-US" sz="2000" dirty="0">
                <a:solidFill>
                  <a:schemeClr val="tx2">
                    <a:lumMod val="60000"/>
                    <a:lumOff val="40000"/>
                  </a:schemeClr>
                </a:solidFill>
              </a:rPr>
              <a:t>=y</a:t>
            </a:r>
          </a:p>
          <a:p>
            <a:pPr marL="0" indent="0">
              <a:buNone/>
            </a:pPr>
            <a:r>
              <a:rPr lang="en-US" sz="2000" dirty="0">
                <a:solidFill>
                  <a:schemeClr val="tx2">
                    <a:lumMod val="60000"/>
                    <a:lumOff val="40000"/>
                  </a:schemeClr>
                </a:solidFill>
              </a:rPr>
              <a:t> ~ </a:t>
            </a:r>
            <a:r>
              <a:rPr lang="en-US" sz="2000" dirty="0" err="1">
                <a:solidFill>
                  <a:schemeClr val="tx2">
                    <a:lumMod val="60000"/>
                    <a:lumOff val="40000"/>
                  </a:schemeClr>
                </a:solidFill>
              </a:rPr>
              <a:t>modedischarge</a:t>
            </a:r>
            <a:r>
              <a:rPr lang="en-US" sz="2000" dirty="0">
                <a:solidFill>
                  <a:schemeClr val="tx2">
                    <a:lumMod val="60000"/>
                    <a:lumOff val="40000"/>
                  </a:schemeClr>
                </a:solidFill>
              </a:rPr>
              <a:t>=follow   </a:t>
            </a:r>
            <a:r>
              <a:rPr lang="en-US" sz="2000" dirty="0" err="1">
                <a:solidFill>
                  <a:schemeClr val="tx2">
                    <a:lumMod val="60000"/>
                    <a:lumOff val="40000"/>
                  </a:schemeClr>
                </a:solidFill>
              </a:rPr>
              <a:t>TimeDischargeTrigger</a:t>
            </a:r>
            <a:r>
              <a:rPr lang="en-US" sz="2000" dirty="0">
                <a:solidFill>
                  <a:schemeClr val="tx2">
                    <a:lumMod val="60000"/>
                    <a:lumOff val="40000"/>
                  </a:schemeClr>
                </a:solidFill>
              </a:rPr>
              <a:t> = 13 ! ---- 12</a:t>
            </a:r>
          </a:p>
          <a:p>
            <a:endParaRPr lang="en-US" dirty="0"/>
          </a:p>
        </p:txBody>
      </p:sp>
    </p:spTree>
    <p:extLst>
      <p:ext uri="{BB962C8B-B14F-4D97-AF65-F5344CB8AC3E}">
        <p14:creationId xmlns:p14="http://schemas.microsoft.com/office/powerpoint/2010/main" val="1757531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Storage Definition Scripts - </a:t>
            </a:r>
            <a:r>
              <a:rPr lang="en-US" dirty="0" err="1"/>
              <a:t>DynaDLL</a:t>
            </a:r>
            <a:endParaRPr lang="en-US" dirty="0"/>
          </a:p>
        </p:txBody>
      </p:sp>
      <p:sp>
        <p:nvSpPr>
          <p:cNvPr id="3" name="Content Placeholder 2"/>
          <p:cNvSpPr>
            <a:spLocks noGrp="1"/>
          </p:cNvSpPr>
          <p:nvPr>
            <p:ph idx="1"/>
          </p:nvPr>
        </p:nvSpPr>
        <p:spPr/>
        <p:txBody>
          <a:bodyPr/>
          <a:lstStyle/>
          <a:p>
            <a:pPr marL="0" indent="0">
              <a:buNone/>
            </a:pPr>
            <a:r>
              <a:rPr lang="en-US" sz="2000" dirty="0"/>
              <a:t>! Example with experimental user-written </a:t>
            </a:r>
            <a:r>
              <a:rPr lang="en-US" sz="2000" dirty="0" err="1"/>
              <a:t>DynaDLL</a:t>
            </a:r>
            <a:endParaRPr lang="en-US" sz="2000" dirty="0"/>
          </a:p>
          <a:p>
            <a:pPr marL="0" indent="0">
              <a:buNone/>
            </a:pPr>
            <a:r>
              <a:rPr lang="en-US" sz="2000" dirty="0"/>
              <a:t>New Storage.Store1 phases=3 Bus1=</a:t>
            </a:r>
            <a:r>
              <a:rPr lang="en-US" sz="2000" dirty="0" err="1"/>
              <a:t>LVBus</a:t>
            </a:r>
            <a:r>
              <a:rPr lang="en-US" sz="2000" dirty="0"/>
              <a:t> kV=0.400 conn=Delta kVA=60 </a:t>
            </a:r>
          </a:p>
          <a:p>
            <a:pPr marL="0" indent="0">
              <a:buNone/>
            </a:pPr>
            <a:r>
              <a:rPr lang="en-US" sz="2000" dirty="0"/>
              <a:t>~ </a:t>
            </a:r>
            <a:r>
              <a:rPr lang="en-US" sz="2000" dirty="0" err="1"/>
              <a:t>kWrated</a:t>
            </a:r>
            <a:r>
              <a:rPr lang="en-US" sz="2000" dirty="0"/>
              <a:t>=60 </a:t>
            </a:r>
            <a:r>
              <a:rPr lang="en-US" sz="2000" dirty="0" err="1"/>
              <a:t>kWHrated</a:t>
            </a:r>
            <a:r>
              <a:rPr lang="en-US" sz="2000" dirty="0"/>
              <a:t>=   0.20833  %reserve=50    // 750 kW-s (kJ)</a:t>
            </a:r>
          </a:p>
          <a:p>
            <a:pPr marL="0" indent="0">
              <a:buNone/>
            </a:pPr>
            <a:r>
              <a:rPr lang="en-US" sz="2000" dirty="0"/>
              <a:t>~ state=discharge</a:t>
            </a:r>
          </a:p>
          <a:p>
            <a:pPr marL="0" indent="0">
              <a:buNone/>
            </a:pPr>
            <a:r>
              <a:rPr lang="en-US" sz="2000" dirty="0"/>
              <a:t>~ kW=50  PF=1</a:t>
            </a:r>
          </a:p>
          <a:p>
            <a:pPr marL="0" indent="0">
              <a:buNone/>
            </a:pPr>
            <a:r>
              <a:rPr lang="en-US" sz="2000" dirty="0">
                <a:solidFill>
                  <a:schemeClr val="tx2">
                    <a:lumMod val="60000"/>
                    <a:lumOff val="40000"/>
                  </a:schemeClr>
                </a:solidFill>
              </a:rPr>
              <a:t>~ </a:t>
            </a:r>
            <a:r>
              <a:rPr lang="en-US" sz="2000" dirty="0" err="1">
                <a:solidFill>
                  <a:schemeClr val="tx2">
                    <a:lumMod val="60000"/>
                    <a:lumOff val="40000"/>
                  </a:schemeClr>
                </a:solidFill>
              </a:rPr>
              <a:t>DynaDLL</a:t>
            </a:r>
            <a:r>
              <a:rPr lang="en-US" sz="2000" dirty="0">
                <a:solidFill>
                  <a:schemeClr val="tx2">
                    <a:lumMod val="60000"/>
                    <a:lumOff val="40000"/>
                  </a:schemeClr>
                </a:solidFill>
              </a:rPr>
              <a:t>="C:\Users\prdu001\OpenDSS\Source\DESS1\Dess1.DLL"   </a:t>
            </a:r>
          </a:p>
          <a:p>
            <a:pPr marL="0" indent="0">
              <a:buNone/>
            </a:pPr>
            <a:r>
              <a:rPr lang="en-US" sz="2000" dirty="0">
                <a:solidFill>
                  <a:schemeClr val="tx2">
                    <a:lumMod val="60000"/>
                    <a:lumOff val="40000"/>
                  </a:schemeClr>
                </a:solidFill>
              </a:rPr>
              <a:t>~ </a:t>
            </a:r>
            <a:r>
              <a:rPr lang="en-US" sz="2000" dirty="0" err="1">
                <a:solidFill>
                  <a:schemeClr val="tx2">
                    <a:lumMod val="60000"/>
                    <a:lumOff val="40000"/>
                  </a:schemeClr>
                </a:solidFill>
              </a:rPr>
              <a:t>DynaData</a:t>
            </a:r>
            <a:r>
              <a:rPr lang="en-US" sz="2000" dirty="0">
                <a:solidFill>
                  <a:schemeClr val="tx2">
                    <a:lumMod val="60000"/>
                    <a:lumOff val="40000"/>
                  </a:schemeClr>
                </a:solidFill>
              </a:rPr>
              <a:t>=(file=</a:t>
            </a:r>
            <a:r>
              <a:rPr lang="en-US" sz="2000" dirty="0" err="1">
                <a:solidFill>
                  <a:schemeClr val="tx2">
                    <a:lumMod val="60000"/>
                    <a:lumOff val="40000"/>
                  </a:schemeClr>
                </a:solidFill>
              </a:rPr>
              <a:t>DESSModel_Test.TxT</a:t>
            </a:r>
            <a:r>
              <a:rPr lang="en-US" sz="2000" dirty="0">
                <a:solidFill>
                  <a:schemeClr val="tx2">
                    <a:lumMod val="60000"/>
                    <a:lumOff val="40000"/>
                  </a:schemeClr>
                </a:solidFill>
              </a:rPr>
              <a:t>)</a:t>
            </a:r>
          </a:p>
          <a:p>
            <a:endParaRPr lang="en-US" dirty="0"/>
          </a:p>
        </p:txBody>
      </p:sp>
    </p:spTree>
    <p:extLst>
      <p:ext uri="{BB962C8B-B14F-4D97-AF65-F5344CB8AC3E}">
        <p14:creationId xmlns:p14="http://schemas.microsoft.com/office/powerpoint/2010/main" val="517844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199"/>
            <a:ext cx="8226425" cy="639763"/>
          </a:xfrm>
        </p:spPr>
        <p:txBody>
          <a:bodyPr>
            <a:normAutofit fontScale="90000"/>
          </a:bodyPr>
          <a:lstStyle/>
          <a:p>
            <a:r>
              <a:rPr lang="en-US" dirty="0"/>
              <a:t>A Creative Yearly Simulation Script With Variable Dispatch Targets</a:t>
            </a:r>
            <a:br>
              <a:rPr lang="en-US" dirty="0"/>
            </a:br>
            <a:endParaRPr lang="en-US" dirty="0"/>
          </a:p>
        </p:txBody>
      </p:sp>
      <p:sp>
        <p:nvSpPr>
          <p:cNvPr id="3" name="Content Placeholder 2"/>
          <p:cNvSpPr>
            <a:spLocks noGrp="1"/>
          </p:cNvSpPr>
          <p:nvPr>
            <p:ph idx="1"/>
          </p:nvPr>
        </p:nvSpPr>
        <p:spPr>
          <a:xfrm>
            <a:off x="274320" y="1289538"/>
            <a:ext cx="8037342" cy="5111262"/>
          </a:xfrm>
        </p:spPr>
        <p:txBody>
          <a:bodyPr>
            <a:normAutofit lnSpcReduction="10000"/>
          </a:bodyPr>
          <a:lstStyle/>
          <a:p>
            <a:r>
              <a:rPr lang="en-US" sz="1800" dirty="0"/>
              <a:t>set mode=yearly  </a:t>
            </a:r>
            <a:r>
              <a:rPr lang="en-US" sz="1800" dirty="0" err="1"/>
              <a:t>stepsize</a:t>
            </a:r>
            <a:r>
              <a:rPr lang="en-US" sz="1800" dirty="0"/>
              <a:t>=0.25h</a:t>
            </a:r>
          </a:p>
          <a:p>
            <a:r>
              <a:rPr lang="en-US" sz="1800" dirty="0"/>
              <a:t>Set </a:t>
            </a:r>
            <a:r>
              <a:rPr lang="en-US" sz="1800" dirty="0" err="1"/>
              <a:t>overloadreport</a:t>
            </a:r>
            <a:r>
              <a:rPr lang="en-US" sz="1800" dirty="0"/>
              <a:t>=true </a:t>
            </a:r>
            <a:r>
              <a:rPr lang="en-US" sz="1800" dirty="0" err="1"/>
              <a:t>voltexceptionreport</a:t>
            </a:r>
            <a:r>
              <a:rPr lang="en-US" sz="1800" dirty="0"/>
              <a:t> = true</a:t>
            </a:r>
          </a:p>
          <a:p>
            <a:r>
              <a:rPr lang="en-US" sz="1800" dirty="0"/>
              <a:t>set demand=true </a:t>
            </a:r>
            <a:r>
              <a:rPr lang="en-US" sz="1800" dirty="0" err="1"/>
              <a:t>DIVerbose</a:t>
            </a:r>
            <a:r>
              <a:rPr lang="en-US" sz="1800" dirty="0"/>
              <a:t>=true</a:t>
            </a:r>
          </a:p>
          <a:p>
            <a:r>
              <a:rPr lang="en-US" sz="1800" dirty="0"/>
              <a:t>solve number=760</a:t>
            </a:r>
          </a:p>
          <a:p>
            <a:r>
              <a:rPr lang="en-US" sz="1800" dirty="0" err="1"/>
              <a:t>StorageController.CESmain.kWtarget</a:t>
            </a:r>
            <a:r>
              <a:rPr lang="en-US" sz="1800" dirty="0"/>
              <a:t>=8000</a:t>
            </a:r>
          </a:p>
          <a:p>
            <a:r>
              <a:rPr lang="en-US" sz="1800" dirty="0"/>
              <a:t>solve number=120</a:t>
            </a:r>
          </a:p>
          <a:p>
            <a:r>
              <a:rPr lang="en-US" sz="1800" dirty="0" err="1"/>
              <a:t>StorageController.CESmain.kWtarget</a:t>
            </a:r>
            <a:r>
              <a:rPr lang="en-US" sz="1800" dirty="0"/>
              <a:t>=7500</a:t>
            </a:r>
          </a:p>
          <a:p>
            <a:r>
              <a:rPr lang="en-US" sz="1800" dirty="0"/>
              <a:t>solve number=96</a:t>
            </a:r>
          </a:p>
          <a:p>
            <a:r>
              <a:rPr lang="en-US" sz="1800" dirty="0" err="1"/>
              <a:t>StorageController.CESmain.kWtarget</a:t>
            </a:r>
            <a:r>
              <a:rPr lang="en-US" sz="1800" dirty="0"/>
              <a:t>=7000</a:t>
            </a:r>
          </a:p>
          <a:p>
            <a:r>
              <a:rPr lang="en-US" sz="1800" dirty="0"/>
              <a:t>solve number=472</a:t>
            </a:r>
          </a:p>
          <a:p>
            <a:r>
              <a:rPr lang="en-US" sz="1800" dirty="0" err="1"/>
              <a:t>StorageController.CESmain.kWtarget</a:t>
            </a:r>
            <a:r>
              <a:rPr lang="en-US" sz="1800" dirty="0"/>
              <a:t>=7500</a:t>
            </a:r>
          </a:p>
          <a:p>
            <a:r>
              <a:rPr lang="en-US" sz="1800" dirty="0"/>
              <a:t>solve number=200</a:t>
            </a:r>
          </a:p>
          <a:p>
            <a:r>
              <a:rPr lang="en-US" sz="1800" dirty="0" err="1"/>
              <a:t>StorageController.CESmain.kWtarget</a:t>
            </a:r>
            <a:r>
              <a:rPr lang="en-US" sz="1800" dirty="0"/>
              <a:t>=7000</a:t>
            </a:r>
          </a:p>
          <a:p>
            <a:r>
              <a:rPr lang="en-US" sz="1800" dirty="0"/>
              <a:t>solve </a:t>
            </a:r>
            <a:r>
              <a:rPr lang="en-US" sz="1800" dirty="0">
                <a:solidFill>
                  <a:schemeClr val="tx2">
                    <a:lumMod val="60000"/>
                    <a:lumOff val="40000"/>
                  </a:schemeClr>
                </a:solidFill>
              </a:rPr>
              <a:t>number=(2784 200 - 472 - 96 - 120 - 760 -)  </a:t>
            </a:r>
            <a:r>
              <a:rPr lang="en-US" sz="1800" dirty="0"/>
              <a:t>! Balance of 2784</a:t>
            </a:r>
          </a:p>
          <a:p>
            <a:r>
              <a:rPr lang="en-US" sz="1800" dirty="0" err="1"/>
              <a:t>closeDI</a:t>
            </a:r>
            <a:endParaRPr lang="en-US" sz="1800" dirty="0"/>
          </a:p>
        </p:txBody>
      </p:sp>
    </p:spTree>
    <p:extLst>
      <p:ext uri="{BB962C8B-B14F-4D97-AF65-F5344CB8AC3E}">
        <p14:creationId xmlns:p14="http://schemas.microsoft.com/office/powerpoint/2010/main" val="741979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4"/>
          <p:cNvSpPr>
            <a:spLocks noGrp="1"/>
          </p:cNvSpPr>
          <p:nvPr>
            <p:ph type="subTitle" sz="quarter" idx="1"/>
          </p:nvPr>
        </p:nvSpPr>
        <p:spPr/>
        <p:txBody>
          <a:bodyPr/>
          <a:lstStyle/>
          <a:p>
            <a:pPr eaLnBrk="1" hangingPunct="1"/>
            <a:endParaRPr lang="en-US" altLang="en-US"/>
          </a:p>
        </p:txBody>
      </p:sp>
      <p:sp>
        <p:nvSpPr>
          <p:cNvPr id="10243" name="Title 3"/>
          <p:cNvSpPr>
            <a:spLocks noGrp="1"/>
          </p:cNvSpPr>
          <p:nvPr>
            <p:ph type="ctrTitle" sz="quarter"/>
          </p:nvPr>
        </p:nvSpPr>
        <p:spPr/>
        <p:txBody>
          <a:bodyPr/>
          <a:lstStyle/>
          <a:p>
            <a:pPr algn="r" eaLnBrk="1" hangingPunct="1"/>
            <a:r>
              <a:rPr lang="en-US" altLang="en-US" dirty="0"/>
              <a:t>Storage Model</a:t>
            </a:r>
          </a:p>
        </p:txBody>
      </p:sp>
    </p:spTree>
    <p:extLst>
      <p:ext uri="{BB962C8B-B14F-4D97-AF65-F5344CB8AC3E}">
        <p14:creationId xmlns:p14="http://schemas.microsoft.com/office/powerpoint/2010/main" val="306073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Storage is the frequently-proposed solution to renewable generation issues</a:t>
            </a:r>
          </a:p>
          <a:p>
            <a:endParaRPr lang="en-US" dirty="0"/>
          </a:p>
          <a:p>
            <a:r>
              <a:rPr lang="en-US" dirty="0"/>
              <a:t>US States and Canadian provinces are requiring large amounts of storage </a:t>
            </a:r>
          </a:p>
          <a:p>
            <a:pPr lvl="1"/>
            <a:r>
              <a:rPr lang="en-US" dirty="0"/>
              <a:t>(Cal: 1.3 GW by 2020; 425 MW on distribution)</a:t>
            </a:r>
          </a:p>
          <a:p>
            <a:pPr lvl="1"/>
            <a:endParaRPr lang="en-US" dirty="0"/>
          </a:p>
          <a:p>
            <a:r>
              <a:rPr lang="en-US" dirty="0"/>
              <a:t>Significant amounts are expected on Distribution systems </a:t>
            </a:r>
          </a:p>
          <a:p>
            <a:pPr lvl="1"/>
            <a:r>
              <a:rPr lang="en-US" dirty="0"/>
              <a:t>controlled for benefit of Transmission</a:t>
            </a:r>
          </a:p>
          <a:p>
            <a:endParaRPr lang="en-US" dirty="0"/>
          </a:p>
        </p:txBody>
      </p:sp>
    </p:spTree>
    <p:extLst>
      <p:ext uri="{BB962C8B-B14F-4D97-AF65-F5344CB8AC3E}">
        <p14:creationId xmlns:p14="http://schemas.microsoft.com/office/powerpoint/2010/main" val="3979475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cont’d</a:t>
            </a:r>
          </a:p>
        </p:txBody>
      </p:sp>
      <p:sp>
        <p:nvSpPr>
          <p:cNvPr id="3" name="Content Placeholder 2"/>
          <p:cNvSpPr>
            <a:spLocks noGrp="1"/>
          </p:cNvSpPr>
          <p:nvPr>
            <p:ph idx="1"/>
          </p:nvPr>
        </p:nvSpPr>
        <p:spPr/>
        <p:txBody>
          <a:bodyPr/>
          <a:lstStyle/>
          <a:p>
            <a:r>
              <a:rPr lang="en-US" dirty="0"/>
              <a:t>Distribution planners accustomed to static power flow calculations</a:t>
            </a:r>
          </a:p>
          <a:p>
            <a:endParaRPr lang="en-US" dirty="0"/>
          </a:p>
          <a:p>
            <a:r>
              <a:rPr lang="en-US" dirty="0"/>
              <a:t>Accurate analysis of storage requires sequential-time simulation (“QSTS”)</a:t>
            </a:r>
          </a:p>
          <a:p>
            <a:endParaRPr lang="en-US" dirty="0"/>
          </a:p>
          <a:p>
            <a:r>
              <a:rPr lang="en-US" dirty="0"/>
              <a:t>This presentation: </a:t>
            </a:r>
          </a:p>
          <a:p>
            <a:pPr lvl="1"/>
            <a:r>
              <a:rPr lang="en-US" dirty="0"/>
              <a:t>summary of EPRI research into modeling energy storage for planning</a:t>
            </a:r>
          </a:p>
        </p:txBody>
      </p:sp>
    </p:spTree>
    <p:extLst>
      <p:ext uri="{BB962C8B-B14F-4D97-AF65-F5344CB8AC3E}">
        <p14:creationId xmlns:p14="http://schemas.microsoft.com/office/powerpoint/2010/main" val="227971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Storage on Distribution</a:t>
            </a:r>
          </a:p>
        </p:txBody>
      </p:sp>
      <p:sp>
        <p:nvSpPr>
          <p:cNvPr id="3" name="Content Placeholder 2"/>
          <p:cNvSpPr>
            <a:spLocks noGrp="1"/>
          </p:cNvSpPr>
          <p:nvPr>
            <p:ph idx="1"/>
          </p:nvPr>
        </p:nvSpPr>
        <p:spPr>
          <a:xfrm>
            <a:off x="457200" y="1905001"/>
            <a:ext cx="8229600" cy="3757049"/>
          </a:xfrm>
        </p:spPr>
        <p:txBody>
          <a:bodyPr>
            <a:normAutofit/>
          </a:bodyPr>
          <a:lstStyle/>
          <a:p>
            <a:r>
              <a:rPr lang="en-US" dirty="0"/>
              <a:t>Smoothing solar PV power output</a:t>
            </a:r>
          </a:p>
          <a:p>
            <a:r>
              <a:rPr lang="en-US" dirty="0"/>
              <a:t>Extending solar PV output into the evening</a:t>
            </a:r>
          </a:p>
          <a:p>
            <a:r>
              <a:rPr lang="en-US" dirty="0"/>
              <a:t>Support of the Transmission grid</a:t>
            </a:r>
          </a:p>
          <a:p>
            <a:r>
              <a:rPr lang="en-US" dirty="0"/>
              <a:t>Extending capacity of existing assets</a:t>
            </a:r>
          </a:p>
          <a:p>
            <a:r>
              <a:rPr lang="en-US" dirty="0"/>
              <a:t>Supporting alternate feeds during </a:t>
            </a:r>
            <a:r>
              <a:rPr lang="en-US" dirty="0" err="1"/>
              <a:t>reconfig</a:t>
            </a:r>
            <a:r>
              <a:rPr lang="en-US" dirty="0"/>
              <a:t>.</a:t>
            </a:r>
          </a:p>
          <a:p>
            <a:r>
              <a:rPr lang="en-US" dirty="0"/>
              <a:t>Controlling frequency of a microgrid</a:t>
            </a:r>
          </a:p>
          <a:p>
            <a:r>
              <a:rPr lang="en-US" dirty="0"/>
              <a:t>Increasing short circuit strength of a microgrid</a:t>
            </a:r>
          </a:p>
        </p:txBody>
      </p:sp>
    </p:spTree>
    <p:extLst>
      <p:ext uri="{BB962C8B-B14F-4D97-AF65-F5344CB8AC3E}">
        <p14:creationId xmlns:p14="http://schemas.microsoft.com/office/powerpoint/2010/main" val="761062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Issues Introduced by Storage</a:t>
            </a:r>
          </a:p>
        </p:txBody>
      </p:sp>
      <p:sp>
        <p:nvSpPr>
          <p:cNvPr id="3" name="Content Placeholder 2"/>
          <p:cNvSpPr>
            <a:spLocks noGrp="1"/>
          </p:cNvSpPr>
          <p:nvPr>
            <p:ph idx="1"/>
          </p:nvPr>
        </p:nvSpPr>
        <p:spPr/>
        <p:txBody>
          <a:bodyPr>
            <a:normAutofit/>
          </a:bodyPr>
          <a:lstStyle/>
          <a:p>
            <a:endParaRPr lang="en-US" dirty="0"/>
          </a:p>
          <a:p>
            <a:r>
              <a:rPr lang="en-US" dirty="0"/>
              <a:t>Overvoltages while discharging</a:t>
            </a:r>
          </a:p>
          <a:p>
            <a:r>
              <a:rPr lang="en-US" dirty="0"/>
              <a:t>Low voltages while charging</a:t>
            </a:r>
          </a:p>
          <a:p>
            <a:r>
              <a:rPr lang="en-US" dirty="0"/>
              <a:t>Voltage regulation while compensating for transmission grid support</a:t>
            </a:r>
          </a:p>
          <a:p>
            <a:r>
              <a:rPr lang="en-US" dirty="0"/>
              <a:t>Interference with overcurrent protection scheme</a:t>
            </a:r>
          </a:p>
          <a:p>
            <a:r>
              <a:rPr lang="en-US" dirty="0"/>
              <a:t>Insufficient short-circuit capacity in microgrid</a:t>
            </a:r>
          </a:p>
        </p:txBody>
      </p:sp>
    </p:spTree>
    <p:extLst>
      <p:ext uri="{BB962C8B-B14F-4D97-AF65-F5344CB8AC3E}">
        <p14:creationId xmlns:p14="http://schemas.microsoft.com/office/powerpoint/2010/main" val="3851766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The Planning Problem with Storage is More than Capacity to meet Demand</a:t>
            </a:r>
          </a:p>
        </p:txBody>
      </p:sp>
      <p:sp>
        <p:nvSpPr>
          <p:cNvPr id="3" name="Content Placeholder 2"/>
          <p:cNvSpPr>
            <a:spLocks noGrp="1"/>
          </p:cNvSpPr>
          <p:nvPr>
            <p:ph idx="1"/>
          </p:nvPr>
        </p:nvSpPr>
        <p:spPr/>
        <p:txBody>
          <a:bodyPr>
            <a:normAutofit/>
          </a:bodyPr>
          <a:lstStyle/>
          <a:p>
            <a:r>
              <a:rPr lang="en-US" dirty="0"/>
              <a:t>Storage is a </a:t>
            </a:r>
            <a:r>
              <a:rPr lang="en-US" u="sng" dirty="0"/>
              <a:t>variable</a:t>
            </a:r>
            <a:r>
              <a:rPr lang="en-US" dirty="0"/>
              <a:t> resource but it is also </a:t>
            </a:r>
            <a:r>
              <a:rPr lang="en-US" u="sng" dirty="0"/>
              <a:t>Limited</a:t>
            </a:r>
          </a:p>
          <a:p>
            <a:pPr lvl="1"/>
            <a:r>
              <a:rPr lang="en-US" dirty="0"/>
              <a:t>Planning tools must account for energy stored</a:t>
            </a:r>
          </a:p>
          <a:p>
            <a:pPr lvl="1"/>
            <a:r>
              <a:rPr lang="en-US" dirty="0"/>
              <a:t>Has a limited ramp rate</a:t>
            </a:r>
          </a:p>
          <a:p>
            <a:pPr lvl="1"/>
            <a:r>
              <a:rPr lang="en-US" dirty="0"/>
              <a:t>Has to be recharged at some other time</a:t>
            </a:r>
          </a:p>
          <a:p>
            <a:r>
              <a:rPr lang="en-US" dirty="0"/>
              <a:t>Has </a:t>
            </a:r>
            <a:r>
              <a:rPr lang="en-US" u="sng" dirty="0"/>
              <a:t>losses</a:t>
            </a:r>
          </a:p>
          <a:p>
            <a:pPr lvl="1"/>
            <a:r>
              <a:rPr lang="en-US" dirty="0"/>
              <a:t>Charge-discharge cycle (~15-20%)</a:t>
            </a:r>
          </a:p>
          <a:p>
            <a:pPr lvl="1"/>
            <a:r>
              <a:rPr lang="en-US" dirty="0"/>
              <a:t>Idling losses (temperature dependent)</a:t>
            </a:r>
          </a:p>
          <a:p>
            <a:endParaRPr lang="en-US" dirty="0"/>
          </a:p>
        </p:txBody>
      </p:sp>
    </p:spTree>
    <p:extLst>
      <p:ext uri="{BB962C8B-B14F-4D97-AF65-F5344CB8AC3E}">
        <p14:creationId xmlns:p14="http://schemas.microsoft.com/office/powerpoint/2010/main" val="4115295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6 Simulation Modes Have Been Identified and Implemented in </a:t>
            </a:r>
            <a:r>
              <a:rPr lang="en-US" sz="3200" dirty="0" err="1"/>
              <a:t>OpenDSS</a:t>
            </a:r>
            <a:r>
              <a:rPr lang="en-US" sz="3200" dirty="0"/>
              <a:t> Program</a:t>
            </a:r>
          </a:p>
        </p:txBody>
      </p:sp>
      <p:sp>
        <p:nvSpPr>
          <p:cNvPr id="3" name="Content Placeholder 2"/>
          <p:cNvSpPr>
            <a:spLocks noGrp="1"/>
          </p:cNvSpPr>
          <p:nvPr>
            <p:ph idx="1"/>
          </p:nvPr>
        </p:nvSpPr>
        <p:spPr>
          <a:xfrm>
            <a:off x="457200" y="1981200"/>
            <a:ext cx="8226425" cy="4370388"/>
          </a:xfrm>
        </p:spPr>
        <p:txBody>
          <a:bodyPr/>
          <a:lstStyle/>
          <a:p>
            <a:pPr marL="914400" lvl="1" indent="-514350">
              <a:buFont typeface="+mj-lt"/>
              <a:buAutoNum type="arabicPeriod"/>
            </a:pPr>
            <a:r>
              <a:rPr lang="en-US" dirty="0"/>
              <a:t>Static (charge or discharge at specific rate)</a:t>
            </a:r>
          </a:p>
          <a:p>
            <a:pPr marL="914400" lvl="1" indent="-514350">
              <a:buFont typeface="+mj-lt"/>
              <a:buAutoNum type="arabicPeriod"/>
            </a:pPr>
            <a:r>
              <a:rPr lang="en-US" dirty="0"/>
              <a:t>Time  (charge or discharge at specific time)</a:t>
            </a:r>
          </a:p>
          <a:p>
            <a:pPr marL="914400" lvl="1" indent="-514350">
              <a:buFont typeface="+mj-lt"/>
              <a:buAutoNum type="arabicPeriod"/>
            </a:pPr>
            <a:r>
              <a:rPr lang="en-US" dirty="0"/>
              <a:t>Peak Shave</a:t>
            </a:r>
          </a:p>
          <a:p>
            <a:pPr marL="914400" lvl="1" indent="-514350">
              <a:buFont typeface="+mj-lt"/>
              <a:buAutoNum type="arabicPeriod"/>
            </a:pPr>
            <a:r>
              <a:rPr lang="en-US" dirty="0"/>
              <a:t>Load Following</a:t>
            </a:r>
          </a:p>
          <a:p>
            <a:pPr marL="914400" lvl="1" indent="-514350">
              <a:buFont typeface="+mj-lt"/>
              <a:buAutoNum type="arabicPeriod"/>
            </a:pPr>
            <a:r>
              <a:rPr lang="en-US" dirty="0" err="1"/>
              <a:t>Loadshape</a:t>
            </a:r>
            <a:r>
              <a:rPr lang="en-US" dirty="0"/>
              <a:t> Following (define a </a:t>
            </a:r>
            <a:r>
              <a:rPr lang="en-US" dirty="0" err="1"/>
              <a:t>loadshape</a:t>
            </a:r>
            <a:r>
              <a:rPr lang="en-US" dirty="0"/>
              <a:t>)</a:t>
            </a:r>
          </a:p>
          <a:p>
            <a:pPr marL="914400" lvl="1" indent="-514350">
              <a:buFont typeface="+mj-lt"/>
              <a:buAutoNum type="arabicPeriod"/>
            </a:pPr>
            <a:r>
              <a:rPr lang="en-US" dirty="0"/>
              <a:t>Dynamics (i.e., electromechanical transients)</a:t>
            </a:r>
          </a:p>
        </p:txBody>
      </p:sp>
    </p:spTree>
    <p:extLst>
      <p:ext uri="{BB962C8B-B14F-4D97-AF65-F5344CB8AC3E}">
        <p14:creationId xmlns:p14="http://schemas.microsoft.com/office/powerpoint/2010/main" val="1912196609"/>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7 PowerPoint Template_v1.0-compressed.pptx" id="{22C5CF4E-E521-4ECF-A0C2-051C98C0D3AA}" vid="{EA66951D-B5AC-4D1B-B729-924FEAD0A0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B5431-8C26-478B-808F-26BED01B748B}">
  <ds:schemaRefs>
    <ds:schemaRef ds:uri="http://schemas.microsoft.com/sharepoint/v3/contenttype/forms"/>
  </ds:schemaRefs>
</ds:datastoreItem>
</file>

<file path=customXml/itemProps2.xml><?xml version="1.0" encoding="utf-8"?>
<ds:datastoreItem xmlns:ds="http://schemas.openxmlformats.org/officeDocument/2006/customXml" ds:itemID="{CB3A9CD0-2239-4A17-AE12-8DE9BDDF5A58}">
  <ds:schemaRefs>
    <ds:schemaRef ds:uri="http://schemas.microsoft.com/office/2006/metadata/properties"/>
    <ds:schemaRef ds:uri="9d4eb815-23ed-48d9-b0c1-2b9ce0016f4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04AC8A55-24A3-47CA-BC47-DFAAE86AB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PowerPoint-Template-2017</Template>
  <TotalTime>704</TotalTime>
  <Words>856</Words>
  <Application>Microsoft Office PowerPoint</Application>
  <PresentationFormat>On-screen Show (4:3)</PresentationFormat>
  <Paragraphs>139</Paragraphs>
  <Slides>28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 Narrow</vt:lpstr>
      <vt:lpstr>Calibri</vt:lpstr>
      <vt:lpstr>Wingdings</vt:lpstr>
      <vt:lpstr>2017 PowerPoint Theme</vt:lpstr>
      <vt:lpstr>Advanced Modeling for Distribution Planning with OpenDSS </vt:lpstr>
      <vt:lpstr>Instructor</vt:lpstr>
      <vt:lpstr>Storage Model</vt:lpstr>
      <vt:lpstr>Introduction</vt:lpstr>
      <vt:lpstr>Introduction, cont’d</vt:lpstr>
      <vt:lpstr>Applications of Storage on Distribution</vt:lpstr>
      <vt:lpstr>Planning Issues Introduced by Storage</vt:lpstr>
      <vt:lpstr>The Planning Problem with Storage is More than Capacity to meet Demand</vt:lpstr>
      <vt:lpstr>6 Simulation Modes Have Been Identified and Implemented in OpenDSS Program</vt:lpstr>
      <vt:lpstr>EPRI’s OpenDSS Employs a Generic Energy Storage Element</vt:lpstr>
      <vt:lpstr>Storage Element Operation</vt:lpstr>
      <vt:lpstr>Storage Controller Model</vt:lpstr>
      <vt:lpstr>Peak Shaving Applications</vt:lpstr>
      <vt:lpstr>Compensating for Renewable Generation</vt:lpstr>
      <vt:lpstr>Intermittent Generation Smoothing</vt:lpstr>
      <vt:lpstr>Storage Power Output for Smoothing</vt:lpstr>
      <vt:lpstr>A Dynamics Example  (Black start of a Microgrid)</vt:lpstr>
      <vt:lpstr>Results from the Model</vt:lpstr>
      <vt:lpstr>How to Support Vendor-Supplied Models for Complex Storage System Models</vt:lpstr>
      <vt:lpstr>Simplified Distribution Planning</vt:lpstr>
      <vt:lpstr>Default OpenDSS Storage Model Dispatch</vt:lpstr>
      <vt:lpstr>OpenDSS Storage Model Dispatch  (Follow Mode)</vt:lpstr>
      <vt:lpstr>Script for Follow-mode Simulation</vt:lpstr>
      <vt:lpstr>Example Results in Follow Mode</vt:lpstr>
      <vt:lpstr>Example Storage Definition Scripts</vt:lpstr>
      <vt:lpstr>Example Storage Definition Scripts - DynaDLL</vt:lpstr>
      <vt:lpstr>A Creative Yearly Simulation Script With Variable Dispatch Targets </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Dugan, Roger</dc:creator>
  <dc:description>© 2017 Electric Power Research Institute, Inc. All rights reserved.</dc:description>
  <cp:lastModifiedBy>Dugan, Roger</cp:lastModifiedBy>
  <cp:revision>55</cp:revision>
  <cp:lastPrinted>2014-11-24T20:31:07Z</cp:lastPrinted>
  <dcterms:created xsi:type="dcterms:W3CDTF">2017-04-05T15:17:39Z</dcterms:created>
  <dcterms:modified xsi:type="dcterms:W3CDTF">2017-06-15T13:35:04Z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