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41"/>
  </p:notesMasterIdLst>
  <p:sldIdLst>
    <p:sldId id="283" r:id="rId5"/>
    <p:sldId id="344" r:id="rId6"/>
    <p:sldId id="346" r:id="rId7"/>
    <p:sldId id="347" r:id="rId8"/>
    <p:sldId id="348" r:id="rId9"/>
    <p:sldId id="379" r:id="rId10"/>
    <p:sldId id="380" r:id="rId11"/>
    <p:sldId id="349" r:id="rId12"/>
    <p:sldId id="350" r:id="rId13"/>
    <p:sldId id="351" r:id="rId14"/>
    <p:sldId id="352" r:id="rId15"/>
    <p:sldId id="353" r:id="rId16"/>
    <p:sldId id="354" r:id="rId17"/>
    <p:sldId id="355" r:id="rId18"/>
    <p:sldId id="356" r:id="rId19"/>
    <p:sldId id="357" r:id="rId20"/>
    <p:sldId id="363" r:id="rId21"/>
    <p:sldId id="364" r:id="rId22"/>
    <p:sldId id="381" r:id="rId23"/>
    <p:sldId id="358" r:id="rId24"/>
    <p:sldId id="359" r:id="rId25"/>
    <p:sldId id="360" r:id="rId26"/>
    <p:sldId id="361" r:id="rId27"/>
    <p:sldId id="362" r:id="rId28"/>
    <p:sldId id="367" r:id="rId29"/>
    <p:sldId id="368" r:id="rId30"/>
    <p:sldId id="369" r:id="rId31"/>
    <p:sldId id="370" r:id="rId32"/>
    <p:sldId id="371" r:id="rId33"/>
    <p:sldId id="372" r:id="rId34"/>
    <p:sldId id="373" r:id="rId35"/>
    <p:sldId id="374" r:id="rId36"/>
    <p:sldId id="375" r:id="rId37"/>
    <p:sldId id="377" r:id="rId38"/>
    <p:sldId id="378" r:id="rId39"/>
    <p:sldId id="339" r:id="rId40"/>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FACF599-B10D-41C7-A853-FD37054FEA62}" type="slidenum">
              <a:rPr lang="en-US" altLang="en-US" sz="1200">
                <a:solidFill>
                  <a:schemeClr val="tx1"/>
                </a:solidFill>
              </a:rPr>
              <a:pPr/>
              <a:t>12</a:t>
            </a:fld>
            <a:endParaRPr lang="en-US" altLang="en-US" sz="1200">
              <a:solidFill>
                <a:schemeClr val="tx1"/>
              </a:solidFill>
            </a:endParaRPr>
          </a:p>
        </p:txBody>
      </p:sp>
      <p:sp>
        <p:nvSpPr>
          <p:cNvPr id="203779" name="Rectangle 2"/>
          <p:cNvSpPr>
            <a:spLocks noGrp="1" noRot="1" noChangeAspect="1" noChangeArrowheads="1" noTextEdit="1"/>
          </p:cNvSpPr>
          <p:nvPr>
            <p:ph type="sldImg"/>
          </p:nvPr>
        </p:nvSpPr>
        <p:spPr>
          <a:xfrm>
            <a:off x="1108075" y="696913"/>
            <a:ext cx="4646613" cy="3486150"/>
          </a:xfrm>
          <a:ln/>
        </p:spPr>
      </p:sp>
      <p:sp>
        <p:nvSpPr>
          <p:cNvPr id="20378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8357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B5F893-4AFD-4E74-AB39-998705BD7FDB}" type="slidenum">
              <a:rPr lang="en-US" altLang="en-US" sz="1200">
                <a:solidFill>
                  <a:schemeClr val="tx1"/>
                </a:solidFill>
              </a:rPr>
              <a:pPr/>
              <a:t>13</a:t>
            </a:fld>
            <a:endParaRPr lang="en-US" altLang="en-US" sz="1200">
              <a:solidFill>
                <a:schemeClr val="tx1"/>
              </a:solidFill>
            </a:endParaRPr>
          </a:p>
        </p:txBody>
      </p:sp>
      <p:sp>
        <p:nvSpPr>
          <p:cNvPr id="204803" name="Rectangle 2"/>
          <p:cNvSpPr>
            <a:spLocks noGrp="1" noRot="1" noChangeAspect="1" noChangeArrowheads="1" noTextEdit="1"/>
          </p:cNvSpPr>
          <p:nvPr>
            <p:ph type="sldImg"/>
          </p:nvPr>
        </p:nvSpPr>
        <p:spPr>
          <a:xfrm>
            <a:off x="1108075" y="696913"/>
            <a:ext cx="4646613" cy="348615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1314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ACF1A47-6257-4393-9D04-B3180C006B02}" type="slidenum">
              <a:rPr lang="en-US" altLang="en-US" sz="1200">
                <a:solidFill>
                  <a:schemeClr val="tx1"/>
                </a:solidFill>
              </a:rPr>
              <a:pPr/>
              <a:t>14</a:t>
            </a:fld>
            <a:endParaRPr lang="en-US" altLang="en-US" sz="1200">
              <a:solidFill>
                <a:schemeClr val="tx1"/>
              </a:solidFill>
            </a:endParaRPr>
          </a:p>
        </p:txBody>
      </p:sp>
      <p:sp>
        <p:nvSpPr>
          <p:cNvPr id="205827" name="Rectangle 2"/>
          <p:cNvSpPr>
            <a:spLocks noGrp="1" noRot="1" noChangeAspect="1" noChangeArrowheads="1" noTextEdit="1"/>
          </p:cNvSpPr>
          <p:nvPr>
            <p:ph type="sldImg"/>
          </p:nvPr>
        </p:nvSpPr>
        <p:spPr>
          <a:xfrm>
            <a:off x="1108075" y="695325"/>
            <a:ext cx="4646613" cy="3486150"/>
          </a:xfrm>
          <a:ln/>
        </p:spPr>
      </p:sp>
      <p:sp>
        <p:nvSpPr>
          <p:cNvPr id="2058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550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C467B2E-B503-4161-9655-905E92595814}" type="slidenum">
              <a:rPr lang="en-US" altLang="en-US" sz="1200">
                <a:solidFill>
                  <a:schemeClr val="tx1"/>
                </a:solidFill>
              </a:rPr>
              <a:pPr/>
              <a:t>15</a:t>
            </a:fld>
            <a:endParaRPr lang="en-US" altLang="en-US" sz="1200">
              <a:solidFill>
                <a:schemeClr val="tx1"/>
              </a:solidFill>
            </a:endParaRPr>
          </a:p>
        </p:txBody>
      </p:sp>
      <p:sp>
        <p:nvSpPr>
          <p:cNvPr id="206851" name="Rectangle 2"/>
          <p:cNvSpPr>
            <a:spLocks noGrp="1" noRot="1" noChangeAspect="1" noChangeArrowheads="1" noTextEdit="1"/>
          </p:cNvSpPr>
          <p:nvPr>
            <p:ph type="sldImg"/>
          </p:nvPr>
        </p:nvSpPr>
        <p:spPr>
          <a:xfrm>
            <a:off x="1106488" y="695325"/>
            <a:ext cx="4646612" cy="3486150"/>
          </a:xfrm>
          <a:ln/>
        </p:spPr>
      </p:sp>
      <p:sp>
        <p:nvSpPr>
          <p:cNvPr id="206852"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9066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01E6FAB-CF6A-4CE2-B4CE-B4E972085F50}" type="slidenum">
              <a:rPr lang="en-US" altLang="en-US" sz="1200">
                <a:solidFill>
                  <a:schemeClr val="tx1"/>
                </a:solidFill>
              </a:rPr>
              <a:pPr/>
              <a:t>16</a:t>
            </a:fld>
            <a:endParaRPr lang="en-US" altLang="en-US" sz="120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80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0E0048A-2BE3-4686-AB08-B89D92C0C9E7}" type="slidenum">
              <a:rPr lang="en-US" altLang="en-US" sz="1200">
                <a:solidFill>
                  <a:schemeClr val="tx1"/>
                </a:solidFill>
              </a:rPr>
              <a:pPr/>
              <a:t>17</a:t>
            </a:fld>
            <a:endParaRPr lang="en-US" altLang="en-US" sz="1200">
              <a:solidFill>
                <a:schemeClr val="tx1"/>
              </a:solidFill>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12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C841BC0-8AE6-4595-9E19-089D87ECD521}" type="slidenum">
              <a:rPr lang="en-US" altLang="en-US" sz="1200">
                <a:solidFill>
                  <a:schemeClr val="tx1"/>
                </a:solidFill>
              </a:rPr>
              <a:pPr/>
              <a:t>18</a:t>
            </a:fld>
            <a:endParaRPr lang="en-US" altLang="en-US" sz="1200">
              <a:solidFill>
                <a:schemeClr val="tx1"/>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3955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EB7A5-73D2-4FE6-B36B-06C10D7F9325}" type="slidenum">
              <a:rPr lang="en-US"/>
              <a:pPr/>
              <a:t>19</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pPr marL="224319" indent="-224319">
              <a:buFontTx/>
              <a:buAutoNum type="arabicPeriod"/>
            </a:pPr>
            <a:endParaRPr lang="en-US" dirty="0"/>
          </a:p>
        </p:txBody>
      </p:sp>
    </p:spTree>
    <p:extLst>
      <p:ext uri="{BB962C8B-B14F-4D97-AF65-F5344CB8AC3E}">
        <p14:creationId xmlns:p14="http://schemas.microsoft.com/office/powerpoint/2010/main" val="234154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2F2A260-D788-46FA-ABD4-117B8A7AC2BC}" type="slidenum">
              <a:rPr lang="en-US" altLang="en-US" sz="1200">
                <a:solidFill>
                  <a:schemeClr val="tx1"/>
                </a:solidFill>
              </a:rPr>
              <a:pPr/>
              <a:t>20</a:t>
            </a:fld>
            <a:endParaRPr lang="en-US" altLang="en-US" sz="1200">
              <a:solidFill>
                <a:schemeClr val="tx1"/>
              </a:solidFill>
            </a:endParaRPr>
          </a:p>
        </p:txBody>
      </p:sp>
      <p:sp>
        <p:nvSpPr>
          <p:cNvPr id="208899" name="Rectangle 2"/>
          <p:cNvSpPr>
            <a:spLocks noGrp="1" noRot="1" noChangeAspect="1" noChangeArrowheads="1" noTextEdit="1"/>
          </p:cNvSpPr>
          <p:nvPr>
            <p:ph type="sldImg"/>
          </p:nvPr>
        </p:nvSpPr>
        <p:spPr>
          <a:xfrm>
            <a:off x="1108075" y="695325"/>
            <a:ext cx="4646613" cy="3486150"/>
          </a:xfrm>
          <a:ln/>
        </p:spPr>
      </p:sp>
      <p:sp>
        <p:nvSpPr>
          <p:cNvPr id="20890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9396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DCDB255-4735-4F83-B63F-9F2990BBB005}" type="slidenum">
              <a:rPr lang="en-US" altLang="en-US" sz="1200">
                <a:solidFill>
                  <a:schemeClr val="tx1"/>
                </a:solidFill>
              </a:rPr>
              <a:pPr/>
              <a:t>21</a:t>
            </a:fld>
            <a:endParaRPr lang="en-US" altLang="en-US" sz="1200">
              <a:solidFill>
                <a:schemeClr val="tx1"/>
              </a:solidFill>
            </a:endParaRPr>
          </a:p>
        </p:txBody>
      </p:sp>
      <p:sp>
        <p:nvSpPr>
          <p:cNvPr id="209923" name="Rectangle 2"/>
          <p:cNvSpPr>
            <a:spLocks noGrp="1" noRot="1" noChangeAspect="1" noChangeArrowheads="1" noTextEdit="1"/>
          </p:cNvSpPr>
          <p:nvPr>
            <p:ph type="sldImg"/>
          </p:nvPr>
        </p:nvSpPr>
        <p:spPr>
          <a:xfrm>
            <a:off x="1108075" y="695325"/>
            <a:ext cx="4646613" cy="3486150"/>
          </a:xfrm>
          <a:ln/>
        </p:spPr>
      </p:sp>
      <p:sp>
        <p:nvSpPr>
          <p:cNvPr id="209924"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26" tIns="46864" rIns="93726" bIns="46864"/>
          <a:lstStyle/>
          <a:p>
            <a:pPr eaLnBrk="1" hangingPunct="1"/>
            <a:r>
              <a:rPr lang="en-US" altLang="en-US"/>
              <a:t>The plot you see to the right is a sample case study we did where a developer wanted to install 3 750kW turbines at the end of a 10-mile distribution feeder.  Along the feeder was a voltage regulator and large intermittent load.  The concern we had was the impact the turbine output fluctuations would have on the flicker, regulator action, as well as the voltage profile along the feeder.  Utilizing software that Electrotek had developed, specifically the Distribution System Simulator, or DSS,, minor modifications were made that allowed us to simulate the wind plant fluctuation impact over time, thus giving us the ability to address the concerns at hand.</a:t>
            </a:r>
          </a:p>
          <a:p>
            <a:pPr eaLnBrk="1" hangingPunct="1"/>
            <a:r>
              <a:rPr lang="en-US" altLang="en-US"/>
              <a:t>The plot you see to the right is simulation output from the DSS, over a time horizon of ~ 4 minutes.  The three turbines were modeled explicitly, along with the 5-step switched capacitor banks connected to each turbine as well as the voltage regulator upline from the wind plant.  This software allows us to make recommendations to the utility and/or wind plant developer regarding modifications necessary, if any, to allow for the wind plant to have minimal impact on the distribution feeder and surrounding customers, or perhaps even improve feeder performance.  </a:t>
            </a:r>
          </a:p>
          <a:p>
            <a:pPr eaLnBrk="1" hangingPunct="1"/>
            <a:r>
              <a:rPr lang="en-US" altLang="en-US"/>
              <a:t>We also utilize this software for estimating flicker according the IEC standard 1400-21.  The software, along with data specific to the turbine being considered allows one to estimate the flicker impact BEFORE the turbine is installed.</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30585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120782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FAF8E0-449F-4F16-9972-D7125001174C}" type="slidenum">
              <a:rPr lang="en-US" altLang="en-US" sz="1200">
                <a:solidFill>
                  <a:schemeClr val="tx1"/>
                </a:solidFill>
              </a:rPr>
              <a:pPr/>
              <a:t>22</a:t>
            </a:fld>
            <a:endParaRPr lang="en-US" altLang="en-US" sz="1200">
              <a:solidFill>
                <a:schemeClr val="tx1"/>
              </a:solidFill>
            </a:endParaRPr>
          </a:p>
        </p:txBody>
      </p:sp>
      <p:sp>
        <p:nvSpPr>
          <p:cNvPr id="210947" name="Rectangle 2"/>
          <p:cNvSpPr>
            <a:spLocks noGrp="1" noRot="1" noChangeAspect="1" noChangeArrowheads="1" noTextEdit="1"/>
          </p:cNvSpPr>
          <p:nvPr>
            <p:ph type="sldImg"/>
          </p:nvPr>
        </p:nvSpPr>
        <p:spPr>
          <a:xfrm>
            <a:off x="1108075" y="696913"/>
            <a:ext cx="4646613" cy="348615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3882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551A6D1-8529-4935-8381-75761CA4EBC2}" type="slidenum">
              <a:rPr lang="en-US" altLang="en-US" sz="1200">
                <a:solidFill>
                  <a:schemeClr val="tx1"/>
                </a:solidFill>
              </a:rPr>
              <a:pPr/>
              <a:t>23</a:t>
            </a:fld>
            <a:endParaRPr lang="en-US" altLang="en-US" sz="1200">
              <a:solidFill>
                <a:schemeClr val="tx1"/>
              </a:solidFill>
            </a:endParaRPr>
          </a:p>
        </p:txBody>
      </p:sp>
      <p:sp>
        <p:nvSpPr>
          <p:cNvPr id="211971" name="Rectangle 2"/>
          <p:cNvSpPr>
            <a:spLocks noGrp="1" noRot="1" noChangeAspect="1" noChangeArrowheads="1" noTextEdit="1"/>
          </p:cNvSpPr>
          <p:nvPr>
            <p:ph type="sldImg"/>
          </p:nvPr>
        </p:nvSpPr>
        <p:spPr>
          <a:xfrm>
            <a:off x="1108075" y="696913"/>
            <a:ext cx="4646613" cy="348615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4632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C48970-E1E5-423B-A256-07275314D89C}" type="slidenum">
              <a:rPr lang="en-US" altLang="en-US" sz="1200">
                <a:solidFill>
                  <a:schemeClr val="tx1"/>
                </a:solidFill>
              </a:rPr>
              <a:pPr/>
              <a:t>24</a:t>
            </a:fld>
            <a:endParaRPr lang="en-US" altLang="en-US" sz="1200">
              <a:solidFill>
                <a:schemeClr val="tx1"/>
              </a:solidFill>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86385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25</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2316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26</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29987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27</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9502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28</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57291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29</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0429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30</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78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31</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725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68785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7AF4EE-594D-456B-A621-47D1692E4290}" type="slidenum">
              <a:rPr lang="en-US" altLang="en-US" sz="1200">
                <a:solidFill>
                  <a:schemeClr val="tx1"/>
                </a:solidFill>
              </a:rPr>
              <a:pPr/>
              <a:t>32</a:t>
            </a:fld>
            <a:endParaRPr lang="en-US" altLang="en-US" sz="1200">
              <a:solidFill>
                <a:schemeClr val="tx1"/>
              </a:solidFill>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98821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5A9EDBF-F6B9-4F53-B962-AADD2A9CAABA}" type="slidenum">
              <a:rPr lang="en-US" altLang="en-US" sz="1200">
                <a:solidFill>
                  <a:schemeClr val="tx1"/>
                </a:solidFill>
              </a:rPr>
              <a:pPr/>
              <a:t>33</a:t>
            </a:fld>
            <a:endParaRPr lang="en-US" altLang="en-US" sz="1200">
              <a:solidFill>
                <a:schemeClr val="tx1"/>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66957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34</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31179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5</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5688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6</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1423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7</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1320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8</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9161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EDB8A1-A60B-4D5A-B072-94B64814EA21}" type="slidenum">
              <a:rPr lang="en-US" altLang="en-US" sz="1200">
                <a:solidFill>
                  <a:schemeClr val="tx1"/>
                </a:solidFill>
              </a:rPr>
              <a:pPr/>
              <a:t>9</a:t>
            </a:fld>
            <a:endParaRPr lang="en-US" alt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9524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0D08EE2-72F5-4A18-9DBD-556EDE6D1E4B}" type="slidenum">
              <a:rPr lang="en-US" altLang="en-US" sz="1200">
                <a:solidFill>
                  <a:schemeClr val="tx1"/>
                </a:solidFill>
              </a:rPr>
              <a:pPr/>
              <a:t>11</a:t>
            </a:fld>
            <a:endParaRPr lang="en-US" altLang="en-US" sz="1200">
              <a:solidFill>
                <a:schemeClr val="tx1"/>
              </a:solidFill>
            </a:endParaRPr>
          </a:p>
        </p:txBody>
      </p:sp>
      <p:sp>
        <p:nvSpPr>
          <p:cNvPr id="202755" name="Rectangle 2"/>
          <p:cNvSpPr>
            <a:spLocks noGrp="1" noRot="1" noChangeAspect="1" noChangeArrowheads="1" noTextEdit="1"/>
          </p:cNvSpPr>
          <p:nvPr>
            <p:ph type="sldImg"/>
          </p:nvPr>
        </p:nvSpPr>
        <p:spPr>
          <a:xfrm>
            <a:off x="1108075" y="695325"/>
            <a:ext cx="4646613" cy="3486150"/>
          </a:xfrm>
          <a:ln/>
        </p:spPr>
      </p:sp>
      <p:sp>
        <p:nvSpPr>
          <p:cNvPr id="202756" name="Rectangle 3"/>
          <p:cNvSpPr>
            <a:spLocks noGrp="1" noChangeArrowheads="1"/>
          </p:cNvSpPr>
          <p:nvPr>
            <p:ph type="body" idx="1"/>
          </p:nvPr>
        </p:nvSpPr>
        <p:spPr>
          <a:xfrm>
            <a:off x="912813" y="4414838"/>
            <a:ext cx="50323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32700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4.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ewh.ieee.org/soc/pes/dsacom/testfeeder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rtgrid.epri.com/SimulationTool.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Examples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7068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772400" cy="914400"/>
          </a:xfrm>
        </p:spPr>
        <p:txBody>
          <a:bodyPr/>
          <a:lstStyle/>
          <a:p>
            <a:pPr eaLnBrk="1" hangingPunct="1"/>
            <a:r>
              <a:rPr lang="en-US" altLang="en-US"/>
              <a:t>Computing Annual Losses</a:t>
            </a:r>
          </a:p>
        </p:txBody>
      </p:sp>
      <p:sp>
        <p:nvSpPr>
          <p:cNvPr id="28675" name="Rectangle 3"/>
          <p:cNvSpPr>
            <a:spLocks noGrp="1" noChangeArrowheads="1"/>
          </p:cNvSpPr>
          <p:nvPr>
            <p:ph type="body" idx="1"/>
          </p:nvPr>
        </p:nvSpPr>
        <p:spPr>
          <a:xfrm>
            <a:off x="457200" y="1371600"/>
            <a:ext cx="8229600" cy="4754563"/>
          </a:xfrm>
        </p:spPr>
        <p:txBody>
          <a:bodyPr/>
          <a:lstStyle/>
          <a:p>
            <a:pPr eaLnBrk="1" hangingPunct="1">
              <a:buFontTx/>
              <a:buNone/>
            </a:pPr>
            <a:endParaRPr lang="en-US" altLang="en-US" sz="2000"/>
          </a:p>
          <a:p>
            <a:pPr eaLnBrk="1" hangingPunct="1">
              <a:buFontTx/>
              <a:buNone/>
            </a:pPr>
            <a:r>
              <a:rPr lang="en-US" altLang="en-US" sz="2000"/>
              <a:t>Peak load losses are not necessarily indicative of annual losses</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38" y="2486025"/>
            <a:ext cx="41148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t="11137" r="25760"/>
          <a:stretch>
            <a:fillRect/>
          </a:stretch>
        </p:blipFill>
        <p:spPr bwMode="auto">
          <a:xfrm>
            <a:off x="4692650" y="2597150"/>
            <a:ext cx="41148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02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altLang="en-US"/>
              <a:t>Using DSS to Determine Incremental Capacity of DG</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t="12228"/>
          <a:stretch>
            <a:fillRect/>
          </a:stretch>
        </p:blipFill>
        <p:spPr bwMode="auto">
          <a:xfrm>
            <a:off x="0" y="1447800"/>
            <a:ext cx="45720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9375"/>
          <a:stretch>
            <a:fillRect/>
          </a:stretch>
        </p:blipFill>
        <p:spPr bwMode="auto">
          <a:xfrm>
            <a:off x="1295400" y="3886200"/>
            <a:ext cx="3200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1508"/>
          <a:stretch>
            <a:fillRect/>
          </a:stretch>
        </p:blipFill>
        <p:spPr bwMode="auto">
          <a:xfrm>
            <a:off x="5334000" y="1981200"/>
            <a:ext cx="3162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p:cNvSpPr txBox="1">
            <a:spLocks noChangeArrowheads="1"/>
          </p:cNvSpPr>
          <p:nvPr/>
        </p:nvSpPr>
        <p:spPr bwMode="auto">
          <a:xfrm>
            <a:off x="4724400" y="4648200"/>
            <a:ext cx="4114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“How much more power can be served at the same risk of unserved energy?”</a:t>
            </a:r>
          </a:p>
        </p:txBody>
      </p:sp>
      <p:sp>
        <p:nvSpPr>
          <p:cNvPr id="29703" name="Text Box 7"/>
          <p:cNvSpPr txBox="1">
            <a:spLocks noChangeArrowheads="1"/>
          </p:cNvSpPr>
          <p:nvPr/>
        </p:nvSpPr>
        <p:spPr bwMode="auto">
          <a:xfrm>
            <a:off x="838200" y="60198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Broad Summer Peaking System</a:t>
            </a:r>
          </a:p>
        </p:txBody>
      </p:sp>
      <p:sp>
        <p:nvSpPr>
          <p:cNvPr id="29704" name="Text Box 8"/>
          <p:cNvSpPr txBox="1">
            <a:spLocks noChangeArrowheads="1"/>
          </p:cNvSpPr>
          <p:nvPr/>
        </p:nvSpPr>
        <p:spPr bwMode="auto">
          <a:xfrm>
            <a:off x="1295400" y="1524000"/>
            <a:ext cx="411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“Needle” Peaking System</a:t>
            </a:r>
          </a:p>
        </p:txBody>
      </p:sp>
    </p:spTree>
    <p:extLst>
      <p:ext uri="{BB962C8B-B14F-4D97-AF65-F5344CB8AC3E}">
        <p14:creationId xmlns:p14="http://schemas.microsoft.com/office/powerpoint/2010/main" val="142215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DG Dispatch</a:t>
            </a:r>
          </a:p>
        </p:txBody>
      </p:sp>
      <p:sp>
        <p:nvSpPr>
          <p:cNvPr id="30723" name="Rectangle 3"/>
          <p:cNvSpPr>
            <a:spLocks noChangeArrowheads="1"/>
          </p:cNvSpPr>
          <p:nvPr/>
        </p:nvSpPr>
        <p:spPr bwMode="auto">
          <a:xfrm>
            <a:off x="222885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07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7361"/>
          <a:stretch>
            <a:fillRect/>
          </a:stretch>
        </p:blipFill>
        <p:spPr bwMode="auto">
          <a:xfrm>
            <a:off x="914400" y="1524000"/>
            <a:ext cx="79248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9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Solar PV Simulation</a:t>
            </a:r>
          </a:p>
        </p:txBody>
      </p:sp>
      <p:pic>
        <p:nvPicPr>
          <p:cNvPr id="317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375" y="1624013"/>
            <a:ext cx="746125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68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1-sec Solar Data – Cloud Transients</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57200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IEEE8500u-360kWGenSol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514600"/>
            <a:ext cx="4572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5486400" y="5029200"/>
            <a:ext cx="3124200" cy="590550"/>
          </a:xfrm>
          <a:prstGeom prst="rect">
            <a:avLst/>
          </a:prstGeom>
          <a:solidFill>
            <a:schemeClr val="bg1"/>
          </a:solidFill>
          <a:ln w="9525">
            <a:solidFill>
              <a:schemeClr val="tx1"/>
            </a:solidFill>
            <a:miter lim="800000"/>
            <a:headEnd/>
            <a:tailEnd/>
          </a:ln>
        </p:spPr>
        <p:txBody>
          <a:bodyPr>
            <a:spAutoFit/>
          </a:bodyPr>
          <a:lstStyle>
            <a:lvl1pPr>
              <a:tabLst>
                <a:tab pos="0" algn="l"/>
              </a:tabLst>
              <a:defRPr sz="1600">
                <a:solidFill>
                  <a:srgbClr val="000000"/>
                </a:solidFill>
                <a:latin typeface="Arial" panose="020B0604020202020204" pitchFamily="34" charset="0"/>
              </a:defRPr>
            </a:lvl1pPr>
            <a:lvl2pPr marL="742950" indent="-285750">
              <a:tabLst>
                <a:tab pos="0" algn="l"/>
              </a:tabLst>
              <a:defRPr sz="1600">
                <a:solidFill>
                  <a:srgbClr val="000000"/>
                </a:solidFill>
                <a:latin typeface="Arial" panose="020B0604020202020204" pitchFamily="34" charset="0"/>
              </a:defRPr>
            </a:lvl2pPr>
            <a:lvl3pPr marL="1143000" indent="-228600">
              <a:tabLst>
                <a:tab pos="0" algn="l"/>
              </a:tabLst>
              <a:defRPr sz="1600">
                <a:solidFill>
                  <a:srgbClr val="000000"/>
                </a:solidFill>
                <a:latin typeface="Arial" panose="020B0604020202020204" pitchFamily="34" charset="0"/>
              </a:defRPr>
            </a:lvl3pPr>
            <a:lvl4pPr marL="1600200" indent="-228600">
              <a:tabLst>
                <a:tab pos="0" algn="l"/>
              </a:tabLst>
              <a:defRPr sz="1600">
                <a:solidFill>
                  <a:srgbClr val="000000"/>
                </a:solidFill>
                <a:latin typeface="Arial" panose="020B0604020202020204" pitchFamily="34" charset="0"/>
              </a:defRPr>
            </a:lvl4pPr>
            <a:lvl5pPr marL="2057400" indent="-228600">
              <a:tabLst>
                <a:tab pos="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0" algn="l"/>
              </a:tabLst>
              <a:defRPr sz="1600">
                <a:solidFill>
                  <a:srgbClr val="000000"/>
                </a:solidFill>
                <a:latin typeface="Arial" panose="020B0604020202020204" pitchFamily="34" charset="0"/>
              </a:defRPr>
            </a:lvl9pPr>
          </a:lstStyle>
          <a:p>
            <a:r>
              <a:rPr lang="en-US" altLang="en-US"/>
              <a:t>Impact on Feeder Voltage</a:t>
            </a:r>
            <a:br>
              <a:rPr lang="en-US" altLang="en-US"/>
            </a:br>
            <a:endParaRPr lang="en-US" altLang="en-US"/>
          </a:p>
        </p:txBody>
      </p:sp>
    </p:spTree>
    <p:extLst>
      <p:ext uri="{BB962C8B-B14F-4D97-AF65-F5344CB8AC3E}">
        <p14:creationId xmlns:p14="http://schemas.microsoft.com/office/powerpoint/2010/main" val="428480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dirty="0"/>
              <a:t>1-sec Solar PV Simulation Shows Voltage Regulation Issues</a:t>
            </a:r>
          </a:p>
        </p:txBody>
      </p:sp>
      <p:grpSp>
        <p:nvGrpSpPr>
          <p:cNvPr id="33795" name="Group 16"/>
          <p:cNvGrpSpPr>
            <a:grpSpLocks/>
          </p:cNvGrpSpPr>
          <p:nvPr/>
        </p:nvGrpSpPr>
        <p:grpSpPr bwMode="auto">
          <a:xfrm>
            <a:off x="1086897" y="1361552"/>
            <a:ext cx="6124575" cy="5019675"/>
            <a:chOff x="672" y="864"/>
            <a:chExt cx="3858" cy="3162"/>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864"/>
              <a:ext cx="3858"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Oval 5"/>
            <p:cNvSpPr>
              <a:spLocks noChangeArrowheads="1"/>
            </p:cNvSpPr>
            <p:nvPr/>
          </p:nvSpPr>
          <p:spPr bwMode="auto">
            <a:xfrm>
              <a:off x="1392"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8" name="Oval 6"/>
            <p:cNvSpPr>
              <a:spLocks noChangeArrowheads="1"/>
            </p:cNvSpPr>
            <p:nvPr/>
          </p:nvSpPr>
          <p:spPr bwMode="auto">
            <a:xfrm>
              <a:off x="2304" y="201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799" name="Oval 8"/>
            <p:cNvSpPr>
              <a:spLocks noChangeArrowheads="1"/>
            </p:cNvSpPr>
            <p:nvPr/>
          </p:nvSpPr>
          <p:spPr bwMode="auto">
            <a:xfrm>
              <a:off x="2736" y="960"/>
              <a:ext cx="67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0" name="Oval 9"/>
            <p:cNvSpPr>
              <a:spLocks noChangeArrowheads="1"/>
            </p:cNvSpPr>
            <p:nvPr/>
          </p:nvSpPr>
          <p:spPr bwMode="auto">
            <a:xfrm>
              <a:off x="3024" y="19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1" name="Oval 10"/>
            <p:cNvSpPr>
              <a:spLocks noChangeArrowheads="1"/>
            </p:cNvSpPr>
            <p:nvPr/>
          </p:nvSpPr>
          <p:spPr bwMode="auto">
            <a:xfrm>
              <a:off x="1440" y="912"/>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3802" name="Text Box 11"/>
            <p:cNvSpPr txBox="1">
              <a:spLocks noChangeArrowheads="1"/>
            </p:cNvSpPr>
            <p:nvPr/>
          </p:nvSpPr>
          <p:spPr bwMode="auto">
            <a:xfrm>
              <a:off x="2256" y="3168"/>
              <a:ext cx="2016" cy="237"/>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800" b="1"/>
                <a:t>Regulator Operations</a:t>
              </a:r>
            </a:p>
          </p:txBody>
        </p:sp>
        <p:sp>
          <p:nvSpPr>
            <p:cNvPr id="33803" name="Line 12"/>
            <p:cNvSpPr>
              <a:spLocks noChangeShapeType="1"/>
            </p:cNvSpPr>
            <p:nvPr/>
          </p:nvSpPr>
          <p:spPr bwMode="auto">
            <a:xfrm flipV="1">
              <a:off x="2880" y="2352"/>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4" name="Line 13"/>
            <p:cNvSpPr>
              <a:spLocks noChangeShapeType="1"/>
            </p:cNvSpPr>
            <p:nvPr/>
          </p:nvSpPr>
          <p:spPr bwMode="auto">
            <a:xfrm flipH="1" flipV="1">
              <a:off x="2544" y="2400"/>
              <a:ext cx="24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5" name="Line 14"/>
            <p:cNvSpPr>
              <a:spLocks noChangeShapeType="1"/>
            </p:cNvSpPr>
            <p:nvPr/>
          </p:nvSpPr>
          <p:spPr bwMode="auto">
            <a:xfrm flipV="1">
              <a:off x="2832" y="1248"/>
              <a:ext cx="192" cy="1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06" name="Line 15"/>
            <p:cNvSpPr>
              <a:spLocks noChangeShapeType="1"/>
            </p:cNvSpPr>
            <p:nvPr/>
          </p:nvSpPr>
          <p:spPr bwMode="auto">
            <a:xfrm flipH="1" flipV="1">
              <a:off x="1680" y="2400"/>
              <a:ext cx="912" cy="7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Tree>
    <p:extLst>
      <p:ext uri="{BB962C8B-B14F-4D97-AF65-F5344CB8AC3E}">
        <p14:creationId xmlns:p14="http://schemas.microsoft.com/office/powerpoint/2010/main" val="394351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SolarRamp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47838"/>
            <a:ext cx="5500688"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Grp="1" noChangeArrowheads="1"/>
          </p:cNvSpPr>
          <p:nvPr>
            <p:ph type="title"/>
          </p:nvPr>
        </p:nvSpPr>
        <p:spPr/>
        <p:txBody>
          <a:bodyPr/>
          <a:lstStyle/>
          <a:p>
            <a:pPr eaLnBrk="1" hangingPunct="1"/>
            <a:r>
              <a:rPr lang="en-US" altLang="en-US"/>
              <a:t>Example of an Expected DG Problem</a:t>
            </a:r>
          </a:p>
        </p:txBody>
      </p:sp>
      <p:grpSp>
        <p:nvGrpSpPr>
          <p:cNvPr id="40964" name="Group 4"/>
          <p:cNvGrpSpPr>
            <a:grpSpLocks/>
          </p:cNvGrpSpPr>
          <p:nvPr/>
        </p:nvGrpSpPr>
        <p:grpSpPr bwMode="auto">
          <a:xfrm>
            <a:off x="2286000" y="1905000"/>
            <a:ext cx="4648200" cy="3657600"/>
            <a:chOff x="6900" y="6893"/>
            <a:chExt cx="4395" cy="3307"/>
          </a:xfrm>
        </p:grpSpPr>
        <p:sp>
          <p:nvSpPr>
            <p:cNvPr id="40965" name="Text Box 5"/>
            <p:cNvSpPr txBox="1">
              <a:spLocks noChangeArrowheads="1"/>
            </p:cNvSpPr>
            <p:nvPr/>
          </p:nvSpPr>
          <p:spPr bwMode="auto">
            <a:xfrm>
              <a:off x="9315" y="9255"/>
              <a:ext cx="1980" cy="94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a:latin typeface="Times New Roman" panose="02020603050405020304" pitchFamily="18" charset="0"/>
                  <a:cs typeface="Arial" panose="020B0604020202020204" pitchFamily="34" charset="0"/>
                </a:rPr>
                <a:t>Regulator taps up to compensate for voltage drop</a:t>
              </a:r>
              <a:endParaRPr lang="en-US" altLang="en-US" sz="2400" b="1">
                <a:cs typeface="Arial" panose="020B0604020202020204" pitchFamily="34" charset="0"/>
              </a:endParaRPr>
            </a:p>
          </p:txBody>
        </p:sp>
        <p:sp>
          <p:nvSpPr>
            <p:cNvPr id="40966" name="Text Box 6"/>
            <p:cNvSpPr txBox="1">
              <a:spLocks noChangeArrowheads="1"/>
            </p:cNvSpPr>
            <p:nvPr/>
          </p:nvSpPr>
          <p:spPr bwMode="auto">
            <a:xfrm>
              <a:off x="6900" y="7005"/>
              <a:ext cx="2325" cy="675"/>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imes New Roman" panose="02020603050405020304" pitchFamily="18" charset="0"/>
                  <a:cs typeface="Arial" panose="020B0604020202020204" pitchFamily="34" charset="0"/>
                </a:rPr>
                <a:t>Voltage overshoots as power output ramps up</a:t>
              </a:r>
              <a:endParaRPr lang="en-US" altLang="en-US" sz="2000" b="1">
                <a:cs typeface="Arial" panose="020B0604020202020204" pitchFamily="34" charset="0"/>
              </a:endParaRPr>
            </a:p>
          </p:txBody>
        </p:sp>
        <p:sp>
          <p:nvSpPr>
            <p:cNvPr id="40967" name="Line 7"/>
            <p:cNvSpPr>
              <a:spLocks noChangeShapeType="1"/>
            </p:cNvSpPr>
            <p:nvPr/>
          </p:nvSpPr>
          <p:spPr bwMode="auto">
            <a:xfrm flipV="1">
              <a:off x="9045" y="9450"/>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Line 8"/>
            <p:cNvSpPr>
              <a:spLocks noChangeShapeType="1"/>
            </p:cNvSpPr>
            <p:nvPr/>
          </p:nvSpPr>
          <p:spPr bwMode="auto">
            <a:xfrm rot="5400000" flipV="1">
              <a:off x="8940" y="6525"/>
              <a:ext cx="0" cy="73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5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Root of Problem</a:t>
            </a:r>
          </a:p>
        </p:txBody>
      </p:sp>
      <p:sp>
        <p:nvSpPr>
          <p:cNvPr id="41987" name="Rectangle 3"/>
          <p:cNvSpPr>
            <a:spLocks noChangeArrowheads="1"/>
          </p:cNvSpPr>
          <p:nvPr/>
        </p:nvSpPr>
        <p:spPr bwMode="auto">
          <a:xfrm>
            <a:off x="0" y="204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grpSp>
        <p:nvGrpSpPr>
          <p:cNvPr id="41988" name="Group 4"/>
          <p:cNvGrpSpPr>
            <a:grpSpLocks noChangeAspect="1"/>
          </p:cNvGrpSpPr>
          <p:nvPr/>
        </p:nvGrpSpPr>
        <p:grpSpPr bwMode="auto">
          <a:xfrm>
            <a:off x="1143000" y="1981200"/>
            <a:ext cx="4648200" cy="4343400"/>
            <a:chOff x="2362" y="3630"/>
            <a:chExt cx="12656" cy="11822"/>
          </a:xfrm>
        </p:grpSpPr>
        <p:sp>
          <p:nvSpPr>
            <p:cNvPr id="41991" name="AutoShape 5"/>
            <p:cNvSpPr>
              <a:spLocks noChangeAspect="1" noChangeArrowheads="1" noTextEdit="1"/>
            </p:cNvSpPr>
            <p:nvPr/>
          </p:nvSpPr>
          <p:spPr bwMode="auto">
            <a:xfrm>
              <a:off x="2362" y="3630"/>
              <a:ext cx="12656" cy="1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92" name="Rectangle 6"/>
            <p:cNvSpPr>
              <a:spLocks noChangeArrowheads="1"/>
            </p:cNvSpPr>
            <p:nvPr/>
          </p:nvSpPr>
          <p:spPr bwMode="auto">
            <a:xfrm>
              <a:off x="2362" y="4397"/>
              <a:ext cx="12656" cy="10355"/>
            </a:xfrm>
            <a:prstGeom prst="rect">
              <a:avLst/>
            </a:prstGeom>
            <a:solidFill>
              <a:srgbClr val="FFFFFF"/>
            </a:solidFill>
            <a:ln w="9525">
              <a:solidFill>
                <a:srgbClr val="FFFFFF"/>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1993" name="Rectangle 7"/>
            <p:cNvSpPr>
              <a:spLocks noChangeArrowheads="1"/>
            </p:cNvSpPr>
            <p:nvPr/>
          </p:nvSpPr>
          <p:spPr bwMode="auto">
            <a:xfrm>
              <a:off x="7218" y="3816"/>
              <a:ext cx="5639"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Voltage Profile w/ DG</a:t>
              </a:r>
              <a:endParaRPr lang="en-US" altLang="en-US" sz="1800">
                <a:solidFill>
                  <a:schemeClr val="tx1"/>
                </a:solidFill>
                <a:ea typeface="Times New Roman" panose="02020603050405020304" pitchFamily="18" charset="0"/>
                <a:cs typeface="MS Sans Serif" charset="0"/>
              </a:endParaRPr>
            </a:p>
          </p:txBody>
        </p:sp>
        <p:sp>
          <p:nvSpPr>
            <p:cNvPr id="41994" name="Line 8"/>
            <p:cNvSpPr>
              <a:spLocks noChangeShapeType="1"/>
            </p:cNvSpPr>
            <p:nvPr/>
          </p:nvSpPr>
          <p:spPr bwMode="auto">
            <a:xfrm>
              <a:off x="482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5" name="Line 9"/>
            <p:cNvSpPr>
              <a:spLocks noChangeShapeType="1"/>
            </p:cNvSpPr>
            <p:nvPr/>
          </p:nvSpPr>
          <p:spPr bwMode="auto">
            <a:xfrm>
              <a:off x="568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0"/>
            <p:cNvSpPr>
              <a:spLocks noChangeShapeType="1"/>
            </p:cNvSpPr>
            <p:nvPr/>
          </p:nvSpPr>
          <p:spPr bwMode="auto">
            <a:xfrm>
              <a:off x="656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1"/>
            <p:cNvSpPr>
              <a:spLocks noChangeShapeType="1"/>
            </p:cNvSpPr>
            <p:nvPr/>
          </p:nvSpPr>
          <p:spPr bwMode="auto">
            <a:xfrm>
              <a:off x="741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2"/>
            <p:cNvSpPr>
              <a:spLocks noChangeShapeType="1"/>
            </p:cNvSpPr>
            <p:nvPr/>
          </p:nvSpPr>
          <p:spPr bwMode="auto">
            <a:xfrm>
              <a:off x="829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3"/>
            <p:cNvSpPr>
              <a:spLocks noChangeShapeType="1"/>
            </p:cNvSpPr>
            <p:nvPr/>
          </p:nvSpPr>
          <p:spPr bwMode="auto">
            <a:xfrm>
              <a:off x="9152"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4"/>
            <p:cNvSpPr>
              <a:spLocks noChangeShapeType="1"/>
            </p:cNvSpPr>
            <p:nvPr/>
          </p:nvSpPr>
          <p:spPr bwMode="auto">
            <a:xfrm>
              <a:off x="1000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5"/>
            <p:cNvSpPr>
              <a:spLocks noChangeShapeType="1"/>
            </p:cNvSpPr>
            <p:nvPr/>
          </p:nvSpPr>
          <p:spPr bwMode="auto">
            <a:xfrm>
              <a:off x="1091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Line 16"/>
            <p:cNvSpPr>
              <a:spLocks noChangeShapeType="1"/>
            </p:cNvSpPr>
            <p:nvPr/>
          </p:nvSpPr>
          <p:spPr bwMode="auto">
            <a:xfrm>
              <a:off x="1176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Line 17"/>
            <p:cNvSpPr>
              <a:spLocks noChangeShapeType="1"/>
            </p:cNvSpPr>
            <p:nvPr/>
          </p:nvSpPr>
          <p:spPr bwMode="auto">
            <a:xfrm>
              <a:off x="12645"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4" name="Line 18"/>
            <p:cNvSpPr>
              <a:spLocks noChangeShapeType="1"/>
            </p:cNvSpPr>
            <p:nvPr/>
          </p:nvSpPr>
          <p:spPr bwMode="auto">
            <a:xfrm>
              <a:off x="13500"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19"/>
            <p:cNvSpPr>
              <a:spLocks noChangeShapeType="1"/>
            </p:cNvSpPr>
            <p:nvPr/>
          </p:nvSpPr>
          <p:spPr bwMode="auto">
            <a:xfrm>
              <a:off x="14357" y="13962"/>
              <a:ext cx="0" cy="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0"/>
            <p:cNvSpPr>
              <a:spLocks noChangeShapeType="1"/>
            </p:cNvSpPr>
            <p:nvPr/>
          </p:nvSpPr>
          <p:spPr bwMode="auto">
            <a:xfrm>
              <a:off x="3872" y="14039"/>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Rectangle 21"/>
            <p:cNvSpPr>
              <a:spLocks noChangeArrowheads="1"/>
            </p:cNvSpPr>
            <p:nvPr/>
          </p:nvSpPr>
          <p:spPr bwMode="auto">
            <a:xfrm>
              <a:off x="3501" y="14039"/>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0.0</a:t>
              </a:r>
              <a:endParaRPr lang="en-US" altLang="en-US" sz="1800">
                <a:solidFill>
                  <a:schemeClr val="tx1"/>
                </a:solidFill>
                <a:ea typeface="Times New Roman" panose="02020603050405020304" pitchFamily="18" charset="0"/>
                <a:cs typeface="MS Sans Serif" charset="0"/>
              </a:endParaRPr>
            </a:p>
          </p:txBody>
        </p:sp>
        <p:sp>
          <p:nvSpPr>
            <p:cNvPr id="42008" name="Line 22"/>
            <p:cNvSpPr>
              <a:spLocks noChangeShapeType="1"/>
            </p:cNvSpPr>
            <p:nvPr/>
          </p:nvSpPr>
          <p:spPr bwMode="auto">
            <a:xfrm>
              <a:off x="741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Rectangle 23"/>
            <p:cNvSpPr>
              <a:spLocks noChangeArrowheads="1"/>
            </p:cNvSpPr>
            <p:nvPr/>
          </p:nvSpPr>
          <p:spPr bwMode="auto">
            <a:xfrm>
              <a:off x="7262"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2.0</a:t>
              </a:r>
              <a:endParaRPr lang="en-US" altLang="en-US" sz="1800">
                <a:solidFill>
                  <a:schemeClr val="tx1"/>
                </a:solidFill>
                <a:ea typeface="Times New Roman" panose="02020603050405020304" pitchFamily="18" charset="0"/>
                <a:cs typeface="MS Sans Serif" charset="0"/>
              </a:endParaRPr>
            </a:p>
          </p:txBody>
        </p:sp>
        <p:sp>
          <p:nvSpPr>
            <p:cNvPr id="42010" name="Line 24"/>
            <p:cNvSpPr>
              <a:spLocks noChangeShapeType="1"/>
            </p:cNvSpPr>
            <p:nvPr/>
          </p:nvSpPr>
          <p:spPr bwMode="auto">
            <a:xfrm>
              <a:off x="10910"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Rectangle 25"/>
            <p:cNvSpPr>
              <a:spLocks noChangeArrowheads="1"/>
            </p:cNvSpPr>
            <p:nvPr/>
          </p:nvSpPr>
          <p:spPr bwMode="auto">
            <a:xfrm>
              <a:off x="1075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4.0</a:t>
              </a:r>
              <a:endParaRPr lang="en-US" altLang="en-US" sz="1800">
                <a:solidFill>
                  <a:schemeClr val="tx1"/>
                </a:solidFill>
                <a:ea typeface="Times New Roman" panose="02020603050405020304" pitchFamily="18" charset="0"/>
                <a:cs typeface="MS Sans Serif" charset="0"/>
              </a:endParaRPr>
            </a:p>
          </p:txBody>
        </p:sp>
        <p:sp>
          <p:nvSpPr>
            <p:cNvPr id="42012" name="Line 26"/>
            <p:cNvSpPr>
              <a:spLocks noChangeShapeType="1"/>
            </p:cNvSpPr>
            <p:nvPr/>
          </p:nvSpPr>
          <p:spPr bwMode="auto">
            <a:xfrm>
              <a:off x="14357" y="13962"/>
              <a:ext cx="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Rectangle 27"/>
            <p:cNvSpPr>
              <a:spLocks noChangeArrowheads="1"/>
            </p:cNvSpPr>
            <p:nvPr/>
          </p:nvSpPr>
          <p:spPr bwMode="auto">
            <a:xfrm>
              <a:off x="14205" y="14117"/>
              <a:ext cx="774"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6.0</a:t>
              </a:r>
              <a:endParaRPr lang="en-US" altLang="en-US" sz="1800">
                <a:solidFill>
                  <a:schemeClr val="tx1"/>
                </a:solidFill>
                <a:ea typeface="Times New Roman" panose="02020603050405020304" pitchFamily="18" charset="0"/>
                <a:cs typeface="MS Sans Serif" charset="0"/>
              </a:endParaRPr>
            </a:p>
          </p:txBody>
        </p:sp>
        <p:sp>
          <p:nvSpPr>
            <p:cNvPr id="42014" name="Rectangle 28"/>
            <p:cNvSpPr>
              <a:spLocks noChangeArrowheads="1"/>
            </p:cNvSpPr>
            <p:nvPr/>
          </p:nvSpPr>
          <p:spPr bwMode="auto">
            <a:xfrm>
              <a:off x="4430" y="14783"/>
              <a:ext cx="8086"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Distance from Substation (km)</a:t>
              </a:r>
              <a:endParaRPr lang="en-US" altLang="en-US" sz="1800">
                <a:solidFill>
                  <a:schemeClr val="tx1"/>
                </a:solidFill>
                <a:ea typeface="Times New Roman" panose="02020603050405020304" pitchFamily="18" charset="0"/>
                <a:cs typeface="MS Sans Serif" charset="0"/>
              </a:endParaRPr>
            </a:p>
          </p:txBody>
        </p:sp>
        <p:sp>
          <p:nvSpPr>
            <p:cNvPr id="42015" name="Line 29"/>
            <p:cNvSpPr>
              <a:spLocks noChangeShapeType="1"/>
            </p:cNvSpPr>
            <p:nvPr/>
          </p:nvSpPr>
          <p:spPr bwMode="auto">
            <a:xfrm flipH="1">
              <a:off x="3686" y="13908"/>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Rectangle 30"/>
            <p:cNvSpPr>
              <a:spLocks noChangeArrowheads="1"/>
            </p:cNvSpPr>
            <p:nvPr/>
          </p:nvSpPr>
          <p:spPr bwMode="auto">
            <a:xfrm>
              <a:off x="2385" y="13389"/>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0.90</a:t>
              </a:r>
              <a:endParaRPr lang="en-US" altLang="en-US" sz="1800">
                <a:solidFill>
                  <a:schemeClr val="tx1"/>
                </a:solidFill>
                <a:ea typeface="Times New Roman" panose="02020603050405020304" pitchFamily="18" charset="0"/>
                <a:cs typeface="MS Sans Serif" charset="0"/>
              </a:endParaRPr>
            </a:p>
          </p:txBody>
        </p:sp>
        <p:sp>
          <p:nvSpPr>
            <p:cNvPr id="42017" name="Line 31"/>
            <p:cNvSpPr>
              <a:spLocks noChangeShapeType="1"/>
            </p:cNvSpPr>
            <p:nvPr/>
          </p:nvSpPr>
          <p:spPr bwMode="auto">
            <a:xfrm flipH="1">
              <a:off x="3686" y="11603"/>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Rectangle 32"/>
            <p:cNvSpPr>
              <a:spLocks noChangeArrowheads="1"/>
            </p:cNvSpPr>
            <p:nvPr/>
          </p:nvSpPr>
          <p:spPr bwMode="auto">
            <a:xfrm>
              <a:off x="2385" y="1125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0.95</a:t>
              </a:r>
              <a:endParaRPr lang="en-US" altLang="en-US" sz="1800">
                <a:solidFill>
                  <a:schemeClr val="tx1"/>
                </a:solidFill>
                <a:ea typeface="Times New Roman" panose="02020603050405020304" pitchFamily="18" charset="0"/>
                <a:cs typeface="MS Sans Serif" charset="0"/>
              </a:endParaRPr>
            </a:p>
          </p:txBody>
        </p:sp>
        <p:sp>
          <p:nvSpPr>
            <p:cNvPr id="42019" name="Line 33"/>
            <p:cNvSpPr>
              <a:spLocks noChangeShapeType="1"/>
            </p:cNvSpPr>
            <p:nvPr/>
          </p:nvSpPr>
          <p:spPr bwMode="auto">
            <a:xfrm flipH="1">
              <a:off x="3686" y="9302"/>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Rectangle 34"/>
            <p:cNvSpPr>
              <a:spLocks noChangeArrowheads="1"/>
            </p:cNvSpPr>
            <p:nvPr/>
          </p:nvSpPr>
          <p:spPr bwMode="auto">
            <a:xfrm>
              <a:off x="2385" y="9021"/>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1.00</a:t>
              </a:r>
              <a:endParaRPr lang="en-US" altLang="en-US" sz="1800">
                <a:solidFill>
                  <a:schemeClr val="tx1"/>
                </a:solidFill>
                <a:ea typeface="Times New Roman" panose="02020603050405020304" pitchFamily="18" charset="0"/>
                <a:cs typeface="MS Sans Serif" charset="0"/>
              </a:endParaRPr>
            </a:p>
          </p:txBody>
        </p:sp>
        <p:sp>
          <p:nvSpPr>
            <p:cNvPr id="42021" name="Line 35"/>
            <p:cNvSpPr>
              <a:spLocks noChangeShapeType="1"/>
            </p:cNvSpPr>
            <p:nvPr/>
          </p:nvSpPr>
          <p:spPr bwMode="auto">
            <a:xfrm flipH="1">
              <a:off x="3686" y="6976"/>
              <a:ext cx="1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Rectangle 36"/>
            <p:cNvSpPr>
              <a:spLocks noChangeArrowheads="1"/>
            </p:cNvSpPr>
            <p:nvPr/>
          </p:nvSpPr>
          <p:spPr bwMode="auto">
            <a:xfrm>
              <a:off x="2385" y="6604"/>
              <a:ext cx="108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1.05</a:t>
              </a:r>
              <a:endParaRPr lang="en-US" altLang="en-US" sz="1800">
                <a:solidFill>
                  <a:schemeClr val="tx1"/>
                </a:solidFill>
                <a:ea typeface="Times New Roman" panose="02020603050405020304" pitchFamily="18" charset="0"/>
                <a:cs typeface="MS Sans Serif" charset="0"/>
              </a:endParaRPr>
            </a:p>
          </p:txBody>
        </p:sp>
        <p:sp>
          <p:nvSpPr>
            <p:cNvPr id="42023" name="Rectangle 37"/>
            <p:cNvSpPr>
              <a:spLocks noChangeArrowheads="1"/>
            </p:cNvSpPr>
            <p:nvPr/>
          </p:nvSpPr>
          <p:spPr bwMode="auto">
            <a:xfrm>
              <a:off x="2385" y="4559"/>
              <a:ext cx="1085"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1.10</a:t>
              </a:r>
              <a:endParaRPr lang="en-US" altLang="en-US" sz="1800">
                <a:solidFill>
                  <a:schemeClr val="tx1"/>
                </a:solidFill>
                <a:ea typeface="Times New Roman" panose="02020603050405020304" pitchFamily="18" charset="0"/>
                <a:cs typeface="MS Sans Serif" charset="0"/>
              </a:endParaRPr>
            </a:p>
          </p:txBody>
        </p:sp>
        <p:sp>
          <p:nvSpPr>
            <p:cNvPr id="42024" name="Rectangle 38"/>
            <p:cNvSpPr>
              <a:spLocks noChangeArrowheads="1"/>
            </p:cNvSpPr>
            <p:nvPr/>
          </p:nvSpPr>
          <p:spPr bwMode="auto">
            <a:xfrm>
              <a:off x="2571" y="3630"/>
              <a:ext cx="3160"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p.u. Voltage</a:t>
              </a:r>
              <a:endParaRPr lang="en-US" altLang="en-US" sz="1800">
                <a:solidFill>
                  <a:schemeClr val="tx1"/>
                </a:solidFill>
                <a:ea typeface="Times New Roman" panose="02020603050405020304" pitchFamily="18" charset="0"/>
                <a:cs typeface="MS Sans Serif" charset="0"/>
              </a:endParaRPr>
            </a:p>
          </p:txBody>
        </p:sp>
        <p:sp>
          <p:nvSpPr>
            <p:cNvPr id="42025" name="Rectangle 39"/>
            <p:cNvSpPr>
              <a:spLocks noChangeArrowheads="1"/>
            </p:cNvSpPr>
            <p:nvPr/>
          </p:nvSpPr>
          <p:spPr bwMode="auto">
            <a:xfrm>
              <a:off x="3745" y="4702"/>
              <a:ext cx="10898" cy="9283"/>
            </a:xfrm>
            <a:prstGeom prst="rect">
              <a:avLst/>
            </a:prstGeom>
            <a:solidFill>
              <a:srgbClr val="FFFFFF"/>
            </a:solidFill>
            <a:ln w="952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026" name="Line 40"/>
            <p:cNvSpPr>
              <a:spLocks noChangeShapeType="1"/>
            </p:cNvSpPr>
            <p:nvPr/>
          </p:nvSpPr>
          <p:spPr bwMode="auto">
            <a:xfrm flipV="1">
              <a:off x="482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41"/>
            <p:cNvSpPr>
              <a:spLocks noChangeShapeType="1"/>
            </p:cNvSpPr>
            <p:nvPr/>
          </p:nvSpPr>
          <p:spPr bwMode="auto">
            <a:xfrm flipV="1">
              <a:off x="568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42"/>
            <p:cNvSpPr>
              <a:spLocks noChangeShapeType="1"/>
            </p:cNvSpPr>
            <p:nvPr/>
          </p:nvSpPr>
          <p:spPr bwMode="auto">
            <a:xfrm flipV="1">
              <a:off x="656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43"/>
            <p:cNvSpPr>
              <a:spLocks noChangeShapeType="1"/>
            </p:cNvSpPr>
            <p:nvPr/>
          </p:nvSpPr>
          <p:spPr bwMode="auto">
            <a:xfrm flipV="1">
              <a:off x="741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44"/>
            <p:cNvSpPr>
              <a:spLocks noChangeShapeType="1"/>
            </p:cNvSpPr>
            <p:nvPr/>
          </p:nvSpPr>
          <p:spPr bwMode="auto">
            <a:xfrm flipV="1">
              <a:off x="829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45"/>
            <p:cNvSpPr>
              <a:spLocks noChangeShapeType="1"/>
            </p:cNvSpPr>
            <p:nvPr/>
          </p:nvSpPr>
          <p:spPr bwMode="auto">
            <a:xfrm flipV="1">
              <a:off x="9152"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46"/>
            <p:cNvSpPr>
              <a:spLocks noChangeShapeType="1"/>
            </p:cNvSpPr>
            <p:nvPr/>
          </p:nvSpPr>
          <p:spPr bwMode="auto">
            <a:xfrm flipV="1">
              <a:off x="1000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47"/>
            <p:cNvSpPr>
              <a:spLocks noChangeShapeType="1"/>
            </p:cNvSpPr>
            <p:nvPr/>
          </p:nvSpPr>
          <p:spPr bwMode="auto">
            <a:xfrm flipV="1">
              <a:off x="1091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48"/>
            <p:cNvSpPr>
              <a:spLocks noChangeShapeType="1"/>
            </p:cNvSpPr>
            <p:nvPr/>
          </p:nvSpPr>
          <p:spPr bwMode="auto">
            <a:xfrm flipV="1">
              <a:off x="1176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49"/>
            <p:cNvSpPr>
              <a:spLocks noChangeShapeType="1"/>
            </p:cNvSpPr>
            <p:nvPr/>
          </p:nvSpPr>
          <p:spPr bwMode="auto">
            <a:xfrm flipV="1">
              <a:off x="12645"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50"/>
            <p:cNvSpPr>
              <a:spLocks noChangeShapeType="1"/>
            </p:cNvSpPr>
            <p:nvPr/>
          </p:nvSpPr>
          <p:spPr bwMode="auto">
            <a:xfrm flipV="1">
              <a:off x="13500"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51"/>
            <p:cNvSpPr>
              <a:spLocks noChangeShapeType="1"/>
            </p:cNvSpPr>
            <p:nvPr/>
          </p:nvSpPr>
          <p:spPr bwMode="auto">
            <a:xfrm flipV="1">
              <a:off x="14357" y="4702"/>
              <a:ext cx="0" cy="926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52"/>
            <p:cNvSpPr>
              <a:spLocks noChangeShapeType="1"/>
            </p:cNvSpPr>
            <p:nvPr/>
          </p:nvSpPr>
          <p:spPr bwMode="auto">
            <a:xfrm>
              <a:off x="3745" y="13962"/>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39" name="Line 53"/>
            <p:cNvSpPr>
              <a:spLocks noChangeShapeType="1"/>
            </p:cNvSpPr>
            <p:nvPr/>
          </p:nvSpPr>
          <p:spPr bwMode="auto">
            <a:xfrm>
              <a:off x="3745" y="116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Line 54"/>
            <p:cNvSpPr>
              <a:spLocks noChangeShapeType="1"/>
            </p:cNvSpPr>
            <p:nvPr/>
          </p:nvSpPr>
          <p:spPr bwMode="auto">
            <a:xfrm>
              <a:off x="3745" y="9357"/>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1" name="Line 55"/>
            <p:cNvSpPr>
              <a:spLocks noChangeShapeType="1"/>
            </p:cNvSpPr>
            <p:nvPr/>
          </p:nvSpPr>
          <p:spPr bwMode="auto">
            <a:xfrm>
              <a:off x="3745" y="7030"/>
              <a:ext cx="10878" cy="0"/>
            </a:xfrm>
            <a:prstGeom prst="line">
              <a:avLst/>
            </a:prstGeom>
            <a:noFill/>
            <a:ln w="9525">
              <a:solidFill>
                <a:srgbClr val="80808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042" name="Line 56"/>
            <p:cNvSpPr>
              <a:spLocks noChangeShapeType="1"/>
            </p:cNvSpPr>
            <p:nvPr/>
          </p:nvSpPr>
          <p:spPr bwMode="auto">
            <a:xfrm>
              <a:off x="3965" y="7599"/>
              <a:ext cx="682"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3" name="Line 57"/>
            <p:cNvSpPr>
              <a:spLocks noChangeShapeType="1"/>
            </p:cNvSpPr>
            <p:nvPr/>
          </p:nvSpPr>
          <p:spPr bwMode="auto">
            <a:xfrm>
              <a:off x="3965" y="7599"/>
              <a:ext cx="682"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4" name="Line 58"/>
            <p:cNvSpPr>
              <a:spLocks noChangeShapeType="1"/>
            </p:cNvSpPr>
            <p:nvPr/>
          </p:nvSpPr>
          <p:spPr bwMode="auto">
            <a:xfrm>
              <a:off x="3965" y="7599"/>
              <a:ext cx="682" cy="2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5" name="Line 59"/>
            <p:cNvSpPr>
              <a:spLocks noChangeShapeType="1"/>
            </p:cNvSpPr>
            <p:nvPr/>
          </p:nvSpPr>
          <p:spPr bwMode="auto">
            <a:xfrm>
              <a:off x="4647" y="8017"/>
              <a:ext cx="503" cy="2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6" name="Line 60"/>
            <p:cNvSpPr>
              <a:spLocks noChangeShapeType="1"/>
            </p:cNvSpPr>
            <p:nvPr/>
          </p:nvSpPr>
          <p:spPr bwMode="auto">
            <a:xfrm>
              <a:off x="4647" y="7645"/>
              <a:ext cx="50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7" name="Line 61"/>
            <p:cNvSpPr>
              <a:spLocks noChangeShapeType="1"/>
            </p:cNvSpPr>
            <p:nvPr/>
          </p:nvSpPr>
          <p:spPr bwMode="auto">
            <a:xfrm>
              <a:off x="4647" y="7885"/>
              <a:ext cx="503"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8" name="Line 62"/>
            <p:cNvSpPr>
              <a:spLocks noChangeShapeType="1"/>
            </p:cNvSpPr>
            <p:nvPr/>
          </p:nvSpPr>
          <p:spPr bwMode="auto">
            <a:xfrm>
              <a:off x="5150" y="8303"/>
              <a:ext cx="354" cy="19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9" name="Line 63"/>
            <p:cNvSpPr>
              <a:spLocks noChangeShapeType="1"/>
            </p:cNvSpPr>
            <p:nvPr/>
          </p:nvSpPr>
          <p:spPr bwMode="auto">
            <a:xfrm>
              <a:off x="5150" y="7645"/>
              <a:ext cx="354"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0" name="Line 64"/>
            <p:cNvSpPr>
              <a:spLocks noChangeShapeType="1"/>
            </p:cNvSpPr>
            <p:nvPr/>
          </p:nvSpPr>
          <p:spPr bwMode="auto">
            <a:xfrm>
              <a:off x="5150" y="8083"/>
              <a:ext cx="354"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1" name="Line 65"/>
            <p:cNvSpPr>
              <a:spLocks noChangeShapeType="1"/>
            </p:cNvSpPr>
            <p:nvPr/>
          </p:nvSpPr>
          <p:spPr bwMode="auto">
            <a:xfrm>
              <a:off x="5504" y="8502"/>
              <a:ext cx="549" cy="2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2" name="Line 66"/>
            <p:cNvSpPr>
              <a:spLocks noChangeShapeType="1"/>
            </p:cNvSpPr>
            <p:nvPr/>
          </p:nvSpPr>
          <p:spPr bwMode="auto">
            <a:xfrm>
              <a:off x="5504" y="7665"/>
              <a:ext cx="549"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3" name="Line 67"/>
            <p:cNvSpPr>
              <a:spLocks noChangeShapeType="1"/>
            </p:cNvSpPr>
            <p:nvPr/>
          </p:nvSpPr>
          <p:spPr bwMode="auto">
            <a:xfrm>
              <a:off x="5504" y="8192"/>
              <a:ext cx="549" cy="17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4" name="Line 68"/>
            <p:cNvSpPr>
              <a:spLocks noChangeShapeType="1"/>
            </p:cNvSpPr>
            <p:nvPr/>
          </p:nvSpPr>
          <p:spPr bwMode="auto">
            <a:xfrm>
              <a:off x="6053" y="8742"/>
              <a:ext cx="682" cy="1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5" name="Line 69"/>
            <p:cNvSpPr>
              <a:spLocks noChangeShapeType="1"/>
            </p:cNvSpPr>
            <p:nvPr/>
          </p:nvSpPr>
          <p:spPr bwMode="auto">
            <a:xfrm>
              <a:off x="6053" y="7688"/>
              <a:ext cx="68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6" name="Line 70"/>
            <p:cNvSpPr>
              <a:spLocks noChangeShapeType="1"/>
            </p:cNvSpPr>
            <p:nvPr/>
          </p:nvSpPr>
          <p:spPr bwMode="auto">
            <a:xfrm>
              <a:off x="6053" y="8370"/>
              <a:ext cx="682"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7" name="Line 71"/>
            <p:cNvSpPr>
              <a:spLocks noChangeShapeType="1"/>
            </p:cNvSpPr>
            <p:nvPr/>
          </p:nvSpPr>
          <p:spPr bwMode="auto">
            <a:xfrm>
              <a:off x="6735" y="8850"/>
              <a:ext cx="352"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8" name="Line 72"/>
            <p:cNvSpPr>
              <a:spLocks noChangeShapeType="1"/>
            </p:cNvSpPr>
            <p:nvPr/>
          </p:nvSpPr>
          <p:spPr bwMode="auto">
            <a:xfrm flipV="1">
              <a:off x="6735" y="7665"/>
              <a:ext cx="352"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59" name="Line 73"/>
            <p:cNvSpPr>
              <a:spLocks noChangeShapeType="1"/>
            </p:cNvSpPr>
            <p:nvPr/>
          </p:nvSpPr>
          <p:spPr bwMode="auto">
            <a:xfrm>
              <a:off x="6735" y="8412"/>
              <a:ext cx="35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0" name="Line 74"/>
            <p:cNvSpPr>
              <a:spLocks noChangeShapeType="1"/>
            </p:cNvSpPr>
            <p:nvPr/>
          </p:nvSpPr>
          <p:spPr bwMode="auto">
            <a:xfrm>
              <a:off x="7087" y="8897"/>
              <a:ext cx="217" cy="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Line 75"/>
            <p:cNvSpPr>
              <a:spLocks noChangeShapeType="1"/>
            </p:cNvSpPr>
            <p:nvPr/>
          </p:nvSpPr>
          <p:spPr bwMode="auto">
            <a:xfrm>
              <a:off x="7087" y="7665"/>
              <a:ext cx="21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2" name="Line 76"/>
            <p:cNvSpPr>
              <a:spLocks noChangeShapeType="1"/>
            </p:cNvSpPr>
            <p:nvPr/>
          </p:nvSpPr>
          <p:spPr bwMode="auto">
            <a:xfrm>
              <a:off x="7087" y="8435"/>
              <a:ext cx="217"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3" name="Line 77"/>
            <p:cNvSpPr>
              <a:spLocks noChangeShapeType="1"/>
            </p:cNvSpPr>
            <p:nvPr/>
          </p:nvSpPr>
          <p:spPr bwMode="auto">
            <a:xfrm>
              <a:off x="7304" y="8915"/>
              <a:ext cx="596"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4" name="Line 78"/>
            <p:cNvSpPr>
              <a:spLocks noChangeShapeType="1"/>
            </p:cNvSpPr>
            <p:nvPr/>
          </p:nvSpPr>
          <p:spPr bwMode="auto">
            <a:xfrm>
              <a:off x="7304" y="7665"/>
              <a:ext cx="59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5" name="Line 79"/>
            <p:cNvSpPr>
              <a:spLocks noChangeShapeType="1"/>
            </p:cNvSpPr>
            <p:nvPr/>
          </p:nvSpPr>
          <p:spPr bwMode="auto">
            <a:xfrm>
              <a:off x="7304" y="8455"/>
              <a:ext cx="596"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6" name="Line 80"/>
            <p:cNvSpPr>
              <a:spLocks noChangeShapeType="1"/>
            </p:cNvSpPr>
            <p:nvPr/>
          </p:nvSpPr>
          <p:spPr bwMode="auto">
            <a:xfrm>
              <a:off x="7900" y="8962"/>
              <a:ext cx="1317"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7" name="Line 81"/>
            <p:cNvSpPr>
              <a:spLocks noChangeShapeType="1"/>
            </p:cNvSpPr>
            <p:nvPr/>
          </p:nvSpPr>
          <p:spPr bwMode="auto">
            <a:xfrm flipV="1">
              <a:off x="7900" y="7622"/>
              <a:ext cx="1317"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8" name="Line 82"/>
            <p:cNvSpPr>
              <a:spLocks noChangeShapeType="1"/>
            </p:cNvSpPr>
            <p:nvPr/>
          </p:nvSpPr>
          <p:spPr bwMode="auto">
            <a:xfrm>
              <a:off x="7900" y="8455"/>
              <a:ext cx="1317"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9" name="Line 83"/>
            <p:cNvSpPr>
              <a:spLocks noChangeShapeType="1"/>
            </p:cNvSpPr>
            <p:nvPr/>
          </p:nvSpPr>
          <p:spPr bwMode="auto">
            <a:xfrm>
              <a:off x="9217" y="7599"/>
              <a:ext cx="616"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0" name="Line 84"/>
            <p:cNvSpPr>
              <a:spLocks noChangeShapeType="1"/>
            </p:cNvSpPr>
            <p:nvPr/>
          </p:nvSpPr>
          <p:spPr bwMode="auto">
            <a:xfrm flipV="1">
              <a:off x="9217" y="7557"/>
              <a:ext cx="616"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1" name="Line 85"/>
            <p:cNvSpPr>
              <a:spLocks noChangeShapeType="1"/>
            </p:cNvSpPr>
            <p:nvPr/>
          </p:nvSpPr>
          <p:spPr bwMode="auto">
            <a:xfrm flipV="1">
              <a:off x="9217" y="7665"/>
              <a:ext cx="616"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2" name="Line 86"/>
            <p:cNvSpPr>
              <a:spLocks noChangeShapeType="1"/>
            </p:cNvSpPr>
            <p:nvPr/>
          </p:nvSpPr>
          <p:spPr bwMode="auto">
            <a:xfrm>
              <a:off x="9833" y="7622"/>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3" name="Line 87"/>
            <p:cNvSpPr>
              <a:spLocks noChangeShapeType="1"/>
            </p:cNvSpPr>
            <p:nvPr/>
          </p:nvSpPr>
          <p:spPr bwMode="auto">
            <a:xfrm flipV="1">
              <a:off x="9833" y="7490"/>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4" name="Line 88"/>
            <p:cNvSpPr>
              <a:spLocks noChangeShapeType="1"/>
            </p:cNvSpPr>
            <p:nvPr/>
          </p:nvSpPr>
          <p:spPr bwMode="auto">
            <a:xfrm flipV="1">
              <a:off x="9833" y="7645"/>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5" name="Line 89"/>
            <p:cNvSpPr>
              <a:spLocks noChangeShapeType="1"/>
            </p:cNvSpPr>
            <p:nvPr/>
          </p:nvSpPr>
          <p:spPr bwMode="auto">
            <a:xfrm>
              <a:off x="10251" y="7622"/>
              <a:ext cx="437"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6" name="Line 90"/>
            <p:cNvSpPr>
              <a:spLocks noChangeShapeType="1"/>
            </p:cNvSpPr>
            <p:nvPr/>
          </p:nvSpPr>
          <p:spPr bwMode="auto">
            <a:xfrm>
              <a:off x="10251" y="7490"/>
              <a:ext cx="437"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7" name="Line 91"/>
            <p:cNvSpPr>
              <a:spLocks noChangeShapeType="1"/>
            </p:cNvSpPr>
            <p:nvPr/>
          </p:nvSpPr>
          <p:spPr bwMode="auto">
            <a:xfrm>
              <a:off x="10251" y="7645"/>
              <a:ext cx="437"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8" name="Line 92"/>
            <p:cNvSpPr>
              <a:spLocks noChangeShapeType="1"/>
            </p:cNvSpPr>
            <p:nvPr/>
          </p:nvSpPr>
          <p:spPr bwMode="auto">
            <a:xfrm>
              <a:off x="10688" y="7645"/>
              <a:ext cx="462" cy="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79" name="Line 93"/>
            <p:cNvSpPr>
              <a:spLocks noChangeShapeType="1"/>
            </p:cNvSpPr>
            <p:nvPr/>
          </p:nvSpPr>
          <p:spPr bwMode="auto">
            <a:xfrm>
              <a:off x="10688" y="7513"/>
              <a:ext cx="46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0" name="Line 94"/>
            <p:cNvSpPr>
              <a:spLocks noChangeShapeType="1"/>
            </p:cNvSpPr>
            <p:nvPr/>
          </p:nvSpPr>
          <p:spPr bwMode="auto">
            <a:xfrm flipV="1">
              <a:off x="10688" y="7665"/>
              <a:ext cx="46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95"/>
            <p:cNvSpPr>
              <a:spLocks noChangeShapeType="1"/>
            </p:cNvSpPr>
            <p:nvPr/>
          </p:nvSpPr>
          <p:spPr bwMode="auto">
            <a:xfrm>
              <a:off x="11150" y="7712"/>
              <a:ext cx="573"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2" name="Line 96"/>
            <p:cNvSpPr>
              <a:spLocks noChangeShapeType="1"/>
            </p:cNvSpPr>
            <p:nvPr/>
          </p:nvSpPr>
          <p:spPr bwMode="auto">
            <a:xfrm flipV="1">
              <a:off x="11150" y="7490"/>
              <a:ext cx="57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3" name="Line 97"/>
            <p:cNvSpPr>
              <a:spLocks noChangeShapeType="1"/>
            </p:cNvSpPr>
            <p:nvPr/>
          </p:nvSpPr>
          <p:spPr bwMode="auto">
            <a:xfrm>
              <a:off x="11150" y="7665"/>
              <a:ext cx="573"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4" name="Line 98"/>
            <p:cNvSpPr>
              <a:spLocks noChangeShapeType="1"/>
            </p:cNvSpPr>
            <p:nvPr/>
          </p:nvSpPr>
          <p:spPr bwMode="auto">
            <a:xfrm>
              <a:off x="11723" y="7777"/>
              <a:ext cx="173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99"/>
            <p:cNvSpPr>
              <a:spLocks noChangeShapeType="1"/>
            </p:cNvSpPr>
            <p:nvPr/>
          </p:nvSpPr>
          <p:spPr bwMode="auto">
            <a:xfrm>
              <a:off x="11723" y="7490"/>
              <a:ext cx="173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100"/>
            <p:cNvSpPr>
              <a:spLocks noChangeShapeType="1"/>
            </p:cNvSpPr>
            <p:nvPr/>
          </p:nvSpPr>
          <p:spPr bwMode="auto">
            <a:xfrm>
              <a:off x="11723" y="7665"/>
              <a:ext cx="173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101"/>
            <p:cNvSpPr>
              <a:spLocks noChangeShapeType="1"/>
            </p:cNvSpPr>
            <p:nvPr/>
          </p:nvSpPr>
          <p:spPr bwMode="auto">
            <a:xfrm flipV="1">
              <a:off x="10251" y="7533"/>
              <a:ext cx="481" cy="8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102"/>
            <p:cNvSpPr>
              <a:spLocks noChangeShapeType="1"/>
            </p:cNvSpPr>
            <p:nvPr/>
          </p:nvSpPr>
          <p:spPr bwMode="auto">
            <a:xfrm flipV="1">
              <a:off x="10251" y="7402"/>
              <a:ext cx="481" cy="88"/>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3"/>
            <p:cNvSpPr>
              <a:spLocks noChangeShapeType="1"/>
            </p:cNvSpPr>
            <p:nvPr/>
          </p:nvSpPr>
          <p:spPr bwMode="auto">
            <a:xfrm flipV="1">
              <a:off x="10251" y="7599"/>
              <a:ext cx="481"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Line 104"/>
            <p:cNvSpPr>
              <a:spLocks noChangeShapeType="1"/>
            </p:cNvSpPr>
            <p:nvPr/>
          </p:nvSpPr>
          <p:spPr bwMode="auto">
            <a:xfrm flipV="1">
              <a:off x="10732" y="7402"/>
              <a:ext cx="945" cy="13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1" name="Line 105"/>
            <p:cNvSpPr>
              <a:spLocks noChangeShapeType="1"/>
            </p:cNvSpPr>
            <p:nvPr/>
          </p:nvSpPr>
          <p:spPr bwMode="auto">
            <a:xfrm flipV="1">
              <a:off x="10732" y="7227"/>
              <a:ext cx="945" cy="17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Line 106"/>
            <p:cNvSpPr>
              <a:spLocks noChangeShapeType="1"/>
            </p:cNvSpPr>
            <p:nvPr/>
          </p:nvSpPr>
          <p:spPr bwMode="auto">
            <a:xfrm flipV="1">
              <a:off x="10732" y="7490"/>
              <a:ext cx="945" cy="109"/>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107"/>
            <p:cNvSpPr>
              <a:spLocks noChangeShapeType="1"/>
            </p:cNvSpPr>
            <p:nvPr/>
          </p:nvSpPr>
          <p:spPr bwMode="auto">
            <a:xfrm flipV="1">
              <a:off x="11677" y="7317"/>
              <a:ext cx="529"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108"/>
            <p:cNvSpPr>
              <a:spLocks noChangeShapeType="1"/>
            </p:cNvSpPr>
            <p:nvPr/>
          </p:nvSpPr>
          <p:spPr bwMode="auto">
            <a:xfrm flipV="1">
              <a:off x="11677" y="7118"/>
              <a:ext cx="529" cy="1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109"/>
            <p:cNvSpPr>
              <a:spLocks noChangeShapeType="1"/>
            </p:cNvSpPr>
            <p:nvPr/>
          </p:nvSpPr>
          <p:spPr bwMode="auto">
            <a:xfrm flipV="1">
              <a:off x="11677" y="7448"/>
              <a:ext cx="529"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110"/>
            <p:cNvSpPr>
              <a:spLocks noChangeShapeType="1"/>
            </p:cNvSpPr>
            <p:nvPr/>
          </p:nvSpPr>
          <p:spPr bwMode="auto">
            <a:xfrm flipV="1">
              <a:off x="12206" y="7095"/>
              <a:ext cx="1384" cy="2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111"/>
            <p:cNvSpPr>
              <a:spLocks noChangeShapeType="1"/>
            </p:cNvSpPr>
            <p:nvPr/>
          </p:nvSpPr>
          <p:spPr bwMode="auto">
            <a:xfrm flipV="1">
              <a:off x="12206" y="6809"/>
              <a:ext cx="1384" cy="30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112"/>
            <p:cNvSpPr>
              <a:spLocks noChangeShapeType="1"/>
            </p:cNvSpPr>
            <p:nvPr/>
          </p:nvSpPr>
          <p:spPr bwMode="auto">
            <a:xfrm flipV="1">
              <a:off x="12206" y="7250"/>
              <a:ext cx="1384" cy="19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Line 113"/>
            <p:cNvSpPr>
              <a:spLocks noChangeShapeType="1"/>
            </p:cNvSpPr>
            <p:nvPr/>
          </p:nvSpPr>
          <p:spPr bwMode="auto">
            <a:xfrm flipV="1">
              <a:off x="9833" y="7599"/>
              <a:ext cx="46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0" name="Line 114"/>
            <p:cNvSpPr>
              <a:spLocks noChangeShapeType="1"/>
            </p:cNvSpPr>
            <p:nvPr/>
          </p:nvSpPr>
          <p:spPr bwMode="auto">
            <a:xfrm>
              <a:off x="9833" y="7557"/>
              <a:ext cx="46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115"/>
            <p:cNvSpPr>
              <a:spLocks noChangeShapeType="1"/>
            </p:cNvSpPr>
            <p:nvPr/>
          </p:nvSpPr>
          <p:spPr bwMode="auto">
            <a:xfrm>
              <a:off x="9833" y="7665"/>
              <a:ext cx="46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116"/>
            <p:cNvSpPr>
              <a:spLocks noChangeShapeType="1"/>
            </p:cNvSpPr>
            <p:nvPr/>
          </p:nvSpPr>
          <p:spPr bwMode="auto">
            <a:xfrm>
              <a:off x="10293" y="7599"/>
              <a:ext cx="33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117"/>
            <p:cNvSpPr>
              <a:spLocks noChangeShapeType="1"/>
            </p:cNvSpPr>
            <p:nvPr/>
          </p:nvSpPr>
          <p:spPr bwMode="auto">
            <a:xfrm>
              <a:off x="10293" y="7599"/>
              <a:ext cx="33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118"/>
            <p:cNvSpPr>
              <a:spLocks noChangeShapeType="1"/>
            </p:cNvSpPr>
            <p:nvPr/>
          </p:nvSpPr>
          <p:spPr bwMode="auto">
            <a:xfrm flipV="1">
              <a:off x="10293" y="7645"/>
              <a:ext cx="330" cy="4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119"/>
            <p:cNvSpPr>
              <a:spLocks noChangeShapeType="1"/>
            </p:cNvSpPr>
            <p:nvPr/>
          </p:nvSpPr>
          <p:spPr bwMode="auto">
            <a:xfrm>
              <a:off x="10623" y="7622"/>
              <a:ext cx="1232"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6" name="Line 120"/>
            <p:cNvSpPr>
              <a:spLocks noChangeShapeType="1"/>
            </p:cNvSpPr>
            <p:nvPr/>
          </p:nvSpPr>
          <p:spPr bwMode="auto">
            <a:xfrm>
              <a:off x="10623" y="7622"/>
              <a:ext cx="1232"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7" name="Line 121"/>
            <p:cNvSpPr>
              <a:spLocks noChangeShapeType="1"/>
            </p:cNvSpPr>
            <p:nvPr/>
          </p:nvSpPr>
          <p:spPr bwMode="auto">
            <a:xfrm flipV="1">
              <a:off x="10623" y="7580"/>
              <a:ext cx="123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8" name="Line 122"/>
            <p:cNvSpPr>
              <a:spLocks noChangeShapeType="1"/>
            </p:cNvSpPr>
            <p:nvPr/>
          </p:nvSpPr>
          <p:spPr bwMode="auto">
            <a:xfrm>
              <a:off x="11855" y="7665"/>
              <a:ext cx="790"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123"/>
            <p:cNvSpPr>
              <a:spLocks noChangeShapeType="1"/>
            </p:cNvSpPr>
            <p:nvPr/>
          </p:nvSpPr>
          <p:spPr bwMode="auto">
            <a:xfrm>
              <a:off x="11855" y="7688"/>
              <a:ext cx="79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124"/>
            <p:cNvSpPr>
              <a:spLocks noChangeShapeType="1"/>
            </p:cNvSpPr>
            <p:nvPr/>
          </p:nvSpPr>
          <p:spPr bwMode="auto">
            <a:xfrm flipV="1">
              <a:off x="11855" y="7557"/>
              <a:ext cx="790"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125"/>
            <p:cNvSpPr>
              <a:spLocks noChangeShapeType="1"/>
            </p:cNvSpPr>
            <p:nvPr/>
          </p:nvSpPr>
          <p:spPr bwMode="auto">
            <a:xfrm>
              <a:off x="12645" y="7688"/>
              <a:ext cx="46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126"/>
            <p:cNvSpPr>
              <a:spLocks noChangeShapeType="1"/>
            </p:cNvSpPr>
            <p:nvPr/>
          </p:nvSpPr>
          <p:spPr bwMode="auto">
            <a:xfrm>
              <a:off x="12645" y="7730"/>
              <a:ext cx="460"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127"/>
            <p:cNvSpPr>
              <a:spLocks noChangeShapeType="1"/>
            </p:cNvSpPr>
            <p:nvPr/>
          </p:nvSpPr>
          <p:spPr bwMode="auto">
            <a:xfrm flipV="1">
              <a:off x="12645" y="7533"/>
              <a:ext cx="46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4" name="Line 128"/>
            <p:cNvSpPr>
              <a:spLocks noChangeShapeType="1"/>
            </p:cNvSpPr>
            <p:nvPr/>
          </p:nvSpPr>
          <p:spPr bwMode="auto">
            <a:xfrm>
              <a:off x="13105" y="7688"/>
              <a:ext cx="39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Line 129"/>
            <p:cNvSpPr>
              <a:spLocks noChangeShapeType="1"/>
            </p:cNvSpPr>
            <p:nvPr/>
          </p:nvSpPr>
          <p:spPr bwMode="auto">
            <a:xfrm>
              <a:off x="13105" y="7753"/>
              <a:ext cx="39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6" name="Line 130"/>
            <p:cNvSpPr>
              <a:spLocks noChangeShapeType="1"/>
            </p:cNvSpPr>
            <p:nvPr/>
          </p:nvSpPr>
          <p:spPr bwMode="auto">
            <a:xfrm flipV="1">
              <a:off x="13105" y="7513"/>
              <a:ext cx="395"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131"/>
            <p:cNvSpPr>
              <a:spLocks noChangeShapeType="1"/>
            </p:cNvSpPr>
            <p:nvPr/>
          </p:nvSpPr>
          <p:spPr bwMode="auto">
            <a:xfrm>
              <a:off x="13500" y="7688"/>
              <a:ext cx="39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132"/>
            <p:cNvSpPr>
              <a:spLocks noChangeShapeType="1"/>
            </p:cNvSpPr>
            <p:nvPr/>
          </p:nvSpPr>
          <p:spPr bwMode="auto">
            <a:xfrm>
              <a:off x="13500" y="7753"/>
              <a:ext cx="395"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33"/>
            <p:cNvSpPr>
              <a:spLocks noChangeShapeType="1"/>
            </p:cNvSpPr>
            <p:nvPr/>
          </p:nvSpPr>
          <p:spPr bwMode="auto">
            <a:xfrm>
              <a:off x="13500" y="7513"/>
              <a:ext cx="39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134"/>
            <p:cNvSpPr>
              <a:spLocks noChangeShapeType="1"/>
            </p:cNvSpPr>
            <p:nvPr/>
          </p:nvSpPr>
          <p:spPr bwMode="auto">
            <a:xfrm>
              <a:off x="13895" y="7712"/>
              <a:ext cx="50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135"/>
            <p:cNvSpPr>
              <a:spLocks noChangeShapeType="1"/>
            </p:cNvSpPr>
            <p:nvPr/>
          </p:nvSpPr>
          <p:spPr bwMode="auto">
            <a:xfrm>
              <a:off x="13895" y="7777"/>
              <a:ext cx="508" cy="2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2" name="Line 136"/>
            <p:cNvSpPr>
              <a:spLocks noChangeShapeType="1"/>
            </p:cNvSpPr>
            <p:nvPr/>
          </p:nvSpPr>
          <p:spPr bwMode="auto">
            <a:xfrm>
              <a:off x="13895" y="7513"/>
              <a:ext cx="50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3" name="Line 137"/>
            <p:cNvSpPr>
              <a:spLocks noChangeShapeType="1"/>
            </p:cNvSpPr>
            <p:nvPr/>
          </p:nvSpPr>
          <p:spPr bwMode="auto">
            <a:xfrm flipV="1">
              <a:off x="10623" y="7557"/>
              <a:ext cx="724"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4" name="Line 138"/>
            <p:cNvSpPr>
              <a:spLocks noChangeShapeType="1"/>
            </p:cNvSpPr>
            <p:nvPr/>
          </p:nvSpPr>
          <p:spPr bwMode="auto">
            <a:xfrm flipV="1">
              <a:off x="10623" y="7557"/>
              <a:ext cx="724" cy="6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5" name="Line 139"/>
            <p:cNvSpPr>
              <a:spLocks noChangeShapeType="1"/>
            </p:cNvSpPr>
            <p:nvPr/>
          </p:nvSpPr>
          <p:spPr bwMode="auto">
            <a:xfrm flipV="1">
              <a:off x="10623" y="7599"/>
              <a:ext cx="724"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6" name="Line 140"/>
            <p:cNvSpPr>
              <a:spLocks noChangeShapeType="1"/>
            </p:cNvSpPr>
            <p:nvPr/>
          </p:nvSpPr>
          <p:spPr bwMode="auto">
            <a:xfrm flipV="1">
              <a:off x="11347" y="7533"/>
              <a:ext cx="178"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7" name="Line 141"/>
            <p:cNvSpPr>
              <a:spLocks noChangeShapeType="1"/>
            </p:cNvSpPr>
            <p:nvPr/>
          </p:nvSpPr>
          <p:spPr bwMode="auto">
            <a:xfrm flipV="1">
              <a:off x="11347" y="7533"/>
              <a:ext cx="178"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8" name="Line 142"/>
            <p:cNvSpPr>
              <a:spLocks noChangeShapeType="1"/>
            </p:cNvSpPr>
            <p:nvPr/>
          </p:nvSpPr>
          <p:spPr bwMode="auto">
            <a:xfrm>
              <a:off x="11347" y="7599"/>
              <a:ext cx="178"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9" name="Line 143"/>
            <p:cNvSpPr>
              <a:spLocks noChangeShapeType="1"/>
            </p:cNvSpPr>
            <p:nvPr/>
          </p:nvSpPr>
          <p:spPr bwMode="auto">
            <a:xfrm flipV="1">
              <a:off x="11525" y="7448"/>
              <a:ext cx="790"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0" name="Line 144"/>
            <p:cNvSpPr>
              <a:spLocks noChangeShapeType="1"/>
            </p:cNvSpPr>
            <p:nvPr/>
          </p:nvSpPr>
          <p:spPr bwMode="auto">
            <a:xfrm flipV="1">
              <a:off x="11525" y="7467"/>
              <a:ext cx="790"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1" name="Line 145"/>
            <p:cNvSpPr>
              <a:spLocks noChangeShapeType="1"/>
            </p:cNvSpPr>
            <p:nvPr/>
          </p:nvSpPr>
          <p:spPr bwMode="auto">
            <a:xfrm flipV="1">
              <a:off x="11525" y="7557"/>
              <a:ext cx="790" cy="4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2" name="Line 146"/>
            <p:cNvSpPr>
              <a:spLocks noChangeShapeType="1"/>
            </p:cNvSpPr>
            <p:nvPr/>
          </p:nvSpPr>
          <p:spPr bwMode="auto">
            <a:xfrm flipV="1">
              <a:off x="12315" y="7402"/>
              <a:ext cx="330"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3" name="Line 147"/>
            <p:cNvSpPr>
              <a:spLocks noChangeShapeType="1"/>
            </p:cNvSpPr>
            <p:nvPr/>
          </p:nvSpPr>
          <p:spPr bwMode="auto">
            <a:xfrm flipV="1">
              <a:off x="12315" y="7425"/>
              <a:ext cx="330" cy="4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4" name="Line 148"/>
            <p:cNvSpPr>
              <a:spLocks noChangeShapeType="1"/>
            </p:cNvSpPr>
            <p:nvPr/>
          </p:nvSpPr>
          <p:spPr bwMode="auto">
            <a:xfrm flipV="1">
              <a:off x="12315" y="7533"/>
              <a:ext cx="330"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5" name="Line 149"/>
            <p:cNvSpPr>
              <a:spLocks noChangeShapeType="1"/>
            </p:cNvSpPr>
            <p:nvPr/>
          </p:nvSpPr>
          <p:spPr bwMode="auto">
            <a:xfrm flipV="1">
              <a:off x="12645" y="7358"/>
              <a:ext cx="418"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6" name="Line 150"/>
            <p:cNvSpPr>
              <a:spLocks noChangeShapeType="1"/>
            </p:cNvSpPr>
            <p:nvPr/>
          </p:nvSpPr>
          <p:spPr bwMode="auto">
            <a:xfrm flipV="1">
              <a:off x="12645" y="7358"/>
              <a:ext cx="418" cy="6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7" name="Line 151"/>
            <p:cNvSpPr>
              <a:spLocks noChangeShapeType="1"/>
            </p:cNvSpPr>
            <p:nvPr/>
          </p:nvSpPr>
          <p:spPr bwMode="auto">
            <a:xfrm flipV="1">
              <a:off x="12645" y="7513"/>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8" name="Line 152"/>
            <p:cNvSpPr>
              <a:spLocks noChangeShapeType="1"/>
            </p:cNvSpPr>
            <p:nvPr/>
          </p:nvSpPr>
          <p:spPr bwMode="auto">
            <a:xfrm flipV="1">
              <a:off x="13063" y="7317"/>
              <a:ext cx="437" cy="4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39" name="Line 153"/>
            <p:cNvSpPr>
              <a:spLocks noChangeShapeType="1"/>
            </p:cNvSpPr>
            <p:nvPr/>
          </p:nvSpPr>
          <p:spPr bwMode="auto">
            <a:xfrm flipV="1">
              <a:off x="13063" y="7317"/>
              <a:ext cx="437"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0" name="Line 154"/>
            <p:cNvSpPr>
              <a:spLocks noChangeShapeType="1"/>
            </p:cNvSpPr>
            <p:nvPr/>
          </p:nvSpPr>
          <p:spPr bwMode="auto">
            <a:xfrm flipV="1">
              <a:off x="13063" y="7467"/>
              <a:ext cx="437" cy="4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1" name="Line 155"/>
            <p:cNvSpPr>
              <a:spLocks noChangeShapeType="1"/>
            </p:cNvSpPr>
            <p:nvPr/>
          </p:nvSpPr>
          <p:spPr bwMode="auto">
            <a:xfrm>
              <a:off x="11525" y="7533"/>
              <a:ext cx="372"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2" name="Line 156"/>
            <p:cNvSpPr>
              <a:spLocks noChangeShapeType="1"/>
            </p:cNvSpPr>
            <p:nvPr/>
          </p:nvSpPr>
          <p:spPr bwMode="auto">
            <a:xfrm>
              <a:off x="11525" y="7533"/>
              <a:ext cx="37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3" name="Line 157"/>
            <p:cNvSpPr>
              <a:spLocks noChangeShapeType="1"/>
            </p:cNvSpPr>
            <p:nvPr/>
          </p:nvSpPr>
          <p:spPr bwMode="auto">
            <a:xfrm>
              <a:off x="11525" y="7599"/>
              <a:ext cx="37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4" name="Line 158"/>
            <p:cNvSpPr>
              <a:spLocks noChangeShapeType="1"/>
            </p:cNvSpPr>
            <p:nvPr/>
          </p:nvSpPr>
          <p:spPr bwMode="auto">
            <a:xfrm>
              <a:off x="9217" y="9047"/>
              <a:ext cx="418" cy="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5" name="Line 159"/>
            <p:cNvSpPr>
              <a:spLocks noChangeShapeType="1"/>
            </p:cNvSpPr>
            <p:nvPr/>
          </p:nvSpPr>
          <p:spPr bwMode="auto">
            <a:xfrm>
              <a:off x="9217" y="7622"/>
              <a:ext cx="418" cy="6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6" name="Line 160"/>
            <p:cNvSpPr>
              <a:spLocks noChangeShapeType="1"/>
            </p:cNvSpPr>
            <p:nvPr/>
          </p:nvSpPr>
          <p:spPr bwMode="auto">
            <a:xfrm>
              <a:off x="9217" y="8567"/>
              <a:ext cx="418" cy="8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7" name="Line 161"/>
            <p:cNvSpPr>
              <a:spLocks noChangeShapeType="1"/>
            </p:cNvSpPr>
            <p:nvPr/>
          </p:nvSpPr>
          <p:spPr bwMode="auto">
            <a:xfrm>
              <a:off x="9635" y="9093"/>
              <a:ext cx="307"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8" name="Line 162"/>
            <p:cNvSpPr>
              <a:spLocks noChangeShapeType="1"/>
            </p:cNvSpPr>
            <p:nvPr/>
          </p:nvSpPr>
          <p:spPr bwMode="auto">
            <a:xfrm>
              <a:off x="9635" y="7688"/>
              <a:ext cx="307" cy="2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49" name="Line 163"/>
            <p:cNvSpPr>
              <a:spLocks noChangeShapeType="1"/>
            </p:cNvSpPr>
            <p:nvPr/>
          </p:nvSpPr>
          <p:spPr bwMode="auto">
            <a:xfrm>
              <a:off x="9635" y="8652"/>
              <a:ext cx="307"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0" name="Line 164"/>
            <p:cNvSpPr>
              <a:spLocks noChangeShapeType="1"/>
            </p:cNvSpPr>
            <p:nvPr/>
          </p:nvSpPr>
          <p:spPr bwMode="auto">
            <a:xfrm>
              <a:off x="9942" y="9113"/>
              <a:ext cx="615" cy="2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1" name="Line 165"/>
            <p:cNvSpPr>
              <a:spLocks noChangeShapeType="1"/>
            </p:cNvSpPr>
            <p:nvPr/>
          </p:nvSpPr>
          <p:spPr bwMode="auto">
            <a:xfrm>
              <a:off x="9942" y="7712"/>
              <a:ext cx="615" cy="85"/>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2" name="Line 166"/>
            <p:cNvSpPr>
              <a:spLocks noChangeShapeType="1"/>
            </p:cNvSpPr>
            <p:nvPr/>
          </p:nvSpPr>
          <p:spPr bwMode="auto">
            <a:xfrm>
              <a:off x="9942" y="8718"/>
              <a:ext cx="615" cy="11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3" name="Line 167"/>
            <p:cNvSpPr>
              <a:spLocks noChangeShapeType="1"/>
            </p:cNvSpPr>
            <p:nvPr/>
          </p:nvSpPr>
          <p:spPr bwMode="auto">
            <a:xfrm>
              <a:off x="10557" y="9137"/>
              <a:ext cx="725"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4" name="Line 168"/>
            <p:cNvSpPr>
              <a:spLocks noChangeShapeType="1"/>
            </p:cNvSpPr>
            <p:nvPr/>
          </p:nvSpPr>
          <p:spPr bwMode="auto">
            <a:xfrm>
              <a:off x="10557" y="7797"/>
              <a:ext cx="725"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5" name="Line 169"/>
            <p:cNvSpPr>
              <a:spLocks noChangeShapeType="1"/>
            </p:cNvSpPr>
            <p:nvPr/>
          </p:nvSpPr>
          <p:spPr bwMode="auto">
            <a:xfrm>
              <a:off x="10557" y="8830"/>
              <a:ext cx="725" cy="132"/>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6" name="Line 170"/>
            <p:cNvSpPr>
              <a:spLocks noChangeShapeType="1"/>
            </p:cNvSpPr>
            <p:nvPr/>
          </p:nvSpPr>
          <p:spPr bwMode="auto">
            <a:xfrm flipV="1">
              <a:off x="11282" y="9160"/>
              <a:ext cx="573" cy="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7" name="Line 171"/>
            <p:cNvSpPr>
              <a:spLocks noChangeShapeType="1"/>
            </p:cNvSpPr>
            <p:nvPr/>
          </p:nvSpPr>
          <p:spPr bwMode="auto">
            <a:xfrm>
              <a:off x="11282" y="7820"/>
              <a:ext cx="57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8" name="Line 172"/>
            <p:cNvSpPr>
              <a:spLocks noChangeShapeType="1"/>
            </p:cNvSpPr>
            <p:nvPr/>
          </p:nvSpPr>
          <p:spPr bwMode="auto">
            <a:xfrm>
              <a:off x="11282" y="8962"/>
              <a:ext cx="573" cy="6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59" name="Line 173"/>
            <p:cNvSpPr>
              <a:spLocks noChangeShapeType="1"/>
            </p:cNvSpPr>
            <p:nvPr/>
          </p:nvSpPr>
          <p:spPr bwMode="auto">
            <a:xfrm>
              <a:off x="9217" y="9047"/>
              <a:ext cx="94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0" name="Line 174"/>
            <p:cNvSpPr>
              <a:spLocks noChangeShapeType="1"/>
            </p:cNvSpPr>
            <p:nvPr/>
          </p:nvSpPr>
          <p:spPr bwMode="auto">
            <a:xfrm>
              <a:off x="9217" y="7622"/>
              <a:ext cx="94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1" name="Line 175"/>
            <p:cNvSpPr>
              <a:spLocks noChangeShapeType="1"/>
            </p:cNvSpPr>
            <p:nvPr/>
          </p:nvSpPr>
          <p:spPr bwMode="auto">
            <a:xfrm>
              <a:off x="9217" y="8567"/>
              <a:ext cx="94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2" name="Line 176"/>
            <p:cNvSpPr>
              <a:spLocks noChangeShapeType="1"/>
            </p:cNvSpPr>
            <p:nvPr/>
          </p:nvSpPr>
          <p:spPr bwMode="auto">
            <a:xfrm>
              <a:off x="7304" y="8915"/>
              <a:ext cx="46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3" name="Line 177"/>
            <p:cNvSpPr>
              <a:spLocks noChangeShapeType="1"/>
            </p:cNvSpPr>
            <p:nvPr/>
          </p:nvSpPr>
          <p:spPr bwMode="auto">
            <a:xfrm>
              <a:off x="7304" y="7665"/>
              <a:ext cx="464"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4" name="Line 178"/>
            <p:cNvSpPr>
              <a:spLocks noChangeShapeType="1"/>
            </p:cNvSpPr>
            <p:nvPr/>
          </p:nvSpPr>
          <p:spPr bwMode="auto">
            <a:xfrm>
              <a:off x="7304" y="8455"/>
              <a:ext cx="464"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5" name="Line 179"/>
            <p:cNvSpPr>
              <a:spLocks noChangeShapeType="1"/>
            </p:cNvSpPr>
            <p:nvPr/>
          </p:nvSpPr>
          <p:spPr bwMode="auto">
            <a:xfrm>
              <a:off x="7768" y="8915"/>
              <a:ext cx="48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6" name="Line 180"/>
            <p:cNvSpPr>
              <a:spLocks noChangeShapeType="1"/>
            </p:cNvSpPr>
            <p:nvPr/>
          </p:nvSpPr>
          <p:spPr bwMode="auto">
            <a:xfrm>
              <a:off x="7768" y="7688"/>
              <a:ext cx="481"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7" name="Line 181"/>
            <p:cNvSpPr>
              <a:spLocks noChangeShapeType="1"/>
            </p:cNvSpPr>
            <p:nvPr/>
          </p:nvSpPr>
          <p:spPr bwMode="auto">
            <a:xfrm flipV="1">
              <a:off x="7768" y="8435"/>
              <a:ext cx="48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8" name="Line 182"/>
            <p:cNvSpPr>
              <a:spLocks noChangeShapeType="1"/>
            </p:cNvSpPr>
            <p:nvPr/>
          </p:nvSpPr>
          <p:spPr bwMode="auto">
            <a:xfrm>
              <a:off x="6053" y="8742"/>
              <a:ext cx="1405" cy="41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69" name="Line 183"/>
            <p:cNvSpPr>
              <a:spLocks noChangeShapeType="1"/>
            </p:cNvSpPr>
            <p:nvPr/>
          </p:nvSpPr>
          <p:spPr bwMode="auto">
            <a:xfrm>
              <a:off x="6053" y="7688"/>
              <a:ext cx="1405" cy="19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0" name="Line 184"/>
            <p:cNvSpPr>
              <a:spLocks noChangeShapeType="1"/>
            </p:cNvSpPr>
            <p:nvPr/>
          </p:nvSpPr>
          <p:spPr bwMode="auto">
            <a:xfrm>
              <a:off x="6053" y="8370"/>
              <a:ext cx="1405" cy="34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1" name="Line 185"/>
            <p:cNvSpPr>
              <a:spLocks noChangeShapeType="1"/>
            </p:cNvSpPr>
            <p:nvPr/>
          </p:nvSpPr>
          <p:spPr bwMode="auto">
            <a:xfrm>
              <a:off x="7458" y="9160"/>
              <a:ext cx="659" cy="1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2" name="Line 186"/>
            <p:cNvSpPr>
              <a:spLocks noChangeShapeType="1"/>
            </p:cNvSpPr>
            <p:nvPr/>
          </p:nvSpPr>
          <p:spPr bwMode="auto">
            <a:xfrm>
              <a:off x="7458" y="7885"/>
              <a:ext cx="659" cy="132"/>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3" name="Line 187"/>
            <p:cNvSpPr>
              <a:spLocks noChangeShapeType="1"/>
            </p:cNvSpPr>
            <p:nvPr/>
          </p:nvSpPr>
          <p:spPr bwMode="auto">
            <a:xfrm>
              <a:off x="7458" y="8718"/>
              <a:ext cx="659"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4" name="Line 188"/>
            <p:cNvSpPr>
              <a:spLocks noChangeShapeType="1"/>
            </p:cNvSpPr>
            <p:nvPr/>
          </p:nvSpPr>
          <p:spPr bwMode="auto">
            <a:xfrm>
              <a:off x="8117" y="9292"/>
              <a:ext cx="441"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5" name="Line 189"/>
            <p:cNvSpPr>
              <a:spLocks noChangeShapeType="1"/>
            </p:cNvSpPr>
            <p:nvPr/>
          </p:nvSpPr>
          <p:spPr bwMode="auto">
            <a:xfrm>
              <a:off x="8117" y="8017"/>
              <a:ext cx="441" cy="4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6" name="Line 190"/>
            <p:cNvSpPr>
              <a:spLocks noChangeShapeType="1"/>
            </p:cNvSpPr>
            <p:nvPr/>
          </p:nvSpPr>
          <p:spPr bwMode="auto">
            <a:xfrm>
              <a:off x="8117" y="8765"/>
              <a:ext cx="441"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7" name="Line 191"/>
            <p:cNvSpPr>
              <a:spLocks noChangeShapeType="1"/>
            </p:cNvSpPr>
            <p:nvPr/>
          </p:nvSpPr>
          <p:spPr bwMode="auto">
            <a:xfrm>
              <a:off x="8558" y="9357"/>
              <a:ext cx="439"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8" name="Line 192"/>
            <p:cNvSpPr>
              <a:spLocks noChangeShapeType="1"/>
            </p:cNvSpPr>
            <p:nvPr/>
          </p:nvSpPr>
          <p:spPr bwMode="auto">
            <a:xfrm>
              <a:off x="8558" y="8060"/>
              <a:ext cx="439" cy="4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79" name="Line 193"/>
            <p:cNvSpPr>
              <a:spLocks noChangeShapeType="1"/>
            </p:cNvSpPr>
            <p:nvPr/>
          </p:nvSpPr>
          <p:spPr bwMode="auto">
            <a:xfrm>
              <a:off x="8558" y="8830"/>
              <a:ext cx="439"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0" name="Line 194"/>
            <p:cNvSpPr>
              <a:spLocks noChangeShapeType="1"/>
            </p:cNvSpPr>
            <p:nvPr/>
          </p:nvSpPr>
          <p:spPr bwMode="auto">
            <a:xfrm>
              <a:off x="8997" y="9423"/>
              <a:ext cx="328" cy="6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1" name="Line 195"/>
            <p:cNvSpPr>
              <a:spLocks noChangeShapeType="1"/>
            </p:cNvSpPr>
            <p:nvPr/>
          </p:nvSpPr>
          <p:spPr bwMode="auto">
            <a:xfrm>
              <a:off x="8997" y="8107"/>
              <a:ext cx="328" cy="4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2" name="Line 196"/>
            <p:cNvSpPr>
              <a:spLocks noChangeShapeType="1"/>
            </p:cNvSpPr>
            <p:nvPr/>
          </p:nvSpPr>
          <p:spPr bwMode="auto">
            <a:xfrm>
              <a:off x="8997" y="8850"/>
              <a:ext cx="328"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3" name="Line 197"/>
            <p:cNvSpPr>
              <a:spLocks noChangeShapeType="1"/>
            </p:cNvSpPr>
            <p:nvPr/>
          </p:nvSpPr>
          <p:spPr bwMode="auto">
            <a:xfrm>
              <a:off x="9325" y="9488"/>
              <a:ext cx="442"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4" name="Line 198"/>
            <p:cNvSpPr>
              <a:spLocks noChangeShapeType="1"/>
            </p:cNvSpPr>
            <p:nvPr/>
          </p:nvSpPr>
          <p:spPr bwMode="auto">
            <a:xfrm>
              <a:off x="9325" y="8148"/>
              <a:ext cx="442" cy="4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5" name="Line 199"/>
            <p:cNvSpPr>
              <a:spLocks noChangeShapeType="1"/>
            </p:cNvSpPr>
            <p:nvPr/>
          </p:nvSpPr>
          <p:spPr bwMode="auto">
            <a:xfrm>
              <a:off x="9325" y="8897"/>
              <a:ext cx="442" cy="41"/>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6" name="Line 200"/>
            <p:cNvSpPr>
              <a:spLocks noChangeShapeType="1"/>
            </p:cNvSpPr>
            <p:nvPr/>
          </p:nvSpPr>
          <p:spPr bwMode="auto">
            <a:xfrm>
              <a:off x="9767" y="9532"/>
              <a:ext cx="438"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7" name="Line 201"/>
            <p:cNvSpPr>
              <a:spLocks noChangeShapeType="1"/>
            </p:cNvSpPr>
            <p:nvPr/>
          </p:nvSpPr>
          <p:spPr bwMode="auto">
            <a:xfrm>
              <a:off x="9767" y="8192"/>
              <a:ext cx="438" cy="4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8" name="Line 202"/>
            <p:cNvSpPr>
              <a:spLocks noChangeShapeType="1"/>
            </p:cNvSpPr>
            <p:nvPr/>
          </p:nvSpPr>
          <p:spPr bwMode="auto">
            <a:xfrm>
              <a:off x="9767" y="8938"/>
              <a:ext cx="438"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89" name="Line 203"/>
            <p:cNvSpPr>
              <a:spLocks noChangeShapeType="1"/>
            </p:cNvSpPr>
            <p:nvPr/>
          </p:nvSpPr>
          <p:spPr bwMode="auto">
            <a:xfrm>
              <a:off x="10205" y="9555"/>
              <a:ext cx="418"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0" name="Line 204"/>
            <p:cNvSpPr>
              <a:spLocks noChangeShapeType="1"/>
            </p:cNvSpPr>
            <p:nvPr/>
          </p:nvSpPr>
          <p:spPr bwMode="auto">
            <a:xfrm flipV="1">
              <a:off x="10205" y="8215"/>
              <a:ext cx="418"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1" name="Line 205"/>
            <p:cNvSpPr>
              <a:spLocks noChangeShapeType="1"/>
            </p:cNvSpPr>
            <p:nvPr/>
          </p:nvSpPr>
          <p:spPr bwMode="auto">
            <a:xfrm>
              <a:off x="10205" y="8962"/>
              <a:ext cx="418"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2" name="Line 206"/>
            <p:cNvSpPr>
              <a:spLocks noChangeShapeType="1"/>
            </p:cNvSpPr>
            <p:nvPr/>
          </p:nvSpPr>
          <p:spPr bwMode="auto">
            <a:xfrm>
              <a:off x="10623" y="9555"/>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3" name="Line 207"/>
            <p:cNvSpPr>
              <a:spLocks noChangeShapeType="1"/>
            </p:cNvSpPr>
            <p:nvPr/>
          </p:nvSpPr>
          <p:spPr bwMode="auto">
            <a:xfrm>
              <a:off x="10623" y="821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4" name="Line 208"/>
            <p:cNvSpPr>
              <a:spLocks noChangeShapeType="1"/>
            </p:cNvSpPr>
            <p:nvPr/>
          </p:nvSpPr>
          <p:spPr bwMode="auto">
            <a:xfrm>
              <a:off x="10623" y="8982"/>
              <a:ext cx="442"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5" name="Line 209"/>
            <p:cNvSpPr>
              <a:spLocks noChangeShapeType="1"/>
            </p:cNvSpPr>
            <p:nvPr/>
          </p:nvSpPr>
          <p:spPr bwMode="auto">
            <a:xfrm>
              <a:off x="11065" y="9555"/>
              <a:ext cx="140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6" name="Line 210"/>
            <p:cNvSpPr>
              <a:spLocks noChangeShapeType="1"/>
            </p:cNvSpPr>
            <p:nvPr/>
          </p:nvSpPr>
          <p:spPr bwMode="auto">
            <a:xfrm>
              <a:off x="11065" y="8215"/>
              <a:ext cx="1405"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7" name="Line 211"/>
            <p:cNvSpPr>
              <a:spLocks noChangeShapeType="1"/>
            </p:cNvSpPr>
            <p:nvPr/>
          </p:nvSpPr>
          <p:spPr bwMode="auto">
            <a:xfrm>
              <a:off x="11065" y="8982"/>
              <a:ext cx="1405"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8" name="Line 212"/>
            <p:cNvSpPr>
              <a:spLocks noChangeShapeType="1"/>
            </p:cNvSpPr>
            <p:nvPr/>
          </p:nvSpPr>
          <p:spPr bwMode="auto">
            <a:xfrm>
              <a:off x="9767" y="9532"/>
              <a:ext cx="263"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99" name="Line 213"/>
            <p:cNvSpPr>
              <a:spLocks noChangeShapeType="1"/>
            </p:cNvSpPr>
            <p:nvPr/>
          </p:nvSpPr>
          <p:spPr bwMode="auto">
            <a:xfrm>
              <a:off x="9767" y="8192"/>
              <a:ext cx="263"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0" name="Line 214"/>
            <p:cNvSpPr>
              <a:spLocks noChangeShapeType="1"/>
            </p:cNvSpPr>
            <p:nvPr/>
          </p:nvSpPr>
          <p:spPr bwMode="auto">
            <a:xfrm>
              <a:off x="9767" y="8938"/>
              <a:ext cx="263"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1" name="Line 215"/>
            <p:cNvSpPr>
              <a:spLocks noChangeShapeType="1"/>
            </p:cNvSpPr>
            <p:nvPr/>
          </p:nvSpPr>
          <p:spPr bwMode="auto">
            <a:xfrm>
              <a:off x="7458" y="9160"/>
              <a:ext cx="527" cy="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2" name="Line 216"/>
            <p:cNvSpPr>
              <a:spLocks noChangeShapeType="1"/>
            </p:cNvSpPr>
            <p:nvPr/>
          </p:nvSpPr>
          <p:spPr bwMode="auto">
            <a:xfrm>
              <a:off x="7458" y="7885"/>
              <a:ext cx="52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3" name="Line 217"/>
            <p:cNvSpPr>
              <a:spLocks noChangeShapeType="1"/>
            </p:cNvSpPr>
            <p:nvPr/>
          </p:nvSpPr>
          <p:spPr bwMode="auto">
            <a:xfrm>
              <a:off x="7458" y="8718"/>
              <a:ext cx="527" cy="4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4" name="Line 218"/>
            <p:cNvSpPr>
              <a:spLocks noChangeShapeType="1"/>
            </p:cNvSpPr>
            <p:nvPr/>
          </p:nvSpPr>
          <p:spPr bwMode="auto">
            <a:xfrm>
              <a:off x="7985" y="9202"/>
              <a:ext cx="44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5" name="Line 219"/>
            <p:cNvSpPr>
              <a:spLocks noChangeShapeType="1"/>
            </p:cNvSpPr>
            <p:nvPr/>
          </p:nvSpPr>
          <p:spPr bwMode="auto">
            <a:xfrm>
              <a:off x="7985" y="7885"/>
              <a:ext cx="442"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6" name="Line 220"/>
            <p:cNvSpPr>
              <a:spLocks noChangeShapeType="1"/>
            </p:cNvSpPr>
            <p:nvPr/>
          </p:nvSpPr>
          <p:spPr bwMode="auto">
            <a:xfrm>
              <a:off x="7985" y="8765"/>
              <a:ext cx="442" cy="65"/>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7" name="Line 221"/>
            <p:cNvSpPr>
              <a:spLocks noChangeShapeType="1"/>
            </p:cNvSpPr>
            <p:nvPr/>
          </p:nvSpPr>
          <p:spPr bwMode="auto">
            <a:xfrm>
              <a:off x="8427" y="9202"/>
              <a:ext cx="461" cy="2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8" name="Line 222"/>
            <p:cNvSpPr>
              <a:spLocks noChangeShapeType="1"/>
            </p:cNvSpPr>
            <p:nvPr/>
          </p:nvSpPr>
          <p:spPr bwMode="auto">
            <a:xfrm flipV="1">
              <a:off x="8427" y="7862"/>
              <a:ext cx="461" cy="23"/>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09" name="Line 223"/>
            <p:cNvSpPr>
              <a:spLocks noChangeShapeType="1"/>
            </p:cNvSpPr>
            <p:nvPr/>
          </p:nvSpPr>
          <p:spPr bwMode="auto">
            <a:xfrm>
              <a:off x="8427" y="8830"/>
              <a:ext cx="461" cy="2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0" name="Line 224"/>
            <p:cNvSpPr>
              <a:spLocks noChangeShapeType="1"/>
            </p:cNvSpPr>
            <p:nvPr/>
          </p:nvSpPr>
          <p:spPr bwMode="auto">
            <a:xfrm>
              <a:off x="8888" y="9225"/>
              <a:ext cx="372" cy="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1" name="Line 225"/>
            <p:cNvSpPr>
              <a:spLocks noChangeShapeType="1"/>
            </p:cNvSpPr>
            <p:nvPr/>
          </p:nvSpPr>
          <p:spPr bwMode="auto">
            <a:xfrm flipV="1">
              <a:off x="8888" y="7843"/>
              <a:ext cx="372" cy="19"/>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2" name="Line 226"/>
            <p:cNvSpPr>
              <a:spLocks noChangeShapeType="1"/>
            </p:cNvSpPr>
            <p:nvPr/>
          </p:nvSpPr>
          <p:spPr bwMode="auto">
            <a:xfrm>
              <a:off x="8888" y="8850"/>
              <a:ext cx="372" cy="23"/>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3" name="Line 227"/>
            <p:cNvSpPr>
              <a:spLocks noChangeShapeType="1"/>
            </p:cNvSpPr>
            <p:nvPr/>
          </p:nvSpPr>
          <p:spPr bwMode="auto">
            <a:xfrm>
              <a:off x="9260" y="9245"/>
              <a:ext cx="507"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4" name="Line 228"/>
            <p:cNvSpPr>
              <a:spLocks noChangeShapeType="1"/>
            </p:cNvSpPr>
            <p:nvPr/>
          </p:nvSpPr>
          <p:spPr bwMode="auto">
            <a:xfrm>
              <a:off x="9260" y="7843"/>
              <a:ext cx="507"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5" name="Line 229"/>
            <p:cNvSpPr>
              <a:spLocks noChangeShapeType="1"/>
            </p:cNvSpPr>
            <p:nvPr/>
          </p:nvSpPr>
          <p:spPr bwMode="auto">
            <a:xfrm>
              <a:off x="9260" y="8873"/>
              <a:ext cx="507" cy="24"/>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6" name="Line 230"/>
            <p:cNvSpPr>
              <a:spLocks noChangeShapeType="1"/>
            </p:cNvSpPr>
            <p:nvPr/>
          </p:nvSpPr>
          <p:spPr bwMode="auto">
            <a:xfrm>
              <a:off x="9767" y="9245"/>
              <a:ext cx="616"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7" name="Line 231"/>
            <p:cNvSpPr>
              <a:spLocks noChangeShapeType="1"/>
            </p:cNvSpPr>
            <p:nvPr/>
          </p:nvSpPr>
          <p:spPr bwMode="auto">
            <a:xfrm>
              <a:off x="9767" y="7843"/>
              <a:ext cx="616"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8" name="Line 232"/>
            <p:cNvSpPr>
              <a:spLocks noChangeShapeType="1"/>
            </p:cNvSpPr>
            <p:nvPr/>
          </p:nvSpPr>
          <p:spPr bwMode="auto">
            <a:xfrm>
              <a:off x="9767" y="8897"/>
              <a:ext cx="616" cy="1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19" name="Line 233"/>
            <p:cNvSpPr>
              <a:spLocks noChangeShapeType="1"/>
            </p:cNvSpPr>
            <p:nvPr/>
          </p:nvSpPr>
          <p:spPr bwMode="auto">
            <a:xfrm>
              <a:off x="10383" y="9245"/>
              <a:ext cx="349"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0" name="Line 234"/>
            <p:cNvSpPr>
              <a:spLocks noChangeShapeType="1"/>
            </p:cNvSpPr>
            <p:nvPr/>
          </p:nvSpPr>
          <p:spPr bwMode="auto">
            <a:xfrm>
              <a:off x="10383" y="7843"/>
              <a:ext cx="349"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1" name="Line 235"/>
            <p:cNvSpPr>
              <a:spLocks noChangeShapeType="1"/>
            </p:cNvSpPr>
            <p:nvPr/>
          </p:nvSpPr>
          <p:spPr bwMode="auto">
            <a:xfrm>
              <a:off x="10383" y="8915"/>
              <a:ext cx="349" cy="0"/>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2" name="Line 236"/>
            <p:cNvSpPr>
              <a:spLocks noChangeShapeType="1"/>
            </p:cNvSpPr>
            <p:nvPr/>
          </p:nvSpPr>
          <p:spPr bwMode="auto">
            <a:xfrm>
              <a:off x="3965" y="7030"/>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3" name="Line 237"/>
            <p:cNvSpPr>
              <a:spLocks noChangeShapeType="1"/>
            </p:cNvSpPr>
            <p:nvPr/>
          </p:nvSpPr>
          <p:spPr bwMode="auto">
            <a:xfrm>
              <a:off x="3965" y="11657"/>
              <a:ext cx="10658" cy="0"/>
            </a:xfrm>
            <a:prstGeom prst="line">
              <a:avLst/>
            </a:prstGeom>
            <a:noFill/>
            <a:ln w="2698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224" name="Rectangle 238"/>
            <p:cNvSpPr>
              <a:spLocks noChangeArrowheads="1"/>
            </p:cNvSpPr>
            <p:nvPr/>
          </p:nvSpPr>
          <p:spPr bwMode="auto">
            <a:xfrm>
              <a:off x="3745" y="4702"/>
              <a:ext cx="10878" cy="92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5" name="Oval 239"/>
            <p:cNvSpPr>
              <a:spLocks noChangeArrowheads="1"/>
            </p:cNvSpPr>
            <p:nvPr/>
          </p:nvSpPr>
          <p:spPr bwMode="auto">
            <a:xfrm>
              <a:off x="11680" y="6046"/>
              <a:ext cx="2602" cy="20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42226" name="Rectangle 240"/>
            <p:cNvSpPr>
              <a:spLocks noChangeArrowheads="1"/>
            </p:cNvSpPr>
            <p:nvPr/>
          </p:nvSpPr>
          <p:spPr bwMode="auto">
            <a:xfrm>
              <a:off x="7032" y="5117"/>
              <a:ext cx="3718"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just" eaLnBrk="1" hangingPunct="1">
                <a:spcBef>
                  <a:spcPct val="0"/>
                </a:spcBef>
              </a:pPr>
              <a:r>
                <a:rPr lang="en-US" altLang="en-US" sz="1000" b="1">
                  <a:ea typeface="Times New Roman" panose="02020603050405020304" pitchFamily="18" charset="0"/>
                  <a:cs typeface="MS Sans Serif" charset="0"/>
                </a:rPr>
                <a:t>High Voltages</a:t>
              </a:r>
              <a:endParaRPr lang="en-US" altLang="en-US" sz="1800">
                <a:solidFill>
                  <a:schemeClr val="tx1"/>
                </a:solidFill>
                <a:ea typeface="Times New Roman" panose="02020603050405020304" pitchFamily="18" charset="0"/>
                <a:cs typeface="MS Sans Serif" charset="0"/>
              </a:endParaRPr>
            </a:p>
          </p:txBody>
        </p:sp>
        <p:sp>
          <p:nvSpPr>
            <p:cNvPr id="42227" name="Line 241"/>
            <p:cNvSpPr>
              <a:spLocks noChangeShapeType="1"/>
            </p:cNvSpPr>
            <p:nvPr/>
          </p:nvSpPr>
          <p:spPr bwMode="auto">
            <a:xfrm>
              <a:off x="11122" y="5861"/>
              <a:ext cx="930" cy="5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1989" name="Rectangle 242"/>
          <p:cNvSpPr>
            <a:spLocks noChangeArrowheads="1"/>
          </p:cNvSpPr>
          <p:nvPr/>
        </p:nvSpPr>
        <p:spPr bwMode="auto">
          <a:xfrm>
            <a:off x="0" y="480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47700" algn="l"/>
                <a:tab pos="-190500" algn="l"/>
                <a:tab pos="457200" algn="l"/>
              </a:tabLst>
              <a:defRPr sz="1600">
                <a:solidFill>
                  <a:srgbClr val="000000"/>
                </a:solidFill>
                <a:latin typeface="Arial" panose="020B0604020202020204" pitchFamily="34" charset="0"/>
              </a:defRPr>
            </a:lvl1pPr>
            <a:lvl2pPr marL="742950" indent="-285750">
              <a:tabLst>
                <a:tab pos="-647700" algn="l"/>
                <a:tab pos="-190500" algn="l"/>
                <a:tab pos="457200" algn="l"/>
              </a:tabLst>
              <a:defRPr sz="1600">
                <a:solidFill>
                  <a:srgbClr val="000000"/>
                </a:solidFill>
                <a:latin typeface="Arial" panose="020B0604020202020204" pitchFamily="34" charset="0"/>
              </a:defRPr>
            </a:lvl2pPr>
            <a:lvl3pPr marL="1143000" indent="-228600">
              <a:tabLst>
                <a:tab pos="-647700" algn="l"/>
                <a:tab pos="-190500" algn="l"/>
                <a:tab pos="457200" algn="l"/>
              </a:tabLst>
              <a:defRPr sz="1600">
                <a:solidFill>
                  <a:srgbClr val="000000"/>
                </a:solidFill>
                <a:latin typeface="Arial" panose="020B0604020202020204" pitchFamily="34" charset="0"/>
              </a:defRPr>
            </a:lvl3pPr>
            <a:lvl4pPr marL="1600200" indent="-228600">
              <a:tabLst>
                <a:tab pos="-647700" algn="l"/>
                <a:tab pos="-190500" algn="l"/>
                <a:tab pos="457200" algn="l"/>
              </a:tabLst>
              <a:defRPr sz="1600">
                <a:solidFill>
                  <a:srgbClr val="000000"/>
                </a:solidFill>
                <a:latin typeface="Arial" panose="020B0604020202020204" pitchFamily="34" charset="0"/>
              </a:defRPr>
            </a:lvl4pPr>
            <a:lvl5pPr marL="2057400" indent="-228600">
              <a:tabLst>
                <a:tab pos="-647700" algn="l"/>
                <a:tab pos="-190500" algn="l"/>
                <a:tab pos="457200" algn="l"/>
              </a:tabLst>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tabLst>
                <a:tab pos="-647700" algn="l"/>
                <a:tab pos="-190500" algn="l"/>
                <a:tab pos="457200" algn="l"/>
              </a:tabLs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cs typeface="Arial" panose="020B0604020202020204" pitchFamily="34" charset="0"/>
            </a:endParaRPr>
          </a:p>
        </p:txBody>
      </p:sp>
      <p:sp>
        <p:nvSpPr>
          <p:cNvPr id="41990" name="Text Box 243"/>
          <p:cNvSpPr txBox="1">
            <a:spLocks noChangeArrowheads="1"/>
          </p:cNvSpPr>
          <p:nvPr/>
        </p:nvSpPr>
        <p:spPr bwMode="auto">
          <a:xfrm>
            <a:off x="5715000" y="2438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cs typeface="Arial" panose="020B0604020202020204" pitchFamily="34" charset="0"/>
              </a:rPr>
              <a:t>Distribution Systems designed for voltage DROP, not voltage RISE.</a:t>
            </a:r>
          </a:p>
        </p:txBody>
      </p:sp>
    </p:spTree>
    <p:extLst>
      <p:ext uri="{BB962C8B-B14F-4D97-AF65-F5344CB8AC3E}">
        <p14:creationId xmlns:p14="http://schemas.microsoft.com/office/powerpoint/2010/main" val="190346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AutoShape 2"/>
          <p:cNvSpPr>
            <a:spLocks noChangeArrowheads="1"/>
          </p:cNvSpPr>
          <p:nvPr/>
        </p:nvSpPr>
        <p:spPr bwMode="auto">
          <a:xfrm>
            <a:off x="1364456" y="2121694"/>
            <a:ext cx="3471863" cy="1387079"/>
          </a:xfrm>
          <a:prstGeom prst="roundRect">
            <a:avLst>
              <a:gd name="adj" fmla="val 4148"/>
            </a:avLst>
          </a:prstGeom>
          <a:gradFill rotWithShape="1">
            <a:gsLst>
              <a:gs pos="0">
                <a:srgbClr val="AEA8FE"/>
              </a:gs>
              <a:gs pos="100000">
                <a:srgbClr val="E7F6FF"/>
              </a:gs>
            </a:gsLst>
            <a:lin ang="5400000" scaled="1"/>
          </a:gradFill>
          <a:ln w="28575">
            <a:solidFill>
              <a:schemeClr val="tx2"/>
            </a:solidFill>
            <a:round/>
            <a:headEnd/>
            <a:tailEnd/>
          </a:ln>
          <a:effectLst/>
        </p:spPr>
        <p:txBody>
          <a:bodyPr wrap="none" anchor="ctr"/>
          <a:lstStyle/>
          <a:p>
            <a:endParaRPr lang="en-US" sz="1200"/>
          </a:p>
        </p:txBody>
      </p:sp>
      <p:sp>
        <p:nvSpPr>
          <p:cNvPr id="582659" name="AutoShape 3"/>
          <p:cNvSpPr>
            <a:spLocks noChangeArrowheads="1"/>
          </p:cNvSpPr>
          <p:nvPr/>
        </p:nvSpPr>
        <p:spPr bwMode="auto">
          <a:xfrm>
            <a:off x="1352551" y="3577830"/>
            <a:ext cx="3507581" cy="1968103"/>
          </a:xfrm>
          <a:prstGeom prst="roundRect">
            <a:avLst>
              <a:gd name="adj" fmla="val 4148"/>
            </a:avLst>
          </a:prstGeom>
          <a:gradFill rotWithShape="1">
            <a:gsLst>
              <a:gs pos="0">
                <a:srgbClr val="9FFFA4"/>
              </a:gs>
              <a:gs pos="100000">
                <a:srgbClr val="DFFDE4"/>
              </a:gs>
            </a:gsLst>
            <a:lin ang="5400000" scaled="1"/>
          </a:gradFill>
          <a:ln w="28575">
            <a:solidFill>
              <a:srgbClr val="339966"/>
            </a:solidFill>
            <a:round/>
            <a:headEnd/>
            <a:tailEnd/>
          </a:ln>
          <a:effectLst/>
        </p:spPr>
        <p:txBody>
          <a:bodyPr wrap="none" anchor="ctr"/>
          <a:lstStyle/>
          <a:p>
            <a:endParaRPr lang="en-US" sz="1200"/>
          </a:p>
        </p:txBody>
      </p:sp>
      <p:pic>
        <p:nvPicPr>
          <p:cNvPr id="582660" name="Picture 4" descr="nopv"/>
          <p:cNvPicPr>
            <a:picLocks noChangeAspect="1" noChangeArrowheads="1"/>
          </p:cNvPicPr>
          <p:nvPr/>
        </p:nvPicPr>
        <p:blipFill>
          <a:blip r:embed="rId3" cstate="print"/>
          <a:srcRect l="32965" t="4845" r="24121" b="11954"/>
          <a:stretch>
            <a:fillRect/>
          </a:stretch>
        </p:blipFill>
        <p:spPr bwMode="auto">
          <a:xfrm>
            <a:off x="4950620" y="1552997"/>
            <a:ext cx="3050381" cy="3762375"/>
          </a:xfrm>
          <a:prstGeom prst="rect">
            <a:avLst/>
          </a:prstGeom>
          <a:noFill/>
        </p:spPr>
      </p:pic>
      <p:sp>
        <p:nvSpPr>
          <p:cNvPr id="582661" name="Rectangle 5"/>
          <p:cNvSpPr>
            <a:spLocks noGrp="1" noChangeArrowheads="1"/>
          </p:cNvSpPr>
          <p:nvPr>
            <p:ph type="title"/>
          </p:nvPr>
        </p:nvSpPr>
        <p:spPr>
          <a:xfrm>
            <a:off x="551170" y="609236"/>
            <a:ext cx="7121219" cy="648072"/>
          </a:xfrm>
        </p:spPr>
        <p:txBody>
          <a:bodyPr>
            <a:normAutofit/>
          </a:bodyPr>
          <a:lstStyle/>
          <a:p>
            <a:r>
              <a:rPr lang="en-US" sz="1800" dirty="0"/>
              <a:t>Use of Smart Inverters for Accommodating High-Penetration PV</a:t>
            </a:r>
          </a:p>
        </p:txBody>
      </p:sp>
      <p:pic>
        <p:nvPicPr>
          <p:cNvPr id="582662" name="Picture 6" descr="25pv"/>
          <p:cNvPicPr>
            <a:picLocks noChangeAspect="1" noChangeArrowheads="1"/>
          </p:cNvPicPr>
          <p:nvPr/>
        </p:nvPicPr>
        <p:blipFill>
          <a:blip r:embed="rId4" cstate="print"/>
          <a:srcRect l="32797" t="4634" r="24599" b="12166"/>
          <a:stretch>
            <a:fillRect/>
          </a:stretch>
        </p:blipFill>
        <p:spPr bwMode="auto">
          <a:xfrm>
            <a:off x="4918474" y="1555379"/>
            <a:ext cx="3031331" cy="3762375"/>
          </a:xfrm>
          <a:prstGeom prst="rect">
            <a:avLst/>
          </a:prstGeom>
          <a:noFill/>
        </p:spPr>
      </p:pic>
      <p:pic>
        <p:nvPicPr>
          <p:cNvPr id="582663" name="Picture 7"/>
          <p:cNvPicPr>
            <a:picLocks noChangeAspect="1" noChangeArrowheads="1"/>
          </p:cNvPicPr>
          <p:nvPr/>
        </p:nvPicPr>
        <p:blipFill>
          <a:blip r:embed="rId5" cstate="print"/>
          <a:srcRect t="2193" b="4355"/>
          <a:stretch>
            <a:fillRect/>
          </a:stretch>
        </p:blipFill>
        <p:spPr bwMode="auto">
          <a:xfrm>
            <a:off x="4904186" y="1569667"/>
            <a:ext cx="3096815" cy="3756422"/>
          </a:xfrm>
          <a:prstGeom prst="rect">
            <a:avLst/>
          </a:prstGeom>
          <a:noFill/>
          <a:ln w="9525">
            <a:noFill/>
            <a:miter lim="800000"/>
            <a:headEnd/>
            <a:tailEnd/>
          </a:ln>
          <a:effectLst/>
        </p:spPr>
      </p:pic>
      <p:sp>
        <p:nvSpPr>
          <p:cNvPr id="582664" name="Oval 8"/>
          <p:cNvSpPr>
            <a:spLocks noChangeArrowheads="1"/>
          </p:cNvSpPr>
          <p:nvPr/>
        </p:nvSpPr>
        <p:spPr bwMode="gray">
          <a:xfrm>
            <a:off x="6188870" y="1899471"/>
            <a:ext cx="84535" cy="77390"/>
          </a:xfrm>
          <a:prstGeom prst="ellipse">
            <a:avLst/>
          </a:prstGeom>
          <a:solidFill>
            <a:srgbClr val="FFFF00"/>
          </a:solidFill>
          <a:ln w="19050" algn="ctr">
            <a:solidFill>
              <a:srgbClr val="FF3300"/>
            </a:solidFill>
            <a:round/>
            <a:headEnd/>
            <a:tailEnd/>
          </a:ln>
          <a:effectLst/>
        </p:spPr>
        <p:txBody>
          <a:bodyPr rot="10800000" vert="eaVert" wrap="none" anchor="ctr"/>
          <a:lstStyle/>
          <a:p>
            <a:endParaRPr lang="en-US" sz="1200"/>
          </a:p>
        </p:txBody>
      </p:sp>
      <p:sp>
        <p:nvSpPr>
          <p:cNvPr id="582665" name="Text Box 9"/>
          <p:cNvSpPr txBox="1">
            <a:spLocks noChangeArrowheads="1"/>
          </p:cNvSpPr>
          <p:nvPr/>
        </p:nvSpPr>
        <p:spPr bwMode="gray">
          <a:xfrm>
            <a:off x="6271217" y="1829222"/>
            <a:ext cx="1075937" cy="230832"/>
          </a:xfrm>
          <a:prstGeom prst="rect">
            <a:avLst/>
          </a:prstGeom>
          <a:noFill/>
          <a:ln w="9525" algn="ctr">
            <a:noFill/>
            <a:miter lim="800000"/>
            <a:headEnd/>
            <a:tailEnd/>
          </a:ln>
          <a:effectLst/>
        </p:spPr>
        <p:txBody>
          <a:bodyPr wrap="none">
            <a:spAutoFit/>
          </a:bodyPr>
          <a:lstStyle/>
          <a:p>
            <a:pPr marL="164306" indent="-164306"/>
            <a:r>
              <a:rPr lang="en-US" sz="900"/>
              <a:t>Solar Rooftop PV</a:t>
            </a:r>
          </a:p>
        </p:txBody>
      </p:sp>
      <p:sp>
        <p:nvSpPr>
          <p:cNvPr id="582666" name="AutoShape 10"/>
          <p:cNvSpPr>
            <a:spLocks noChangeArrowheads="1"/>
          </p:cNvSpPr>
          <p:nvPr/>
        </p:nvSpPr>
        <p:spPr bwMode="auto">
          <a:xfrm>
            <a:off x="7592617" y="4185471"/>
            <a:ext cx="159544" cy="139303"/>
          </a:xfrm>
          <a:prstGeom prst="roundRect">
            <a:avLst>
              <a:gd name="adj" fmla="val 16667"/>
            </a:avLst>
          </a:prstGeom>
          <a:solidFill>
            <a:srgbClr val="EAEAEA"/>
          </a:solidFill>
          <a:ln w="38100">
            <a:solidFill>
              <a:srgbClr val="3333CC"/>
            </a:solidFill>
            <a:round/>
            <a:headEnd/>
            <a:tailEnd/>
          </a:ln>
          <a:effectLst/>
        </p:spPr>
        <p:txBody>
          <a:bodyPr wrap="none" anchor="ctr"/>
          <a:lstStyle/>
          <a:p>
            <a:endParaRPr lang="en-US" sz="1200"/>
          </a:p>
        </p:txBody>
      </p:sp>
      <p:sp>
        <p:nvSpPr>
          <p:cNvPr id="582667" name="AutoShape 11"/>
          <p:cNvSpPr>
            <a:spLocks noChangeArrowheads="1"/>
          </p:cNvSpPr>
          <p:nvPr/>
        </p:nvSpPr>
        <p:spPr bwMode="auto">
          <a:xfrm rot="-1497044">
            <a:off x="5268516" y="2045917"/>
            <a:ext cx="875109" cy="175022"/>
          </a:xfrm>
          <a:prstGeom prst="leftArrow">
            <a:avLst>
              <a:gd name="adj1" fmla="val 34741"/>
              <a:gd name="adj2" fmla="val 107685"/>
            </a:avLst>
          </a:prstGeom>
          <a:gradFill rotWithShape="1">
            <a:gsLst>
              <a:gs pos="0">
                <a:schemeClr val="tx2"/>
              </a:gs>
              <a:gs pos="100000">
                <a:srgbClr val="6699FF">
                  <a:alpha val="60001"/>
                </a:srgbClr>
              </a:gs>
            </a:gsLst>
            <a:lin ang="0" scaled="1"/>
          </a:gradFill>
          <a:ln w="9525">
            <a:solidFill>
              <a:schemeClr val="tx2"/>
            </a:solidFill>
            <a:miter lim="800000"/>
            <a:headEnd/>
            <a:tailEnd/>
          </a:ln>
          <a:effectLst/>
        </p:spPr>
        <p:txBody>
          <a:bodyPr wrap="none" anchor="ctr"/>
          <a:lstStyle/>
          <a:p>
            <a:endParaRPr lang="en-US" sz="1200"/>
          </a:p>
        </p:txBody>
      </p:sp>
      <p:sp>
        <p:nvSpPr>
          <p:cNvPr id="582668" name="AutoShape 12"/>
          <p:cNvSpPr>
            <a:spLocks noChangeArrowheads="1"/>
          </p:cNvSpPr>
          <p:nvPr/>
        </p:nvSpPr>
        <p:spPr bwMode="auto">
          <a:xfrm rot="-3791754">
            <a:off x="5161955" y="2571578"/>
            <a:ext cx="1409700" cy="175022"/>
          </a:xfrm>
          <a:prstGeom prst="leftArrow">
            <a:avLst>
              <a:gd name="adj1" fmla="val 34741"/>
              <a:gd name="adj2" fmla="val 173468"/>
            </a:avLst>
          </a:prstGeom>
          <a:gradFill rotWithShape="1">
            <a:gsLst>
              <a:gs pos="0">
                <a:schemeClr val="tx2"/>
              </a:gs>
              <a:gs pos="100000">
                <a:srgbClr val="6699FF">
                  <a:alpha val="60001"/>
                </a:srgbClr>
              </a:gs>
            </a:gsLst>
            <a:lin ang="0" scaled="1"/>
          </a:gradFill>
          <a:ln w="9525">
            <a:solidFill>
              <a:schemeClr val="tx2"/>
            </a:solidFill>
            <a:miter lim="800000"/>
            <a:headEnd/>
            <a:tailEnd/>
          </a:ln>
          <a:effectLst/>
        </p:spPr>
        <p:txBody>
          <a:bodyPr wrap="none" anchor="ctr"/>
          <a:lstStyle/>
          <a:p>
            <a:endParaRPr lang="en-US" sz="1200"/>
          </a:p>
        </p:txBody>
      </p:sp>
      <p:sp>
        <p:nvSpPr>
          <p:cNvPr id="582669" name="Text Box 13"/>
          <p:cNvSpPr txBox="1">
            <a:spLocks noChangeArrowheads="1"/>
          </p:cNvSpPr>
          <p:nvPr/>
        </p:nvSpPr>
        <p:spPr bwMode="gray">
          <a:xfrm>
            <a:off x="6213728" y="1830559"/>
            <a:ext cx="1197765" cy="438582"/>
          </a:xfrm>
          <a:prstGeom prst="rect">
            <a:avLst/>
          </a:prstGeom>
          <a:solidFill>
            <a:schemeClr val="bg1"/>
          </a:solidFill>
          <a:ln w="9525" algn="ctr">
            <a:noFill/>
            <a:miter lim="800000"/>
            <a:headEnd/>
            <a:tailEnd/>
          </a:ln>
          <a:effectLst/>
        </p:spPr>
        <p:txBody>
          <a:bodyPr wrap="none">
            <a:spAutoFit/>
          </a:bodyPr>
          <a:lstStyle/>
          <a:p>
            <a:pPr marL="164306" indent="-164306"/>
            <a:r>
              <a:rPr lang="en-US" sz="900" dirty="0"/>
              <a:t>Solar Rooftop PV</a:t>
            </a:r>
          </a:p>
          <a:p>
            <a:pPr marL="164306" indent="-164306"/>
            <a:r>
              <a:rPr lang="en-US" sz="900" dirty="0"/>
              <a:t>With volt/</a:t>
            </a:r>
            <a:r>
              <a:rPr lang="en-US" sz="900" dirty="0" err="1"/>
              <a:t>var</a:t>
            </a:r>
            <a:r>
              <a:rPr lang="en-US" sz="900" dirty="0"/>
              <a:t> control</a:t>
            </a:r>
          </a:p>
        </p:txBody>
      </p:sp>
      <p:pic>
        <p:nvPicPr>
          <p:cNvPr id="582670" name="Picture 14"/>
          <p:cNvPicPr>
            <a:picLocks noGrp="1" noChangeAspect="1" noChangeArrowheads="1"/>
          </p:cNvPicPr>
          <p:nvPr>
            <p:ph idx="1"/>
          </p:nvPr>
        </p:nvPicPr>
        <p:blipFill>
          <a:blip r:embed="rId6" cstate="print"/>
          <a:srcRect/>
          <a:stretch>
            <a:fillRect/>
          </a:stretch>
        </p:blipFill>
        <p:spPr>
          <a:xfrm>
            <a:off x="1335881" y="2119314"/>
            <a:ext cx="3496866" cy="1437085"/>
          </a:xfrm>
          <a:noFill/>
          <a:ln/>
        </p:spPr>
      </p:pic>
      <p:pic>
        <p:nvPicPr>
          <p:cNvPr id="582671" name="Picture 15"/>
          <p:cNvPicPr>
            <a:picLocks noChangeAspect="1" noChangeArrowheads="1"/>
          </p:cNvPicPr>
          <p:nvPr/>
        </p:nvPicPr>
        <p:blipFill>
          <a:blip r:embed="rId7" cstate="print"/>
          <a:srcRect/>
          <a:stretch>
            <a:fillRect/>
          </a:stretch>
        </p:blipFill>
        <p:spPr bwMode="auto">
          <a:xfrm>
            <a:off x="1335881" y="2118124"/>
            <a:ext cx="3496866" cy="1450181"/>
          </a:xfrm>
          <a:prstGeom prst="rect">
            <a:avLst/>
          </a:prstGeom>
          <a:noFill/>
          <a:ln w="9525">
            <a:noFill/>
            <a:miter lim="800000"/>
            <a:headEnd/>
            <a:tailEnd/>
          </a:ln>
          <a:effectLst/>
        </p:spPr>
      </p:pic>
      <p:pic>
        <p:nvPicPr>
          <p:cNvPr id="582672" name="Picture 16"/>
          <p:cNvPicPr>
            <a:picLocks noChangeAspect="1" noChangeArrowheads="1"/>
          </p:cNvPicPr>
          <p:nvPr/>
        </p:nvPicPr>
        <p:blipFill>
          <a:blip r:embed="rId8" cstate="print"/>
          <a:srcRect/>
          <a:stretch>
            <a:fillRect/>
          </a:stretch>
        </p:blipFill>
        <p:spPr bwMode="auto">
          <a:xfrm>
            <a:off x="1403749" y="3704036"/>
            <a:ext cx="3469481" cy="1782365"/>
          </a:xfrm>
          <a:prstGeom prst="rect">
            <a:avLst/>
          </a:prstGeom>
          <a:noFill/>
          <a:ln w="9525">
            <a:noFill/>
            <a:miter lim="800000"/>
            <a:headEnd/>
            <a:tailEnd/>
          </a:ln>
          <a:effectLst/>
        </p:spPr>
      </p:pic>
      <p:sp>
        <p:nvSpPr>
          <p:cNvPr id="582673" name="Freeform 17"/>
          <p:cNvSpPr>
            <a:spLocks noChangeAspect="1"/>
          </p:cNvSpPr>
          <p:nvPr/>
        </p:nvSpPr>
        <p:spPr bwMode="auto">
          <a:xfrm>
            <a:off x="1772842" y="4214812"/>
            <a:ext cx="2926556" cy="767954"/>
          </a:xfrm>
          <a:custGeom>
            <a:avLst/>
            <a:gdLst/>
            <a:ahLst/>
            <a:cxnLst>
              <a:cxn ang="0">
                <a:pos x="15" y="80"/>
              </a:cxn>
              <a:cxn ang="0">
                <a:pos x="37" y="70"/>
              </a:cxn>
              <a:cxn ang="0">
                <a:pos x="59" y="76"/>
              </a:cxn>
              <a:cxn ang="0">
                <a:pos x="82" y="60"/>
              </a:cxn>
              <a:cxn ang="0">
                <a:pos x="104" y="47"/>
              </a:cxn>
              <a:cxn ang="0">
                <a:pos x="126" y="42"/>
              </a:cxn>
              <a:cxn ang="0">
                <a:pos x="149" y="22"/>
              </a:cxn>
              <a:cxn ang="0">
                <a:pos x="171" y="26"/>
              </a:cxn>
              <a:cxn ang="0">
                <a:pos x="194" y="12"/>
              </a:cxn>
              <a:cxn ang="0">
                <a:pos x="216" y="14"/>
              </a:cxn>
              <a:cxn ang="0">
                <a:pos x="238" y="9"/>
              </a:cxn>
              <a:cxn ang="0">
                <a:pos x="261" y="4"/>
              </a:cxn>
              <a:cxn ang="0">
                <a:pos x="283" y="4"/>
              </a:cxn>
              <a:cxn ang="0">
                <a:pos x="305" y="0"/>
              </a:cxn>
              <a:cxn ang="0">
                <a:pos x="328" y="8"/>
              </a:cxn>
              <a:cxn ang="0">
                <a:pos x="350" y="25"/>
              </a:cxn>
              <a:cxn ang="0">
                <a:pos x="372" y="30"/>
              </a:cxn>
              <a:cxn ang="0">
                <a:pos x="395" y="19"/>
              </a:cxn>
              <a:cxn ang="0">
                <a:pos x="417" y="3"/>
              </a:cxn>
              <a:cxn ang="0">
                <a:pos x="440" y="51"/>
              </a:cxn>
              <a:cxn ang="0">
                <a:pos x="462" y="13"/>
              </a:cxn>
              <a:cxn ang="0">
                <a:pos x="484" y="23"/>
              </a:cxn>
              <a:cxn ang="0">
                <a:pos x="507" y="10"/>
              </a:cxn>
              <a:cxn ang="0">
                <a:pos x="529" y="25"/>
              </a:cxn>
              <a:cxn ang="0">
                <a:pos x="551" y="85"/>
              </a:cxn>
              <a:cxn ang="0">
                <a:pos x="574" y="127"/>
              </a:cxn>
              <a:cxn ang="0">
                <a:pos x="596" y="75"/>
              </a:cxn>
              <a:cxn ang="0">
                <a:pos x="619" y="99"/>
              </a:cxn>
              <a:cxn ang="0">
                <a:pos x="641" y="120"/>
              </a:cxn>
              <a:cxn ang="0">
                <a:pos x="663" y="226"/>
              </a:cxn>
              <a:cxn ang="0">
                <a:pos x="686" y="164"/>
              </a:cxn>
              <a:cxn ang="0">
                <a:pos x="708" y="174"/>
              </a:cxn>
              <a:cxn ang="0">
                <a:pos x="730" y="210"/>
              </a:cxn>
              <a:cxn ang="0">
                <a:pos x="753" y="200"/>
              </a:cxn>
              <a:cxn ang="0">
                <a:pos x="775" y="247"/>
              </a:cxn>
              <a:cxn ang="0">
                <a:pos x="797" y="241"/>
              </a:cxn>
              <a:cxn ang="0">
                <a:pos x="820" y="251"/>
              </a:cxn>
              <a:cxn ang="0">
                <a:pos x="842" y="254"/>
              </a:cxn>
              <a:cxn ang="0">
                <a:pos x="865" y="239"/>
              </a:cxn>
              <a:cxn ang="0">
                <a:pos x="887" y="220"/>
              </a:cxn>
              <a:cxn ang="0">
                <a:pos x="909" y="217"/>
              </a:cxn>
              <a:cxn ang="0">
                <a:pos x="932" y="199"/>
              </a:cxn>
              <a:cxn ang="0">
                <a:pos x="954" y="193"/>
              </a:cxn>
              <a:cxn ang="0">
                <a:pos x="976" y="183"/>
              </a:cxn>
              <a:cxn ang="0">
                <a:pos x="999" y="179"/>
              </a:cxn>
              <a:cxn ang="0">
                <a:pos x="1021" y="164"/>
              </a:cxn>
              <a:cxn ang="0">
                <a:pos x="1043" y="134"/>
              </a:cxn>
              <a:cxn ang="0">
                <a:pos x="1066" y="128"/>
              </a:cxn>
            </a:cxnLst>
            <a:rect l="0" t="0" r="r" b="b"/>
            <a:pathLst>
              <a:path w="1066" h="280">
                <a:moveTo>
                  <a:pt x="0" y="99"/>
                </a:moveTo>
                <a:lnTo>
                  <a:pt x="7" y="98"/>
                </a:lnTo>
                <a:lnTo>
                  <a:pt x="15" y="80"/>
                </a:lnTo>
                <a:lnTo>
                  <a:pt x="22" y="79"/>
                </a:lnTo>
                <a:lnTo>
                  <a:pt x="30" y="77"/>
                </a:lnTo>
                <a:lnTo>
                  <a:pt x="37" y="70"/>
                </a:lnTo>
                <a:lnTo>
                  <a:pt x="44" y="73"/>
                </a:lnTo>
                <a:lnTo>
                  <a:pt x="52" y="79"/>
                </a:lnTo>
                <a:lnTo>
                  <a:pt x="59" y="76"/>
                </a:lnTo>
                <a:lnTo>
                  <a:pt x="67" y="63"/>
                </a:lnTo>
                <a:lnTo>
                  <a:pt x="74" y="56"/>
                </a:lnTo>
                <a:lnTo>
                  <a:pt x="82" y="60"/>
                </a:lnTo>
                <a:lnTo>
                  <a:pt x="89" y="60"/>
                </a:lnTo>
                <a:lnTo>
                  <a:pt x="97" y="53"/>
                </a:lnTo>
                <a:lnTo>
                  <a:pt x="104" y="47"/>
                </a:lnTo>
                <a:lnTo>
                  <a:pt x="112" y="53"/>
                </a:lnTo>
                <a:lnTo>
                  <a:pt x="119" y="38"/>
                </a:lnTo>
                <a:lnTo>
                  <a:pt x="126" y="42"/>
                </a:lnTo>
                <a:lnTo>
                  <a:pt x="134" y="37"/>
                </a:lnTo>
                <a:lnTo>
                  <a:pt x="141" y="39"/>
                </a:lnTo>
                <a:lnTo>
                  <a:pt x="149" y="22"/>
                </a:lnTo>
                <a:lnTo>
                  <a:pt x="156" y="29"/>
                </a:lnTo>
                <a:lnTo>
                  <a:pt x="164" y="15"/>
                </a:lnTo>
                <a:lnTo>
                  <a:pt x="171" y="26"/>
                </a:lnTo>
                <a:lnTo>
                  <a:pt x="179" y="22"/>
                </a:lnTo>
                <a:lnTo>
                  <a:pt x="186" y="19"/>
                </a:lnTo>
                <a:lnTo>
                  <a:pt x="194" y="12"/>
                </a:lnTo>
                <a:lnTo>
                  <a:pt x="201" y="12"/>
                </a:lnTo>
                <a:lnTo>
                  <a:pt x="208" y="13"/>
                </a:lnTo>
                <a:lnTo>
                  <a:pt x="216" y="14"/>
                </a:lnTo>
                <a:lnTo>
                  <a:pt x="223" y="6"/>
                </a:lnTo>
                <a:lnTo>
                  <a:pt x="231" y="8"/>
                </a:lnTo>
                <a:lnTo>
                  <a:pt x="238" y="9"/>
                </a:lnTo>
                <a:lnTo>
                  <a:pt x="246" y="6"/>
                </a:lnTo>
                <a:lnTo>
                  <a:pt x="253" y="8"/>
                </a:lnTo>
                <a:lnTo>
                  <a:pt x="261" y="4"/>
                </a:lnTo>
                <a:lnTo>
                  <a:pt x="268" y="7"/>
                </a:lnTo>
                <a:lnTo>
                  <a:pt x="276" y="5"/>
                </a:lnTo>
                <a:lnTo>
                  <a:pt x="283" y="4"/>
                </a:lnTo>
                <a:lnTo>
                  <a:pt x="290" y="2"/>
                </a:lnTo>
                <a:lnTo>
                  <a:pt x="298" y="14"/>
                </a:lnTo>
                <a:lnTo>
                  <a:pt x="305" y="0"/>
                </a:lnTo>
                <a:lnTo>
                  <a:pt x="313" y="2"/>
                </a:lnTo>
                <a:lnTo>
                  <a:pt x="320" y="14"/>
                </a:lnTo>
                <a:lnTo>
                  <a:pt x="328" y="8"/>
                </a:lnTo>
                <a:lnTo>
                  <a:pt x="335" y="14"/>
                </a:lnTo>
                <a:lnTo>
                  <a:pt x="343" y="19"/>
                </a:lnTo>
                <a:lnTo>
                  <a:pt x="350" y="25"/>
                </a:lnTo>
                <a:lnTo>
                  <a:pt x="358" y="34"/>
                </a:lnTo>
                <a:lnTo>
                  <a:pt x="365" y="27"/>
                </a:lnTo>
                <a:lnTo>
                  <a:pt x="372" y="30"/>
                </a:lnTo>
                <a:lnTo>
                  <a:pt x="380" y="21"/>
                </a:lnTo>
                <a:lnTo>
                  <a:pt x="387" y="35"/>
                </a:lnTo>
                <a:lnTo>
                  <a:pt x="395" y="19"/>
                </a:lnTo>
                <a:lnTo>
                  <a:pt x="402" y="18"/>
                </a:lnTo>
                <a:lnTo>
                  <a:pt x="410" y="16"/>
                </a:lnTo>
                <a:lnTo>
                  <a:pt x="417" y="3"/>
                </a:lnTo>
                <a:lnTo>
                  <a:pt x="425" y="8"/>
                </a:lnTo>
                <a:lnTo>
                  <a:pt x="432" y="26"/>
                </a:lnTo>
                <a:lnTo>
                  <a:pt x="440" y="51"/>
                </a:lnTo>
                <a:lnTo>
                  <a:pt x="447" y="45"/>
                </a:lnTo>
                <a:lnTo>
                  <a:pt x="454" y="43"/>
                </a:lnTo>
                <a:lnTo>
                  <a:pt x="462" y="13"/>
                </a:lnTo>
                <a:lnTo>
                  <a:pt x="469" y="11"/>
                </a:lnTo>
                <a:lnTo>
                  <a:pt x="477" y="6"/>
                </a:lnTo>
                <a:lnTo>
                  <a:pt x="484" y="23"/>
                </a:lnTo>
                <a:lnTo>
                  <a:pt x="492" y="6"/>
                </a:lnTo>
                <a:lnTo>
                  <a:pt x="499" y="26"/>
                </a:lnTo>
                <a:lnTo>
                  <a:pt x="507" y="10"/>
                </a:lnTo>
                <a:lnTo>
                  <a:pt x="514" y="16"/>
                </a:lnTo>
                <a:lnTo>
                  <a:pt x="522" y="29"/>
                </a:lnTo>
                <a:lnTo>
                  <a:pt x="529" y="25"/>
                </a:lnTo>
                <a:lnTo>
                  <a:pt x="537" y="54"/>
                </a:lnTo>
                <a:lnTo>
                  <a:pt x="544" y="55"/>
                </a:lnTo>
                <a:lnTo>
                  <a:pt x="551" y="85"/>
                </a:lnTo>
                <a:lnTo>
                  <a:pt x="559" y="72"/>
                </a:lnTo>
                <a:lnTo>
                  <a:pt x="566" y="99"/>
                </a:lnTo>
                <a:lnTo>
                  <a:pt x="574" y="127"/>
                </a:lnTo>
                <a:lnTo>
                  <a:pt x="581" y="142"/>
                </a:lnTo>
                <a:lnTo>
                  <a:pt x="589" y="92"/>
                </a:lnTo>
                <a:lnTo>
                  <a:pt x="596" y="75"/>
                </a:lnTo>
                <a:lnTo>
                  <a:pt x="604" y="86"/>
                </a:lnTo>
                <a:lnTo>
                  <a:pt x="611" y="100"/>
                </a:lnTo>
                <a:lnTo>
                  <a:pt x="619" y="99"/>
                </a:lnTo>
                <a:lnTo>
                  <a:pt x="626" y="107"/>
                </a:lnTo>
                <a:lnTo>
                  <a:pt x="633" y="210"/>
                </a:lnTo>
                <a:lnTo>
                  <a:pt x="641" y="120"/>
                </a:lnTo>
                <a:lnTo>
                  <a:pt x="648" y="133"/>
                </a:lnTo>
                <a:lnTo>
                  <a:pt x="656" y="112"/>
                </a:lnTo>
                <a:lnTo>
                  <a:pt x="663" y="226"/>
                </a:lnTo>
                <a:lnTo>
                  <a:pt x="671" y="167"/>
                </a:lnTo>
                <a:lnTo>
                  <a:pt x="678" y="162"/>
                </a:lnTo>
                <a:lnTo>
                  <a:pt x="686" y="164"/>
                </a:lnTo>
                <a:lnTo>
                  <a:pt x="693" y="173"/>
                </a:lnTo>
                <a:lnTo>
                  <a:pt x="701" y="161"/>
                </a:lnTo>
                <a:lnTo>
                  <a:pt x="708" y="174"/>
                </a:lnTo>
                <a:lnTo>
                  <a:pt x="715" y="186"/>
                </a:lnTo>
                <a:lnTo>
                  <a:pt x="723" y="188"/>
                </a:lnTo>
                <a:lnTo>
                  <a:pt x="730" y="210"/>
                </a:lnTo>
                <a:lnTo>
                  <a:pt x="738" y="196"/>
                </a:lnTo>
                <a:lnTo>
                  <a:pt x="745" y="280"/>
                </a:lnTo>
                <a:lnTo>
                  <a:pt x="753" y="200"/>
                </a:lnTo>
                <a:lnTo>
                  <a:pt x="760" y="210"/>
                </a:lnTo>
                <a:lnTo>
                  <a:pt x="768" y="216"/>
                </a:lnTo>
                <a:lnTo>
                  <a:pt x="775" y="247"/>
                </a:lnTo>
                <a:lnTo>
                  <a:pt x="783" y="244"/>
                </a:lnTo>
                <a:lnTo>
                  <a:pt x="790" y="248"/>
                </a:lnTo>
                <a:lnTo>
                  <a:pt x="797" y="241"/>
                </a:lnTo>
                <a:lnTo>
                  <a:pt x="805" y="238"/>
                </a:lnTo>
                <a:lnTo>
                  <a:pt x="812" y="265"/>
                </a:lnTo>
                <a:lnTo>
                  <a:pt x="820" y="251"/>
                </a:lnTo>
                <a:lnTo>
                  <a:pt x="827" y="265"/>
                </a:lnTo>
                <a:lnTo>
                  <a:pt x="835" y="257"/>
                </a:lnTo>
                <a:lnTo>
                  <a:pt x="842" y="254"/>
                </a:lnTo>
                <a:lnTo>
                  <a:pt x="850" y="244"/>
                </a:lnTo>
                <a:lnTo>
                  <a:pt x="857" y="253"/>
                </a:lnTo>
                <a:lnTo>
                  <a:pt x="865" y="239"/>
                </a:lnTo>
                <a:lnTo>
                  <a:pt x="872" y="233"/>
                </a:lnTo>
                <a:lnTo>
                  <a:pt x="879" y="229"/>
                </a:lnTo>
                <a:lnTo>
                  <a:pt x="887" y="220"/>
                </a:lnTo>
                <a:lnTo>
                  <a:pt x="894" y="217"/>
                </a:lnTo>
                <a:lnTo>
                  <a:pt x="902" y="225"/>
                </a:lnTo>
                <a:lnTo>
                  <a:pt x="909" y="217"/>
                </a:lnTo>
                <a:lnTo>
                  <a:pt x="917" y="204"/>
                </a:lnTo>
                <a:lnTo>
                  <a:pt x="924" y="193"/>
                </a:lnTo>
                <a:lnTo>
                  <a:pt x="932" y="199"/>
                </a:lnTo>
                <a:lnTo>
                  <a:pt x="939" y="180"/>
                </a:lnTo>
                <a:lnTo>
                  <a:pt x="947" y="189"/>
                </a:lnTo>
                <a:lnTo>
                  <a:pt x="954" y="193"/>
                </a:lnTo>
                <a:lnTo>
                  <a:pt x="961" y="189"/>
                </a:lnTo>
                <a:lnTo>
                  <a:pt x="969" y="192"/>
                </a:lnTo>
                <a:lnTo>
                  <a:pt x="976" y="183"/>
                </a:lnTo>
                <a:lnTo>
                  <a:pt x="984" y="182"/>
                </a:lnTo>
                <a:lnTo>
                  <a:pt x="991" y="177"/>
                </a:lnTo>
                <a:lnTo>
                  <a:pt x="999" y="179"/>
                </a:lnTo>
                <a:lnTo>
                  <a:pt x="1006" y="183"/>
                </a:lnTo>
                <a:lnTo>
                  <a:pt x="1014" y="177"/>
                </a:lnTo>
                <a:lnTo>
                  <a:pt x="1021" y="164"/>
                </a:lnTo>
                <a:lnTo>
                  <a:pt x="1029" y="153"/>
                </a:lnTo>
                <a:lnTo>
                  <a:pt x="1036" y="152"/>
                </a:lnTo>
                <a:lnTo>
                  <a:pt x="1043" y="134"/>
                </a:lnTo>
                <a:lnTo>
                  <a:pt x="1051" y="143"/>
                </a:lnTo>
                <a:lnTo>
                  <a:pt x="1058" y="127"/>
                </a:lnTo>
                <a:lnTo>
                  <a:pt x="1066" y="128"/>
                </a:lnTo>
              </a:path>
            </a:pathLst>
          </a:custGeom>
          <a:noFill/>
          <a:ln w="44450" cmpd="sng">
            <a:solidFill>
              <a:srgbClr val="FF9900"/>
            </a:solidFill>
            <a:prstDash val="solid"/>
            <a:round/>
            <a:headEnd/>
            <a:tailEnd/>
          </a:ln>
        </p:spPr>
        <p:txBody>
          <a:bodyPr/>
          <a:lstStyle/>
          <a:p>
            <a:endParaRPr lang="en-US" sz="1200"/>
          </a:p>
        </p:txBody>
      </p:sp>
      <p:sp>
        <p:nvSpPr>
          <p:cNvPr id="582674" name="Freeform 18"/>
          <p:cNvSpPr>
            <a:spLocks noChangeAspect="1"/>
          </p:cNvSpPr>
          <p:nvPr/>
        </p:nvSpPr>
        <p:spPr bwMode="auto">
          <a:xfrm>
            <a:off x="1794272" y="4324351"/>
            <a:ext cx="2913459" cy="445294"/>
          </a:xfrm>
          <a:custGeom>
            <a:avLst/>
            <a:gdLst/>
            <a:ahLst/>
            <a:cxnLst>
              <a:cxn ang="0">
                <a:pos x="15" y="47"/>
              </a:cxn>
              <a:cxn ang="0">
                <a:pos x="37" y="42"/>
              </a:cxn>
              <a:cxn ang="0">
                <a:pos x="59" y="44"/>
              </a:cxn>
              <a:cxn ang="0">
                <a:pos x="82" y="37"/>
              </a:cxn>
              <a:cxn ang="0">
                <a:pos x="104" y="30"/>
              </a:cxn>
              <a:cxn ang="0">
                <a:pos x="126" y="27"/>
              </a:cxn>
              <a:cxn ang="0">
                <a:pos x="149" y="16"/>
              </a:cxn>
              <a:cxn ang="0">
                <a:pos x="171" y="17"/>
              </a:cxn>
              <a:cxn ang="0">
                <a:pos x="194" y="8"/>
              </a:cxn>
              <a:cxn ang="0">
                <a:pos x="216" y="8"/>
              </a:cxn>
              <a:cxn ang="0">
                <a:pos x="238" y="5"/>
              </a:cxn>
              <a:cxn ang="0">
                <a:pos x="261" y="2"/>
              </a:cxn>
              <a:cxn ang="0">
                <a:pos x="283" y="2"/>
              </a:cxn>
              <a:cxn ang="0">
                <a:pos x="305" y="0"/>
              </a:cxn>
              <a:cxn ang="0">
                <a:pos x="328" y="6"/>
              </a:cxn>
              <a:cxn ang="0">
                <a:pos x="350" y="18"/>
              </a:cxn>
              <a:cxn ang="0">
                <a:pos x="372" y="23"/>
              </a:cxn>
              <a:cxn ang="0">
                <a:pos x="395" y="20"/>
              </a:cxn>
              <a:cxn ang="0">
                <a:pos x="417" y="12"/>
              </a:cxn>
              <a:cxn ang="0">
                <a:pos x="440" y="35"/>
              </a:cxn>
              <a:cxn ang="0">
                <a:pos x="462" y="22"/>
              </a:cxn>
              <a:cxn ang="0">
                <a:pos x="484" y="31"/>
              </a:cxn>
              <a:cxn ang="0">
                <a:pos x="507" y="24"/>
              </a:cxn>
              <a:cxn ang="0">
                <a:pos x="529" y="36"/>
              </a:cxn>
              <a:cxn ang="0">
                <a:pos x="551" y="69"/>
              </a:cxn>
              <a:cxn ang="0">
                <a:pos x="574" y="85"/>
              </a:cxn>
              <a:cxn ang="0">
                <a:pos x="596" y="71"/>
              </a:cxn>
              <a:cxn ang="0">
                <a:pos x="619" y="85"/>
              </a:cxn>
              <a:cxn ang="0">
                <a:pos x="641" y="99"/>
              </a:cxn>
              <a:cxn ang="0">
                <a:pos x="663" y="138"/>
              </a:cxn>
              <a:cxn ang="0">
                <a:pos x="686" y="127"/>
              </a:cxn>
              <a:cxn ang="0">
                <a:pos x="708" y="132"/>
              </a:cxn>
              <a:cxn ang="0">
                <a:pos x="730" y="150"/>
              </a:cxn>
              <a:cxn ang="0">
                <a:pos x="753" y="139"/>
              </a:cxn>
              <a:cxn ang="0">
                <a:pos x="775" y="159"/>
              </a:cxn>
              <a:cxn ang="0">
                <a:pos x="797" y="151"/>
              </a:cxn>
              <a:cxn ang="0">
                <a:pos x="820" y="148"/>
              </a:cxn>
              <a:cxn ang="0">
                <a:pos x="842" y="147"/>
              </a:cxn>
              <a:cxn ang="0">
                <a:pos x="865" y="139"/>
              </a:cxn>
              <a:cxn ang="0">
                <a:pos x="887" y="128"/>
              </a:cxn>
              <a:cxn ang="0">
                <a:pos x="909" y="126"/>
              </a:cxn>
              <a:cxn ang="0">
                <a:pos x="932" y="115"/>
              </a:cxn>
              <a:cxn ang="0">
                <a:pos x="954" y="111"/>
              </a:cxn>
              <a:cxn ang="0">
                <a:pos x="976" y="105"/>
              </a:cxn>
              <a:cxn ang="0">
                <a:pos x="999" y="103"/>
              </a:cxn>
              <a:cxn ang="0">
                <a:pos x="1021" y="94"/>
              </a:cxn>
              <a:cxn ang="0">
                <a:pos x="1043" y="77"/>
              </a:cxn>
              <a:cxn ang="0">
                <a:pos x="1066" y="74"/>
              </a:cxn>
            </a:cxnLst>
            <a:rect l="0" t="0" r="r" b="b"/>
            <a:pathLst>
              <a:path w="1066" h="163">
                <a:moveTo>
                  <a:pt x="0" y="58"/>
                </a:moveTo>
                <a:lnTo>
                  <a:pt x="7" y="56"/>
                </a:lnTo>
                <a:lnTo>
                  <a:pt x="15" y="47"/>
                </a:lnTo>
                <a:lnTo>
                  <a:pt x="22" y="47"/>
                </a:lnTo>
                <a:lnTo>
                  <a:pt x="30" y="46"/>
                </a:lnTo>
                <a:lnTo>
                  <a:pt x="37" y="42"/>
                </a:lnTo>
                <a:lnTo>
                  <a:pt x="44" y="44"/>
                </a:lnTo>
                <a:lnTo>
                  <a:pt x="52" y="47"/>
                </a:lnTo>
                <a:lnTo>
                  <a:pt x="59" y="44"/>
                </a:lnTo>
                <a:lnTo>
                  <a:pt x="67" y="38"/>
                </a:lnTo>
                <a:lnTo>
                  <a:pt x="74" y="35"/>
                </a:lnTo>
                <a:lnTo>
                  <a:pt x="82" y="37"/>
                </a:lnTo>
                <a:lnTo>
                  <a:pt x="89" y="37"/>
                </a:lnTo>
                <a:lnTo>
                  <a:pt x="97" y="33"/>
                </a:lnTo>
                <a:lnTo>
                  <a:pt x="104" y="30"/>
                </a:lnTo>
                <a:lnTo>
                  <a:pt x="112" y="32"/>
                </a:lnTo>
                <a:lnTo>
                  <a:pt x="119" y="25"/>
                </a:lnTo>
                <a:lnTo>
                  <a:pt x="126" y="27"/>
                </a:lnTo>
                <a:lnTo>
                  <a:pt x="134" y="25"/>
                </a:lnTo>
                <a:lnTo>
                  <a:pt x="141" y="25"/>
                </a:lnTo>
                <a:lnTo>
                  <a:pt x="149" y="16"/>
                </a:lnTo>
                <a:lnTo>
                  <a:pt x="156" y="18"/>
                </a:lnTo>
                <a:lnTo>
                  <a:pt x="164" y="11"/>
                </a:lnTo>
                <a:lnTo>
                  <a:pt x="171" y="17"/>
                </a:lnTo>
                <a:lnTo>
                  <a:pt x="179" y="15"/>
                </a:lnTo>
                <a:lnTo>
                  <a:pt x="186" y="12"/>
                </a:lnTo>
                <a:lnTo>
                  <a:pt x="194" y="8"/>
                </a:lnTo>
                <a:lnTo>
                  <a:pt x="201" y="8"/>
                </a:lnTo>
                <a:lnTo>
                  <a:pt x="208" y="8"/>
                </a:lnTo>
                <a:lnTo>
                  <a:pt x="216" y="8"/>
                </a:lnTo>
                <a:lnTo>
                  <a:pt x="223" y="3"/>
                </a:lnTo>
                <a:lnTo>
                  <a:pt x="231" y="4"/>
                </a:lnTo>
                <a:lnTo>
                  <a:pt x="238" y="5"/>
                </a:lnTo>
                <a:lnTo>
                  <a:pt x="246" y="3"/>
                </a:lnTo>
                <a:lnTo>
                  <a:pt x="253" y="4"/>
                </a:lnTo>
                <a:lnTo>
                  <a:pt x="261" y="2"/>
                </a:lnTo>
                <a:lnTo>
                  <a:pt x="268" y="4"/>
                </a:lnTo>
                <a:lnTo>
                  <a:pt x="276" y="2"/>
                </a:lnTo>
                <a:lnTo>
                  <a:pt x="283" y="2"/>
                </a:lnTo>
                <a:lnTo>
                  <a:pt x="290" y="1"/>
                </a:lnTo>
                <a:lnTo>
                  <a:pt x="298" y="8"/>
                </a:lnTo>
                <a:lnTo>
                  <a:pt x="305" y="0"/>
                </a:lnTo>
                <a:lnTo>
                  <a:pt x="313" y="2"/>
                </a:lnTo>
                <a:lnTo>
                  <a:pt x="320" y="9"/>
                </a:lnTo>
                <a:lnTo>
                  <a:pt x="328" y="6"/>
                </a:lnTo>
                <a:lnTo>
                  <a:pt x="335" y="11"/>
                </a:lnTo>
                <a:lnTo>
                  <a:pt x="343" y="13"/>
                </a:lnTo>
                <a:lnTo>
                  <a:pt x="350" y="18"/>
                </a:lnTo>
                <a:lnTo>
                  <a:pt x="358" y="24"/>
                </a:lnTo>
                <a:lnTo>
                  <a:pt x="365" y="20"/>
                </a:lnTo>
                <a:lnTo>
                  <a:pt x="372" y="23"/>
                </a:lnTo>
                <a:lnTo>
                  <a:pt x="380" y="19"/>
                </a:lnTo>
                <a:lnTo>
                  <a:pt x="387" y="28"/>
                </a:lnTo>
                <a:lnTo>
                  <a:pt x="395" y="20"/>
                </a:lnTo>
                <a:lnTo>
                  <a:pt x="402" y="20"/>
                </a:lnTo>
                <a:lnTo>
                  <a:pt x="410" y="20"/>
                </a:lnTo>
                <a:lnTo>
                  <a:pt x="417" y="12"/>
                </a:lnTo>
                <a:lnTo>
                  <a:pt x="425" y="16"/>
                </a:lnTo>
                <a:lnTo>
                  <a:pt x="432" y="26"/>
                </a:lnTo>
                <a:lnTo>
                  <a:pt x="440" y="35"/>
                </a:lnTo>
                <a:lnTo>
                  <a:pt x="447" y="35"/>
                </a:lnTo>
                <a:lnTo>
                  <a:pt x="454" y="36"/>
                </a:lnTo>
                <a:lnTo>
                  <a:pt x="462" y="22"/>
                </a:lnTo>
                <a:lnTo>
                  <a:pt x="469" y="23"/>
                </a:lnTo>
                <a:lnTo>
                  <a:pt x="477" y="20"/>
                </a:lnTo>
                <a:lnTo>
                  <a:pt x="484" y="31"/>
                </a:lnTo>
                <a:lnTo>
                  <a:pt x="492" y="21"/>
                </a:lnTo>
                <a:lnTo>
                  <a:pt x="499" y="34"/>
                </a:lnTo>
                <a:lnTo>
                  <a:pt x="507" y="24"/>
                </a:lnTo>
                <a:lnTo>
                  <a:pt x="514" y="29"/>
                </a:lnTo>
                <a:lnTo>
                  <a:pt x="522" y="37"/>
                </a:lnTo>
                <a:lnTo>
                  <a:pt x="529" y="36"/>
                </a:lnTo>
                <a:lnTo>
                  <a:pt x="537" y="54"/>
                </a:lnTo>
                <a:lnTo>
                  <a:pt x="544" y="53"/>
                </a:lnTo>
                <a:lnTo>
                  <a:pt x="551" y="69"/>
                </a:lnTo>
                <a:lnTo>
                  <a:pt x="559" y="61"/>
                </a:lnTo>
                <a:lnTo>
                  <a:pt x="566" y="76"/>
                </a:lnTo>
                <a:lnTo>
                  <a:pt x="574" y="85"/>
                </a:lnTo>
                <a:lnTo>
                  <a:pt x="581" y="90"/>
                </a:lnTo>
                <a:lnTo>
                  <a:pt x="589" y="80"/>
                </a:lnTo>
                <a:lnTo>
                  <a:pt x="596" y="71"/>
                </a:lnTo>
                <a:lnTo>
                  <a:pt x="604" y="78"/>
                </a:lnTo>
                <a:lnTo>
                  <a:pt x="611" y="86"/>
                </a:lnTo>
                <a:lnTo>
                  <a:pt x="619" y="85"/>
                </a:lnTo>
                <a:lnTo>
                  <a:pt x="626" y="89"/>
                </a:lnTo>
                <a:lnTo>
                  <a:pt x="633" y="124"/>
                </a:lnTo>
                <a:lnTo>
                  <a:pt x="641" y="99"/>
                </a:lnTo>
                <a:lnTo>
                  <a:pt x="648" y="110"/>
                </a:lnTo>
                <a:lnTo>
                  <a:pt x="656" y="96"/>
                </a:lnTo>
                <a:lnTo>
                  <a:pt x="663" y="138"/>
                </a:lnTo>
                <a:lnTo>
                  <a:pt x="671" y="123"/>
                </a:lnTo>
                <a:lnTo>
                  <a:pt x="678" y="121"/>
                </a:lnTo>
                <a:lnTo>
                  <a:pt x="686" y="127"/>
                </a:lnTo>
                <a:lnTo>
                  <a:pt x="693" y="129"/>
                </a:lnTo>
                <a:lnTo>
                  <a:pt x="701" y="125"/>
                </a:lnTo>
                <a:lnTo>
                  <a:pt x="708" y="132"/>
                </a:lnTo>
                <a:lnTo>
                  <a:pt x="715" y="139"/>
                </a:lnTo>
                <a:lnTo>
                  <a:pt x="723" y="139"/>
                </a:lnTo>
                <a:lnTo>
                  <a:pt x="730" y="150"/>
                </a:lnTo>
                <a:lnTo>
                  <a:pt x="738" y="140"/>
                </a:lnTo>
                <a:lnTo>
                  <a:pt x="745" y="163"/>
                </a:lnTo>
                <a:lnTo>
                  <a:pt x="753" y="139"/>
                </a:lnTo>
                <a:lnTo>
                  <a:pt x="760" y="144"/>
                </a:lnTo>
                <a:lnTo>
                  <a:pt x="768" y="146"/>
                </a:lnTo>
                <a:lnTo>
                  <a:pt x="775" y="159"/>
                </a:lnTo>
                <a:lnTo>
                  <a:pt x="783" y="152"/>
                </a:lnTo>
                <a:lnTo>
                  <a:pt x="790" y="154"/>
                </a:lnTo>
                <a:lnTo>
                  <a:pt x="797" y="151"/>
                </a:lnTo>
                <a:lnTo>
                  <a:pt x="805" y="147"/>
                </a:lnTo>
                <a:lnTo>
                  <a:pt x="812" y="158"/>
                </a:lnTo>
                <a:lnTo>
                  <a:pt x="820" y="148"/>
                </a:lnTo>
                <a:lnTo>
                  <a:pt x="827" y="154"/>
                </a:lnTo>
                <a:lnTo>
                  <a:pt x="835" y="149"/>
                </a:lnTo>
                <a:lnTo>
                  <a:pt x="842" y="147"/>
                </a:lnTo>
                <a:lnTo>
                  <a:pt x="850" y="142"/>
                </a:lnTo>
                <a:lnTo>
                  <a:pt x="857" y="147"/>
                </a:lnTo>
                <a:lnTo>
                  <a:pt x="865" y="139"/>
                </a:lnTo>
                <a:lnTo>
                  <a:pt x="872" y="135"/>
                </a:lnTo>
                <a:lnTo>
                  <a:pt x="879" y="133"/>
                </a:lnTo>
                <a:lnTo>
                  <a:pt x="887" y="128"/>
                </a:lnTo>
                <a:lnTo>
                  <a:pt x="894" y="127"/>
                </a:lnTo>
                <a:lnTo>
                  <a:pt x="902" y="131"/>
                </a:lnTo>
                <a:lnTo>
                  <a:pt x="909" y="126"/>
                </a:lnTo>
                <a:lnTo>
                  <a:pt x="917" y="119"/>
                </a:lnTo>
                <a:lnTo>
                  <a:pt x="924" y="113"/>
                </a:lnTo>
                <a:lnTo>
                  <a:pt x="932" y="115"/>
                </a:lnTo>
                <a:lnTo>
                  <a:pt x="939" y="104"/>
                </a:lnTo>
                <a:lnTo>
                  <a:pt x="947" y="109"/>
                </a:lnTo>
                <a:lnTo>
                  <a:pt x="954" y="111"/>
                </a:lnTo>
                <a:lnTo>
                  <a:pt x="961" y="109"/>
                </a:lnTo>
                <a:lnTo>
                  <a:pt x="969" y="110"/>
                </a:lnTo>
                <a:lnTo>
                  <a:pt x="976" y="105"/>
                </a:lnTo>
                <a:lnTo>
                  <a:pt x="984" y="105"/>
                </a:lnTo>
                <a:lnTo>
                  <a:pt x="991" y="102"/>
                </a:lnTo>
                <a:lnTo>
                  <a:pt x="999" y="103"/>
                </a:lnTo>
                <a:lnTo>
                  <a:pt x="1006" y="105"/>
                </a:lnTo>
                <a:lnTo>
                  <a:pt x="1014" y="101"/>
                </a:lnTo>
                <a:lnTo>
                  <a:pt x="1021" y="94"/>
                </a:lnTo>
                <a:lnTo>
                  <a:pt x="1029" y="88"/>
                </a:lnTo>
                <a:lnTo>
                  <a:pt x="1036" y="87"/>
                </a:lnTo>
                <a:lnTo>
                  <a:pt x="1043" y="77"/>
                </a:lnTo>
                <a:lnTo>
                  <a:pt x="1051" y="81"/>
                </a:lnTo>
                <a:lnTo>
                  <a:pt x="1058" y="74"/>
                </a:lnTo>
                <a:lnTo>
                  <a:pt x="1066" y="74"/>
                </a:lnTo>
              </a:path>
            </a:pathLst>
          </a:custGeom>
          <a:noFill/>
          <a:ln w="57150" cmpd="sng">
            <a:solidFill>
              <a:srgbClr val="00CC00"/>
            </a:solidFill>
            <a:prstDash val="solid"/>
            <a:round/>
            <a:headEnd/>
            <a:tailEnd/>
          </a:ln>
        </p:spPr>
        <p:txBody>
          <a:bodyPr/>
          <a:lstStyle/>
          <a:p>
            <a:endParaRPr lang="en-US" sz="1200"/>
          </a:p>
        </p:txBody>
      </p:sp>
      <p:sp>
        <p:nvSpPr>
          <p:cNvPr id="582675" name="Line 19"/>
          <p:cNvSpPr>
            <a:spLocks noChangeShapeType="1"/>
          </p:cNvSpPr>
          <p:nvPr/>
        </p:nvSpPr>
        <p:spPr bwMode="auto">
          <a:xfrm flipV="1">
            <a:off x="2790825" y="4649392"/>
            <a:ext cx="342900" cy="307181"/>
          </a:xfrm>
          <a:prstGeom prst="line">
            <a:avLst/>
          </a:prstGeom>
          <a:noFill/>
          <a:ln w="9525">
            <a:solidFill>
              <a:schemeClr val="tx1"/>
            </a:solidFill>
            <a:round/>
            <a:headEnd/>
            <a:tailEnd type="triangle" w="med" len="med"/>
          </a:ln>
          <a:effectLst/>
        </p:spPr>
        <p:txBody>
          <a:bodyPr anchor="ctr"/>
          <a:lstStyle/>
          <a:p>
            <a:endParaRPr lang="en-US" sz="1200"/>
          </a:p>
        </p:txBody>
      </p:sp>
      <p:sp>
        <p:nvSpPr>
          <p:cNvPr id="582676" name="Text Box 20"/>
          <p:cNvSpPr txBox="1">
            <a:spLocks noChangeArrowheads="1"/>
          </p:cNvSpPr>
          <p:nvPr/>
        </p:nvSpPr>
        <p:spPr bwMode="auto">
          <a:xfrm>
            <a:off x="1846396" y="4939904"/>
            <a:ext cx="1088760" cy="230832"/>
          </a:xfrm>
          <a:prstGeom prst="rect">
            <a:avLst/>
          </a:prstGeom>
          <a:noFill/>
          <a:ln w="9525" algn="ctr">
            <a:noFill/>
            <a:miter lim="800000"/>
            <a:headEnd/>
            <a:tailEnd/>
          </a:ln>
          <a:effectLst/>
        </p:spPr>
        <p:txBody>
          <a:bodyPr wrap="none">
            <a:spAutoFit/>
          </a:bodyPr>
          <a:lstStyle/>
          <a:p>
            <a:pPr marL="164306" indent="-164306"/>
            <a:r>
              <a:rPr lang="en-US" sz="900"/>
              <a:t>Baseline – No PV</a:t>
            </a:r>
          </a:p>
        </p:txBody>
      </p:sp>
      <p:sp>
        <p:nvSpPr>
          <p:cNvPr id="582677" name="Line 21"/>
          <p:cNvSpPr>
            <a:spLocks noChangeShapeType="1"/>
          </p:cNvSpPr>
          <p:nvPr/>
        </p:nvSpPr>
        <p:spPr bwMode="auto">
          <a:xfrm flipH="1">
            <a:off x="3269458" y="4060031"/>
            <a:ext cx="203597" cy="220266"/>
          </a:xfrm>
          <a:prstGeom prst="line">
            <a:avLst/>
          </a:prstGeom>
          <a:noFill/>
          <a:ln w="9525">
            <a:solidFill>
              <a:schemeClr val="tx1"/>
            </a:solidFill>
            <a:round/>
            <a:headEnd/>
            <a:tailEnd type="triangle" w="med" len="med"/>
          </a:ln>
          <a:effectLst/>
        </p:spPr>
        <p:txBody>
          <a:bodyPr anchor="ctr"/>
          <a:lstStyle/>
          <a:p>
            <a:endParaRPr lang="en-US" sz="1200"/>
          </a:p>
        </p:txBody>
      </p:sp>
      <p:sp>
        <p:nvSpPr>
          <p:cNvPr id="582678" name="Text Box 22"/>
          <p:cNvSpPr txBox="1">
            <a:spLocks noChangeArrowheads="1"/>
          </p:cNvSpPr>
          <p:nvPr/>
        </p:nvSpPr>
        <p:spPr bwMode="auto">
          <a:xfrm>
            <a:off x="3290203" y="3885011"/>
            <a:ext cx="601447" cy="230832"/>
          </a:xfrm>
          <a:prstGeom prst="rect">
            <a:avLst/>
          </a:prstGeom>
          <a:noFill/>
          <a:ln w="9525" algn="ctr">
            <a:noFill/>
            <a:miter lim="800000"/>
            <a:headEnd/>
            <a:tailEnd/>
          </a:ln>
          <a:effectLst/>
        </p:spPr>
        <p:txBody>
          <a:bodyPr wrap="none">
            <a:spAutoFit/>
          </a:bodyPr>
          <a:lstStyle/>
          <a:p>
            <a:pPr marL="164306" indent="-164306"/>
            <a:r>
              <a:rPr lang="en-US" sz="900"/>
              <a:t>20% PV</a:t>
            </a:r>
          </a:p>
        </p:txBody>
      </p:sp>
      <p:sp>
        <p:nvSpPr>
          <p:cNvPr id="582679" name="Line 23"/>
          <p:cNvSpPr>
            <a:spLocks noChangeShapeType="1"/>
          </p:cNvSpPr>
          <p:nvPr/>
        </p:nvSpPr>
        <p:spPr bwMode="auto">
          <a:xfrm flipH="1">
            <a:off x="4098131" y="4354117"/>
            <a:ext cx="161925" cy="325040"/>
          </a:xfrm>
          <a:prstGeom prst="line">
            <a:avLst/>
          </a:prstGeom>
          <a:noFill/>
          <a:ln w="9525">
            <a:solidFill>
              <a:schemeClr val="tx1"/>
            </a:solidFill>
            <a:round/>
            <a:headEnd/>
            <a:tailEnd type="triangle" w="med" len="med"/>
          </a:ln>
          <a:effectLst/>
        </p:spPr>
        <p:txBody>
          <a:bodyPr anchor="ctr"/>
          <a:lstStyle/>
          <a:p>
            <a:endParaRPr lang="en-US" sz="1200"/>
          </a:p>
        </p:txBody>
      </p:sp>
      <p:sp>
        <p:nvSpPr>
          <p:cNvPr id="582680" name="Text Box 24"/>
          <p:cNvSpPr txBox="1">
            <a:spLocks noChangeArrowheads="1"/>
          </p:cNvSpPr>
          <p:nvPr/>
        </p:nvSpPr>
        <p:spPr bwMode="auto">
          <a:xfrm>
            <a:off x="3695700" y="4007644"/>
            <a:ext cx="1133002" cy="369332"/>
          </a:xfrm>
          <a:prstGeom prst="rect">
            <a:avLst/>
          </a:prstGeom>
          <a:noFill/>
          <a:ln w="9525" algn="ctr">
            <a:noFill/>
            <a:miter lim="800000"/>
            <a:headEnd/>
            <a:tailEnd/>
          </a:ln>
          <a:effectLst/>
        </p:spPr>
        <p:txBody>
          <a:bodyPr wrap="none">
            <a:spAutoFit/>
          </a:bodyPr>
          <a:lstStyle/>
          <a:p>
            <a:pPr marL="164306" indent="-164306" algn="l"/>
            <a:r>
              <a:rPr lang="en-US" sz="900" dirty="0"/>
              <a:t>	20% PV with</a:t>
            </a:r>
            <a:br>
              <a:rPr lang="en-US" sz="900" dirty="0"/>
            </a:br>
            <a:r>
              <a:rPr lang="en-US" sz="900" dirty="0"/>
              <a:t> volt/</a:t>
            </a:r>
            <a:r>
              <a:rPr lang="en-US" sz="900" dirty="0" err="1"/>
              <a:t>var</a:t>
            </a:r>
            <a:r>
              <a:rPr lang="en-US" sz="900" dirty="0"/>
              <a:t> control</a:t>
            </a:r>
          </a:p>
        </p:txBody>
      </p:sp>
      <p:sp>
        <p:nvSpPr>
          <p:cNvPr id="582681" name="Text Box 25"/>
          <p:cNvSpPr txBox="1">
            <a:spLocks noChangeArrowheads="1"/>
          </p:cNvSpPr>
          <p:nvPr/>
        </p:nvSpPr>
        <p:spPr bwMode="auto">
          <a:xfrm>
            <a:off x="1753791" y="2268142"/>
            <a:ext cx="1233030" cy="276999"/>
          </a:xfrm>
          <a:prstGeom prst="rect">
            <a:avLst/>
          </a:prstGeom>
          <a:noFill/>
          <a:ln w="9525">
            <a:noFill/>
            <a:miter lim="800000"/>
            <a:headEnd/>
            <a:tailEnd/>
          </a:ln>
          <a:effectLst/>
        </p:spPr>
        <p:txBody>
          <a:bodyPr wrap="none">
            <a:spAutoFit/>
          </a:bodyPr>
          <a:lstStyle/>
          <a:p>
            <a:pPr marL="164306" indent="-164306" algn="l"/>
            <a:r>
              <a:rPr lang="en-US" sz="1200">
                <a:solidFill>
                  <a:schemeClr val="bg1"/>
                </a:solidFill>
              </a:rPr>
              <a:t>Customer Load</a:t>
            </a:r>
          </a:p>
        </p:txBody>
      </p:sp>
      <p:sp>
        <p:nvSpPr>
          <p:cNvPr id="582682" name="Line 26"/>
          <p:cNvSpPr>
            <a:spLocks noChangeShapeType="1"/>
          </p:cNvSpPr>
          <p:nvPr/>
        </p:nvSpPr>
        <p:spPr bwMode="auto">
          <a:xfrm flipH="1">
            <a:off x="1912144" y="2571750"/>
            <a:ext cx="157163" cy="305991"/>
          </a:xfrm>
          <a:prstGeom prst="line">
            <a:avLst/>
          </a:prstGeom>
          <a:noFill/>
          <a:ln w="38100">
            <a:solidFill>
              <a:schemeClr val="bg1"/>
            </a:solidFill>
            <a:round/>
            <a:headEnd/>
            <a:tailEnd type="triangle" w="med" len="med"/>
          </a:ln>
          <a:effectLst/>
        </p:spPr>
        <p:txBody>
          <a:bodyPr anchor="ctr"/>
          <a:lstStyle/>
          <a:p>
            <a:endParaRPr lang="en-US" sz="1200"/>
          </a:p>
        </p:txBody>
      </p:sp>
      <p:sp>
        <p:nvSpPr>
          <p:cNvPr id="582683" name="Line 27"/>
          <p:cNvSpPr>
            <a:spLocks noChangeShapeType="1"/>
          </p:cNvSpPr>
          <p:nvPr/>
        </p:nvSpPr>
        <p:spPr bwMode="auto">
          <a:xfrm flipH="1">
            <a:off x="3676650" y="2500313"/>
            <a:ext cx="157163" cy="305991"/>
          </a:xfrm>
          <a:prstGeom prst="line">
            <a:avLst/>
          </a:prstGeom>
          <a:noFill/>
          <a:ln w="38100">
            <a:solidFill>
              <a:schemeClr val="bg1"/>
            </a:solidFill>
            <a:round/>
            <a:headEnd/>
            <a:tailEnd type="triangle" w="med" len="med"/>
          </a:ln>
          <a:effectLst/>
        </p:spPr>
        <p:txBody>
          <a:bodyPr anchor="ctr"/>
          <a:lstStyle/>
          <a:p>
            <a:endParaRPr lang="en-US" sz="1200"/>
          </a:p>
        </p:txBody>
      </p:sp>
      <p:sp>
        <p:nvSpPr>
          <p:cNvPr id="582684" name="Text Box 28"/>
          <p:cNvSpPr txBox="1">
            <a:spLocks noChangeArrowheads="1"/>
          </p:cNvSpPr>
          <p:nvPr/>
        </p:nvSpPr>
        <p:spPr bwMode="auto">
          <a:xfrm>
            <a:off x="3518298" y="2196704"/>
            <a:ext cx="1098378" cy="276999"/>
          </a:xfrm>
          <a:prstGeom prst="rect">
            <a:avLst/>
          </a:prstGeom>
          <a:noFill/>
          <a:ln w="9525">
            <a:noFill/>
            <a:miter lim="800000"/>
            <a:headEnd/>
            <a:tailEnd/>
          </a:ln>
          <a:effectLst/>
        </p:spPr>
        <p:txBody>
          <a:bodyPr wrap="none">
            <a:spAutoFit/>
          </a:bodyPr>
          <a:lstStyle/>
          <a:p>
            <a:pPr marL="164306" indent="-164306" algn="l"/>
            <a:r>
              <a:rPr lang="en-US" sz="1200">
                <a:solidFill>
                  <a:schemeClr val="bg1"/>
                </a:solidFill>
              </a:rPr>
              <a:t>Customer PV</a:t>
            </a:r>
          </a:p>
        </p:txBody>
      </p:sp>
      <p:sp>
        <p:nvSpPr>
          <p:cNvPr id="582685" name="AutoShape 29"/>
          <p:cNvSpPr>
            <a:spLocks noChangeArrowheads="1"/>
          </p:cNvSpPr>
          <p:nvPr/>
        </p:nvSpPr>
        <p:spPr bwMode="auto">
          <a:xfrm>
            <a:off x="1359694" y="2121694"/>
            <a:ext cx="3471863" cy="1387079"/>
          </a:xfrm>
          <a:prstGeom prst="roundRect">
            <a:avLst>
              <a:gd name="adj" fmla="val 4148"/>
            </a:avLst>
          </a:prstGeom>
          <a:gradFill rotWithShape="1">
            <a:gsLst>
              <a:gs pos="0">
                <a:srgbClr val="AEA8FE"/>
              </a:gs>
              <a:gs pos="100000">
                <a:srgbClr val="E7F6FF"/>
              </a:gs>
            </a:gsLst>
            <a:lin ang="5400000" scaled="1"/>
          </a:gradFill>
          <a:ln w="28575">
            <a:solidFill>
              <a:schemeClr val="tx2"/>
            </a:solidFill>
            <a:round/>
            <a:headEnd/>
            <a:tailEnd/>
          </a:ln>
          <a:effectLst/>
        </p:spPr>
        <p:txBody>
          <a:bodyPr wrap="none" anchor="ctr"/>
          <a:lstStyle/>
          <a:p>
            <a:endParaRPr lang="en-US" sz="1200"/>
          </a:p>
        </p:txBody>
      </p:sp>
      <p:grpSp>
        <p:nvGrpSpPr>
          <p:cNvPr id="2" name="Group 30"/>
          <p:cNvGrpSpPr>
            <a:grpSpLocks/>
          </p:cNvGrpSpPr>
          <p:nvPr/>
        </p:nvGrpSpPr>
        <p:grpSpPr bwMode="auto">
          <a:xfrm>
            <a:off x="1482329" y="2272903"/>
            <a:ext cx="3469482" cy="1252537"/>
            <a:chOff x="2728" y="2388"/>
            <a:chExt cx="2914" cy="1052"/>
          </a:xfrm>
        </p:grpSpPr>
        <p:sp>
          <p:nvSpPr>
            <p:cNvPr id="582687" name="Line 4"/>
            <p:cNvSpPr>
              <a:spLocks noChangeShapeType="1"/>
            </p:cNvSpPr>
            <p:nvPr/>
          </p:nvSpPr>
          <p:spPr bwMode="auto">
            <a:xfrm>
              <a:off x="2956" y="2916"/>
              <a:ext cx="2669" cy="0"/>
            </a:xfrm>
            <a:prstGeom prst="line">
              <a:avLst/>
            </a:prstGeom>
            <a:noFill/>
            <a:ln w="9525">
              <a:solidFill>
                <a:schemeClr val="tx1"/>
              </a:solidFill>
              <a:round/>
              <a:headEnd/>
              <a:tailEnd type="triangle" w="med" len="med"/>
            </a:ln>
          </p:spPr>
          <p:txBody>
            <a:bodyPr/>
            <a:lstStyle/>
            <a:p>
              <a:endParaRPr lang="en-US" sz="1200"/>
            </a:p>
          </p:txBody>
        </p:sp>
        <p:sp>
          <p:nvSpPr>
            <p:cNvPr id="582688" name="Line 5"/>
            <p:cNvSpPr>
              <a:spLocks noChangeShapeType="1"/>
            </p:cNvSpPr>
            <p:nvPr/>
          </p:nvSpPr>
          <p:spPr bwMode="auto">
            <a:xfrm flipV="1">
              <a:off x="2956" y="2425"/>
              <a:ext cx="0" cy="950"/>
            </a:xfrm>
            <a:prstGeom prst="line">
              <a:avLst/>
            </a:prstGeom>
            <a:noFill/>
            <a:ln w="9525">
              <a:solidFill>
                <a:schemeClr val="tx1"/>
              </a:solidFill>
              <a:round/>
              <a:headEnd type="triangle" w="med" len="med"/>
              <a:tailEnd type="triangle" w="med" len="med"/>
            </a:ln>
          </p:spPr>
          <p:txBody>
            <a:bodyPr/>
            <a:lstStyle/>
            <a:p>
              <a:endParaRPr lang="en-US" sz="1200"/>
            </a:p>
          </p:txBody>
        </p:sp>
        <p:sp>
          <p:nvSpPr>
            <p:cNvPr id="582689" name="Text Box 6"/>
            <p:cNvSpPr txBox="1">
              <a:spLocks noChangeArrowheads="1"/>
            </p:cNvSpPr>
            <p:nvPr/>
          </p:nvSpPr>
          <p:spPr bwMode="auto">
            <a:xfrm rot="16200000">
              <a:off x="2343" y="2773"/>
              <a:ext cx="1003" cy="233"/>
            </a:xfrm>
            <a:prstGeom prst="rect">
              <a:avLst/>
            </a:prstGeom>
            <a:noFill/>
            <a:ln w="9525">
              <a:noFill/>
              <a:miter lim="800000"/>
              <a:headEnd/>
              <a:tailEnd/>
            </a:ln>
          </p:spPr>
          <p:txBody>
            <a:bodyPr wrap="none">
              <a:spAutoFit/>
            </a:bodyPr>
            <a:lstStyle/>
            <a:p>
              <a:pPr algn="l" eaLnBrk="1" hangingPunct="1">
                <a:spcBef>
                  <a:spcPct val="0"/>
                </a:spcBef>
              </a:pPr>
              <a:r>
                <a:rPr lang="en-US" sz="1200">
                  <a:solidFill>
                    <a:schemeClr val="tx1"/>
                  </a:solidFill>
                  <a:latin typeface="Calibri" pitchFamily="34" charset="0"/>
                </a:rPr>
                <a:t>VARs Generated</a:t>
              </a:r>
            </a:p>
          </p:txBody>
        </p:sp>
        <p:sp>
          <p:nvSpPr>
            <p:cNvPr id="582690" name="Text Box 7"/>
            <p:cNvSpPr txBox="1">
              <a:spLocks noChangeArrowheads="1"/>
            </p:cNvSpPr>
            <p:nvPr/>
          </p:nvSpPr>
          <p:spPr bwMode="auto">
            <a:xfrm>
              <a:off x="2946" y="2512"/>
              <a:ext cx="628" cy="213"/>
            </a:xfrm>
            <a:prstGeom prst="rect">
              <a:avLst/>
            </a:prstGeom>
            <a:noFill/>
            <a:ln w="9525">
              <a:noFill/>
              <a:miter lim="800000"/>
              <a:headEnd/>
              <a:tailEnd/>
            </a:ln>
          </p:spPr>
          <p:txBody>
            <a:bodyPr wrap="none">
              <a:spAutoFit/>
            </a:bodyPr>
            <a:lstStyle/>
            <a:p>
              <a:pPr algn="l" eaLnBrk="1" hangingPunct="1">
                <a:spcBef>
                  <a:spcPct val="0"/>
                </a:spcBef>
              </a:pPr>
              <a:r>
                <a:rPr lang="en-US" sz="1050">
                  <a:solidFill>
                    <a:schemeClr val="tx1"/>
                  </a:solidFill>
                  <a:latin typeface="Calibri" pitchFamily="34" charset="0"/>
                </a:rPr>
                <a:t>Capacitive</a:t>
              </a:r>
            </a:p>
          </p:txBody>
        </p:sp>
        <p:sp>
          <p:nvSpPr>
            <p:cNvPr id="582691" name="Text Box 8"/>
            <p:cNvSpPr txBox="1">
              <a:spLocks noChangeArrowheads="1"/>
            </p:cNvSpPr>
            <p:nvPr/>
          </p:nvSpPr>
          <p:spPr bwMode="auto">
            <a:xfrm>
              <a:off x="2960" y="3074"/>
              <a:ext cx="581" cy="213"/>
            </a:xfrm>
            <a:prstGeom prst="rect">
              <a:avLst/>
            </a:prstGeom>
            <a:noFill/>
            <a:ln w="9525" algn="ctr">
              <a:noFill/>
              <a:miter lim="800000"/>
              <a:headEnd/>
              <a:tailEnd/>
            </a:ln>
            <a:effectLst/>
          </p:spPr>
          <p:txBody>
            <a:bodyPr wrap="none">
              <a:spAutoFit/>
            </a:bodyPr>
            <a:lstStyle/>
            <a:p>
              <a:pPr algn="l" eaLnBrk="1" hangingPunct="1">
                <a:spcBef>
                  <a:spcPct val="0"/>
                </a:spcBef>
              </a:pPr>
              <a:r>
                <a:rPr lang="en-US" sz="1050">
                  <a:solidFill>
                    <a:schemeClr val="tx1"/>
                  </a:solidFill>
                  <a:latin typeface="Calibri" pitchFamily="34" charset="0"/>
                </a:rPr>
                <a:t>Inductive</a:t>
              </a:r>
            </a:p>
          </p:txBody>
        </p:sp>
        <p:sp>
          <p:nvSpPr>
            <p:cNvPr id="582692" name="Text Box 9"/>
            <p:cNvSpPr txBox="1">
              <a:spLocks noChangeArrowheads="1"/>
            </p:cNvSpPr>
            <p:nvPr/>
          </p:nvSpPr>
          <p:spPr bwMode="auto">
            <a:xfrm>
              <a:off x="5029" y="2538"/>
              <a:ext cx="613" cy="388"/>
            </a:xfrm>
            <a:prstGeom prst="rect">
              <a:avLst/>
            </a:prstGeom>
            <a:noFill/>
            <a:ln w="9525">
              <a:noFill/>
              <a:miter lim="800000"/>
              <a:headEnd/>
              <a:tailEnd/>
            </a:ln>
          </p:spPr>
          <p:txBody>
            <a:bodyPr>
              <a:spAutoFit/>
            </a:bodyPr>
            <a:lstStyle/>
            <a:p>
              <a:pPr algn="l" eaLnBrk="1" hangingPunct="1">
                <a:spcBef>
                  <a:spcPct val="0"/>
                </a:spcBef>
              </a:pPr>
              <a:r>
                <a:rPr lang="en-US" sz="1200">
                  <a:solidFill>
                    <a:schemeClr val="tx1"/>
                  </a:solidFill>
                  <a:latin typeface="Calibri" pitchFamily="34" charset="0"/>
                </a:rPr>
                <a:t>System Voltage</a:t>
              </a:r>
            </a:p>
          </p:txBody>
        </p:sp>
        <p:sp>
          <p:nvSpPr>
            <p:cNvPr id="582693" name="Text Box 10"/>
            <p:cNvSpPr txBox="1">
              <a:spLocks noChangeArrowheads="1"/>
            </p:cNvSpPr>
            <p:nvPr/>
          </p:nvSpPr>
          <p:spPr bwMode="auto">
            <a:xfrm>
              <a:off x="3591" y="3114"/>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V1</a:t>
              </a:r>
            </a:p>
          </p:txBody>
        </p:sp>
        <p:sp>
          <p:nvSpPr>
            <p:cNvPr id="582694" name="Text Box 11"/>
            <p:cNvSpPr txBox="1">
              <a:spLocks noChangeArrowheads="1"/>
            </p:cNvSpPr>
            <p:nvPr/>
          </p:nvSpPr>
          <p:spPr bwMode="auto">
            <a:xfrm>
              <a:off x="3958" y="3114"/>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V2</a:t>
              </a:r>
            </a:p>
          </p:txBody>
        </p:sp>
        <p:sp>
          <p:nvSpPr>
            <p:cNvPr id="582695" name="Text Box 12"/>
            <p:cNvSpPr txBox="1">
              <a:spLocks noChangeArrowheads="1"/>
            </p:cNvSpPr>
            <p:nvPr/>
          </p:nvSpPr>
          <p:spPr bwMode="auto">
            <a:xfrm>
              <a:off x="4459" y="3114"/>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V3</a:t>
              </a:r>
            </a:p>
          </p:txBody>
        </p:sp>
        <p:sp>
          <p:nvSpPr>
            <p:cNvPr id="582696" name="Text Box 13"/>
            <p:cNvSpPr txBox="1">
              <a:spLocks noChangeArrowheads="1"/>
            </p:cNvSpPr>
            <p:nvPr/>
          </p:nvSpPr>
          <p:spPr bwMode="auto">
            <a:xfrm>
              <a:off x="4791" y="3015"/>
              <a:ext cx="259"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V4</a:t>
              </a:r>
            </a:p>
          </p:txBody>
        </p:sp>
        <p:sp>
          <p:nvSpPr>
            <p:cNvPr id="582697" name="Line 14"/>
            <p:cNvSpPr>
              <a:spLocks noChangeShapeType="1"/>
            </p:cNvSpPr>
            <p:nvPr/>
          </p:nvSpPr>
          <p:spPr bwMode="auto">
            <a:xfrm>
              <a:off x="3457" y="2458"/>
              <a:ext cx="189" cy="1"/>
            </a:xfrm>
            <a:prstGeom prst="line">
              <a:avLst/>
            </a:prstGeom>
            <a:noFill/>
            <a:ln w="28575">
              <a:solidFill>
                <a:schemeClr val="accent1"/>
              </a:solidFill>
              <a:round/>
              <a:headEnd/>
              <a:tailEnd/>
            </a:ln>
          </p:spPr>
          <p:txBody>
            <a:bodyPr/>
            <a:lstStyle/>
            <a:p>
              <a:endParaRPr lang="en-US" sz="1200"/>
            </a:p>
          </p:txBody>
        </p:sp>
        <p:sp>
          <p:nvSpPr>
            <p:cNvPr id="582698" name="Line 15"/>
            <p:cNvSpPr>
              <a:spLocks noChangeShapeType="1"/>
            </p:cNvSpPr>
            <p:nvPr/>
          </p:nvSpPr>
          <p:spPr bwMode="auto">
            <a:xfrm>
              <a:off x="3657" y="2458"/>
              <a:ext cx="400" cy="458"/>
            </a:xfrm>
            <a:prstGeom prst="line">
              <a:avLst/>
            </a:prstGeom>
            <a:noFill/>
            <a:ln w="28575">
              <a:solidFill>
                <a:schemeClr val="accent1"/>
              </a:solidFill>
              <a:round/>
              <a:headEnd/>
              <a:tailEnd/>
            </a:ln>
          </p:spPr>
          <p:txBody>
            <a:bodyPr/>
            <a:lstStyle/>
            <a:p>
              <a:endParaRPr lang="en-US" sz="1200"/>
            </a:p>
          </p:txBody>
        </p:sp>
        <p:sp>
          <p:nvSpPr>
            <p:cNvPr id="582699" name="Line 16"/>
            <p:cNvSpPr>
              <a:spLocks noChangeShapeType="1"/>
            </p:cNvSpPr>
            <p:nvPr/>
          </p:nvSpPr>
          <p:spPr bwMode="auto">
            <a:xfrm>
              <a:off x="4057" y="2916"/>
              <a:ext cx="501" cy="0"/>
            </a:xfrm>
            <a:prstGeom prst="line">
              <a:avLst/>
            </a:prstGeom>
            <a:noFill/>
            <a:ln w="28575">
              <a:solidFill>
                <a:schemeClr val="accent1"/>
              </a:solidFill>
              <a:round/>
              <a:headEnd/>
              <a:tailEnd/>
            </a:ln>
          </p:spPr>
          <p:txBody>
            <a:bodyPr/>
            <a:lstStyle/>
            <a:p>
              <a:endParaRPr lang="en-US" sz="1200"/>
            </a:p>
          </p:txBody>
        </p:sp>
        <p:sp>
          <p:nvSpPr>
            <p:cNvPr id="582700" name="Line 17"/>
            <p:cNvSpPr>
              <a:spLocks noChangeShapeType="1"/>
            </p:cNvSpPr>
            <p:nvPr/>
          </p:nvSpPr>
          <p:spPr bwMode="auto">
            <a:xfrm>
              <a:off x="4558" y="2916"/>
              <a:ext cx="333" cy="426"/>
            </a:xfrm>
            <a:prstGeom prst="line">
              <a:avLst/>
            </a:prstGeom>
            <a:noFill/>
            <a:ln w="28575">
              <a:solidFill>
                <a:schemeClr val="accent1"/>
              </a:solidFill>
              <a:round/>
              <a:headEnd/>
              <a:tailEnd/>
            </a:ln>
          </p:spPr>
          <p:txBody>
            <a:bodyPr/>
            <a:lstStyle/>
            <a:p>
              <a:endParaRPr lang="en-US" sz="1200"/>
            </a:p>
          </p:txBody>
        </p:sp>
        <p:sp>
          <p:nvSpPr>
            <p:cNvPr id="582701" name="Line 18"/>
            <p:cNvSpPr>
              <a:spLocks noChangeShapeType="1"/>
            </p:cNvSpPr>
            <p:nvPr/>
          </p:nvSpPr>
          <p:spPr bwMode="auto">
            <a:xfrm>
              <a:off x="4881" y="3332"/>
              <a:ext cx="221" cy="0"/>
            </a:xfrm>
            <a:prstGeom prst="line">
              <a:avLst/>
            </a:prstGeom>
            <a:noFill/>
            <a:ln w="28575">
              <a:solidFill>
                <a:schemeClr val="accent1"/>
              </a:solidFill>
              <a:round/>
              <a:headEnd/>
              <a:tailEnd/>
            </a:ln>
          </p:spPr>
          <p:txBody>
            <a:bodyPr/>
            <a:lstStyle/>
            <a:p>
              <a:endParaRPr lang="en-US" sz="1200"/>
            </a:p>
          </p:txBody>
        </p:sp>
        <p:sp>
          <p:nvSpPr>
            <p:cNvPr id="582702" name="Line 19"/>
            <p:cNvSpPr>
              <a:spLocks noChangeShapeType="1"/>
            </p:cNvSpPr>
            <p:nvPr/>
          </p:nvSpPr>
          <p:spPr bwMode="auto">
            <a:xfrm>
              <a:off x="3657" y="2458"/>
              <a:ext cx="0" cy="655"/>
            </a:xfrm>
            <a:prstGeom prst="line">
              <a:avLst/>
            </a:prstGeom>
            <a:noFill/>
            <a:ln w="9525">
              <a:solidFill>
                <a:schemeClr val="tx1"/>
              </a:solidFill>
              <a:prstDash val="dash"/>
              <a:round/>
              <a:headEnd/>
              <a:tailEnd/>
            </a:ln>
          </p:spPr>
          <p:txBody>
            <a:bodyPr/>
            <a:lstStyle/>
            <a:p>
              <a:endParaRPr lang="en-US" sz="1200"/>
            </a:p>
          </p:txBody>
        </p:sp>
        <p:sp>
          <p:nvSpPr>
            <p:cNvPr id="582703" name="Line 20"/>
            <p:cNvSpPr>
              <a:spLocks noChangeShapeType="1"/>
            </p:cNvSpPr>
            <p:nvPr/>
          </p:nvSpPr>
          <p:spPr bwMode="auto">
            <a:xfrm flipV="1">
              <a:off x="4057" y="2916"/>
              <a:ext cx="0" cy="164"/>
            </a:xfrm>
            <a:prstGeom prst="line">
              <a:avLst/>
            </a:prstGeom>
            <a:noFill/>
            <a:ln w="9525">
              <a:solidFill>
                <a:schemeClr val="tx1"/>
              </a:solidFill>
              <a:prstDash val="dash"/>
              <a:round/>
              <a:headEnd/>
              <a:tailEnd/>
            </a:ln>
          </p:spPr>
          <p:txBody>
            <a:bodyPr/>
            <a:lstStyle/>
            <a:p>
              <a:endParaRPr lang="en-US" sz="1200"/>
            </a:p>
          </p:txBody>
        </p:sp>
        <p:sp>
          <p:nvSpPr>
            <p:cNvPr id="582704" name="Line 21"/>
            <p:cNvSpPr>
              <a:spLocks noChangeShapeType="1"/>
            </p:cNvSpPr>
            <p:nvPr/>
          </p:nvSpPr>
          <p:spPr bwMode="auto">
            <a:xfrm flipV="1">
              <a:off x="4558" y="2916"/>
              <a:ext cx="0" cy="197"/>
            </a:xfrm>
            <a:prstGeom prst="line">
              <a:avLst/>
            </a:prstGeom>
            <a:noFill/>
            <a:ln w="9525">
              <a:solidFill>
                <a:schemeClr val="tx1"/>
              </a:solidFill>
              <a:prstDash val="dash"/>
              <a:round/>
              <a:headEnd/>
              <a:tailEnd/>
            </a:ln>
          </p:spPr>
          <p:txBody>
            <a:bodyPr/>
            <a:lstStyle/>
            <a:p>
              <a:endParaRPr lang="en-US" sz="1200"/>
            </a:p>
          </p:txBody>
        </p:sp>
        <p:sp>
          <p:nvSpPr>
            <p:cNvPr id="582705" name="Line 22"/>
            <p:cNvSpPr>
              <a:spLocks noChangeShapeType="1"/>
            </p:cNvSpPr>
            <p:nvPr/>
          </p:nvSpPr>
          <p:spPr bwMode="auto">
            <a:xfrm flipV="1">
              <a:off x="4891" y="3178"/>
              <a:ext cx="0" cy="164"/>
            </a:xfrm>
            <a:prstGeom prst="line">
              <a:avLst/>
            </a:prstGeom>
            <a:noFill/>
            <a:ln w="9525">
              <a:solidFill>
                <a:schemeClr val="tx1"/>
              </a:solidFill>
              <a:prstDash val="dash"/>
              <a:round/>
              <a:headEnd/>
              <a:tailEnd/>
            </a:ln>
          </p:spPr>
          <p:txBody>
            <a:bodyPr/>
            <a:lstStyle/>
            <a:p>
              <a:endParaRPr lang="en-US" sz="1200"/>
            </a:p>
          </p:txBody>
        </p:sp>
        <p:sp>
          <p:nvSpPr>
            <p:cNvPr id="582706" name="Text Box 23"/>
            <p:cNvSpPr txBox="1">
              <a:spLocks noChangeArrowheads="1"/>
            </p:cNvSpPr>
            <p:nvPr/>
          </p:nvSpPr>
          <p:spPr bwMode="auto">
            <a:xfrm>
              <a:off x="3857" y="2392"/>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Q1</a:t>
              </a:r>
            </a:p>
          </p:txBody>
        </p:sp>
        <p:sp>
          <p:nvSpPr>
            <p:cNvPr id="582707" name="Text Box 24"/>
            <p:cNvSpPr txBox="1">
              <a:spLocks noChangeArrowheads="1"/>
            </p:cNvSpPr>
            <p:nvPr/>
          </p:nvSpPr>
          <p:spPr bwMode="auto">
            <a:xfrm>
              <a:off x="5335" y="3246"/>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Q4</a:t>
              </a:r>
            </a:p>
          </p:txBody>
        </p:sp>
        <p:sp>
          <p:nvSpPr>
            <p:cNvPr id="582708" name="Text Box 25"/>
            <p:cNvSpPr txBox="1">
              <a:spLocks noChangeArrowheads="1"/>
            </p:cNvSpPr>
            <p:nvPr/>
          </p:nvSpPr>
          <p:spPr bwMode="auto">
            <a:xfrm>
              <a:off x="4757" y="2720"/>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Q3</a:t>
              </a:r>
            </a:p>
          </p:txBody>
        </p:sp>
        <p:sp>
          <p:nvSpPr>
            <p:cNvPr id="582709" name="Text Box 26"/>
            <p:cNvSpPr txBox="1">
              <a:spLocks noChangeArrowheads="1"/>
            </p:cNvSpPr>
            <p:nvPr/>
          </p:nvSpPr>
          <p:spPr bwMode="auto">
            <a:xfrm>
              <a:off x="4224" y="2720"/>
              <a:ext cx="268" cy="194"/>
            </a:xfrm>
            <a:prstGeom prst="rect">
              <a:avLst/>
            </a:prstGeom>
            <a:noFill/>
            <a:ln w="9525">
              <a:noFill/>
              <a:miter lim="800000"/>
              <a:headEnd/>
              <a:tailEnd/>
            </a:ln>
          </p:spPr>
          <p:txBody>
            <a:bodyPr wrap="none">
              <a:spAutoFit/>
            </a:bodyPr>
            <a:lstStyle/>
            <a:p>
              <a:pPr algn="l" eaLnBrk="1" hangingPunct="1">
                <a:spcBef>
                  <a:spcPct val="0"/>
                </a:spcBef>
              </a:pPr>
              <a:r>
                <a:rPr lang="en-US" sz="900">
                  <a:solidFill>
                    <a:schemeClr val="tx1"/>
                  </a:solidFill>
                  <a:latin typeface="Calibri" pitchFamily="34" charset="0"/>
                </a:rPr>
                <a:t>Q2</a:t>
              </a:r>
            </a:p>
          </p:txBody>
        </p:sp>
        <p:sp>
          <p:nvSpPr>
            <p:cNvPr id="582710" name="Line 27"/>
            <p:cNvSpPr>
              <a:spLocks noChangeShapeType="1"/>
            </p:cNvSpPr>
            <p:nvPr/>
          </p:nvSpPr>
          <p:spPr bwMode="auto">
            <a:xfrm>
              <a:off x="5026" y="3332"/>
              <a:ext cx="339" cy="10"/>
            </a:xfrm>
            <a:prstGeom prst="line">
              <a:avLst/>
            </a:prstGeom>
            <a:noFill/>
            <a:ln w="28575">
              <a:solidFill>
                <a:schemeClr val="accent1"/>
              </a:solidFill>
              <a:prstDash val="dash"/>
              <a:round/>
              <a:headEnd/>
              <a:tailEnd/>
            </a:ln>
          </p:spPr>
          <p:txBody>
            <a:bodyPr/>
            <a:lstStyle/>
            <a:p>
              <a:endParaRPr lang="en-US" sz="1200"/>
            </a:p>
          </p:txBody>
        </p:sp>
        <p:sp>
          <p:nvSpPr>
            <p:cNvPr id="582711" name="Line 28"/>
            <p:cNvSpPr>
              <a:spLocks noChangeShapeType="1"/>
            </p:cNvSpPr>
            <p:nvPr/>
          </p:nvSpPr>
          <p:spPr bwMode="auto">
            <a:xfrm flipH="1">
              <a:off x="3024" y="2458"/>
              <a:ext cx="456" cy="1"/>
            </a:xfrm>
            <a:prstGeom prst="line">
              <a:avLst/>
            </a:prstGeom>
            <a:noFill/>
            <a:ln w="28575">
              <a:solidFill>
                <a:schemeClr val="accent1"/>
              </a:solidFill>
              <a:prstDash val="dash"/>
              <a:round/>
              <a:headEnd/>
              <a:tailEnd/>
            </a:ln>
          </p:spPr>
          <p:txBody>
            <a:bodyPr/>
            <a:lstStyle/>
            <a:p>
              <a:endParaRPr lang="en-US" sz="1200"/>
            </a:p>
          </p:txBody>
        </p:sp>
        <p:sp>
          <p:nvSpPr>
            <p:cNvPr id="582712" name="Line 29"/>
            <p:cNvSpPr>
              <a:spLocks noChangeShapeType="1"/>
            </p:cNvSpPr>
            <p:nvPr/>
          </p:nvSpPr>
          <p:spPr bwMode="auto">
            <a:xfrm flipH="1">
              <a:off x="4591" y="2819"/>
              <a:ext cx="167" cy="98"/>
            </a:xfrm>
            <a:prstGeom prst="line">
              <a:avLst/>
            </a:prstGeom>
            <a:noFill/>
            <a:ln w="9525">
              <a:solidFill>
                <a:schemeClr val="tx1"/>
              </a:solidFill>
              <a:round/>
              <a:headEnd/>
              <a:tailEnd type="triangle" w="med" len="med"/>
            </a:ln>
          </p:spPr>
          <p:txBody>
            <a:bodyPr/>
            <a:lstStyle/>
            <a:p>
              <a:endParaRPr lang="en-US" sz="1200"/>
            </a:p>
          </p:txBody>
        </p:sp>
        <p:sp>
          <p:nvSpPr>
            <p:cNvPr id="582713" name="Line 30"/>
            <p:cNvSpPr>
              <a:spLocks noChangeShapeType="1"/>
            </p:cNvSpPr>
            <p:nvPr/>
          </p:nvSpPr>
          <p:spPr bwMode="auto">
            <a:xfrm flipH="1">
              <a:off x="4091" y="2819"/>
              <a:ext cx="133" cy="97"/>
            </a:xfrm>
            <a:prstGeom prst="line">
              <a:avLst/>
            </a:prstGeom>
            <a:noFill/>
            <a:ln w="9525">
              <a:solidFill>
                <a:schemeClr val="tx1"/>
              </a:solidFill>
              <a:round/>
              <a:headEnd/>
              <a:tailEnd type="triangle" w="med" len="med"/>
            </a:ln>
          </p:spPr>
          <p:txBody>
            <a:bodyPr/>
            <a:lstStyle/>
            <a:p>
              <a:endParaRPr lang="en-US" sz="1200"/>
            </a:p>
          </p:txBody>
        </p:sp>
        <p:sp>
          <p:nvSpPr>
            <p:cNvPr id="582714" name="Line 31"/>
            <p:cNvSpPr>
              <a:spLocks noChangeShapeType="1"/>
            </p:cNvSpPr>
            <p:nvPr/>
          </p:nvSpPr>
          <p:spPr bwMode="auto">
            <a:xfrm flipH="1">
              <a:off x="3723" y="2458"/>
              <a:ext cx="134" cy="0"/>
            </a:xfrm>
            <a:prstGeom prst="line">
              <a:avLst/>
            </a:prstGeom>
            <a:noFill/>
            <a:ln w="9525">
              <a:solidFill>
                <a:schemeClr val="tx1"/>
              </a:solidFill>
              <a:round/>
              <a:headEnd/>
              <a:tailEnd type="triangle" w="med" len="med"/>
            </a:ln>
          </p:spPr>
          <p:txBody>
            <a:bodyPr/>
            <a:lstStyle/>
            <a:p>
              <a:endParaRPr lang="en-US" sz="1200"/>
            </a:p>
          </p:txBody>
        </p:sp>
      </p:grpSp>
      <p:sp>
        <p:nvSpPr>
          <p:cNvPr id="582715" name="Line 59"/>
          <p:cNvSpPr>
            <a:spLocks noChangeShapeType="1"/>
          </p:cNvSpPr>
          <p:nvPr/>
        </p:nvSpPr>
        <p:spPr bwMode="auto">
          <a:xfrm flipH="1">
            <a:off x="3715941" y="2475311"/>
            <a:ext cx="157163" cy="305990"/>
          </a:xfrm>
          <a:prstGeom prst="line">
            <a:avLst/>
          </a:prstGeom>
          <a:noFill/>
          <a:ln w="38100">
            <a:solidFill>
              <a:schemeClr val="bg1"/>
            </a:solidFill>
            <a:round/>
            <a:headEnd/>
            <a:tailEnd type="triangle" w="med" len="med"/>
          </a:ln>
          <a:effectLst/>
        </p:spPr>
        <p:txBody>
          <a:bodyPr anchor="ctr"/>
          <a:lstStyle/>
          <a:p>
            <a:endParaRPr lang="en-US" sz="1200"/>
          </a:p>
        </p:txBody>
      </p:sp>
      <p:sp>
        <p:nvSpPr>
          <p:cNvPr id="582716" name="Text Box 60"/>
          <p:cNvSpPr txBox="1">
            <a:spLocks noChangeArrowheads="1"/>
          </p:cNvSpPr>
          <p:nvPr/>
        </p:nvSpPr>
        <p:spPr bwMode="auto">
          <a:xfrm>
            <a:off x="3557588" y="2171701"/>
            <a:ext cx="1256434" cy="276999"/>
          </a:xfrm>
          <a:prstGeom prst="rect">
            <a:avLst/>
          </a:prstGeom>
          <a:noFill/>
          <a:ln w="9525">
            <a:noFill/>
            <a:miter lim="800000"/>
            <a:headEnd/>
            <a:tailEnd/>
          </a:ln>
          <a:effectLst/>
        </p:spPr>
        <p:txBody>
          <a:bodyPr wrap="none">
            <a:spAutoFit/>
          </a:bodyPr>
          <a:lstStyle/>
          <a:p>
            <a:pPr marL="164306" indent="-164306" algn="l"/>
            <a:r>
              <a:rPr lang="en-US" sz="1200">
                <a:solidFill>
                  <a:schemeClr val="bg1"/>
                </a:solidFill>
              </a:rPr>
              <a:t>Volt-Var Control</a:t>
            </a:r>
          </a:p>
        </p:txBody>
      </p:sp>
      <p:sp>
        <p:nvSpPr>
          <p:cNvPr id="582717" name="Text Box 61"/>
          <p:cNvSpPr txBox="1">
            <a:spLocks noChangeArrowheads="1"/>
          </p:cNvSpPr>
          <p:nvPr/>
        </p:nvSpPr>
        <p:spPr bwMode="auto">
          <a:xfrm>
            <a:off x="2342742" y="5560219"/>
            <a:ext cx="1487908" cy="276999"/>
          </a:xfrm>
          <a:prstGeom prst="rect">
            <a:avLst/>
          </a:prstGeom>
          <a:noFill/>
          <a:ln w="9525">
            <a:noFill/>
            <a:miter lim="800000"/>
            <a:headEnd/>
            <a:tailEnd/>
          </a:ln>
          <a:effectLst/>
        </p:spPr>
        <p:txBody>
          <a:bodyPr wrap="none">
            <a:spAutoFit/>
          </a:bodyPr>
          <a:lstStyle/>
          <a:p>
            <a:pPr marL="164306" indent="-164306"/>
            <a:r>
              <a:rPr lang="en-US" sz="1200"/>
              <a:t>24 Hour Simulation</a:t>
            </a:r>
          </a:p>
        </p:txBody>
      </p:sp>
      <p:sp>
        <p:nvSpPr>
          <p:cNvPr id="3" name="TextBox 2"/>
          <p:cNvSpPr txBox="1"/>
          <p:nvPr/>
        </p:nvSpPr>
        <p:spPr>
          <a:xfrm>
            <a:off x="4904184" y="5315374"/>
            <a:ext cx="2229069" cy="456087"/>
          </a:xfrm>
          <a:prstGeom prst="rect">
            <a:avLst/>
          </a:prstGeom>
          <a:noFill/>
        </p:spPr>
        <p:txBody>
          <a:bodyPr wrap="square" rtlCol="0">
            <a:spAutoFit/>
          </a:bodyPr>
          <a:lstStyle/>
          <a:p>
            <a:pPr algn="l"/>
            <a:r>
              <a:rPr lang="en-US" sz="788" dirty="0"/>
              <a:t>Source: J. Smith, T. Key “High-Penetration PV Impact Analysis on Distribution Systems,” Solar Power International, Oct 2011</a:t>
            </a:r>
          </a:p>
        </p:txBody>
      </p:sp>
      <p:sp>
        <p:nvSpPr>
          <p:cNvPr id="63" name="Text Box 22"/>
          <p:cNvSpPr txBox="1">
            <a:spLocks noChangeArrowheads="1"/>
          </p:cNvSpPr>
          <p:nvPr/>
        </p:nvSpPr>
        <p:spPr bwMode="auto">
          <a:xfrm>
            <a:off x="5915025" y="2537224"/>
            <a:ext cx="1933575"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1200" dirty="0">
                <a:solidFill>
                  <a:schemeClr val="tx1"/>
                </a:solidFill>
                <a:effectLst>
                  <a:outerShdw blurRad="38100" dist="38100" dir="2700000" algn="tl">
                    <a:srgbClr val="FFFFFF"/>
                  </a:outerShdw>
                </a:effectLst>
              </a:rPr>
              <a:t>Initial analysis indicated 25%-100% more PV can be accommodated using Volt/</a:t>
            </a:r>
            <a:r>
              <a:rPr lang="en-US" sz="1200" dirty="0" err="1">
                <a:solidFill>
                  <a:schemeClr val="tx1"/>
                </a:solidFill>
                <a:effectLst>
                  <a:outerShdw blurRad="38100" dist="38100" dir="2700000" algn="tl">
                    <a:srgbClr val="FFFFFF"/>
                  </a:outerShdw>
                </a:effectLst>
              </a:rPr>
              <a:t>var</a:t>
            </a:r>
            <a:r>
              <a:rPr lang="en-US" sz="1200" dirty="0">
                <a:solidFill>
                  <a:schemeClr val="tx1"/>
                </a:solidFill>
                <a:effectLst>
                  <a:outerShdw blurRad="38100" dist="38100" dir="2700000" algn="tl">
                    <a:srgbClr val="FFFFFF"/>
                  </a:outerShdw>
                </a:effectLst>
              </a:rPr>
              <a:t> control</a:t>
            </a:r>
          </a:p>
        </p:txBody>
      </p:sp>
    </p:spTree>
    <p:extLst>
      <p:ext uri="{BB962C8B-B14F-4D97-AF65-F5344CB8AC3E}">
        <p14:creationId xmlns:p14="http://schemas.microsoft.com/office/powerpoint/2010/main" val="2559855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662"/>
                                        </p:tgtEl>
                                        <p:attrNameLst>
                                          <p:attrName>style.visibility</p:attrName>
                                        </p:attrNameLst>
                                      </p:cBhvr>
                                      <p:to>
                                        <p:strVal val="visible"/>
                                      </p:to>
                                    </p:set>
                                    <p:animEffect transition="in" filter="fade">
                                      <p:cBhvr>
                                        <p:cTn id="7" dur="1000"/>
                                        <p:tgtEl>
                                          <p:spTgt spid="5826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2684"/>
                                        </p:tgtEl>
                                        <p:attrNameLst>
                                          <p:attrName>style.visibility</p:attrName>
                                        </p:attrNameLst>
                                      </p:cBhvr>
                                      <p:to>
                                        <p:strVal val="visible"/>
                                      </p:to>
                                    </p:set>
                                    <p:animEffect transition="in" filter="fade">
                                      <p:cBhvr>
                                        <p:cTn id="10" dur="500"/>
                                        <p:tgtEl>
                                          <p:spTgt spid="5826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2683"/>
                                        </p:tgtEl>
                                        <p:attrNameLst>
                                          <p:attrName>style.visibility</p:attrName>
                                        </p:attrNameLst>
                                      </p:cBhvr>
                                      <p:to>
                                        <p:strVal val="visible"/>
                                      </p:to>
                                    </p:set>
                                    <p:animEffect transition="in" filter="fade">
                                      <p:cBhvr>
                                        <p:cTn id="13" dur="500"/>
                                        <p:tgtEl>
                                          <p:spTgt spid="5826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2673"/>
                                        </p:tgtEl>
                                        <p:attrNameLst>
                                          <p:attrName>style.visibility</p:attrName>
                                        </p:attrNameLst>
                                      </p:cBhvr>
                                      <p:to>
                                        <p:strVal val="visible"/>
                                      </p:to>
                                    </p:set>
                                    <p:animEffect transition="in" filter="fade">
                                      <p:cBhvr>
                                        <p:cTn id="16" dur="1000"/>
                                        <p:tgtEl>
                                          <p:spTgt spid="582673"/>
                                        </p:tgtEl>
                                      </p:cBhvr>
                                    </p:animEffect>
                                  </p:childTnLst>
                                </p:cTn>
                              </p:par>
                              <p:par>
                                <p:cTn id="17" presetID="10" presetClass="entr" presetSubtype="0" fill="hold" nodeType="withEffect">
                                  <p:stCondLst>
                                    <p:cond delay="0"/>
                                  </p:stCondLst>
                                  <p:childTnLst>
                                    <p:set>
                                      <p:cBhvr>
                                        <p:cTn id="18" dur="1" fill="hold">
                                          <p:stCondLst>
                                            <p:cond delay="0"/>
                                          </p:stCondLst>
                                        </p:cTn>
                                        <p:tgtEl>
                                          <p:spTgt spid="582671"/>
                                        </p:tgtEl>
                                        <p:attrNameLst>
                                          <p:attrName>style.visibility</p:attrName>
                                        </p:attrNameLst>
                                      </p:cBhvr>
                                      <p:to>
                                        <p:strVal val="visible"/>
                                      </p:to>
                                    </p:set>
                                    <p:animEffect transition="in" filter="fade">
                                      <p:cBhvr>
                                        <p:cTn id="19" dur="1000"/>
                                        <p:tgtEl>
                                          <p:spTgt spid="5826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2665"/>
                                        </p:tgtEl>
                                        <p:attrNameLst>
                                          <p:attrName>style.visibility</p:attrName>
                                        </p:attrNameLst>
                                      </p:cBhvr>
                                      <p:to>
                                        <p:strVal val="visible"/>
                                      </p:to>
                                    </p:set>
                                    <p:animEffect transition="in" filter="fade">
                                      <p:cBhvr>
                                        <p:cTn id="22" dur="1000"/>
                                        <p:tgtEl>
                                          <p:spTgt spid="5826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2664"/>
                                        </p:tgtEl>
                                        <p:attrNameLst>
                                          <p:attrName>style.visibility</p:attrName>
                                        </p:attrNameLst>
                                      </p:cBhvr>
                                      <p:to>
                                        <p:strVal val="visible"/>
                                      </p:to>
                                    </p:set>
                                    <p:animEffect transition="in" filter="fade">
                                      <p:cBhvr>
                                        <p:cTn id="25" dur="1000"/>
                                        <p:tgtEl>
                                          <p:spTgt spid="5826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2667"/>
                                        </p:tgtEl>
                                        <p:attrNameLst>
                                          <p:attrName>style.visibility</p:attrName>
                                        </p:attrNameLst>
                                      </p:cBhvr>
                                      <p:to>
                                        <p:strVal val="visible"/>
                                      </p:to>
                                    </p:set>
                                    <p:animEffect transition="in" filter="fade">
                                      <p:cBhvr>
                                        <p:cTn id="28" dur="1000"/>
                                        <p:tgtEl>
                                          <p:spTgt spid="5826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2668"/>
                                        </p:tgtEl>
                                        <p:attrNameLst>
                                          <p:attrName>style.visibility</p:attrName>
                                        </p:attrNameLst>
                                      </p:cBhvr>
                                      <p:to>
                                        <p:strVal val="visible"/>
                                      </p:to>
                                    </p:set>
                                    <p:animEffect transition="in" filter="fade">
                                      <p:cBhvr>
                                        <p:cTn id="31" dur="1000"/>
                                        <p:tgtEl>
                                          <p:spTgt spid="5826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2677"/>
                                        </p:tgtEl>
                                        <p:attrNameLst>
                                          <p:attrName>style.visibility</p:attrName>
                                        </p:attrNameLst>
                                      </p:cBhvr>
                                      <p:to>
                                        <p:strVal val="visible"/>
                                      </p:to>
                                    </p:set>
                                    <p:animEffect transition="in" filter="fade">
                                      <p:cBhvr>
                                        <p:cTn id="34" dur="1000"/>
                                        <p:tgtEl>
                                          <p:spTgt spid="5826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2678"/>
                                        </p:tgtEl>
                                        <p:attrNameLst>
                                          <p:attrName>style.visibility</p:attrName>
                                        </p:attrNameLst>
                                      </p:cBhvr>
                                      <p:to>
                                        <p:strVal val="visible"/>
                                      </p:to>
                                    </p:set>
                                    <p:animEffect transition="in" filter="fade">
                                      <p:cBhvr>
                                        <p:cTn id="37" dur="1000"/>
                                        <p:tgtEl>
                                          <p:spTgt spid="5826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2663"/>
                                        </p:tgtEl>
                                        <p:attrNameLst>
                                          <p:attrName>style.visibility</p:attrName>
                                        </p:attrNameLst>
                                      </p:cBhvr>
                                      <p:to>
                                        <p:strVal val="visible"/>
                                      </p:to>
                                    </p:set>
                                    <p:animEffect transition="in" filter="fade">
                                      <p:cBhvr>
                                        <p:cTn id="42" dur="1000"/>
                                        <p:tgtEl>
                                          <p:spTgt spid="5826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2669"/>
                                        </p:tgtEl>
                                        <p:attrNameLst>
                                          <p:attrName>style.visibility</p:attrName>
                                        </p:attrNameLst>
                                      </p:cBhvr>
                                      <p:to>
                                        <p:strVal val="visible"/>
                                      </p:to>
                                    </p:set>
                                    <p:animEffect transition="in" filter="fade">
                                      <p:cBhvr>
                                        <p:cTn id="45" dur="1000"/>
                                        <p:tgtEl>
                                          <p:spTgt spid="5826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82674"/>
                                        </p:tgtEl>
                                        <p:attrNameLst>
                                          <p:attrName>style.visibility</p:attrName>
                                        </p:attrNameLst>
                                      </p:cBhvr>
                                      <p:to>
                                        <p:strVal val="visible"/>
                                      </p:to>
                                    </p:set>
                                    <p:animEffect transition="in" filter="fade">
                                      <p:cBhvr>
                                        <p:cTn id="48" dur="1000"/>
                                        <p:tgtEl>
                                          <p:spTgt spid="58267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2685"/>
                                        </p:tgtEl>
                                        <p:attrNameLst>
                                          <p:attrName>style.visibility</p:attrName>
                                        </p:attrNameLst>
                                      </p:cBhvr>
                                      <p:to>
                                        <p:strVal val="visible"/>
                                      </p:to>
                                    </p:set>
                                    <p:animEffect transition="in" filter="fade">
                                      <p:cBhvr>
                                        <p:cTn id="51" dur="1000"/>
                                        <p:tgtEl>
                                          <p:spTgt spid="582685"/>
                                        </p:tgtEl>
                                      </p:cBhvr>
                                    </p:animEffect>
                                  </p:childTnLst>
                                </p:cTn>
                              </p:par>
                              <p:par>
                                <p:cTn id="52" presetID="10"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childTnLst>
                                </p:cTn>
                              </p:par>
                              <p:par>
                                <p:cTn id="55" presetID="10" presetClass="entr" presetSubtype="0" fill="hold" nodeType="withEffect">
                                  <p:stCondLst>
                                    <p:cond delay="0"/>
                                  </p:stCondLst>
                                  <p:childTnLst>
                                    <p:set>
                                      <p:cBhvr>
                                        <p:cTn id="56" dur="1" fill="hold">
                                          <p:stCondLst>
                                            <p:cond delay="0"/>
                                          </p:stCondLst>
                                        </p:cTn>
                                        <p:tgtEl>
                                          <p:spTgt spid="582680"/>
                                        </p:tgtEl>
                                        <p:attrNameLst>
                                          <p:attrName>style.visibility</p:attrName>
                                        </p:attrNameLst>
                                      </p:cBhvr>
                                      <p:to>
                                        <p:strVal val="visible"/>
                                      </p:to>
                                    </p:set>
                                    <p:animEffect transition="in" filter="fade">
                                      <p:cBhvr>
                                        <p:cTn id="57" dur="1000"/>
                                        <p:tgtEl>
                                          <p:spTgt spid="58268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82679"/>
                                        </p:tgtEl>
                                        <p:attrNameLst>
                                          <p:attrName>style.visibility</p:attrName>
                                        </p:attrNameLst>
                                      </p:cBhvr>
                                      <p:to>
                                        <p:strVal val="visible"/>
                                      </p:to>
                                    </p:set>
                                    <p:animEffect transition="in" filter="fade">
                                      <p:cBhvr>
                                        <p:cTn id="60" dur="1000"/>
                                        <p:tgtEl>
                                          <p:spTgt spid="58267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2716"/>
                                        </p:tgtEl>
                                        <p:attrNameLst>
                                          <p:attrName>style.visibility</p:attrName>
                                        </p:attrNameLst>
                                      </p:cBhvr>
                                      <p:to>
                                        <p:strVal val="visible"/>
                                      </p:to>
                                    </p:set>
                                    <p:animEffect transition="in" filter="fade">
                                      <p:cBhvr>
                                        <p:cTn id="63" dur="500"/>
                                        <p:tgtEl>
                                          <p:spTgt spid="5827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82715"/>
                                        </p:tgtEl>
                                        <p:attrNameLst>
                                          <p:attrName>style.visibility</p:attrName>
                                        </p:attrNameLst>
                                      </p:cBhvr>
                                      <p:to>
                                        <p:strVal val="visible"/>
                                      </p:to>
                                    </p:set>
                                    <p:animEffect transition="in" filter="fade">
                                      <p:cBhvr>
                                        <p:cTn id="66" dur="500"/>
                                        <p:tgtEl>
                                          <p:spTgt spid="5827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animBg="1"/>
      <p:bldP spid="582665" grpId="0"/>
      <p:bldP spid="582667" grpId="0" animBg="1"/>
      <p:bldP spid="582668" grpId="0" animBg="1"/>
      <p:bldP spid="582669" grpId="0" animBg="1"/>
      <p:bldP spid="582673" grpId="0" animBg="1"/>
      <p:bldP spid="582674" grpId="0" animBg="1"/>
      <p:bldP spid="582677" grpId="0" animBg="1"/>
      <p:bldP spid="582678" grpId="0"/>
      <p:bldP spid="582679" grpId="0" animBg="1"/>
      <p:bldP spid="582683" grpId="0" animBg="1"/>
      <p:bldP spid="582684" grpId="0"/>
      <p:bldP spid="582685" grpId="0" animBg="1"/>
      <p:bldP spid="582715" grpId="0" animBg="1"/>
      <p:bldP spid="582716" grpId="0"/>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Power Distribution Efficiency</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1318114"/>
            <a:ext cx="4038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672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5"/>
          <p:cNvSpPr txBox="1">
            <a:spLocks noChangeArrowheads="1"/>
          </p:cNvSpPr>
          <p:nvPr/>
        </p:nvSpPr>
        <p:spPr bwMode="auto">
          <a:xfrm>
            <a:off x="621707" y="981564"/>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Light Load Week</a:t>
            </a:r>
          </a:p>
        </p:txBody>
      </p:sp>
      <p:sp>
        <p:nvSpPr>
          <p:cNvPr id="34822" name="Text Box 6"/>
          <p:cNvSpPr txBox="1">
            <a:spLocks noChangeArrowheads="1"/>
          </p:cNvSpPr>
          <p:nvPr/>
        </p:nvSpPr>
        <p:spPr bwMode="auto">
          <a:xfrm>
            <a:off x="1758462" y="522605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Peak Load Week</a:t>
            </a:r>
          </a:p>
        </p:txBody>
      </p:sp>
      <p:cxnSp>
        <p:nvCxnSpPr>
          <p:cNvPr id="3" name="Straight Connector 2"/>
          <p:cNvCxnSpPr/>
          <p:nvPr/>
        </p:nvCxnSpPr>
        <p:spPr bwMode="auto">
          <a:xfrm>
            <a:off x="6482861" y="3024554"/>
            <a:ext cx="0" cy="29542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5814646" y="2406972"/>
            <a:ext cx="2016369" cy="584775"/>
          </a:xfrm>
          <a:prstGeom prst="rect">
            <a:avLst/>
          </a:prstGeom>
          <a:noFill/>
        </p:spPr>
        <p:txBody>
          <a:bodyPr wrap="square" rtlCol="0">
            <a:spAutoFit/>
          </a:bodyPr>
          <a:lstStyle/>
          <a:p>
            <a:r>
              <a:rPr lang="en-US" dirty="0"/>
              <a:t>Peak Load (Capacity Planning)</a:t>
            </a:r>
          </a:p>
        </p:txBody>
      </p:sp>
    </p:spTree>
    <p:extLst>
      <p:ext uri="{BB962C8B-B14F-4D97-AF65-F5344CB8AC3E}">
        <p14:creationId xmlns:p14="http://schemas.microsoft.com/office/powerpoint/2010/main" val="161806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Wind Plant 1-s Simulation</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590800"/>
            <a:ext cx="4495800" cy="2981325"/>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447800"/>
            <a:ext cx="4495800" cy="3005138"/>
          </a:xfrm>
          <a:prstGeom prst="rect">
            <a:avLst/>
          </a:prstGeom>
          <a:noFill/>
          <a:ln w="1905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019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spect="1" noChangeArrowheads="1" noTextEdit="1"/>
          </p:cNvSpPr>
          <p:nvPr/>
        </p:nvSpPr>
        <p:spPr bwMode="auto">
          <a:xfrm>
            <a:off x="-114300" y="0"/>
            <a:ext cx="9258300"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7" name="Rectangle 3"/>
          <p:cNvSpPr>
            <a:spLocks noChangeArrowheads="1"/>
          </p:cNvSpPr>
          <p:nvPr/>
        </p:nvSpPr>
        <p:spPr bwMode="auto">
          <a:xfrm>
            <a:off x="-114300" y="0"/>
            <a:ext cx="9248775" cy="6896100"/>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8" name="Rectangle 4"/>
          <p:cNvSpPr>
            <a:spLocks noChangeArrowheads="1"/>
          </p:cNvSpPr>
          <p:nvPr/>
        </p:nvSpPr>
        <p:spPr bwMode="auto">
          <a:xfrm>
            <a:off x="1446213" y="1541463"/>
            <a:ext cx="62325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869" name="Line 5"/>
          <p:cNvSpPr>
            <a:spLocks noChangeShapeType="1"/>
          </p:cNvSpPr>
          <p:nvPr/>
        </p:nvSpPr>
        <p:spPr bwMode="auto">
          <a:xfrm>
            <a:off x="1446213" y="55260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p:cNvSpPr>
            <a:spLocks noChangeShapeType="1"/>
          </p:cNvSpPr>
          <p:nvPr/>
        </p:nvSpPr>
        <p:spPr bwMode="auto">
          <a:xfrm>
            <a:off x="1446213" y="5402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p:cNvSpPr>
            <a:spLocks noChangeShapeType="1"/>
          </p:cNvSpPr>
          <p:nvPr/>
        </p:nvSpPr>
        <p:spPr bwMode="auto">
          <a:xfrm>
            <a:off x="1446213" y="52879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p:cNvSpPr>
            <a:spLocks noChangeShapeType="1"/>
          </p:cNvSpPr>
          <p:nvPr/>
        </p:nvSpPr>
        <p:spPr bwMode="auto">
          <a:xfrm>
            <a:off x="1446213" y="51752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p:cNvSpPr>
            <a:spLocks noChangeShapeType="1"/>
          </p:cNvSpPr>
          <p:nvPr/>
        </p:nvSpPr>
        <p:spPr bwMode="auto">
          <a:xfrm>
            <a:off x="1446213" y="49371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p:cNvSpPr>
            <a:spLocks noChangeShapeType="1"/>
          </p:cNvSpPr>
          <p:nvPr/>
        </p:nvSpPr>
        <p:spPr bwMode="auto">
          <a:xfrm>
            <a:off x="1446213" y="48228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1"/>
          <p:cNvSpPr>
            <a:spLocks noChangeShapeType="1"/>
          </p:cNvSpPr>
          <p:nvPr/>
        </p:nvSpPr>
        <p:spPr bwMode="auto">
          <a:xfrm>
            <a:off x="1446213" y="4699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2"/>
          <p:cNvSpPr>
            <a:spLocks noChangeShapeType="1"/>
          </p:cNvSpPr>
          <p:nvPr/>
        </p:nvSpPr>
        <p:spPr bwMode="auto">
          <a:xfrm>
            <a:off x="1446213" y="45847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3"/>
          <p:cNvSpPr>
            <a:spLocks noChangeShapeType="1"/>
          </p:cNvSpPr>
          <p:nvPr/>
        </p:nvSpPr>
        <p:spPr bwMode="auto">
          <a:xfrm>
            <a:off x="1446213" y="43561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4"/>
          <p:cNvSpPr>
            <a:spLocks noChangeShapeType="1"/>
          </p:cNvSpPr>
          <p:nvPr/>
        </p:nvSpPr>
        <p:spPr bwMode="auto">
          <a:xfrm>
            <a:off x="1446213" y="42322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5"/>
          <p:cNvSpPr>
            <a:spLocks noChangeShapeType="1"/>
          </p:cNvSpPr>
          <p:nvPr/>
        </p:nvSpPr>
        <p:spPr bwMode="auto">
          <a:xfrm>
            <a:off x="1446213" y="411797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6"/>
          <p:cNvSpPr>
            <a:spLocks noChangeShapeType="1"/>
          </p:cNvSpPr>
          <p:nvPr/>
        </p:nvSpPr>
        <p:spPr bwMode="auto">
          <a:xfrm>
            <a:off x="1446213" y="40052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a:off x="1446213" y="37671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1446213" y="365283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19"/>
          <p:cNvSpPr>
            <a:spLocks noChangeShapeType="1"/>
          </p:cNvSpPr>
          <p:nvPr/>
        </p:nvSpPr>
        <p:spPr bwMode="auto">
          <a:xfrm>
            <a:off x="1446213" y="35290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20"/>
          <p:cNvSpPr>
            <a:spLocks noChangeShapeType="1"/>
          </p:cNvSpPr>
          <p:nvPr/>
        </p:nvSpPr>
        <p:spPr bwMode="auto">
          <a:xfrm>
            <a:off x="1446213" y="341471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1"/>
          <p:cNvSpPr>
            <a:spLocks noChangeShapeType="1"/>
          </p:cNvSpPr>
          <p:nvPr/>
        </p:nvSpPr>
        <p:spPr bwMode="auto">
          <a:xfrm>
            <a:off x="1446213" y="31765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Line 22"/>
          <p:cNvSpPr>
            <a:spLocks noChangeShapeType="1"/>
          </p:cNvSpPr>
          <p:nvPr/>
        </p:nvSpPr>
        <p:spPr bwMode="auto">
          <a:xfrm>
            <a:off x="1446213" y="30622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Line 23"/>
          <p:cNvSpPr>
            <a:spLocks noChangeShapeType="1"/>
          </p:cNvSpPr>
          <p:nvPr/>
        </p:nvSpPr>
        <p:spPr bwMode="auto">
          <a:xfrm>
            <a:off x="1446213" y="2947988"/>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4"/>
          <p:cNvSpPr>
            <a:spLocks noChangeShapeType="1"/>
          </p:cNvSpPr>
          <p:nvPr/>
        </p:nvSpPr>
        <p:spPr bwMode="auto">
          <a:xfrm>
            <a:off x="1446213" y="28257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5"/>
          <p:cNvSpPr>
            <a:spLocks noChangeShapeType="1"/>
          </p:cNvSpPr>
          <p:nvPr/>
        </p:nvSpPr>
        <p:spPr bwMode="auto">
          <a:xfrm>
            <a:off x="1446213" y="25971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6"/>
          <p:cNvSpPr>
            <a:spLocks noChangeShapeType="1"/>
          </p:cNvSpPr>
          <p:nvPr/>
        </p:nvSpPr>
        <p:spPr bwMode="auto">
          <a:xfrm>
            <a:off x="1446213" y="248285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7"/>
          <p:cNvSpPr>
            <a:spLocks noChangeShapeType="1"/>
          </p:cNvSpPr>
          <p:nvPr/>
        </p:nvSpPr>
        <p:spPr bwMode="auto">
          <a:xfrm>
            <a:off x="1446213" y="23590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28"/>
          <p:cNvSpPr>
            <a:spLocks noChangeShapeType="1"/>
          </p:cNvSpPr>
          <p:nvPr/>
        </p:nvSpPr>
        <p:spPr bwMode="auto">
          <a:xfrm>
            <a:off x="1446213" y="2244725"/>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29"/>
          <p:cNvSpPr>
            <a:spLocks noChangeShapeType="1"/>
          </p:cNvSpPr>
          <p:nvPr/>
        </p:nvSpPr>
        <p:spPr bwMode="auto">
          <a:xfrm>
            <a:off x="1446213" y="20066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0"/>
          <p:cNvSpPr>
            <a:spLocks noChangeShapeType="1"/>
          </p:cNvSpPr>
          <p:nvPr/>
        </p:nvSpPr>
        <p:spPr bwMode="auto">
          <a:xfrm>
            <a:off x="1446213" y="18923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1"/>
          <p:cNvSpPr>
            <a:spLocks noChangeShapeType="1"/>
          </p:cNvSpPr>
          <p:nvPr/>
        </p:nvSpPr>
        <p:spPr bwMode="auto">
          <a:xfrm>
            <a:off x="1446213" y="1778000"/>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2"/>
          <p:cNvSpPr>
            <a:spLocks noChangeShapeType="1"/>
          </p:cNvSpPr>
          <p:nvPr/>
        </p:nvSpPr>
        <p:spPr bwMode="auto">
          <a:xfrm>
            <a:off x="1446213" y="1655763"/>
            <a:ext cx="6232525" cy="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3"/>
          <p:cNvSpPr>
            <a:spLocks noChangeShapeType="1"/>
          </p:cNvSpPr>
          <p:nvPr/>
        </p:nvSpPr>
        <p:spPr bwMode="auto">
          <a:xfrm>
            <a:off x="1446213" y="5051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34"/>
          <p:cNvSpPr>
            <a:spLocks noChangeShapeType="1"/>
          </p:cNvSpPr>
          <p:nvPr/>
        </p:nvSpPr>
        <p:spPr bwMode="auto">
          <a:xfrm>
            <a:off x="1446213" y="447040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35"/>
          <p:cNvSpPr>
            <a:spLocks noChangeShapeType="1"/>
          </p:cNvSpPr>
          <p:nvPr/>
        </p:nvSpPr>
        <p:spPr bwMode="auto">
          <a:xfrm>
            <a:off x="1446213" y="388143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36"/>
          <p:cNvSpPr>
            <a:spLocks noChangeShapeType="1"/>
          </p:cNvSpPr>
          <p:nvPr/>
        </p:nvSpPr>
        <p:spPr bwMode="auto">
          <a:xfrm>
            <a:off x="1446213" y="330041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37"/>
          <p:cNvSpPr>
            <a:spLocks noChangeShapeType="1"/>
          </p:cNvSpPr>
          <p:nvPr/>
        </p:nvSpPr>
        <p:spPr bwMode="auto">
          <a:xfrm>
            <a:off x="1446213" y="2711450"/>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38"/>
          <p:cNvSpPr>
            <a:spLocks noChangeShapeType="1"/>
          </p:cNvSpPr>
          <p:nvPr/>
        </p:nvSpPr>
        <p:spPr bwMode="auto">
          <a:xfrm>
            <a:off x="1446213" y="2130425"/>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39"/>
          <p:cNvSpPr>
            <a:spLocks noChangeShapeType="1"/>
          </p:cNvSpPr>
          <p:nvPr/>
        </p:nvSpPr>
        <p:spPr bwMode="auto">
          <a:xfrm>
            <a:off x="1446213" y="1541463"/>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40"/>
          <p:cNvSpPr>
            <a:spLocks noChangeShapeType="1"/>
          </p:cNvSpPr>
          <p:nvPr/>
        </p:nvSpPr>
        <p:spPr bwMode="auto">
          <a:xfrm>
            <a:off x="16938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41"/>
          <p:cNvSpPr>
            <a:spLocks noChangeShapeType="1"/>
          </p:cNvSpPr>
          <p:nvPr/>
        </p:nvSpPr>
        <p:spPr bwMode="auto">
          <a:xfrm>
            <a:off x="19415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42"/>
          <p:cNvSpPr>
            <a:spLocks noChangeShapeType="1"/>
          </p:cNvSpPr>
          <p:nvPr/>
        </p:nvSpPr>
        <p:spPr bwMode="auto">
          <a:xfrm>
            <a:off x="21986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Line 43"/>
          <p:cNvSpPr>
            <a:spLocks noChangeShapeType="1"/>
          </p:cNvSpPr>
          <p:nvPr/>
        </p:nvSpPr>
        <p:spPr bwMode="auto">
          <a:xfrm>
            <a:off x="24447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8" name="Line 44"/>
          <p:cNvSpPr>
            <a:spLocks noChangeShapeType="1"/>
          </p:cNvSpPr>
          <p:nvPr/>
        </p:nvSpPr>
        <p:spPr bwMode="auto">
          <a:xfrm>
            <a:off x="29400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9" name="Line 45"/>
          <p:cNvSpPr>
            <a:spLocks noChangeShapeType="1"/>
          </p:cNvSpPr>
          <p:nvPr/>
        </p:nvSpPr>
        <p:spPr bwMode="auto">
          <a:xfrm>
            <a:off x="31877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0" name="Line 46"/>
          <p:cNvSpPr>
            <a:spLocks noChangeShapeType="1"/>
          </p:cNvSpPr>
          <p:nvPr/>
        </p:nvSpPr>
        <p:spPr bwMode="auto">
          <a:xfrm>
            <a:off x="34448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1" name="Line 47"/>
          <p:cNvSpPr>
            <a:spLocks noChangeShapeType="1"/>
          </p:cNvSpPr>
          <p:nvPr/>
        </p:nvSpPr>
        <p:spPr bwMode="auto">
          <a:xfrm>
            <a:off x="36925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Line 48"/>
          <p:cNvSpPr>
            <a:spLocks noChangeShapeType="1"/>
          </p:cNvSpPr>
          <p:nvPr/>
        </p:nvSpPr>
        <p:spPr bwMode="auto">
          <a:xfrm>
            <a:off x="41862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Line 49"/>
          <p:cNvSpPr>
            <a:spLocks noChangeShapeType="1"/>
          </p:cNvSpPr>
          <p:nvPr/>
        </p:nvSpPr>
        <p:spPr bwMode="auto">
          <a:xfrm>
            <a:off x="44338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50"/>
          <p:cNvSpPr>
            <a:spLocks noChangeShapeType="1"/>
          </p:cNvSpPr>
          <p:nvPr/>
        </p:nvSpPr>
        <p:spPr bwMode="auto">
          <a:xfrm>
            <a:off x="46910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5" name="Line 51"/>
          <p:cNvSpPr>
            <a:spLocks noChangeShapeType="1"/>
          </p:cNvSpPr>
          <p:nvPr/>
        </p:nvSpPr>
        <p:spPr bwMode="auto">
          <a:xfrm>
            <a:off x="493871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Line 52"/>
          <p:cNvSpPr>
            <a:spLocks noChangeShapeType="1"/>
          </p:cNvSpPr>
          <p:nvPr/>
        </p:nvSpPr>
        <p:spPr bwMode="auto">
          <a:xfrm>
            <a:off x="543242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53"/>
          <p:cNvSpPr>
            <a:spLocks noChangeShapeType="1"/>
          </p:cNvSpPr>
          <p:nvPr/>
        </p:nvSpPr>
        <p:spPr bwMode="auto">
          <a:xfrm>
            <a:off x="5680075"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Line 54"/>
          <p:cNvSpPr>
            <a:spLocks noChangeShapeType="1"/>
          </p:cNvSpPr>
          <p:nvPr/>
        </p:nvSpPr>
        <p:spPr bwMode="auto">
          <a:xfrm>
            <a:off x="593725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9" name="Line 55"/>
          <p:cNvSpPr>
            <a:spLocks noChangeShapeType="1"/>
          </p:cNvSpPr>
          <p:nvPr/>
        </p:nvSpPr>
        <p:spPr bwMode="auto">
          <a:xfrm>
            <a:off x="61849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Line 56"/>
          <p:cNvSpPr>
            <a:spLocks noChangeShapeType="1"/>
          </p:cNvSpPr>
          <p:nvPr/>
        </p:nvSpPr>
        <p:spPr bwMode="auto">
          <a:xfrm>
            <a:off x="6680200"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1" name="Line 57"/>
          <p:cNvSpPr>
            <a:spLocks noChangeShapeType="1"/>
          </p:cNvSpPr>
          <p:nvPr/>
        </p:nvSpPr>
        <p:spPr bwMode="auto">
          <a:xfrm>
            <a:off x="6926263"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2" name="Line 58"/>
          <p:cNvSpPr>
            <a:spLocks noChangeShapeType="1"/>
          </p:cNvSpPr>
          <p:nvPr/>
        </p:nvSpPr>
        <p:spPr bwMode="auto">
          <a:xfrm>
            <a:off x="718343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59"/>
          <p:cNvSpPr>
            <a:spLocks noChangeShapeType="1"/>
          </p:cNvSpPr>
          <p:nvPr/>
        </p:nvSpPr>
        <p:spPr bwMode="auto">
          <a:xfrm>
            <a:off x="7431088" y="1541463"/>
            <a:ext cx="0" cy="409892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60"/>
          <p:cNvSpPr>
            <a:spLocks noChangeShapeType="1"/>
          </p:cNvSpPr>
          <p:nvPr/>
        </p:nvSpPr>
        <p:spPr bwMode="auto">
          <a:xfrm>
            <a:off x="269240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Line 61"/>
          <p:cNvSpPr>
            <a:spLocks noChangeShapeType="1"/>
          </p:cNvSpPr>
          <p:nvPr/>
        </p:nvSpPr>
        <p:spPr bwMode="auto">
          <a:xfrm>
            <a:off x="393858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6" name="Line 62"/>
          <p:cNvSpPr>
            <a:spLocks noChangeShapeType="1"/>
          </p:cNvSpPr>
          <p:nvPr/>
        </p:nvSpPr>
        <p:spPr bwMode="auto">
          <a:xfrm>
            <a:off x="518636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63"/>
          <p:cNvSpPr>
            <a:spLocks noChangeShapeType="1"/>
          </p:cNvSpPr>
          <p:nvPr/>
        </p:nvSpPr>
        <p:spPr bwMode="auto">
          <a:xfrm>
            <a:off x="6432550"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Line 64"/>
          <p:cNvSpPr>
            <a:spLocks noChangeShapeType="1"/>
          </p:cNvSpPr>
          <p:nvPr/>
        </p:nvSpPr>
        <p:spPr bwMode="auto">
          <a:xfrm>
            <a:off x="7678738"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9" name="Rectangle 65"/>
          <p:cNvSpPr>
            <a:spLocks noChangeArrowheads="1"/>
          </p:cNvSpPr>
          <p:nvPr/>
        </p:nvSpPr>
        <p:spPr bwMode="auto">
          <a:xfrm>
            <a:off x="1446213" y="1541463"/>
            <a:ext cx="6232525" cy="40989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30" name="Line 66"/>
          <p:cNvSpPr>
            <a:spLocks noChangeShapeType="1"/>
          </p:cNvSpPr>
          <p:nvPr/>
        </p:nvSpPr>
        <p:spPr bwMode="auto">
          <a:xfrm>
            <a:off x="1446213" y="1541463"/>
            <a:ext cx="0" cy="4098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1" name="Line 67"/>
          <p:cNvSpPr>
            <a:spLocks noChangeShapeType="1"/>
          </p:cNvSpPr>
          <p:nvPr/>
        </p:nvSpPr>
        <p:spPr bwMode="auto">
          <a:xfrm>
            <a:off x="1360488" y="564038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2" name="Line 68"/>
          <p:cNvSpPr>
            <a:spLocks noChangeShapeType="1"/>
          </p:cNvSpPr>
          <p:nvPr/>
        </p:nvSpPr>
        <p:spPr bwMode="auto">
          <a:xfrm>
            <a:off x="1360488" y="5051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3" name="Line 69"/>
          <p:cNvSpPr>
            <a:spLocks noChangeShapeType="1"/>
          </p:cNvSpPr>
          <p:nvPr/>
        </p:nvSpPr>
        <p:spPr bwMode="auto">
          <a:xfrm>
            <a:off x="1360488" y="447040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4" name="Line 70"/>
          <p:cNvSpPr>
            <a:spLocks noChangeShapeType="1"/>
          </p:cNvSpPr>
          <p:nvPr/>
        </p:nvSpPr>
        <p:spPr bwMode="auto">
          <a:xfrm>
            <a:off x="1360488" y="3881438"/>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5" name="Line 71"/>
          <p:cNvSpPr>
            <a:spLocks noChangeShapeType="1"/>
          </p:cNvSpPr>
          <p:nvPr/>
        </p:nvSpPr>
        <p:spPr bwMode="auto">
          <a:xfrm>
            <a:off x="1360488" y="330041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6" name="Line 72"/>
          <p:cNvSpPr>
            <a:spLocks noChangeShapeType="1"/>
          </p:cNvSpPr>
          <p:nvPr/>
        </p:nvSpPr>
        <p:spPr bwMode="auto">
          <a:xfrm>
            <a:off x="1360488" y="2711450"/>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7" name="Line 73"/>
          <p:cNvSpPr>
            <a:spLocks noChangeShapeType="1"/>
          </p:cNvSpPr>
          <p:nvPr/>
        </p:nvSpPr>
        <p:spPr bwMode="auto">
          <a:xfrm>
            <a:off x="1360488" y="2130425"/>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8" name="Line 74"/>
          <p:cNvSpPr>
            <a:spLocks noChangeShapeType="1"/>
          </p:cNvSpPr>
          <p:nvPr/>
        </p:nvSpPr>
        <p:spPr bwMode="auto">
          <a:xfrm>
            <a:off x="1360488" y="1541463"/>
            <a:ext cx="857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9" name="Line 75"/>
          <p:cNvSpPr>
            <a:spLocks noChangeShapeType="1"/>
          </p:cNvSpPr>
          <p:nvPr/>
        </p:nvSpPr>
        <p:spPr bwMode="auto">
          <a:xfrm>
            <a:off x="1446213" y="5640388"/>
            <a:ext cx="62325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0" name="Line 76"/>
          <p:cNvSpPr>
            <a:spLocks noChangeShapeType="1"/>
          </p:cNvSpPr>
          <p:nvPr/>
        </p:nvSpPr>
        <p:spPr bwMode="auto">
          <a:xfrm flipV="1">
            <a:off x="144621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1" name="Line 77"/>
          <p:cNvSpPr>
            <a:spLocks noChangeShapeType="1"/>
          </p:cNvSpPr>
          <p:nvPr/>
        </p:nvSpPr>
        <p:spPr bwMode="auto">
          <a:xfrm flipV="1">
            <a:off x="269240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Line 78"/>
          <p:cNvSpPr>
            <a:spLocks noChangeShapeType="1"/>
          </p:cNvSpPr>
          <p:nvPr/>
        </p:nvSpPr>
        <p:spPr bwMode="auto">
          <a:xfrm flipV="1">
            <a:off x="393858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3" name="Line 79"/>
          <p:cNvSpPr>
            <a:spLocks noChangeShapeType="1"/>
          </p:cNvSpPr>
          <p:nvPr/>
        </p:nvSpPr>
        <p:spPr bwMode="auto">
          <a:xfrm flipV="1">
            <a:off x="5186363"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4" name="Line 80"/>
          <p:cNvSpPr>
            <a:spLocks noChangeShapeType="1"/>
          </p:cNvSpPr>
          <p:nvPr/>
        </p:nvSpPr>
        <p:spPr bwMode="auto">
          <a:xfrm flipV="1">
            <a:off x="6432550"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5" name="Line 81"/>
          <p:cNvSpPr>
            <a:spLocks noChangeShapeType="1"/>
          </p:cNvSpPr>
          <p:nvPr/>
        </p:nvSpPr>
        <p:spPr bwMode="auto">
          <a:xfrm flipV="1">
            <a:off x="7678738" y="5640388"/>
            <a:ext cx="0" cy="85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6" name="Freeform 82"/>
          <p:cNvSpPr>
            <a:spLocks/>
          </p:cNvSpPr>
          <p:nvPr/>
        </p:nvSpPr>
        <p:spPr bwMode="auto">
          <a:xfrm>
            <a:off x="1455738" y="1930400"/>
            <a:ext cx="4976812" cy="3671888"/>
          </a:xfrm>
          <a:custGeom>
            <a:avLst/>
            <a:gdLst>
              <a:gd name="T0" fmla="*/ 724416340 w 523"/>
              <a:gd name="T1" fmla="*/ 2147483647 h 386"/>
              <a:gd name="T2" fmla="*/ 1539385875 w 523"/>
              <a:gd name="T3" fmla="*/ 2147483647 h 386"/>
              <a:gd name="T4" fmla="*/ 2147483647 w 523"/>
              <a:gd name="T5" fmla="*/ 2147483647 h 386"/>
              <a:gd name="T6" fmla="*/ 2147483647 w 523"/>
              <a:gd name="T7" fmla="*/ 2147483647 h 386"/>
              <a:gd name="T8" fmla="*/ 2147483647 w 523"/>
              <a:gd name="T9" fmla="*/ 2147483647 h 386"/>
              <a:gd name="T10" fmla="*/ 2147483647 w 523"/>
              <a:gd name="T11" fmla="*/ 2147483647 h 386"/>
              <a:gd name="T12" fmla="*/ 2147483647 w 523"/>
              <a:gd name="T13" fmla="*/ 2147483647 h 386"/>
              <a:gd name="T14" fmla="*/ 2147483647 w 523"/>
              <a:gd name="T15" fmla="*/ 2147483647 h 386"/>
              <a:gd name="T16" fmla="*/ 2147483647 w 523"/>
              <a:gd name="T17" fmla="*/ 2147483647 h 386"/>
              <a:gd name="T18" fmla="*/ 2147483647 w 523"/>
              <a:gd name="T19" fmla="*/ 2147483647 h 386"/>
              <a:gd name="T20" fmla="*/ 2147483647 w 523"/>
              <a:gd name="T21" fmla="*/ 2147483647 h 386"/>
              <a:gd name="T22" fmla="*/ 2147483647 w 523"/>
              <a:gd name="T23" fmla="*/ 2147483647 h 386"/>
              <a:gd name="T24" fmla="*/ 2147483647 w 523"/>
              <a:gd name="T25" fmla="*/ 2147483647 h 386"/>
              <a:gd name="T26" fmla="*/ 2147483647 w 523"/>
              <a:gd name="T27" fmla="*/ 2147483647 h 386"/>
              <a:gd name="T28" fmla="*/ 2147483647 w 523"/>
              <a:gd name="T29" fmla="*/ 2147483647 h 386"/>
              <a:gd name="T30" fmla="*/ 2147483647 w 523"/>
              <a:gd name="T31" fmla="*/ 2147483647 h 386"/>
              <a:gd name="T32" fmla="*/ 2147483647 w 523"/>
              <a:gd name="T33" fmla="*/ 2147483647 h 386"/>
              <a:gd name="T34" fmla="*/ 2147483647 w 523"/>
              <a:gd name="T35" fmla="*/ 2147483647 h 386"/>
              <a:gd name="T36" fmla="*/ 2147483647 w 523"/>
              <a:gd name="T37" fmla="*/ 2147483647 h 386"/>
              <a:gd name="T38" fmla="*/ 2147483647 w 523"/>
              <a:gd name="T39" fmla="*/ 2147483647 h 386"/>
              <a:gd name="T40" fmla="*/ 2147483647 w 523"/>
              <a:gd name="T41" fmla="*/ 2147483647 h 386"/>
              <a:gd name="T42" fmla="*/ 2147483647 w 523"/>
              <a:gd name="T43" fmla="*/ 2147483647 h 386"/>
              <a:gd name="T44" fmla="*/ 2147483647 w 523"/>
              <a:gd name="T45" fmla="*/ 2147483647 h 386"/>
              <a:gd name="T46" fmla="*/ 2147483647 w 523"/>
              <a:gd name="T47" fmla="*/ 2147483647 h 386"/>
              <a:gd name="T48" fmla="*/ 2147483647 w 523"/>
              <a:gd name="T49" fmla="*/ 2147483647 h 386"/>
              <a:gd name="T50" fmla="*/ 2147483647 w 523"/>
              <a:gd name="T51" fmla="*/ 2147483647 h 386"/>
              <a:gd name="T52" fmla="*/ 2147483647 w 523"/>
              <a:gd name="T53" fmla="*/ 2147483647 h 386"/>
              <a:gd name="T54" fmla="*/ 2147483647 w 523"/>
              <a:gd name="T55" fmla="*/ 2147483647 h 386"/>
              <a:gd name="T56" fmla="*/ 2147483647 w 523"/>
              <a:gd name="T57" fmla="*/ 2147483647 h 386"/>
              <a:gd name="T58" fmla="*/ 2147483647 w 523"/>
              <a:gd name="T59" fmla="*/ 2147483647 h 386"/>
              <a:gd name="T60" fmla="*/ 2147483647 w 523"/>
              <a:gd name="T61" fmla="*/ 2147483647 h 386"/>
              <a:gd name="T62" fmla="*/ 2147483647 w 523"/>
              <a:gd name="T63" fmla="*/ 2147483647 h 386"/>
              <a:gd name="T64" fmla="*/ 2147483647 w 523"/>
              <a:gd name="T65" fmla="*/ 2147483647 h 386"/>
              <a:gd name="T66" fmla="*/ 2147483647 w 523"/>
              <a:gd name="T67" fmla="*/ 2147483647 h 386"/>
              <a:gd name="T68" fmla="*/ 2147483647 w 523"/>
              <a:gd name="T69" fmla="*/ 2147483647 h 386"/>
              <a:gd name="T70" fmla="*/ 2147483647 w 523"/>
              <a:gd name="T71" fmla="*/ 2147483647 h 386"/>
              <a:gd name="T72" fmla="*/ 2147483647 w 523"/>
              <a:gd name="T73" fmla="*/ 2147483647 h 386"/>
              <a:gd name="T74" fmla="*/ 2147483647 w 523"/>
              <a:gd name="T75" fmla="*/ 2147483647 h 386"/>
              <a:gd name="T76" fmla="*/ 2147483647 w 523"/>
              <a:gd name="T77" fmla="*/ 2147483647 h 386"/>
              <a:gd name="T78" fmla="*/ 2147483647 w 523"/>
              <a:gd name="T79" fmla="*/ 2147483647 h 386"/>
              <a:gd name="T80" fmla="*/ 2147483647 w 523"/>
              <a:gd name="T81" fmla="*/ 2147483647 h 386"/>
              <a:gd name="T82" fmla="*/ 2147483647 w 523"/>
              <a:gd name="T83" fmla="*/ 2147483647 h 386"/>
              <a:gd name="T84" fmla="*/ 2147483647 w 523"/>
              <a:gd name="T85" fmla="*/ 2147483647 h 386"/>
              <a:gd name="T86" fmla="*/ 2147483647 w 523"/>
              <a:gd name="T87" fmla="*/ 2147483647 h 386"/>
              <a:gd name="T88" fmla="*/ 2147483647 w 523"/>
              <a:gd name="T89" fmla="*/ 2147483647 h 386"/>
              <a:gd name="T90" fmla="*/ 2147483647 w 523"/>
              <a:gd name="T91" fmla="*/ 2147483647 h 386"/>
              <a:gd name="T92" fmla="*/ 2147483647 w 523"/>
              <a:gd name="T93" fmla="*/ 2147483647 h 386"/>
              <a:gd name="T94" fmla="*/ 2147483647 w 523"/>
              <a:gd name="T95" fmla="*/ 2147483647 h 386"/>
              <a:gd name="T96" fmla="*/ 2147483647 w 523"/>
              <a:gd name="T97" fmla="*/ 2147483647 h 386"/>
              <a:gd name="T98" fmla="*/ 2147483647 w 523"/>
              <a:gd name="T99" fmla="*/ 2147483647 h 386"/>
              <a:gd name="T100" fmla="*/ 2147483647 w 523"/>
              <a:gd name="T101" fmla="*/ 2147483647 h 386"/>
              <a:gd name="T102" fmla="*/ 2147483647 w 523"/>
              <a:gd name="T103" fmla="*/ 2147483647 h 386"/>
              <a:gd name="T104" fmla="*/ 2147483647 w 523"/>
              <a:gd name="T105" fmla="*/ 2147483647 h 386"/>
              <a:gd name="T106" fmla="*/ 2147483647 w 523"/>
              <a:gd name="T107" fmla="*/ 2147483647 h 386"/>
              <a:gd name="T108" fmla="*/ 2147483647 w 523"/>
              <a:gd name="T109" fmla="*/ 2147483647 h 386"/>
              <a:gd name="T110" fmla="*/ 2147483647 w 523"/>
              <a:gd name="T111" fmla="*/ 2147483647 h 386"/>
              <a:gd name="T112" fmla="*/ 2147483647 w 523"/>
              <a:gd name="T113" fmla="*/ 2147483647 h 3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23"/>
              <a:gd name="T172" fmla="*/ 0 h 386"/>
              <a:gd name="T173" fmla="*/ 523 w 523"/>
              <a:gd name="T174" fmla="*/ 386 h 3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23" h="386">
                <a:moveTo>
                  <a:pt x="0" y="0"/>
                </a:moveTo>
                <a:lnTo>
                  <a:pt x="2" y="188"/>
                </a:lnTo>
                <a:lnTo>
                  <a:pt x="3" y="254"/>
                </a:lnTo>
                <a:lnTo>
                  <a:pt x="4" y="289"/>
                </a:lnTo>
                <a:lnTo>
                  <a:pt x="6" y="311"/>
                </a:lnTo>
                <a:lnTo>
                  <a:pt x="7" y="326"/>
                </a:lnTo>
                <a:lnTo>
                  <a:pt x="8" y="338"/>
                </a:lnTo>
                <a:lnTo>
                  <a:pt x="9" y="347"/>
                </a:lnTo>
                <a:lnTo>
                  <a:pt x="11" y="355"/>
                </a:lnTo>
                <a:lnTo>
                  <a:pt x="12" y="362"/>
                </a:lnTo>
                <a:lnTo>
                  <a:pt x="13" y="368"/>
                </a:lnTo>
                <a:lnTo>
                  <a:pt x="15" y="374"/>
                </a:lnTo>
                <a:lnTo>
                  <a:pt x="16" y="379"/>
                </a:lnTo>
                <a:lnTo>
                  <a:pt x="17" y="383"/>
                </a:lnTo>
                <a:lnTo>
                  <a:pt x="19" y="386"/>
                </a:lnTo>
                <a:lnTo>
                  <a:pt x="20" y="384"/>
                </a:lnTo>
                <a:lnTo>
                  <a:pt x="21" y="379"/>
                </a:lnTo>
                <a:lnTo>
                  <a:pt x="23" y="374"/>
                </a:lnTo>
                <a:lnTo>
                  <a:pt x="24" y="368"/>
                </a:lnTo>
                <a:lnTo>
                  <a:pt x="25" y="361"/>
                </a:lnTo>
                <a:lnTo>
                  <a:pt x="27" y="352"/>
                </a:lnTo>
                <a:lnTo>
                  <a:pt x="28" y="342"/>
                </a:lnTo>
                <a:lnTo>
                  <a:pt x="29" y="328"/>
                </a:lnTo>
                <a:lnTo>
                  <a:pt x="30" y="307"/>
                </a:lnTo>
                <a:lnTo>
                  <a:pt x="32" y="276"/>
                </a:lnTo>
                <a:lnTo>
                  <a:pt x="33" y="232"/>
                </a:lnTo>
                <a:lnTo>
                  <a:pt x="34" y="214"/>
                </a:lnTo>
                <a:lnTo>
                  <a:pt x="36" y="259"/>
                </a:lnTo>
                <a:lnTo>
                  <a:pt x="37" y="303"/>
                </a:lnTo>
                <a:lnTo>
                  <a:pt x="38" y="330"/>
                </a:lnTo>
                <a:lnTo>
                  <a:pt x="40" y="348"/>
                </a:lnTo>
                <a:lnTo>
                  <a:pt x="41" y="360"/>
                </a:lnTo>
                <a:lnTo>
                  <a:pt x="42" y="369"/>
                </a:lnTo>
                <a:lnTo>
                  <a:pt x="44" y="375"/>
                </a:lnTo>
                <a:lnTo>
                  <a:pt x="45" y="378"/>
                </a:lnTo>
                <a:lnTo>
                  <a:pt x="46" y="377"/>
                </a:lnTo>
                <a:lnTo>
                  <a:pt x="47" y="374"/>
                </a:lnTo>
                <a:lnTo>
                  <a:pt x="49" y="370"/>
                </a:lnTo>
                <a:lnTo>
                  <a:pt x="50" y="365"/>
                </a:lnTo>
                <a:lnTo>
                  <a:pt x="51" y="360"/>
                </a:lnTo>
                <a:lnTo>
                  <a:pt x="53" y="355"/>
                </a:lnTo>
                <a:lnTo>
                  <a:pt x="54" y="349"/>
                </a:lnTo>
                <a:lnTo>
                  <a:pt x="55" y="343"/>
                </a:lnTo>
                <a:lnTo>
                  <a:pt x="57" y="336"/>
                </a:lnTo>
                <a:lnTo>
                  <a:pt x="58" y="329"/>
                </a:lnTo>
                <a:lnTo>
                  <a:pt x="59" y="320"/>
                </a:lnTo>
                <a:lnTo>
                  <a:pt x="61" y="309"/>
                </a:lnTo>
                <a:lnTo>
                  <a:pt x="62" y="297"/>
                </a:lnTo>
                <a:lnTo>
                  <a:pt x="63" y="281"/>
                </a:lnTo>
                <a:lnTo>
                  <a:pt x="65" y="264"/>
                </a:lnTo>
                <a:lnTo>
                  <a:pt x="66" y="248"/>
                </a:lnTo>
                <a:lnTo>
                  <a:pt x="67" y="246"/>
                </a:lnTo>
                <a:lnTo>
                  <a:pt x="68" y="265"/>
                </a:lnTo>
                <a:lnTo>
                  <a:pt x="70" y="292"/>
                </a:lnTo>
                <a:lnTo>
                  <a:pt x="71" y="315"/>
                </a:lnTo>
                <a:lnTo>
                  <a:pt x="72" y="328"/>
                </a:lnTo>
                <a:lnTo>
                  <a:pt x="74" y="330"/>
                </a:lnTo>
                <a:lnTo>
                  <a:pt x="75" y="325"/>
                </a:lnTo>
                <a:lnTo>
                  <a:pt x="76" y="313"/>
                </a:lnTo>
                <a:lnTo>
                  <a:pt x="78" y="298"/>
                </a:lnTo>
                <a:lnTo>
                  <a:pt x="79" y="279"/>
                </a:lnTo>
                <a:lnTo>
                  <a:pt x="80" y="256"/>
                </a:lnTo>
                <a:lnTo>
                  <a:pt x="82" y="233"/>
                </a:lnTo>
                <a:lnTo>
                  <a:pt x="83" y="218"/>
                </a:lnTo>
                <a:lnTo>
                  <a:pt x="84" y="220"/>
                </a:lnTo>
                <a:lnTo>
                  <a:pt x="85" y="239"/>
                </a:lnTo>
                <a:lnTo>
                  <a:pt x="87" y="265"/>
                </a:lnTo>
                <a:lnTo>
                  <a:pt x="88" y="288"/>
                </a:lnTo>
                <a:lnTo>
                  <a:pt x="89" y="308"/>
                </a:lnTo>
                <a:lnTo>
                  <a:pt x="91" y="324"/>
                </a:lnTo>
                <a:lnTo>
                  <a:pt x="92" y="336"/>
                </a:lnTo>
                <a:lnTo>
                  <a:pt x="93" y="346"/>
                </a:lnTo>
                <a:lnTo>
                  <a:pt x="95" y="353"/>
                </a:lnTo>
                <a:lnTo>
                  <a:pt x="96" y="357"/>
                </a:lnTo>
                <a:lnTo>
                  <a:pt x="97" y="357"/>
                </a:lnTo>
                <a:lnTo>
                  <a:pt x="99" y="355"/>
                </a:lnTo>
                <a:lnTo>
                  <a:pt x="100" y="351"/>
                </a:lnTo>
                <a:lnTo>
                  <a:pt x="101" y="345"/>
                </a:lnTo>
                <a:lnTo>
                  <a:pt x="102" y="337"/>
                </a:lnTo>
                <a:lnTo>
                  <a:pt x="104" y="329"/>
                </a:lnTo>
                <a:lnTo>
                  <a:pt x="105" y="319"/>
                </a:lnTo>
                <a:lnTo>
                  <a:pt x="106" y="308"/>
                </a:lnTo>
                <a:lnTo>
                  <a:pt x="108" y="298"/>
                </a:lnTo>
                <a:lnTo>
                  <a:pt x="109" y="290"/>
                </a:lnTo>
                <a:lnTo>
                  <a:pt x="110" y="287"/>
                </a:lnTo>
                <a:lnTo>
                  <a:pt x="112" y="291"/>
                </a:lnTo>
                <a:lnTo>
                  <a:pt x="113" y="301"/>
                </a:lnTo>
                <a:lnTo>
                  <a:pt x="114" y="313"/>
                </a:lnTo>
                <a:lnTo>
                  <a:pt x="116" y="324"/>
                </a:lnTo>
                <a:lnTo>
                  <a:pt x="117" y="331"/>
                </a:lnTo>
                <a:lnTo>
                  <a:pt x="118" y="334"/>
                </a:lnTo>
                <a:lnTo>
                  <a:pt x="120" y="334"/>
                </a:lnTo>
                <a:lnTo>
                  <a:pt x="121" y="331"/>
                </a:lnTo>
                <a:lnTo>
                  <a:pt x="122" y="325"/>
                </a:lnTo>
                <a:lnTo>
                  <a:pt x="123" y="317"/>
                </a:lnTo>
                <a:lnTo>
                  <a:pt x="125" y="308"/>
                </a:lnTo>
                <a:lnTo>
                  <a:pt x="126" y="298"/>
                </a:lnTo>
                <a:lnTo>
                  <a:pt x="127" y="286"/>
                </a:lnTo>
                <a:lnTo>
                  <a:pt x="129" y="274"/>
                </a:lnTo>
                <a:lnTo>
                  <a:pt x="130" y="262"/>
                </a:lnTo>
                <a:lnTo>
                  <a:pt x="131" y="252"/>
                </a:lnTo>
                <a:lnTo>
                  <a:pt x="133" y="247"/>
                </a:lnTo>
                <a:lnTo>
                  <a:pt x="134" y="248"/>
                </a:lnTo>
                <a:lnTo>
                  <a:pt x="135" y="256"/>
                </a:lnTo>
                <a:lnTo>
                  <a:pt x="137" y="269"/>
                </a:lnTo>
                <a:lnTo>
                  <a:pt x="138" y="281"/>
                </a:lnTo>
                <a:lnTo>
                  <a:pt x="139" y="291"/>
                </a:lnTo>
                <a:lnTo>
                  <a:pt x="140" y="297"/>
                </a:lnTo>
                <a:lnTo>
                  <a:pt x="142" y="298"/>
                </a:lnTo>
                <a:lnTo>
                  <a:pt x="143" y="295"/>
                </a:lnTo>
                <a:lnTo>
                  <a:pt x="144" y="288"/>
                </a:lnTo>
                <a:lnTo>
                  <a:pt x="146" y="278"/>
                </a:lnTo>
                <a:lnTo>
                  <a:pt x="147" y="265"/>
                </a:lnTo>
                <a:lnTo>
                  <a:pt x="148" y="249"/>
                </a:lnTo>
                <a:lnTo>
                  <a:pt x="150" y="231"/>
                </a:lnTo>
                <a:lnTo>
                  <a:pt x="151" y="210"/>
                </a:lnTo>
                <a:lnTo>
                  <a:pt x="152" y="187"/>
                </a:lnTo>
                <a:lnTo>
                  <a:pt x="154" y="161"/>
                </a:lnTo>
                <a:lnTo>
                  <a:pt x="155" y="135"/>
                </a:lnTo>
                <a:lnTo>
                  <a:pt x="156" y="112"/>
                </a:lnTo>
                <a:lnTo>
                  <a:pt x="158" y="95"/>
                </a:lnTo>
                <a:lnTo>
                  <a:pt x="159" y="89"/>
                </a:lnTo>
                <a:lnTo>
                  <a:pt x="160" y="95"/>
                </a:lnTo>
                <a:lnTo>
                  <a:pt x="161" y="112"/>
                </a:lnTo>
                <a:lnTo>
                  <a:pt x="163" y="134"/>
                </a:lnTo>
                <a:lnTo>
                  <a:pt x="164" y="158"/>
                </a:lnTo>
                <a:lnTo>
                  <a:pt x="165" y="181"/>
                </a:lnTo>
                <a:lnTo>
                  <a:pt x="167" y="203"/>
                </a:lnTo>
                <a:lnTo>
                  <a:pt x="168" y="222"/>
                </a:lnTo>
                <a:lnTo>
                  <a:pt x="169" y="240"/>
                </a:lnTo>
                <a:lnTo>
                  <a:pt x="171" y="255"/>
                </a:lnTo>
                <a:lnTo>
                  <a:pt x="172" y="268"/>
                </a:lnTo>
                <a:lnTo>
                  <a:pt x="173" y="280"/>
                </a:lnTo>
                <a:lnTo>
                  <a:pt x="175" y="290"/>
                </a:lnTo>
                <a:lnTo>
                  <a:pt x="176" y="299"/>
                </a:lnTo>
                <a:lnTo>
                  <a:pt x="177" y="305"/>
                </a:lnTo>
                <a:lnTo>
                  <a:pt x="178" y="311"/>
                </a:lnTo>
                <a:lnTo>
                  <a:pt x="180" y="313"/>
                </a:lnTo>
                <a:lnTo>
                  <a:pt x="181" y="313"/>
                </a:lnTo>
                <a:lnTo>
                  <a:pt x="182" y="310"/>
                </a:lnTo>
                <a:lnTo>
                  <a:pt x="184" y="304"/>
                </a:lnTo>
                <a:lnTo>
                  <a:pt x="185" y="296"/>
                </a:lnTo>
                <a:lnTo>
                  <a:pt x="186" y="286"/>
                </a:lnTo>
                <a:lnTo>
                  <a:pt x="188" y="274"/>
                </a:lnTo>
                <a:lnTo>
                  <a:pt x="189" y="261"/>
                </a:lnTo>
                <a:lnTo>
                  <a:pt x="190" y="247"/>
                </a:lnTo>
                <a:lnTo>
                  <a:pt x="192" y="235"/>
                </a:lnTo>
                <a:lnTo>
                  <a:pt x="193" y="226"/>
                </a:lnTo>
                <a:lnTo>
                  <a:pt x="194" y="219"/>
                </a:lnTo>
                <a:lnTo>
                  <a:pt x="196" y="216"/>
                </a:lnTo>
                <a:lnTo>
                  <a:pt x="197" y="217"/>
                </a:lnTo>
                <a:lnTo>
                  <a:pt x="198" y="222"/>
                </a:lnTo>
                <a:lnTo>
                  <a:pt x="199" y="230"/>
                </a:lnTo>
                <a:lnTo>
                  <a:pt x="201" y="239"/>
                </a:lnTo>
                <a:lnTo>
                  <a:pt x="202" y="249"/>
                </a:lnTo>
                <a:lnTo>
                  <a:pt x="203" y="258"/>
                </a:lnTo>
                <a:lnTo>
                  <a:pt x="205" y="266"/>
                </a:lnTo>
                <a:lnTo>
                  <a:pt x="206" y="272"/>
                </a:lnTo>
                <a:lnTo>
                  <a:pt x="207" y="276"/>
                </a:lnTo>
                <a:lnTo>
                  <a:pt x="209" y="278"/>
                </a:lnTo>
                <a:lnTo>
                  <a:pt x="210" y="276"/>
                </a:lnTo>
                <a:lnTo>
                  <a:pt x="211" y="271"/>
                </a:lnTo>
                <a:lnTo>
                  <a:pt x="213" y="263"/>
                </a:lnTo>
                <a:lnTo>
                  <a:pt x="214" y="252"/>
                </a:lnTo>
                <a:lnTo>
                  <a:pt x="215" y="238"/>
                </a:lnTo>
                <a:lnTo>
                  <a:pt x="216" y="222"/>
                </a:lnTo>
                <a:lnTo>
                  <a:pt x="218" y="207"/>
                </a:lnTo>
                <a:lnTo>
                  <a:pt x="219" y="192"/>
                </a:lnTo>
                <a:lnTo>
                  <a:pt x="220" y="181"/>
                </a:lnTo>
                <a:lnTo>
                  <a:pt x="222" y="172"/>
                </a:lnTo>
                <a:lnTo>
                  <a:pt x="223" y="170"/>
                </a:lnTo>
                <a:lnTo>
                  <a:pt x="224" y="172"/>
                </a:lnTo>
                <a:lnTo>
                  <a:pt x="226" y="178"/>
                </a:lnTo>
                <a:lnTo>
                  <a:pt x="227" y="186"/>
                </a:lnTo>
                <a:lnTo>
                  <a:pt x="228" y="195"/>
                </a:lnTo>
                <a:lnTo>
                  <a:pt x="230" y="204"/>
                </a:lnTo>
                <a:lnTo>
                  <a:pt x="231" y="213"/>
                </a:lnTo>
                <a:lnTo>
                  <a:pt x="232" y="222"/>
                </a:lnTo>
                <a:lnTo>
                  <a:pt x="233" y="230"/>
                </a:lnTo>
                <a:lnTo>
                  <a:pt x="235" y="237"/>
                </a:lnTo>
                <a:lnTo>
                  <a:pt x="236" y="243"/>
                </a:lnTo>
                <a:lnTo>
                  <a:pt x="237" y="248"/>
                </a:lnTo>
                <a:lnTo>
                  <a:pt x="239" y="253"/>
                </a:lnTo>
                <a:lnTo>
                  <a:pt x="240" y="257"/>
                </a:lnTo>
                <a:lnTo>
                  <a:pt x="241" y="260"/>
                </a:lnTo>
                <a:lnTo>
                  <a:pt x="243" y="262"/>
                </a:lnTo>
                <a:lnTo>
                  <a:pt x="244" y="264"/>
                </a:lnTo>
                <a:lnTo>
                  <a:pt x="245" y="267"/>
                </a:lnTo>
                <a:lnTo>
                  <a:pt x="247" y="269"/>
                </a:lnTo>
                <a:lnTo>
                  <a:pt x="248" y="272"/>
                </a:lnTo>
                <a:lnTo>
                  <a:pt x="249" y="276"/>
                </a:lnTo>
                <a:lnTo>
                  <a:pt x="251" y="279"/>
                </a:lnTo>
                <a:lnTo>
                  <a:pt x="252" y="283"/>
                </a:lnTo>
                <a:lnTo>
                  <a:pt x="253" y="287"/>
                </a:lnTo>
                <a:lnTo>
                  <a:pt x="254" y="291"/>
                </a:lnTo>
                <a:lnTo>
                  <a:pt x="256" y="295"/>
                </a:lnTo>
                <a:lnTo>
                  <a:pt x="257" y="297"/>
                </a:lnTo>
                <a:lnTo>
                  <a:pt x="258" y="300"/>
                </a:lnTo>
                <a:lnTo>
                  <a:pt x="260" y="303"/>
                </a:lnTo>
                <a:lnTo>
                  <a:pt x="261" y="305"/>
                </a:lnTo>
                <a:lnTo>
                  <a:pt x="262" y="308"/>
                </a:lnTo>
                <a:lnTo>
                  <a:pt x="264" y="310"/>
                </a:lnTo>
                <a:lnTo>
                  <a:pt x="265" y="312"/>
                </a:lnTo>
                <a:lnTo>
                  <a:pt x="266" y="314"/>
                </a:lnTo>
                <a:lnTo>
                  <a:pt x="268" y="315"/>
                </a:lnTo>
                <a:lnTo>
                  <a:pt x="269" y="315"/>
                </a:lnTo>
                <a:lnTo>
                  <a:pt x="270" y="314"/>
                </a:lnTo>
                <a:lnTo>
                  <a:pt x="271" y="313"/>
                </a:lnTo>
                <a:lnTo>
                  <a:pt x="273" y="311"/>
                </a:lnTo>
                <a:lnTo>
                  <a:pt x="274" y="307"/>
                </a:lnTo>
                <a:lnTo>
                  <a:pt x="275" y="304"/>
                </a:lnTo>
                <a:lnTo>
                  <a:pt x="277" y="300"/>
                </a:lnTo>
                <a:lnTo>
                  <a:pt x="278" y="297"/>
                </a:lnTo>
                <a:lnTo>
                  <a:pt x="279" y="295"/>
                </a:lnTo>
                <a:lnTo>
                  <a:pt x="281" y="294"/>
                </a:lnTo>
                <a:lnTo>
                  <a:pt x="282" y="294"/>
                </a:lnTo>
                <a:lnTo>
                  <a:pt x="283" y="293"/>
                </a:lnTo>
                <a:lnTo>
                  <a:pt x="285" y="295"/>
                </a:lnTo>
                <a:lnTo>
                  <a:pt x="286" y="296"/>
                </a:lnTo>
                <a:lnTo>
                  <a:pt x="287" y="297"/>
                </a:lnTo>
                <a:lnTo>
                  <a:pt x="289" y="299"/>
                </a:lnTo>
                <a:lnTo>
                  <a:pt x="290" y="300"/>
                </a:lnTo>
                <a:lnTo>
                  <a:pt x="291" y="301"/>
                </a:lnTo>
                <a:lnTo>
                  <a:pt x="292" y="302"/>
                </a:lnTo>
                <a:lnTo>
                  <a:pt x="294" y="302"/>
                </a:lnTo>
                <a:lnTo>
                  <a:pt x="295" y="302"/>
                </a:lnTo>
                <a:lnTo>
                  <a:pt x="296" y="301"/>
                </a:lnTo>
                <a:lnTo>
                  <a:pt x="298" y="300"/>
                </a:lnTo>
                <a:lnTo>
                  <a:pt x="299" y="299"/>
                </a:lnTo>
                <a:lnTo>
                  <a:pt x="300" y="298"/>
                </a:lnTo>
                <a:lnTo>
                  <a:pt x="302" y="298"/>
                </a:lnTo>
                <a:lnTo>
                  <a:pt x="303" y="298"/>
                </a:lnTo>
                <a:lnTo>
                  <a:pt x="304" y="299"/>
                </a:lnTo>
                <a:lnTo>
                  <a:pt x="306" y="300"/>
                </a:lnTo>
                <a:lnTo>
                  <a:pt x="307" y="302"/>
                </a:lnTo>
                <a:lnTo>
                  <a:pt x="308" y="302"/>
                </a:lnTo>
                <a:lnTo>
                  <a:pt x="309" y="303"/>
                </a:lnTo>
                <a:lnTo>
                  <a:pt x="311" y="304"/>
                </a:lnTo>
                <a:lnTo>
                  <a:pt x="312" y="306"/>
                </a:lnTo>
                <a:lnTo>
                  <a:pt x="313" y="308"/>
                </a:lnTo>
                <a:lnTo>
                  <a:pt x="315" y="310"/>
                </a:lnTo>
                <a:lnTo>
                  <a:pt x="316" y="311"/>
                </a:lnTo>
                <a:lnTo>
                  <a:pt x="317" y="313"/>
                </a:lnTo>
                <a:lnTo>
                  <a:pt x="319" y="315"/>
                </a:lnTo>
                <a:lnTo>
                  <a:pt x="320" y="316"/>
                </a:lnTo>
                <a:lnTo>
                  <a:pt x="321" y="318"/>
                </a:lnTo>
                <a:lnTo>
                  <a:pt x="323" y="319"/>
                </a:lnTo>
                <a:lnTo>
                  <a:pt x="324" y="321"/>
                </a:lnTo>
                <a:lnTo>
                  <a:pt x="325" y="322"/>
                </a:lnTo>
                <a:lnTo>
                  <a:pt x="327" y="323"/>
                </a:lnTo>
                <a:lnTo>
                  <a:pt x="328" y="325"/>
                </a:lnTo>
                <a:lnTo>
                  <a:pt x="329" y="326"/>
                </a:lnTo>
                <a:lnTo>
                  <a:pt x="330" y="327"/>
                </a:lnTo>
                <a:lnTo>
                  <a:pt x="332" y="328"/>
                </a:lnTo>
                <a:lnTo>
                  <a:pt x="333" y="329"/>
                </a:lnTo>
                <a:lnTo>
                  <a:pt x="334" y="330"/>
                </a:lnTo>
                <a:lnTo>
                  <a:pt x="336" y="331"/>
                </a:lnTo>
                <a:lnTo>
                  <a:pt x="337" y="332"/>
                </a:lnTo>
                <a:lnTo>
                  <a:pt x="338" y="333"/>
                </a:lnTo>
                <a:lnTo>
                  <a:pt x="340" y="334"/>
                </a:lnTo>
                <a:lnTo>
                  <a:pt x="341" y="335"/>
                </a:lnTo>
                <a:lnTo>
                  <a:pt x="342" y="336"/>
                </a:lnTo>
                <a:lnTo>
                  <a:pt x="344" y="337"/>
                </a:lnTo>
                <a:lnTo>
                  <a:pt x="345" y="338"/>
                </a:lnTo>
                <a:lnTo>
                  <a:pt x="346" y="338"/>
                </a:lnTo>
                <a:lnTo>
                  <a:pt x="347" y="338"/>
                </a:lnTo>
                <a:lnTo>
                  <a:pt x="349" y="338"/>
                </a:lnTo>
                <a:lnTo>
                  <a:pt x="350" y="339"/>
                </a:lnTo>
                <a:lnTo>
                  <a:pt x="351" y="339"/>
                </a:lnTo>
                <a:lnTo>
                  <a:pt x="353" y="339"/>
                </a:lnTo>
                <a:lnTo>
                  <a:pt x="354" y="339"/>
                </a:lnTo>
                <a:lnTo>
                  <a:pt x="355" y="339"/>
                </a:lnTo>
                <a:lnTo>
                  <a:pt x="357" y="339"/>
                </a:lnTo>
                <a:lnTo>
                  <a:pt x="358" y="339"/>
                </a:lnTo>
                <a:lnTo>
                  <a:pt x="359" y="339"/>
                </a:lnTo>
                <a:lnTo>
                  <a:pt x="361" y="339"/>
                </a:lnTo>
                <a:lnTo>
                  <a:pt x="362" y="339"/>
                </a:lnTo>
                <a:lnTo>
                  <a:pt x="363" y="339"/>
                </a:lnTo>
                <a:lnTo>
                  <a:pt x="364" y="339"/>
                </a:lnTo>
                <a:lnTo>
                  <a:pt x="366" y="338"/>
                </a:lnTo>
                <a:lnTo>
                  <a:pt x="367" y="338"/>
                </a:lnTo>
                <a:lnTo>
                  <a:pt x="368" y="337"/>
                </a:lnTo>
                <a:lnTo>
                  <a:pt x="370" y="337"/>
                </a:lnTo>
                <a:lnTo>
                  <a:pt x="371" y="336"/>
                </a:lnTo>
                <a:lnTo>
                  <a:pt x="372" y="336"/>
                </a:lnTo>
                <a:lnTo>
                  <a:pt x="374" y="336"/>
                </a:lnTo>
                <a:lnTo>
                  <a:pt x="375" y="335"/>
                </a:lnTo>
                <a:lnTo>
                  <a:pt x="376" y="336"/>
                </a:lnTo>
                <a:lnTo>
                  <a:pt x="378" y="336"/>
                </a:lnTo>
                <a:lnTo>
                  <a:pt x="379" y="336"/>
                </a:lnTo>
                <a:lnTo>
                  <a:pt x="380" y="337"/>
                </a:lnTo>
                <a:lnTo>
                  <a:pt x="382" y="337"/>
                </a:lnTo>
                <a:lnTo>
                  <a:pt x="383" y="338"/>
                </a:lnTo>
                <a:lnTo>
                  <a:pt x="384" y="338"/>
                </a:lnTo>
                <a:lnTo>
                  <a:pt x="385" y="339"/>
                </a:lnTo>
                <a:lnTo>
                  <a:pt x="387" y="340"/>
                </a:lnTo>
                <a:lnTo>
                  <a:pt x="388" y="340"/>
                </a:lnTo>
                <a:lnTo>
                  <a:pt x="389" y="341"/>
                </a:lnTo>
                <a:lnTo>
                  <a:pt x="391" y="341"/>
                </a:lnTo>
                <a:lnTo>
                  <a:pt x="392" y="342"/>
                </a:lnTo>
                <a:lnTo>
                  <a:pt x="393" y="342"/>
                </a:lnTo>
                <a:lnTo>
                  <a:pt x="395" y="343"/>
                </a:lnTo>
                <a:lnTo>
                  <a:pt x="396" y="343"/>
                </a:lnTo>
                <a:lnTo>
                  <a:pt x="397" y="344"/>
                </a:lnTo>
                <a:lnTo>
                  <a:pt x="399" y="344"/>
                </a:lnTo>
                <a:lnTo>
                  <a:pt x="400" y="345"/>
                </a:lnTo>
                <a:lnTo>
                  <a:pt x="401" y="346"/>
                </a:lnTo>
                <a:lnTo>
                  <a:pt x="402" y="346"/>
                </a:lnTo>
                <a:lnTo>
                  <a:pt x="404" y="347"/>
                </a:lnTo>
                <a:lnTo>
                  <a:pt x="405" y="347"/>
                </a:lnTo>
                <a:lnTo>
                  <a:pt x="406" y="348"/>
                </a:lnTo>
                <a:lnTo>
                  <a:pt x="408" y="349"/>
                </a:lnTo>
                <a:lnTo>
                  <a:pt x="409" y="349"/>
                </a:lnTo>
                <a:lnTo>
                  <a:pt x="410" y="350"/>
                </a:lnTo>
                <a:lnTo>
                  <a:pt x="412" y="350"/>
                </a:lnTo>
                <a:lnTo>
                  <a:pt x="413" y="351"/>
                </a:lnTo>
                <a:lnTo>
                  <a:pt x="414" y="351"/>
                </a:lnTo>
                <a:lnTo>
                  <a:pt x="416" y="352"/>
                </a:lnTo>
                <a:lnTo>
                  <a:pt x="417" y="352"/>
                </a:lnTo>
                <a:lnTo>
                  <a:pt x="418" y="353"/>
                </a:lnTo>
                <a:lnTo>
                  <a:pt x="420" y="353"/>
                </a:lnTo>
                <a:lnTo>
                  <a:pt x="421" y="354"/>
                </a:lnTo>
                <a:lnTo>
                  <a:pt x="422" y="354"/>
                </a:lnTo>
                <a:lnTo>
                  <a:pt x="423" y="354"/>
                </a:lnTo>
                <a:lnTo>
                  <a:pt x="425" y="355"/>
                </a:lnTo>
                <a:lnTo>
                  <a:pt x="426" y="355"/>
                </a:lnTo>
                <a:lnTo>
                  <a:pt x="427" y="355"/>
                </a:lnTo>
                <a:lnTo>
                  <a:pt x="429" y="355"/>
                </a:lnTo>
                <a:lnTo>
                  <a:pt x="430" y="356"/>
                </a:lnTo>
                <a:lnTo>
                  <a:pt x="431" y="356"/>
                </a:lnTo>
                <a:lnTo>
                  <a:pt x="433" y="357"/>
                </a:lnTo>
                <a:lnTo>
                  <a:pt x="434" y="357"/>
                </a:lnTo>
                <a:lnTo>
                  <a:pt x="435" y="358"/>
                </a:lnTo>
                <a:lnTo>
                  <a:pt x="437" y="358"/>
                </a:lnTo>
                <a:lnTo>
                  <a:pt x="438" y="358"/>
                </a:lnTo>
                <a:lnTo>
                  <a:pt x="439" y="358"/>
                </a:lnTo>
                <a:lnTo>
                  <a:pt x="440" y="359"/>
                </a:lnTo>
                <a:lnTo>
                  <a:pt x="442" y="359"/>
                </a:lnTo>
                <a:lnTo>
                  <a:pt x="443" y="359"/>
                </a:lnTo>
                <a:lnTo>
                  <a:pt x="444" y="359"/>
                </a:lnTo>
                <a:lnTo>
                  <a:pt x="446" y="359"/>
                </a:lnTo>
                <a:lnTo>
                  <a:pt x="447" y="358"/>
                </a:lnTo>
                <a:lnTo>
                  <a:pt x="448" y="358"/>
                </a:lnTo>
                <a:lnTo>
                  <a:pt x="450" y="358"/>
                </a:lnTo>
                <a:lnTo>
                  <a:pt x="451" y="358"/>
                </a:lnTo>
                <a:lnTo>
                  <a:pt x="452" y="357"/>
                </a:lnTo>
                <a:lnTo>
                  <a:pt x="454" y="357"/>
                </a:lnTo>
                <a:lnTo>
                  <a:pt x="455" y="357"/>
                </a:lnTo>
                <a:lnTo>
                  <a:pt x="456" y="357"/>
                </a:lnTo>
                <a:lnTo>
                  <a:pt x="458" y="357"/>
                </a:lnTo>
                <a:lnTo>
                  <a:pt x="459" y="357"/>
                </a:lnTo>
                <a:lnTo>
                  <a:pt x="460" y="357"/>
                </a:lnTo>
                <a:lnTo>
                  <a:pt x="461" y="357"/>
                </a:lnTo>
                <a:lnTo>
                  <a:pt x="463" y="358"/>
                </a:lnTo>
                <a:lnTo>
                  <a:pt x="464" y="358"/>
                </a:lnTo>
                <a:lnTo>
                  <a:pt x="465" y="358"/>
                </a:lnTo>
                <a:lnTo>
                  <a:pt x="467" y="358"/>
                </a:lnTo>
                <a:lnTo>
                  <a:pt x="468" y="359"/>
                </a:lnTo>
                <a:lnTo>
                  <a:pt x="469" y="359"/>
                </a:lnTo>
                <a:lnTo>
                  <a:pt x="471" y="359"/>
                </a:lnTo>
                <a:lnTo>
                  <a:pt x="472" y="360"/>
                </a:lnTo>
                <a:lnTo>
                  <a:pt x="473" y="360"/>
                </a:lnTo>
                <a:lnTo>
                  <a:pt x="475" y="361"/>
                </a:lnTo>
                <a:lnTo>
                  <a:pt x="476" y="361"/>
                </a:lnTo>
                <a:lnTo>
                  <a:pt x="477" y="361"/>
                </a:lnTo>
                <a:lnTo>
                  <a:pt x="478" y="362"/>
                </a:lnTo>
                <a:lnTo>
                  <a:pt x="480" y="362"/>
                </a:lnTo>
                <a:lnTo>
                  <a:pt x="481" y="362"/>
                </a:lnTo>
                <a:lnTo>
                  <a:pt x="482" y="363"/>
                </a:lnTo>
                <a:lnTo>
                  <a:pt x="484" y="363"/>
                </a:lnTo>
                <a:lnTo>
                  <a:pt x="485" y="363"/>
                </a:lnTo>
                <a:lnTo>
                  <a:pt x="486" y="364"/>
                </a:lnTo>
                <a:lnTo>
                  <a:pt x="488" y="364"/>
                </a:lnTo>
                <a:lnTo>
                  <a:pt x="489" y="364"/>
                </a:lnTo>
                <a:lnTo>
                  <a:pt x="490" y="364"/>
                </a:lnTo>
                <a:lnTo>
                  <a:pt x="492" y="365"/>
                </a:lnTo>
                <a:lnTo>
                  <a:pt x="493" y="365"/>
                </a:lnTo>
                <a:lnTo>
                  <a:pt x="494" y="365"/>
                </a:lnTo>
                <a:lnTo>
                  <a:pt x="495" y="365"/>
                </a:lnTo>
                <a:lnTo>
                  <a:pt x="497" y="366"/>
                </a:lnTo>
                <a:lnTo>
                  <a:pt x="498" y="366"/>
                </a:lnTo>
                <a:lnTo>
                  <a:pt x="499" y="366"/>
                </a:lnTo>
                <a:lnTo>
                  <a:pt x="501" y="367"/>
                </a:lnTo>
                <a:lnTo>
                  <a:pt x="502" y="367"/>
                </a:lnTo>
                <a:lnTo>
                  <a:pt x="503" y="367"/>
                </a:lnTo>
                <a:lnTo>
                  <a:pt x="505" y="368"/>
                </a:lnTo>
                <a:lnTo>
                  <a:pt x="506" y="368"/>
                </a:lnTo>
                <a:lnTo>
                  <a:pt x="507" y="368"/>
                </a:lnTo>
                <a:lnTo>
                  <a:pt x="509" y="369"/>
                </a:lnTo>
                <a:lnTo>
                  <a:pt x="510" y="369"/>
                </a:lnTo>
                <a:lnTo>
                  <a:pt x="511" y="369"/>
                </a:lnTo>
                <a:lnTo>
                  <a:pt x="513" y="369"/>
                </a:lnTo>
                <a:lnTo>
                  <a:pt x="514" y="370"/>
                </a:lnTo>
                <a:lnTo>
                  <a:pt x="515" y="370"/>
                </a:lnTo>
                <a:lnTo>
                  <a:pt x="516" y="370"/>
                </a:lnTo>
                <a:lnTo>
                  <a:pt x="518" y="370"/>
                </a:lnTo>
                <a:lnTo>
                  <a:pt x="519" y="370"/>
                </a:lnTo>
                <a:lnTo>
                  <a:pt x="520" y="371"/>
                </a:lnTo>
                <a:lnTo>
                  <a:pt x="522" y="371"/>
                </a:lnTo>
                <a:lnTo>
                  <a:pt x="523" y="371"/>
                </a:lnTo>
              </a:path>
            </a:pathLst>
          </a:custGeom>
          <a:noFill/>
          <a:ln w="2857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47" name="Rectangle 83"/>
          <p:cNvSpPr>
            <a:spLocks noChangeArrowheads="1"/>
          </p:cNvSpPr>
          <p:nvPr/>
        </p:nvSpPr>
        <p:spPr bwMode="auto">
          <a:xfrm>
            <a:off x="1219200" y="533400"/>
            <a:ext cx="6477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Broadband Driving Point Admittance</a:t>
            </a:r>
            <a:endParaRPr lang="en-US" altLang="en-US" b="1">
              <a:latin typeface="Tahoma" panose="020B0604030504040204" pitchFamily="34" charset="0"/>
            </a:endParaRPr>
          </a:p>
        </p:txBody>
      </p:sp>
      <p:sp>
        <p:nvSpPr>
          <p:cNvPr id="36948" name="Rectangle 84"/>
          <p:cNvSpPr>
            <a:spLocks noChangeArrowheads="1"/>
          </p:cNvSpPr>
          <p:nvPr/>
        </p:nvSpPr>
        <p:spPr bwMode="auto">
          <a:xfrm>
            <a:off x="4581525" y="646113"/>
            <a:ext cx="15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b="1">
              <a:latin typeface="Tahoma" panose="020B0604030504040204" pitchFamily="34" charset="0"/>
            </a:endParaRPr>
          </a:p>
        </p:txBody>
      </p:sp>
      <p:sp>
        <p:nvSpPr>
          <p:cNvPr id="36949" name="Rectangle 85"/>
          <p:cNvSpPr>
            <a:spLocks noChangeArrowheads="1"/>
          </p:cNvSpPr>
          <p:nvPr/>
        </p:nvSpPr>
        <p:spPr bwMode="auto">
          <a:xfrm>
            <a:off x="1144588" y="54879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0" name="Rectangle 86"/>
          <p:cNvSpPr>
            <a:spLocks noChangeArrowheads="1"/>
          </p:cNvSpPr>
          <p:nvPr/>
        </p:nvSpPr>
        <p:spPr bwMode="auto">
          <a:xfrm>
            <a:off x="606425" y="4899025"/>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0.005</a:t>
            </a:r>
            <a:endParaRPr lang="en-US" altLang="en-US" b="1">
              <a:latin typeface="Tahoma" panose="020B0604030504040204" pitchFamily="34" charset="0"/>
            </a:endParaRPr>
          </a:p>
        </p:txBody>
      </p:sp>
      <p:sp>
        <p:nvSpPr>
          <p:cNvPr id="36951" name="Rectangle 87"/>
          <p:cNvSpPr>
            <a:spLocks noChangeArrowheads="1"/>
          </p:cNvSpPr>
          <p:nvPr/>
        </p:nvSpPr>
        <p:spPr bwMode="auto">
          <a:xfrm>
            <a:off x="758825" y="4318000"/>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a:t>
            </a:r>
            <a:endParaRPr lang="en-US" altLang="en-US" b="1">
              <a:latin typeface="Tahoma" panose="020B0604030504040204" pitchFamily="34" charset="0"/>
            </a:endParaRPr>
          </a:p>
        </p:txBody>
      </p:sp>
      <p:sp>
        <p:nvSpPr>
          <p:cNvPr id="36952" name="Rectangle 88"/>
          <p:cNvSpPr>
            <a:spLocks noChangeArrowheads="1"/>
          </p:cNvSpPr>
          <p:nvPr/>
        </p:nvSpPr>
        <p:spPr bwMode="auto">
          <a:xfrm>
            <a:off x="606425" y="3729038"/>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0.015</a:t>
            </a:r>
            <a:endParaRPr lang="en-US" altLang="en-US" b="1">
              <a:latin typeface="Tahoma" panose="020B0604030504040204" pitchFamily="34" charset="0"/>
            </a:endParaRPr>
          </a:p>
        </p:txBody>
      </p:sp>
      <p:sp>
        <p:nvSpPr>
          <p:cNvPr id="36953" name="Rectangle 89"/>
          <p:cNvSpPr>
            <a:spLocks noChangeArrowheads="1"/>
          </p:cNvSpPr>
          <p:nvPr/>
        </p:nvSpPr>
        <p:spPr bwMode="auto">
          <a:xfrm>
            <a:off x="758825" y="3148013"/>
            <a:ext cx="5445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a:t>
            </a:r>
            <a:endParaRPr lang="en-US" altLang="en-US" b="1">
              <a:latin typeface="Tahoma" panose="020B0604030504040204" pitchFamily="34" charset="0"/>
            </a:endParaRPr>
          </a:p>
        </p:txBody>
      </p:sp>
      <p:sp>
        <p:nvSpPr>
          <p:cNvPr id="36954" name="Rectangle 90"/>
          <p:cNvSpPr>
            <a:spLocks noChangeArrowheads="1"/>
          </p:cNvSpPr>
          <p:nvPr/>
        </p:nvSpPr>
        <p:spPr bwMode="auto">
          <a:xfrm>
            <a:off x="606425" y="2559050"/>
            <a:ext cx="700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0.025</a:t>
            </a:r>
            <a:endParaRPr lang="en-US" altLang="en-US" b="1">
              <a:latin typeface="Tahoma" panose="020B0604030504040204" pitchFamily="34" charset="0"/>
            </a:endParaRPr>
          </a:p>
        </p:txBody>
      </p:sp>
      <p:sp>
        <p:nvSpPr>
          <p:cNvPr id="36955" name="Rectangle 91"/>
          <p:cNvSpPr>
            <a:spLocks noChangeArrowheads="1"/>
          </p:cNvSpPr>
          <p:nvPr/>
        </p:nvSpPr>
        <p:spPr bwMode="auto">
          <a:xfrm>
            <a:off x="758825" y="1978025"/>
            <a:ext cx="5445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a:t>
            </a:r>
            <a:endParaRPr lang="en-US" altLang="en-US" b="1">
              <a:latin typeface="Tahoma" panose="020B0604030504040204" pitchFamily="34" charset="0"/>
            </a:endParaRPr>
          </a:p>
        </p:txBody>
      </p:sp>
      <p:sp>
        <p:nvSpPr>
          <p:cNvPr id="36956" name="Rectangle 92"/>
          <p:cNvSpPr>
            <a:spLocks noChangeArrowheads="1"/>
          </p:cNvSpPr>
          <p:nvPr/>
        </p:nvSpPr>
        <p:spPr bwMode="auto">
          <a:xfrm>
            <a:off x="606425" y="1389063"/>
            <a:ext cx="700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0.035</a:t>
            </a:r>
            <a:endParaRPr lang="en-US" altLang="en-US" b="1">
              <a:latin typeface="Tahoma" panose="020B0604030504040204" pitchFamily="34" charset="0"/>
            </a:endParaRPr>
          </a:p>
        </p:txBody>
      </p:sp>
      <p:sp>
        <p:nvSpPr>
          <p:cNvPr id="36957" name="Rectangle 93"/>
          <p:cNvSpPr>
            <a:spLocks noChangeArrowheads="1"/>
          </p:cNvSpPr>
          <p:nvPr/>
        </p:nvSpPr>
        <p:spPr bwMode="auto">
          <a:xfrm>
            <a:off x="1430338" y="588803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0</a:t>
            </a:r>
            <a:endParaRPr lang="en-US" altLang="en-US" b="1">
              <a:latin typeface="Tahoma" panose="020B0604030504040204" pitchFamily="34" charset="0"/>
            </a:endParaRPr>
          </a:p>
        </p:txBody>
      </p:sp>
      <p:sp>
        <p:nvSpPr>
          <p:cNvPr id="36958" name="Rectangle 94"/>
          <p:cNvSpPr>
            <a:spLocks noChangeArrowheads="1"/>
          </p:cNvSpPr>
          <p:nvPr/>
        </p:nvSpPr>
        <p:spPr bwMode="auto">
          <a:xfrm>
            <a:off x="228600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100000</a:t>
            </a:r>
            <a:endParaRPr lang="en-US" altLang="en-US" b="1">
              <a:latin typeface="Tahoma" panose="020B0604030504040204" pitchFamily="34" charset="0"/>
            </a:endParaRPr>
          </a:p>
        </p:txBody>
      </p:sp>
      <p:sp>
        <p:nvSpPr>
          <p:cNvPr id="36959" name="Rectangle 95"/>
          <p:cNvSpPr>
            <a:spLocks noChangeArrowheads="1"/>
          </p:cNvSpPr>
          <p:nvPr/>
        </p:nvSpPr>
        <p:spPr bwMode="auto">
          <a:xfrm>
            <a:off x="3533775"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200000</a:t>
            </a:r>
            <a:endParaRPr lang="en-US" altLang="en-US" b="1">
              <a:latin typeface="Tahoma" panose="020B0604030504040204" pitchFamily="34" charset="0"/>
            </a:endParaRPr>
          </a:p>
        </p:txBody>
      </p:sp>
      <p:sp>
        <p:nvSpPr>
          <p:cNvPr id="36960" name="Rectangle 96"/>
          <p:cNvSpPr>
            <a:spLocks noChangeArrowheads="1"/>
          </p:cNvSpPr>
          <p:nvPr/>
        </p:nvSpPr>
        <p:spPr bwMode="auto">
          <a:xfrm>
            <a:off x="4779963"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300000</a:t>
            </a:r>
            <a:endParaRPr lang="en-US" altLang="en-US" b="1">
              <a:latin typeface="Tahoma" panose="020B0604030504040204" pitchFamily="34" charset="0"/>
            </a:endParaRPr>
          </a:p>
        </p:txBody>
      </p:sp>
      <p:sp>
        <p:nvSpPr>
          <p:cNvPr id="36961" name="Rectangle 97"/>
          <p:cNvSpPr>
            <a:spLocks noChangeArrowheads="1"/>
          </p:cNvSpPr>
          <p:nvPr/>
        </p:nvSpPr>
        <p:spPr bwMode="auto">
          <a:xfrm>
            <a:off x="6026150"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400000</a:t>
            </a:r>
            <a:endParaRPr lang="en-US" altLang="en-US" b="1">
              <a:latin typeface="Tahoma" panose="020B0604030504040204" pitchFamily="34" charset="0"/>
            </a:endParaRPr>
          </a:p>
        </p:txBody>
      </p:sp>
      <p:sp>
        <p:nvSpPr>
          <p:cNvPr id="36962" name="Rectangle 98"/>
          <p:cNvSpPr>
            <a:spLocks noChangeArrowheads="1"/>
          </p:cNvSpPr>
          <p:nvPr/>
        </p:nvSpPr>
        <p:spPr bwMode="auto">
          <a:xfrm>
            <a:off x="7272338" y="5888038"/>
            <a:ext cx="933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500000</a:t>
            </a:r>
            <a:endParaRPr lang="en-US" altLang="en-US" b="1">
              <a:latin typeface="Tahoma" panose="020B0604030504040204" pitchFamily="34" charset="0"/>
            </a:endParaRPr>
          </a:p>
        </p:txBody>
      </p:sp>
      <p:sp>
        <p:nvSpPr>
          <p:cNvPr id="36963" name="Rectangle 99"/>
          <p:cNvSpPr>
            <a:spLocks noChangeArrowheads="1"/>
          </p:cNvSpPr>
          <p:nvPr/>
        </p:nvSpPr>
        <p:spPr bwMode="auto">
          <a:xfrm>
            <a:off x="3713163" y="6353175"/>
            <a:ext cx="1822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Frequency, Hz</a:t>
            </a:r>
            <a:endParaRPr lang="en-US" altLang="en-US" b="1">
              <a:latin typeface="Tahoma" panose="020B0604030504040204" pitchFamily="34" charset="0"/>
            </a:endParaRPr>
          </a:p>
        </p:txBody>
      </p:sp>
      <p:sp>
        <p:nvSpPr>
          <p:cNvPr id="36964" name="Rectangle 100"/>
          <p:cNvSpPr>
            <a:spLocks noChangeArrowheads="1"/>
          </p:cNvSpPr>
          <p:nvPr/>
        </p:nvSpPr>
        <p:spPr bwMode="auto">
          <a:xfrm rot="-5400000">
            <a:off x="-284162" y="3367088"/>
            <a:ext cx="1095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100" b="1"/>
              <a:t>Siemens</a:t>
            </a:r>
            <a:endParaRPr lang="en-US" altLang="en-US" b="1">
              <a:latin typeface="Tahoma" panose="020B0604030504040204" pitchFamily="34" charset="0"/>
            </a:endParaRPr>
          </a:p>
        </p:txBody>
      </p:sp>
      <p:sp>
        <p:nvSpPr>
          <p:cNvPr id="36965" name="Rectangle 101"/>
          <p:cNvSpPr>
            <a:spLocks noChangeArrowheads="1"/>
          </p:cNvSpPr>
          <p:nvPr/>
        </p:nvSpPr>
        <p:spPr bwMode="auto">
          <a:xfrm>
            <a:off x="8278813" y="3395663"/>
            <a:ext cx="769937" cy="390525"/>
          </a:xfrm>
          <a:prstGeom prst="rect">
            <a:avLst/>
          </a:prstGeom>
          <a:solidFill>
            <a:srgbClr val="FFFFFF"/>
          </a:solidFill>
          <a:ln w="0">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6966" name="Line 102"/>
          <p:cNvSpPr>
            <a:spLocks noChangeShapeType="1"/>
          </p:cNvSpPr>
          <p:nvPr/>
        </p:nvSpPr>
        <p:spPr bwMode="auto">
          <a:xfrm>
            <a:off x="8364538" y="3605213"/>
            <a:ext cx="227012"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7" name="Rectangle 103"/>
          <p:cNvSpPr>
            <a:spLocks noChangeArrowheads="1"/>
          </p:cNvSpPr>
          <p:nvPr/>
        </p:nvSpPr>
        <p:spPr bwMode="auto">
          <a:xfrm>
            <a:off x="8720138" y="3452813"/>
            <a:ext cx="3317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200"/>
              <a:t>|Y|</a:t>
            </a:r>
            <a:endParaRPr lang="en-US" altLang="en-US" b="1">
              <a:latin typeface="Tahoma" panose="020B0604030504040204" pitchFamily="34" charset="0"/>
            </a:endParaRPr>
          </a:p>
        </p:txBody>
      </p:sp>
      <p:sp>
        <p:nvSpPr>
          <p:cNvPr id="36968" name="Rectangle 104"/>
          <p:cNvSpPr>
            <a:spLocks noChangeArrowheads="1"/>
          </p:cNvSpPr>
          <p:nvPr/>
        </p:nvSpPr>
        <p:spPr bwMode="auto">
          <a:xfrm>
            <a:off x="-114300" y="0"/>
            <a:ext cx="9248775" cy="68961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20733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Power Flow Visualization</a:t>
            </a:r>
          </a:p>
        </p:txBody>
      </p:sp>
      <p:sp>
        <p:nvSpPr>
          <p:cNvPr id="37891" name="Rectangle 3"/>
          <p:cNvSpPr>
            <a:spLocks noChangeArrowheads="1"/>
          </p:cNvSpPr>
          <p:nvPr/>
        </p:nvSpPr>
        <p:spPr bwMode="auto">
          <a:xfrm>
            <a:off x="1885950" y="1666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l="7826" t="2460" r="3999" b="6557"/>
          <a:stretch>
            <a:fillRect/>
          </a:stretch>
        </p:blipFill>
        <p:spPr bwMode="auto">
          <a:xfrm>
            <a:off x="838200" y="1524000"/>
            <a:ext cx="70294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903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en-US"/>
              <a:t>Special Displays  </a:t>
            </a:r>
          </a:p>
        </p:txBody>
      </p:sp>
      <p:pic>
        <p:nvPicPr>
          <p:cNvPr id="38915" name="Picture 5" descr="8500Gener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1245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7391400" y="23622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Fault Current Magnitudes</a:t>
            </a:r>
          </a:p>
        </p:txBody>
      </p:sp>
    </p:spTree>
    <p:extLst>
      <p:ext uri="{BB962C8B-B14F-4D97-AF65-F5344CB8AC3E}">
        <p14:creationId xmlns:p14="http://schemas.microsoft.com/office/powerpoint/2010/main" val="2763565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18749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Can model virtually any circuit configuration</a:t>
            </a:r>
          </a:p>
          <a:p>
            <a:pPr eaLnBrk="1" hangingPunct="1"/>
            <a:r>
              <a:rPr lang="en-US" altLang="en-US" dirty="0"/>
              <a:t>Fast and efficient 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a:t>
            </a:r>
            <a:r>
              <a:rPr lang="en-US" altLang="en-US"/>
              <a:t>it easy </a:t>
            </a:r>
            <a:r>
              <a:rPr lang="en-US" altLang="en-US" dirty="0"/>
              <a:t>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a:t>Snapshot (static) Power Flow </a:t>
            </a:r>
          </a:p>
          <a:p>
            <a:pPr eaLnBrk="1" hangingPunct="1"/>
            <a:r>
              <a:rPr lang="en-US" altLang="en-US"/>
              <a:t>Direct (non-iterative)</a:t>
            </a:r>
          </a:p>
          <a:p>
            <a:pPr eaLnBrk="1" hangingPunct="1"/>
            <a:r>
              <a:rPr lang="en-US" altLang="en-US"/>
              <a:t>Daily mode (default: 24 1-hr increments)</a:t>
            </a:r>
          </a:p>
          <a:p>
            <a:pPr eaLnBrk="1" hangingPunct="1"/>
            <a:r>
              <a:rPr lang="en-US" altLang="en-US"/>
              <a:t>Yearly mode (default 8760 1-hr increments)</a:t>
            </a:r>
          </a:p>
          <a:p>
            <a:pPr eaLnBrk="1" hangingPunct="1"/>
            <a:r>
              <a:rPr lang="en-US" altLang="en-US"/>
              <a:t>Duty cycle (1 to 5s increments)</a:t>
            </a:r>
          </a:p>
          <a:p>
            <a:pPr eaLnBrk="1" hangingPunct="1"/>
            <a:r>
              <a:rPr lang="en-US" altLang="en-US"/>
              <a:t>Dynamics (electromechanical transients)</a:t>
            </a:r>
          </a:p>
          <a:p>
            <a:pPr eaLnBrk="1" hangingPunct="1"/>
            <a:r>
              <a:rPr lang="en-US" altLang="en-US"/>
              <a:t>Fault study</a:t>
            </a:r>
          </a:p>
          <a:p>
            <a:pPr eaLnBrk="1" hangingPunct="1"/>
            <a:r>
              <a:rPr lang="en-US" altLang="en-US"/>
              <a:t>Monte carlo fault study</a:t>
            </a:r>
          </a:p>
          <a:p>
            <a:pPr eaLnBrk="1" hangingPunct="1"/>
            <a:r>
              <a:rPr lang="en-US" altLang="en-US"/>
              <a:t>Harmonic</a:t>
            </a:r>
          </a:p>
          <a:p>
            <a:pPr eaLnBrk="1" hangingPunct="1"/>
            <a:r>
              <a:rPr lang="en-US" altLang="en-US"/>
              <a:t>Custom user-defined solutions</a:t>
            </a:r>
          </a:p>
          <a:p>
            <a:pPr eaLnBrk="1" hangingPunct="1"/>
            <a:endParaRPr lang="en-US" altLang="en-US"/>
          </a:p>
        </p:txBody>
      </p:sp>
    </p:spTree>
    <p:extLst>
      <p:ext uri="{BB962C8B-B14F-4D97-AF65-F5344CB8AC3E}">
        <p14:creationId xmlns:p14="http://schemas.microsoft.com/office/powerpoint/2010/main" val="159094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392156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4"/>
          <p:cNvSpPr>
            <a:spLocks noGrp="1"/>
          </p:cNvSpPr>
          <p:nvPr>
            <p:ph type="subTitle" sz="quarter" idx="1"/>
          </p:nvPr>
        </p:nvSpPr>
        <p:spPr/>
        <p:txBody>
          <a:bodyPr/>
          <a:lstStyle/>
          <a:p>
            <a:pPr eaLnBrk="1" hangingPunct="1"/>
            <a:endParaRPr lang="en-US" altLang="en-US" dirty="0"/>
          </a:p>
        </p:txBody>
      </p:sp>
      <p:sp>
        <p:nvSpPr>
          <p:cNvPr id="25603" name="Title 3"/>
          <p:cNvSpPr>
            <a:spLocks noGrp="1"/>
          </p:cNvSpPr>
          <p:nvPr>
            <p:ph type="ctrTitle" sz="quarter"/>
          </p:nvPr>
        </p:nvSpPr>
        <p:spPr/>
        <p:txBody>
          <a:bodyPr/>
          <a:lstStyle/>
          <a:p>
            <a:pPr algn="r" eaLnBrk="1" hangingPunct="1"/>
            <a:r>
              <a:rPr lang="en-US" altLang="en-US" dirty="0"/>
              <a:t>Introduction to </a:t>
            </a:r>
            <a:br>
              <a:rPr lang="en-US" altLang="en-US" dirty="0"/>
            </a:br>
            <a:r>
              <a:rPr lang="en-US" altLang="en-US" dirty="0"/>
              <a:t>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p:txBody>
      </p:sp>
    </p:spTree>
    <p:extLst>
      <p:ext uri="{BB962C8B-B14F-4D97-AF65-F5344CB8AC3E}">
        <p14:creationId xmlns:p14="http://schemas.microsoft.com/office/powerpoint/2010/main" val="3128394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Validation of OpenDSS</a:t>
            </a:r>
          </a:p>
        </p:txBody>
      </p:sp>
      <p:sp>
        <p:nvSpPr>
          <p:cNvPr id="22531" name="Rectangle 3"/>
          <p:cNvSpPr>
            <a:spLocks noGrp="1" noChangeArrowheads="1"/>
          </p:cNvSpPr>
          <p:nvPr>
            <p:ph type="body" idx="1"/>
          </p:nvPr>
        </p:nvSpPr>
        <p:spPr/>
        <p:txBody>
          <a:bodyPr/>
          <a:lstStyle/>
          <a:p>
            <a:pPr eaLnBrk="1" hangingPunct="1"/>
            <a:r>
              <a:rPr lang="en-US" altLang="en-US" sz="2000" dirty="0"/>
              <a:t>EPRI routinely checks </a:t>
            </a:r>
            <a:r>
              <a:rPr lang="en-US" altLang="en-US" sz="2000" dirty="0" err="1"/>
              <a:t>OpenDSS</a:t>
            </a:r>
            <a:r>
              <a:rPr lang="en-US" altLang="en-US" sz="2000" dirty="0"/>
              <a:t> power flow results against CYME, </a:t>
            </a:r>
            <a:r>
              <a:rPr lang="en-US" altLang="en-US" sz="2000" dirty="0" err="1"/>
              <a:t>Synergi</a:t>
            </a:r>
            <a:r>
              <a:rPr lang="en-US" altLang="en-US" sz="2000" dirty="0"/>
              <a:t>, and </a:t>
            </a:r>
            <a:r>
              <a:rPr lang="en-US" altLang="en-US" sz="2000" dirty="0" err="1"/>
              <a:t>WindMil</a:t>
            </a:r>
            <a:r>
              <a:rPr lang="en-US" altLang="en-US" sz="2000" dirty="0"/>
              <a:t> programs after converting data sets for various projects.</a:t>
            </a:r>
          </a:p>
          <a:p>
            <a:pPr eaLnBrk="1" hangingPunct="1"/>
            <a:r>
              <a:rPr lang="en-US" altLang="en-US" sz="2000" dirty="0"/>
              <a:t>The </a:t>
            </a:r>
            <a:r>
              <a:rPr lang="en-US" altLang="en-US" sz="2000" dirty="0" err="1"/>
              <a:t>OpenDSS</a:t>
            </a:r>
            <a:r>
              <a:rPr lang="en-US" altLang="en-US" sz="2000" dirty="0"/>
              <a:t> program has been benchmarked against all the IEEE Test Feeders (</a:t>
            </a:r>
            <a:r>
              <a:rPr lang="en-US" altLang="en-US" sz="2000" dirty="0" err="1"/>
              <a:t>OpenDSS</a:t>
            </a:r>
            <a:r>
              <a:rPr lang="en-US" altLang="en-US" sz="2000" dirty="0"/>
              <a:t> versions installed with the program)</a:t>
            </a:r>
          </a:p>
          <a:p>
            <a:pPr lvl="1" eaLnBrk="1" hangingPunct="1"/>
            <a:r>
              <a:rPr lang="en-US" altLang="en-US" sz="2000" dirty="0"/>
              <a:t>(</a:t>
            </a:r>
            <a:r>
              <a:rPr lang="en-US" altLang="en-US" sz="2000" dirty="0">
                <a:hlinkClick r:id="rId3"/>
              </a:rPr>
              <a:t>http://ewh.ieee.org/soc/pes/dsacom/testfeeders/</a:t>
            </a:r>
            <a:r>
              <a:rPr lang="en-US" altLang="en-US" sz="2000" dirty="0"/>
              <a:t>). </a:t>
            </a:r>
          </a:p>
          <a:p>
            <a:pPr lvl="1" eaLnBrk="1" hangingPunct="1"/>
            <a:r>
              <a:rPr lang="en-US" altLang="en-US" sz="2000" dirty="0" err="1"/>
              <a:t>OpenDSS</a:t>
            </a:r>
            <a:r>
              <a:rPr lang="en-US" altLang="en-US" sz="2000" dirty="0"/>
              <a:t> was used to develop the NEV test feeder and the 8500-node test feeder. </a:t>
            </a:r>
          </a:p>
          <a:p>
            <a:pPr lvl="1" eaLnBrk="1" hangingPunct="1"/>
            <a:r>
              <a:rPr lang="en-US" altLang="en-US" sz="2000" dirty="0"/>
              <a:t>Used to develop the DG Protection test feeder and the YDY test case</a:t>
            </a:r>
          </a:p>
          <a:p>
            <a:pPr eaLnBrk="1" hangingPunct="1"/>
            <a:r>
              <a:rPr lang="en-US" altLang="en-US" sz="2000" dirty="0"/>
              <a:t>For the EPRI Green Circuits project, computed load characteristics were calibrated against measured data for &gt; 50 feeders.</a:t>
            </a:r>
          </a:p>
          <a:p>
            <a:pPr eaLnBrk="1" hangingPunct="1"/>
            <a:r>
              <a:rPr lang="en-US" altLang="en-US" sz="2000" dirty="0"/>
              <a:t>Calibrated against measurements on feeders with 100% AMI</a:t>
            </a:r>
          </a:p>
          <a:p>
            <a:pPr eaLnBrk="1" hangingPunct="1"/>
            <a:endParaRPr lang="en-US" altLang="en-US" sz="2000" dirty="0"/>
          </a:p>
        </p:txBody>
      </p:sp>
    </p:spTree>
    <p:extLst>
      <p:ext uri="{BB962C8B-B14F-4D97-AF65-F5344CB8AC3E}">
        <p14:creationId xmlns:p14="http://schemas.microsoft.com/office/powerpoint/2010/main" val="146620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altLang="en-US" dirty="0"/>
              <a:t>Needs Envisioned by EPRI for the Smart Grid (2007)</a:t>
            </a:r>
          </a:p>
        </p:txBody>
      </p:sp>
      <p:sp>
        <p:nvSpPr>
          <p:cNvPr id="39939" name="Rectangle 3"/>
          <p:cNvSpPr>
            <a:spLocks noGrp="1" noChangeArrowheads="1"/>
          </p:cNvSpPr>
          <p:nvPr>
            <p:ph type="body" idx="1"/>
          </p:nvPr>
        </p:nvSpPr>
        <p:spPr>
          <a:xfrm>
            <a:off x="274320" y="1084524"/>
            <a:ext cx="8226425" cy="4311441"/>
          </a:xfrm>
        </p:spPr>
        <p:txBody>
          <a:bodyPr>
            <a:normAutofit lnSpcReduction="10000"/>
          </a:bodyPr>
          <a:lstStyle/>
          <a:p>
            <a:pPr eaLnBrk="1" hangingPunct="1"/>
            <a:r>
              <a:rPr lang="en-US" altLang="en-US" dirty="0"/>
              <a:t>Sequential time simulation (QSTS)</a:t>
            </a:r>
          </a:p>
          <a:p>
            <a:pPr eaLnBrk="1" hangingPunct="1"/>
            <a:r>
              <a:rPr lang="en-US" altLang="en-US" dirty="0"/>
              <a:t>Meshed network solution capability</a:t>
            </a:r>
          </a:p>
          <a:p>
            <a:pPr eaLnBrk="1" hangingPunct="1"/>
            <a:r>
              <a:rPr lang="en-US" altLang="en-US" dirty="0"/>
              <a:t>Better modeling of Smart Grid controllers</a:t>
            </a:r>
          </a:p>
          <a:p>
            <a:pPr eaLnBrk="1" hangingPunct="1"/>
            <a:r>
              <a:rPr lang="en-US" altLang="en-US" dirty="0"/>
              <a:t>Advanced load and generation modeling</a:t>
            </a:r>
          </a:p>
          <a:p>
            <a:pPr eaLnBrk="1" hangingPunct="1"/>
            <a:r>
              <a:rPr lang="en-US" altLang="en-US" dirty="0"/>
              <a:t>High phase order modeling ( &gt;3 phases)</a:t>
            </a:r>
          </a:p>
          <a:p>
            <a:pPr lvl="1" eaLnBrk="1" hangingPunct="1"/>
            <a:r>
              <a:rPr lang="en-US" altLang="en-US" dirty="0"/>
              <a:t>Stray voltage (NEV), crowded ROWs, etc.</a:t>
            </a:r>
          </a:p>
          <a:p>
            <a:pPr eaLnBrk="1" hangingPunct="1"/>
            <a:r>
              <a:rPr lang="en-US" altLang="en-US" dirty="0"/>
              <a:t>Integrated harmonics</a:t>
            </a:r>
          </a:p>
          <a:p>
            <a:pPr lvl="1" eaLnBrk="1" hangingPunct="1"/>
            <a:r>
              <a:rPr lang="en-US" altLang="en-US" dirty="0"/>
              <a:t>NEV requires 1</a:t>
            </a:r>
            <a:r>
              <a:rPr lang="en-US" altLang="en-US" baseline="30000" dirty="0"/>
              <a:t>st</a:t>
            </a:r>
            <a:r>
              <a:rPr lang="en-US" altLang="en-US" dirty="0"/>
              <a:t> and 3</a:t>
            </a:r>
            <a:r>
              <a:rPr lang="en-US" altLang="en-US" baseline="30000" dirty="0"/>
              <a:t>rd</a:t>
            </a:r>
            <a:r>
              <a:rPr lang="en-US" altLang="en-US" dirty="0"/>
              <a:t> </a:t>
            </a:r>
          </a:p>
          <a:p>
            <a:pPr eaLnBrk="1" hangingPunct="1"/>
            <a:r>
              <a:rPr lang="en-US" altLang="en-US" dirty="0"/>
              <a:t>User-defined (scriptable) behavior</a:t>
            </a:r>
          </a:p>
          <a:p>
            <a:pPr eaLnBrk="1" hangingPunct="1"/>
            <a:r>
              <a:rPr lang="en-US" altLang="en-US" dirty="0"/>
              <a:t>Dynamics for DG evaluations</a:t>
            </a:r>
          </a:p>
        </p:txBody>
      </p:sp>
      <p:sp>
        <p:nvSpPr>
          <p:cNvPr id="137220" name="AutoShape 4"/>
          <p:cNvSpPr>
            <a:spLocks noChangeArrowheads="1"/>
          </p:cNvSpPr>
          <p:nvPr/>
        </p:nvSpPr>
        <p:spPr bwMode="auto">
          <a:xfrm>
            <a:off x="5510928" y="741624"/>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7" name="AutoShape 4"/>
          <p:cNvSpPr>
            <a:spLocks noChangeArrowheads="1"/>
          </p:cNvSpPr>
          <p:nvPr/>
        </p:nvSpPr>
        <p:spPr bwMode="auto">
          <a:xfrm>
            <a:off x="6167636" y="1300685"/>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8" name="AutoShape 4"/>
          <p:cNvSpPr>
            <a:spLocks noChangeArrowheads="1"/>
          </p:cNvSpPr>
          <p:nvPr/>
        </p:nvSpPr>
        <p:spPr bwMode="auto">
          <a:xfrm>
            <a:off x="3733800" y="3451033"/>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9" name="AutoShape 4"/>
          <p:cNvSpPr>
            <a:spLocks noChangeArrowheads="1"/>
          </p:cNvSpPr>
          <p:nvPr/>
        </p:nvSpPr>
        <p:spPr bwMode="auto">
          <a:xfrm>
            <a:off x="5091828" y="3980663"/>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10" name="AutoShape 4"/>
          <p:cNvSpPr>
            <a:spLocks noChangeArrowheads="1"/>
          </p:cNvSpPr>
          <p:nvPr/>
        </p:nvSpPr>
        <p:spPr bwMode="auto">
          <a:xfrm>
            <a:off x="6167636" y="2554444"/>
            <a:ext cx="838200"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11" name="AutoShape 4"/>
          <p:cNvSpPr>
            <a:spLocks noChangeArrowheads="1"/>
          </p:cNvSpPr>
          <p:nvPr/>
        </p:nvSpPr>
        <p:spPr bwMode="auto">
          <a:xfrm>
            <a:off x="500364" y="5223506"/>
            <a:ext cx="926501" cy="685800"/>
          </a:xfrm>
          <a:prstGeom prst="star5">
            <a:avLst/>
          </a:prstGeom>
          <a:solidFill>
            <a:srgbClr val="EB2909"/>
          </a:solidFill>
          <a:ln w="9525">
            <a:solidFill>
              <a:schemeClr val="tx1"/>
            </a:solidFill>
            <a:miter lim="800000"/>
            <a:headEnd/>
            <a:tailEnd/>
          </a:ln>
          <a:effectLst/>
        </p:spPr>
        <p:txBody>
          <a:bodyPr wrap="none" anchor="ctr"/>
          <a:lstStyle/>
          <a:p>
            <a:pPr>
              <a:defRPr/>
            </a:pPr>
            <a:endParaRPr lang="en-US"/>
          </a:p>
        </p:txBody>
      </p:sp>
      <p:sp>
        <p:nvSpPr>
          <p:cNvPr id="4" name="TextBox 3"/>
          <p:cNvSpPr txBox="1"/>
          <p:nvPr/>
        </p:nvSpPr>
        <p:spPr>
          <a:xfrm>
            <a:off x="1306286" y="5483358"/>
            <a:ext cx="4000744" cy="338554"/>
          </a:xfrm>
          <a:prstGeom prst="rect">
            <a:avLst/>
          </a:prstGeom>
          <a:noFill/>
        </p:spPr>
        <p:txBody>
          <a:bodyPr wrap="square" rtlCol="0">
            <a:spAutoFit/>
          </a:bodyPr>
          <a:lstStyle/>
          <a:p>
            <a:pPr algn="l"/>
            <a:r>
              <a:rPr lang="en-US" dirty="0"/>
              <a:t>= Original Capabilities in 1997</a:t>
            </a:r>
          </a:p>
        </p:txBody>
      </p:sp>
    </p:spTree>
    <p:extLst>
      <p:ext uri="{BB962C8B-B14F-4D97-AF65-F5344CB8AC3E}">
        <p14:creationId xmlns:p14="http://schemas.microsoft.com/office/powerpoint/2010/main" val="361112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We are 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-PM (for Parallel Machine) developed in 2016 to perform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pPr lvl="1" eaLnBrk="1" hangingPunct="1"/>
            <a:r>
              <a:rPr lang="en-US" altLang="en-US" dirty="0"/>
              <a:t>Still under development with US DOE (Sandia &amp; NREL) contract (since 2016)</a:t>
            </a:r>
          </a:p>
          <a:p>
            <a:r>
              <a:rPr lang="en-US" altLang="en-US" sz="2000" dirty="0"/>
              <a:t>Improved Distribution Management Systems (DMS) functions </a:t>
            </a:r>
          </a:p>
          <a:p>
            <a:pPr lvl="1"/>
            <a:r>
              <a:rPr lang="en-US" altLang="en-US" sz="1600" dirty="0"/>
              <a:t>Existing EPRI research project</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dirty="0"/>
              <a:t>Other Advanced Distribution System Analysis problems</a:t>
            </a:r>
          </a:p>
          <a:p>
            <a:pPr lvl="1"/>
            <a:r>
              <a:rPr lang="en-US" altLang="en-US" dirty="0"/>
              <a:t>Microgrids</a:t>
            </a:r>
          </a:p>
          <a:p>
            <a:pPr lvl="1"/>
            <a:r>
              <a:rPr lang="en-US" altLang="en-US" dirty="0"/>
              <a:t>Advanced inverters</a:t>
            </a:r>
          </a:p>
          <a:p>
            <a:pPr lvl="1"/>
            <a:r>
              <a:rPr lang="en-US" altLang="en-US" dirty="0"/>
              <a:t>Probabilistic planning</a:t>
            </a:r>
          </a:p>
          <a:p>
            <a:pPr lvl="1"/>
            <a:r>
              <a:rPr lang="en-US" altLang="en-US" dirty="0"/>
              <a:t>DMS and DA </a:t>
            </a:r>
          </a:p>
          <a:p>
            <a:pPr lvl="1"/>
            <a:r>
              <a:rPr lang="en-US" altLang="en-US" dirty="0"/>
              <a:t>Communications and control latency co-simulation</a:t>
            </a:r>
          </a:p>
          <a:p>
            <a:pPr lvl="1"/>
            <a:r>
              <a:rPr lang="en-US" altLang="en-US" dirty="0"/>
              <a:t>Masking of load growth by PV and other DG</a:t>
            </a:r>
          </a:p>
          <a:p>
            <a:pPr lvl="1"/>
            <a:r>
              <a:rPr lang="en-US" altLang="en-US" dirty="0"/>
              <a:t>Recloser siting</a:t>
            </a:r>
          </a:p>
          <a:p>
            <a:pPr lvl="1"/>
            <a:r>
              <a:rPr lang="en-US" altLang="en-US" dirty="0"/>
              <a:t>Training next generation distribution engineer for the “Integrated Grid”</a:t>
            </a:r>
          </a:p>
        </p:txBody>
      </p:sp>
    </p:spTree>
    <p:extLst>
      <p:ext uri="{BB962C8B-B14F-4D97-AF65-F5344CB8AC3E}">
        <p14:creationId xmlns:p14="http://schemas.microsoft.com/office/powerpoint/2010/main" val="3436107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Many of the examples in this course will be taught using the EPRI </a:t>
            </a:r>
            <a:r>
              <a:rPr lang="en-US" altLang="en-US" dirty="0" err="1"/>
              <a:t>OpenDSS</a:t>
            </a:r>
            <a:r>
              <a:rPr lang="en-US" altLang="en-US" dirty="0"/>
              <a:t> computer program</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eaLnBrk="1" hangingPunct="1"/>
            <a:r>
              <a:rPr lang="en-US" altLang="en-US" dirty="0">
                <a:hlinkClick r:id="rId4"/>
              </a:rPr>
              <a:t>http://smartgrid.epri.com/SimulationTool.aspx</a:t>
            </a:r>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a:t>Script-driven, frequency-domain electrical circuit simulation tool</a:t>
            </a:r>
          </a:p>
          <a:p>
            <a:pPr eaLnBrk="1" hangingPunct="1"/>
            <a:endParaRPr lang="en-US" altLang="en-US"/>
          </a:p>
          <a:p>
            <a:pPr eaLnBrk="1" hangingPunct="1"/>
            <a:r>
              <a:rPr lang="en-US" altLang="en-US"/>
              <a:t>Specific models for:</a:t>
            </a:r>
          </a:p>
          <a:p>
            <a:pPr lvl="1" eaLnBrk="1" hangingPunct="1"/>
            <a:r>
              <a:rPr lang="en-US" altLang="en-US"/>
              <a:t>Supporting </a:t>
            </a:r>
            <a:r>
              <a:rPr lang="en-US" altLang="en-US" b="1"/>
              <a:t>utility distribution system</a:t>
            </a:r>
            <a:r>
              <a:rPr lang="en-US" altLang="en-US"/>
              <a:t> analysis</a:t>
            </a:r>
          </a:p>
          <a:p>
            <a:pPr lvl="1" eaLnBrk="1" hangingPunct="1"/>
            <a:r>
              <a:rPr lang="en-US" altLang="en-US"/>
              <a:t>Designed for the unbalanced, multi-phase North American power distribution systems</a:t>
            </a:r>
          </a:p>
          <a:p>
            <a:pPr lvl="2" eaLnBrk="1" hangingPunct="1"/>
            <a:r>
              <a:rPr lang="en-US" altLang="en-US"/>
              <a:t>As well as European-style systems</a:t>
            </a:r>
          </a:p>
          <a:p>
            <a:pPr lvl="3" eaLnBrk="1" hangingPunct="1"/>
            <a:r>
              <a:rPr lang="en-US" altLang="en-US"/>
              <a:t>These typically have a simpler structure</a:t>
            </a:r>
          </a:p>
          <a:p>
            <a:pPr eaLnBrk="1" hangingPunct="1"/>
            <a:endParaRPr lang="en-US" altLang="en-US"/>
          </a:p>
        </p:txBody>
      </p:sp>
    </p:spTree>
    <p:extLst>
      <p:ext uri="{BB962C8B-B14F-4D97-AF65-F5344CB8AC3E}">
        <p14:creationId xmlns:p14="http://schemas.microsoft.com/office/powerpoint/2010/main" val="90939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a:t>What it Isn’t</a:t>
            </a:r>
          </a:p>
          <a:p>
            <a:pPr lvl="1" eaLnBrk="1" hangingPunct="1"/>
            <a:r>
              <a:rPr lang="en-US" altLang="en-US"/>
              <a:t>An </a:t>
            </a:r>
            <a:r>
              <a:rPr lang="en-US" altLang="en-US" i="1"/>
              <a:t>Electromagnetic</a:t>
            </a:r>
            <a:r>
              <a:rPr lang="en-US" altLang="en-US"/>
              <a:t> transients solver (Time Domain)</a:t>
            </a:r>
          </a:p>
          <a:p>
            <a:pPr lvl="2" eaLnBrk="1" hangingPunct="1"/>
            <a:r>
              <a:rPr lang="en-US" altLang="en-US"/>
              <a:t>It can solve </a:t>
            </a:r>
            <a:r>
              <a:rPr lang="en-US" altLang="en-US" i="1"/>
              <a:t>Electromechanical transients</a:t>
            </a:r>
          </a:p>
          <a:p>
            <a:pPr lvl="3" eaLnBrk="1" hangingPunct="1"/>
            <a:r>
              <a:rPr lang="en-US" altLang="en-US"/>
              <a:t>Frequency Domain =&gt; “Dynamics” </a:t>
            </a:r>
          </a:p>
          <a:p>
            <a:pPr lvl="3" eaLnBrk="1" hangingPunct="1"/>
            <a:r>
              <a:rPr lang="en-US" altLang="en-US"/>
              <a:t>All solutions are in </a:t>
            </a:r>
            <a:r>
              <a:rPr lang="en-US" altLang="en-US" b="1" i="1"/>
              <a:t>phasors </a:t>
            </a:r>
            <a:r>
              <a:rPr lang="en-US" altLang="en-US"/>
              <a:t>(complex math)</a:t>
            </a:r>
          </a:p>
          <a:p>
            <a:pPr lvl="1" eaLnBrk="1" hangingPunct="1"/>
            <a:r>
              <a:rPr lang="en-US" altLang="en-US"/>
              <a:t>Not a Power Flow program</a:t>
            </a:r>
          </a:p>
          <a:p>
            <a:pPr lvl="1" eaLnBrk="1" hangingPunct="1"/>
            <a:r>
              <a:rPr lang="en-US" altLang="en-US"/>
              <a:t>Not a radial circuit solver</a:t>
            </a:r>
          </a:p>
          <a:p>
            <a:pPr lvl="2" eaLnBrk="1" hangingPunct="1"/>
            <a:r>
              <a:rPr lang="en-US" altLang="en-US"/>
              <a:t>Does meshed networks just as easily</a:t>
            </a:r>
          </a:p>
          <a:p>
            <a:pPr lvl="1" eaLnBrk="1" hangingPunct="1"/>
            <a:r>
              <a:rPr lang="en-US" altLang="en-US"/>
              <a:t>Not a distribution data management tool</a:t>
            </a:r>
          </a:p>
          <a:p>
            <a:pPr lvl="2" eaLnBrk="1" hangingPunct="1"/>
            <a:r>
              <a:rPr lang="en-US" altLang="en-US"/>
              <a:t>It is a simulation engine designed to work with data extracted from one or more utility databases</a:t>
            </a:r>
          </a:p>
          <a:p>
            <a:pPr eaLnBrk="1" hangingPunct="1"/>
            <a:endParaRPr lang="en-US" altLang="en-US"/>
          </a:p>
        </p:txBody>
      </p:sp>
    </p:spTree>
    <p:extLst>
      <p:ext uri="{BB962C8B-B14F-4D97-AF65-F5344CB8AC3E}">
        <p14:creationId xmlns:p14="http://schemas.microsoft.com/office/powerpoint/2010/main" val="3477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191123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What can OpenDSS be used for? (cont’d)</a:t>
            </a:r>
          </a:p>
        </p:txBody>
      </p:sp>
      <p:sp>
        <p:nvSpPr>
          <p:cNvPr id="27651" name="Rectangle 3"/>
          <p:cNvSpPr>
            <a:spLocks noGrp="1" noChangeArrowheads="1"/>
          </p:cNvSpPr>
          <p:nvPr>
            <p:ph type="body" idx="1"/>
          </p:nvPr>
        </p:nvSpPr>
        <p:spPr>
          <a:xfrm>
            <a:off x="457200" y="1416050"/>
            <a:ext cx="8226425" cy="4908550"/>
          </a:xfrm>
        </p:spPr>
        <p:txBody>
          <a:bodyPr>
            <a:normAutofit fontScale="92500" lnSpcReduction="10000"/>
          </a:bodyPr>
          <a:lstStyle/>
          <a:p>
            <a:pPr eaLnBrk="1" hangingPunct="1">
              <a:lnSpc>
                <a:spcPct val="75000"/>
              </a:lnSpc>
            </a:pPr>
            <a:r>
              <a:rPr lang="en-US" altLang="en-US" sz="1400"/>
              <a:t>Hybrid simulation of communications and power networks</a:t>
            </a:r>
          </a:p>
          <a:p>
            <a:pPr eaLnBrk="1" hangingPunct="1">
              <a:lnSpc>
                <a:spcPct val="75000"/>
              </a:lnSpc>
            </a:pPr>
            <a:r>
              <a:rPr lang="en-US" altLang="en-US" sz="1400"/>
              <a:t>Geomagnetically-Induced Current  (GIC) flow (solar storms)</a:t>
            </a:r>
          </a:p>
          <a:p>
            <a:pPr eaLnBrk="1" hangingPunct="1">
              <a:lnSpc>
                <a:spcPct val="75000"/>
              </a:lnSpc>
            </a:pPr>
            <a:r>
              <a:rPr lang="en-US" altLang="en-US" sz="1400"/>
              <a:t>Power delivery loss evaluations (EPRI Green circuits program - &gt; 80 feeders)</a:t>
            </a:r>
          </a:p>
          <a:p>
            <a:pPr eaLnBrk="1" hangingPunct="1">
              <a:lnSpc>
                <a:spcPct val="75000"/>
              </a:lnSpc>
            </a:pPr>
            <a:r>
              <a:rPr lang="en-US" altLang="en-US" sz="1400"/>
              <a:t>Voltage optimization</a:t>
            </a:r>
          </a:p>
          <a:p>
            <a:pPr eaLnBrk="1" hangingPunct="1">
              <a:lnSpc>
                <a:spcPct val="75000"/>
              </a:lnSpc>
            </a:pPr>
            <a:r>
              <a:rPr lang="en-US" altLang="en-US" sz="1400"/>
              <a:t>PEV/PHEV impact simulations</a:t>
            </a:r>
          </a:p>
          <a:p>
            <a:pPr eaLnBrk="1" hangingPunct="1">
              <a:lnSpc>
                <a:spcPct val="75000"/>
              </a:lnSpc>
            </a:pPr>
            <a:r>
              <a:rPr lang="en-US" altLang="en-US" sz="1400"/>
              <a:t>Community energy storage (EPRI Smart Grid Demo)</a:t>
            </a:r>
          </a:p>
          <a:p>
            <a:pPr eaLnBrk="1" hangingPunct="1">
              <a:lnSpc>
                <a:spcPct val="75000"/>
              </a:lnSpc>
            </a:pPr>
            <a:r>
              <a:rPr lang="en-US" altLang="en-US" sz="1400"/>
              <a:t>High-frequency harmonic/interharmonic interference</a:t>
            </a:r>
          </a:p>
          <a:p>
            <a:pPr eaLnBrk="1" hangingPunct="1">
              <a:lnSpc>
                <a:spcPct val="75000"/>
              </a:lnSpc>
            </a:pPr>
            <a:r>
              <a:rPr lang="en-US" altLang="en-US" sz="1400"/>
              <a:t>Various unusual transformer configurations</a:t>
            </a:r>
          </a:p>
          <a:p>
            <a:pPr eaLnBrk="1" hangingPunct="1">
              <a:lnSpc>
                <a:spcPct val="75000"/>
              </a:lnSpc>
            </a:pPr>
            <a:r>
              <a:rPr lang="en-US" altLang="en-US" sz="1400"/>
              <a:t>Transformer frequency response analysis</a:t>
            </a:r>
          </a:p>
          <a:p>
            <a:pPr eaLnBrk="1" hangingPunct="1">
              <a:lnSpc>
                <a:spcPct val="75000"/>
              </a:lnSpc>
            </a:pPr>
            <a:r>
              <a:rPr lang="en-US" altLang="en-US" sz="1400"/>
              <a:t>Distribution automation control algorithm assessment</a:t>
            </a:r>
          </a:p>
          <a:p>
            <a:pPr eaLnBrk="1" hangingPunct="1">
              <a:lnSpc>
                <a:spcPct val="75000"/>
              </a:lnSpc>
            </a:pPr>
            <a:r>
              <a:rPr lang="en-US" altLang="en-US" sz="1400"/>
              <a:t>Impact of tankless electric water heaters</a:t>
            </a:r>
          </a:p>
          <a:p>
            <a:pPr eaLnBrk="1" hangingPunct="1">
              <a:lnSpc>
                <a:spcPct val="75000"/>
              </a:lnSpc>
            </a:pPr>
            <a:r>
              <a:rPr lang="en-US" altLang="en-US" sz="1400"/>
              <a:t>Wind farm collector simulations</a:t>
            </a:r>
          </a:p>
          <a:p>
            <a:pPr eaLnBrk="1" hangingPunct="1">
              <a:lnSpc>
                <a:spcPct val="75000"/>
              </a:lnSpc>
            </a:pPr>
            <a:r>
              <a:rPr lang="en-US" altLang="en-US" sz="1400"/>
              <a:t>Wind farm interaction with transmission</a:t>
            </a:r>
          </a:p>
          <a:p>
            <a:pPr eaLnBrk="1" hangingPunct="1">
              <a:lnSpc>
                <a:spcPct val="75000"/>
              </a:lnSpc>
            </a:pPr>
            <a:r>
              <a:rPr lang="en-US" altLang="en-US" sz="1400"/>
              <a:t>Wind generation impact on capacitor switching and regulator/LTC tapchanger operations</a:t>
            </a:r>
          </a:p>
          <a:p>
            <a:pPr eaLnBrk="1" hangingPunct="1">
              <a:lnSpc>
                <a:spcPct val="75000"/>
              </a:lnSpc>
            </a:pPr>
            <a:r>
              <a:rPr lang="en-US" altLang="en-US" sz="1400"/>
              <a:t>Protection system simulation</a:t>
            </a:r>
          </a:p>
          <a:p>
            <a:pPr eaLnBrk="1" hangingPunct="1">
              <a:lnSpc>
                <a:spcPct val="75000"/>
              </a:lnSpc>
            </a:pPr>
            <a:r>
              <a:rPr lang="en-US" altLang="en-US" sz="1400"/>
              <a:t>Open-conductor fault conditions</a:t>
            </a:r>
          </a:p>
          <a:p>
            <a:pPr eaLnBrk="1" hangingPunct="1">
              <a:lnSpc>
                <a:spcPct val="75000"/>
              </a:lnSpc>
            </a:pPr>
            <a:r>
              <a:rPr lang="en-US" altLang="en-US" sz="1400"/>
              <a:t>Circulating currents on transmission skywires</a:t>
            </a:r>
          </a:p>
          <a:p>
            <a:pPr eaLnBrk="1" hangingPunct="1">
              <a:lnSpc>
                <a:spcPct val="75000"/>
              </a:lnSpc>
            </a:pPr>
            <a:r>
              <a:rPr lang="en-US" altLang="en-US" sz="1400"/>
              <a:t>Ground voltage rise during faults on lines</a:t>
            </a:r>
          </a:p>
          <a:p>
            <a:pPr eaLnBrk="1" hangingPunct="1">
              <a:lnSpc>
                <a:spcPct val="75000"/>
              </a:lnSpc>
            </a:pPr>
            <a:r>
              <a:rPr lang="en-US" altLang="en-US" sz="1400"/>
              <a:t>Stray voltage simulations</a:t>
            </a:r>
          </a:p>
          <a:p>
            <a:pPr eaLnBrk="1" hangingPunct="1">
              <a:lnSpc>
                <a:spcPct val="75000"/>
              </a:lnSpc>
            </a:pPr>
            <a:r>
              <a:rPr lang="en-US" altLang="en-US" sz="1400"/>
              <a:t>Industrial load harmonics studies/filter design</a:t>
            </a:r>
          </a:p>
          <a:p>
            <a:pPr eaLnBrk="1" hangingPunct="1">
              <a:lnSpc>
                <a:spcPct val="75000"/>
              </a:lnSpc>
            </a:pPr>
            <a:r>
              <a:rPr lang="en-US" altLang="en-US" sz="1400"/>
              <a:t>Distribution feeder harmonics analysis, triplen harmonic filter design</a:t>
            </a:r>
          </a:p>
          <a:p>
            <a:pPr eaLnBrk="1" hangingPunct="1">
              <a:lnSpc>
                <a:spcPct val="75000"/>
              </a:lnSpc>
            </a:pPr>
            <a:endParaRPr lang="en-US" altLang="en-US" sz="1400"/>
          </a:p>
          <a:p>
            <a:pPr eaLnBrk="1" hangingPunct="1">
              <a:lnSpc>
                <a:spcPct val="75000"/>
              </a:lnSpc>
            </a:pPr>
            <a:r>
              <a:rPr lang="en-US" altLang="en-US" sz="1400"/>
              <a:t>And many more ….</a:t>
            </a:r>
          </a:p>
          <a:p>
            <a:pPr eaLnBrk="1" hangingPunct="1">
              <a:lnSpc>
                <a:spcPct val="75000"/>
              </a:lnSpc>
              <a:buFontTx/>
              <a:buNone/>
            </a:pPr>
            <a:endParaRPr lang="en-US" altLang="en-US" sz="1400"/>
          </a:p>
        </p:txBody>
      </p:sp>
    </p:spTree>
    <p:extLst>
      <p:ext uri="{BB962C8B-B14F-4D97-AF65-F5344CB8AC3E}">
        <p14:creationId xmlns:p14="http://schemas.microsoft.com/office/powerpoint/2010/main" val="3224673681"/>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99B5431-8C26-478B-808F-26BED01B7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725</TotalTime>
  <Words>1892</Words>
  <Application>Microsoft Office PowerPoint</Application>
  <PresentationFormat>On-screen Show (4:3)</PresentationFormat>
  <Paragraphs>304</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Narrow</vt:lpstr>
      <vt:lpstr>Calibri</vt:lpstr>
      <vt:lpstr>MS Sans Serif</vt:lpstr>
      <vt:lpstr>Tahoma</vt:lpstr>
      <vt:lpstr>Times New Roman</vt:lpstr>
      <vt:lpstr>Wingdings</vt:lpstr>
      <vt:lpstr>2017 PowerPoint Theme</vt:lpstr>
      <vt:lpstr>Advanced Modeling for Distribution Planning with OpenDSS </vt:lpstr>
      <vt:lpstr>Instructor</vt:lpstr>
      <vt:lpstr>Introduction to  the OpenDSS Program   </vt:lpstr>
      <vt:lpstr>What is the OpenDSS?</vt:lpstr>
      <vt:lpstr>What is the OpenDSS?</vt:lpstr>
      <vt:lpstr>What is the OpenDSS? (cont’d)</vt:lpstr>
      <vt:lpstr>What is the OpenDSS? (cont’d)</vt:lpstr>
      <vt:lpstr>What can OpenDSS be used for?</vt:lpstr>
      <vt:lpstr>What can OpenDSS be used for? (cont’d)</vt:lpstr>
      <vt:lpstr>Some Examples</vt:lpstr>
      <vt:lpstr>Computing Annual Losses</vt:lpstr>
      <vt:lpstr>Using DSS to Determine Incremental Capacity of DG</vt:lpstr>
      <vt:lpstr>DG Dispatch</vt:lpstr>
      <vt:lpstr>Solar PV Simulation</vt:lpstr>
      <vt:lpstr>1-sec Solar Data – Cloud Transients</vt:lpstr>
      <vt:lpstr>1-sec Solar PV Simulation Shows Voltage Regulation Issues</vt:lpstr>
      <vt:lpstr>Example of an Expected DG Problem</vt:lpstr>
      <vt:lpstr>Root of Problem</vt:lpstr>
      <vt:lpstr>Use of Smart Inverters for Accommodating High-Penetration PV</vt:lpstr>
      <vt:lpstr>Power Distribution Efficiency</vt:lpstr>
      <vt:lpstr>Wind Plant 1-s Simulation</vt:lpstr>
      <vt:lpstr>PowerPoint Presentation</vt:lpstr>
      <vt:lpstr>Power Flow Visualization</vt:lpstr>
      <vt:lpstr>Special Displays  </vt:lpstr>
      <vt:lpstr>Time- and Location-Dependent Benefits</vt:lpstr>
      <vt:lpstr>Time- and Location-Dependent Benefits</vt:lpstr>
      <vt:lpstr>What are the Key Features?</vt:lpstr>
      <vt:lpstr>Built-in Solution Modes</vt:lpstr>
      <vt:lpstr>Controls</vt:lpstr>
      <vt:lpstr>Overall Model Concept</vt:lpstr>
      <vt:lpstr>User Interfaces Currently Implemented</vt:lpstr>
      <vt:lpstr>Validation of OpenDSS</vt:lpstr>
      <vt:lpstr>Needs Envisioned by EPRI for the Smart Grid (2007)</vt:lpstr>
      <vt:lpstr>Plan for Future Work/Enhancements</vt:lpstr>
      <vt:lpstr>What’s Next?</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62</cp:revision>
  <cp:lastPrinted>2014-11-24T20:31:07Z</cp:lastPrinted>
  <dcterms:created xsi:type="dcterms:W3CDTF">2017-04-05T15:17:39Z</dcterms:created>
  <dcterms:modified xsi:type="dcterms:W3CDTF">2017-06-13T16:05:51Z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