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6"/>
  </p:notesMasterIdLst>
  <p:sldIdLst>
    <p:sldId id="283" r:id="rId5"/>
    <p:sldId id="344"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39" r:id="rId25"/>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71" d="100"/>
          <a:sy n="71" d="100"/>
        </p:scale>
        <p:origin x="864" y="4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998059-8344-4FCC-B488-C0493C46B053}" type="slidenum">
              <a:rPr lang="en-US" altLang="en-US" sz="1200">
                <a:solidFill>
                  <a:schemeClr val="tx1"/>
                </a:solidFill>
              </a:rPr>
              <a:pPr/>
              <a:t>12</a:t>
            </a:fld>
            <a:endParaRPr lang="en-US" altLang="en-US" sz="1200">
              <a:solidFill>
                <a:schemeClr val="tx1"/>
              </a:solidFill>
            </a:endParaRPr>
          </a:p>
        </p:txBody>
      </p:sp>
      <p:sp>
        <p:nvSpPr>
          <p:cNvPr id="246787" name="Rectangle 2"/>
          <p:cNvSpPr>
            <a:spLocks noGrp="1" noRot="1" noChangeAspect="1" noChangeArrowheads="1" noTextEdit="1"/>
          </p:cNvSpPr>
          <p:nvPr>
            <p:ph type="sldImg"/>
          </p:nvPr>
        </p:nvSpPr>
        <p:spPr>
          <a:xfrm>
            <a:off x="1106488" y="695325"/>
            <a:ext cx="4646612" cy="3486150"/>
          </a:xfrm>
          <a:ln/>
        </p:spPr>
      </p:sp>
      <p:sp>
        <p:nvSpPr>
          <p:cNvPr id="2467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77871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96B84EA-698A-4C96-B3F9-2F638A289D66}" type="slidenum">
              <a:rPr lang="en-US" altLang="en-US" sz="1200">
                <a:solidFill>
                  <a:schemeClr val="tx1"/>
                </a:solidFill>
              </a:rPr>
              <a:pPr/>
              <a:t>13</a:t>
            </a:fld>
            <a:endParaRPr lang="en-US" altLang="en-US" sz="1200">
              <a:solidFill>
                <a:schemeClr val="tx1"/>
              </a:solidFill>
            </a:endParaRPr>
          </a:p>
        </p:txBody>
      </p:sp>
      <p:sp>
        <p:nvSpPr>
          <p:cNvPr id="247811" name="Rectangle 2"/>
          <p:cNvSpPr>
            <a:spLocks noGrp="1" noRot="1" noChangeAspect="1" noChangeArrowheads="1" noTextEdit="1"/>
          </p:cNvSpPr>
          <p:nvPr>
            <p:ph type="sldImg"/>
          </p:nvPr>
        </p:nvSpPr>
        <p:spPr>
          <a:xfrm>
            <a:off x="1106488" y="695325"/>
            <a:ext cx="4646612" cy="3486150"/>
          </a:xfrm>
          <a:ln/>
        </p:spPr>
      </p:sp>
      <p:sp>
        <p:nvSpPr>
          <p:cNvPr id="247812"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4246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CBCC1E0-8F53-4963-9885-F5B1FDF94D76}" type="slidenum">
              <a:rPr lang="en-US" altLang="en-US" sz="1200">
                <a:solidFill>
                  <a:schemeClr val="tx1"/>
                </a:solidFill>
              </a:rPr>
              <a:pPr/>
              <a:t>15</a:t>
            </a:fld>
            <a:endParaRPr lang="en-US" altLang="en-US" sz="1200">
              <a:solidFill>
                <a:schemeClr val="tx1"/>
              </a:solidFill>
            </a:endParaRPr>
          </a:p>
        </p:txBody>
      </p:sp>
      <p:sp>
        <p:nvSpPr>
          <p:cNvPr id="248835" name="Rectangle 2"/>
          <p:cNvSpPr>
            <a:spLocks noGrp="1" noRot="1" noChangeAspect="1" noChangeArrowheads="1" noTextEdit="1"/>
          </p:cNvSpPr>
          <p:nvPr>
            <p:ph type="sldImg"/>
          </p:nvPr>
        </p:nvSpPr>
        <p:spPr>
          <a:xfrm>
            <a:off x="1106488" y="695325"/>
            <a:ext cx="4646612" cy="3486150"/>
          </a:xfrm>
          <a:ln/>
        </p:spPr>
      </p:sp>
      <p:sp>
        <p:nvSpPr>
          <p:cNvPr id="24883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99811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D48FE15-1ED8-4546-8586-46F115984F9D}" type="slidenum">
              <a:rPr lang="en-US" altLang="en-US" sz="1200">
                <a:solidFill>
                  <a:schemeClr val="tx1"/>
                </a:solidFill>
              </a:rPr>
              <a:pPr/>
              <a:t>16</a:t>
            </a:fld>
            <a:endParaRPr lang="en-US" altLang="en-US" sz="1200">
              <a:solidFill>
                <a:schemeClr val="tx1"/>
              </a:solidFill>
            </a:endParaRPr>
          </a:p>
        </p:txBody>
      </p:sp>
      <p:sp>
        <p:nvSpPr>
          <p:cNvPr id="249859" name="Rectangle 2"/>
          <p:cNvSpPr>
            <a:spLocks noGrp="1" noRot="1" noChangeAspect="1" noChangeArrowheads="1" noTextEdit="1"/>
          </p:cNvSpPr>
          <p:nvPr>
            <p:ph type="sldImg"/>
          </p:nvPr>
        </p:nvSpPr>
        <p:spPr>
          <a:xfrm>
            <a:off x="1106488" y="695325"/>
            <a:ext cx="4646612" cy="3486150"/>
          </a:xfrm>
          <a:ln/>
        </p:spPr>
      </p:sp>
      <p:sp>
        <p:nvSpPr>
          <p:cNvPr id="24986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347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982E294-BA84-41A5-A3FB-0F42A2C0BEAB}" type="slidenum">
              <a:rPr lang="en-US" altLang="en-US" sz="1200">
                <a:solidFill>
                  <a:schemeClr val="tx1"/>
                </a:solidFill>
              </a:rPr>
              <a:pPr/>
              <a:t>17</a:t>
            </a:fld>
            <a:endParaRPr lang="en-US" altLang="en-US" sz="1200">
              <a:solidFill>
                <a:schemeClr val="tx1"/>
              </a:solidFill>
            </a:endParaRPr>
          </a:p>
        </p:txBody>
      </p:sp>
      <p:sp>
        <p:nvSpPr>
          <p:cNvPr id="250883" name="Rectangle 2"/>
          <p:cNvSpPr>
            <a:spLocks noGrp="1" noRot="1" noChangeAspect="1" noChangeArrowheads="1" noTextEdit="1"/>
          </p:cNvSpPr>
          <p:nvPr>
            <p:ph type="sldImg"/>
          </p:nvPr>
        </p:nvSpPr>
        <p:spPr>
          <a:xfrm>
            <a:off x="1106488" y="695325"/>
            <a:ext cx="4646612" cy="3486150"/>
          </a:xfrm>
          <a:ln/>
        </p:spPr>
      </p:sp>
      <p:sp>
        <p:nvSpPr>
          <p:cNvPr id="25088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041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Slide Image Placeholder 1"/>
          <p:cNvSpPr>
            <a:spLocks noGrp="1" noRot="1" noChangeAspect="1" noTextEdit="1"/>
          </p:cNvSpPr>
          <p:nvPr>
            <p:ph type="sldImg"/>
          </p:nvPr>
        </p:nvSpPr>
        <p:spPr>
          <a:ln/>
        </p:spPr>
      </p:sp>
      <p:sp>
        <p:nvSpPr>
          <p:cNvPr id="470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0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0239009-5D2F-4A1D-BD2E-DA88047E425E}" type="slidenum">
              <a:rPr lang="en-US" altLang="en-US" sz="1200">
                <a:solidFill>
                  <a:schemeClr val="tx1"/>
                </a:solidFill>
              </a:rPr>
              <a:pPr/>
              <a:t>18</a:t>
            </a:fld>
            <a:endParaRPr lang="en-US" altLang="en-US" sz="1200">
              <a:solidFill>
                <a:schemeClr val="tx1"/>
              </a:solidFill>
            </a:endParaRPr>
          </a:p>
        </p:txBody>
      </p:sp>
    </p:spTree>
    <p:extLst>
      <p:ext uri="{BB962C8B-B14F-4D97-AF65-F5344CB8AC3E}">
        <p14:creationId xmlns:p14="http://schemas.microsoft.com/office/powerpoint/2010/main" val="412206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3839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5</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2952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683557D-012D-45BF-96D7-26FF2DABF960}" type="slidenum">
              <a:rPr lang="en-US" altLang="en-US" sz="1200">
                <a:solidFill>
                  <a:schemeClr val="tx1"/>
                </a:solidFill>
              </a:rPr>
              <a:pPr/>
              <a:t>6</a:t>
            </a:fld>
            <a:endParaRPr lang="en-US" altLang="en-US" sz="1200">
              <a:solidFill>
                <a:schemeClr val="tx1"/>
              </a:solidFill>
            </a:endParaRPr>
          </a:p>
        </p:txBody>
      </p:sp>
      <p:sp>
        <p:nvSpPr>
          <p:cNvPr id="240643" name="Rectangle 2"/>
          <p:cNvSpPr>
            <a:spLocks noGrp="1" noRot="1" noChangeAspect="1" noChangeArrowheads="1" noTextEdit="1"/>
          </p:cNvSpPr>
          <p:nvPr>
            <p:ph type="sldImg"/>
          </p:nvPr>
        </p:nvSpPr>
        <p:spPr>
          <a:xfrm>
            <a:off x="1106488" y="695325"/>
            <a:ext cx="4646612" cy="3486150"/>
          </a:xfrm>
          <a:ln/>
        </p:spPr>
      </p:sp>
      <p:sp>
        <p:nvSpPr>
          <p:cNvPr id="2406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7080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4BD3DF-8ADC-4277-BE36-BFCDEE970660}" type="slidenum">
              <a:rPr lang="en-US" altLang="en-US" sz="1200">
                <a:solidFill>
                  <a:schemeClr val="tx1"/>
                </a:solidFill>
              </a:rPr>
              <a:pPr/>
              <a:t>7</a:t>
            </a:fld>
            <a:endParaRPr lang="en-US" altLang="en-US" sz="1200">
              <a:solidFill>
                <a:schemeClr val="tx1"/>
              </a:solidFill>
            </a:endParaRPr>
          </a:p>
        </p:txBody>
      </p:sp>
      <p:sp>
        <p:nvSpPr>
          <p:cNvPr id="241667" name="Rectangle 2"/>
          <p:cNvSpPr>
            <a:spLocks noGrp="1" noRot="1" noChangeAspect="1" noChangeArrowheads="1" noTextEdit="1"/>
          </p:cNvSpPr>
          <p:nvPr>
            <p:ph type="sldImg"/>
          </p:nvPr>
        </p:nvSpPr>
        <p:spPr>
          <a:xfrm>
            <a:off x="1106488" y="695325"/>
            <a:ext cx="4646612" cy="3486150"/>
          </a:xfrm>
          <a:ln/>
        </p:spPr>
      </p:sp>
      <p:sp>
        <p:nvSpPr>
          <p:cNvPr id="2416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6139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5915B7-A34F-4AE0-893A-132FAA466150}" type="slidenum">
              <a:rPr lang="en-US" altLang="en-US" sz="1200">
                <a:solidFill>
                  <a:schemeClr val="tx1"/>
                </a:solidFill>
              </a:rPr>
              <a:pPr/>
              <a:t>8</a:t>
            </a:fld>
            <a:endParaRPr lang="en-US" altLang="en-US" sz="1200">
              <a:solidFill>
                <a:schemeClr val="tx1"/>
              </a:solidFill>
            </a:endParaRPr>
          </a:p>
        </p:txBody>
      </p:sp>
      <p:sp>
        <p:nvSpPr>
          <p:cNvPr id="242691" name="Rectangle 2"/>
          <p:cNvSpPr>
            <a:spLocks noGrp="1" noRot="1" noChangeAspect="1" noChangeArrowheads="1" noTextEdit="1"/>
          </p:cNvSpPr>
          <p:nvPr>
            <p:ph type="sldImg"/>
          </p:nvPr>
        </p:nvSpPr>
        <p:spPr>
          <a:xfrm>
            <a:off x="1106488" y="695325"/>
            <a:ext cx="4646612" cy="3486150"/>
          </a:xfrm>
          <a:ln/>
        </p:spPr>
      </p:sp>
      <p:sp>
        <p:nvSpPr>
          <p:cNvPr id="242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84373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AA96DED-C881-4410-9461-0C60AE0030F7}" type="slidenum">
              <a:rPr lang="en-US" altLang="en-US" sz="1200">
                <a:solidFill>
                  <a:schemeClr val="tx1"/>
                </a:solidFill>
              </a:rPr>
              <a:pPr/>
              <a:t>9</a:t>
            </a:fld>
            <a:endParaRPr lang="en-US" altLang="en-US" sz="1200">
              <a:solidFill>
                <a:schemeClr val="tx1"/>
              </a:solidFill>
            </a:endParaRPr>
          </a:p>
        </p:txBody>
      </p:sp>
      <p:sp>
        <p:nvSpPr>
          <p:cNvPr id="243715" name="Rectangle 2"/>
          <p:cNvSpPr>
            <a:spLocks noGrp="1" noRot="1" noChangeAspect="1" noChangeArrowheads="1" noTextEdit="1"/>
          </p:cNvSpPr>
          <p:nvPr>
            <p:ph type="sldImg"/>
          </p:nvPr>
        </p:nvSpPr>
        <p:spPr>
          <a:xfrm>
            <a:off x="1106488" y="695325"/>
            <a:ext cx="4646612" cy="3486150"/>
          </a:xfrm>
          <a:ln/>
        </p:spPr>
      </p:sp>
      <p:sp>
        <p:nvSpPr>
          <p:cNvPr id="24371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4969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EC7DF44-7D4D-4BC7-8281-BBDEB1B02222}" type="slidenum">
              <a:rPr lang="en-US" altLang="en-US" sz="1200">
                <a:solidFill>
                  <a:schemeClr val="tx1"/>
                </a:solidFill>
              </a:rPr>
              <a:pPr/>
              <a:t>10</a:t>
            </a:fld>
            <a:endParaRPr lang="en-US" altLang="en-US" sz="1200">
              <a:solidFill>
                <a:schemeClr val="tx1"/>
              </a:solidFill>
            </a:endParaRPr>
          </a:p>
        </p:txBody>
      </p:sp>
      <p:sp>
        <p:nvSpPr>
          <p:cNvPr id="244739" name="Rectangle 2"/>
          <p:cNvSpPr>
            <a:spLocks noGrp="1" noRot="1" noChangeAspect="1" noChangeArrowheads="1" noTextEdit="1"/>
          </p:cNvSpPr>
          <p:nvPr>
            <p:ph type="sldImg"/>
          </p:nvPr>
        </p:nvSpPr>
        <p:spPr>
          <a:xfrm>
            <a:off x="1106488" y="695325"/>
            <a:ext cx="4646612" cy="3486150"/>
          </a:xfrm>
          <a:ln/>
        </p:spPr>
      </p:sp>
      <p:sp>
        <p:nvSpPr>
          <p:cNvPr id="24474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87745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4FEF5A2-47F9-400A-872B-761BF7D69BC6}" type="slidenum">
              <a:rPr lang="en-US" altLang="en-US" sz="1200">
                <a:solidFill>
                  <a:schemeClr val="tx1"/>
                </a:solidFill>
              </a:rPr>
              <a:pPr/>
              <a:t>11</a:t>
            </a:fld>
            <a:endParaRPr lang="en-US" altLang="en-US" sz="1200">
              <a:solidFill>
                <a:schemeClr val="tx1"/>
              </a:solidFill>
            </a:endParaRPr>
          </a:p>
        </p:txBody>
      </p:sp>
      <p:sp>
        <p:nvSpPr>
          <p:cNvPr id="245763" name="Rectangle 2"/>
          <p:cNvSpPr>
            <a:spLocks noGrp="1" noRot="1" noChangeAspect="1" noChangeArrowheads="1" noTextEdit="1"/>
          </p:cNvSpPr>
          <p:nvPr>
            <p:ph type="sldImg"/>
          </p:nvPr>
        </p:nvSpPr>
        <p:spPr>
          <a:xfrm>
            <a:off x="1106488" y="695325"/>
            <a:ext cx="4646612" cy="3486150"/>
          </a:xfrm>
          <a:ln/>
        </p:spPr>
      </p:sp>
      <p:sp>
        <p:nvSpPr>
          <p:cNvPr id="2457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50199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a:t>Specifying Bus Connections</a:t>
            </a:r>
          </a:p>
        </p:txBody>
      </p:sp>
      <p:sp>
        <p:nvSpPr>
          <p:cNvPr id="69635" name="Rectangle 3"/>
          <p:cNvSpPr>
            <a:spLocks noGrp="1" noChangeArrowheads="1"/>
          </p:cNvSpPr>
          <p:nvPr>
            <p:ph type="body" idx="1"/>
          </p:nvPr>
        </p:nvSpPr>
        <p:spPr>
          <a:xfrm>
            <a:off x="2541588" y="1416050"/>
            <a:ext cx="6142037" cy="4935538"/>
          </a:xfrm>
        </p:spPr>
        <p:txBody>
          <a:bodyPr/>
          <a:lstStyle/>
          <a:p>
            <a:pPr eaLnBrk="1" hangingPunct="1">
              <a:buFontTx/>
              <a:buNone/>
            </a:pPr>
            <a:endParaRPr lang="en-US" altLang="en-US" dirty="0"/>
          </a:p>
          <a:p>
            <a:pPr eaLnBrk="1" hangingPunct="1"/>
            <a:r>
              <a:rPr lang="en-US" altLang="en-US" sz="3200" dirty="0"/>
              <a:t>Explicit</a:t>
            </a:r>
          </a:p>
          <a:p>
            <a:pPr lvl="1" eaLnBrk="1" hangingPunct="1"/>
            <a:r>
              <a:rPr lang="en-US" altLang="en-US" sz="2000" b="1" dirty="0">
                <a:solidFill>
                  <a:schemeClr val="tx2"/>
                </a:solidFill>
              </a:rPr>
              <a:t>New Load.LOAD1 Bus1=LOADBUS.1.2.3.0</a:t>
            </a:r>
          </a:p>
          <a:p>
            <a:pPr lvl="3" eaLnBrk="1" hangingPunct="1"/>
            <a:r>
              <a:rPr lang="en-US" altLang="en-US" dirty="0"/>
              <a:t>Explicitly defines which node</a:t>
            </a:r>
            <a:r>
              <a:rPr lang="en-US" altLang="en-US" sz="3200" dirty="0"/>
              <a:t> </a:t>
            </a:r>
          </a:p>
          <a:p>
            <a:pPr lvl="1" eaLnBrk="1" hangingPunct="1"/>
            <a:r>
              <a:rPr lang="en-US" altLang="en-US" sz="2000" b="1" dirty="0">
                <a:solidFill>
                  <a:schemeClr val="tx2"/>
                </a:solidFill>
              </a:rPr>
              <a:t>New Load.1-PHASELOAD Phases=1 Bus1=LOADBUS.2.0</a:t>
            </a:r>
          </a:p>
          <a:p>
            <a:pPr lvl="3" eaLnBrk="1" hangingPunct="1"/>
            <a:r>
              <a:rPr lang="en-US" altLang="en-US" dirty="0"/>
              <a:t>Connects 1-phase load between </a:t>
            </a:r>
            <a:br>
              <a:rPr lang="en-US" altLang="en-US" dirty="0"/>
            </a:br>
            <a:r>
              <a:rPr lang="en-US" altLang="en-US" dirty="0"/>
              <a:t>Node 2 and ground</a:t>
            </a:r>
          </a:p>
          <a:p>
            <a:pPr lvl="3" eaLnBrk="1" hangingPunct="1"/>
            <a:r>
              <a:rPr lang="en-US" altLang="en-US" dirty="0"/>
              <a:t>Note: 1-phase Load has 2 conductors</a:t>
            </a:r>
          </a:p>
          <a:p>
            <a:pPr lvl="1" eaLnBrk="1" hangingPunct="1">
              <a:buFontTx/>
              <a:buNone/>
            </a:pPr>
            <a:endParaRPr lang="en-US" altLang="en-US" sz="3200" dirty="0"/>
          </a:p>
        </p:txBody>
      </p:sp>
      <p:pic>
        <p:nvPicPr>
          <p:cNvPr id="696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3" y="1757363"/>
            <a:ext cx="2205037"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Text Box 5"/>
          <p:cNvSpPr txBox="1">
            <a:spLocks noChangeArrowheads="1"/>
          </p:cNvSpPr>
          <p:nvPr/>
        </p:nvSpPr>
        <p:spPr bwMode="auto">
          <a:xfrm>
            <a:off x="285750" y="5919788"/>
            <a:ext cx="2525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1-Phase Load Example</a:t>
            </a:r>
          </a:p>
        </p:txBody>
      </p:sp>
      <p:sp>
        <p:nvSpPr>
          <p:cNvPr id="69638" name="Line 6"/>
          <p:cNvSpPr>
            <a:spLocks noChangeShapeType="1"/>
          </p:cNvSpPr>
          <p:nvPr/>
        </p:nvSpPr>
        <p:spPr bwMode="auto">
          <a:xfrm flipH="1">
            <a:off x="2212975" y="3894138"/>
            <a:ext cx="7381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44489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a:t>Specifying Bus Connections</a:t>
            </a:r>
          </a:p>
        </p:txBody>
      </p:sp>
      <p:sp>
        <p:nvSpPr>
          <p:cNvPr id="70659" name="Rectangle 3"/>
          <p:cNvSpPr>
            <a:spLocks noGrp="1" noChangeArrowheads="1"/>
          </p:cNvSpPr>
          <p:nvPr>
            <p:ph type="body" idx="1"/>
          </p:nvPr>
        </p:nvSpPr>
        <p:spPr/>
        <p:txBody>
          <a:bodyPr/>
          <a:lstStyle/>
          <a:p>
            <a:pPr eaLnBrk="1" hangingPunct="1"/>
            <a:r>
              <a:rPr lang="en-US" altLang="en-US" sz="3200"/>
              <a:t>Default Bus templates </a:t>
            </a:r>
          </a:p>
          <a:p>
            <a:pPr lvl="2" eaLnBrk="1" hangingPunct="1"/>
            <a:r>
              <a:rPr lang="en-US" altLang="en-US"/>
              <a:t>Node connections assumed if not explicitly declared</a:t>
            </a:r>
          </a:p>
          <a:p>
            <a:pPr lvl="1" eaLnBrk="1" hangingPunct="1"/>
            <a:r>
              <a:rPr lang="en-US" altLang="en-US" sz="3200"/>
              <a:t>Element declared Phases=1</a:t>
            </a:r>
          </a:p>
          <a:p>
            <a:pPr lvl="2" eaLnBrk="1" hangingPunct="1"/>
            <a:r>
              <a:rPr lang="en-US" altLang="en-US" sz="3200" b="1">
                <a:solidFill>
                  <a:schemeClr val="tx2"/>
                </a:solidFill>
              </a:rPr>
              <a:t>… </a:t>
            </a:r>
            <a:r>
              <a:rPr lang="en-US" altLang="en-US" sz="2000" b="1">
                <a:solidFill>
                  <a:schemeClr val="tx2"/>
                </a:solidFill>
              </a:rPr>
              <a:t>LOADBUS.1.0.0.0.0.0.0.0.0.0.</a:t>
            </a:r>
            <a:r>
              <a:rPr lang="en-US" altLang="en-US" sz="3200"/>
              <a:t> …</a:t>
            </a:r>
          </a:p>
          <a:p>
            <a:pPr lvl="1" eaLnBrk="1" hangingPunct="1"/>
            <a:r>
              <a:rPr lang="en-US" altLang="en-US" sz="3200"/>
              <a:t>Element declared Phases=2</a:t>
            </a:r>
          </a:p>
          <a:p>
            <a:pPr lvl="2" eaLnBrk="1" hangingPunct="1"/>
            <a:r>
              <a:rPr lang="en-US" altLang="en-US" sz="3200" b="1">
                <a:solidFill>
                  <a:schemeClr val="tx2"/>
                </a:solidFill>
              </a:rPr>
              <a:t>… </a:t>
            </a:r>
            <a:r>
              <a:rPr lang="en-US" altLang="en-US" sz="2000" b="1">
                <a:solidFill>
                  <a:schemeClr val="tx2"/>
                </a:solidFill>
              </a:rPr>
              <a:t>LOADBUS.1.2.0.0.0.0.0.0.0.0.</a:t>
            </a:r>
            <a:r>
              <a:rPr lang="en-US" altLang="en-US" sz="3200"/>
              <a:t> …</a:t>
            </a:r>
          </a:p>
          <a:p>
            <a:pPr lvl="1" eaLnBrk="1" hangingPunct="1"/>
            <a:r>
              <a:rPr lang="en-US" altLang="en-US" sz="3200"/>
              <a:t>Element declared Phases=3</a:t>
            </a:r>
          </a:p>
          <a:p>
            <a:pPr lvl="2" eaLnBrk="1" hangingPunct="1"/>
            <a:r>
              <a:rPr lang="en-US" altLang="en-US" sz="3200" b="1">
                <a:solidFill>
                  <a:schemeClr val="tx2"/>
                </a:solidFill>
              </a:rPr>
              <a:t>… </a:t>
            </a:r>
            <a:r>
              <a:rPr lang="en-US" altLang="en-US" sz="2000" b="1">
                <a:solidFill>
                  <a:schemeClr val="tx2"/>
                </a:solidFill>
              </a:rPr>
              <a:t>LOADBUS.1.2.3.0.0.0.0.0.0.0.</a:t>
            </a:r>
            <a:r>
              <a:rPr lang="en-US" altLang="en-US" sz="3200"/>
              <a:t> …</a:t>
            </a:r>
          </a:p>
        </p:txBody>
      </p:sp>
    </p:spTree>
    <p:extLst>
      <p:ext uri="{BB962C8B-B14F-4D97-AF65-F5344CB8AC3E}">
        <p14:creationId xmlns:p14="http://schemas.microsoft.com/office/powerpoint/2010/main" val="206043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a:t>Specifying Bus Connections</a:t>
            </a:r>
          </a:p>
        </p:txBody>
      </p:sp>
      <p:sp>
        <p:nvSpPr>
          <p:cNvPr id="71683" name="Rectangle 3"/>
          <p:cNvSpPr>
            <a:spLocks noGrp="1" noChangeArrowheads="1"/>
          </p:cNvSpPr>
          <p:nvPr>
            <p:ph type="body" idx="1"/>
          </p:nvPr>
        </p:nvSpPr>
        <p:spPr/>
        <p:txBody>
          <a:bodyPr/>
          <a:lstStyle/>
          <a:p>
            <a:pPr lvl="1" eaLnBrk="1" hangingPunct="1">
              <a:buFontTx/>
              <a:buNone/>
            </a:pPr>
            <a:r>
              <a:rPr lang="en-US" altLang="en-US" sz="3200"/>
              <a:t>Ungrounded-Wye Specification</a:t>
            </a:r>
          </a:p>
          <a:p>
            <a:pPr lvl="1" eaLnBrk="1" hangingPunct="1"/>
            <a:r>
              <a:rPr lang="en-US" altLang="en-US" sz="2000" b="1">
                <a:solidFill>
                  <a:schemeClr val="tx2"/>
                </a:solidFill>
              </a:rPr>
              <a:t>Bus1=LOADBUS.1.2.3.4 </a:t>
            </a:r>
            <a:r>
              <a:rPr lang="en-US" altLang="en-US" sz="2000" b="1"/>
              <a:t>  </a:t>
            </a:r>
            <a:r>
              <a:rPr lang="en-US" altLang="en-US" sz="2000" b="1">
                <a:latin typeface="Courier New" panose="02070309020205020404" pitchFamily="49" charset="0"/>
              </a:rPr>
              <a:t> </a:t>
            </a:r>
            <a:r>
              <a:rPr lang="en-US" altLang="en-US" sz="2000"/>
              <a:t>(or some other unused Node number)</a:t>
            </a:r>
            <a:endParaRPr lang="en-US" altLang="en-US" sz="3200"/>
          </a:p>
          <a:p>
            <a:pPr lvl="1" eaLnBrk="1" hangingPunct="1"/>
            <a:endParaRPr lang="en-US" altLang="en-US" sz="3200"/>
          </a:p>
        </p:txBody>
      </p:sp>
      <p:pic>
        <p:nvPicPr>
          <p:cNvPr id="716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4689" y="2501917"/>
            <a:ext cx="2233612"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Line 6"/>
          <p:cNvSpPr>
            <a:spLocks noChangeShapeType="1"/>
          </p:cNvSpPr>
          <p:nvPr/>
        </p:nvSpPr>
        <p:spPr bwMode="auto">
          <a:xfrm flipH="1">
            <a:off x="4702925" y="3235325"/>
            <a:ext cx="1550238" cy="11558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1687" name="Text Box 7"/>
          <p:cNvSpPr txBox="1">
            <a:spLocks noChangeArrowheads="1"/>
          </p:cNvSpPr>
          <p:nvPr/>
        </p:nvSpPr>
        <p:spPr bwMode="auto">
          <a:xfrm>
            <a:off x="6311900" y="2949575"/>
            <a:ext cx="26447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dirty="0"/>
              <a:t>Voltage at this Node explicitly computed </a:t>
            </a:r>
            <a:br>
              <a:rPr lang="en-US" altLang="en-US" sz="1800" dirty="0"/>
            </a:br>
            <a:r>
              <a:rPr lang="en-US" altLang="en-US" sz="1800" dirty="0"/>
              <a:t>(just like any other Node)</a:t>
            </a:r>
          </a:p>
        </p:txBody>
      </p:sp>
      <p:sp>
        <p:nvSpPr>
          <p:cNvPr id="71684" name="Oval 4"/>
          <p:cNvSpPr>
            <a:spLocks noChangeArrowheads="1"/>
          </p:cNvSpPr>
          <p:nvPr/>
        </p:nvSpPr>
        <p:spPr bwMode="auto">
          <a:xfrm>
            <a:off x="4361612" y="4391129"/>
            <a:ext cx="341313" cy="230083"/>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04319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650875" y="204788"/>
            <a:ext cx="8226425" cy="914400"/>
          </a:xfrm>
        </p:spPr>
        <p:txBody>
          <a:bodyPr>
            <a:normAutofit fontScale="90000"/>
          </a:bodyPr>
          <a:lstStyle/>
          <a:p>
            <a:pPr eaLnBrk="1" hangingPunct="1"/>
            <a:r>
              <a:rPr lang="en-US" altLang="en-US"/>
              <a:t>Possible Gotcha: Specifying Two Ungrounded-Wye Capacitors on Same Bus</a:t>
            </a:r>
          </a:p>
        </p:txBody>
      </p:sp>
      <p:pic>
        <p:nvPicPr>
          <p:cNvPr id="727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7575" y="1347893"/>
            <a:ext cx="24257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 Box 4"/>
          <p:cNvSpPr txBox="1">
            <a:spLocks noChangeArrowheads="1"/>
          </p:cNvSpPr>
          <p:nvPr/>
        </p:nvSpPr>
        <p:spPr bwMode="auto">
          <a:xfrm>
            <a:off x="5243513" y="5221288"/>
            <a:ext cx="3735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dirty="0"/>
              <a:t>…  Bus1=</a:t>
            </a:r>
            <a:r>
              <a:rPr lang="en-US" altLang="en-US" b="1" dirty="0" err="1"/>
              <a:t>MyBus</a:t>
            </a:r>
            <a:r>
              <a:rPr lang="en-US" altLang="en-US" b="1" dirty="0"/>
              <a:t>  Bus2=MyBus.</a:t>
            </a:r>
            <a:r>
              <a:rPr lang="en-US" altLang="en-US" b="1" dirty="0">
                <a:solidFill>
                  <a:srgbClr val="FF0000"/>
                </a:solidFill>
              </a:rPr>
              <a:t>4.4.4</a:t>
            </a:r>
          </a:p>
        </p:txBody>
      </p:sp>
      <p:sp>
        <p:nvSpPr>
          <p:cNvPr id="72709" name="Text Box 5"/>
          <p:cNvSpPr txBox="1">
            <a:spLocks noChangeArrowheads="1"/>
          </p:cNvSpPr>
          <p:nvPr/>
        </p:nvSpPr>
        <p:spPr bwMode="auto">
          <a:xfrm>
            <a:off x="0" y="2355850"/>
            <a:ext cx="4395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dirty="0"/>
              <a:t>…  Bus1=MyBus.1.2.3  Bus2=MyBus.</a:t>
            </a:r>
            <a:r>
              <a:rPr lang="en-US" altLang="en-US" b="1" dirty="0">
                <a:solidFill>
                  <a:srgbClr val="FF0000"/>
                </a:solidFill>
              </a:rPr>
              <a:t>5.5.5</a:t>
            </a:r>
          </a:p>
        </p:txBody>
      </p:sp>
      <p:sp>
        <p:nvSpPr>
          <p:cNvPr id="72710" name="Text Box 6"/>
          <p:cNvSpPr txBox="1">
            <a:spLocks noChangeArrowheads="1"/>
          </p:cNvSpPr>
          <p:nvPr/>
        </p:nvSpPr>
        <p:spPr bwMode="auto">
          <a:xfrm>
            <a:off x="3457575" y="1363663"/>
            <a:ext cx="3735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72711" name="Text Box 7"/>
          <p:cNvSpPr txBox="1">
            <a:spLocks noChangeArrowheads="1"/>
          </p:cNvSpPr>
          <p:nvPr/>
        </p:nvSpPr>
        <p:spPr bwMode="auto">
          <a:xfrm>
            <a:off x="5838825" y="2266950"/>
            <a:ext cx="28543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Neutrals are not connected to each other in this specification!</a:t>
            </a:r>
          </a:p>
        </p:txBody>
      </p:sp>
      <p:sp>
        <p:nvSpPr>
          <p:cNvPr id="72712" name="Line 8"/>
          <p:cNvSpPr>
            <a:spLocks noChangeShapeType="1"/>
          </p:cNvSpPr>
          <p:nvPr/>
        </p:nvSpPr>
        <p:spPr bwMode="auto">
          <a:xfrm flipH="1">
            <a:off x="4879975" y="2457450"/>
            <a:ext cx="981075" cy="45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2713" name="Line 9"/>
          <p:cNvSpPr>
            <a:spLocks noChangeShapeType="1"/>
          </p:cNvSpPr>
          <p:nvPr/>
        </p:nvSpPr>
        <p:spPr bwMode="auto">
          <a:xfrm flipH="1">
            <a:off x="4781550" y="2589213"/>
            <a:ext cx="1079500" cy="969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3932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Capacitor Object</a:t>
            </a:r>
          </a:p>
        </p:txBody>
      </p:sp>
      <p:pic>
        <p:nvPicPr>
          <p:cNvPr id="3" name="Picture 2"/>
          <p:cNvPicPr/>
          <p:nvPr/>
        </p:nvPicPr>
        <p:blipFill>
          <a:blip r:embed="rId2" cstate="print"/>
          <a:srcRect/>
          <a:stretch>
            <a:fillRect/>
          </a:stretch>
        </p:blipFill>
        <p:spPr bwMode="auto">
          <a:xfrm>
            <a:off x="1457011" y="1045029"/>
            <a:ext cx="5757705" cy="3064746"/>
          </a:xfrm>
          <a:prstGeom prst="rect">
            <a:avLst/>
          </a:prstGeom>
          <a:noFill/>
          <a:ln w="9525">
            <a:noFill/>
            <a:miter lim="800000"/>
            <a:headEnd/>
            <a:tailEnd/>
          </a:ln>
        </p:spPr>
      </p:pic>
      <p:sp>
        <p:nvSpPr>
          <p:cNvPr id="4" name="Text Box 7"/>
          <p:cNvSpPr txBox="1">
            <a:spLocks noChangeArrowheads="1"/>
          </p:cNvSpPr>
          <p:nvPr/>
        </p:nvSpPr>
        <p:spPr bwMode="auto">
          <a:xfrm>
            <a:off x="427822" y="4109775"/>
            <a:ext cx="82883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dirty="0"/>
              <a:t>The </a:t>
            </a:r>
            <a:r>
              <a:rPr lang="en-US" altLang="en-US" sz="1800" b="1" dirty="0"/>
              <a:t>Capacitor</a:t>
            </a:r>
            <a:r>
              <a:rPr lang="en-US" altLang="en-US" sz="1800" dirty="0"/>
              <a:t> object is a basic 2-terminal branch that may be connected in different ways. </a:t>
            </a:r>
          </a:p>
          <a:p>
            <a:pPr algn="l"/>
            <a:r>
              <a:rPr lang="en-US" altLang="en-US" sz="1800" dirty="0"/>
              <a:t>	If defined with only one Bus, it is assumed to be a </a:t>
            </a:r>
            <a:r>
              <a:rPr lang="en-US" altLang="en-US" sz="1800" i="1" dirty="0"/>
              <a:t>shunt</a:t>
            </a:r>
            <a:r>
              <a:rPr lang="en-US" altLang="en-US" sz="1800" dirty="0"/>
              <a:t> capacitor</a:t>
            </a:r>
          </a:p>
          <a:p>
            <a:pPr algn="l"/>
            <a:r>
              <a:rPr lang="en-US" altLang="en-US" sz="1800" dirty="0"/>
              <a:t>Same rules apply to </a:t>
            </a:r>
            <a:r>
              <a:rPr lang="en-US" altLang="en-US" sz="1800" b="1" dirty="0"/>
              <a:t>Reactor</a:t>
            </a:r>
            <a:r>
              <a:rPr lang="en-US" altLang="en-US" sz="1800" dirty="0"/>
              <a:t> and </a:t>
            </a:r>
            <a:r>
              <a:rPr lang="en-US" altLang="en-US" sz="1800" b="1" dirty="0"/>
              <a:t>Fault</a:t>
            </a:r>
            <a:r>
              <a:rPr lang="en-US" altLang="en-US" sz="1800" dirty="0"/>
              <a:t> objects</a:t>
            </a:r>
          </a:p>
        </p:txBody>
      </p:sp>
    </p:spTree>
    <p:extLst>
      <p:ext uri="{BB962C8B-B14F-4D97-AF65-F5344CB8AC3E}">
        <p14:creationId xmlns:p14="http://schemas.microsoft.com/office/powerpoint/2010/main" val="219448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pPr eaLnBrk="1" hangingPunct="1"/>
            <a:r>
              <a:rPr lang="en-US" altLang="en-US"/>
              <a:t>Circuit Element Conductors are Connected to the Nodes of Buses</a:t>
            </a:r>
          </a:p>
        </p:txBody>
      </p:sp>
      <p:pic>
        <p:nvPicPr>
          <p:cNvPr id="737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366963"/>
            <a:ext cx="39624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66963"/>
            <a:ext cx="3960813"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5"/>
          <p:cNvSpPr>
            <a:spLocks noChangeArrowheads="1"/>
          </p:cNvSpPr>
          <p:nvPr/>
        </p:nvSpPr>
        <p:spPr bwMode="auto">
          <a:xfrm>
            <a:off x="4495800" y="2438400"/>
            <a:ext cx="381000" cy="23622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4" name="Oval 6"/>
          <p:cNvSpPr>
            <a:spLocks noChangeArrowheads="1"/>
          </p:cNvSpPr>
          <p:nvPr/>
        </p:nvSpPr>
        <p:spPr bwMode="auto">
          <a:xfrm>
            <a:off x="4648200" y="28956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5" name="Oval 7"/>
          <p:cNvSpPr>
            <a:spLocks noChangeArrowheads="1"/>
          </p:cNvSpPr>
          <p:nvPr/>
        </p:nvSpPr>
        <p:spPr bwMode="auto">
          <a:xfrm>
            <a:off x="4648200" y="3200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6" name="Oval 8"/>
          <p:cNvSpPr>
            <a:spLocks noChangeArrowheads="1"/>
          </p:cNvSpPr>
          <p:nvPr/>
        </p:nvSpPr>
        <p:spPr bwMode="auto">
          <a:xfrm>
            <a:off x="4648200" y="348615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7" name="Oval 9"/>
          <p:cNvSpPr>
            <a:spLocks noChangeArrowheads="1"/>
          </p:cNvSpPr>
          <p:nvPr/>
        </p:nvSpPr>
        <p:spPr bwMode="auto">
          <a:xfrm>
            <a:off x="4648200" y="4343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3738" name="Line 10"/>
          <p:cNvSpPr>
            <a:spLocks noChangeShapeType="1"/>
          </p:cNvSpPr>
          <p:nvPr/>
        </p:nvSpPr>
        <p:spPr bwMode="auto">
          <a:xfrm flipV="1">
            <a:off x="4295775" y="3248025"/>
            <a:ext cx="406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39" name="Line 11"/>
          <p:cNvSpPr>
            <a:spLocks noChangeShapeType="1"/>
          </p:cNvSpPr>
          <p:nvPr/>
        </p:nvSpPr>
        <p:spPr bwMode="auto">
          <a:xfrm>
            <a:off x="4314825" y="3267075"/>
            <a:ext cx="368300"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0" name="Line 12"/>
          <p:cNvSpPr>
            <a:spLocks noChangeShapeType="1"/>
          </p:cNvSpPr>
          <p:nvPr/>
        </p:nvSpPr>
        <p:spPr bwMode="auto">
          <a:xfrm flipV="1">
            <a:off x="4308475" y="2930525"/>
            <a:ext cx="384175" cy="63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1" name="Line 13"/>
          <p:cNvSpPr>
            <a:spLocks noChangeShapeType="1"/>
          </p:cNvSpPr>
          <p:nvPr/>
        </p:nvSpPr>
        <p:spPr bwMode="auto">
          <a:xfrm>
            <a:off x="4695825" y="3511550"/>
            <a:ext cx="393700" cy="3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2" name="Line 14"/>
          <p:cNvSpPr>
            <a:spLocks noChangeShapeType="1"/>
          </p:cNvSpPr>
          <p:nvPr/>
        </p:nvSpPr>
        <p:spPr bwMode="auto">
          <a:xfrm>
            <a:off x="4314825" y="3981450"/>
            <a:ext cx="36830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3" name="Line 15"/>
          <p:cNvSpPr>
            <a:spLocks noChangeShapeType="1"/>
          </p:cNvSpPr>
          <p:nvPr/>
        </p:nvSpPr>
        <p:spPr bwMode="auto">
          <a:xfrm flipH="1">
            <a:off x="4686300" y="3987800"/>
            <a:ext cx="40322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4" name="Line 16"/>
          <p:cNvSpPr>
            <a:spLocks noChangeShapeType="1"/>
          </p:cNvSpPr>
          <p:nvPr/>
        </p:nvSpPr>
        <p:spPr bwMode="auto">
          <a:xfrm flipH="1" flipV="1">
            <a:off x="4695825" y="2927350"/>
            <a:ext cx="406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5" name="Line 17"/>
          <p:cNvSpPr>
            <a:spLocks noChangeShapeType="1"/>
          </p:cNvSpPr>
          <p:nvPr/>
        </p:nvSpPr>
        <p:spPr bwMode="auto">
          <a:xfrm flipH="1" flipV="1">
            <a:off x="4686300" y="3235325"/>
            <a:ext cx="403225" cy="38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6" name="Text Box 18"/>
          <p:cNvSpPr txBox="1">
            <a:spLocks noChangeArrowheads="1"/>
          </p:cNvSpPr>
          <p:nvPr/>
        </p:nvSpPr>
        <p:spPr bwMode="auto">
          <a:xfrm>
            <a:off x="4298950" y="2079625"/>
            <a:ext cx="1012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73747" name="Line 19"/>
          <p:cNvSpPr>
            <a:spLocks noChangeShapeType="1"/>
          </p:cNvSpPr>
          <p:nvPr/>
        </p:nvSpPr>
        <p:spPr bwMode="auto">
          <a:xfrm>
            <a:off x="4679950" y="4387850"/>
            <a:ext cx="0" cy="774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8" name="Line 20"/>
          <p:cNvSpPr>
            <a:spLocks noChangeShapeType="1"/>
          </p:cNvSpPr>
          <p:nvPr/>
        </p:nvSpPr>
        <p:spPr bwMode="auto">
          <a:xfrm>
            <a:off x="4508500" y="5168900"/>
            <a:ext cx="361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49" name="Line 21"/>
          <p:cNvSpPr>
            <a:spLocks noChangeShapeType="1"/>
          </p:cNvSpPr>
          <p:nvPr/>
        </p:nvSpPr>
        <p:spPr bwMode="auto">
          <a:xfrm>
            <a:off x="4610100" y="522287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50" name="Line 22"/>
          <p:cNvSpPr>
            <a:spLocks noChangeShapeType="1"/>
          </p:cNvSpPr>
          <p:nvPr/>
        </p:nvSpPr>
        <p:spPr bwMode="auto">
          <a:xfrm>
            <a:off x="4667250" y="5280025"/>
            <a:ext cx="82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3751" name="Text Box 23"/>
          <p:cNvSpPr txBox="1">
            <a:spLocks noChangeArrowheads="1"/>
          </p:cNvSpPr>
          <p:nvPr/>
        </p:nvSpPr>
        <p:spPr bwMode="auto">
          <a:xfrm>
            <a:off x="485775" y="5657850"/>
            <a:ext cx="8277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Convention: A </a:t>
            </a:r>
            <a:r>
              <a:rPr lang="en-US" altLang="en-US" i="1"/>
              <a:t>Terminal</a:t>
            </a:r>
            <a:r>
              <a:rPr lang="en-US" altLang="en-US"/>
              <a:t> can be connected to only one </a:t>
            </a:r>
            <a:r>
              <a:rPr lang="en-US" altLang="en-US" i="1"/>
              <a:t>Bus</a:t>
            </a:r>
            <a:r>
              <a:rPr lang="en-US" altLang="en-US"/>
              <a:t>.  </a:t>
            </a:r>
            <a:br>
              <a:rPr lang="en-US" altLang="en-US"/>
            </a:br>
            <a:r>
              <a:rPr lang="en-US" altLang="en-US"/>
              <a:t>You can have any number of </a:t>
            </a:r>
            <a:r>
              <a:rPr lang="en-US" altLang="en-US" i="1"/>
              <a:t>Nodes </a:t>
            </a:r>
            <a:r>
              <a:rPr lang="en-US" altLang="en-US"/>
              <a:t> at a bus.</a:t>
            </a:r>
          </a:p>
        </p:txBody>
      </p:sp>
      <p:sp>
        <p:nvSpPr>
          <p:cNvPr id="73752" name="Text Box 24"/>
          <p:cNvSpPr txBox="1">
            <a:spLocks noChangeArrowheads="1"/>
          </p:cNvSpPr>
          <p:nvPr/>
        </p:nvSpPr>
        <p:spPr bwMode="auto">
          <a:xfrm>
            <a:off x="4419600" y="344487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1</a:t>
            </a:r>
          </a:p>
        </p:txBody>
      </p:sp>
      <p:sp>
        <p:nvSpPr>
          <p:cNvPr id="73753" name="Text Box 25"/>
          <p:cNvSpPr txBox="1">
            <a:spLocks noChangeArrowheads="1"/>
          </p:cNvSpPr>
          <p:nvPr/>
        </p:nvSpPr>
        <p:spPr bwMode="auto">
          <a:xfrm>
            <a:off x="4416425" y="305752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2</a:t>
            </a:r>
          </a:p>
        </p:txBody>
      </p:sp>
      <p:sp>
        <p:nvSpPr>
          <p:cNvPr id="73754" name="Text Box 26"/>
          <p:cNvSpPr txBox="1">
            <a:spLocks noChangeArrowheads="1"/>
          </p:cNvSpPr>
          <p:nvPr/>
        </p:nvSpPr>
        <p:spPr bwMode="auto">
          <a:xfrm>
            <a:off x="4473575" y="262255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3</a:t>
            </a:r>
          </a:p>
        </p:txBody>
      </p:sp>
      <p:sp>
        <p:nvSpPr>
          <p:cNvPr id="73755" name="Text Box 27"/>
          <p:cNvSpPr txBox="1">
            <a:spLocks noChangeArrowheads="1"/>
          </p:cNvSpPr>
          <p:nvPr/>
        </p:nvSpPr>
        <p:spPr bwMode="auto">
          <a:xfrm>
            <a:off x="4498975" y="40513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0</a:t>
            </a:r>
          </a:p>
        </p:txBody>
      </p:sp>
      <p:sp>
        <p:nvSpPr>
          <p:cNvPr id="73756" name="Text Box 28"/>
          <p:cNvSpPr txBox="1">
            <a:spLocks noChangeArrowheads="1"/>
          </p:cNvSpPr>
          <p:nvPr/>
        </p:nvSpPr>
        <p:spPr bwMode="auto">
          <a:xfrm>
            <a:off x="5418138" y="4445000"/>
            <a:ext cx="30003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Bus1 = MyBus . . .</a:t>
            </a:r>
          </a:p>
          <a:p>
            <a:r>
              <a:rPr lang="en-US" altLang="en-US" sz="1000" b="1"/>
              <a:t>(take the default)</a:t>
            </a:r>
          </a:p>
        </p:txBody>
      </p:sp>
      <p:sp>
        <p:nvSpPr>
          <p:cNvPr id="73757" name="Text Box 29"/>
          <p:cNvSpPr txBox="1">
            <a:spLocks noChangeArrowheads="1"/>
          </p:cNvSpPr>
          <p:nvPr/>
        </p:nvSpPr>
        <p:spPr bwMode="auto">
          <a:xfrm>
            <a:off x="1060450" y="4473575"/>
            <a:ext cx="322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Bus2 = MyBus.2.1.3.0  . . .</a:t>
            </a:r>
          </a:p>
        </p:txBody>
      </p:sp>
      <p:sp>
        <p:nvSpPr>
          <p:cNvPr id="73758" name="Text Box 30"/>
          <p:cNvSpPr txBox="1">
            <a:spLocks noChangeArrowheads="1"/>
          </p:cNvSpPr>
          <p:nvPr/>
        </p:nvSpPr>
        <p:spPr bwMode="auto">
          <a:xfrm>
            <a:off x="1695450" y="4902200"/>
            <a:ext cx="204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(Explicitly define connections)</a:t>
            </a:r>
          </a:p>
        </p:txBody>
      </p:sp>
    </p:spTree>
    <p:extLst>
      <p:ext uri="{BB962C8B-B14F-4D97-AF65-F5344CB8AC3E}">
        <p14:creationId xmlns:p14="http://schemas.microsoft.com/office/powerpoint/2010/main" val="1059254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pPr eaLnBrk="1" hangingPunct="1"/>
            <a:r>
              <a:rPr lang="en-US" altLang="en-US"/>
              <a:t>Example: Connections for 1-Phase Residential Transformer Used in North America</a:t>
            </a:r>
          </a:p>
        </p:txBody>
      </p:sp>
      <p:pic>
        <p:nvPicPr>
          <p:cNvPr id="74755" name="Picture 3" descr="Distbution_Transfor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275" y="3881438"/>
            <a:ext cx="34956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4"/>
          <p:cNvSpPr txBox="1">
            <a:spLocks noChangeArrowheads="1"/>
          </p:cNvSpPr>
          <p:nvPr/>
        </p:nvSpPr>
        <p:spPr bwMode="auto">
          <a:xfrm>
            <a:off x="304800" y="1401763"/>
            <a:ext cx="83312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70000"/>
              </a:lnSpc>
            </a:pPr>
            <a:r>
              <a:rPr lang="en-US" altLang="en-US" b="1">
                <a:solidFill>
                  <a:srgbClr val="808080"/>
                </a:solidFill>
              </a:rPr>
              <a:t>! Line-to-Neutral Connected 1-phase Center-tapped transformer</a:t>
            </a:r>
          </a:p>
          <a:p>
            <a:pPr algn="l">
              <a:lnSpc>
                <a:spcPct val="70000"/>
              </a:lnSpc>
            </a:pPr>
            <a:r>
              <a:rPr lang="en-US" altLang="en-US" b="1">
                <a:solidFill>
                  <a:schemeClr val="tx1"/>
                </a:solidFill>
              </a:rPr>
              <a:t>New  Transformer.Example_1-ph  phases=1  Windings=3</a:t>
            </a:r>
            <a:r>
              <a:rPr lang="en-US" altLang="en-US">
                <a:solidFill>
                  <a:schemeClr val="tx1"/>
                </a:solidFill>
              </a:rPr>
              <a:t> </a:t>
            </a:r>
          </a:p>
          <a:p>
            <a:pPr algn="l">
              <a:lnSpc>
                <a:spcPct val="70000"/>
              </a:lnSpc>
            </a:pPr>
            <a:r>
              <a:rPr lang="en-US" altLang="en-US" b="1">
                <a:solidFill>
                  <a:srgbClr val="808080"/>
                </a:solidFill>
              </a:rPr>
              <a:t>! Typical impedances for small transformer with interlaced secondaries	</a:t>
            </a:r>
          </a:p>
          <a:p>
            <a:pPr algn="l">
              <a:lnSpc>
                <a:spcPct val="70000"/>
              </a:lnSpc>
            </a:pPr>
            <a:r>
              <a:rPr lang="en-US" altLang="en-US" b="1">
                <a:solidFill>
                  <a:schemeClr val="tx1"/>
                </a:solidFill>
              </a:rPr>
              <a:t>~ Xhl=2.04    Xht=2.04    Xlt=1.36    %noloadloss=.2</a:t>
            </a:r>
          </a:p>
          <a:p>
            <a:pPr algn="l">
              <a:lnSpc>
                <a:spcPct val="70000"/>
              </a:lnSpc>
            </a:pPr>
            <a:r>
              <a:rPr lang="en-US" altLang="en-US" b="1">
                <a:solidFill>
                  <a:srgbClr val="808080"/>
                </a:solidFill>
              </a:rPr>
              <a:t>! Winding Definitions	</a:t>
            </a:r>
          </a:p>
          <a:p>
            <a:pPr algn="l">
              <a:lnSpc>
                <a:spcPct val="70000"/>
              </a:lnSpc>
            </a:pPr>
            <a:r>
              <a:rPr lang="en-US" altLang="en-US" b="1">
                <a:solidFill>
                  <a:schemeClr val="tx1"/>
                </a:solidFill>
              </a:rPr>
              <a:t>~ wdg=1   Bus=Bus1.1.0   kV=7.2    kVA=25   %R=0.6   Conn=wye</a:t>
            </a:r>
          </a:p>
          <a:p>
            <a:pPr algn="l">
              <a:lnSpc>
                <a:spcPct val="70000"/>
              </a:lnSpc>
            </a:pPr>
            <a:r>
              <a:rPr lang="en-US" altLang="en-US" b="1"/>
              <a:t>~ wdg=2   Bus=Bus2.1.0   kV=0.12  kVA=25   %R=1.2   Conn=wye</a:t>
            </a:r>
          </a:p>
          <a:p>
            <a:pPr algn="l">
              <a:lnSpc>
                <a:spcPct val="70000"/>
              </a:lnSpc>
            </a:pPr>
            <a:r>
              <a:rPr lang="en-US" altLang="en-US" b="1"/>
              <a:t>~ Wdg=3  Bus=Bus2.0.2   kV=0.12   kVA=25  %R=1.2   Conn=wye</a:t>
            </a:r>
          </a:p>
        </p:txBody>
      </p:sp>
      <p:sp>
        <p:nvSpPr>
          <p:cNvPr id="74757" name="Text Box 5"/>
          <p:cNvSpPr txBox="1">
            <a:spLocks noChangeArrowheads="1"/>
          </p:cNvSpPr>
          <p:nvPr/>
        </p:nvSpPr>
        <p:spPr bwMode="auto">
          <a:xfrm>
            <a:off x="352425" y="4340225"/>
            <a:ext cx="29638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Note: You may use the </a:t>
            </a:r>
            <a:r>
              <a:rPr lang="en-US" altLang="en-US" i="1" dirty="0" err="1"/>
              <a:t>XfmrCode</a:t>
            </a:r>
            <a:r>
              <a:rPr lang="en-US" altLang="en-US" dirty="0"/>
              <a:t> object to define a library of transformer definitions that are used repeatedly (like </a:t>
            </a:r>
            <a:r>
              <a:rPr lang="en-US" altLang="en-US" i="1" dirty="0" err="1"/>
              <a:t>LineCode</a:t>
            </a:r>
            <a:r>
              <a:rPr lang="en-US" altLang="en-US" dirty="0"/>
              <a:t> for Line elements)</a:t>
            </a:r>
          </a:p>
        </p:txBody>
      </p:sp>
    </p:spTree>
    <p:extLst>
      <p:ext uri="{BB962C8B-B14F-4D97-AF65-F5344CB8AC3E}">
        <p14:creationId xmlns:p14="http://schemas.microsoft.com/office/powerpoint/2010/main" val="2941008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pPr eaLnBrk="1" hangingPunct="1"/>
            <a:r>
              <a:rPr lang="en-US" altLang="en-US"/>
              <a:t>All Terminals of a Circuit Element Have Same Number of Conductors</a:t>
            </a:r>
          </a:p>
        </p:txBody>
      </p:sp>
      <p:pic>
        <p:nvPicPr>
          <p:cNvPr id="75779" name="Picture 3" descr="DeltaWyeTransformers"/>
          <p:cNvPicPr>
            <a:picLocks noChangeAspect="1" noChangeArrowheads="1"/>
          </p:cNvPicPr>
          <p:nvPr/>
        </p:nvPicPr>
        <p:blipFill>
          <a:blip r:embed="rId3">
            <a:extLst>
              <a:ext uri="{28A0092B-C50C-407E-A947-70E740481C1C}">
                <a14:useLocalDpi xmlns:a14="http://schemas.microsoft.com/office/drawing/2010/main" val="0"/>
              </a:ext>
            </a:extLst>
          </a:blip>
          <a:srcRect t="7692"/>
          <a:stretch>
            <a:fillRect/>
          </a:stretch>
        </p:blipFill>
        <p:spPr bwMode="auto">
          <a:xfrm>
            <a:off x="1981200" y="1371600"/>
            <a:ext cx="4821238"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5780" name="Text Box 4"/>
          <p:cNvSpPr txBox="1">
            <a:spLocks noChangeArrowheads="1"/>
          </p:cNvSpPr>
          <p:nvPr/>
        </p:nvSpPr>
        <p:spPr bwMode="auto">
          <a:xfrm>
            <a:off x="152400" y="1676400"/>
            <a:ext cx="198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3-Phase Transformer</a:t>
            </a:r>
          </a:p>
        </p:txBody>
      </p:sp>
    </p:spTree>
    <p:extLst>
      <p:ext uri="{BB962C8B-B14F-4D97-AF65-F5344CB8AC3E}">
        <p14:creationId xmlns:p14="http://schemas.microsoft.com/office/powerpoint/2010/main" val="186784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Title 3"/>
          <p:cNvSpPr>
            <a:spLocks noGrp="1"/>
          </p:cNvSpPr>
          <p:nvPr>
            <p:ph type="title"/>
          </p:nvPr>
        </p:nvSpPr>
        <p:spPr/>
        <p:txBody>
          <a:bodyPr/>
          <a:lstStyle/>
          <a:p>
            <a:pPr eaLnBrk="1" hangingPunct="1"/>
            <a:r>
              <a:rPr lang="en-US" altLang="en-US" dirty="0"/>
              <a:t>The Versatile REACTOR Model</a:t>
            </a:r>
          </a:p>
        </p:txBody>
      </p:sp>
      <p:sp>
        <p:nvSpPr>
          <p:cNvPr id="245762" name="Subtitle 4"/>
          <p:cNvSpPr>
            <a:spLocks noGrp="1"/>
          </p:cNvSpPr>
          <p:nvPr>
            <p:ph type="body" idx="1"/>
          </p:nvPr>
        </p:nvSpPr>
        <p:spPr/>
        <p:txBody>
          <a:bodyPr/>
          <a:lstStyle/>
          <a:p>
            <a:pPr eaLnBrk="1" hangingPunct="1"/>
            <a:r>
              <a:rPr lang="en-US" altLang="en-US" dirty="0"/>
              <a:t>A Model to represent many impedance characteristics</a:t>
            </a:r>
          </a:p>
        </p:txBody>
      </p:sp>
    </p:spTree>
    <p:extLst>
      <p:ext uri="{BB962C8B-B14F-4D97-AF65-F5344CB8AC3E}">
        <p14:creationId xmlns:p14="http://schemas.microsoft.com/office/powerpoint/2010/main" val="121103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altLang="en-US"/>
              <a:t>Specify R and X or Z1, Z2, Z0</a:t>
            </a:r>
          </a:p>
        </p:txBody>
      </p:sp>
      <p:pic>
        <p:nvPicPr>
          <p:cNvPr id="246787" name="Content Placeholder 3" descr="ReactorModel.wm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447800"/>
            <a:ext cx="3546475" cy="4721225"/>
          </a:xfrm>
        </p:spPr>
      </p:pic>
      <p:sp>
        <p:nvSpPr>
          <p:cNvPr id="246788" name="TextBox 4"/>
          <p:cNvSpPr txBox="1">
            <a:spLocks noChangeArrowheads="1"/>
          </p:cNvSpPr>
          <p:nvPr/>
        </p:nvSpPr>
        <p:spPr bwMode="auto">
          <a:xfrm>
            <a:off x="5181600" y="1752600"/>
            <a:ext cx="3581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Basic series R-X model</a:t>
            </a:r>
          </a:p>
          <a:p>
            <a:pPr algn="l"/>
            <a:endParaRPr lang="en-US" altLang="en-US"/>
          </a:p>
          <a:p>
            <a:pPr algn="l"/>
            <a:r>
              <a:rPr lang="en-US" altLang="en-US"/>
              <a:t>With option parallel Rp that can represent no-load losses or produce lower X/R at higher frequencies</a:t>
            </a:r>
          </a:p>
          <a:p>
            <a:pPr algn="l"/>
            <a:endParaRPr lang="en-US" altLang="en-US"/>
          </a:p>
          <a:p>
            <a:pPr algn="l"/>
            <a:r>
              <a:rPr lang="en-US" altLang="en-US"/>
              <a:t>1.. N phases</a:t>
            </a:r>
          </a:p>
          <a:p>
            <a:pPr algn="l"/>
            <a:endParaRPr lang="en-US" altLang="en-US"/>
          </a:p>
          <a:p>
            <a:pPr algn="l"/>
            <a:r>
              <a:rPr lang="en-US" altLang="en-US"/>
              <a:t>If Z2 &lt;&gt; Z1 then Yprim is asymmetric</a:t>
            </a:r>
          </a:p>
          <a:p>
            <a:pPr algn="l"/>
            <a:r>
              <a:rPr lang="en-US" altLang="en-US"/>
              <a:t>Good for modeling induction machine</a:t>
            </a:r>
          </a:p>
        </p:txBody>
      </p:sp>
    </p:spTree>
    <p:extLst>
      <p:ext uri="{BB962C8B-B14F-4D97-AF65-F5344CB8AC3E}">
        <p14:creationId xmlns:p14="http://schemas.microsoft.com/office/powerpoint/2010/main" val="26508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p:txBody>
          <a:bodyPr/>
          <a:lstStyle/>
          <a:p>
            <a:r>
              <a:rPr lang="en-US" altLang="en-US"/>
              <a:t>Specify Rmatrix and Xmatrix</a:t>
            </a:r>
          </a:p>
        </p:txBody>
      </p:sp>
      <p:pic>
        <p:nvPicPr>
          <p:cNvPr id="247811" name="Content Placeholder 3" descr="ReactorModel-Matrix.wm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524000"/>
            <a:ext cx="3276600" cy="4794250"/>
          </a:xfrm>
        </p:spPr>
      </p:pic>
      <p:sp>
        <p:nvSpPr>
          <p:cNvPr id="247812" name="TextBox 4"/>
          <p:cNvSpPr txBox="1">
            <a:spLocks noChangeArrowheads="1"/>
          </p:cNvSpPr>
          <p:nvPr/>
        </p:nvSpPr>
        <p:spPr bwMode="auto">
          <a:xfrm>
            <a:off x="4343400" y="2514600"/>
            <a:ext cx="434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Can specify series (default) or parallel</a:t>
            </a:r>
          </a:p>
          <a:p>
            <a:pPr algn="l"/>
            <a:endParaRPr lang="en-US" altLang="en-US"/>
          </a:p>
          <a:p>
            <a:pPr algn="l"/>
            <a:r>
              <a:rPr lang="en-US" altLang="en-US"/>
              <a:t>Significantly different frequency response will result for parallel model</a:t>
            </a:r>
          </a:p>
          <a:p>
            <a:pPr algn="l"/>
            <a:endParaRPr lang="en-US" altLang="en-US"/>
          </a:p>
          <a:p>
            <a:pPr algn="l"/>
            <a:r>
              <a:rPr lang="en-US" altLang="en-US"/>
              <a:t>Can represent some very creative, somewhat arbitrary R-L networks.</a:t>
            </a:r>
          </a:p>
          <a:p>
            <a:pPr algn="l"/>
            <a:r>
              <a:rPr lang="en-US" altLang="en-US"/>
              <a:t>Restricted to symmetrical at 7.6.3</a:t>
            </a:r>
          </a:p>
        </p:txBody>
      </p:sp>
    </p:spTree>
    <p:extLst>
      <p:ext uri="{BB962C8B-B14F-4D97-AF65-F5344CB8AC3E}">
        <p14:creationId xmlns:p14="http://schemas.microsoft.com/office/powerpoint/2010/main" val="187603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dirty="0"/>
              <a:t>Circuit Modeling Basics</a:t>
            </a:r>
          </a:p>
        </p:txBody>
      </p:sp>
    </p:spTree>
    <p:extLst>
      <p:ext uri="{BB962C8B-B14F-4D97-AF65-F5344CB8AC3E}">
        <p14:creationId xmlns:p14="http://schemas.microsoft.com/office/powerpoint/2010/main" val="28018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DSS Bus Model  (Bus </a:t>
            </a:r>
            <a:r>
              <a:rPr lang="en-US" altLang="en-US">
                <a:cs typeface="Arial" panose="020B0604020202020204" pitchFamily="34" charset="0"/>
              </a:rPr>
              <a:t>≠</a:t>
            </a:r>
            <a:r>
              <a:rPr lang="en-US" altLang="en-US"/>
              <a:t> Node)</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Referring to Buses and Nodes  (A Bus has 1 or more Nodes)</a:t>
            </a:r>
          </a:p>
          <a:p>
            <a:pPr algn="l"/>
            <a:r>
              <a:rPr lang="en-US" altLang="en-US" dirty="0"/>
              <a:t>     </a:t>
            </a:r>
            <a:r>
              <a:rPr lang="en-US" altLang="en-US" b="1" dirty="0"/>
              <a:t>Bus1=</a:t>
            </a:r>
            <a:r>
              <a:rPr lang="en-US" altLang="en-US" b="1" i="1" dirty="0"/>
              <a:t>BusName.1.2.3.0</a:t>
            </a:r>
          </a:p>
          <a:p>
            <a:pPr algn="l"/>
            <a:r>
              <a:rPr lang="en-US" altLang="en-US" dirty="0"/>
              <a:t>(This is the default for a 3-phase circuit element)</a:t>
            </a:r>
          </a:p>
          <a:p>
            <a:pPr algn="l"/>
            <a:r>
              <a:rPr lang="en-US" altLang="en-US" dirty="0"/>
              <a:t>Shorthand notation for taking the default:</a:t>
            </a:r>
          </a:p>
          <a:p>
            <a:pPr algn="l"/>
            <a:r>
              <a:rPr lang="en-US" altLang="en-US" dirty="0"/>
              <a:t>    </a:t>
            </a:r>
            <a:r>
              <a:rPr lang="en-US" altLang="en-US" b="1" dirty="0"/>
              <a:t>Bus1=</a:t>
            </a:r>
            <a:r>
              <a:rPr lang="en-US" altLang="en-US" b="1" i="1" dirty="0" err="1"/>
              <a:t>BusName</a:t>
            </a:r>
            <a:r>
              <a:rPr lang="en-US" altLang="en-US" i="1" dirty="0"/>
              <a:t>    </a:t>
            </a:r>
          </a:p>
          <a:p>
            <a:pPr algn="l"/>
            <a:r>
              <a:rPr lang="en-US" altLang="en-US" i="1" dirty="0"/>
              <a:t>Note: </a:t>
            </a:r>
            <a:r>
              <a:rPr lang="en-US" altLang="en-US" dirty="0"/>
              <a:t>Sometimes this can bite you (e.g. – Transformers, or capacitors with ungrounded neutrals)</a:t>
            </a:r>
          </a:p>
        </p:txBody>
      </p:sp>
      <p:sp>
        <p:nvSpPr>
          <p:cNvPr id="65541"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65542"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3"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4"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6"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84748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0220" y="274955"/>
            <a:ext cx="8595360" cy="731520"/>
          </a:xfrm>
        </p:spPr>
        <p:txBody>
          <a:bodyPr/>
          <a:lstStyle/>
          <a:p>
            <a:pPr eaLnBrk="1" hangingPunct="1"/>
            <a:r>
              <a:rPr lang="en-US" altLang="en-US" dirty="0"/>
              <a:t>Node Numbers</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68" y="1597025"/>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31111" y="3234644"/>
            <a:ext cx="868177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The voltage at Node 0 = 0 (always)</a:t>
            </a:r>
          </a:p>
          <a:p>
            <a:pPr algn="l"/>
            <a:r>
              <a:rPr lang="en-US" altLang="en-US" sz="2400" dirty="0"/>
              <a:t>The other Node numbers are arbitrary</a:t>
            </a:r>
          </a:p>
          <a:p>
            <a:pPr algn="l"/>
            <a:r>
              <a:rPr lang="en-US" altLang="en-US" sz="2400" dirty="0"/>
              <a:t>By convention, Nodes 1, 2, 3 correspond to phase ABC</a:t>
            </a:r>
          </a:p>
          <a:p>
            <a:pPr algn="l"/>
            <a:r>
              <a:rPr lang="en-US" altLang="en-US" sz="2400" dirty="0"/>
              <a:t>	But they don’t have to</a:t>
            </a:r>
          </a:p>
          <a:p>
            <a:pPr algn="l"/>
            <a:r>
              <a:rPr lang="en-US" altLang="en-US" sz="2400" dirty="0"/>
              <a:t>You can have a very large number of nodes at a Bus	</a:t>
            </a:r>
          </a:p>
          <a:p>
            <a:pPr algn="l"/>
            <a:r>
              <a:rPr lang="en-US" altLang="en-US" sz="2400" dirty="0"/>
              <a:t>	They do not have to be pre-declared</a:t>
            </a:r>
          </a:p>
          <a:p>
            <a:pPr algn="l"/>
            <a:endParaRPr lang="en-US" altLang="en-US" sz="2400" dirty="0"/>
          </a:p>
        </p:txBody>
      </p:sp>
      <p:sp>
        <p:nvSpPr>
          <p:cNvPr id="65544" name="Text Box 8"/>
          <p:cNvSpPr txBox="1">
            <a:spLocks noChangeArrowheads="1"/>
          </p:cNvSpPr>
          <p:nvPr/>
        </p:nvSpPr>
        <p:spPr bwMode="auto">
          <a:xfrm>
            <a:off x="3861393" y="2845707"/>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594818" y="-578530"/>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48309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DSS Terminal Definition</a:t>
            </a:r>
          </a:p>
        </p:txBody>
      </p:sp>
      <p:pic>
        <p:nvPicPr>
          <p:cNvPr id="66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66565"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66566"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6567"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78262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Power Delivery Elements</a:t>
            </a:r>
          </a:p>
        </p:txBody>
      </p:sp>
      <p:pic>
        <p:nvPicPr>
          <p:cNvPr id="67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365564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a:t>Power Conversion Elements</a:t>
            </a:r>
          </a:p>
        </p:txBody>
      </p:sp>
      <p:sp>
        <p:nvSpPr>
          <p:cNvPr id="4100" name="Rectangle 3"/>
          <p:cNvSpPr>
            <a:spLocks noGrp="1" noChangeArrowheads="1"/>
          </p:cNvSpPr>
          <p:nvPr>
            <p:ph type="body" idx="1"/>
          </p:nvPr>
        </p:nvSpPr>
        <p:spPr>
          <a:xfrm>
            <a:off x="3702050" y="1416050"/>
            <a:ext cx="4981575" cy="4935538"/>
          </a:xfrm>
        </p:spPr>
        <p:txBody>
          <a:bodyPr/>
          <a:lstStyle/>
          <a:p>
            <a:pPr eaLnBrk="1" hangingPunct="1"/>
            <a:r>
              <a:rPr lang="en-US" altLang="en-US"/>
              <a:t>Power Conversion (PC) elements are typically connected in “shunt” with the Power Delivery (PD) elements</a:t>
            </a:r>
          </a:p>
          <a:p>
            <a:pPr eaLnBrk="1" hangingPunct="1"/>
            <a:r>
              <a:rPr lang="en-US" altLang="en-US"/>
              <a:t>PC Elements may be nonlinear</a:t>
            </a:r>
          </a:p>
          <a:p>
            <a:pPr eaLnBrk="1" hangingPunct="1"/>
            <a:r>
              <a:rPr lang="en-US" altLang="en-US"/>
              <a:t>Described some function of V</a:t>
            </a:r>
          </a:p>
          <a:p>
            <a:pPr lvl="1" eaLnBrk="1" hangingPunct="1"/>
            <a:r>
              <a:rPr lang="en-US" altLang="en-US"/>
              <a:t>May be linear</a:t>
            </a:r>
          </a:p>
          <a:p>
            <a:pPr lvl="1" eaLnBrk="1" hangingPunct="1"/>
            <a:r>
              <a:rPr lang="en-US" altLang="en-US"/>
              <a:t>e.g., Vsource, Isource</a:t>
            </a:r>
          </a:p>
          <a:p>
            <a:pPr eaLnBrk="1" hangingPunct="1"/>
            <a:r>
              <a:rPr lang="en-US" altLang="en-US"/>
              <a:t>May have more than one terminal, but typically one</a:t>
            </a:r>
          </a:p>
          <a:p>
            <a:pPr lvl="1" eaLnBrk="1" hangingPunct="1"/>
            <a:r>
              <a:rPr lang="en-US" altLang="en-US"/>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1027" name="Equation" r:id="rId5" imgW="266469" imgH="393359" progId="Equation.3">
                  <p:embed/>
                </p:oleObj>
              </mc:Choice>
              <mc:Fallback>
                <p:oleObj name="Equation" r:id="rId5" imgW="266469" imgH="393359" progId="Equation.3">
                  <p:embed/>
                  <p:pic>
                    <p:nvPicPr>
                      <p:cNvPr id="409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0411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a:t>Specifying Bus Connections</a:t>
            </a:r>
          </a:p>
        </p:txBody>
      </p:sp>
      <p:sp>
        <p:nvSpPr>
          <p:cNvPr id="68611" name="Rectangle 3"/>
          <p:cNvSpPr>
            <a:spLocks noGrp="1" noChangeArrowheads="1"/>
          </p:cNvSpPr>
          <p:nvPr>
            <p:ph type="body" idx="1"/>
          </p:nvPr>
        </p:nvSpPr>
        <p:spPr/>
        <p:txBody>
          <a:bodyPr/>
          <a:lstStyle/>
          <a:p>
            <a:pPr eaLnBrk="1" hangingPunct="1"/>
            <a:r>
              <a:rPr lang="en-US" altLang="en-US" sz="3200" dirty="0"/>
              <a:t>Shorthand (implicit)</a:t>
            </a:r>
          </a:p>
          <a:p>
            <a:pPr lvl="1" eaLnBrk="1" hangingPunct="1"/>
            <a:r>
              <a:rPr lang="en-US" altLang="en-US" sz="2000" b="1" dirty="0">
                <a:solidFill>
                  <a:schemeClr val="tx2"/>
                </a:solidFill>
              </a:rPr>
              <a:t>New Load.LOAD1 Bus1=LOADBUS</a:t>
            </a:r>
          </a:p>
          <a:p>
            <a:pPr lvl="2" eaLnBrk="1" hangingPunct="1"/>
            <a:r>
              <a:rPr lang="en-US" altLang="en-US" dirty="0"/>
              <a:t>Assumes standard 3-phase connection by default</a:t>
            </a:r>
          </a:p>
          <a:p>
            <a:pPr lvl="1" eaLnBrk="1" hangingPunct="1">
              <a:buFontTx/>
              <a:buNone/>
            </a:pPr>
            <a:endParaRPr lang="en-US" altLang="en-US" sz="3200" dirty="0"/>
          </a:p>
        </p:txBody>
      </p:sp>
      <p:sp>
        <p:nvSpPr>
          <p:cNvPr id="68612" name="AutoShape 4"/>
          <p:cNvSpPr>
            <a:spLocks noChangeAspect="1" noChangeArrowheads="1" noTextEdit="1"/>
          </p:cNvSpPr>
          <p:nvPr/>
        </p:nvSpPr>
        <p:spPr bwMode="auto">
          <a:xfrm>
            <a:off x="3643313" y="2962275"/>
            <a:ext cx="1577975"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3" name="Rectangle 5"/>
          <p:cNvSpPr>
            <a:spLocks noChangeArrowheads="1"/>
          </p:cNvSpPr>
          <p:nvPr/>
        </p:nvSpPr>
        <p:spPr bwMode="auto">
          <a:xfrm>
            <a:off x="3846513" y="3192463"/>
            <a:ext cx="185737" cy="2460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8614" name="Rectangle 6"/>
          <p:cNvSpPr>
            <a:spLocks noChangeArrowheads="1"/>
          </p:cNvSpPr>
          <p:nvPr/>
        </p:nvSpPr>
        <p:spPr bwMode="auto">
          <a:xfrm>
            <a:off x="3649663" y="3192463"/>
            <a:ext cx="382587" cy="24606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8615" name="Freeform 7"/>
          <p:cNvSpPr>
            <a:spLocks/>
          </p:cNvSpPr>
          <p:nvPr/>
        </p:nvSpPr>
        <p:spPr bwMode="auto">
          <a:xfrm>
            <a:off x="3892550" y="5513388"/>
            <a:ext cx="93663" cy="93662"/>
          </a:xfrm>
          <a:custGeom>
            <a:avLst/>
            <a:gdLst>
              <a:gd name="T0" fmla="*/ 74345409 w 118"/>
              <a:gd name="T1" fmla="*/ 37169407 h 117"/>
              <a:gd name="T2" fmla="*/ 74345409 w 118"/>
              <a:gd name="T3" fmla="*/ 30119943 h 117"/>
              <a:gd name="T4" fmla="*/ 71825240 w 118"/>
              <a:gd name="T5" fmla="*/ 22430048 h 117"/>
              <a:gd name="T6" fmla="*/ 68044589 w 118"/>
              <a:gd name="T7" fmla="*/ 16021007 h 117"/>
              <a:gd name="T8" fmla="*/ 63004251 w 118"/>
              <a:gd name="T9" fmla="*/ 10894412 h 117"/>
              <a:gd name="T10" fmla="*/ 57963913 w 118"/>
              <a:gd name="T11" fmla="*/ 6408242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6408242 h 117"/>
              <a:gd name="T24" fmla="*/ 11341161 w 118"/>
              <a:gd name="T25" fmla="*/ 10894412 h 117"/>
              <a:gd name="T26" fmla="*/ 6300821 w 118"/>
              <a:gd name="T27" fmla="*/ 16021007 h 117"/>
              <a:gd name="T28" fmla="*/ 3780652 w 118"/>
              <a:gd name="T29" fmla="*/ 22430048 h 117"/>
              <a:gd name="T30" fmla="*/ 1260482 w 118"/>
              <a:gd name="T31" fmla="*/ 30119943 h 117"/>
              <a:gd name="T32" fmla="*/ 0 w 118"/>
              <a:gd name="T33" fmla="*/ 37169407 h 117"/>
              <a:gd name="T34" fmla="*/ 1260482 w 118"/>
              <a:gd name="T35" fmla="*/ 44859296 h 117"/>
              <a:gd name="T36" fmla="*/ 3780652 w 118"/>
              <a:gd name="T37" fmla="*/ 51267536 h 117"/>
              <a:gd name="T38" fmla="*/ 6300821 w 118"/>
              <a:gd name="T39" fmla="*/ 57676589 h 117"/>
              <a:gd name="T40" fmla="*/ 11341161 w 118"/>
              <a:gd name="T41" fmla="*/ 63443605 h 117"/>
              <a:gd name="T42" fmla="*/ 16381502 w 118"/>
              <a:gd name="T43" fmla="*/ 68570998 h 117"/>
              <a:gd name="T44" fmla="*/ 23942009 w 118"/>
              <a:gd name="T45" fmla="*/ 71134294 h 117"/>
              <a:gd name="T46" fmla="*/ 29611800 w 118"/>
              <a:gd name="T47" fmla="*/ 73697590 h 117"/>
              <a:gd name="T48" fmla="*/ 37173101 w 118"/>
              <a:gd name="T49" fmla="*/ 74979238 h 117"/>
              <a:gd name="T50" fmla="*/ 44733608 w 118"/>
              <a:gd name="T51" fmla="*/ 73697590 h 117"/>
              <a:gd name="T52" fmla="*/ 51663875 w 118"/>
              <a:gd name="T53" fmla="*/ 71134294 h 117"/>
              <a:gd name="T54" fmla="*/ 57963913 w 118"/>
              <a:gd name="T55" fmla="*/ 68570998 h 117"/>
              <a:gd name="T56" fmla="*/ 63004251 w 118"/>
              <a:gd name="T57" fmla="*/ 63443605 h 117"/>
              <a:gd name="T58" fmla="*/ 68044589 w 118"/>
              <a:gd name="T59" fmla="*/ 57676589 h 117"/>
              <a:gd name="T60" fmla="*/ 71825240 w 118"/>
              <a:gd name="T61" fmla="*/ 51267536 h 117"/>
              <a:gd name="T62" fmla="*/ 74345409 w 118"/>
              <a:gd name="T63" fmla="*/ 44859296 h 117"/>
              <a:gd name="T64" fmla="*/ 74345409 w 118"/>
              <a:gd name="T65" fmla="*/ 3716940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16" name="Freeform 8"/>
          <p:cNvSpPr>
            <a:spLocks/>
          </p:cNvSpPr>
          <p:nvPr/>
        </p:nvSpPr>
        <p:spPr bwMode="auto">
          <a:xfrm>
            <a:off x="3892550" y="5513388"/>
            <a:ext cx="93663" cy="93662"/>
          </a:xfrm>
          <a:custGeom>
            <a:avLst/>
            <a:gdLst>
              <a:gd name="T0" fmla="*/ 74345409 w 118"/>
              <a:gd name="T1" fmla="*/ 37169407 h 117"/>
              <a:gd name="T2" fmla="*/ 74345409 w 118"/>
              <a:gd name="T3" fmla="*/ 30119943 h 117"/>
              <a:gd name="T4" fmla="*/ 71825240 w 118"/>
              <a:gd name="T5" fmla="*/ 22430048 h 117"/>
              <a:gd name="T6" fmla="*/ 68044589 w 118"/>
              <a:gd name="T7" fmla="*/ 16021007 h 117"/>
              <a:gd name="T8" fmla="*/ 63004251 w 118"/>
              <a:gd name="T9" fmla="*/ 10894412 h 117"/>
              <a:gd name="T10" fmla="*/ 57963913 w 118"/>
              <a:gd name="T11" fmla="*/ 6408242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6408242 h 117"/>
              <a:gd name="T24" fmla="*/ 11341161 w 118"/>
              <a:gd name="T25" fmla="*/ 10894412 h 117"/>
              <a:gd name="T26" fmla="*/ 6300821 w 118"/>
              <a:gd name="T27" fmla="*/ 16021007 h 117"/>
              <a:gd name="T28" fmla="*/ 3780652 w 118"/>
              <a:gd name="T29" fmla="*/ 22430048 h 117"/>
              <a:gd name="T30" fmla="*/ 1260482 w 118"/>
              <a:gd name="T31" fmla="*/ 30119943 h 117"/>
              <a:gd name="T32" fmla="*/ 0 w 118"/>
              <a:gd name="T33" fmla="*/ 37169407 h 117"/>
              <a:gd name="T34" fmla="*/ 1260482 w 118"/>
              <a:gd name="T35" fmla="*/ 44859296 h 117"/>
              <a:gd name="T36" fmla="*/ 3780652 w 118"/>
              <a:gd name="T37" fmla="*/ 51267536 h 117"/>
              <a:gd name="T38" fmla="*/ 6300821 w 118"/>
              <a:gd name="T39" fmla="*/ 57676589 h 117"/>
              <a:gd name="T40" fmla="*/ 11341161 w 118"/>
              <a:gd name="T41" fmla="*/ 63443605 h 117"/>
              <a:gd name="T42" fmla="*/ 16381502 w 118"/>
              <a:gd name="T43" fmla="*/ 68570998 h 117"/>
              <a:gd name="T44" fmla="*/ 23942009 w 118"/>
              <a:gd name="T45" fmla="*/ 71134294 h 117"/>
              <a:gd name="T46" fmla="*/ 29611800 w 118"/>
              <a:gd name="T47" fmla="*/ 73697590 h 117"/>
              <a:gd name="T48" fmla="*/ 37173101 w 118"/>
              <a:gd name="T49" fmla="*/ 74979238 h 117"/>
              <a:gd name="T50" fmla="*/ 44733608 w 118"/>
              <a:gd name="T51" fmla="*/ 73697590 h 117"/>
              <a:gd name="T52" fmla="*/ 51663875 w 118"/>
              <a:gd name="T53" fmla="*/ 71134294 h 117"/>
              <a:gd name="T54" fmla="*/ 57963913 w 118"/>
              <a:gd name="T55" fmla="*/ 68570998 h 117"/>
              <a:gd name="T56" fmla="*/ 63004251 w 118"/>
              <a:gd name="T57" fmla="*/ 63443605 h 117"/>
              <a:gd name="T58" fmla="*/ 68044589 w 118"/>
              <a:gd name="T59" fmla="*/ 57676589 h 117"/>
              <a:gd name="T60" fmla="*/ 71825240 w 118"/>
              <a:gd name="T61" fmla="*/ 51267536 h 117"/>
              <a:gd name="T62" fmla="*/ 74345409 w 118"/>
              <a:gd name="T63" fmla="*/ 44859296 h 117"/>
              <a:gd name="T64" fmla="*/ 74345409 w 118"/>
              <a:gd name="T65" fmla="*/ 3716940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17" name="Line 9"/>
          <p:cNvSpPr>
            <a:spLocks noChangeShapeType="1"/>
          </p:cNvSpPr>
          <p:nvPr/>
        </p:nvSpPr>
        <p:spPr bwMode="auto">
          <a:xfrm>
            <a:off x="3876675" y="6303963"/>
            <a:ext cx="1254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8" name="Line 10"/>
          <p:cNvSpPr>
            <a:spLocks noChangeShapeType="1"/>
          </p:cNvSpPr>
          <p:nvPr/>
        </p:nvSpPr>
        <p:spPr bwMode="auto">
          <a:xfrm>
            <a:off x="3814763" y="6242050"/>
            <a:ext cx="2492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9" name="Line 11"/>
          <p:cNvSpPr>
            <a:spLocks noChangeShapeType="1"/>
          </p:cNvSpPr>
          <p:nvPr/>
        </p:nvSpPr>
        <p:spPr bwMode="auto">
          <a:xfrm>
            <a:off x="3752850" y="6180138"/>
            <a:ext cx="3730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0" name="Line 12"/>
          <p:cNvSpPr>
            <a:spLocks noChangeShapeType="1"/>
          </p:cNvSpPr>
          <p:nvPr/>
        </p:nvSpPr>
        <p:spPr bwMode="auto">
          <a:xfrm>
            <a:off x="3938588" y="5561013"/>
            <a:ext cx="0" cy="619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1" name="Freeform 13"/>
          <p:cNvSpPr>
            <a:spLocks/>
          </p:cNvSpPr>
          <p:nvPr/>
        </p:nvSpPr>
        <p:spPr bwMode="auto">
          <a:xfrm>
            <a:off x="3892550" y="5281613"/>
            <a:ext cx="93663" cy="93662"/>
          </a:xfrm>
          <a:custGeom>
            <a:avLst/>
            <a:gdLst>
              <a:gd name="T0" fmla="*/ 74345409 w 118"/>
              <a:gd name="T1" fmla="*/ 37809831 h 117"/>
              <a:gd name="T2" fmla="*/ 74345409 w 118"/>
              <a:gd name="T3" fmla="*/ 30119943 h 117"/>
              <a:gd name="T4" fmla="*/ 71825240 w 118"/>
              <a:gd name="T5" fmla="*/ 23070472 h 117"/>
              <a:gd name="T6" fmla="*/ 68044589 w 118"/>
              <a:gd name="T7" fmla="*/ 16662232 h 117"/>
              <a:gd name="T8" fmla="*/ 63004251 w 118"/>
              <a:gd name="T9" fmla="*/ 11535636 h 117"/>
              <a:gd name="T10" fmla="*/ 57963913 w 118"/>
              <a:gd name="T11" fmla="*/ 6408242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6408242 h 117"/>
              <a:gd name="T24" fmla="*/ 11341161 w 118"/>
              <a:gd name="T25" fmla="*/ 11535636 h 117"/>
              <a:gd name="T26" fmla="*/ 6300821 w 118"/>
              <a:gd name="T27" fmla="*/ 16662232 h 117"/>
              <a:gd name="T28" fmla="*/ 3780652 w 118"/>
              <a:gd name="T29" fmla="*/ 23070472 h 117"/>
              <a:gd name="T30" fmla="*/ 1260482 w 118"/>
              <a:gd name="T31" fmla="*/ 30119943 h 117"/>
              <a:gd name="T32" fmla="*/ 0 w 118"/>
              <a:gd name="T33" fmla="*/ 37809831 h 117"/>
              <a:gd name="T34" fmla="*/ 1260482 w 118"/>
              <a:gd name="T35" fmla="*/ 45500520 h 117"/>
              <a:gd name="T36" fmla="*/ 3780652 w 118"/>
              <a:gd name="T37" fmla="*/ 51267536 h 117"/>
              <a:gd name="T38" fmla="*/ 6300821 w 118"/>
              <a:gd name="T39" fmla="*/ 57676589 h 117"/>
              <a:gd name="T40" fmla="*/ 11341161 w 118"/>
              <a:gd name="T41" fmla="*/ 64084830 h 117"/>
              <a:gd name="T42" fmla="*/ 16381502 w 118"/>
              <a:gd name="T43" fmla="*/ 69211422 h 117"/>
              <a:gd name="T44" fmla="*/ 23942009 w 118"/>
              <a:gd name="T45" fmla="*/ 71774718 h 117"/>
              <a:gd name="T46" fmla="*/ 29611800 w 118"/>
              <a:gd name="T47" fmla="*/ 73697590 h 117"/>
              <a:gd name="T48" fmla="*/ 37173101 w 118"/>
              <a:gd name="T49" fmla="*/ 74979238 h 117"/>
              <a:gd name="T50" fmla="*/ 44733608 w 118"/>
              <a:gd name="T51" fmla="*/ 73697590 h 117"/>
              <a:gd name="T52" fmla="*/ 51663875 w 118"/>
              <a:gd name="T53" fmla="*/ 71774718 h 117"/>
              <a:gd name="T54" fmla="*/ 57963913 w 118"/>
              <a:gd name="T55" fmla="*/ 69211422 h 117"/>
              <a:gd name="T56" fmla="*/ 63004251 w 118"/>
              <a:gd name="T57" fmla="*/ 64084830 h 117"/>
              <a:gd name="T58" fmla="*/ 68044589 w 118"/>
              <a:gd name="T59" fmla="*/ 57676589 h 117"/>
              <a:gd name="T60" fmla="*/ 71825240 w 118"/>
              <a:gd name="T61" fmla="*/ 51267536 h 117"/>
              <a:gd name="T62" fmla="*/ 74345409 w 118"/>
              <a:gd name="T63" fmla="*/ 45500520 h 117"/>
              <a:gd name="T64" fmla="*/ 74345409 w 118"/>
              <a:gd name="T65" fmla="*/ 37809831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2" name="Freeform 14"/>
          <p:cNvSpPr>
            <a:spLocks/>
          </p:cNvSpPr>
          <p:nvPr/>
        </p:nvSpPr>
        <p:spPr bwMode="auto">
          <a:xfrm>
            <a:off x="3892550" y="5281613"/>
            <a:ext cx="93663" cy="93662"/>
          </a:xfrm>
          <a:custGeom>
            <a:avLst/>
            <a:gdLst>
              <a:gd name="T0" fmla="*/ 74345409 w 118"/>
              <a:gd name="T1" fmla="*/ 37809831 h 117"/>
              <a:gd name="T2" fmla="*/ 74345409 w 118"/>
              <a:gd name="T3" fmla="*/ 30119943 h 117"/>
              <a:gd name="T4" fmla="*/ 71825240 w 118"/>
              <a:gd name="T5" fmla="*/ 23070472 h 117"/>
              <a:gd name="T6" fmla="*/ 68044589 w 118"/>
              <a:gd name="T7" fmla="*/ 16662232 h 117"/>
              <a:gd name="T8" fmla="*/ 63004251 w 118"/>
              <a:gd name="T9" fmla="*/ 11535636 h 117"/>
              <a:gd name="T10" fmla="*/ 57963913 w 118"/>
              <a:gd name="T11" fmla="*/ 6408242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6408242 h 117"/>
              <a:gd name="T24" fmla="*/ 11341161 w 118"/>
              <a:gd name="T25" fmla="*/ 11535636 h 117"/>
              <a:gd name="T26" fmla="*/ 6300821 w 118"/>
              <a:gd name="T27" fmla="*/ 16662232 h 117"/>
              <a:gd name="T28" fmla="*/ 3780652 w 118"/>
              <a:gd name="T29" fmla="*/ 23070472 h 117"/>
              <a:gd name="T30" fmla="*/ 1260482 w 118"/>
              <a:gd name="T31" fmla="*/ 30119943 h 117"/>
              <a:gd name="T32" fmla="*/ 0 w 118"/>
              <a:gd name="T33" fmla="*/ 37809831 h 117"/>
              <a:gd name="T34" fmla="*/ 1260482 w 118"/>
              <a:gd name="T35" fmla="*/ 45500520 h 117"/>
              <a:gd name="T36" fmla="*/ 3780652 w 118"/>
              <a:gd name="T37" fmla="*/ 51267536 h 117"/>
              <a:gd name="T38" fmla="*/ 6300821 w 118"/>
              <a:gd name="T39" fmla="*/ 57676589 h 117"/>
              <a:gd name="T40" fmla="*/ 11341161 w 118"/>
              <a:gd name="T41" fmla="*/ 64084830 h 117"/>
              <a:gd name="T42" fmla="*/ 16381502 w 118"/>
              <a:gd name="T43" fmla="*/ 69211422 h 117"/>
              <a:gd name="T44" fmla="*/ 23942009 w 118"/>
              <a:gd name="T45" fmla="*/ 71774718 h 117"/>
              <a:gd name="T46" fmla="*/ 29611800 w 118"/>
              <a:gd name="T47" fmla="*/ 73697590 h 117"/>
              <a:gd name="T48" fmla="*/ 37173101 w 118"/>
              <a:gd name="T49" fmla="*/ 74979238 h 117"/>
              <a:gd name="T50" fmla="*/ 44733608 w 118"/>
              <a:gd name="T51" fmla="*/ 73697590 h 117"/>
              <a:gd name="T52" fmla="*/ 51663875 w 118"/>
              <a:gd name="T53" fmla="*/ 71774718 h 117"/>
              <a:gd name="T54" fmla="*/ 57963913 w 118"/>
              <a:gd name="T55" fmla="*/ 69211422 h 117"/>
              <a:gd name="T56" fmla="*/ 63004251 w 118"/>
              <a:gd name="T57" fmla="*/ 64084830 h 117"/>
              <a:gd name="T58" fmla="*/ 68044589 w 118"/>
              <a:gd name="T59" fmla="*/ 57676589 h 117"/>
              <a:gd name="T60" fmla="*/ 71825240 w 118"/>
              <a:gd name="T61" fmla="*/ 51267536 h 117"/>
              <a:gd name="T62" fmla="*/ 74345409 w 118"/>
              <a:gd name="T63" fmla="*/ 45500520 h 117"/>
              <a:gd name="T64" fmla="*/ 74345409 w 118"/>
              <a:gd name="T65" fmla="*/ 37809831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3" name="Freeform 15"/>
          <p:cNvSpPr>
            <a:spLocks/>
          </p:cNvSpPr>
          <p:nvPr/>
        </p:nvSpPr>
        <p:spPr bwMode="auto">
          <a:xfrm>
            <a:off x="3892550" y="5049838"/>
            <a:ext cx="93663" cy="92075"/>
          </a:xfrm>
          <a:custGeom>
            <a:avLst/>
            <a:gdLst>
              <a:gd name="T0" fmla="*/ 74345409 w 118"/>
              <a:gd name="T1" fmla="*/ 35920270 h 117"/>
              <a:gd name="T2" fmla="*/ 74345409 w 118"/>
              <a:gd name="T3" fmla="*/ 29107509 h 117"/>
              <a:gd name="T4" fmla="*/ 71825240 w 118"/>
              <a:gd name="T5" fmla="*/ 21676187 h 117"/>
              <a:gd name="T6" fmla="*/ 68044589 w 118"/>
              <a:gd name="T7" fmla="*/ 15482767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5482767 h 117"/>
              <a:gd name="T28" fmla="*/ 3780652 w 118"/>
              <a:gd name="T29" fmla="*/ 21676187 h 117"/>
              <a:gd name="T30" fmla="*/ 1260482 w 118"/>
              <a:gd name="T31" fmla="*/ 29107509 h 117"/>
              <a:gd name="T32" fmla="*/ 0 w 118"/>
              <a:gd name="T33" fmla="*/ 35920270 h 117"/>
              <a:gd name="T34" fmla="*/ 1260482 w 118"/>
              <a:gd name="T35" fmla="*/ 43352374 h 117"/>
              <a:gd name="T36" fmla="*/ 3780652 w 118"/>
              <a:gd name="T37" fmla="*/ 49545006 h 117"/>
              <a:gd name="T38" fmla="*/ 6300821 w 118"/>
              <a:gd name="T39" fmla="*/ 55738438 h 117"/>
              <a:gd name="T40" fmla="*/ 11341161 w 118"/>
              <a:gd name="T41" fmla="*/ 61312515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312515 h 117"/>
              <a:gd name="T58" fmla="*/ 68044589 w 118"/>
              <a:gd name="T59" fmla="*/ 55738438 h 117"/>
              <a:gd name="T60" fmla="*/ 71825240 w 118"/>
              <a:gd name="T61" fmla="*/ 49545006 h 117"/>
              <a:gd name="T62" fmla="*/ 74345409 w 118"/>
              <a:gd name="T63" fmla="*/ 43352374 h 117"/>
              <a:gd name="T64" fmla="*/ 74345409 w 118"/>
              <a:gd name="T65" fmla="*/ 3592027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4" name="Freeform 16"/>
          <p:cNvSpPr>
            <a:spLocks/>
          </p:cNvSpPr>
          <p:nvPr/>
        </p:nvSpPr>
        <p:spPr bwMode="auto">
          <a:xfrm>
            <a:off x="3892550" y="5049838"/>
            <a:ext cx="93663" cy="92075"/>
          </a:xfrm>
          <a:custGeom>
            <a:avLst/>
            <a:gdLst>
              <a:gd name="T0" fmla="*/ 74345409 w 118"/>
              <a:gd name="T1" fmla="*/ 35920270 h 117"/>
              <a:gd name="T2" fmla="*/ 74345409 w 118"/>
              <a:gd name="T3" fmla="*/ 29107509 h 117"/>
              <a:gd name="T4" fmla="*/ 71825240 w 118"/>
              <a:gd name="T5" fmla="*/ 21676187 h 117"/>
              <a:gd name="T6" fmla="*/ 68044589 w 118"/>
              <a:gd name="T7" fmla="*/ 15482767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5482767 h 117"/>
              <a:gd name="T28" fmla="*/ 3780652 w 118"/>
              <a:gd name="T29" fmla="*/ 21676187 h 117"/>
              <a:gd name="T30" fmla="*/ 1260482 w 118"/>
              <a:gd name="T31" fmla="*/ 29107509 h 117"/>
              <a:gd name="T32" fmla="*/ 0 w 118"/>
              <a:gd name="T33" fmla="*/ 35920270 h 117"/>
              <a:gd name="T34" fmla="*/ 1260482 w 118"/>
              <a:gd name="T35" fmla="*/ 43352374 h 117"/>
              <a:gd name="T36" fmla="*/ 3780652 w 118"/>
              <a:gd name="T37" fmla="*/ 49545006 h 117"/>
              <a:gd name="T38" fmla="*/ 6300821 w 118"/>
              <a:gd name="T39" fmla="*/ 55738438 h 117"/>
              <a:gd name="T40" fmla="*/ 11341161 w 118"/>
              <a:gd name="T41" fmla="*/ 61312515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312515 h 117"/>
              <a:gd name="T58" fmla="*/ 68044589 w 118"/>
              <a:gd name="T59" fmla="*/ 55738438 h 117"/>
              <a:gd name="T60" fmla="*/ 71825240 w 118"/>
              <a:gd name="T61" fmla="*/ 49545006 h 117"/>
              <a:gd name="T62" fmla="*/ 74345409 w 118"/>
              <a:gd name="T63" fmla="*/ 43352374 h 117"/>
              <a:gd name="T64" fmla="*/ 74345409 w 118"/>
              <a:gd name="T65" fmla="*/ 3592027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5" name="Freeform 17"/>
          <p:cNvSpPr>
            <a:spLocks/>
          </p:cNvSpPr>
          <p:nvPr/>
        </p:nvSpPr>
        <p:spPr bwMode="auto">
          <a:xfrm>
            <a:off x="3892550" y="4818063"/>
            <a:ext cx="93663" cy="92075"/>
          </a:xfrm>
          <a:custGeom>
            <a:avLst/>
            <a:gdLst>
              <a:gd name="T0" fmla="*/ 74345409 w 118"/>
              <a:gd name="T1" fmla="*/ 35920270 h 117"/>
              <a:gd name="T2" fmla="*/ 74345409 w 118"/>
              <a:gd name="T3" fmla="*/ 28488167 h 117"/>
              <a:gd name="T4" fmla="*/ 71825240 w 118"/>
              <a:gd name="T5" fmla="*/ 21676187 h 117"/>
              <a:gd name="T6" fmla="*/ 68044589 w 118"/>
              <a:gd name="T7" fmla="*/ 15482767 h 117"/>
              <a:gd name="T8" fmla="*/ 63004251 w 118"/>
              <a:gd name="T9" fmla="*/ 10528029 h 117"/>
              <a:gd name="T10" fmla="*/ 57963913 w 118"/>
              <a:gd name="T11" fmla="*/ 5574079 h 117"/>
              <a:gd name="T12" fmla="*/ 51663875 w 118"/>
              <a:gd name="T13" fmla="*/ 1858027 h 117"/>
              <a:gd name="T14" fmla="*/ 44733608 w 118"/>
              <a:gd name="T15" fmla="*/ 0 h 117"/>
              <a:gd name="T16" fmla="*/ 37173101 w 118"/>
              <a:gd name="T17" fmla="*/ 0 h 117"/>
              <a:gd name="T18" fmla="*/ 29611800 w 118"/>
              <a:gd name="T19" fmla="*/ 0 h 117"/>
              <a:gd name="T20" fmla="*/ 23942009 w 118"/>
              <a:gd name="T21" fmla="*/ 1858027 h 117"/>
              <a:gd name="T22" fmla="*/ 16381502 w 118"/>
              <a:gd name="T23" fmla="*/ 5574079 h 117"/>
              <a:gd name="T24" fmla="*/ 11341161 w 118"/>
              <a:gd name="T25" fmla="*/ 10528029 h 117"/>
              <a:gd name="T26" fmla="*/ 6300821 w 118"/>
              <a:gd name="T27" fmla="*/ 15482767 h 117"/>
              <a:gd name="T28" fmla="*/ 3780652 w 118"/>
              <a:gd name="T29" fmla="*/ 21676187 h 117"/>
              <a:gd name="T30" fmla="*/ 1260482 w 118"/>
              <a:gd name="T31" fmla="*/ 28488167 h 117"/>
              <a:gd name="T32" fmla="*/ 0 w 118"/>
              <a:gd name="T33" fmla="*/ 35920270 h 117"/>
              <a:gd name="T34" fmla="*/ 1260482 w 118"/>
              <a:gd name="T35" fmla="*/ 43352374 h 117"/>
              <a:gd name="T36" fmla="*/ 3780652 w 118"/>
              <a:gd name="T37" fmla="*/ 48925664 h 117"/>
              <a:gd name="T38" fmla="*/ 6300821 w 118"/>
              <a:gd name="T39" fmla="*/ 55119096 h 117"/>
              <a:gd name="T40" fmla="*/ 11341161 w 118"/>
              <a:gd name="T41" fmla="*/ 61312515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312515 h 117"/>
              <a:gd name="T58" fmla="*/ 68044589 w 118"/>
              <a:gd name="T59" fmla="*/ 55119096 h 117"/>
              <a:gd name="T60" fmla="*/ 71825240 w 118"/>
              <a:gd name="T61" fmla="*/ 48925664 h 117"/>
              <a:gd name="T62" fmla="*/ 74345409 w 118"/>
              <a:gd name="T63" fmla="*/ 43352374 h 117"/>
              <a:gd name="T64" fmla="*/ 74345409 w 118"/>
              <a:gd name="T65" fmla="*/ 3592027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6" name="Freeform 18"/>
          <p:cNvSpPr>
            <a:spLocks/>
          </p:cNvSpPr>
          <p:nvPr/>
        </p:nvSpPr>
        <p:spPr bwMode="auto">
          <a:xfrm>
            <a:off x="3892550" y="4818063"/>
            <a:ext cx="93663" cy="92075"/>
          </a:xfrm>
          <a:custGeom>
            <a:avLst/>
            <a:gdLst>
              <a:gd name="T0" fmla="*/ 74345409 w 118"/>
              <a:gd name="T1" fmla="*/ 35920270 h 117"/>
              <a:gd name="T2" fmla="*/ 74345409 w 118"/>
              <a:gd name="T3" fmla="*/ 28488167 h 117"/>
              <a:gd name="T4" fmla="*/ 71825240 w 118"/>
              <a:gd name="T5" fmla="*/ 21676187 h 117"/>
              <a:gd name="T6" fmla="*/ 68044589 w 118"/>
              <a:gd name="T7" fmla="*/ 15482767 h 117"/>
              <a:gd name="T8" fmla="*/ 63004251 w 118"/>
              <a:gd name="T9" fmla="*/ 10528029 h 117"/>
              <a:gd name="T10" fmla="*/ 57963913 w 118"/>
              <a:gd name="T11" fmla="*/ 5574079 h 117"/>
              <a:gd name="T12" fmla="*/ 51663875 w 118"/>
              <a:gd name="T13" fmla="*/ 1858027 h 117"/>
              <a:gd name="T14" fmla="*/ 44733608 w 118"/>
              <a:gd name="T15" fmla="*/ 0 h 117"/>
              <a:gd name="T16" fmla="*/ 37173101 w 118"/>
              <a:gd name="T17" fmla="*/ 0 h 117"/>
              <a:gd name="T18" fmla="*/ 29611800 w 118"/>
              <a:gd name="T19" fmla="*/ 0 h 117"/>
              <a:gd name="T20" fmla="*/ 23942009 w 118"/>
              <a:gd name="T21" fmla="*/ 1858027 h 117"/>
              <a:gd name="T22" fmla="*/ 16381502 w 118"/>
              <a:gd name="T23" fmla="*/ 5574079 h 117"/>
              <a:gd name="T24" fmla="*/ 11341161 w 118"/>
              <a:gd name="T25" fmla="*/ 10528029 h 117"/>
              <a:gd name="T26" fmla="*/ 6300821 w 118"/>
              <a:gd name="T27" fmla="*/ 15482767 h 117"/>
              <a:gd name="T28" fmla="*/ 3780652 w 118"/>
              <a:gd name="T29" fmla="*/ 21676187 h 117"/>
              <a:gd name="T30" fmla="*/ 1260482 w 118"/>
              <a:gd name="T31" fmla="*/ 28488167 h 117"/>
              <a:gd name="T32" fmla="*/ 0 w 118"/>
              <a:gd name="T33" fmla="*/ 35920270 h 117"/>
              <a:gd name="T34" fmla="*/ 1260482 w 118"/>
              <a:gd name="T35" fmla="*/ 43352374 h 117"/>
              <a:gd name="T36" fmla="*/ 3780652 w 118"/>
              <a:gd name="T37" fmla="*/ 48925664 h 117"/>
              <a:gd name="T38" fmla="*/ 6300821 w 118"/>
              <a:gd name="T39" fmla="*/ 55119096 h 117"/>
              <a:gd name="T40" fmla="*/ 11341161 w 118"/>
              <a:gd name="T41" fmla="*/ 61312515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312515 h 117"/>
              <a:gd name="T58" fmla="*/ 68044589 w 118"/>
              <a:gd name="T59" fmla="*/ 55119096 h 117"/>
              <a:gd name="T60" fmla="*/ 71825240 w 118"/>
              <a:gd name="T61" fmla="*/ 48925664 h 117"/>
              <a:gd name="T62" fmla="*/ 74345409 w 118"/>
              <a:gd name="T63" fmla="*/ 43352374 h 117"/>
              <a:gd name="T64" fmla="*/ 74345409 w 118"/>
              <a:gd name="T65" fmla="*/ 3592027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7" name="Freeform 19"/>
          <p:cNvSpPr>
            <a:spLocks/>
          </p:cNvSpPr>
          <p:nvPr/>
        </p:nvSpPr>
        <p:spPr bwMode="auto">
          <a:xfrm>
            <a:off x="3892550" y="4586288"/>
            <a:ext cx="93663" cy="92075"/>
          </a:xfrm>
          <a:custGeom>
            <a:avLst/>
            <a:gdLst>
              <a:gd name="T0" fmla="*/ 74345409 w 118"/>
              <a:gd name="T1" fmla="*/ 36539612 h 117"/>
              <a:gd name="T2" fmla="*/ 74345409 w 118"/>
              <a:gd name="T3" fmla="*/ 29107509 h 117"/>
              <a:gd name="T4" fmla="*/ 71825240 w 118"/>
              <a:gd name="T5" fmla="*/ 21676187 h 117"/>
              <a:gd name="T6" fmla="*/ 68044589 w 118"/>
              <a:gd name="T7" fmla="*/ 15482767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5482767 h 117"/>
              <a:gd name="T28" fmla="*/ 3780652 w 118"/>
              <a:gd name="T29" fmla="*/ 21676187 h 117"/>
              <a:gd name="T30" fmla="*/ 1260482 w 118"/>
              <a:gd name="T31" fmla="*/ 29107509 h 117"/>
              <a:gd name="T32" fmla="*/ 0 w 118"/>
              <a:gd name="T33" fmla="*/ 36539612 h 117"/>
              <a:gd name="T34" fmla="*/ 1260482 w 118"/>
              <a:gd name="T35" fmla="*/ 43352374 h 117"/>
              <a:gd name="T36" fmla="*/ 3780652 w 118"/>
              <a:gd name="T37" fmla="*/ 49545006 h 117"/>
              <a:gd name="T38" fmla="*/ 6300821 w 118"/>
              <a:gd name="T39" fmla="*/ 55738438 h 117"/>
              <a:gd name="T40" fmla="*/ 11341161 w 118"/>
              <a:gd name="T41" fmla="*/ 61931857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931857 h 117"/>
              <a:gd name="T58" fmla="*/ 68044589 w 118"/>
              <a:gd name="T59" fmla="*/ 55738438 h 117"/>
              <a:gd name="T60" fmla="*/ 71825240 w 118"/>
              <a:gd name="T61" fmla="*/ 49545006 h 117"/>
              <a:gd name="T62" fmla="*/ 74345409 w 118"/>
              <a:gd name="T63" fmla="*/ 43352374 h 117"/>
              <a:gd name="T64" fmla="*/ 74345409 w 118"/>
              <a:gd name="T65" fmla="*/ 36539612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8" name="Freeform 20"/>
          <p:cNvSpPr>
            <a:spLocks/>
          </p:cNvSpPr>
          <p:nvPr/>
        </p:nvSpPr>
        <p:spPr bwMode="auto">
          <a:xfrm>
            <a:off x="3892550" y="4586288"/>
            <a:ext cx="93663" cy="92075"/>
          </a:xfrm>
          <a:custGeom>
            <a:avLst/>
            <a:gdLst>
              <a:gd name="T0" fmla="*/ 74345409 w 118"/>
              <a:gd name="T1" fmla="*/ 36539612 h 117"/>
              <a:gd name="T2" fmla="*/ 74345409 w 118"/>
              <a:gd name="T3" fmla="*/ 29107509 h 117"/>
              <a:gd name="T4" fmla="*/ 71825240 w 118"/>
              <a:gd name="T5" fmla="*/ 21676187 h 117"/>
              <a:gd name="T6" fmla="*/ 68044589 w 118"/>
              <a:gd name="T7" fmla="*/ 15482767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5482767 h 117"/>
              <a:gd name="T28" fmla="*/ 3780652 w 118"/>
              <a:gd name="T29" fmla="*/ 21676187 h 117"/>
              <a:gd name="T30" fmla="*/ 1260482 w 118"/>
              <a:gd name="T31" fmla="*/ 29107509 h 117"/>
              <a:gd name="T32" fmla="*/ 0 w 118"/>
              <a:gd name="T33" fmla="*/ 36539612 h 117"/>
              <a:gd name="T34" fmla="*/ 1260482 w 118"/>
              <a:gd name="T35" fmla="*/ 43352374 h 117"/>
              <a:gd name="T36" fmla="*/ 3780652 w 118"/>
              <a:gd name="T37" fmla="*/ 49545006 h 117"/>
              <a:gd name="T38" fmla="*/ 6300821 w 118"/>
              <a:gd name="T39" fmla="*/ 55738438 h 117"/>
              <a:gd name="T40" fmla="*/ 11341161 w 118"/>
              <a:gd name="T41" fmla="*/ 61931857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931857 h 117"/>
              <a:gd name="T58" fmla="*/ 68044589 w 118"/>
              <a:gd name="T59" fmla="*/ 55738438 h 117"/>
              <a:gd name="T60" fmla="*/ 71825240 w 118"/>
              <a:gd name="T61" fmla="*/ 49545006 h 117"/>
              <a:gd name="T62" fmla="*/ 74345409 w 118"/>
              <a:gd name="T63" fmla="*/ 43352374 h 117"/>
              <a:gd name="T64" fmla="*/ 74345409 w 118"/>
              <a:gd name="T65" fmla="*/ 36539612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9" name="Freeform 21"/>
          <p:cNvSpPr>
            <a:spLocks/>
          </p:cNvSpPr>
          <p:nvPr/>
        </p:nvSpPr>
        <p:spPr bwMode="auto">
          <a:xfrm>
            <a:off x="3892550" y="4400550"/>
            <a:ext cx="93663" cy="92075"/>
          </a:xfrm>
          <a:custGeom>
            <a:avLst/>
            <a:gdLst>
              <a:gd name="T0" fmla="*/ 74345409 w 118"/>
              <a:gd name="T1" fmla="*/ 36539612 h 117"/>
              <a:gd name="T2" fmla="*/ 74345409 w 118"/>
              <a:gd name="T3" fmla="*/ 29107509 h 117"/>
              <a:gd name="T4" fmla="*/ 71825240 w 118"/>
              <a:gd name="T5" fmla="*/ 21676187 h 117"/>
              <a:gd name="T6" fmla="*/ 68044589 w 118"/>
              <a:gd name="T7" fmla="*/ 16102109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6102109 h 117"/>
              <a:gd name="T28" fmla="*/ 3780652 w 118"/>
              <a:gd name="T29" fmla="*/ 21676187 h 117"/>
              <a:gd name="T30" fmla="*/ 1260482 w 118"/>
              <a:gd name="T31" fmla="*/ 29107509 h 117"/>
              <a:gd name="T32" fmla="*/ 0 w 118"/>
              <a:gd name="T33" fmla="*/ 36539612 h 117"/>
              <a:gd name="T34" fmla="*/ 1260482 w 118"/>
              <a:gd name="T35" fmla="*/ 43352374 h 117"/>
              <a:gd name="T36" fmla="*/ 3780652 w 118"/>
              <a:gd name="T37" fmla="*/ 49545006 h 117"/>
              <a:gd name="T38" fmla="*/ 6300821 w 118"/>
              <a:gd name="T39" fmla="*/ 55738438 h 117"/>
              <a:gd name="T40" fmla="*/ 11341161 w 118"/>
              <a:gd name="T41" fmla="*/ 61931857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931857 h 117"/>
              <a:gd name="T58" fmla="*/ 68044589 w 118"/>
              <a:gd name="T59" fmla="*/ 55738438 h 117"/>
              <a:gd name="T60" fmla="*/ 71825240 w 118"/>
              <a:gd name="T61" fmla="*/ 49545006 h 117"/>
              <a:gd name="T62" fmla="*/ 74345409 w 118"/>
              <a:gd name="T63" fmla="*/ 43352374 h 117"/>
              <a:gd name="T64" fmla="*/ 74345409 w 118"/>
              <a:gd name="T65" fmla="*/ 36539612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0" name="Freeform 22"/>
          <p:cNvSpPr>
            <a:spLocks/>
          </p:cNvSpPr>
          <p:nvPr/>
        </p:nvSpPr>
        <p:spPr bwMode="auto">
          <a:xfrm>
            <a:off x="3892550" y="4400550"/>
            <a:ext cx="93663" cy="92075"/>
          </a:xfrm>
          <a:custGeom>
            <a:avLst/>
            <a:gdLst>
              <a:gd name="T0" fmla="*/ 74345409 w 118"/>
              <a:gd name="T1" fmla="*/ 36539612 h 117"/>
              <a:gd name="T2" fmla="*/ 74345409 w 118"/>
              <a:gd name="T3" fmla="*/ 29107509 h 117"/>
              <a:gd name="T4" fmla="*/ 71825240 w 118"/>
              <a:gd name="T5" fmla="*/ 21676187 h 117"/>
              <a:gd name="T6" fmla="*/ 68044589 w 118"/>
              <a:gd name="T7" fmla="*/ 16102109 h 117"/>
              <a:gd name="T8" fmla="*/ 63004251 w 118"/>
              <a:gd name="T9" fmla="*/ 11147371 h 117"/>
              <a:gd name="T10" fmla="*/ 57963913 w 118"/>
              <a:gd name="T11" fmla="*/ 6193421 h 117"/>
              <a:gd name="T12" fmla="*/ 51663875 w 118"/>
              <a:gd name="T13" fmla="*/ 2477368 h 117"/>
              <a:gd name="T14" fmla="*/ 44733608 w 118"/>
              <a:gd name="T15" fmla="*/ 0 h 117"/>
              <a:gd name="T16" fmla="*/ 37173101 w 118"/>
              <a:gd name="T17" fmla="*/ 0 h 117"/>
              <a:gd name="T18" fmla="*/ 29611800 w 118"/>
              <a:gd name="T19" fmla="*/ 0 h 117"/>
              <a:gd name="T20" fmla="*/ 23942009 w 118"/>
              <a:gd name="T21" fmla="*/ 2477368 h 117"/>
              <a:gd name="T22" fmla="*/ 16381502 w 118"/>
              <a:gd name="T23" fmla="*/ 6193421 h 117"/>
              <a:gd name="T24" fmla="*/ 11341161 w 118"/>
              <a:gd name="T25" fmla="*/ 11147371 h 117"/>
              <a:gd name="T26" fmla="*/ 6300821 w 118"/>
              <a:gd name="T27" fmla="*/ 16102109 h 117"/>
              <a:gd name="T28" fmla="*/ 3780652 w 118"/>
              <a:gd name="T29" fmla="*/ 21676187 h 117"/>
              <a:gd name="T30" fmla="*/ 1260482 w 118"/>
              <a:gd name="T31" fmla="*/ 29107509 h 117"/>
              <a:gd name="T32" fmla="*/ 0 w 118"/>
              <a:gd name="T33" fmla="*/ 36539612 h 117"/>
              <a:gd name="T34" fmla="*/ 1260482 w 118"/>
              <a:gd name="T35" fmla="*/ 43352374 h 117"/>
              <a:gd name="T36" fmla="*/ 3780652 w 118"/>
              <a:gd name="T37" fmla="*/ 49545006 h 117"/>
              <a:gd name="T38" fmla="*/ 6300821 w 118"/>
              <a:gd name="T39" fmla="*/ 55738438 h 117"/>
              <a:gd name="T40" fmla="*/ 11341161 w 118"/>
              <a:gd name="T41" fmla="*/ 61931857 h 117"/>
              <a:gd name="T42" fmla="*/ 16381502 w 118"/>
              <a:gd name="T43" fmla="*/ 66266464 h 117"/>
              <a:gd name="T44" fmla="*/ 23942009 w 118"/>
              <a:gd name="T45" fmla="*/ 68743831 h 117"/>
              <a:gd name="T46" fmla="*/ 29611800 w 118"/>
              <a:gd name="T47" fmla="*/ 71221199 h 117"/>
              <a:gd name="T48" fmla="*/ 37173101 w 118"/>
              <a:gd name="T49" fmla="*/ 72459883 h 117"/>
              <a:gd name="T50" fmla="*/ 44733608 w 118"/>
              <a:gd name="T51" fmla="*/ 71221199 h 117"/>
              <a:gd name="T52" fmla="*/ 51663875 w 118"/>
              <a:gd name="T53" fmla="*/ 68743831 h 117"/>
              <a:gd name="T54" fmla="*/ 57963913 w 118"/>
              <a:gd name="T55" fmla="*/ 66266464 h 117"/>
              <a:gd name="T56" fmla="*/ 63004251 w 118"/>
              <a:gd name="T57" fmla="*/ 61931857 h 117"/>
              <a:gd name="T58" fmla="*/ 68044589 w 118"/>
              <a:gd name="T59" fmla="*/ 55738438 h 117"/>
              <a:gd name="T60" fmla="*/ 71825240 w 118"/>
              <a:gd name="T61" fmla="*/ 49545006 h 117"/>
              <a:gd name="T62" fmla="*/ 74345409 w 118"/>
              <a:gd name="T63" fmla="*/ 43352374 h 117"/>
              <a:gd name="T64" fmla="*/ 74345409 w 118"/>
              <a:gd name="T65" fmla="*/ 36539612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31" name="Rectangle 23"/>
          <p:cNvSpPr>
            <a:spLocks noChangeArrowheads="1"/>
          </p:cNvSpPr>
          <p:nvPr/>
        </p:nvSpPr>
        <p:spPr bwMode="auto">
          <a:xfrm>
            <a:off x="3702050" y="538003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0</a:t>
            </a:r>
            <a:endParaRPr lang="en-US" altLang="en-US"/>
          </a:p>
        </p:txBody>
      </p:sp>
      <p:sp>
        <p:nvSpPr>
          <p:cNvPr id="68632" name="Rectangle 24"/>
          <p:cNvSpPr>
            <a:spLocks noChangeArrowheads="1"/>
          </p:cNvSpPr>
          <p:nvPr/>
        </p:nvSpPr>
        <p:spPr bwMode="auto">
          <a:xfrm>
            <a:off x="3702050" y="5124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1</a:t>
            </a:r>
            <a:endParaRPr lang="en-US" altLang="en-US"/>
          </a:p>
        </p:txBody>
      </p:sp>
      <p:sp>
        <p:nvSpPr>
          <p:cNvPr id="68633" name="Rectangle 25"/>
          <p:cNvSpPr>
            <a:spLocks noChangeArrowheads="1"/>
          </p:cNvSpPr>
          <p:nvPr/>
        </p:nvSpPr>
        <p:spPr bwMode="auto">
          <a:xfrm>
            <a:off x="3702050" y="4870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2</a:t>
            </a:r>
            <a:endParaRPr lang="en-US" altLang="en-US"/>
          </a:p>
        </p:txBody>
      </p:sp>
      <p:sp>
        <p:nvSpPr>
          <p:cNvPr id="68634" name="Rectangle 26"/>
          <p:cNvSpPr>
            <a:spLocks noChangeArrowheads="1"/>
          </p:cNvSpPr>
          <p:nvPr/>
        </p:nvSpPr>
        <p:spPr bwMode="auto">
          <a:xfrm>
            <a:off x="3702050" y="4660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3</a:t>
            </a:r>
            <a:endParaRPr lang="en-US" altLang="en-US"/>
          </a:p>
        </p:txBody>
      </p:sp>
      <p:sp>
        <p:nvSpPr>
          <p:cNvPr id="68635" name="Rectangle 27"/>
          <p:cNvSpPr>
            <a:spLocks noChangeArrowheads="1"/>
          </p:cNvSpPr>
          <p:nvPr/>
        </p:nvSpPr>
        <p:spPr bwMode="auto">
          <a:xfrm>
            <a:off x="3702050" y="442912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4</a:t>
            </a:r>
            <a:endParaRPr lang="en-US" altLang="en-US"/>
          </a:p>
        </p:txBody>
      </p:sp>
      <p:sp>
        <p:nvSpPr>
          <p:cNvPr id="68636" name="Rectangle 28"/>
          <p:cNvSpPr>
            <a:spLocks noChangeArrowheads="1"/>
          </p:cNvSpPr>
          <p:nvPr/>
        </p:nvSpPr>
        <p:spPr bwMode="auto">
          <a:xfrm>
            <a:off x="3702050" y="42433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5</a:t>
            </a:r>
            <a:endParaRPr lang="en-US" altLang="en-US"/>
          </a:p>
        </p:txBody>
      </p:sp>
      <p:sp>
        <p:nvSpPr>
          <p:cNvPr id="68637" name="Freeform 29"/>
          <p:cNvSpPr>
            <a:spLocks/>
          </p:cNvSpPr>
          <p:nvPr/>
        </p:nvSpPr>
        <p:spPr bwMode="auto">
          <a:xfrm>
            <a:off x="3892550" y="4167188"/>
            <a:ext cx="93663" cy="93662"/>
          </a:xfrm>
          <a:custGeom>
            <a:avLst/>
            <a:gdLst>
              <a:gd name="T0" fmla="*/ 74345409 w 118"/>
              <a:gd name="T1" fmla="*/ 37169407 h 117"/>
              <a:gd name="T2" fmla="*/ 74345409 w 118"/>
              <a:gd name="T3" fmla="*/ 30119943 h 117"/>
              <a:gd name="T4" fmla="*/ 71825240 w 118"/>
              <a:gd name="T5" fmla="*/ 22430048 h 117"/>
              <a:gd name="T6" fmla="*/ 68044589 w 118"/>
              <a:gd name="T7" fmla="*/ 16021007 h 117"/>
              <a:gd name="T8" fmla="*/ 63004251 w 118"/>
              <a:gd name="T9" fmla="*/ 10894412 h 117"/>
              <a:gd name="T10" fmla="*/ 57963913 w 118"/>
              <a:gd name="T11" fmla="*/ 5767818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5767818 h 117"/>
              <a:gd name="T24" fmla="*/ 11341161 w 118"/>
              <a:gd name="T25" fmla="*/ 10894412 h 117"/>
              <a:gd name="T26" fmla="*/ 6300821 w 118"/>
              <a:gd name="T27" fmla="*/ 16021007 h 117"/>
              <a:gd name="T28" fmla="*/ 3780652 w 118"/>
              <a:gd name="T29" fmla="*/ 22430048 h 117"/>
              <a:gd name="T30" fmla="*/ 1260482 w 118"/>
              <a:gd name="T31" fmla="*/ 30119943 h 117"/>
              <a:gd name="T32" fmla="*/ 0 w 118"/>
              <a:gd name="T33" fmla="*/ 37169407 h 117"/>
              <a:gd name="T34" fmla="*/ 1260482 w 118"/>
              <a:gd name="T35" fmla="*/ 44859296 h 117"/>
              <a:gd name="T36" fmla="*/ 3780652 w 118"/>
              <a:gd name="T37" fmla="*/ 51267536 h 117"/>
              <a:gd name="T38" fmla="*/ 6300821 w 118"/>
              <a:gd name="T39" fmla="*/ 57035365 h 117"/>
              <a:gd name="T40" fmla="*/ 11341161 w 118"/>
              <a:gd name="T41" fmla="*/ 63443605 h 117"/>
              <a:gd name="T42" fmla="*/ 16381502 w 118"/>
              <a:gd name="T43" fmla="*/ 68570998 h 117"/>
              <a:gd name="T44" fmla="*/ 23942009 w 118"/>
              <a:gd name="T45" fmla="*/ 71134294 h 117"/>
              <a:gd name="T46" fmla="*/ 29611800 w 118"/>
              <a:gd name="T47" fmla="*/ 73697590 h 117"/>
              <a:gd name="T48" fmla="*/ 37173101 w 118"/>
              <a:gd name="T49" fmla="*/ 74979238 h 117"/>
              <a:gd name="T50" fmla="*/ 44733608 w 118"/>
              <a:gd name="T51" fmla="*/ 73697590 h 117"/>
              <a:gd name="T52" fmla="*/ 51663875 w 118"/>
              <a:gd name="T53" fmla="*/ 71134294 h 117"/>
              <a:gd name="T54" fmla="*/ 57963913 w 118"/>
              <a:gd name="T55" fmla="*/ 68570998 h 117"/>
              <a:gd name="T56" fmla="*/ 63004251 w 118"/>
              <a:gd name="T57" fmla="*/ 63443605 h 117"/>
              <a:gd name="T58" fmla="*/ 68044589 w 118"/>
              <a:gd name="T59" fmla="*/ 57035365 h 117"/>
              <a:gd name="T60" fmla="*/ 71825240 w 118"/>
              <a:gd name="T61" fmla="*/ 51267536 h 117"/>
              <a:gd name="T62" fmla="*/ 74345409 w 118"/>
              <a:gd name="T63" fmla="*/ 44859296 h 117"/>
              <a:gd name="T64" fmla="*/ 74345409 w 118"/>
              <a:gd name="T65" fmla="*/ 3716940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8" name="Freeform 30"/>
          <p:cNvSpPr>
            <a:spLocks/>
          </p:cNvSpPr>
          <p:nvPr/>
        </p:nvSpPr>
        <p:spPr bwMode="auto">
          <a:xfrm>
            <a:off x="3892550" y="4167188"/>
            <a:ext cx="93663" cy="93662"/>
          </a:xfrm>
          <a:custGeom>
            <a:avLst/>
            <a:gdLst>
              <a:gd name="T0" fmla="*/ 74345409 w 118"/>
              <a:gd name="T1" fmla="*/ 37169407 h 117"/>
              <a:gd name="T2" fmla="*/ 74345409 w 118"/>
              <a:gd name="T3" fmla="*/ 30119943 h 117"/>
              <a:gd name="T4" fmla="*/ 71825240 w 118"/>
              <a:gd name="T5" fmla="*/ 22430048 h 117"/>
              <a:gd name="T6" fmla="*/ 68044589 w 118"/>
              <a:gd name="T7" fmla="*/ 16021007 h 117"/>
              <a:gd name="T8" fmla="*/ 63004251 w 118"/>
              <a:gd name="T9" fmla="*/ 10894412 h 117"/>
              <a:gd name="T10" fmla="*/ 57963913 w 118"/>
              <a:gd name="T11" fmla="*/ 5767818 h 117"/>
              <a:gd name="T12" fmla="*/ 51663875 w 118"/>
              <a:gd name="T13" fmla="*/ 2563297 h 117"/>
              <a:gd name="T14" fmla="*/ 44733608 w 118"/>
              <a:gd name="T15" fmla="*/ 0 h 117"/>
              <a:gd name="T16" fmla="*/ 37173101 w 118"/>
              <a:gd name="T17" fmla="*/ 0 h 117"/>
              <a:gd name="T18" fmla="*/ 29611800 w 118"/>
              <a:gd name="T19" fmla="*/ 0 h 117"/>
              <a:gd name="T20" fmla="*/ 23942009 w 118"/>
              <a:gd name="T21" fmla="*/ 2563297 h 117"/>
              <a:gd name="T22" fmla="*/ 16381502 w 118"/>
              <a:gd name="T23" fmla="*/ 5767818 h 117"/>
              <a:gd name="T24" fmla="*/ 11341161 w 118"/>
              <a:gd name="T25" fmla="*/ 10894412 h 117"/>
              <a:gd name="T26" fmla="*/ 6300821 w 118"/>
              <a:gd name="T27" fmla="*/ 16021007 h 117"/>
              <a:gd name="T28" fmla="*/ 3780652 w 118"/>
              <a:gd name="T29" fmla="*/ 22430048 h 117"/>
              <a:gd name="T30" fmla="*/ 1260482 w 118"/>
              <a:gd name="T31" fmla="*/ 30119943 h 117"/>
              <a:gd name="T32" fmla="*/ 0 w 118"/>
              <a:gd name="T33" fmla="*/ 37169407 h 117"/>
              <a:gd name="T34" fmla="*/ 1260482 w 118"/>
              <a:gd name="T35" fmla="*/ 44859296 h 117"/>
              <a:gd name="T36" fmla="*/ 3780652 w 118"/>
              <a:gd name="T37" fmla="*/ 51267536 h 117"/>
              <a:gd name="T38" fmla="*/ 6300821 w 118"/>
              <a:gd name="T39" fmla="*/ 57035365 h 117"/>
              <a:gd name="T40" fmla="*/ 11341161 w 118"/>
              <a:gd name="T41" fmla="*/ 63443605 h 117"/>
              <a:gd name="T42" fmla="*/ 16381502 w 118"/>
              <a:gd name="T43" fmla="*/ 68570998 h 117"/>
              <a:gd name="T44" fmla="*/ 23942009 w 118"/>
              <a:gd name="T45" fmla="*/ 71134294 h 117"/>
              <a:gd name="T46" fmla="*/ 29611800 w 118"/>
              <a:gd name="T47" fmla="*/ 73697590 h 117"/>
              <a:gd name="T48" fmla="*/ 37173101 w 118"/>
              <a:gd name="T49" fmla="*/ 74979238 h 117"/>
              <a:gd name="T50" fmla="*/ 44733608 w 118"/>
              <a:gd name="T51" fmla="*/ 73697590 h 117"/>
              <a:gd name="T52" fmla="*/ 51663875 w 118"/>
              <a:gd name="T53" fmla="*/ 71134294 h 117"/>
              <a:gd name="T54" fmla="*/ 57963913 w 118"/>
              <a:gd name="T55" fmla="*/ 68570998 h 117"/>
              <a:gd name="T56" fmla="*/ 63004251 w 118"/>
              <a:gd name="T57" fmla="*/ 63443605 h 117"/>
              <a:gd name="T58" fmla="*/ 68044589 w 118"/>
              <a:gd name="T59" fmla="*/ 57035365 h 117"/>
              <a:gd name="T60" fmla="*/ 71825240 w 118"/>
              <a:gd name="T61" fmla="*/ 51267536 h 117"/>
              <a:gd name="T62" fmla="*/ 74345409 w 118"/>
              <a:gd name="T63" fmla="*/ 44859296 h 117"/>
              <a:gd name="T64" fmla="*/ 74345409 w 118"/>
              <a:gd name="T65" fmla="*/ 3716940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39" name="Rectangle 31"/>
          <p:cNvSpPr>
            <a:spLocks noChangeArrowheads="1"/>
          </p:cNvSpPr>
          <p:nvPr/>
        </p:nvSpPr>
        <p:spPr bwMode="auto">
          <a:xfrm>
            <a:off x="3702050" y="39639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6</a:t>
            </a:r>
            <a:endParaRPr lang="en-US" altLang="en-US"/>
          </a:p>
        </p:txBody>
      </p:sp>
      <p:sp>
        <p:nvSpPr>
          <p:cNvPr id="68640" name="Freeform 32"/>
          <p:cNvSpPr>
            <a:spLocks noEditPoints="1"/>
          </p:cNvSpPr>
          <p:nvPr/>
        </p:nvSpPr>
        <p:spPr bwMode="auto">
          <a:xfrm>
            <a:off x="3938588" y="3328988"/>
            <a:ext cx="3175" cy="561975"/>
          </a:xfrm>
          <a:custGeom>
            <a:avLst/>
            <a:gdLst>
              <a:gd name="T0" fmla="*/ 0 w 6"/>
              <a:gd name="T1" fmla="*/ 416456074 h 708"/>
              <a:gd name="T2" fmla="*/ 559858 w 6"/>
              <a:gd name="T3" fmla="*/ 415195500 h 708"/>
              <a:gd name="T4" fmla="*/ 1680104 w 6"/>
              <a:gd name="T5" fmla="*/ 416456074 h 708"/>
              <a:gd name="T6" fmla="*/ 1120246 w 6"/>
              <a:gd name="T7" fmla="*/ 446067701 h 708"/>
              <a:gd name="T8" fmla="*/ 0 w 6"/>
              <a:gd name="T9" fmla="*/ 446067701 h 708"/>
              <a:gd name="T10" fmla="*/ 0 w 6"/>
              <a:gd name="T11" fmla="*/ 444808020 h 708"/>
              <a:gd name="T12" fmla="*/ 0 w 6"/>
              <a:gd name="T13" fmla="*/ 369832703 h 708"/>
              <a:gd name="T14" fmla="*/ 559858 w 6"/>
              <a:gd name="T15" fmla="*/ 367312548 h 708"/>
              <a:gd name="T16" fmla="*/ 1680104 w 6"/>
              <a:gd name="T17" fmla="*/ 369832703 h 708"/>
              <a:gd name="T18" fmla="*/ 1120246 w 6"/>
              <a:gd name="T19" fmla="*/ 398184649 h 708"/>
              <a:gd name="T20" fmla="*/ 0 w 6"/>
              <a:gd name="T21" fmla="*/ 398184649 h 708"/>
              <a:gd name="T22" fmla="*/ 0 w 6"/>
              <a:gd name="T23" fmla="*/ 396924969 h 708"/>
              <a:gd name="T24" fmla="*/ 0 w 6"/>
              <a:gd name="T25" fmla="*/ 323210225 h 708"/>
              <a:gd name="T26" fmla="*/ 559858 w 6"/>
              <a:gd name="T27" fmla="*/ 320690070 h 708"/>
              <a:gd name="T28" fmla="*/ 1680104 w 6"/>
              <a:gd name="T29" fmla="*/ 323210225 h 708"/>
              <a:gd name="T30" fmla="*/ 1120246 w 6"/>
              <a:gd name="T31" fmla="*/ 351562172 h 708"/>
              <a:gd name="T32" fmla="*/ 0 w 6"/>
              <a:gd name="T33" fmla="*/ 351562172 h 708"/>
              <a:gd name="T34" fmla="*/ 0 w 6"/>
              <a:gd name="T35" fmla="*/ 350301697 h 708"/>
              <a:gd name="T36" fmla="*/ 0 w 6"/>
              <a:gd name="T37" fmla="*/ 275327273 h 708"/>
              <a:gd name="T38" fmla="*/ 559858 w 6"/>
              <a:gd name="T39" fmla="*/ 274066798 h 708"/>
              <a:gd name="T40" fmla="*/ 1680104 w 6"/>
              <a:gd name="T41" fmla="*/ 275327273 h 708"/>
              <a:gd name="T42" fmla="*/ 1120246 w 6"/>
              <a:gd name="T43" fmla="*/ 304938900 h 708"/>
              <a:gd name="T44" fmla="*/ 0 w 6"/>
              <a:gd name="T45" fmla="*/ 304938900 h 708"/>
              <a:gd name="T46" fmla="*/ 0 w 6"/>
              <a:gd name="T47" fmla="*/ 303678426 h 708"/>
              <a:gd name="T48" fmla="*/ 0 w 6"/>
              <a:gd name="T49" fmla="*/ 228704002 h 708"/>
              <a:gd name="T50" fmla="*/ 559858 w 6"/>
              <a:gd name="T51" fmla="*/ 226183846 h 708"/>
              <a:gd name="T52" fmla="*/ 1680104 w 6"/>
              <a:gd name="T53" fmla="*/ 228704002 h 708"/>
              <a:gd name="T54" fmla="*/ 1120246 w 6"/>
              <a:gd name="T55" fmla="*/ 257055948 h 708"/>
              <a:gd name="T56" fmla="*/ 0 w 6"/>
              <a:gd name="T57" fmla="*/ 257055948 h 708"/>
              <a:gd name="T58" fmla="*/ 0 w 6"/>
              <a:gd name="T59" fmla="*/ 255795474 h 708"/>
              <a:gd name="T60" fmla="*/ 0 w 6"/>
              <a:gd name="T61" fmla="*/ 180821000 h 708"/>
              <a:gd name="T62" fmla="*/ 559858 w 6"/>
              <a:gd name="T63" fmla="*/ 179561319 h 708"/>
              <a:gd name="T64" fmla="*/ 1680104 w 6"/>
              <a:gd name="T65" fmla="*/ 180821000 h 708"/>
              <a:gd name="T66" fmla="*/ 1120246 w 6"/>
              <a:gd name="T67" fmla="*/ 209803233 h 708"/>
              <a:gd name="T68" fmla="*/ 0 w 6"/>
              <a:gd name="T69" fmla="*/ 209803233 h 708"/>
              <a:gd name="T70" fmla="*/ 0 w 6"/>
              <a:gd name="T71" fmla="*/ 208542759 h 708"/>
              <a:gd name="T72" fmla="*/ 0 w 6"/>
              <a:gd name="T73" fmla="*/ 134198522 h 708"/>
              <a:gd name="T74" fmla="*/ 559858 w 6"/>
              <a:gd name="T75" fmla="*/ 131678367 h 708"/>
              <a:gd name="T76" fmla="*/ 1680104 w 6"/>
              <a:gd name="T77" fmla="*/ 134198522 h 708"/>
              <a:gd name="T78" fmla="*/ 1120246 w 6"/>
              <a:gd name="T79" fmla="*/ 161920231 h 708"/>
              <a:gd name="T80" fmla="*/ 0 w 6"/>
              <a:gd name="T81" fmla="*/ 161920231 h 708"/>
              <a:gd name="T82" fmla="*/ 0 w 6"/>
              <a:gd name="T83" fmla="*/ 160659757 h 708"/>
              <a:gd name="T84" fmla="*/ 0 w 6"/>
              <a:gd name="T85" fmla="*/ 86945782 h 708"/>
              <a:gd name="T86" fmla="*/ 559858 w 6"/>
              <a:gd name="T87" fmla="*/ 85055070 h 708"/>
              <a:gd name="T88" fmla="*/ 1680104 w 6"/>
              <a:gd name="T89" fmla="*/ 86945782 h 708"/>
              <a:gd name="T90" fmla="*/ 1120246 w 6"/>
              <a:gd name="T91" fmla="*/ 115296960 h 708"/>
              <a:gd name="T92" fmla="*/ 0 w 6"/>
              <a:gd name="T93" fmla="*/ 115296960 h 708"/>
              <a:gd name="T94" fmla="*/ 0 w 6"/>
              <a:gd name="T95" fmla="*/ 114037279 h 708"/>
              <a:gd name="T96" fmla="*/ 0 w 6"/>
              <a:gd name="T97" fmla="*/ 39062024 h 708"/>
              <a:gd name="T98" fmla="*/ 559858 w 6"/>
              <a:gd name="T99" fmla="*/ 37802343 h 708"/>
              <a:gd name="T100" fmla="*/ 1680104 w 6"/>
              <a:gd name="T101" fmla="*/ 39062024 h 708"/>
              <a:gd name="T102" fmla="*/ 1120246 w 6"/>
              <a:gd name="T103" fmla="*/ 68674457 h 708"/>
              <a:gd name="T104" fmla="*/ 0 w 6"/>
              <a:gd name="T105" fmla="*/ 68674457 h 708"/>
              <a:gd name="T106" fmla="*/ 0 w 6"/>
              <a:gd name="T107" fmla="*/ 67413983 h 708"/>
              <a:gd name="T108" fmla="*/ 0 w 6"/>
              <a:gd name="T109" fmla="*/ 2520156 h 708"/>
              <a:gd name="T110" fmla="*/ 559858 w 6"/>
              <a:gd name="T111" fmla="*/ 0 h 708"/>
              <a:gd name="T112" fmla="*/ 1680104 w 6"/>
              <a:gd name="T113" fmla="*/ 2520156 h 708"/>
              <a:gd name="T114" fmla="*/ 1120246 w 6"/>
              <a:gd name="T115" fmla="*/ 20791487 h 708"/>
              <a:gd name="T116" fmla="*/ 0 w 6"/>
              <a:gd name="T117" fmla="*/ 20791487 h 708"/>
              <a:gd name="T118" fmla="*/ 0 w 6"/>
              <a:gd name="T119" fmla="*/ 19531012 h 7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
              <a:gd name="T181" fmla="*/ 0 h 708"/>
              <a:gd name="T182" fmla="*/ 6 w 6"/>
              <a:gd name="T183" fmla="*/ 708 h 7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 h="708">
                <a:moveTo>
                  <a:pt x="0" y="706"/>
                </a:moveTo>
                <a:lnTo>
                  <a:pt x="0" y="661"/>
                </a:lnTo>
                <a:lnTo>
                  <a:pt x="0" y="659"/>
                </a:lnTo>
                <a:lnTo>
                  <a:pt x="2" y="659"/>
                </a:lnTo>
                <a:lnTo>
                  <a:pt x="4" y="659"/>
                </a:lnTo>
                <a:lnTo>
                  <a:pt x="6" y="661"/>
                </a:lnTo>
                <a:lnTo>
                  <a:pt x="6" y="706"/>
                </a:lnTo>
                <a:lnTo>
                  <a:pt x="4" y="708"/>
                </a:lnTo>
                <a:lnTo>
                  <a:pt x="2" y="708"/>
                </a:lnTo>
                <a:lnTo>
                  <a:pt x="0" y="708"/>
                </a:lnTo>
                <a:lnTo>
                  <a:pt x="0" y="706"/>
                </a:lnTo>
                <a:close/>
                <a:moveTo>
                  <a:pt x="0" y="630"/>
                </a:moveTo>
                <a:lnTo>
                  <a:pt x="0" y="587"/>
                </a:lnTo>
                <a:lnTo>
                  <a:pt x="0" y="585"/>
                </a:lnTo>
                <a:lnTo>
                  <a:pt x="2" y="583"/>
                </a:lnTo>
                <a:lnTo>
                  <a:pt x="4" y="585"/>
                </a:lnTo>
                <a:lnTo>
                  <a:pt x="6" y="587"/>
                </a:lnTo>
                <a:lnTo>
                  <a:pt x="6" y="630"/>
                </a:lnTo>
                <a:lnTo>
                  <a:pt x="4" y="632"/>
                </a:lnTo>
                <a:lnTo>
                  <a:pt x="2" y="634"/>
                </a:lnTo>
                <a:lnTo>
                  <a:pt x="0" y="632"/>
                </a:lnTo>
                <a:lnTo>
                  <a:pt x="0" y="630"/>
                </a:lnTo>
                <a:close/>
                <a:moveTo>
                  <a:pt x="0" y="556"/>
                </a:moveTo>
                <a:lnTo>
                  <a:pt x="0" y="513"/>
                </a:lnTo>
                <a:lnTo>
                  <a:pt x="0" y="509"/>
                </a:lnTo>
                <a:lnTo>
                  <a:pt x="2" y="509"/>
                </a:lnTo>
                <a:lnTo>
                  <a:pt x="4" y="509"/>
                </a:lnTo>
                <a:lnTo>
                  <a:pt x="6" y="513"/>
                </a:lnTo>
                <a:lnTo>
                  <a:pt x="6" y="556"/>
                </a:lnTo>
                <a:lnTo>
                  <a:pt x="4" y="558"/>
                </a:lnTo>
                <a:lnTo>
                  <a:pt x="2" y="560"/>
                </a:lnTo>
                <a:lnTo>
                  <a:pt x="0" y="558"/>
                </a:lnTo>
                <a:lnTo>
                  <a:pt x="0" y="556"/>
                </a:lnTo>
                <a:close/>
                <a:moveTo>
                  <a:pt x="0" y="482"/>
                </a:moveTo>
                <a:lnTo>
                  <a:pt x="0" y="437"/>
                </a:lnTo>
                <a:lnTo>
                  <a:pt x="0" y="435"/>
                </a:lnTo>
                <a:lnTo>
                  <a:pt x="2" y="435"/>
                </a:lnTo>
                <a:lnTo>
                  <a:pt x="4" y="435"/>
                </a:lnTo>
                <a:lnTo>
                  <a:pt x="6" y="437"/>
                </a:lnTo>
                <a:lnTo>
                  <a:pt x="6" y="482"/>
                </a:lnTo>
                <a:lnTo>
                  <a:pt x="4" y="484"/>
                </a:lnTo>
                <a:lnTo>
                  <a:pt x="2" y="484"/>
                </a:lnTo>
                <a:lnTo>
                  <a:pt x="0" y="484"/>
                </a:lnTo>
                <a:lnTo>
                  <a:pt x="0" y="482"/>
                </a:lnTo>
                <a:close/>
                <a:moveTo>
                  <a:pt x="0" y="406"/>
                </a:moveTo>
                <a:lnTo>
                  <a:pt x="0" y="363"/>
                </a:lnTo>
                <a:lnTo>
                  <a:pt x="0" y="361"/>
                </a:lnTo>
                <a:lnTo>
                  <a:pt x="2" y="359"/>
                </a:lnTo>
                <a:lnTo>
                  <a:pt x="4" y="361"/>
                </a:lnTo>
                <a:lnTo>
                  <a:pt x="6" y="363"/>
                </a:lnTo>
                <a:lnTo>
                  <a:pt x="6" y="406"/>
                </a:lnTo>
                <a:lnTo>
                  <a:pt x="4" y="408"/>
                </a:lnTo>
                <a:lnTo>
                  <a:pt x="2" y="409"/>
                </a:lnTo>
                <a:lnTo>
                  <a:pt x="0" y="408"/>
                </a:lnTo>
                <a:lnTo>
                  <a:pt x="0" y="406"/>
                </a:lnTo>
                <a:close/>
                <a:moveTo>
                  <a:pt x="0" y="331"/>
                </a:moveTo>
                <a:lnTo>
                  <a:pt x="0" y="287"/>
                </a:lnTo>
                <a:lnTo>
                  <a:pt x="0" y="285"/>
                </a:lnTo>
                <a:lnTo>
                  <a:pt x="2" y="285"/>
                </a:lnTo>
                <a:lnTo>
                  <a:pt x="4" y="285"/>
                </a:lnTo>
                <a:lnTo>
                  <a:pt x="6" y="287"/>
                </a:lnTo>
                <a:lnTo>
                  <a:pt x="6" y="331"/>
                </a:lnTo>
                <a:lnTo>
                  <a:pt x="4" y="333"/>
                </a:lnTo>
                <a:lnTo>
                  <a:pt x="2" y="333"/>
                </a:lnTo>
                <a:lnTo>
                  <a:pt x="0" y="333"/>
                </a:lnTo>
                <a:lnTo>
                  <a:pt x="0" y="331"/>
                </a:lnTo>
                <a:close/>
                <a:moveTo>
                  <a:pt x="0" y="255"/>
                </a:moveTo>
                <a:lnTo>
                  <a:pt x="0" y="213"/>
                </a:lnTo>
                <a:lnTo>
                  <a:pt x="0" y="211"/>
                </a:lnTo>
                <a:lnTo>
                  <a:pt x="2" y="209"/>
                </a:lnTo>
                <a:lnTo>
                  <a:pt x="4" y="211"/>
                </a:lnTo>
                <a:lnTo>
                  <a:pt x="6" y="213"/>
                </a:lnTo>
                <a:lnTo>
                  <a:pt x="6" y="255"/>
                </a:lnTo>
                <a:lnTo>
                  <a:pt x="4" y="257"/>
                </a:lnTo>
                <a:lnTo>
                  <a:pt x="2" y="259"/>
                </a:lnTo>
                <a:lnTo>
                  <a:pt x="0" y="257"/>
                </a:lnTo>
                <a:lnTo>
                  <a:pt x="0" y="255"/>
                </a:lnTo>
                <a:close/>
                <a:moveTo>
                  <a:pt x="0" y="181"/>
                </a:moveTo>
                <a:lnTo>
                  <a:pt x="0" y="138"/>
                </a:lnTo>
                <a:lnTo>
                  <a:pt x="0" y="135"/>
                </a:lnTo>
                <a:lnTo>
                  <a:pt x="2" y="135"/>
                </a:lnTo>
                <a:lnTo>
                  <a:pt x="4" y="135"/>
                </a:lnTo>
                <a:lnTo>
                  <a:pt x="6" y="138"/>
                </a:lnTo>
                <a:lnTo>
                  <a:pt x="6" y="181"/>
                </a:lnTo>
                <a:lnTo>
                  <a:pt x="4" y="183"/>
                </a:lnTo>
                <a:lnTo>
                  <a:pt x="2" y="185"/>
                </a:lnTo>
                <a:lnTo>
                  <a:pt x="0" y="183"/>
                </a:lnTo>
                <a:lnTo>
                  <a:pt x="0" y="181"/>
                </a:lnTo>
                <a:close/>
                <a:moveTo>
                  <a:pt x="0" y="107"/>
                </a:moveTo>
                <a:lnTo>
                  <a:pt x="0" y="62"/>
                </a:lnTo>
                <a:lnTo>
                  <a:pt x="0" y="60"/>
                </a:lnTo>
                <a:lnTo>
                  <a:pt x="2" y="60"/>
                </a:lnTo>
                <a:lnTo>
                  <a:pt x="4" y="60"/>
                </a:lnTo>
                <a:lnTo>
                  <a:pt x="6" y="62"/>
                </a:lnTo>
                <a:lnTo>
                  <a:pt x="6" y="107"/>
                </a:lnTo>
                <a:lnTo>
                  <a:pt x="4" y="109"/>
                </a:lnTo>
                <a:lnTo>
                  <a:pt x="2" y="109"/>
                </a:lnTo>
                <a:lnTo>
                  <a:pt x="0" y="109"/>
                </a:lnTo>
                <a:lnTo>
                  <a:pt x="0" y="107"/>
                </a:lnTo>
                <a:close/>
                <a:moveTo>
                  <a:pt x="0" y="31"/>
                </a:moveTo>
                <a:lnTo>
                  <a:pt x="0" y="4"/>
                </a:lnTo>
                <a:lnTo>
                  <a:pt x="0" y="2"/>
                </a:lnTo>
                <a:lnTo>
                  <a:pt x="2" y="0"/>
                </a:lnTo>
                <a:lnTo>
                  <a:pt x="4" y="2"/>
                </a:lnTo>
                <a:lnTo>
                  <a:pt x="6" y="4"/>
                </a:lnTo>
                <a:lnTo>
                  <a:pt x="6" y="31"/>
                </a:lnTo>
                <a:lnTo>
                  <a:pt x="4" y="33"/>
                </a:lnTo>
                <a:lnTo>
                  <a:pt x="2" y="35"/>
                </a:lnTo>
                <a:lnTo>
                  <a:pt x="0" y="33"/>
                </a:lnTo>
                <a:lnTo>
                  <a:pt x="0" y="31"/>
                </a:lnTo>
                <a:close/>
              </a:path>
            </a:pathLst>
          </a:custGeom>
          <a:solidFill>
            <a:srgbClr val="000000"/>
          </a:solidFill>
          <a:ln w="1588">
            <a:solidFill>
              <a:srgbClr val="000000"/>
            </a:solidFill>
            <a:prstDash val="solid"/>
            <a:round/>
            <a:headEnd/>
            <a:tailEnd/>
          </a:ln>
        </p:spPr>
        <p:txBody>
          <a:bodyPr/>
          <a:lstStyle/>
          <a:p>
            <a:endParaRPr lang="en-US"/>
          </a:p>
        </p:txBody>
      </p:sp>
      <p:sp>
        <p:nvSpPr>
          <p:cNvPr id="68641" name="Rectangle 33"/>
          <p:cNvSpPr>
            <a:spLocks noChangeArrowheads="1"/>
          </p:cNvSpPr>
          <p:nvPr/>
        </p:nvSpPr>
        <p:spPr bwMode="auto">
          <a:xfrm>
            <a:off x="4497388" y="4586288"/>
            <a:ext cx="696912"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8642" name="Rectangle 34"/>
          <p:cNvSpPr>
            <a:spLocks noChangeArrowheads="1"/>
          </p:cNvSpPr>
          <p:nvPr/>
        </p:nvSpPr>
        <p:spPr bwMode="auto">
          <a:xfrm>
            <a:off x="4497388" y="4586288"/>
            <a:ext cx="838200" cy="115919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8643" name="Rectangle 35"/>
          <p:cNvSpPr>
            <a:spLocks noChangeArrowheads="1"/>
          </p:cNvSpPr>
          <p:nvPr/>
        </p:nvSpPr>
        <p:spPr bwMode="auto">
          <a:xfrm>
            <a:off x="3529013" y="2944813"/>
            <a:ext cx="7858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LOADBUS</a:t>
            </a:r>
            <a:endParaRPr lang="en-US" altLang="en-US" b="1"/>
          </a:p>
        </p:txBody>
      </p:sp>
      <p:sp>
        <p:nvSpPr>
          <p:cNvPr id="68644" name="Line 36"/>
          <p:cNvSpPr>
            <a:spLocks noChangeShapeType="1"/>
          </p:cNvSpPr>
          <p:nvPr/>
        </p:nvSpPr>
        <p:spPr bwMode="auto">
          <a:xfrm>
            <a:off x="3938588" y="486410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5" name="Line 37"/>
          <p:cNvSpPr>
            <a:spLocks noChangeShapeType="1"/>
          </p:cNvSpPr>
          <p:nvPr/>
        </p:nvSpPr>
        <p:spPr bwMode="auto">
          <a:xfrm>
            <a:off x="3938588" y="5095875"/>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6" name="Line 38"/>
          <p:cNvSpPr>
            <a:spLocks noChangeShapeType="1"/>
          </p:cNvSpPr>
          <p:nvPr/>
        </p:nvSpPr>
        <p:spPr bwMode="auto">
          <a:xfrm>
            <a:off x="3938588" y="532765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7" name="Line 39"/>
          <p:cNvSpPr>
            <a:spLocks noChangeShapeType="1"/>
          </p:cNvSpPr>
          <p:nvPr/>
        </p:nvSpPr>
        <p:spPr bwMode="auto">
          <a:xfrm>
            <a:off x="3938588" y="5561013"/>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8" name="Rectangle 40"/>
          <p:cNvSpPr>
            <a:spLocks noChangeArrowheads="1"/>
          </p:cNvSpPr>
          <p:nvPr/>
        </p:nvSpPr>
        <p:spPr bwMode="auto">
          <a:xfrm>
            <a:off x="4591049" y="4650581"/>
            <a:ext cx="634789"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dirty="0"/>
              <a:t>3-ph </a:t>
            </a:r>
          </a:p>
          <a:p>
            <a:r>
              <a:rPr lang="en-US" altLang="en-US" sz="1000" b="1" dirty="0"/>
              <a:t>grounded-</a:t>
            </a:r>
          </a:p>
          <a:p>
            <a:r>
              <a:rPr lang="en-US" altLang="en-US" sz="1000" b="1" dirty="0"/>
              <a:t>Wye </a:t>
            </a:r>
          </a:p>
          <a:p>
            <a:r>
              <a:rPr lang="en-US" altLang="en-US" sz="1000" b="1" dirty="0"/>
              <a:t>LOAD</a:t>
            </a:r>
            <a:endParaRPr lang="en-US" altLang="en-US" b="1" dirty="0"/>
          </a:p>
        </p:txBody>
      </p:sp>
    </p:spTree>
    <p:extLst>
      <p:ext uri="{BB962C8B-B14F-4D97-AF65-F5344CB8AC3E}">
        <p14:creationId xmlns:p14="http://schemas.microsoft.com/office/powerpoint/2010/main" val="1133500532"/>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3A9CD0-2239-4A17-AE12-8DE9BDDF5A58}">
  <ds:schemaRef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9d4eb815-23ed-48d9-b0c1-2b9ce0016f4e"/>
    <ds:schemaRef ds:uri="http://www.w3.org/XML/1998/namespace"/>
    <ds:schemaRef ds:uri="http://purl.org/dc/dcmitype/"/>
  </ds:schemaRefs>
</ds:datastoreItem>
</file>

<file path=customXml/itemProps3.xml><?xml version="1.0" encoding="utf-8"?>
<ds:datastoreItem xmlns:ds="http://schemas.openxmlformats.org/officeDocument/2006/customXml" ds:itemID="{F99B5431-8C26-478B-808F-26BED01B74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701</TotalTime>
  <Words>826</Words>
  <Application>Microsoft Office PowerPoint</Application>
  <PresentationFormat>On-screen Show (4:3)</PresentationFormat>
  <Paragraphs>143</Paragraphs>
  <Slides>21</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Arial Narrow</vt:lpstr>
      <vt:lpstr>Calibri</vt:lpstr>
      <vt:lpstr>Courier New</vt:lpstr>
      <vt:lpstr>Times New Roman</vt:lpstr>
      <vt:lpstr>Wingdings</vt:lpstr>
      <vt:lpstr>2017 PowerPoint Theme</vt:lpstr>
      <vt:lpstr>Equation</vt:lpstr>
      <vt:lpstr>Advanced Modeling for Distribution Planning with OpenDSS </vt:lpstr>
      <vt:lpstr>Instructor</vt:lpstr>
      <vt:lpstr>Circuit Modeling Basics</vt:lpstr>
      <vt:lpstr>DSS Bus Model  (Bus ≠ Node)</vt:lpstr>
      <vt:lpstr>Node Numbers</vt:lpstr>
      <vt:lpstr>DSS Terminal Definition</vt:lpstr>
      <vt:lpstr>Power Delivery Elements</vt:lpstr>
      <vt:lpstr>Power Conversion Elements</vt:lpstr>
      <vt:lpstr>Specifying Bus Connections</vt:lpstr>
      <vt:lpstr>Specifying Bus Connections</vt:lpstr>
      <vt:lpstr>Specifying Bus Connections</vt:lpstr>
      <vt:lpstr>Specifying Bus Connections</vt:lpstr>
      <vt:lpstr>Possible Gotcha: Specifying Two Ungrounded-Wye Capacitors on Same Bus</vt:lpstr>
      <vt:lpstr>Capacitor Object</vt:lpstr>
      <vt:lpstr>Circuit Element Conductors are Connected to the Nodes of Buses</vt:lpstr>
      <vt:lpstr>Example: Connections for 1-Phase Residential Transformer Used in North America</vt:lpstr>
      <vt:lpstr>All Terminals of a Circuit Element Have Same Number of Conductors</vt:lpstr>
      <vt:lpstr>The Versatile REACTOR Model</vt:lpstr>
      <vt:lpstr>Specify R and X or Z1, Z2, Z0</vt:lpstr>
      <vt:lpstr>Specify Rmatrix and Xmatrix</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56</cp:revision>
  <cp:lastPrinted>2014-11-24T20:31:07Z</cp:lastPrinted>
  <dcterms:created xsi:type="dcterms:W3CDTF">2017-04-05T15:17:39Z</dcterms:created>
  <dcterms:modified xsi:type="dcterms:W3CDTF">2017-06-14T20:07:01Z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