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4"/>
  </p:sldMasterIdLst>
  <p:notesMasterIdLst>
    <p:notesMasterId r:id="rId24"/>
  </p:notesMasterIdLst>
  <p:sldIdLst>
    <p:sldId id="283" r:id="rId5"/>
    <p:sldId id="344" r:id="rId6"/>
    <p:sldId id="345" r:id="rId7"/>
    <p:sldId id="346" r:id="rId8"/>
    <p:sldId id="347" r:id="rId9"/>
    <p:sldId id="348" r:id="rId10"/>
    <p:sldId id="349" r:id="rId11"/>
    <p:sldId id="350" r:id="rId12"/>
    <p:sldId id="351" r:id="rId13"/>
    <p:sldId id="356" r:id="rId14"/>
    <p:sldId id="357" r:id="rId15"/>
    <p:sldId id="352" r:id="rId16"/>
    <p:sldId id="353" r:id="rId17"/>
    <p:sldId id="354" r:id="rId18"/>
    <p:sldId id="358" r:id="rId19"/>
    <p:sldId id="359" r:id="rId20"/>
    <p:sldId id="360" r:id="rId21"/>
    <p:sldId id="355" r:id="rId22"/>
    <p:sldId id="339" r:id="rId23"/>
  </p:sldIdLst>
  <p:sldSz cx="9144000" cy="6858000" type="screen4x3"/>
  <p:notesSz cx="7010400" cy="9296400"/>
  <p:defaultTextStyle>
    <a:defPPr>
      <a:defRPr lang="en-US"/>
    </a:defPPr>
    <a:lvl1pPr algn="ctr" rtl="0" eaLnBrk="0" fontAlgn="base" hangingPunct="0">
      <a:spcBef>
        <a:spcPct val="50000"/>
      </a:spcBef>
      <a:spcAft>
        <a:spcPct val="0"/>
      </a:spcAft>
      <a:defRPr sz="1600" kern="1200">
        <a:solidFill>
          <a:srgbClr val="000000"/>
        </a:solidFill>
        <a:latin typeface="Arial" charset="0"/>
        <a:ea typeface="+mn-ea"/>
        <a:cs typeface="+mn-cs"/>
      </a:defRPr>
    </a:lvl1pPr>
    <a:lvl2pPr marL="457200" algn="ctr" rtl="0" eaLnBrk="0" fontAlgn="base" hangingPunct="0">
      <a:spcBef>
        <a:spcPct val="50000"/>
      </a:spcBef>
      <a:spcAft>
        <a:spcPct val="0"/>
      </a:spcAft>
      <a:defRPr sz="1600" kern="1200">
        <a:solidFill>
          <a:srgbClr val="000000"/>
        </a:solidFill>
        <a:latin typeface="Arial" charset="0"/>
        <a:ea typeface="+mn-ea"/>
        <a:cs typeface="+mn-cs"/>
      </a:defRPr>
    </a:lvl2pPr>
    <a:lvl3pPr marL="914400" algn="ctr" rtl="0" eaLnBrk="0" fontAlgn="base" hangingPunct="0">
      <a:spcBef>
        <a:spcPct val="50000"/>
      </a:spcBef>
      <a:spcAft>
        <a:spcPct val="0"/>
      </a:spcAft>
      <a:defRPr sz="1600" kern="1200">
        <a:solidFill>
          <a:srgbClr val="000000"/>
        </a:solidFill>
        <a:latin typeface="Arial" charset="0"/>
        <a:ea typeface="+mn-ea"/>
        <a:cs typeface="+mn-cs"/>
      </a:defRPr>
    </a:lvl3pPr>
    <a:lvl4pPr marL="1371600" algn="ctr" rtl="0" eaLnBrk="0" fontAlgn="base" hangingPunct="0">
      <a:spcBef>
        <a:spcPct val="50000"/>
      </a:spcBef>
      <a:spcAft>
        <a:spcPct val="0"/>
      </a:spcAft>
      <a:defRPr sz="1600" kern="1200">
        <a:solidFill>
          <a:srgbClr val="000000"/>
        </a:solidFill>
        <a:latin typeface="Arial" charset="0"/>
        <a:ea typeface="+mn-ea"/>
        <a:cs typeface="+mn-cs"/>
      </a:defRPr>
    </a:lvl4pPr>
    <a:lvl5pPr marL="1828800" algn="ctr" rtl="0" eaLnBrk="0" fontAlgn="base" hangingPunct="0">
      <a:spcBef>
        <a:spcPct val="50000"/>
      </a:spcBef>
      <a:spcAft>
        <a:spcPct val="0"/>
      </a:spcAft>
      <a:defRPr sz="1600" kern="1200">
        <a:solidFill>
          <a:srgbClr val="000000"/>
        </a:solidFill>
        <a:latin typeface="Arial" charset="0"/>
        <a:ea typeface="+mn-ea"/>
        <a:cs typeface="+mn-cs"/>
      </a:defRPr>
    </a:lvl5pPr>
    <a:lvl6pPr marL="2286000" algn="l" defTabSz="914400" rtl="0" eaLnBrk="1" latinLnBrk="0" hangingPunct="1">
      <a:defRPr sz="1600" kern="1200">
        <a:solidFill>
          <a:srgbClr val="000000"/>
        </a:solidFill>
        <a:latin typeface="Arial" charset="0"/>
        <a:ea typeface="+mn-ea"/>
        <a:cs typeface="+mn-cs"/>
      </a:defRPr>
    </a:lvl6pPr>
    <a:lvl7pPr marL="2743200" algn="l" defTabSz="914400" rtl="0" eaLnBrk="1" latinLnBrk="0" hangingPunct="1">
      <a:defRPr sz="1600" kern="1200">
        <a:solidFill>
          <a:srgbClr val="000000"/>
        </a:solidFill>
        <a:latin typeface="Arial" charset="0"/>
        <a:ea typeface="+mn-ea"/>
        <a:cs typeface="+mn-cs"/>
      </a:defRPr>
    </a:lvl7pPr>
    <a:lvl8pPr marL="3200400" algn="l" defTabSz="914400" rtl="0" eaLnBrk="1" latinLnBrk="0" hangingPunct="1">
      <a:defRPr sz="1600" kern="1200">
        <a:solidFill>
          <a:srgbClr val="000000"/>
        </a:solidFill>
        <a:latin typeface="Arial" charset="0"/>
        <a:ea typeface="+mn-ea"/>
        <a:cs typeface="+mn-cs"/>
      </a:defRPr>
    </a:lvl8pPr>
    <a:lvl9pPr marL="3657600" algn="l" defTabSz="914400" rtl="0" eaLnBrk="1" latinLnBrk="0" hangingPunct="1">
      <a:defRPr sz="1600" kern="1200">
        <a:solidFill>
          <a:srgbClr val="000000"/>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5195D3"/>
    <a:srgbClr val="5B9BD5"/>
    <a:srgbClr val="5D7F9D"/>
    <a:srgbClr val="F3FBFF"/>
    <a:srgbClr val="E4F6FE"/>
    <a:srgbClr val="D5F0F9"/>
    <a:srgbClr val="AAD2E9"/>
    <a:srgbClr val="FFEB99"/>
    <a:srgbClr val="E6C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6366" autoAdjust="0"/>
  </p:normalViewPr>
  <p:slideViewPr>
    <p:cSldViewPr snapToGrid="0">
      <p:cViewPr varScale="1">
        <p:scale>
          <a:sx n="61" d="100"/>
          <a:sy n="61" d="100"/>
        </p:scale>
        <p:origin x="43" y="538"/>
      </p:cViewPr>
      <p:guideLst/>
    </p:cSldViewPr>
  </p:slideViewPr>
  <p:notesTextViewPr>
    <p:cViewPr>
      <p:scale>
        <a:sx n="1" d="1"/>
        <a:sy n="1" d="1"/>
      </p:scale>
      <p:origin x="0" y="0"/>
    </p:cViewPr>
  </p:notesTextViewPr>
  <p:sorterViewPr>
    <p:cViewPr varScale="1">
      <p:scale>
        <a:sx n="1" d="1"/>
        <a:sy n="1" d="1"/>
      </p:scale>
      <p:origin x="0" y="-5003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628" cy="466412"/>
          </a:xfrm>
          <a:prstGeom prst="rect">
            <a:avLst/>
          </a:prstGeom>
        </p:spPr>
        <p:txBody>
          <a:bodyPr vert="horz" lIns="91650" tIns="45825" rIns="91650" bIns="45825" rtlCol="0"/>
          <a:lstStyle>
            <a:lvl1pPr algn="l">
              <a:defRPr sz="1200"/>
            </a:lvl1pPr>
          </a:lstStyle>
          <a:p>
            <a:endParaRPr lang="en-US" dirty="0"/>
          </a:p>
        </p:txBody>
      </p:sp>
      <p:sp>
        <p:nvSpPr>
          <p:cNvPr id="3" name="Date Placeholder 2"/>
          <p:cNvSpPr>
            <a:spLocks noGrp="1"/>
          </p:cNvSpPr>
          <p:nvPr>
            <p:ph type="dt" idx="1"/>
          </p:nvPr>
        </p:nvSpPr>
        <p:spPr>
          <a:xfrm>
            <a:off x="3971183" y="0"/>
            <a:ext cx="3037628" cy="466412"/>
          </a:xfrm>
          <a:prstGeom prst="rect">
            <a:avLst/>
          </a:prstGeom>
        </p:spPr>
        <p:txBody>
          <a:bodyPr vert="horz" lIns="91650" tIns="45825" rIns="91650" bIns="45825" rtlCol="0"/>
          <a:lstStyle>
            <a:lvl1pPr algn="r">
              <a:defRPr sz="1200"/>
            </a:lvl1pPr>
          </a:lstStyle>
          <a:p>
            <a:fld id="{21D603EA-85D6-422C-AB10-17A2A7923832}" type="datetimeFigureOut">
              <a:rPr lang="en-US" smtClean="0"/>
              <a:t>6/13/2017</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650" tIns="45825" rIns="91650" bIns="45825" rtlCol="0" anchor="ctr"/>
          <a:lstStyle/>
          <a:p>
            <a:endParaRPr lang="en-US" dirty="0"/>
          </a:p>
        </p:txBody>
      </p:sp>
      <p:sp>
        <p:nvSpPr>
          <p:cNvPr id="5" name="Notes Placeholder 4"/>
          <p:cNvSpPr>
            <a:spLocks noGrp="1"/>
          </p:cNvSpPr>
          <p:nvPr>
            <p:ph type="body" sz="quarter" idx="3"/>
          </p:nvPr>
        </p:nvSpPr>
        <p:spPr>
          <a:xfrm>
            <a:off x="701359" y="4474689"/>
            <a:ext cx="5607684" cy="3659661"/>
          </a:xfrm>
          <a:prstGeom prst="rect">
            <a:avLst/>
          </a:prstGeom>
        </p:spPr>
        <p:txBody>
          <a:bodyPr vert="horz" lIns="91650" tIns="45825" rIns="91650" bIns="458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89"/>
            <a:ext cx="3037628" cy="466411"/>
          </a:xfrm>
          <a:prstGeom prst="rect">
            <a:avLst/>
          </a:prstGeom>
        </p:spPr>
        <p:txBody>
          <a:bodyPr vert="horz" lIns="91650" tIns="45825" rIns="91650" bIns="4582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1183" y="8829989"/>
            <a:ext cx="3037628" cy="466411"/>
          </a:xfrm>
          <a:prstGeom prst="rect">
            <a:avLst/>
          </a:prstGeom>
        </p:spPr>
        <p:txBody>
          <a:bodyPr vert="horz" lIns="91650" tIns="45825" rIns="91650" bIns="45825" rtlCol="0" anchor="b"/>
          <a:lstStyle>
            <a:lvl1pPr algn="r">
              <a:defRPr sz="1200"/>
            </a:lvl1pPr>
          </a:lstStyle>
          <a:p>
            <a:fld id="{6DE649CB-0B81-4204-A849-0379B10D6E2B}" type="slidenum">
              <a:rPr lang="en-US" smtClean="0"/>
              <a:t>‹#›</a:t>
            </a:fld>
            <a:endParaRPr lang="en-US" dirty="0"/>
          </a:p>
        </p:txBody>
      </p:sp>
    </p:spTree>
    <p:extLst>
      <p:ext uri="{BB962C8B-B14F-4D97-AF65-F5344CB8AC3E}">
        <p14:creationId xmlns:p14="http://schemas.microsoft.com/office/powerpoint/2010/main" val="2200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9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2B18A57-57B0-4760-8B39-1515E12D08B8}" type="slidenum">
              <a:rPr lang="en-US" altLang="en-US" sz="1200">
                <a:solidFill>
                  <a:schemeClr val="tx1"/>
                </a:solidFill>
              </a:rPr>
              <a:pPr/>
              <a:t>2</a:t>
            </a:fld>
            <a:endParaRPr lang="en-US" altLang="en-US" sz="1200">
              <a:solidFill>
                <a:schemeClr val="tx1"/>
              </a:solidFill>
            </a:endParaRPr>
          </a:p>
        </p:txBody>
      </p:sp>
    </p:spTree>
    <p:extLst>
      <p:ext uri="{BB962C8B-B14F-4D97-AF65-F5344CB8AC3E}">
        <p14:creationId xmlns:p14="http://schemas.microsoft.com/office/powerpoint/2010/main" val="1957190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4B5AB3E-104E-4E50-8EDF-6B8E250B996E}" type="slidenum">
              <a:rPr lang="en-US" altLang="en-US" sz="1200">
                <a:solidFill>
                  <a:schemeClr val="tx1"/>
                </a:solidFill>
              </a:rPr>
              <a:pPr/>
              <a:t>12</a:t>
            </a:fld>
            <a:endParaRPr lang="en-US" altLang="en-US" sz="1200">
              <a:solidFill>
                <a:schemeClr val="tx1"/>
              </a:solidFill>
            </a:endParaRPr>
          </a:p>
        </p:txBody>
      </p:sp>
      <p:sp>
        <p:nvSpPr>
          <p:cNvPr id="273411" name="Rectangle 2"/>
          <p:cNvSpPr>
            <a:spLocks noGrp="1" noRot="1" noChangeAspect="1" noChangeArrowheads="1" noTextEdit="1"/>
          </p:cNvSpPr>
          <p:nvPr>
            <p:ph type="sldImg"/>
          </p:nvPr>
        </p:nvSpPr>
        <p:spPr>
          <a:xfrm>
            <a:off x="1106488" y="695325"/>
            <a:ext cx="4646612" cy="3486150"/>
          </a:xfrm>
          <a:ln/>
        </p:spPr>
      </p:sp>
      <p:sp>
        <p:nvSpPr>
          <p:cNvPr id="273412"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50427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6F66136-A4A5-4741-936F-987C3B861F4C}" type="slidenum">
              <a:rPr lang="en-US" altLang="en-US" sz="1200">
                <a:solidFill>
                  <a:schemeClr val="tx1"/>
                </a:solidFill>
              </a:rPr>
              <a:pPr/>
              <a:t>13</a:t>
            </a:fld>
            <a:endParaRPr lang="en-US" altLang="en-US" sz="1200">
              <a:solidFill>
                <a:schemeClr val="tx1"/>
              </a:solidFill>
            </a:endParaRPr>
          </a:p>
        </p:txBody>
      </p:sp>
      <p:sp>
        <p:nvSpPr>
          <p:cNvPr id="274435" name="Rectangle 2"/>
          <p:cNvSpPr>
            <a:spLocks noGrp="1" noRot="1" noChangeAspect="1" noChangeArrowheads="1" noTextEdit="1"/>
          </p:cNvSpPr>
          <p:nvPr>
            <p:ph type="sldImg"/>
          </p:nvPr>
        </p:nvSpPr>
        <p:spPr>
          <a:xfrm>
            <a:off x="1106488" y="695325"/>
            <a:ext cx="4646612" cy="3486150"/>
          </a:xfrm>
          <a:ln/>
        </p:spPr>
      </p:sp>
      <p:sp>
        <p:nvSpPr>
          <p:cNvPr id="274436"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421759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BB47869-7A5F-4A6F-90EA-8E2C6774127C}" type="slidenum">
              <a:rPr lang="en-US" altLang="en-US" sz="1200">
                <a:solidFill>
                  <a:schemeClr val="tx1"/>
                </a:solidFill>
              </a:rPr>
              <a:pPr/>
              <a:t>14</a:t>
            </a:fld>
            <a:endParaRPr lang="en-US" altLang="en-US" sz="1200">
              <a:solidFill>
                <a:schemeClr val="tx1"/>
              </a:solidFill>
            </a:endParaRPr>
          </a:p>
        </p:txBody>
      </p:sp>
      <p:sp>
        <p:nvSpPr>
          <p:cNvPr id="275459" name="Rectangle 2"/>
          <p:cNvSpPr>
            <a:spLocks noGrp="1" noRot="1" noChangeAspect="1" noChangeArrowheads="1" noTextEdit="1"/>
          </p:cNvSpPr>
          <p:nvPr>
            <p:ph type="sldImg"/>
          </p:nvPr>
        </p:nvSpPr>
        <p:spPr>
          <a:xfrm>
            <a:off x="1106488" y="695325"/>
            <a:ext cx="4646612" cy="3486150"/>
          </a:xfrm>
          <a:ln/>
        </p:spPr>
      </p:sp>
      <p:sp>
        <p:nvSpPr>
          <p:cNvPr id="275460"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79820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Slide Image Placeholder 1"/>
          <p:cNvSpPr>
            <a:spLocks noGrp="1" noRot="1" noChangeAspect="1" noTextEdit="1"/>
          </p:cNvSpPr>
          <p:nvPr>
            <p:ph type="sldImg"/>
          </p:nvPr>
        </p:nvSpPr>
        <p:spPr>
          <a:ln/>
        </p:spPr>
      </p:sp>
      <p:sp>
        <p:nvSpPr>
          <p:cNvPr id="3850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850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04DC3021-8304-4A8E-AFF1-3F0B01DA62EE}" type="slidenum">
              <a:rPr lang="en-US" altLang="en-US" sz="1200">
                <a:solidFill>
                  <a:schemeClr val="tx1"/>
                </a:solidFill>
              </a:rPr>
              <a:pPr/>
              <a:t>15</a:t>
            </a:fld>
            <a:endParaRPr lang="en-US" altLang="en-US" sz="1200">
              <a:solidFill>
                <a:schemeClr val="tx1"/>
              </a:solidFill>
            </a:endParaRPr>
          </a:p>
        </p:txBody>
      </p:sp>
    </p:spTree>
    <p:extLst>
      <p:ext uri="{BB962C8B-B14F-4D97-AF65-F5344CB8AC3E}">
        <p14:creationId xmlns:p14="http://schemas.microsoft.com/office/powerpoint/2010/main" val="34966064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695BE7B-3E95-4FE6-ACB5-6B5F90A76885}" type="slidenum">
              <a:rPr lang="en-US" altLang="en-US" sz="1200">
                <a:solidFill>
                  <a:schemeClr val="tx1"/>
                </a:solidFill>
              </a:rPr>
              <a:pPr/>
              <a:t>18</a:t>
            </a:fld>
            <a:endParaRPr lang="en-US" altLang="en-US" sz="1200">
              <a:solidFill>
                <a:schemeClr val="tx1"/>
              </a:solidFill>
            </a:endParaRPr>
          </a:p>
        </p:txBody>
      </p:sp>
      <p:sp>
        <p:nvSpPr>
          <p:cNvPr id="270339" name="Rectangle 2"/>
          <p:cNvSpPr>
            <a:spLocks noGrp="1" noRot="1" noChangeAspect="1" noChangeArrowheads="1" noTextEdit="1"/>
          </p:cNvSpPr>
          <p:nvPr>
            <p:ph type="sldImg"/>
          </p:nvPr>
        </p:nvSpPr>
        <p:spPr>
          <a:xfrm>
            <a:off x="1106488" y="695325"/>
            <a:ext cx="4646612" cy="3486150"/>
          </a:xfrm>
          <a:ln/>
        </p:spPr>
      </p:sp>
      <p:sp>
        <p:nvSpPr>
          <p:cNvPr id="270340" name="Rectangle 3"/>
          <p:cNvSpPr>
            <a:spLocks noGrp="1" noChangeArrowheads="1"/>
          </p:cNvSpPr>
          <p:nvPr>
            <p:ph type="body" idx="1"/>
          </p:nvPr>
        </p:nvSpPr>
        <p:spPr>
          <a:xfrm>
            <a:off x="687388" y="4414838"/>
            <a:ext cx="54832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71365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81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6B579BF-A118-49CB-8674-A68A52E0154F}" type="slidenum">
              <a:rPr lang="en-US" altLang="en-US" sz="1200">
                <a:solidFill>
                  <a:schemeClr val="tx1"/>
                </a:solidFill>
              </a:rPr>
              <a:pPr/>
              <a:t>3</a:t>
            </a:fld>
            <a:endParaRPr lang="en-US" altLang="en-US" sz="1200">
              <a:solidFill>
                <a:schemeClr val="tx1"/>
              </a:solidFill>
            </a:endParaRPr>
          </a:p>
        </p:txBody>
      </p:sp>
    </p:spTree>
    <p:extLst>
      <p:ext uri="{BB962C8B-B14F-4D97-AF65-F5344CB8AC3E}">
        <p14:creationId xmlns:p14="http://schemas.microsoft.com/office/powerpoint/2010/main" val="3020108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1BF82F3-F2C0-4841-AFB9-E8AAB6A7629E}" type="slidenum">
              <a:rPr lang="en-US" altLang="en-US" sz="1200">
                <a:solidFill>
                  <a:schemeClr val="tx1"/>
                </a:solidFill>
              </a:rPr>
              <a:pPr/>
              <a:t>4</a:t>
            </a:fld>
            <a:endParaRPr lang="en-US" altLang="en-US" sz="1200">
              <a:solidFill>
                <a:schemeClr val="tx1"/>
              </a:solidFill>
            </a:endParaRPr>
          </a:p>
        </p:txBody>
      </p:sp>
      <p:sp>
        <p:nvSpPr>
          <p:cNvPr id="265219" name="Rectangle 2"/>
          <p:cNvSpPr>
            <a:spLocks noGrp="1" noRot="1" noChangeAspect="1" noChangeArrowheads="1" noTextEdit="1"/>
          </p:cNvSpPr>
          <p:nvPr>
            <p:ph type="sldImg"/>
          </p:nvPr>
        </p:nvSpPr>
        <p:spPr>
          <a:xfrm>
            <a:off x="1106488" y="695325"/>
            <a:ext cx="4646612" cy="3486150"/>
          </a:xfrm>
          <a:ln/>
        </p:spPr>
      </p:sp>
      <p:sp>
        <p:nvSpPr>
          <p:cNvPr id="265220" name="Rectangle 3"/>
          <p:cNvSpPr>
            <a:spLocks noGrp="1" noChangeArrowheads="1"/>
          </p:cNvSpPr>
          <p:nvPr>
            <p:ph type="body" idx="1"/>
          </p:nvPr>
        </p:nvSpPr>
        <p:spPr>
          <a:xfrm>
            <a:off x="687388" y="4414838"/>
            <a:ext cx="54832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21449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A1DAEB54-13AF-4ED4-A9D7-DA76DBD928E1}" type="slidenum">
              <a:rPr lang="en-US" altLang="en-US" sz="1200">
                <a:solidFill>
                  <a:schemeClr val="tx1"/>
                </a:solidFill>
              </a:rPr>
              <a:pPr/>
              <a:t>5</a:t>
            </a:fld>
            <a:endParaRPr lang="en-US" altLang="en-US" sz="1200">
              <a:solidFill>
                <a:schemeClr val="tx1"/>
              </a:solidFill>
            </a:endParaRPr>
          </a:p>
        </p:txBody>
      </p:sp>
      <p:sp>
        <p:nvSpPr>
          <p:cNvPr id="266243" name="Rectangle 2"/>
          <p:cNvSpPr>
            <a:spLocks noGrp="1" noRot="1" noChangeAspect="1" noChangeArrowheads="1" noTextEdit="1"/>
          </p:cNvSpPr>
          <p:nvPr>
            <p:ph type="sldImg"/>
          </p:nvPr>
        </p:nvSpPr>
        <p:spPr>
          <a:xfrm>
            <a:off x="1106488" y="695325"/>
            <a:ext cx="4646612" cy="3486150"/>
          </a:xfrm>
          <a:ln/>
        </p:spPr>
      </p:sp>
      <p:sp>
        <p:nvSpPr>
          <p:cNvPr id="266244" name="Rectangle 3"/>
          <p:cNvSpPr>
            <a:spLocks noGrp="1" noChangeArrowheads="1"/>
          </p:cNvSpPr>
          <p:nvPr>
            <p:ph type="body" idx="1"/>
          </p:nvPr>
        </p:nvSpPr>
        <p:spPr>
          <a:xfrm>
            <a:off x="687388" y="4414838"/>
            <a:ext cx="54832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242599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47206B5-C256-4B24-B22D-F27A31C75CC4}" type="slidenum">
              <a:rPr lang="en-US" altLang="en-US" sz="1200">
                <a:solidFill>
                  <a:schemeClr val="tx1"/>
                </a:solidFill>
              </a:rPr>
              <a:pPr/>
              <a:t>6</a:t>
            </a:fld>
            <a:endParaRPr lang="en-US" altLang="en-US" sz="1200">
              <a:solidFill>
                <a:schemeClr val="tx1"/>
              </a:solidFill>
            </a:endParaRPr>
          </a:p>
        </p:txBody>
      </p:sp>
      <p:sp>
        <p:nvSpPr>
          <p:cNvPr id="267267" name="Rectangle 2"/>
          <p:cNvSpPr>
            <a:spLocks noGrp="1" noRot="1" noChangeAspect="1" noChangeArrowheads="1" noTextEdit="1"/>
          </p:cNvSpPr>
          <p:nvPr>
            <p:ph type="sldImg"/>
          </p:nvPr>
        </p:nvSpPr>
        <p:spPr>
          <a:xfrm>
            <a:off x="1106488" y="695325"/>
            <a:ext cx="4646612" cy="3486150"/>
          </a:xfrm>
          <a:ln/>
        </p:spPr>
      </p:sp>
      <p:sp>
        <p:nvSpPr>
          <p:cNvPr id="267268" name="Rectangle 3"/>
          <p:cNvSpPr>
            <a:spLocks noGrp="1" noChangeArrowheads="1"/>
          </p:cNvSpPr>
          <p:nvPr>
            <p:ph type="body" idx="1"/>
          </p:nvPr>
        </p:nvSpPr>
        <p:spPr>
          <a:xfrm>
            <a:off x="687388" y="4414838"/>
            <a:ext cx="54832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187413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157F4D3-F37E-445F-A73B-B2EEAEEC5D15}" type="slidenum">
              <a:rPr lang="en-US" altLang="en-US" sz="1200">
                <a:solidFill>
                  <a:schemeClr val="tx1"/>
                </a:solidFill>
              </a:rPr>
              <a:pPr/>
              <a:t>7</a:t>
            </a:fld>
            <a:endParaRPr lang="en-US" altLang="en-US" sz="1200">
              <a:solidFill>
                <a:schemeClr val="tx1"/>
              </a:solidFill>
            </a:endParaRPr>
          </a:p>
        </p:txBody>
      </p:sp>
      <p:sp>
        <p:nvSpPr>
          <p:cNvPr id="268291" name="Rectangle 2"/>
          <p:cNvSpPr>
            <a:spLocks noGrp="1" noRot="1" noChangeAspect="1" noChangeArrowheads="1" noTextEdit="1"/>
          </p:cNvSpPr>
          <p:nvPr>
            <p:ph type="sldImg"/>
          </p:nvPr>
        </p:nvSpPr>
        <p:spPr>
          <a:xfrm>
            <a:off x="1106488" y="695325"/>
            <a:ext cx="4646612" cy="3486150"/>
          </a:xfrm>
          <a:ln/>
        </p:spPr>
      </p:sp>
      <p:sp>
        <p:nvSpPr>
          <p:cNvPr id="268292" name="Rectangle 3"/>
          <p:cNvSpPr>
            <a:spLocks noGrp="1" noChangeArrowheads="1"/>
          </p:cNvSpPr>
          <p:nvPr>
            <p:ph type="body" idx="1"/>
          </p:nvPr>
        </p:nvSpPr>
        <p:spPr>
          <a:xfrm>
            <a:off x="687388" y="4414838"/>
            <a:ext cx="54832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711012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695BE7B-3E95-4FE6-ACB5-6B5F90A76885}" type="slidenum">
              <a:rPr lang="en-US" altLang="en-US" sz="1200">
                <a:solidFill>
                  <a:schemeClr val="tx1"/>
                </a:solidFill>
              </a:rPr>
              <a:pPr/>
              <a:t>9</a:t>
            </a:fld>
            <a:endParaRPr lang="en-US" altLang="en-US" sz="1200">
              <a:solidFill>
                <a:schemeClr val="tx1"/>
              </a:solidFill>
            </a:endParaRPr>
          </a:p>
        </p:txBody>
      </p:sp>
      <p:sp>
        <p:nvSpPr>
          <p:cNvPr id="270339" name="Rectangle 2"/>
          <p:cNvSpPr>
            <a:spLocks noGrp="1" noRot="1" noChangeAspect="1" noChangeArrowheads="1" noTextEdit="1"/>
          </p:cNvSpPr>
          <p:nvPr>
            <p:ph type="sldImg"/>
          </p:nvPr>
        </p:nvSpPr>
        <p:spPr>
          <a:xfrm>
            <a:off x="1106488" y="695325"/>
            <a:ext cx="4646612" cy="3486150"/>
          </a:xfrm>
          <a:ln/>
        </p:spPr>
      </p:sp>
      <p:sp>
        <p:nvSpPr>
          <p:cNvPr id="270340" name="Rectangle 3"/>
          <p:cNvSpPr>
            <a:spLocks noGrp="1" noChangeArrowheads="1"/>
          </p:cNvSpPr>
          <p:nvPr>
            <p:ph type="body" idx="1"/>
          </p:nvPr>
        </p:nvSpPr>
        <p:spPr>
          <a:xfrm>
            <a:off x="687388" y="4414838"/>
            <a:ext cx="54832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022382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21B3E10-91D5-4E1B-96B6-2C9A092F1A41}" type="slidenum">
              <a:rPr lang="en-US" altLang="en-US" sz="1200">
                <a:solidFill>
                  <a:schemeClr val="tx1"/>
                </a:solidFill>
              </a:rPr>
              <a:pPr/>
              <a:t>10</a:t>
            </a:fld>
            <a:endParaRPr lang="en-US" altLang="en-US" sz="1200">
              <a:solidFill>
                <a:schemeClr val="tx1"/>
              </a:solidFill>
            </a:endParaRPr>
          </a:p>
        </p:txBody>
      </p:sp>
      <p:sp>
        <p:nvSpPr>
          <p:cNvPr id="379907" name="Rectangle 2"/>
          <p:cNvSpPr>
            <a:spLocks noRot="1" noChangeArrowheads="1" noTextEdit="1"/>
          </p:cNvSpPr>
          <p:nvPr>
            <p:ph type="sldImg"/>
          </p:nvPr>
        </p:nvSpPr>
        <p:spPr>
          <a:xfrm>
            <a:off x="1181100" y="695325"/>
            <a:ext cx="4649788" cy="3486150"/>
          </a:xfrm>
          <a:ln/>
        </p:spPr>
      </p:sp>
      <p:sp>
        <p:nvSpPr>
          <p:cNvPr id="379908" name="Rectangle 3"/>
          <p:cNvSpPr>
            <a:spLocks noGrp="1" noChangeArrowheads="1"/>
          </p:cNvSpPr>
          <p:nvPr>
            <p:ph type="body" idx="1"/>
          </p:nvPr>
        </p:nvSpPr>
        <p:spPr>
          <a:xfrm>
            <a:off x="935038" y="4414838"/>
            <a:ext cx="51403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931371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FC8C731-5AFD-4393-B315-31B01F5179C0}" type="slidenum">
              <a:rPr lang="en-US" altLang="en-US" sz="1200">
                <a:solidFill>
                  <a:schemeClr val="tx1"/>
                </a:solidFill>
              </a:rPr>
              <a:pPr/>
              <a:t>11</a:t>
            </a:fld>
            <a:endParaRPr lang="en-US" altLang="en-US" sz="1200">
              <a:solidFill>
                <a:schemeClr val="tx1"/>
              </a:solidFill>
            </a:endParaRPr>
          </a:p>
        </p:txBody>
      </p:sp>
      <p:sp>
        <p:nvSpPr>
          <p:cNvPr id="380931" name="Rectangle 2"/>
          <p:cNvSpPr>
            <a:spLocks noRot="1" noChangeArrowheads="1" noTextEdit="1"/>
          </p:cNvSpPr>
          <p:nvPr>
            <p:ph type="sldImg"/>
          </p:nvPr>
        </p:nvSpPr>
        <p:spPr>
          <a:xfrm>
            <a:off x="1181100" y="695325"/>
            <a:ext cx="4649788" cy="3486150"/>
          </a:xfrm>
          <a:ln/>
        </p:spPr>
      </p:sp>
      <p:sp>
        <p:nvSpPr>
          <p:cNvPr id="380932" name="Rectangle 3"/>
          <p:cNvSpPr>
            <a:spLocks noGrp="1" noChangeArrowheads="1"/>
          </p:cNvSpPr>
          <p:nvPr>
            <p:ph type="body" idx="1"/>
          </p:nvPr>
        </p:nvSpPr>
        <p:spPr>
          <a:xfrm>
            <a:off x="935038" y="4414838"/>
            <a:ext cx="51403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0671798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EPRI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a:ln>
            <a:noFill/>
          </a:ln>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a:ln>
            <a:noFill/>
          </a:ln>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526532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lstStyle/>
          <a:p>
            <a:r>
              <a:rPr lang="en-US"/>
              <a:t>Click to edit Master title style</a:t>
            </a:r>
          </a:p>
        </p:txBody>
      </p:sp>
    </p:spTree>
    <p:extLst>
      <p:ext uri="{BB962C8B-B14F-4D97-AF65-F5344CB8AC3E}">
        <p14:creationId xmlns:p14="http://schemas.microsoft.com/office/powerpoint/2010/main" val="3236244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591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834640" y="822960"/>
            <a:ext cx="3474720" cy="2137709"/>
          </a:xfrm>
          <a:prstGeom prst="rect">
            <a:avLst/>
          </a:prstGeom>
        </p:spPr>
      </p:pic>
      <p:sp>
        <p:nvSpPr>
          <p:cNvPr id="6" name="TextBox 5"/>
          <p:cNvSpPr txBox="1"/>
          <p:nvPr userDrawn="1"/>
        </p:nvSpPr>
        <p:spPr>
          <a:xfrm>
            <a:off x="365760" y="3200400"/>
            <a:ext cx="8412480" cy="1371600"/>
          </a:xfrm>
          <a:prstGeom prst="rect">
            <a:avLst/>
          </a:prstGeom>
          <a:noFill/>
        </p:spPr>
        <p:txBody>
          <a:bodyPr wrap="none" rtlCol="0">
            <a:noAutofit/>
          </a:bodyPr>
          <a:lstStyle/>
          <a:p>
            <a:pPr algn="ctr">
              <a:spcBef>
                <a:spcPts val="0"/>
              </a:spcBef>
            </a:pPr>
            <a:r>
              <a:rPr lang="en-US" sz="3000" b="1" dirty="0">
                <a:solidFill>
                  <a:schemeClr val="tx2"/>
                </a:solidFill>
              </a:rPr>
              <a:t>Together…Shaping the Future of Electricity</a:t>
            </a:r>
          </a:p>
        </p:txBody>
      </p:sp>
    </p:spTree>
    <p:extLst>
      <p:ext uri="{BB962C8B-B14F-4D97-AF65-F5344CB8AC3E}">
        <p14:creationId xmlns:p14="http://schemas.microsoft.com/office/powerpoint/2010/main" val="1637938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ENV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468857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GEN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3191906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NUC Title Slide">
    <p:spTree>
      <p:nvGrpSpPr>
        <p:cNvPr id="1" name=""/>
        <p:cNvGrpSpPr/>
        <p:nvPr/>
      </p:nvGrpSpPr>
      <p:grpSpPr>
        <a:xfrm>
          <a:off x="0" y="0"/>
          <a:ext cx="0" cy="0"/>
          <a:chOff x="0" y="0"/>
          <a:chExt cx="0" cy="0"/>
        </a:xfrm>
      </p:grpSpPr>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806492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PDU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155680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274320" y="1005840"/>
            <a:ext cx="8595360" cy="53949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1794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920240"/>
            <a:ext cx="8412480" cy="1371600"/>
          </a:xfrm>
        </p:spPr>
        <p:txBody>
          <a:bodyPr anchor="t"/>
          <a:lstStyle>
            <a:lvl1pPr algn="ctr">
              <a:defRPr sz="3200" b="1" cap="none"/>
            </a:lvl1pPr>
          </a:lstStyle>
          <a:p>
            <a:r>
              <a:rPr lang="en-US" dirty="0"/>
              <a:t>Click To Edit Master Title Style</a:t>
            </a:r>
          </a:p>
        </p:txBody>
      </p:sp>
      <p:sp>
        <p:nvSpPr>
          <p:cNvPr id="3" name="Text Placeholder 2"/>
          <p:cNvSpPr>
            <a:spLocks noGrp="1"/>
          </p:cNvSpPr>
          <p:nvPr>
            <p:ph type="body" idx="1"/>
          </p:nvPr>
        </p:nvSpPr>
        <p:spPr>
          <a:xfrm>
            <a:off x="365760" y="3383280"/>
            <a:ext cx="8412480" cy="1554480"/>
          </a:xfrm>
        </p:spPr>
        <p:txBody>
          <a:bodyPr anchor="t">
            <a:normAutofit/>
          </a:bodyPr>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953269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432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811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 y="182880"/>
            <a:ext cx="8595360" cy="7315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7432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74320"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39"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2701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0" name="Text Box 36"/>
          <p:cNvSpPr txBox="1">
            <a:spLocks noChangeArrowheads="1"/>
          </p:cNvSpPr>
          <p:nvPr/>
        </p:nvSpPr>
        <p:spPr bwMode="auto">
          <a:xfrm>
            <a:off x="182880" y="6473711"/>
            <a:ext cx="608013" cy="215444"/>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800">
                <a:solidFill>
                  <a:schemeClr val="bg1">
                    <a:lumMod val="50000"/>
                  </a:schemeClr>
                </a:solidFill>
              </a:rPr>
              <a:pPr algn="l">
                <a:spcBef>
                  <a:spcPts val="0"/>
                </a:spcBef>
              </a:pPr>
              <a:t>‹#›</a:t>
            </a:fld>
            <a:endParaRPr lang="en-US" sz="800" dirty="0">
              <a:solidFill>
                <a:schemeClr val="bg1">
                  <a:lumMod val="50000"/>
                </a:schemeClr>
              </a:solidFill>
            </a:endParaRPr>
          </a:p>
        </p:txBody>
      </p:sp>
      <p:sp>
        <p:nvSpPr>
          <p:cNvPr id="1026" name="Rectangle 2"/>
          <p:cNvSpPr>
            <a:spLocks noGrp="1" noChangeArrowheads="1"/>
          </p:cNvSpPr>
          <p:nvPr>
            <p:ph type="title"/>
          </p:nvPr>
        </p:nvSpPr>
        <p:spPr bwMode="auto">
          <a:xfrm>
            <a:off x="274320" y="182563"/>
            <a:ext cx="859536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274320" y="1005840"/>
            <a:ext cx="8595360" cy="53949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Straight Connector 2"/>
          <p:cNvCxnSpPr/>
          <p:nvPr userDrawn="1"/>
        </p:nvCxnSpPr>
        <p:spPr bwMode="auto">
          <a:xfrm>
            <a:off x="274320" y="6446520"/>
            <a:ext cx="8595360" cy="0"/>
          </a:xfrm>
          <a:prstGeom prst="line">
            <a:avLst/>
          </a:prstGeom>
          <a:solidFill>
            <a:schemeClr val="accent1"/>
          </a:solidFill>
          <a:ln w="9525" cap="flat" cmpd="sng" algn="ctr">
            <a:solidFill>
              <a:srgbClr val="D1D1D1"/>
            </a:solidFill>
            <a:prstDash val="solid"/>
            <a:round/>
            <a:headEnd type="none" w="med" len="med"/>
            <a:tailEnd type="none" w="med" len="med"/>
          </a:ln>
          <a:effectLst/>
        </p:spPr>
      </p:cxnSp>
      <p:sp>
        <p:nvSpPr>
          <p:cNvPr id="7" name="Text Box 47"/>
          <p:cNvSpPr txBox="1">
            <a:spLocks noChangeArrowheads="1"/>
          </p:cNvSpPr>
          <p:nvPr userDrawn="1"/>
        </p:nvSpPr>
        <p:spPr bwMode="auto">
          <a:xfrm>
            <a:off x="3190081"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jpg"/>
          <p:cNvPicPr>
            <a:picLocks noChangeAspect="1"/>
          </p:cNvPicPr>
          <p:nvPr userDrawn="1"/>
        </p:nvPicPr>
        <p:blipFill>
          <a:blip r:embed="rId14" cstate="print"/>
          <a:stretch>
            <a:fillRect/>
          </a:stretch>
        </p:blipFill>
        <p:spPr>
          <a:xfrm>
            <a:off x="7315200" y="6492240"/>
            <a:ext cx="1554480" cy="287681"/>
          </a:xfrm>
          <a:prstGeom prst="rect">
            <a:avLst/>
          </a:prstGeom>
        </p:spPr>
      </p:pic>
    </p:spTree>
    <p:extLst>
      <p:ext uri="{BB962C8B-B14F-4D97-AF65-F5344CB8AC3E}">
        <p14:creationId xmlns:p14="http://schemas.microsoft.com/office/powerpoint/2010/main" val="218475176"/>
      </p:ext>
    </p:extLst>
  </p:cSld>
  <p:clrMap bg1="lt1" tx1="dk1" bg2="lt2" tx2="dk2" accent1="accent1" accent2="accent2" accent3="accent3" accent4="accent4" accent5="accent5" accent6="accent6" hlink="hlink" folHlink="folHlink"/>
  <p:sldLayoutIdLst>
    <p:sldLayoutId id="2147483664" r:id="rId1"/>
    <p:sldLayoutId id="2147483672" r:id="rId2"/>
    <p:sldLayoutId id="2147483673" r:id="rId3"/>
    <p:sldLayoutId id="2147483674" r:id="rId4"/>
    <p:sldLayoutId id="2147483675" r:id="rId5"/>
    <p:sldLayoutId id="2147483666" r:id="rId6"/>
    <p:sldLayoutId id="2147483667" r:id="rId7"/>
    <p:sldLayoutId id="2147483668" r:id="rId8"/>
    <p:sldLayoutId id="2147483669" r:id="rId9"/>
    <p:sldLayoutId id="2147483670" r:id="rId10"/>
    <p:sldLayoutId id="2147483671" r:id="rId11"/>
    <p:sldLayoutId id="2147483677" r:id="rId12"/>
  </p:sldLayoutIdLst>
  <p:txStyles>
    <p:titleStyle>
      <a:lvl1pPr algn="l" rtl="0" eaLnBrk="1" fontAlgn="base" hangingPunct="1">
        <a:lnSpc>
          <a:spcPct val="100000"/>
        </a:lnSpc>
        <a:spcBef>
          <a:spcPct val="0"/>
        </a:spcBef>
        <a:spcAft>
          <a:spcPct val="0"/>
        </a:spcAft>
        <a:defRPr sz="2800" b="1">
          <a:solidFill>
            <a:schemeClr val="tx2"/>
          </a:solidFill>
          <a:latin typeface="+mj-lt"/>
          <a:ea typeface="+mj-ea"/>
          <a:cs typeface="+mj-cs"/>
        </a:defRPr>
      </a:lvl1pPr>
      <a:lvl2pPr algn="l" rtl="0" eaLnBrk="1" fontAlgn="base" hangingPunct="1">
        <a:lnSpc>
          <a:spcPct val="95000"/>
        </a:lnSpc>
        <a:spcBef>
          <a:spcPct val="0"/>
        </a:spcBef>
        <a:spcAft>
          <a:spcPct val="0"/>
        </a:spcAft>
        <a:defRPr sz="2800" b="1">
          <a:solidFill>
            <a:schemeClr val="tx2"/>
          </a:solidFill>
          <a:latin typeface="Arial" charset="0"/>
        </a:defRPr>
      </a:lvl2pPr>
      <a:lvl3pPr algn="l" rtl="0" eaLnBrk="1" fontAlgn="base" hangingPunct="1">
        <a:lnSpc>
          <a:spcPct val="95000"/>
        </a:lnSpc>
        <a:spcBef>
          <a:spcPct val="0"/>
        </a:spcBef>
        <a:spcAft>
          <a:spcPct val="0"/>
        </a:spcAft>
        <a:defRPr sz="2800" b="1">
          <a:solidFill>
            <a:schemeClr val="tx2"/>
          </a:solidFill>
          <a:latin typeface="Arial" charset="0"/>
        </a:defRPr>
      </a:lvl3pPr>
      <a:lvl4pPr algn="l" rtl="0" eaLnBrk="1" fontAlgn="base" hangingPunct="1">
        <a:lnSpc>
          <a:spcPct val="95000"/>
        </a:lnSpc>
        <a:spcBef>
          <a:spcPct val="0"/>
        </a:spcBef>
        <a:spcAft>
          <a:spcPct val="0"/>
        </a:spcAft>
        <a:defRPr sz="2800" b="1">
          <a:solidFill>
            <a:schemeClr val="tx2"/>
          </a:solidFill>
          <a:latin typeface="Arial" charset="0"/>
        </a:defRPr>
      </a:lvl4pPr>
      <a:lvl5pPr algn="l" rtl="0" eaLnBrk="1" fontAlgn="base" hangingPunct="1">
        <a:lnSpc>
          <a:spcPct val="95000"/>
        </a:lnSpc>
        <a:spcBef>
          <a:spcPct val="0"/>
        </a:spcBef>
        <a:spcAft>
          <a:spcPct val="0"/>
        </a:spcAft>
        <a:defRPr sz="2800" b="1">
          <a:solidFill>
            <a:schemeClr val="tx2"/>
          </a:solidFill>
          <a:latin typeface="Arial" charset="0"/>
        </a:defRPr>
      </a:lvl5pPr>
      <a:lvl6pPr marL="457200" algn="l" rtl="0" eaLnBrk="1" fontAlgn="base" hangingPunct="1">
        <a:lnSpc>
          <a:spcPct val="95000"/>
        </a:lnSpc>
        <a:spcBef>
          <a:spcPct val="0"/>
        </a:spcBef>
        <a:spcAft>
          <a:spcPct val="0"/>
        </a:spcAft>
        <a:defRPr sz="2800" b="1">
          <a:solidFill>
            <a:schemeClr val="tx2"/>
          </a:solidFill>
          <a:latin typeface="Arial" charset="0"/>
        </a:defRPr>
      </a:lvl6pPr>
      <a:lvl7pPr marL="914400" algn="l" rtl="0" eaLnBrk="1" fontAlgn="base" hangingPunct="1">
        <a:lnSpc>
          <a:spcPct val="95000"/>
        </a:lnSpc>
        <a:spcBef>
          <a:spcPct val="0"/>
        </a:spcBef>
        <a:spcAft>
          <a:spcPct val="0"/>
        </a:spcAft>
        <a:defRPr sz="2800" b="1">
          <a:solidFill>
            <a:schemeClr val="tx2"/>
          </a:solidFill>
          <a:latin typeface="Arial" charset="0"/>
        </a:defRPr>
      </a:lvl7pPr>
      <a:lvl8pPr marL="1371600" algn="l" rtl="0" eaLnBrk="1" fontAlgn="base" hangingPunct="1">
        <a:lnSpc>
          <a:spcPct val="95000"/>
        </a:lnSpc>
        <a:spcBef>
          <a:spcPct val="0"/>
        </a:spcBef>
        <a:spcAft>
          <a:spcPct val="0"/>
        </a:spcAft>
        <a:defRPr sz="2800" b="1">
          <a:solidFill>
            <a:schemeClr val="tx2"/>
          </a:solidFill>
          <a:latin typeface="Arial" charset="0"/>
        </a:defRPr>
      </a:lvl8pPr>
      <a:lvl9pPr marL="1828800" algn="l" rtl="0" eaLnBrk="1" fontAlgn="base" hangingPunct="1">
        <a:lnSpc>
          <a:spcPct val="95000"/>
        </a:lnSpc>
        <a:spcBef>
          <a:spcPct val="0"/>
        </a:spcBef>
        <a:spcAft>
          <a:spcPct val="0"/>
        </a:spcAft>
        <a:defRPr sz="2800" b="1">
          <a:solidFill>
            <a:schemeClr val="tx2"/>
          </a:solidFill>
          <a:latin typeface="Arial" charset="0"/>
        </a:defRPr>
      </a:lvl9pPr>
    </p:titleStyle>
    <p:bodyStyle>
      <a:lvl1pPr marL="173038" indent="-173038" algn="l" rtl="0" eaLnBrk="1" fontAlgn="base" hangingPunct="1">
        <a:lnSpc>
          <a:spcPct val="100000"/>
        </a:lnSpc>
        <a:spcBef>
          <a:spcPct val="0"/>
        </a:spcBef>
        <a:spcAft>
          <a:spcPts val="600"/>
        </a:spcAft>
        <a:buClr>
          <a:schemeClr val="tx2"/>
        </a:buClr>
        <a:buFont typeface="Wingdings" panose="05000000000000000000" pitchFamily="2" charset="2"/>
        <a:buChar char="§"/>
        <a:defRPr sz="2400">
          <a:solidFill>
            <a:schemeClr val="tx1"/>
          </a:solidFill>
          <a:latin typeface="+mn-lt"/>
          <a:ea typeface="+mn-ea"/>
          <a:cs typeface="+mn-cs"/>
        </a:defRPr>
      </a:lvl1pPr>
      <a:lvl2pPr marL="515938" indent="-228600" algn="l" rtl="0" eaLnBrk="1" fontAlgn="base" hangingPunct="1">
        <a:lnSpc>
          <a:spcPct val="100000"/>
        </a:lnSpc>
        <a:spcBef>
          <a:spcPct val="0"/>
        </a:spcBef>
        <a:spcAft>
          <a:spcPts val="600"/>
        </a:spcAft>
        <a:buClr>
          <a:schemeClr val="tx2"/>
        </a:buClr>
        <a:buChar char="–"/>
        <a:defRPr sz="2000">
          <a:solidFill>
            <a:schemeClr val="tx1"/>
          </a:solidFill>
          <a:latin typeface="+mn-lt"/>
        </a:defRPr>
      </a:lvl2pPr>
      <a:lvl3pPr marL="798513" indent="-166688"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3pPr>
      <a:lvl4pPr marL="1196975" indent="-223838" algn="l" rtl="0" eaLnBrk="1" fontAlgn="base" hangingPunct="1">
        <a:lnSpc>
          <a:spcPct val="100000"/>
        </a:lnSpc>
        <a:spcBef>
          <a:spcPct val="0"/>
        </a:spcBef>
        <a:spcAft>
          <a:spcPts val="600"/>
        </a:spcAft>
        <a:buClr>
          <a:schemeClr val="tx2"/>
        </a:buClr>
        <a:buChar char="–"/>
        <a:defRPr sz="2000">
          <a:solidFill>
            <a:schemeClr val="tx1"/>
          </a:solidFill>
          <a:latin typeface="+mn-lt"/>
        </a:defRPr>
      </a:lvl4pPr>
      <a:lvl5pPr marL="1487488" indent="-174625"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5pPr>
      <a:lvl6pPr marL="1944688" indent="-174625" algn="l" rtl="0" eaLnBrk="1" fontAlgn="base" hangingPunct="1">
        <a:lnSpc>
          <a:spcPct val="95000"/>
        </a:lnSpc>
        <a:spcBef>
          <a:spcPct val="0"/>
        </a:spcBef>
        <a:spcAft>
          <a:spcPct val="25000"/>
        </a:spcAft>
        <a:buChar char="•"/>
        <a:defRPr sz="2400">
          <a:solidFill>
            <a:srgbClr val="000000"/>
          </a:solidFill>
          <a:latin typeface="+mn-lt"/>
        </a:defRPr>
      </a:lvl6pPr>
      <a:lvl7pPr marL="2401888" indent="-174625" algn="l" rtl="0" eaLnBrk="1" fontAlgn="base" hangingPunct="1">
        <a:lnSpc>
          <a:spcPct val="95000"/>
        </a:lnSpc>
        <a:spcBef>
          <a:spcPct val="0"/>
        </a:spcBef>
        <a:spcAft>
          <a:spcPct val="25000"/>
        </a:spcAft>
        <a:buChar char="•"/>
        <a:defRPr sz="2400">
          <a:solidFill>
            <a:srgbClr val="000000"/>
          </a:solidFill>
          <a:latin typeface="+mn-lt"/>
        </a:defRPr>
      </a:lvl7pPr>
      <a:lvl8pPr marL="2859088" indent="-174625" algn="l" rtl="0" eaLnBrk="1" fontAlgn="base" hangingPunct="1">
        <a:lnSpc>
          <a:spcPct val="95000"/>
        </a:lnSpc>
        <a:spcBef>
          <a:spcPct val="0"/>
        </a:spcBef>
        <a:spcAft>
          <a:spcPct val="25000"/>
        </a:spcAft>
        <a:buChar char="•"/>
        <a:defRPr sz="2400">
          <a:solidFill>
            <a:srgbClr val="000000"/>
          </a:solidFill>
          <a:latin typeface="+mn-lt"/>
        </a:defRPr>
      </a:lvl8pPr>
      <a:lvl9pPr marL="3316288" indent="-174625" algn="l" rtl="0" eaLnBrk="1" fontAlgn="base" hangingPunct="1">
        <a:lnSpc>
          <a:spcPct val="95000"/>
        </a:lnSpc>
        <a:spcBef>
          <a:spcPct val="0"/>
        </a:spcBef>
        <a:spcAft>
          <a:spcPct val="25000"/>
        </a:spcAft>
        <a:buChar char="•"/>
        <a:defRPr sz="2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274320" y="3931920"/>
            <a:ext cx="4572000" cy="2743200"/>
          </a:xfrm>
          <a:ln>
            <a:noFill/>
          </a:ln>
        </p:spPr>
        <p:txBody>
          <a:bodyPr/>
          <a:lstStyle/>
          <a:p>
            <a:pPr algn="r"/>
            <a:r>
              <a:rPr lang="en-US" b="1" dirty="0"/>
              <a:t>Instructor</a:t>
            </a:r>
          </a:p>
          <a:p>
            <a:pPr algn="r"/>
            <a:r>
              <a:rPr lang="en-US" b="1" dirty="0"/>
              <a:t>Roger C. Dugan</a:t>
            </a:r>
            <a:br>
              <a:rPr lang="en-US" b="1" dirty="0"/>
            </a:br>
            <a:r>
              <a:rPr lang="en-US" b="1" dirty="0">
                <a:solidFill>
                  <a:schemeClr val="bg1">
                    <a:lumMod val="50000"/>
                  </a:schemeClr>
                </a:solidFill>
              </a:rPr>
              <a:t>Sr. Technical Executive</a:t>
            </a:r>
            <a:br>
              <a:rPr lang="en-US" b="1" dirty="0"/>
            </a:br>
            <a:br>
              <a:rPr lang="en-US" b="1" dirty="0"/>
            </a:br>
            <a:br>
              <a:rPr lang="en-US" b="1" dirty="0"/>
            </a:br>
            <a:r>
              <a:rPr lang="en-US" b="1" dirty="0"/>
              <a:t>Sacramento, California</a:t>
            </a:r>
            <a:br>
              <a:rPr lang="en-US" dirty="0"/>
            </a:br>
            <a:r>
              <a:rPr lang="en-US" dirty="0"/>
              <a:t>June 22-23, 2017</a:t>
            </a:r>
          </a:p>
        </p:txBody>
      </p:sp>
      <p:sp>
        <p:nvSpPr>
          <p:cNvPr id="3" name="Title 2"/>
          <p:cNvSpPr>
            <a:spLocks noGrp="1"/>
          </p:cNvSpPr>
          <p:nvPr>
            <p:ph type="ctrTitle" sz="quarter"/>
          </p:nvPr>
        </p:nvSpPr>
        <p:spPr>
          <a:xfrm>
            <a:off x="274320" y="1097280"/>
            <a:ext cx="4572000" cy="2651760"/>
          </a:xfrm>
          <a:ln>
            <a:noFill/>
          </a:ln>
        </p:spPr>
        <p:txBody>
          <a:bodyPr anchor="ctr">
            <a:normAutofit/>
          </a:bodyPr>
          <a:lstStyle/>
          <a:p>
            <a:pPr algn="r"/>
            <a:r>
              <a:rPr lang="en-US" dirty="0">
                <a:solidFill>
                  <a:schemeClr val="tx2"/>
                </a:solidFill>
              </a:rPr>
              <a:t>Advanced Modeling for Distribution Planning</a:t>
            </a:r>
            <a:br>
              <a:rPr lang="en-US" dirty="0">
                <a:solidFill>
                  <a:schemeClr val="tx2"/>
                </a:solidFill>
              </a:rPr>
            </a:br>
            <a:r>
              <a:rPr lang="en-US" sz="2000" dirty="0">
                <a:solidFill>
                  <a:schemeClr val="tx1"/>
                </a:solidFill>
              </a:rPr>
              <a:t>with </a:t>
            </a:r>
            <a:r>
              <a:rPr lang="en-US" sz="2000" dirty="0" err="1">
                <a:solidFill>
                  <a:schemeClr val="tx1"/>
                </a:solidFill>
              </a:rPr>
              <a:t>OpenDSS</a:t>
            </a:r>
            <a:br>
              <a:rPr lang="en-US" dirty="0">
                <a:solidFill>
                  <a:schemeClr val="tx2"/>
                </a:solidFill>
              </a:rPr>
            </a:br>
            <a:endParaRPr lang="en-US" sz="2800" i="1" dirty="0">
              <a:solidFill>
                <a:schemeClr val="bg2"/>
              </a:solidFill>
            </a:endParaRPr>
          </a:p>
        </p:txBody>
      </p:sp>
    </p:spTree>
    <p:extLst>
      <p:ext uri="{BB962C8B-B14F-4D97-AF65-F5344CB8AC3E}">
        <p14:creationId xmlns:p14="http://schemas.microsoft.com/office/powerpoint/2010/main" val="811522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AutoShape 2"/>
          <p:cNvSpPr>
            <a:spLocks noChangeArrowheads="1"/>
          </p:cNvSpPr>
          <p:nvPr/>
        </p:nvSpPr>
        <p:spPr bwMode="auto">
          <a:xfrm>
            <a:off x="2270125" y="2511425"/>
            <a:ext cx="2455863" cy="3790950"/>
          </a:xfrm>
          <a:prstGeom prst="roundRect">
            <a:avLst>
              <a:gd name="adj" fmla="val 16667"/>
            </a:avLst>
          </a:prstGeom>
          <a:solidFill>
            <a:srgbClr val="FFFF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18787" name="Rectangle 3"/>
          <p:cNvSpPr>
            <a:spLocks noGrp="1" noChangeArrowheads="1"/>
          </p:cNvSpPr>
          <p:nvPr>
            <p:ph type="title"/>
          </p:nvPr>
        </p:nvSpPr>
        <p:spPr/>
        <p:txBody>
          <a:bodyPr/>
          <a:lstStyle/>
          <a:p>
            <a:pPr eaLnBrk="1" hangingPunct="1"/>
            <a:r>
              <a:rPr lang="en-US" altLang="en-US"/>
              <a:t>Circuit</a:t>
            </a:r>
          </a:p>
        </p:txBody>
      </p:sp>
      <p:sp>
        <p:nvSpPr>
          <p:cNvPr id="118788" name="Text Box 4"/>
          <p:cNvSpPr>
            <a:spLocks noChangeArrowheads="1"/>
          </p:cNvSpPr>
          <p:nvPr>
            <p:ph type="body" idx="1"/>
          </p:nvPr>
        </p:nvSpPr>
        <p:spPr>
          <a:noFill/>
        </p:spPr>
        <p:txBody>
          <a:bodyPr/>
          <a:lstStyle/>
          <a:p>
            <a:pPr eaLnBrk="1" hangingPunct="1"/>
            <a:r>
              <a:rPr lang="en-US" altLang="en-US" sz="1800" b="1"/>
              <a:t>New Circuit.Simple   !  (Vsource.Source is active circuit element)</a:t>
            </a:r>
          </a:p>
          <a:p>
            <a:pPr eaLnBrk="1" hangingPunct="1"/>
            <a:r>
              <a:rPr lang="en-US" altLang="en-US" sz="1800" b="1"/>
              <a:t>Edit Vsource.Source BasekV=115 pu=1.05  ISC3=3000  ISC1=2500</a:t>
            </a:r>
          </a:p>
        </p:txBody>
      </p:sp>
      <p:grpSp>
        <p:nvGrpSpPr>
          <p:cNvPr id="118789" name="Group 5"/>
          <p:cNvGrpSpPr>
            <a:grpSpLocks/>
          </p:cNvGrpSpPr>
          <p:nvPr/>
        </p:nvGrpSpPr>
        <p:grpSpPr bwMode="auto">
          <a:xfrm>
            <a:off x="1889125" y="2581275"/>
            <a:ext cx="3046413" cy="3424238"/>
            <a:chOff x="1595" y="1175"/>
            <a:chExt cx="736" cy="878"/>
          </a:xfrm>
        </p:grpSpPr>
        <p:sp>
          <p:nvSpPr>
            <p:cNvPr id="118797" name="Freeform 6"/>
            <p:cNvSpPr>
              <a:spLocks/>
            </p:cNvSpPr>
            <p:nvPr/>
          </p:nvSpPr>
          <p:spPr bwMode="auto">
            <a:xfrm>
              <a:off x="1755" y="1519"/>
              <a:ext cx="230" cy="229"/>
            </a:xfrm>
            <a:custGeom>
              <a:avLst/>
              <a:gdLst>
                <a:gd name="T0" fmla="*/ 1 w 460"/>
                <a:gd name="T1" fmla="*/ 1 h 458"/>
                <a:gd name="T2" fmla="*/ 1 w 460"/>
                <a:gd name="T3" fmla="*/ 1 h 458"/>
                <a:gd name="T4" fmla="*/ 1 w 460"/>
                <a:gd name="T5" fmla="*/ 1 h 458"/>
                <a:gd name="T6" fmla="*/ 1 w 460"/>
                <a:gd name="T7" fmla="*/ 1 h 458"/>
                <a:gd name="T8" fmla="*/ 1 w 460"/>
                <a:gd name="T9" fmla="*/ 1 h 458"/>
                <a:gd name="T10" fmla="*/ 1 w 460"/>
                <a:gd name="T11" fmla="*/ 1 h 458"/>
                <a:gd name="T12" fmla="*/ 1 w 460"/>
                <a:gd name="T13" fmla="*/ 1 h 458"/>
                <a:gd name="T14" fmla="*/ 1 w 460"/>
                <a:gd name="T15" fmla="*/ 1 h 458"/>
                <a:gd name="T16" fmla="*/ 1 w 460"/>
                <a:gd name="T17" fmla="*/ 1 h 458"/>
                <a:gd name="T18" fmla="*/ 1 w 460"/>
                <a:gd name="T19" fmla="*/ 1 h 458"/>
                <a:gd name="T20" fmla="*/ 1 w 460"/>
                <a:gd name="T21" fmla="*/ 1 h 458"/>
                <a:gd name="T22" fmla="*/ 1 w 460"/>
                <a:gd name="T23" fmla="*/ 1 h 458"/>
                <a:gd name="T24" fmla="*/ 1 w 460"/>
                <a:gd name="T25" fmla="*/ 1 h 458"/>
                <a:gd name="T26" fmla="*/ 1 w 460"/>
                <a:gd name="T27" fmla="*/ 1 h 458"/>
                <a:gd name="T28" fmla="*/ 1 w 460"/>
                <a:gd name="T29" fmla="*/ 1 h 458"/>
                <a:gd name="T30" fmla="*/ 1 w 460"/>
                <a:gd name="T31" fmla="*/ 1 h 458"/>
                <a:gd name="T32" fmla="*/ 1 w 460"/>
                <a:gd name="T33" fmla="*/ 1 h 458"/>
                <a:gd name="T34" fmla="*/ 1 w 460"/>
                <a:gd name="T35" fmla="*/ 1 h 458"/>
                <a:gd name="T36" fmla="*/ 1 w 460"/>
                <a:gd name="T37" fmla="*/ 1 h 458"/>
                <a:gd name="T38" fmla="*/ 1 w 460"/>
                <a:gd name="T39" fmla="*/ 1 h 458"/>
                <a:gd name="T40" fmla="*/ 1 w 460"/>
                <a:gd name="T41" fmla="*/ 1 h 458"/>
                <a:gd name="T42" fmla="*/ 1 w 460"/>
                <a:gd name="T43" fmla="*/ 1 h 458"/>
                <a:gd name="T44" fmla="*/ 1 w 460"/>
                <a:gd name="T45" fmla="*/ 1 h 458"/>
                <a:gd name="T46" fmla="*/ 1 w 460"/>
                <a:gd name="T47" fmla="*/ 1 h 458"/>
                <a:gd name="T48" fmla="*/ 1 w 460"/>
                <a:gd name="T49" fmla="*/ 1 h 458"/>
                <a:gd name="T50" fmla="*/ 1 w 460"/>
                <a:gd name="T51" fmla="*/ 1 h 458"/>
                <a:gd name="T52" fmla="*/ 1 w 460"/>
                <a:gd name="T53" fmla="*/ 1 h 458"/>
                <a:gd name="T54" fmla="*/ 1 w 460"/>
                <a:gd name="T55" fmla="*/ 1 h 458"/>
                <a:gd name="T56" fmla="*/ 1 w 460"/>
                <a:gd name="T57" fmla="*/ 1 h 458"/>
                <a:gd name="T58" fmla="*/ 1 w 460"/>
                <a:gd name="T59" fmla="*/ 1 h 458"/>
                <a:gd name="T60" fmla="*/ 1 w 460"/>
                <a:gd name="T61" fmla="*/ 1 h 458"/>
                <a:gd name="T62" fmla="*/ 1 w 460"/>
                <a:gd name="T63" fmla="*/ 1 h 458"/>
                <a:gd name="T64" fmla="*/ 0 w 460"/>
                <a:gd name="T65" fmla="*/ 1 h 4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60"/>
                <a:gd name="T100" fmla="*/ 0 h 458"/>
                <a:gd name="T101" fmla="*/ 460 w 460"/>
                <a:gd name="T102" fmla="*/ 458 h 4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60" h="458">
                  <a:moveTo>
                    <a:pt x="0" y="229"/>
                  </a:moveTo>
                  <a:lnTo>
                    <a:pt x="1" y="206"/>
                  </a:lnTo>
                  <a:lnTo>
                    <a:pt x="5" y="183"/>
                  </a:lnTo>
                  <a:lnTo>
                    <a:pt x="10" y="162"/>
                  </a:lnTo>
                  <a:lnTo>
                    <a:pt x="18" y="140"/>
                  </a:lnTo>
                  <a:lnTo>
                    <a:pt x="28" y="120"/>
                  </a:lnTo>
                  <a:lnTo>
                    <a:pt x="39" y="101"/>
                  </a:lnTo>
                  <a:lnTo>
                    <a:pt x="52" y="84"/>
                  </a:lnTo>
                  <a:lnTo>
                    <a:pt x="67" y="68"/>
                  </a:lnTo>
                  <a:lnTo>
                    <a:pt x="83" y="52"/>
                  </a:lnTo>
                  <a:lnTo>
                    <a:pt x="101" y="40"/>
                  </a:lnTo>
                  <a:lnTo>
                    <a:pt x="120" y="28"/>
                  </a:lnTo>
                  <a:lnTo>
                    <a:pt x="140" y="18"/>
                  </a:lnTo>
                  <a:lnTo>
                    <a:pt x="161" y="10"/>
                  </a:lnTo>
                  <a:lnTo>
                    <a:pt x="184" y="5"/>
                  </a:lnTo>
                  <a:lnTo>
                    <a:pt x="207" y="1"/>
                  </a:lnTo>
                  <a:lnTo>
                    <a:pt x="230" y="0"/>
                  </a:lnTo>
                  <a:lnTo>
                    <a:pt x="253" y="1"/>
                  </a:lnTo>
                  <a:lnTo>
                    <a:pt x="276" y="5"/>
                  </a:lnTo>
                  <a:lnTo>
                    <a:pt x="298" y="10"/>
                  </a:lnTo>
                  <a:lnTo>
                    <a:pt x="319" y="18"/>
                  </a:lnTo>
                  <a:lnTo>
                    <a:pt x="340" y="28"/>
                  </a:lnTo>
                  <a:lnTo>
                    <a:pt x="359" y="40"/>
                  </a:lnTo>
                  <a:lnTo>
                    <a:pt x="376" y="52"/>
                  </a:lnTo>
                  <a:lnTo>
                    <a:pt x="392" y="68"/>
                  </a:lnTo>
                  <a:lnTo>
                    <a:pt x="408" y="84"/>
                  </a:lnTo>
                  <a:lnTo>
                    <a:pt x="421" y="101"/>
                  </a:lnTo>
                  <a:lnTo>
                    <a:pt x="432" y="120"/>
                  </a:lnTo>
                  <a:lnTo>
                    <a:pt x="442" y="140"/>
                  </a:lnTo>
                  <a:lnTo>
                    <a:pt x="450" y="162"/>
                  </a:lnTo>
                  <a:lnTo>
                    <a:pt x="455" y="183"/>
                  </a:lnTo>
                  <a:lnTo>
                    <a:pt x="459" y="206"/>
                  </a:lnTo>
                  <a:lnTo>
                    <a:pt x="460" y="229"/>
                  </a:lnTo>
                  <a:lnTo>
                    <a:pt x="459" y="252"/>
                  </a:lnTo>
                  <a:lnTo>
                    <a:pt x="455" y="275"/>
                  </a:lnTo>
                  <a:lnTo>
                    <a:pt x="450" y="298"/>
                  </a:lnTo>
                  <a:lnTo>
                    <a:pt x="442" y="318"/>
                  </a:lnTo>
                  <a:lnTo>
                    <a:pt x="432" y="339"/>
                  </a:lnTo>
                  <a:lnTo>
                    <a:pt x="421" y="358"/>
                  </a:lnTo>
                  <a:lnTo>
                    <a:pt x="408" y="376"/>
                  </a:lnTo>
                  <a:lnTo>
                    <a:pt x="392" y="391"/>
                  </a:lnTo>
                  <a:lnTo>
                    <a:pt x="376" y="406"/>
                  </a:lnTo>
                  <a:lnTo>
                    <a:pt x="359" y="419"/>
                  </a:lnTo>
                  <a:lnTo>
                    <a:pt x="340" y="430"/>
                  </a:lnTo>
                  <a:lnTo>
                    <a:pt x="319" y="441"/>
                  </a:lnTo>
                  <a:lnTo>
                    <a:pt x="298" y="448"/>
                  </a:lnTo>
                  <a:lnTo>
                    <a:pt x="276" y="453"/>
                  </a:lnTo>
                  <a:lnTo>
                    <a:pt x="253" y="457"/>
                  </a:lnTo>
                  <a:lnTo>
                    <a:pt x="230" y="458"/>
                  </a:lnTo>
                  <a:lnTo>
                    <a:pt x="207" y="457"/>
                  </a:lnTo>
                  <a:lnTo>
                    <a:pt x="184" y="453"/>
                  </a:lnTo>
                  <a:lnTo>
                    <a:pt x="161" y="448"/>
                  </a:lnTo>
                  <a:lnTo>
                    <a:pt x="140" y="441"/>
                  </a:lnTo>
                  <a:lnTo>
                    <a:pt x="120" y="430"/>
                  </a:lnTo>
                  <a:lnTo>
                    <a:pt x="101" y="419"/>
                  </a:lnTo>
                  <a:lnTo>
                    <a:pt x="83" y="406"/>
                  </a:lnTo>
                  <a:lnTo>
                    <a:pt x="67" y="391"/>
                  </a:lnTo>
                  <a:lnTo>
                    <a:pt x="52" y="376"/>
                  </a:lnTo>
                  <a:lnTo>
                    <a:pt x="39" y="358"/>
                  </a:lnTo>
                  <a:lnTo>
                    <a:pt x="28" y="339"/>
                  </a:lnTo>
                  <a:lnTo>
                    <a:pt x="18" y="318"/>
                  </a:lnTo>
                  <a:lnTo>
                    <a:pt x="10" y="298"/>
                  </a:lnTo>
                  <a:lnTo>
                    <a:pt x="5" y="275"/>
                  </a:lnTo>
                  <a:lnTo>
                    <a:pt x="1" y="252"/>
                  </a:lnTo>
                  <a:lnTo>
                    <a:pt x="0" y="2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8798" name="Freeform 7"/>
            <p:cNvSpPr>
              <a:spLocks/>
            </p:cNvSpPr>
            <p:nvPr/>
          </p:nvSpPr>
          <p:spPr bwMode="auto">
            <a:xfrm>
              <a:off x="1755" y="1519"/>
              <a:ext cx="230" cy="229"/>
            </a:xfrm>
            <a:custGeom>
              <a:avLst/>
              <a:gdLst>
                <a:gd name="T0" fmla="*/ 1 w 460"/>
                <a:gd name="T1" fmla="*/ 1 h 458"/>
                <a:gd name="T2" fmla="*/ 1 w 460"/>
                <a:gd name="T3" fmla="*/ 1 h 458"/>
                <a:gd name="T4" fmla="*/ 1 w 460"/>
                <a:gd name="T5" fmla="*/ 1 h 458"/>
                <a:gd name="T6" fmla="*/ 1 w 460"/>
                <a:gd name="T7" fmla="*/ 1 h 458"/>
                <a:gd name="T8" fmla="*/ 1 w 460"/>
                <a:gd name="T9" fmla="*/ 1 h 458"/>
                <a:gd name="T10" fmla="*/ 1 w 460"/>
                <a:gd name="T11" fmla="*/ 1 h 458"/>
                <a:gd name="T12" fmla="*/ 1 w 460"/>
                <a:gd name="T13" fmla="*/ 1 h 458"/>
                <a:gd name="T14" fmla="*/ 1 w 460"/>
                <a:gd name="T15" fmla="*/ 1 h 458"/>
                <a:gd name="T16" fmla="*/ 1 w 460"/>
                <a:gd name="T17" fmla="*/ 1 h 458"/>
                <a:gd name="T18" fmla="*/ 1 w 460"/>
                <a:gd name="T19" fmla="*/ 1 h 458"/>
                <a:gd name="T20" fmla="*/ 1 w 460"/>
                <a:gd name="T21" fmla="*/ 1 h 458"/>
                <a:gd name="T22" fmla="*/ 1 w 460"/>
                <a:gd name="T23" fmla="*/ 1 h 458"/>
                <a:gd name="T24" fmla="*/ 1 w 460"/>
                <a:gd name="T25" fmla="*/ 1 h 458"/>
                <a:gd name="T26" fmla="*/ 1 w 460"/>
                <a:gd name="T27" fmla="*/ 1 h 458"/>
                <a:gd name="T28" fmla="*/ 1 w 460"/>
                <a:gd name="T29" fmla="*/ 1 h 458"/>
                <a:gd name="T30" fmla="*/ 1 w 460"/>
                <a:gd name="T31" fmla="*/ 1 h 458"/>
                <a:gd name="T32" fmla="*/ 1 w 460"/>
                <a:gd name="T33" fmla="*/ 1 h 458"/>
                <a:gd name="T34" fmla="*/ 1 w 460"/>
                <a:gd name="T35" fmla="*/ 1 h 458"/>
                <a:gd name="T36" fmla="*/ 1 w 460"/>
                <a:gd name="T37" fmla="*/ 1 h 458"/>
                <a:gd name="T38" fmla="*/ 1 w 460"/>
                <a:gd name="T39" fmla="*/ 1 h 458"/>
                <a:gd name="T40" fmla="*/ 1 w 460"/>
                <a:gd name="T41" fmla="*/ 1 h 458"/>
                <a:gd name="T42" fmla="*/ 1 w 460"/>
                <a:gd name="T43" fmla="*/ 1 h 458"/>
                <a:gd name="T44" fmla="*/ 1 w 460"/>
                <a:gd name="T45" fmla="*/ 1 h 458"/>
                <a:gd name="T46" fmla="*/ 1 w 460"/>
                <a:gd name="T47" fmla="*/ 1 h 458"/>
                <a:gd name="T48" fmla="*/ 1 w 460"/>
                <a:gd name="T49" fmla="*/ 1 h 458"/>
                <a:gd name="T50" fmla="*/ 1 w 460"/>
                <a:gd name="T51" fmla="*/ 1 h 458"/>
                <a:gd name="T52" fmla="*/ 1 w 460"/>
                <a:gd name="T53" fmla="*/ 1 h 458"/>
                <a:gd name="T54" fmla="*/ 1 w 460"/>
                <a:gd name="T55" fmla="*/ 1 h 458"/>
                <a:gd name="T56" fmla="*/ 1 w 460"/>
                <a:gd name="T57" fmla="*/ 1 h 458"/>
                <a:gd name="T58" fmla="*/ 1 w 460"/>
                <a:gd name="T59" fmla="*/ 1 h 458"/>
                <a:gd name="T60" fmla="*/ 1 w 460"/>
                <a:gd name="T61" fmla="*/ 1 h 458"/>
                <a:gd name="T62" fmla="*/ 1 w 460"/>
                <a:gd name="T63" fmla="*/ 1 h 458"/>
                <a:gd name="T64" fmla="*/ 0 w 460"/>
                <a:gd name="T65" fmla="*/ 1 h 4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60"/>
                <a:gd name="T100" fmla="*/ 0 h 458"/>
                <a:gd name="T101" fmla="*/ 460 w 460"/>
                <a:gd name="T102" fmla="*/ 458 h 4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60" h="458">
                  <a:moveTo>
                    <a:pt x="0" y="229"/>
                  </a:moveTo>
                  <a:lnTo>
                    <a:pt x="1" y="206"/>
                  </a:lnTo>
                  <a:lnTo>
                    <a:pt x="5" y="183"/>
                  </a:lnTo>
                  <a:lnTo>
                    <a:pt x="10" y="162"/>
                  </a:lnTo>
                  <a:lnTo>
                    <a:pt x="18" y="140"/>
                  </a:lnTo>
                  <a:lnTo>
                    <a:pt x="28" y="120"/>
                  </a:lnTo>
                  <a:lnTo>
                    <a:pt x="39" y="101"/>
                  </a:lnTo>
                  <a:lnTo>
                    <a:pt x="52" y="84"/>
                  </a:lnTo>
                  <a:lnTo>
                    <a:pt x="67" y="68"/>
                  </a:lnTo>
                  <a:lnTo>
                    <a:pt x="83" y="52"/>
                  </a:lnTo>
                  <a:lnTo>
                    <a:pt x="101" y="40"/>
                  </a:lnTo>
                  <a:lnTo>
                    <a:pt x="120" y="28"/>
                  </a:lnTo>
                  <a:lnTo>
                    <a:pt x="140" y="18"/>
                  </a:lnTo>
                  <a:lnTo>
                    <a:pt x="161" y="10"/>
                  </a:lnTo>
                  <a:lnTo>
                    <a:pt x="184" y="5"/>
                  </a:lnTo>
                  <a:lnTo>
                    <a:pt x="207" y="1"/>
                  </a:lnTo>
                  <a:lnTo>
                    <a:pt x="230" y="0"/>
                  </a:lnTo>
                  <a:lnTo>
                    <a:pt x="253" y="1"/>
                  </a:lnTo>
                  <a:lnTo>
                    <a:pt x="276" y="5"/>
                  </a:lnTo>
                  <a:lnTo>
                    <a:pt x="298" y="10"/>
                  </a:lnTo>
                  <a:lnTo>
                    <a:pt x="319" y="18"/>
                  </a:lnTo>
                  <a:lnTo>
                    <a:pt x="340" y="28"/>
                  </a:lnTo>
                  <a:lnTo>
                    <a:pt x="359" y="40"/>
                  </a:lnTo>
                  <a:lnTo>
                    <a:pt x="376" y="52"/>
                  </a:lnTo>
                  <a:lnTo>
                    <a:pt x="392" y="68"/>
                  </a:lnTo>
                  <a:lnTo>
                    <a:pt x="408" y="84"/>
                  </a:lnTo>
                  <a:lnTo>
                    <a:pt x="421" y="101"/>
                  </a:lnTo>
                  <a:lnTo>
                    <a:pt x="432" y="120"/>
                  </a:lnTo>
                  <a:lnTo>
                    <a:pt x="442" y="140"/>
                  </a:lnTo>
                  <a:lnTo>
                    <a:pt x="450" y="162"/>
                  </a:lnTo>
                  <a:lnTo>
                    <a:pt x="455" y="183"/>
                  </a:lnTo>
                  <a:lnTo>
                    <a:pt x="459" y="206"/>
                  </a:lnTo>
                  <a:lnTo>
                    <a:pt x="460" y="229"/>
                  </a:lnTo>
                  <a:lnTo>
                    <a:pt x="459" y="252"/>
                  </a:lnTo>
                  <a:lnTo>
                    <a:pt x="455" y="275"/>
                  </a:lnTo>
                  <a:lnTo>
                    <a:pt x="450" y="298"/>
                  </a:lnTo>
                  <a:lnTo>
                    <a:pt x="442" y="318"/>
                  </a:lnTo>
                  <a:lnTo>
                    <a:pt x="432" y="339"/>
                  </a:lnTo>
                  <a:lnTo>
                    <a:pt x="421" y="358"/>
                  </a:lnTo>
                  <a:lnTo>
                    <a:pt x="408" y="376"/>
                  </a:lnTo>
                  <a:lnTo>
                    <a:pt x="392" y="391"/>
                  </a:lnTo>
                  <a:lnTo>
                    <a:pt x="376" y="406"/>
                  </a:lnTo>
                  <a:lnTo>
                    <a:pt x="359" y="419"/>
                  </a:lnTo>
                  <a:lnTo>
                    <a:pt x="340" y="430"/>
                  </a:lnTo>
                  <a:lnTo>
                    <a:pt x="319" y="441"/>
                  </a:lnTo>
                  <a:lnTo>
                    <a:pt x="298" y="448"/>
                  </a:lnTo>
                  <a:lnTo>
                    <a:pt x="276" y="453"/>
                  </a:lnTo>
                  <a:lnTo>
                    <a:pt x="253" y="457"/>
                  </a:lnTo>
                  <a:lnTo>
                    <a:pt x="230" y="458"/>
                  </a:lnTo>
                  <a:lnTo>
                    <a:pt x="207" y="457"/>
                  </a:lnTo>
                  <a:lnTo>
                    <a:pt x="184" y="453"/>
                  </a:lnTo>
                  <a:lnTo>
                    <a:pt x="161" y="448"/>
                  </a:lnTo>
                  <a:lnTo>
                    <a:pt x="140" y="441"/>
                  </a:lnTo>
                  <a:lnTo>
                    <a:pt x="120" y="430"/>
                  </a:lnTo>
                  <a:lnTo>
                    <a:pt x="101" y="419"/>
                  </a:lnTo>
                  <a:lnTo>
                    <a:pt x="83" y="406"/>
                  </a:lnTo>
                  <a:lnTo>
                    <a:pt x="67" y="391"/>
                  </a:lnTo>
                  <a:lnTo>
                    <a:pt x="52" y="376"/>
                  </a:lnTo>
                  <a:lnTo>
                    <a:pt x="39" y="358"/>
                  </a:lnTo>
                  <a:lnTo>
                    <a:pt x="28" y="339"/>
                  </a:lnTo>
                  <a:lnTo>
                    <a:pt x="18" y="318"/>
                  </a:lnTo>
                  <a:lnTo>
                    <a:pt x="10" y="298"/>
                  </a:lnTo>
                  <a:lnTo>
                    <a:pt x="5" y="275"/>
                  </a:lnTo>
                  <a:lnTo>
                    <a:pt x="1" y="252"/>
                  </a:lnTo>
                  <a:lnTo>
                    <a:pt x="0" y="229"/>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8799" name="Freeform 8"/>
            <p:cNvSpPr>
              <a:spLocks/>
            </p:cNvSpPr>
            <p:nvPr/>
          </p:nvSpPr>
          <p:spPr bwMode="auto">
            <a:xfrm>
              <a:off x="1870" y="1633"/>
              <a:ext cx="77" cy="38"/>
            </a:xfrm>
            <a:custGeom>
              <a:avLst/>
              <a:gdLst>
                <a:gd name="T0" fmla="*/ 0 w 153"/>
                <a:gd name="T1" fmla="*/ 0 h 77"/>
                <a:gd name="T2" fmla="*/ 1 w 153"/>
                <a:gd name="T3" fmla="*/ 0 h 77"/>
                <a:gd name="T4" fmla="*/ 1 w 153"/>
                <a:gd name="T5" fmla="*/ 0 h 77"/>
                <a:gd name="T6" fmla="*/ 1 w 153"/>
                <a:gd name="T7" fmla="*/ 0 h 77"/>
                <a:gd name="T8" fmla="*/ 1 w 153"/>
                <a:gd name="T9" fmla="*/ 0 h 77"/>
                <a:gd name="T10" fmla="*/ 1 w 153"/>
                <a:gd name="T11" fmla="*/ 0 h 77"/>
                <a:gd name="T12" fmla="*/ 1 w 153"/>
                <a:gd name="T13" fmla="*/ 0 h 77"/>
                <a:gd name="T14" fmla="*/ 1 w 153"/>
                <a:gd name="T15" fmla="*/ 0 h 77"/>
                <a:gd name="T16" fmla="*/ 1 w 153"/>
                <a:gd name="T17" fmla="*/ 0 h 77"/>
                <a:gd name="T18" fmla="*/ 1 w 153"/>
                <a:gd name="T19" fmla="*/ 0 h 77"/>
                <a:gd name="T20" fmla="*/ 1 w 153"/>
                <a:gd name="T21" fmla="*/ 0 h 77"/>
                <a:gd name="T22" fmla="*/ 1 w 153"/>
                <a:gd name="T23" fmla="*/ 0 h 77"/>
                <a:gd name="T24" fmla="*/ 1 w 153"/>
                <a:gd name="T25" fmla="*/ 0 h 77"/>
                <a:gd name="T26" fmla="*/ 1 w 153"/>
                <a:gd name="T27" fmla="*/ 0 h 77"/>
                <a:gd name="T28" fmla="*/ 1 w 153"/>
                <a:gd name="T29" fmla="*/ 0 h 77"/>
                <a:gd name="T30" fmla="*/ 1 w 153"/>
                <a:gd name="T31" fmla="*/ 0 h 77"/>
                <a:gd name="T32" fmla="*/ 1 w 153"/>
                <a:gd name="T33" fmla="*/ 0 h 77"/>
                <a:gd name="T34" fmla="*/ 1 w 153"/>
                <a:gd name="T35" fmla="*/ 0 h 7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3"/>
                <a:gd name="T55" fmla="*/ 0 h 77"/>
                <a:gd name="T56" fmla="*/ 153 w 153"/>
                <a:gd name="T57" fmla="*/ 77 h 7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3" h="77">
                  <a:moveTo>
                    <a:pt x="0" y="0"/>
                  </a:moveTo>
                  <a:lnTo>
                    <a:pt x="1" y="16"/>
                  </a:lnTo>
                  <a:lnTo>
                    <a:pt x="6" y="30"/>
                  </a:lnTo>
                  <a:lnTo>
                    <a:pt x="13" y="44"/>
                  </a:lnTo>
                  <a:lnTo>
                    <a:pt x="22" y="54"/>
                  </a:lnTo>
                  <a:lnTo>
                    <a:pt x="33" y="64"/>
                  </a:lnTo>
                  <a:lnTo>
                    <a:pt x="47" y="70"/>
                  </a:lnTo>
                  <a:lnTo>
                    <a:pt x="61" y="75"/>
                  </a:lnTo>
                  <a:lnTo>
                    <a:pt x="77" y="77"/>
                  </a:lnTo>
                  <a:lnTo>
                    <a:pt x="92" y="75"/>
                  </a:lnTo>
                  <a:lnTo>
                    <a:pt x="106" y="70"/>
                  </a:lnTo>
                  <a:lnTo>
                    <a:pt x="119" y="64"/>
                  </a:lnTo>
                  <a:lnTo>
                    <a:pt x="130" y="54"/>
                  </a:lnTo>
                  <a:lnTo>
                    <a:pt x="141" y="44"/>
                  </a:lnTo>
                  <a:lnTo>
                    <a:pt x="147" y="30"/>
                  </a:lnTo>
                  <a:lnTo>
                    <a:pt x="152" y="16"/>
                  </a:lnTo>
                  <a:lnTo>
                    <a:pt x="153"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8800" name="Freeform 9"/>
            <p:cNvSpPr>
              <a:spLocks/>
            </p:cNvSpPr>
            <p:nvPr/>
          </p:nvSpPr>
          <p:spPr bwMode="auto">
            <a:xfrm>
              <a:off x="1793" y="1595"/>
              <a:ext cx="77" cy="38"/>
            </a:xfrm>
            <a:custGeom>
              <a:avLst/>
              <a:gdLst>
                <a:gd name="T0" fmla="*/ 0 w 154"/>
                <a:gd name="T1" fmla="*/ 1 h 76"/>
                <a:gd name="T2" fmla="*/ 1 w 154"/>
                <a:gd name="T3" fmla="*/ 1 h 76"/>
                <a:gd name="T4" fmla="*/ 1 w 154"/>
                <a:gd name="T5" fmla="*/ 1 h 76"/>
                <a:gd name="T6" fmla="*/ 1 w 154"/>
                <a:gd name="T7" fmla="*/ 1 h 76"/>
                <a:gd name="T8" fmla="*/ 1 w 154"/>
                <a:gd name="T9" fmla="*/ 1 h 76"/>
                <a:gd name="T10" fmla="*/ 1 w 154"/>
                <a:gd name="T11" fmla="*/ 1 h 76"/>
                <a:gd name="T12" fmla="*/ 1 w 154"/>
                <a:gd name="T13" fmla="*/ 1 h 76"/>
                <a:gd name="T14" fmla="*/ 1 w 154"/>
                <a:gd name="T15" fmla="*/ 1 h 76"/>
                <a:gd name="T16" fmla="*/ 1 w 154"/>
                <a:gd name="T17" fmla="*/ 0 h 76"/>
                <a:gd name="T18" fmla="*/ 1 w 154"/>
                <a:gd name="T19" fmla="*/ 1 h 76"/>
                <a:gd name="T20" fmla="*/ 1 w 154"/>
                <a:gd name="T21" fmla="*/ 1 h 76"/>
                <a:gd name="T22" fmla="*/ 1 w 154"/>
                <a:gd name="T23" fmla="*/ 1 h 76"/>
                <a:gd name="T24" fmla="*/ 1 w 154"/>
                <a:gd name="T25" fmla="*/ 1 h 76"/>
                <a:gd name="T26" fmla="*/ 1 w 154"/>
                <a:gd name="T27" fmla="*/ 1 h 76"/>
                <a:gd name="T28" fmla="*/ 1 w 154"/>
                <a:gd name="T29" fmla="*/ 1 h 76"/>
                <a:gd name="T30" fmla="*/ 1 w 154"/>
                <a:gd name="T31" fmla="*/ 1 h 76"/>
                <a:gd name="T32" fmla="*/ 1 w 154"/>
                <a:gd name="T33" fmla="*/ 1 h 76"/>
                <a:gd name="T34" fmla="*/ 1 w 154"/>
                <a:gd name="T35" fmla="*/ 1 h 7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4"/>
                <a:gd name="T55" fmla="*/ 0 h 76"/>
                <a:gd name="T56" fmla="*/ 154 w 154"/>
                <a:gd name="T57" fmla="*/ 76 h 7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4" h="76">
                  <a:moveTo>
                    <a:pt x="0" y="76"/>
                  </a:moveTo>
                  <a:lnTo>
                    <a:pt x="2" y="61"/>
                  </a:lnTo>
                  <a:lnTo>
                    <a:pt x="7" y="47"/>
                  </a:lnTo>
                  <a:lnTo>
                    <a:pt x="13" y="33"/>
                  </a:lnTo>
                  <a:lnTo>
                    <a:pt x="22" y="23"/>
                  </a:lnTo>
                  <a:lnTo>
                    <a:pt x="34" y="13"/>
                  </a:lnTo>
                  <a:lnTo>
                    <a:pt x="48" y="6"/>
                  </a:lnTo>
                  <a:lnTo>
                    <a:pt x="62" y="1"/>
                  </a:lnTo>
                  <a:lnTo>
                    <a:pt x="77" y="0"/>
                  </a:lnTo>
                  <a:lnTo>
                    <a:pt x="93" y="1"/>
                  </a:lnTo>
                  <a:lnTo>
                    <a:pt x="107" y="6"/>
                  </a:lnTo>
                  <a:lnTo>
                    <a:pt x="119" y="13"/>
                  </a:lnTo>
                  <a:lnTo>
                    <a:pt x="131" y="23"/>
                  </a:lnTo>
                  <a:lnTo>
                    <a:pt x="141" y="33"/>
                  </a:lnTo>
                  <a:lnTo>
                    <a:pt x="148" y="47"/>
                  </a:lnTo>
                  <a:lnTo>
                    <a:pt x="153" y="61"/>
                  </a:lnTo>
                  <a:lnTo>
                    <a:pt x="154" y="76"/>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8801" name="Line 10"/>
            <p:cNvSpPr>
              <a:spLocks noChangeShapeType="1"/>
            </p:cNvSpPr>
            <p:nvPr/>
          </p:nvSpPr>
          <p:spPr bwMode="auto">
            <a:xfrm>
              <a:off x="2254" y="1328"/>
              <a:ext cx="77"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802" name="Line 11"/>
            <p:cNvSpPr>
              <a:spLocks noChangeShapeType="1"/>
            </p:cNvSpPr>
            <p:nvPr/>
          </p:nvSpPr>
          <p:spPr bwMode="auto">
            <a:xfrm>
              <a:off x="1870" y="1328"/>
              <a:ext cx="77"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803" name="Freeform 12"/>
            <p:cNvSpPr>
              <a:spLocks/>
            </p:cNvSpPr>
            <p:nvPr/>
          </p:nvSpPr>
          <p:spPr bwMode="auto">
            <a:xfrm>
              <a:off x="1947" y="1289"/>
              <a:ext cx="307" cy="39"/>
            </a:xfrm>
            <a:custGeom>
              <a:avLst/>
              <a:gdLst>
                <a:gd name="T0" fmla="*/ 0 w 615"/>
                <a:gd name="T1" fmla="*/ 1 h 76"/>
                <a:gd name="T2" fmla="*/ 0 w 615"/>
                <a:gd name="T3" fmla="*/ 1 h 76"/>
                <a:gd name="T4" fmla="*/ 0 w 615"/>
                <a:gd name="T5" fmla="*/ 1 h 76"/>
                <a:gd name="T6" fmla="*/ 0 w 615"/>
                <a:gd name="T7" fmla="*/ 1 h 76"/>
                <a:gd name="T8" fmla="*/ 0 w 615"/>
                <a:gd name="T9" fmla="*/ 1 h 76"/>
                <a:gd name="T10" fmla="*/ 0 w 615"/>
                <a:gd name="T11" fmla="*/ 1 h 76"/>
                <a:gd name="T12" fmla="*/ 0 w 615"/>
                <a:gd name="T13" fmla="*/ 1 h 76"/>
                <a:gd name="T14" fmla="*/ 0 w 615"/>
                <a:gd name="T15" fmla="*/ 1 h 76"/>
                <a:gd name="T16" fmla="*/ 0 w 615"/>
                <a:gd name="T17" fmla="*/ 1 h 76"/>
                <a:gd name="T18" fmla="*/ 0 w 615"/>
                <a:gd name="T19" fmla="*/ 1 h 76"/>
                <a:gd name="T20" fmla="*/ 0 w 615"/>
                <a:gd name="T21" fmla="*/ 1 h 76"/>
                <a:gd name="T22" fmla="*/ 0 w 615"/>
                <a:gd name="T23" fmla="*/ 1 h 76"/>
                <a:gd name="T24" fmla="*/ 0 w 615"/>
                <a:gd name="T25" fmla="*/ 0 h 76"/>
                <a:gd name="T26" fmla="*/ 0 w 615"/>
                <a:gd name="T27" fmla="*/ 1 h 76"/>
                <a:gd name="T28" fmla="*/ 0 w 615"/>
                <a:gd name="T29" fmla="*/ 1 h 76"/>
                <a:gd name="T30" fmla="*/ 0 w 615"/>
                <a:gd name="T31" fmla="*/ 1 h 76"/>
                <a:gd name="T32" fmla="*/ 0 w 615"/>
                <a:gd name="T33" fmla="*/ 1 h 76"/>
                <a:gd name="T34" fmla="*/ 0 w 615"/>
                <a:gd name="T35" fmla="*/ 1 h 76"/>
                <a:gd name="T36" fmla="*/ 0 w 615"/>
                <a:gd name="T37" fmla="*/ 1 h 76"/>
                <a:gd name="T38" fmla="*/ 0 w 615"/>
                <a:gd name="T39" fmla="*/ 1 h 76"/>
                <a:gd name="T40" fmla="*/ 0 w 615"/>
                <a:gd name="T41" fmla="*/ 1 h 76"/>
                <a:gd name="T42" fmla="*/ 0 w 615"/>
                <a:gd name="T43" fmla="*/ 1 h 76"/>
                <a:gd name="T44" fmla="*/ 0 w 615"/>
                <a:gd name="T45" fmla="*/ 1 h 76"/>
                <a:gd name="T46" fmla="*/ 0 w 615"/>
                <a:gd name="T47" fmla="*/ 1 h 76"/>
                <a:gd name="T48" fmla="*/ 0 w 615"/>
                <a:gd name="T49" fmla="*/ 1 h 76"/>
                <a:gd name="T50" fmla="*/ 0 w 615"/>
                <a:gd name="T51" fmla="*/ 1 h 76"/>
                <a:gd name="T52" fmla="*/ 0 w 615"/>
                <a:gd name="T53" fmla="*/ 1 h 76"/>
                <a:gd name="T54" fmla="*/ 0 w 615"/>
                <a:gd name="T55" fmla="*/ 1 h 76"/>
                <a:gd name="T56" fmla="*/ 0 w 615"/>
                <a:gd name="T57" fmla="*/ 1 h 76"/>
                <a:gd name="T58" fmla="*/ 0 w 615"/>
                <a:gd name="T59" fmla="*/ 0 h 76"/>
                <a:gd name="T60" fmla="*/ 0 w 615"/>
                <a:gd name="T61" fmla="*/ 1 h 76"/>
                <a:gd name="T62" fmla="*/ 0 w 615"/>
                <a:gd name="T63" fmla="*/ 1 h 76"/>
                <a:gd name="T64" fmla="*/ 0 w 615"/>
                <a:gd name="T65" fmla="*/ 1 h 76"/>
                <a:gd name="T66" fmla="*/ 0 w 615"/>
                <a:gd name="T67" fmla="*/ 1 h 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15"/>
                <a:gd name="T103" fmla="*/ 0 h 76"/>
                <a:gd name="T104" fmla="*/ 615 w 615"/>
                <a:gd name="T105" fmla="*/ 76 h 7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15" h="76">
                  <a:moveTo>
                    <a:pt x="0" y="76"/>
                  </a:moveTo>
                  <a:lnTo>
                    <a:pt x="2" y="61"/>
                  </a:lnTo>
                  <a:lnTo>
                    <a:pt x="7" y="47"/>
                  </a:lnTo>
                  <a:lnTo>
                    <a:pt x="13" y="33"/>
                  </a:lnTo>
                  <a:lnTo>
                    <a:pt x="23" y="23"/>
                  </a:lnTo>
                  <a:lnTo>
                    <a:pt x="34" y="13"/>
                  </a:lnTo>
                  <a:lnTo>
                    <a:pt x="48" y="6"/>
                  </a:lnTo>
                  <a:lnTo>
                    <a:pt x="62" y="1"/>
                  </a:lnTo>
                  <a:lnTo>
                    <a:pt x="77" y="0"/>
                  </a:lnTo>
                  <a:lnTo>
                    <a:pt x="93" y="1"/>
                  </a:lnTo>
                  <a:lnTo>
                    <a:pt x="107" y="6"/>
                  </a:lnTo>
                  <a:lnTo>
                    <a:pt x="121" y="13"/>
                  </a:lnTo>
                  <a:lnTo>
                    <a:pt x="131" y="23"/>
                  </a:lnTo>
                  <a:lnTo>
                    <a:pt x="141" y="33"/>
                  </a:lnTo>
                  <a:lnTo>
                    <a:pt x="148" y="47"/>
                  </a:lnTo>
                  <a:lnTo>
                    <a:pt x="153" y="61"/>
                  </a:lnTo>
                  <a:lnTo>
                    <a:pt x="154" y="76"/>
                  </a:lnTo>
                  <a:lnTo>
                    <a:pt x="155" y="61"/>
                  </a:lnTo>
                  <a:lnTo>
                    <a:pt x="160" y="47"/>
                  </a:lnTo>
                  <a:lnTo>
                    <a:pt x="167" y="33"/>
                  </a:lnTo>
                  <a:lnTo>
                    <a:pt x="177" y="23"/>
                  </a:lnTo>
                  <a:lnTo>
                    <a:pt x="187" y="13"/>
                  </a:lnTo>
                  <a:lnTo>
                    <a:pt x="201" y="6"/>
                  </a:lnTo>
                  <a:lnTo>
                    <a:pt x="215" y="1"/>
                  </a:lnTo>
                  <a:lnTo>
                    <a:pt x="231" y="0"/>
                  </a:lnTo>
                  <a:lnTo>
                    <a:pt x="246" y="1"/>
                  </a:lnTo>
                  <a:lnTo>
                    <a:pt x="260" y="6"/>
                  </a:lnTo>
                  <a:lnTo>
                    <a:pt x="273" y="13"/>
                  </a:lnTo>
                  <a:lnTo>
                    <a:pt x="285" y="23"/>
                  </a:lnTo>
                  <a:lnTo>
                    <a:pt x="295" y="33"/>
                  </a:lnTo>
                  <a:lnTo>
                    <a:pt x="301" y="47"/>
                  </a:lnTo>
                  <a:lnTo>
                    <a:pt x="306" y="61"/>
                  </a:lnTo>
                  <a:lnTo>
                    <a:pt x="308" y="76"/>
                  </a:lnTo>
                  <a:lnTo>
                    <a:pt x="309" y="61"/>
                  </a:lnTo>
                  <a:lnTo>
                    <a:pt x="314" y="47"/>
                  </a:lnTo>
                  <a:lnTo>
                    <a:pt x="320" y="33"/>
                  </a:lnTo>
                  <a:lnTo>
                    <a:pt x="329" y="23"/>
                  </a:lnTo>
                  <a:lnTo>
                    <a:pt x="341" y="13"/>
                  </a:lnTo>
                  <a:lnTo>
                    <a:pt x="355" y="6"/>
                  </a:lnTo>
                  <a:lnTo>
                    <a:pt x="369" y="1"/>
                  </a:lnTo>
                  <a:lnTo>
                    <a:pt x="384" y="0"/>
                  </a:lnTo>
                  <a:lnTo>
                    <a:pt x="400" y="1"/>
                  </a:lnTo>
                  <a:lnTo>
                    <a:pt x="414" y="6"/>
                  </a:lnTo>
                  <a:lnTo>
                    <a:pt x="427" y="13"/>
                  </a:lnTo>
                  <a:lnTo>
                    <a:pt x="438" y="23"/>
                  </a:lnTo>
                  <a:lnTo>
                    <a:pt x="448" y="33"/>
                  </a:lnTo>
                  <a:lnTo>
                    <a:pt x="455" y="47"/>
                  </a:lnTo>
                  <a:lnTo>
                    <a:pt x="460" y="61"/>
                  </a:lnTo>
                  <a:lnTo>
                    <a:pt x="461" y="76"/>
                  </a:lnTo>
                  <a:lnTo>
                    <a:pt x="462" y="61"/>
                  </a:lnTo>
                  <a:lnTo>
                    <a:pt x="467" y="47"/>
                  </a:lnTo>
                  <a:lnTo>
                    <a:pt x="474" y="33"/>
                  </a:lnTo>
                  <a:lnTo>
                    <a:pt x="483" y="23"/>
                  </a:lnTo>
                  <a:lnTo>
                    <a:pt x="494" y="13"/>
                  </a:lnTo>
                  <a:lnTo>
                    <a:pt x="507" y="6"/>
                  </a:lnTo>
                  <a:lnTo>
                    <a:pt x="523" y="1"/>
                  </a:lnTo>
                  <a:lnTo>
                    <a:pt x="538" y="0"/>
                  </a:lnTo>
                  <a:lnTo>
                    <a:pt x="553" y="1"/>
                  </a:lnTo>
                  <a:lnTo>
                    <a:pt x="567" y="6"/>
                  </a:lnTo>
                  <a:lnTo>
                    <a:pt x="580" y="13"/>
                  </a:lnTo>
                  <a:lnTo>
                    <a:pt x="592" y="23"/>
                  </a:lnTo>
                  <a:lnTo>
                    <a:pt x="602" y="33"/>
                  </a:lnTo>
                  <a:lnTo>
                    <a:pt x="608" y="47"/>
                  </a:lnTo>
                  <a:lnTo>
                    <a:pt x="613" y="61"/>
                  </a:lnTo>
                  <a:lnTo>
                    <a:pt x="615" y="76"/>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8804" name="Line 13"/>
            <p:cNvSpPr>
              <a:spLocks noChangeShapeType="1"/>
            </p:cNvSpPr>
            <p:nvPr/>
          </p:nvSpPr>
          <p:spPr bwMode="auto">
            <a:xfrm>
              <a:off x="1844" y="2053"/>
              <a:ext cx="5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805" name="Line 14"/>
            <p:cNvSpPr>
              <a:spLocks noChangeShapeType="1"/>
            </p:cNvSpPr>
            <p:nvPr/>
          </p:nvSpPr>
          <p:spPr bwMode="auto">
            <a:xfrm>
              <a:off x="1819" y="2028"/>
              <a:ext cx="10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806" name="Line 15"/>
            <p:cNvSpPr>
              <a:spLocks noChangeShapeType="1"/>
            </p:cNvSpPr>
            <p:nvPr/>
          </p:nvSpPr>
          <p:spPr bwMode="auto">
            <a:xfrm>
              <a:off x="1793" y="2002"/>
              <a:ext cx="154"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807" name="Line 16"/>
            <p:cNvSpPr>
              <a:spLocks noChangeShapeType="1"/>
            </p:cNvSpPr>
            <p:nvPr/>
          </p:nvSpPr>
          <p:spPr bwMode="auto">
            <a:xfrm>
              <a:off x="1870" y="1748"/>
              <a:ext cx="0" cy="25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808" name="Line 17"/>
            <p:cNvSpPr>
              <a:spLocks noChangeShapeType="1"/>
            </p:cNvSpPr>
            <p:nvPr/>
          </p:nvSpPr>
          <p:spPr bwMode="auto">
            <a:xfrm>
              <a:off x="1870" y="1328"/>
              <a:ext cx="0" cy="19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809" name="Line 18"/>
            <p:cNvSpPr>
              <a:spLocks noChangeShapeType="1"/>
            </p:cNvSpPr>
            <p:nvPr/>
          </p:nvSpPr>
          <p:spPr bwMode="auto">
            <a:xfrm>
              <a:off x="2331" y="1175"/>
              <a:ext cx="0" cy="305"/>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810" name="Rectangle 19"/>
            <p:cNvSpPr>
              <a:spLocks noChangeArrowheads="1"/>
            </p:cNvSpPr>
            <p:nvPr/>
          </p:nvSpPr>
          <p:spPr bwMode="auto">
            <a:xfrm>
              <a:off x="1636" y="1479"/>
              <a:ext cx="59"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600"/>
                <a:t>Source</a:t>
              </a:r>
              <a:endParaRPr lang="en-US" altLang="en-US"/>
            </a:p>
          </p:txBody>
        </p:sp>
        <p:sp>
          <p:nvSpPr>
            <p:cNvPr id="118811" name="Rectangle 20"/>
            <p:cNvSpPr>
              <a:spLocks noChangeArrowheads="1"/>
            </p:cNvSpPr>
            <p:nvPr/>
          </p:nvSpPr>
          <p:spPr bwMode="auto">
            <a:xfrm>
              <a:off x="1595" y="1570"/>
              <a:ext cx="36"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600"/>
                <a:t>115 </a:t>
              </a:r>
              <a:endParaRPr lang="en-US" altLang="en-US"/>
            </a:p>
          </p:txBody>
        </p:sp>
        <p:sp>
          <p:nvSpPr>
            <p:cNvPr id="118812" name="Rectangle 21"/>
            <p:cNvSpPr>
              <a:spLocks noChangeArrowheads="1"/>
            </p:cNvSpPr>
            <p:nvPr/>
          </p:nvSpPr>
          <p:spPr bwMode="auto">
            <a:xfrm>
              <a:off x="1679" y="1570"/>
              <a:ext cx="22"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600"/>
                <a:t>kV</a:t>
              </a:r>
              <a:endParaRPr lang="en-US" altLang="en-US"/>
            </a:p>
          </p:txBody>
        </p:sp>
      </p:grpSp>
      <p:sp>
        <p:nvSpPr>
          <p:cNvPr id="118790" name="Text Box 22"/>
          <p:cNvSpPr txBox="1">
            <a:spLocks noChangeArrowheads="1"/>
          </p:cNvSpPr>
          <p:nvPr/>
        </p:nvSpPr>
        <p:spPr bwMode="auto">
          <a:xfrm>
            <a:off x="4010025" y="2225675"/>
            <a:ext cx="2247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SourceBus</a:t>
            </a:r>
          </a:p>
        </p:txBody>
      </p:sp>
      <p:sp>
        <p:nvSpPr>
          <p:cNvPr id="118791" name="Text Box 23"/>
          <p:cNvSpPr txBox="1">
            <a:spLocks noChangeArrowheads="1"/>
          </p:cNvSpPr>
          <p:nvPr/>
        </p:nvSpPr>
        <p:spPr bwMode="auto">
          <a:xfrm>
            <a:off x="174625" y="2290763"/>
            <a:ext cx="2247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Vsource.Source</a:t>
            </a:r>
          </a:p>
        </p:txBody>
      </p:sp>
      <p:sp>
        <p:nvSpPr>
          <p:cNvPr id="118792" name="Text Box 24"/>
          <p:cNvSpPr txBox="1">
            <a:spLocks noChangeArrowheads="1"/>
          </p:cNvSpPr>
          <p:nvPr/>
        </p:nvSpPr>
        <p:spPr bwMode="auto">
          <a:xfrm>
            <a:off x="241300" y="4230688"/>
            <a:ext cx="2247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115 kV, 1.05 pu</a:t>
            </a:r>
          </a:p>
        </p:txBody>
      </p:sp>
      <p:sp>
        <p:nvSpPr>
          <p:cNvPr id="118793" name="Text Box 25"/>
          <p:cNvSpPr txBox="1">
            <a:spLocks noChangeArrowheads="1"/>
          </p:cNvSpPr>
          <p:nvPr/>
        </p:nvSpPr>
        <p:spPr bwMode="auto">
          <a:xfrm>
            <a:off x="5695950" y="4197350"/>
            <a:ext cx="278765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Short Circuit Impedance (a matrix) that yields 3000A 3-ph fault current and 2500A 1-ph fault current.</a:t>
            </a:r>
          </a:p>
        </p:txBody>
      </p:sp>
      <p:sp>
        <p:nvSpPr>
          <p:cNvPr id="118794" name="Line 26"/>
          <p:cNvSpPr>
            <a:spLocks noChangeShapeType="1"/>
          </p:cNvSpPr>
          <p:nvPr/>
        </p:nvSpPr>
        <p:spPr bwMode="auto">
          <a:xfrm flipH="1" flipV="1">
            <a:off x="4130675" y="3295650"/>
            <a:ext cx="1597025" cy="135413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18795" name="Line 27"/>
          <p:cNvSpPr>
            <a:spLocks noChangeShapeType="1"/>
          </p:cNvSpPr>
          <p:nvPr/>
        </p:nvSpPr>
        <p:spPr bwMode="auto">
          <a:xfrm>
            <a:off x="1771650" y="2479675"/>
            <a:ext cx="519113" cy="18573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18796" name="Text Box 28"/>
          <p:cNvSpPr txBox="1">
            <a:spLocks noChangeArrowheads="1"/>
          </p:cNvSpPr>
          <p:nvPr/>
        </p:nvSpPr>
        <p:spPr bwMode="auto">
          <a:xfrm>
            <a:off x="5067300" y="5508625"/>
            <a:ext cx="37909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One-Line Diagram</a:t>
            </a:r>
            <a:br>
              <a:rPr lang="en-US" altLang="en-US"/>
            </a:br>
            <a:r>
              <a:rPr lang="en-US" altLang="en-US"/>
              <a:t>(default is 3-phase wye-grd source)</a:t>
            </a:r>
          </a:p>
        </p:txBody>
      </p:sp>
    </p:spTree>
    <p:extLst>
      <p:ext uri="{BB962C8B-B14F-4D97-AF65-F5344CB8AC3E}">
        <p14:creationId xmlns:p14="http://schemas.microsoft.com/office/powerpoint/2010/main" val="263168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r>
              <a:rPr lang="en-US" altLang="en-US"/>
              <a:t>Vsource Element Note</a:t>
            </a:r>
          </a:p>
        </p:txBody>
      </p:sp>
      <p:sp>
        <p:nvSpPr>
          <p:cNvPr id="119811" name="Rectangle 3"/>
          <p:cNvSpPr>
            <a:spLocks noGrp="1" noChangeArrowheads="1"/>
          </p:cNvSpPr>
          <p:nvPr>
            <p:ph type="body" idx="1"/>
          </p:nvPr>
        </p:nvSpPr>
        <p:spPr/>
        <p:txBody>
          <a:bodyPr/>
          <a:lstStyle/>
          <a:p>
            <a:pPr eaLnBrk="1" hangingPunct="1"/>
            <a:r>
              <a:rPr lang="en-US" altLang="en-US"/>
              <a:t>Vsource is actually a </a:t>
            </a:r>
            <a:r>
              <a:rPr lang="en-US" altLang="en-US" b="1" i="1"/>
              <a:t>Two-terminal Device</a:t>
            </a:r>
          </a:p>
          <a:p>
            <a:pPr lvl="1" eaLnBrk="1" hangingPunct="1"/>
            <a:r>
              <a:rPr lang="en-US" altLang="en-US"/>
              <a:t>2</a:t>
            </a:r>
            <a:r>
              <a:rPr lang="en-US" altLang="en-US" baseline="30000"/>
              <a:t>nd</a:t>
            </a:r>
            <a:r>
              <a:rPr lang="en-US" altLang="en-US"/>
              <a:t> terminal defaults to connected to ground (0V)</a:t>
            </a:r>
          </a:p>
          <a:p>
            <a:pPr lvl="1" eaLnBrk="1" hangingPunct="1"/>
            <a:r>
              <a:rPr lang="en-US" altLang="en-US"/>
              <a:t>But you can connect it between any two buses</a:t>
            </a:r>
          </a:p>
          <a:p>
            <a:pPr lvl="2" eaLnBrk="1" hangingPunct="1"/>
            <a:r>
              <a:rPr lang="en-US" altLang="en-US"/>
              <a:t>Comes in handy sometimes</a:t>
            </a:r>
          </a:p>
          <a:p>
            <a:pPr eaLnBrk="1" hangingPunct="1"/>
            <a:endParaRPr lang="en-US" altLang="en-US"/>
          </a:p>
          <a:p>
            <a:pPr eaLnBrk="1" hangingPunct="1"/>
            <a:r>
              <a:rPr lang="en-US" altLang="en-US"/>
              <a:t>Conceptually a Thevinen equivalent </a:t>
            </a:r>
          </a:p>
          <a:p>
            <a:pPr lvl="1" eaLnBrk="1" hangingPunct="1"/>
            <a:r>
              <a:rPr lang="en-US" altLang="en-US"/>
              <a:t>Short circuit equivalent</a:t>
            </a:r>
          </a:p>
          <a:p>
            <a:pPr lvl="1" eaLnBrk="1" hangingPunct="1"/>
            <a:r>
              <a:rPr lang="en-US" altLang="en-US"/>
              <a:t>Actually converted to a Norton equivalent internally</a:t>
            </a:r>
          </a:p>
        </p:txBody>
      </p:sp>
    </p:spTree>
    <p:extLst>
      <p:ext uri="{BB962C8B-B14F-4D97-AF65-F5344CB8AC3E}">
        <p14:creationId xmlns:p14="http://schemas.microsoft.com/office/powerpoint/2010/main" val="1815469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4065588" y="2524125"/>
            <a:ext cx="4527550" cy="3403600"/>
          </a:xfrm>
          <a:prstGeom prst="rect">
            <a:avLst/>
          </a:prstGeom>
          <a:solidFill>
            <a:srgbClr val="FFFFCC"/>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98307" name="Rectangle 3"/>
          <p:cNvSpPr>
            <a:spLocks noChangeArrowheads="1"/>
          </p:cNvSpPr>
          <p:nvPr/>
        </p:nvSpPr>
        <p:spPr bwMode="auto">
          <a:xfrm>
            <a:off x="254000" y="2566988"/>
            <a:ext cx="3646488" cy="3403600"/>
          </a:xfrm>
          <a:prstGeom prst="rect">
            <a:avLst/>
          </a:prstGeom>
          <a:solidFill>
            <a:srgbClr val="FFFFCC"/>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98308" name="Line 4"/>
          <p:cNvSpPr>
            <a:spLocks noChangeShapeType="1"/>
          </p:cNvSpPr>
          <p:nvPr/>
        </p:nvSpPr>
        <p:spPr bwMode="auto">
          <a:xfrm>
            <a:off x="3578225" y="2108200"/>
            <a:ext cx="122238"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09" name="Line 5"/>
          <p:cNvSpPr>
            <a:spLocks noChangeShapeType="1"/>
          </p:cNvSpPr>
          <p:nvPr/>
        </p:nvSpPr>
        <p:spPr bwMode="auto">
          <a:xfrm>
            <a:off x="3700463" y="1865313"/>
            <a:ext cx="0" cy="484187"/>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10" name="Line 6"/>
          <p:cNvSpPr>
            <a:spLocks noChangeShapeType="1"/>
          </p:cNvSpPr>
          <p:nvPr/>
        </p:nvSpPr>
        <p:spPr bwMode="auto">
          <a:xfrm flipH="1">
            <a:off x="4065588" y="2108200"/>
            <a:ext cx="242887"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11" name="Line 7"/>
          <p:cNvSpPr>
            <a:spLocks noChangeShapeType="1"/>
          </p:cNvSpPr>
          <p:nvPr/>
        </p:nvSpPr>
        <p:spPr bwMode="auto">
          <a:xfrm flipH="1">
            <a:off x="3700463" y="2108200"/>
            <a:ext cx="212725"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12" name="Freeform 8"/>
          <p:cNvSpPr>
            <a:spLocks/>
          </p:cNvSpPr>
          <p:nvPr/>
        </p:nvSpPr>
        <p:spPr bwMode="auto">
          <a:xfrm>
            <a:off x="3913188" y="1865313"/>
            <a:ext cx="60325" cy="484187"/>
          </a:xfrm>
          <a:custGeom>
            <a:avLst/>
            <a:gdLst>
              <a:gd name="T0" fmla="*/ 9207005 w 77"/>
              <a:gd name="T1" fmla="*/ 382437941 h 611"/>
              <a:gd name="T2" fmla="*/ 25779147 w 77"/>
              <a:gd name="T3" fmla="*/ 375530156 h 611"/>
              <a:gd name="T4" fmla="*/ 39281756 w 77"/>
              <a:gd name="T5" fmla="*/ 362970620 h 611"/>
              <a:gd name="T6" fmla="*/ 46033453 w 77"/>
              <a:gd name="T7" fmla="*/ 345387744 h 611"/>
              <a:gd name="T8" fmla="*/ 46033453 w 77"/>
              <a:gd name="T9" fmla="*/ 325920423 h 611"/>
              <a:gd name="T10" fmla="*/ 39281756 w 77"/>
              <a:gd name="T11" fmla="*/ 308336756 h 611"/>
              <a:gd name="T12" fmla="*/ 25779147 w 77"/>
              <a:gd name="T13" fmla="*/ 295777219 h 611"/>
              <a:gd name="T14" fmla="*/ 9207005 w 77"/>
              <a:gd name="T15" fmla="*/ 288241814 h 611"/>
              <a:gd name="T16" fmla="*/ 0 w 77"/>
              <a:gd name="T17" fmla="*/ 287613402 h 611"/>
              <a:gd name="T18" fmla="*/ 17799791 w 77"/>
              <a:gd name="T19" fmla="*/ 283845303 h 611"/>
              <a:gd name="T20" fmla="*/ 33144278 w 77"/>
              <a:gd name="T21" fmla="*/ 273170212 h 611"/>
              <a:gd name="T22" fmla="*/ 42964714 w 77"/>
              <a:gd name="T23" fmla="*/ 258098610 h 611"/>
              <a:gd name="T24" fmla="*/ 47261106 w 77"/>
              <a:gd name="T25" fmla="*/ 239887322 h 611"/>
              <a:gd name="T26" fmla="*/ 42964714 w 77"/>
              <a:gd name="T27" fmla="*/ 221047621 h 611"/>
              <a:gd name="T28" fmla="*/ 33144278 w 77"/>
              <a:gd name="T29" fmla="*/ 205976762 h 611"/>
              <a:gd name="T30" fmla="*/ 17799791 w 77"/>
              <a:gd name="T31" fmla="*/ 195928499 h 611"/>
              <a:gd name="T32" fmla="*/ 0 w 77"/>
              <a:gd name="T33" fmla="*/ 191532780 h 611"/>
              <a:gd name="T34" fmla="*/ 17799791 w 77"/>
              <a:gd name="T35" fmla="*/ 187765474 h 611"/>
              <a:gd name="T36" fmla="*/ 33144278 w 77"/>
              <a:gd name="T37" fmla="*/ 177089591 h 611"/>
              <a:gd name="T38" fmla="*/ 42964714 w 77"/>
              <a:gd name="T39" fmla="*/ 162017989 h 611"/>
              <a:gd name="T40" fmla="*/ 47261106 w 77"/>
              <a:gd name="T41" fmla="*/ 143806701 h 611"/>
              <a:gd name="T42" fmla="*/ 42964714 w 77"/>
              <a:gd name="T43" fmla="*/ 125595413 h 611"/>
              <a:gd name="T44" fmla="*/ 33144278 w 77"/>
              <a:gd name="T45" fmla="*/ 109896191 h 611"/>
              <a:gd name="T46" fmla="*/ 17799791 w 77"/>
              <a:gd name="T47" fmla="*/ 99848695 h 611"/>
              <a:gd name="T48" fmla="*/ 0 w 77"/>
              <a:gd name="T49" fmla="*/ 95452184 h 611"/>
              <a:gd name="T50" fmla="*/ 9207005 w 77"/>
              <a:gd name="T51" fmla="*/ 94824564 h 611"/>
              <a:gd name="T52" fmla="*/ 25779147 w 77"/>
              <a:gd name="T53" fmla="*/ 87916779 h 611"/>
              <a:gd name="T54" fmla="*/ 39281756 w 77"/>
              <a:gd name="T55" fmla="*/ 74729623 h 611"/>
              <a:gd name="T56" fmla="*/ 46033453 w 77"/>
              <a:gd name="T57" fmla="*/ 57145955 h 611"/>
              <a:gd name="T58" fmla="*/ 46033453 w 77"/>
              <a:gd name="T59" fmla="*/ 38306242 h 611"/>
              <a:gd name="T60" fmla="*/ 39281756 w 77"/>
              <a:gd name="T61" fmla="*/ 20723360 h 611"/>
              <a:gd name="T62" fmla="*/ 25779147 w 77"/>
              <a:gd name="T63" fmla="*/ 7535408 h 611"/>
              <a:gd name="T64" fmla="*/ 9207005 w 77"/>
              <a:gd name="T65" fmla="*/ 627620 h 611"/>
              <a:gd name="T66" fmla="*/ 0 w 77"/>
              <a:gd name="T67" fmla="*/ 0 h 61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7"/>
              <a:gd name="T103" fmla="*/ 0 h 611"/>
              <a:gd name="T104" fmla="*/ 77 w 77"/>
              <a:gd name="T105" fmla="*/ 611 h 61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7" h="611">
                <a:moveTo>
                  <a:pt x="0" y="611"/>
                </a:moveTo>
                <a:lnTo>
                  <a:pt x="15" y="609"/>
                </a:lnTo>
                <a:lnTo>
                  <a:pt x="29" y="604"/>
                </a:lnTo>
                <a:lnTo>
                  <a:pt x="42" y="598"/>
                </a:lnTo>
                <a:lnTo>
                  <a:pt x="54" y="588"/>
                </a:lnTo>
                <a:lnTo>
                  <a:pt x="64" y="578"/>
                </a:lnTo>
                <a:lnTo>
                  <a:pt x="70" y="564"/>
                </a:lnTo>
                <a:lnTo>
                  <a:pt x="75" y="550"/>
                </a:lnTo>
                <a:lnTo>
                  <a:pt x="77" y="534"/>
                </a:lnTo>
                <a:lnTo>
                  <a:pt x="75" y="519"/>
                </a:lnTo>
                <a:lnTo>
                  <a:pt x="70" y="505"/>
                </a:lnTo>
                <a:lnTo>
                  <a:pt x="64" y="491"/>
                </a:lnTo>
                <a:lnTo>
                  <a:pt x="54" y="481"/>
                </a:lnTo>
                <a:lnTo>
                  <a:pt x="42" y="471"/>
                </a:lnTo>
                <a:lnTo>
                  <a:pt x="29" y="464"/>
                </a:lnTo>
                <a:lnTo>
                  <a:pt x="15" y="459"/>
                </a:lnTo>
                <a:lnTo>
                  <a:pt x="0" y="458"/>
                </a:lnTo>
                <a:lnTo>
                  <a:pt x="15" y="457"/>
                </a:lnTo>
                <a:lnTo>
                  <a:pt x="29" y="452"/>
                </a:lnTo>
                <a:lnTo>
                  <a:pt x="42" y="445"/>
                </a:lnTo>
                <a:lnTo>
                  <a:pt x="54" y="435"/>
                </a:lnTo>
                <a:lnTo>
                  <a:pt x="64" y="425"/>
                </a:lnTo>
                <a:lnTo>
                  <a:pt x="70" y="411"/>
                </a:lnTo>
                <a:lnTo>
                  <a:pt x="75" y="397"/>
                </a:lnTo>
                <a:lnTo>
                  <a:pt x="77" y="382"/>
                </a:lnTo>
                <a:lnTo>
                  <a:pt x="75" y="366"/>
                </a:lnTo>
                <a:lnTo>
                  <a:pt x="70" y="352"/>
                </a:lnTo>
                <a:lnTo>
                  <a:pt x="64" y="340"/>
                </a:lnTo>
                <a:lnTo>
                  <a:pt x="54" y="328"/>
                </a:lnTo>
                <a:lnTo>
                  <a:pt x="42" y="318"/>
                </a:lnTo>
                <a:lnTo>
                  <a:pt x="29" y="312"/>
                </a:lnTo>
                <a:lnTo>
                  <a:pt x="15" y="306"/>
                </a:lnTo>
                <a:lnTo>
                  <a:pt x="0" y="305"/>
                </a:lnTo>
                <a:lnTo>
                  <a:pt x="15" y="304"/>
                </a:lnTo>
                <a:lnTo>
                  <a:pt x="29" y="299"/>
                </a:lnTo>
                <a:lnTo>
                  <a:pt x="42" y="292"/>
                </a:lnTo>
                <a:lnTo>
                  <a:pt x="54" y="282"/>
                </a:lnTo>
                <a:lnTo>
                  <a:pt x="64" y="272"/>
                </a:lnTo>
                <a:lnTo>
                  <a:pt x="70" y="258"/>
                </a:lnTo>
                <a:lnTo>
                  <a:pt x="75" y="244"/>
                </a:lnTo>
                <a:lnTo>
                  <a:pt x="77" y="229"/>
                </a:lnTo>
                <a:lnTo>
                  <a:pt x="75" y="214"/>
                </a:lnTo>
                <a:lnTo>
                  <a:pt x="70" y="200"/>
                </a:lnTo>
                <a:lnTo>
                  <a:pt x="64" y="186"/>
                </a:lnTo>
                <a:lnTo>
                  <a:pt x="54" y="175"/>
                </a:lnTo>
                <a:lnTo>
                  <a:pt x="42" y="165"/>
                </a:lnTo>
                <a:lnTo>
                  <a:pt x="29" y="159"/>
                </a:lnTo>
                <a:lnTo>
                  <a:pt x="15" y="154"/>
                </a:lnTo>
                <a:lnTo>
                  <a:pt x="0" y="152"/>
                </a:lnTo>
                <a:lnTo>
                  <a:pt x="15" y="151"/>
                </a:lnTo>
                <a:lnTo>
                  <a:pt x="29" y="146"/>
                </a:lnTo>
                <a:lnTo>
                  <a:pt x="42" y="140"/>
                </a:lnTo>
                <a:lnTo>
                  <a:pt x="54" y="130"/>
                </a:lnTo>
                <a:lnTo>
                  <a:pt x="64" y="119"/>
                </a:lnTo>
                <a:lnTo>
                  <a:pt x="70" y="105"/>
                </a:lnTo>
                <a:lnTo>
                  <a:pt x="75" y="91"/>
                </a:lnTo>
                <a:lnTo>
                  <a:pt x="77" y="76"/>
                </a:lnTo>
                <a:lnTo>
                  <a:pt x="75" y="61"/>
                </a:lnTo>
                <a:lnTo>
                  <a:pt x="70" y="47"/>
                </a:lnTo>
                <a:lnTo>
                  <a:pt x="64" y="33"/>
                </a:lnTo>
                <a:lnTo>
                  <a:pt x="54" y="23"/>
                </a:lnTo>
                <a:lnTo>
                  <a:pt x="42" y="12"/>
                </a:lnTo>
                <a:lnTo>
                  <a:pt x="29" y="6"/>
                </a:lnTo>
                <a:lnTo>
                  <a:pt x="15" y="1"/>
                </a:lnTo>
                <a:lnTo>
                  <a:pt x="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8313" name="Freeform 9"/>
          <p:cNvSpPr>
            <a:spLocks/>
          </p:cNvSpPr>
          <p:nvPr/>
        </p:nvSpPr>
        <p:spPr bwMode="auto">
          <a:xfrm>
            <a:off x="4035425" y="1865313"/>
            <a:ext cx="60325" cy="484187"/>
          </a:xfrm>
          <a:custGeom>
            <a:avLst/>
            <a:gdLst>
              <a:gd name="T0" fmla="*/ 38054104 w 77"/>
              <a:gd name="T1" fmla="*/ 382437941 h 611"/>
              <a:gd name="T2" fmla="*/ 20868531 w 77"/>
              <a:gd name="T3" fmla="*/ 375530156 h 611"/>
              <a:gd name="T4" fmla="*/ 7979352 w 77"/>
              <a:gd name="T5" fmla="*/ 362970620 h 611"/>
              <a:gd name="T6" fmla="*/ 1227653 w 77"/>
              <a:gd name="T7" fmla="*/ 345387744 h 611"/>
              <a:gd name="T8" fmla="*/ 1227653 w 77"/>
              <a:gd name="T9" fmla="*/ 325920423 h 611"/>
              <a:gd name="T10" fmla="*/ 7979352 w 77"/>
              <a:gd name="T11" fmla="*/ 308336756 h 611"/>
              <a:gd name="T12" fmla="*/ 20868531 w 77"/>
              <a:gd name="T13" fmla="*/ 295777219 h 611"/>
              <a:gd name="T14" fmla="*/ 38054104 w 77"/>
              <a:gd name="T15" fmla="*/ 288241814 h 611"/>
              <a:gd name="T16" fmla="*/ 47261106 w 77"/>
              <a:gd name="T17" fmla="*/ 287613402 h 611"/>
              <a:gd name="T18" fmla="*/ 29461320 w 77"/>
              <a:gd name="T19" fmla="*/ 283845303 h 611"/>
              <a:gd name="T20" fmla="*/ 13503399 w 77"/>
              <a:gd name="T21" fmla="*/ 273170212 h 611"/>
              <a:gd name="T22" fmla="*/ 4296393 w 77"/>
              <a:gd name="T23" fmla="*/ 258098610 h 611"/>
              <a:gd name="T24" fmla="*/ 0 w 77"/>
              <a:gd name="T25" fmla="*/ 239887322 h 611"/>
              <a:gd name="T26" fmla="*/ 4296393 w 77"/>
              <a:gd name="T27" fmla="*/ 221047621 h 611"/>
              <a:gd name="T28" fmla="*/ 14116834 w 77"/>
              <a:gd name="T29" fmla="*/ 205976762 h 611"/>
              <a:gd name="T30" fmla="*/ 29461320 w 77"/>
              <a:gd name="T31" fmla="*/ 195928499 h 611"/>
              <a:gd name="T32" fmla="*/ 47261106 w 77"/>
              <a:gd name="T33" fmla="*/ 191532780 h 611"/>
              <a:gd name="T34" fmla="*/ 29461320 w 77"/>
              <a:gd name="T35" fmla="*/ 187765474 h 611"/>
              <a:gd name="T36" fmla="*/ 13503399 w 77"/>
              <a:gd name="T37" fmla="*/ 177089591 h 611"/>
              <a:gd name="T38" fmla="*/ 4296393 w 77"/>
              <a:gd name="T39" fmla="*/ 162017989 h 611"/>
              <a:gd name="T40" fmla="*/ 0 w 77"/>
              <a:gd name="T41" fmla="*/ 143806701 h 611"/>
              <a:gd name="T42" fmla="*/ 4296393 w 77"/>
              <a:gd name="T43" fmla="*/ 125595413 h 611"/>
              <a:gd name="T44" fmla="*/ 13503399 w 77"/>
              <a:gd name="T45" fmla="*/ 109896191 h 611"/>
              <a:gd name="T46" fmla="*/ 29461320 w 77"/>
              <a:gd name="T47" fmla="*/ 99848695 h 611"/>
              <a:gd name="T48" fmla="*/ 47261106 w 77"/>
              <a:gd name="T49" fmla="*/ 95452184 h 611"/>
              <a:gd name="T50" fmla="*/ 38054104 w 77"/>
              <a:gd name="T51" fmla="*/ 94824564 h 611"/>
              <a:gd name="T52" fmla="*/ 20868531 w 77"/>
              <a:gd name="T53" fmla="*/ 87916779 h 611"/>
              <a:gd name="T54" fmla="*/ 7979352 w 77"/>
              <a:gd name="T55" fmla="*/ 74729623 h 611"/>
              <a:gd name="T56" fmla="*/ 1227653 w 77"/>
              <a:gd name="T57" fmla="*/ 57145955 h 611"/>
              <a:gd name="T58" fmla="*/ 1227653 w 77"/>
              <a:gd name="T59" fmla="*/ 38306242 h 611"/>
              <a:gd name="T60" fmla="*/ 7979352 w 77"/>
              <a:gd name="T61" fmla="*/ 20723360 h 611"/>
              <a:gd name="T62" fmla="*/ 20868531 w 77"/>
              <a:gd name="T63" fmla="*/ 7535408 h 611"/>
              <a:gd name="T64" fmla="*/ 38054104 w 77"/>
              <a:gd name="T65" fmla="*/ 627620 h 611"/>
              <a:gd name="T66" fmla="*/ 47261106 w 77"/>
              <a:gd name="T67" fmla="*/ 0 h 61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7"/>
              <a:gd name="T103" fmla="*/ 0 h 611"/>
              <a:gd name="T104" fmla="*/ 77 w 77"/>
              <a:gd name="T105" fmla="*/ 611 h 61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7" h="611">
                <a:moveTo>
                  <a:pt x="77" y="611"/>
                </a:moveTo>
                <a:lnTo>
                  <a:pt x="62" y="609"/>
                </a:lnTo>
                <a:lnTo>
                  <a:pt x="48" y="604"/>
                </a:lnTo>
                <a:lnTo>
                  <a:pt x="34" y="598"/>
                </a:lnTo>
                <a:lnTo>
                  <a:pt x="22" y="588"/>
                </a:lnTo>
                <a:lnTo>
                  <a:pt x="13" y="578"/>
                </a:lnTo>
                <a:lnTo>
                  <a:pt x="7" y="564"/>
                </a:lnTo>
                <a:lnTo>
                  <a:pt x="2" y="550"/>
                </a:lnTo>
                <a:lnTo>
                  <a:pt x="0" y="534"/>
                </a:lnTo>
                <a:lnTo>
                  <a:pt x="2" y="519"/>
                </a:lnTo>
                <a:lnTo>
                  <a:pt x="7" y="505"/>
                </a:lnTo>
                <a:lnTo>
                  <a:pt x="13" y="491"/>
                </a:lnTo>
                <a:lnTo>
                  <a:pt x="22" y="481"/>
                </a:lnTo>
                <a:lnTo>
                  <a:pt x="34" y="471"/>
                </a:lnTo>
                <a:lnTo>
                  <a:pt x="48" y="464"/>
                </a:lnTo>
                <a:lnTo>
                  <a:pt x="62" y="459"/>
                </a:lnTo>
                <a:lnTo>
                  <a:pt x="77" y="458"/>
                </a:lnTo>
                <a:lnTo>
                  <a:pt x="62" y="457"/>
                </a:lnTo>
                <a:lnTo>
                  <a:pt x="48" y="452"/>
                </a:lnTo>
                <a:lnTo>
                  <a:pt x="34" y="445"/>
                </a:lnTo>
                <a:lnTo>
                  <a:pt x="22" y="435"/>
                </a:lnTo>
                <a:lnTo>
                  <a:pt x="13" y="425"/>
                </a:lnTo>
                <a:lnTo>
                  <a:pt x="7" y="411"/>
                </a:lnTo>
                <a:lnTo>
                  <a:pt x="2" y="397"/>
                </a:lnTo>
                <a:lnTo>
                  <a:pt x="0" y="382"/>
                </a:lnTo>
                <a:lnTo>
                  <a:pt x="2" y="366"/>
                </a:lnTo>
                <a:lnTo>
                  <a:pt x="7" y="352"/>
                </a:lnTo>
                <a:lnTo>
                  <a:pt x="13" y="340"/>
                </a:lnTo>
                <a:lnTo>
                  <a:pt x="23" y="328"/>
                </a:lnTo>
                <a:lnTo>
                  <a:pt x="34" y="318"/>
                </a:lnTo>
                <a:lnTo>
                  <a:pt x="48" y="312"/>
                </a:lnTo>
                <a:lnTo>
                  <a:pt x="62" y="306"/>
                </a:lnTo>
                <a:lnTo>
                  <a:pt x="77" y="305"/>
                </a:lnTo>
                <a:lnTo>
                  <a:pt x="62" y="304"/>
                </a:lnTo>
                <a:lnTo>
                  <a:pt x="48" y="299"/>
                </a:lnTo>
                <a:lnTo>
                  <a:pt x="34" y="292"/>
                </a:lnTo>
                <a:lnTo>
                  <a:pt x="22" y="282"/>
                </a:lnTo>
                <a:lnTo>
                  <a:pt x="13" y="272"/>
                </a:lnTo>
                <a:lnTo>
                  <a:pt x="7" y="258"/>
                </a:lnTo>
                <a:lnTo>
                  <a:pt x="2" y="244"/>
                </a:lnTo>
                <a:lnTo>
                  <a:pt x="0" y="229"/>
                </a:lnTo>
                <a:lnTo>
                  <a:pt x="2" y="214"/>
                </a:lnTo>
                <a:lnTo>
                  <a:pt x="7" y="200"/>
                </a:lnTo>
                <a:lnTo>
                  <a:pt x="13" y="186"/>
                </a:lnTo>
                <a:lnTo>
                  <a:pt x="22" y="175"/>
                </a:lnTo>
                <a:lnTo>
                  <a:pt x="34" y="165"/>
                </a:lnTo>
                <a:lnTo>
                  <a:pt x="48" y="159"/>
                </a:lnTo>
                <a:lnTo>
                  <a:pt x="62" y="154"/>
                </a:lnTo>
                <a:lnTo>
                  <a:pt x="77" y="152"/>
                </a:lnTo>
                <a:lnTo>
                  <a:pt x="62" y="151"/>
                </a:lnTo>
                <a:lnTo>
                  <a:pt x="48" y="146"/>
                </a:lnTo>
                <a:lnTo>
                  <a:pt x="34" y="140"/>
                </a:lnTo>
                <a:lnTo>
                  <a:pt x="22" y="130"/>
                </a:lnTo>
                <a:lnTo>
                  <a:pt x="13" y="119"/>
                </a:lnTo>
                <a:lnTo>
                  <a:pt x="7" y="105"/>
                </a:lnTo>
                <a:lnTo>
                  <a:pt x="2" y="91"/>
                </a:lnTo>
                <a:lnTo>
                  <a:pt x="0" y="76"/>
                </a:lnTo>
                <a:lnTo>
                  <a:pt x="2" y="61"/>
                </a:lnTo>
                <a:lnTo>
                  <a:pt x="7" y="47"/>
                </a:lnTo>
                <a:lnTo>
                  <a:pt x="13" y="33"/>
                </a:lnTo>
                <a:lnTo>
                  <a:pt x="22" y="23"/>
                </a:lnTo>
                <a:lnTo>
                  <a:pt x="34" y="12"/>
                </a:lnTo>
                <a:lnTo>
                  <a:pt x="48" y="6"/>
                </a:lnTo>
                <a:lnTo>
                  <a:pt x="62" y="1"/>
                </a:lnTo>
                <a:lnTo>
                  <a:pt x="77"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8314" name="Line 10"/>
          <p:cNvSpPr>
            <a:spLocks noChangeShapeType="1"/>
          </p:cNvSpPr>
          <p:nvPr/>
        </p:nvSpPr>
        <p:spPr bwMode="auto">
          <a:xfrm>
            <a:off x="3700463" y="1682750"/>
            <a:ext cx="242887"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15" name="Line 11"/>
          <p:cNvSpPr>
            <a:spLocks noChangeShapeType="1"/>
          </p:cNvSpPr>
          <p:nvPr/>
        </p:nvSpPr>
        <p:spPr bwMode="auto">
          <a:xfrm flipV="1">
            <a:off x="3700463" y="1471613"/>
            <a:ext cx="120650" cy="2111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16" name="Line 12"/>
          <p:cNvSpPr>
            <a:spLocks noChangeShapeType="1"/>
          </p:cNvSpPr>
          <p:nvPr/>
        </p:nvSpPr>
        <p:spPr bwMode="auto">
          <a:xfrm flipH="1" flipV="1">
            <a:off x="3821113" y="1471613"/>
            <a:ext cx="122237" cy="2111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17" name="Line 13"/>
          <p:cNvSpPr>
            <a:spLocks noChangeShapeType="1"/>
          </p:cNvSpPr>
          <p:nvPr/>
        </p:nvSpPr>
        <p:spPr bwMode="auto">
          <a:xfrm>
            <a:off x="4175125" y="1552575"/>
            <a:ext cx="0" cy="1603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18" name="Line 14"/>
          <p:cNvSpPr>
            <a:spLocks noChangeShapeType="1"/>
          </p:cNvSpPr>
          <p:nvPr/>
        </p:nvSpPr>
        <p:spPr bwMode="auto">
          <a:xfrm flipV="1">
            <a:off x="4175125" y="1471613"/>
            <a:ext cx="141288" cy="8096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19" name="Line 15"/>
          <p:cNvSpPr>
            <a:spLocks noChangeShapeType="1"/>
          </p:cNvSpPr>
          <p:nvPr/>
        </p:nvSpPr>
        <p:spPr bwMode="auto">
          <a:xfrm flipH="1" flipV="1">
            <a:off x="4035425" y="1471613"/>
            <a:ext cx="139700" cy="8096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20" name="Line 16"/>
          <p:cNvSpPr>
            <a:spLocks noChangeShapeType="1"/>
          </p:cNvSpPr>
          <p:nvPr/>
        </p:nvSpPr>
        <p:spPr bwMode="auto">
          <a:xfrm>
            <a:off x="4308475" y="1865313"/>
            <a:ext cx="0" cy="484187"/>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21" name="Line 17"/>
          <p:cNvSpPr>
            <a:spLocks noChangeShapeType="1"/>
          </p:cNvSpPr>
          <p:nvPr/>
        </p:nvSpPr>
        <p:spPr bwMode="auto">
          <a:xfrm>
            <a:off x="4227513" y="1743075"/>
            <a:ext cx="41275"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22" name="Line 18"/>
          <p:cNvSpPr>
            <a:spLocks noChangeShapeType="1"/>
          </p:cNvSpPr>
          <p:nvPr/>
        </p:nvSpPr>
        <p:spPr bwMode="auto">
          <a:xfrm>
            <a:off x="4206875" y="1724025"/>
            <a:ext cx="8255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23" name="Line 19"/>
          <p:cNvSpPr>
            <a:spLocks noChangeShapeType="1"/>
          </p:cNvSpPr>
          <p:nvPr/>
        </p:nvSpPr>
        <p:spPr bwMode="auto">
          <a:xfrm>
            <a:off x="4187825" y="1703388"/>
            <a:ext cx="12065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24" name="Line 20"/>
          <p:cNvSpPr>
            <a:spLocks noChangeShapeType="1"/>
          </p:cNvSpPr>
          <p:nvPr/>
        </p:nvSpPr>
        <p:spPr bwMode="auto">
          <a:xfrm>
            <a:off x="4248150" y="1592263"/>
            <a:ext cx="0" cy="11112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25" name="Line 21"/>
          <p:cNvSpPr>
            <a:spLocks noChangeShapeType="1"/>
          </p:cNvSpPr>
          <p:nvPr/>
        </p:nvSpPr>
        <p:spPr bwMode="auto">
          <a:xfrm flipH="1" flipV="1">
            <a:off x="4156075" y="1531938"/>
            <a:ext cx="92075" cy="6032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26" name="Rectangle 22"/>
          <p:cNvSpPr>
            <a:spLocks noChangeArrowheads="1"/>
          </p:cNvSpPr>
          <p:nvPr/>
        </p:nvSpPr>
        <p:spPr bwMode="auto">
          <a:xfrm>
            <a:off x="3979863" y="1771650"/>
            <a:ext cx="10160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600"/>
              <a:t>TR</a:t>
            </a:r>
            <a:endParaRPr lang="en-US" altLang="en-US"/>
          </a:p>
        </p:txBody>
      </p:sp>
      <p:sp>
        <p:nvSpPr>
          <p:cNvPr id="98327" name="Rectangle 23"/>
          <p:cNvSpPr>
            <a:spLocks noChangeArrowheads="1"/>
          </p:cNvSpPr>
          <p:nvPr/>
        </p:nvSpPr>
        <p:spPr bwMode="auto">
          <a:xfrm>
            <a:off x="4081463" y="1771650"/>
            <a:ext cx="4286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600"/>
              <a:t>1</a:t>
            </a:r>
            <a:endParaRPr lang="en-US" altLang="en-US"/>
          </a:p>
        </p:txBody>
      </p:sp>
      <p:sp>
        <p:nvSpPr>
          <p:cNvPr id="98328" name="Text Box 24"/>
          <p:cNvSpPr txBox="1">
            <a:spLocks noChangeArrowheads="1"/>
          </p:cNvSpPr>
          <p:nvPr/>
        </p:nvSpPr>
        <p:spPr bwMode="auto">
          <a:xfrm>
            <a:off x="298450" y="3668713"/>
            <a:ext cx="4141788" cy="192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1200" b="1"/>
              <a:t>New Transformer.TR1 Phases=3 Windings=2 </a:t>
            </a:r>
          </a:p>
          <a:p>
            <a:pPr algn="l"/>
            <a:r>
              <a:rPr lang="en-US" altLang="en-US" sz="1200" b="1"/>
              <a:t>~ Buses=[SourceBus, Sub_Bus] </a:t>
            </a:r>
          </a:p>
          <a:p>
            <a:pPr algn="l"/>
            <a:r>
              <a:rPr lang="en-US" altLang="en-US" sz="1200" b="1"/>
              <a:t>~ Conns=[Delta Wye] </a:t>
            </a:r>
          </a:p>
          <a:p>
            <a:pPr algn="l"/>
            <a:r>
              <a:rPr lang="en-US" altLang="en-US" sz="1200" b="1"/>
              <a:t>~ kVs= [115 12.47]</a:t>
            </a:r>
          </a:p>
          <a:p>
            <a:pPr algn="l"/>
            <a:r>
              <a:rPr lang="en-US" altLang="en-US" sz="1200" b="1"/>
              <a:t>~ kVAs=[20000 20000]</a:t>
            </a:r>
          </a:p>
          <a:p>
            <a:pPr algn="l"/>
            <a:r>
              <a:rPr lang="en-US" altLang="en-US" sz="1200" b="1"/>
              <a:t>~ XHL=10</a:t>
            </a:r>
          </a:p>
          <a:p>
            <a:pPr algn="l"/>
            <a:endParaRPr lang="en-US" altLang="en-US" sz="1200" b="1"/>
          </a:p>
        </p:txBody>
      </p:sp>
      <p:sp>
        <p:nvSpPr>
          <p:cNvPr id="98329" name="Rectangle 25"/>
          <p:cNvSpPr>
            <a:spLocks noGrp="1" noChangeArrowheads="1"/>
          </p:cNvSpPr>
          <p:nvPr>
            <p:ph type="title"/>
          </p:nvPr>
        </p:nvSpPr>
        <p:spPr/>
        <p:txBody>
          <a:bodyPr/>
          <a:lstStyle/>
          <a:p>
            <a:pPr eaLnBrk="1" hangingPunct="1"/>
            <a:r>
              <a:rPr lang="en-US" altLang="en-US"/>
              <a:t>20 MVA Substation Transformer</a:t>
            </a:r>
          </a:p>
        </p:txBody>
      </p:sp>
      <p:sp>
        <p:nvSpPr>
          <p:cNvPr id="98330" name="Text Box 26"/>
          <p:cNvSpPr txBox="1">
            <a:spLocks noChangeArrowheads="1"/>
          </p:cNvSpPr>
          <p:nvPr/>
        </p:nvSpPr>
        <p:spPr bwMode="auto">
          <a:xfrm>
            <a:off x="4065588" y="3735388"/>
            <a:ext cx="4748212"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1200" b="1"/>
              <a:t>New Transformer.TR1 Phases=3 Windings=2 XHL=10</a:t>
            </a:r>
          </a:p>
          <a:p>
            <a:pPr algn="l"/>
            <a:r>
              <a:rPr lang="en-US" altLang="en-US" sz="1200" b="1"/>
              <a:t>~ wdg=1 bus=SourceBus Conn=Delta kV=115 kVA=20000</a:t>
            </a:r>
          </a:p>
          <a:p>
            <a:pPr algn="l"/>
            <a:r>
              <a:rPr lang="en-US" altLang="en-US" sz="1200" b="1"/>
              <a:t>~ wdg=2 bus= Sub_Bus Conn=wye kV=12.47 kVA=20000</a:t>
            </a:r>
          </a:p>
          <a:p>
            <a:pPr algn="l"/>
            <a:endParaRPr lang="en-US" altLang="en-US" sz="1200" b="1"/>
          </a:p>
        </p:txBody>
      </p:sp>
      <p:sp>
        <p:nvSpPr>
          <p:cNvPr id="98331" name="Text Box 27"/>
          <p:cNvSpPr txBox="1">
            <a:spLocks noChangeArrowheads="1"/>
          </p:cNvSpPr>
          <p:nvPr/>
        </p:nvSpPr>
        <p:spPr bwMode="auto">
          <a:xfrm>
            <a:off x="430213" y="2841625"/>
            <a:ext cx="307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Defining Using Arrays</a:t>
            </a:r>
          </a:p>
        </p:txBody>
      </p:sp>
      <p:sp>
        <p:nvSpPr>
          <p:cNvPr id="98332" name="Text Box 28"/>
          <p:cNvSpPr txBox="1">
            <a:spLocks noChangeArrowheads="1"/>
          </p:cNvSpPr>
          <p:nvPr/>
        </p:nvSpPr>
        <p:spPr bwMode="auto">
          <a:xfrm>
            <a:off x="4341813" y="2863850"/>
            <a:ext cx="307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Defining Winding by Winding</a:t>
            </a:r>
          </a:p>
        </p:txBody>
      </p:sp>
      <p:sp>
        <p:nvSpPr>
          <p:cNvPr id="98333" name="Text Box 29"/>
          <p:cNvSpPr txBox="1">
            <a:spLocks noChangeArrowheads="1"/>
          </p:cNvSpPr>
          <p:nvPr/>
        </p:nvSpPr>
        <p:spPr bwMode="auto">
          <a:xfrm>
            <a:off x="4425950" y="1936750"/>
            <a:ext cx="17510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Sub_Bus</a:t>
            </a:r>
          </a:p>
        </p:txBody>
      </p:sp>
      <p:sp>
        <p:nvSpPr>
          <p:cNvPr id="98334" name="Text Box 30"/>
          <p:cNvSpPr txBox="1">
            <a:spLocks noChangeArrowheads="1"/>
          </p:cNvSpPr>
          <p:nvPr/>
        </p:nvSpPr>
        <p:spPr bwMode="auto">
          <a:xfrm>
            <a:off x="1693863" y="1882775"/>
            <a:ext cx="17510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r"/>
            <a:r>
              <a:rPr lang="en-US" altLang="en-US"/>
              <a:t>SourceBus</a:t>
            </a:r>
          </a:p>
        </p:txBody>
      </p:sp>
    </p:spTree>
    <p:extLst>
      <p:ext uri="{BB962C8B-B14F-4D97-AF65-F5344CB8AC3E}">
        <p14:creationId xmlns:p14="http://schemas.microsoft.com/office/powerpoint/2010/main" val="210856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ChangeArrowheads="1"/>
          </p:cNvSpPr>
          <p:nvPr/>
        </p:nvSpPr>
        <p:spPr bwMode="auto">
          <a:xfrm>
            <a:off x="804863" y="3282950"/>
            <a:ext cx="1882775" cy="307975"/>
          </a:xfrm>
          <a:prstGeom prst="rect">
            <a:avLst/>
          </a:prstGeom>
          <a:solidFill>
            <a:srgbClr val="FFFF99"/>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99331" name="Rectangle 3"/>
          <p:cNvSpPr>
            <a:spLocks noChangeArrowheads="1"/>
          </p:cNvSpPr>
          <p:nvPr/>
        </p:nvSpPr>
        <p:spPr bwMode="auto">
          <a:xfrm>
            <a:off x="4979988" y="3646488"/>
            <a:ext cx="1962150" cy="296862"/>
          </a:xfrm>
          <a:prstGeom prst="rect">
            <a:avLst/>
          </a:prstGeom>
          <a:solidFill>
            <a:srgbClr val="FFFF99"/>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99332" name="Rectangle 4"/>
          <p:cNvSpPr>
            <a:spLocks noGrp="1" noChangeArrowheads="1"/>
          </p:cNvSpPr>
          <p:nvPr>
            <p:ph type="title"/>
          </p:nvPr>
        </p:nvSpPr>
        <p:spPr/>
        <p:txBody>
          <a:bodyPr/>
          <a:lstStyle/>
          <a:p>
            <a:pPr eaLnBrk="1" hangingPunct="1"/>
            <a:r>
              <a:rPr lang="en-US" altLang="en-US"/>
              <a:t>The Line</a:t>
            </a:r>
          </a:p>
        </p:txBody>
      </p:sp>
      <p:grpSp>
        <p:nvGrpSpPr>
          <p:cNvPr id="99333" name="Group 5"/>
          <p:cNvGrpSpPr>
            <a:grpSpLocks/>
          </p:cNvGrpSpPr>
          <p:nvPr/>
        </p:nvGrpSpPr>
        <p:grpSpPr bwMode="auto">
          <a:xfrm>
            <a:off x="2689225" y="1670050"/>
            <a:ext cx="3222625" cy="947738"/>
            <a:chOff x="2714" y="1156"/>
            <a:chExt cx="1037" cy="305"/>
          </a:xfrm>
        </p:grpSpPr>
        <p:sp>
          <p:nvSpPr>
            <p:cNvPr id="99340" name="Rectangle 6"/>
            <p:cNvSpPr>
              <a:spLocks noChangeArrowheads="1"/>
            </p:cNvSpPr>
            <p:nvPr/>
          </p:nvSpPr>
          <p:spPr bwMode="auto">
            <a:xfrm>
              <a:off x="2830" y="1289"/>
              <a:ext cx="806" cy="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99341" name="Rectangle 7"/>
            <p:cNvSpPr>
              <a:spLocks noChangeArrowheads="1"/>
            </p:cNvSpPr>
            <p:nvPr/>
          </p:nvSpPr>
          <p:spPr bwMode="auto">
            <a:xfrm>
              <a:off x="2830" y="1289"/>
              <a:ext cx="806" cy="77"/>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99342" name="Line 8"/>
            <p:cNvSpPr>
              <a:spLocks noChangeShapeType="1"/>
            </p:cNvSpPr>
            <p:nvPr/>
          </p:nvSpPr>
          <p:spPr bwMode="auto">
            <a:xfrm>
              <a:off x="3751" y="1156"/>
              <a:ext cx="0" cy="305"/>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43" name="Line 9"/>
            <p:cNvSpPr>
              <a:spLocks noChangeShapeType="1"/>
            </p:cNvSpPr>
            <p:nvPr/>
          </p:nvSpPr>
          <p:spPr bwMode="auto">
            <a:xfrm>
              <a:off x="2714" y="1328"/>
              <a:ext cx="116"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44" name="Line 10"/>
            <p:cNvSpPr>
              <a:spLocks noChangeShapeType="1"/>
            </p:cNvSpPr>
            <p:nvPr/>
          </p:nvSpPr>
          <p:spPr bwMode="auto">
            <a:xfrm>
              <a:off x="3636" y="1328"/>
              <a:ext cx="115"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45" name="Rectangle 11"/>
            <p:cNvSpPr>
              <a:spLocks noChangeArrowheads="1"/>
            </p:cNvSpPr>
            <p:nvPr/>
          </p:nvSpPr>
          <p:spPr bwMode="auto">
            <a:xfrm>
              <a:off x="3139" y="1202"/>
              <a:ext cx="127"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400"/>
                <a:t>LINE</a:t>
              </a:r>
            </a:p>
          </p:txBody>
        </p:sp>
        <p:sp>
          <p:nvSpPr>
            <p:cNvPr id="99346" name="Rectangle 12"/>
            <p:cNvSpPr>
              <a:spLocks noChangeArrowheads="1"/>
            </p:cNvSpPr>
            <p:nvPr/>
          </p:nvSpPr>
          <p:spPr bwMode="auto">
            <a:xfrm>
              <a:off x="3253" y="1202"/>
              <a:ext cx="32"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400"/>
                <a:t>1</a:t>
              </a:r>
            </a:p>
          </p:txBody>
        </p:sp>
        <p:sp>
          <p:nvSpPr>
            <p:cNvPr id="99347" name="Rectangle 13"/>
            <p:cNvSpPr>
              <a:spLocks noChangeArrowheads="1"/>
            </p:cNvSpPr>
            <p:nvPr/>
          </p:nvSpPr>
          <p:spPr bwMode="auto">
            <a:xfrm>
              <a:off x="3100" y="1393"/>
              <a:ext cx="47"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400"/>
                <a:t>1 </a:t>
              </a:r>
            </a:p>
          </p:txBody>
        </p:sp>
        <p:sp>
          <p:nvSpPr>
            <p:cNvPr id="99348" name="Rectangle 14"/>
            <p:cNvSpPr>
              <a:spLocks noChangeArrowheads="1"/>
            </p:cNvSpPr>
            <p:nvPr/>
          </p:nvSpPr>
          <p:spPr bwMode="auto">
            <a:xfrm>
              <a:off x="3143" y="1393"/>
              <a:ext cx="105"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400"/>
                <a:t>Mile</a:t>
              </a:r>
            </a:p>
          </p:txBody>
        </p:sp>
        <p:sp>
          <p:nvSpPr>
            <p:cNvPr id="99349" name="Rectangle 15"/>
            <p:cNvSpPr>
              <a:spLocks noChangeArrowheads="1"/>
            </p:cNvSpPr>
            <p:nvPr/>
          </p:nvSpPr>
          <p:spPr bwMode="auto">
            <a:xfrm>
              <a:off x="3237" y="1393"/>
              <a:ext cx="32"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400"/>
                <a:t>, </a:t>
              </a:r>
            </a:p>
          </p:txBody>
        </p:sp>
        <p:sp>
          <p:nvSpPr>
            <p:cNvPr id="99350" name="Rectangle 16"/>
            <p:cNvSpPr>
              <a:spLocks noChangeArrowheads="1"/>
            </p:cNvSpPr>
            <p:nvPr/>
          </p:nvSpPr>
          <p:spPr bwMode="auto">
            <a:xfrm>
              <a:off x="3265" y="1393"/>
              <a:ext cx="11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400"/>
                <a:t>336 </a:t>
              </a:r>
            </a:p>
          </p:txBody>
        </p:sp>
      </p:grpSp>
      <p:sp>
        <p:nvSpPr>
          <p:cNvPr id="99334" name="Text Box 17"/>
          <p:cNvSpPr txBox="1">
            <a:spLocks noChangeArrowheads="1"/>
          </p:cNvSpPr>
          <p:nvPr/>
        </p:nvSpPr>
        <p:spPr bwMode="auto">
          <a:xfrm>
            <a:off x="265113" y="3271838"/>
            <a:ext cx="887888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t>New Linecode.336ACSR R1=0.058 X1=.1206 R0=.1784 X0=.4047 C1=3.4 C0=1.6 Units=kft</a:t>
            </a:r>
          </a:p>
          <a:p>
            <a:pPr algn="l"/>
            <a:r>
              <a:rPr lang="en-US" altLang="en-US" b="1"/>
              <a:t>New Line.LINE1 Bus1=Sub_Bus Bus2=LoadBus Linecode=336ACSR Length=1 Units=Mi </a:t>
            </a:r>
          </a:p>
          <a:p>
            <a:pPr algn="l"/>
            <a:endParaRPr lang="en-US" altLang="en-US"/>
          </a:p>
        </p:txBody>
      </p:sp>
      <p:sp>
        <p:nvSpPr>
          <p:cNvPr id="99335" name="Text Box 18"/>
          <p:cNvSpPr txBox="1">
            <a:spLocks noChangeArrowheads="1"/>
          </p:cNvSpPr>
          <p:nvPr/>
        </p:nvSpPr>
        <p:spPr bwMode="auto">
          <a:xfrm>
            <a:off x="1651000" y="1298575"/>
            <a:ext cx="17510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Sub_Bus</a:t>
            </a:r>
          </a:p>
        </p:txBody>
      </p:sp>
      <p:sp>
        <p:nvSpPr>
          <p:cNvPr id="99336" name="Text Box 19"/>
          <p:cNvSpPr txBox="1">
            <a:spLocks noChangeArrowheads="1"/>
          </p:cNvSpPr>
          <p:nvPr/>
        </p:nvSpPr>
        <p:spPr bwMode="auto">
          <a:xfrm>
            <a:off x="4968875" y="1266825"/>
            <a:ext cx="17510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LoadBus</a:t>
            </a:r>
          </a:p>
        </p:txBody>
      </p:sp>
      <p:sp>
        <p:nvSpPr>
          <p:cNvPr id="99337" name="Text Box 20"/>
          <p:cNvSpPr txBox="1">
            <a:spLocks noChangeArrowheads="1"/>
          </p:cNvSpPr>
          <p:nvPr/>
        </p:nvSpPr>
        <p:spPr bwMode="auto">
          <a:xfrm>
            <a:off x="925513" y="5111750"/>
            <a:ext cx="69072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Line objects may also be defined by </a:t>
            </a:r>
            <a:r>
              <a:rPr lang="en-US" altLang="en-US" b="1"/>
              <a:t>Geometry</a:t>
            </a:r>
            <a:r>
              <a:rPr lang="en-US" altLang="en-US"/>
              <a:t> or </a:t>
            </a:r>
            <a:r>
              <a:rPr lang="en-US" altLang="en-US" b="1"/>
              <a:t>matrix </a:t>
            </a:r>
            <a:r>
              <a:rPr lang="en-US" altLang="en-US"/>
              <a:t>properties.</a:t>
            </a:r>
          </a:p>
          <a:p>
            <a:r>
              <a:rPr lang="en-US" altLang="en-US" b="1"/>
              <a:t>(Rmatrix=… Xmatrix=… Cmatrix=…)</a:t>
            </a:r>
          </a:p>
        </p:txBody>
      </p:sp>
      <p:sp>
        <p:nvSpPr>
          <p:cNvPr id="99338" name="Freeform 21"/>
          <p:cNvSpPr>
            <a:spLocks/>
          </p:cNvSpPr>
          <p:nvPr/>
        </p:nvSpPr>
        <p:spPr bwMode="auto">
          <a:xfrm>
            <a:off x="1971675" y="3657600"/>
            <a:ext cx="3436938" cy="1395413"/>
          </a:xfrm>
          <a:custGeom>
            <a:avLst/>
            <a:gdLst>
              <a:gd name="T0" fmla="*/ 2147483647 w 2165"/>
              <a:gd name="T1" fmla="*/ 1267131874 h 546"/>
              <a:gd name="T2" fmla="*/ 2147483647 w 2165"/>
              <a:gd name="T3" fmla="*/ 2147483647 h 546"/>
              <a:gd name="T4" fmla="*/ 0 w 2165"/>
              <a:gd name="T5" fmla="*/ 0 h 546"/>
              <a:gd name="T6" fmla="*/ 0 60000 65536"/>
              <a:gd name="T7" fmla="*/ 0 60000 65536"/>
              <a:gd name="T8" fmla="*/ 0 60000 65536"/>
              <a:gd name="T9" fmla="*/ 0 w 2165"/>
              <a:gd name="T10" fmla="*/ 0 h 546"/>
              <a:gd name="T11" fmla="*/ 2165 w 2165"/>
              <a:gd name="T12" fmla="*/ 546 h 546"/>
            </a:gdLst>
            <a:ahLst/>
            <a:cxnLst>
              <a:cxn ang="T6">
                <a:pos x="T0" y="T1"/>
              </a:cxn>
              <a:cxn ang="T7">
                <a:pos x="T2" y="T3"/>
              </a:cxn>
              <a:cxn ang="T8">
                <a:pos x="T4" y="T5"/>
              </a:cxn>
            </a:cxnLst>
            <a:rect l="T9" t="T10" r="T11" b="T12"/>
            <a:pathLst>
              <a:path w="2165" h="546">
                <a:moveTo>
                  <a:pt x="2165" y="194"/>
                </a:moveTo>
                <a:cubicBezTo>
                  <a:pt x="1804" y="370"/>
                  <a:pt x="1444" y="546"/>
                  <a:pt x="1083" y="514"/>
                </a:cubicBezTo>
                <a:cubicBezTo>
                  <a:pt x="722" y="482"/>
                  <a:pt x="180" y="86"/>
                  <a:pt x="0" y="0"/>
                </a:cubicBezTo>
              </a:path>
            </a:pathLst>
          </a:custGeom>
          <a:noFill/>
          <a:ln w="571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99339" name="Line 22"/>
          <p:cNvSpPr>
            <a:spLocks noChangeShapeType="1"/>
          </p:cNvSpPr>
          <p:nvPr/>
        </p:nvSpPr>
        <p:spPr bwMode="auto">
          <a:xfrm>
            <a:off x="2635250" y="1690688"/>
            <a:ext cx="0" cy="9636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2469202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altLang="en-US"/>
              <a:t>The Load</a:t>
            </a:r>
          </a:p>
        </p:txBody>
      </p:sp>
      <p:grpSp>
        <p:nvGrpSpPr>
          <p:cNvPr id="100355" name="Group 3"/>
          <p:cNvGrpSpPr>
            <a:grpSpLocks/>
          </p:cNvGrpSpPr>
          <p:nvPr/>
        </p:nvGrpSpPr>
        <p:grpSpPr bwMode="auto">
          <a:xfrm>
            <a:off x="4264025" y="1373188"/>
            <a:ext cx="1198563" cy="2687637"/>
            <a:chOff x="3617" y="1156"/>
            <a:chExt cx="348" cy="781"/>
          </a:xfrm>
        </p:grpSpPr>
        <p:sp>
          <p:nvSpPr>
            <p:cNvPr id="100358" name="Line 4"/>
            <p:cNvSpPr>
              <a:spLocks noChangeShapeType="1"/>
            </p:cNvSpPr>
            <p:nvPr/>
          </p:nvSpPr>
          <p:spPr bwMode="auto">
            <a:xfrm>
              <a:off x="3751" y="1156"/>
              <a:ext cx="0" cy="305"/>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59" name="Freeform 5"/>
            <p:cNvSpPr>
              <a:spLocks/>
            </p:cNvSpPr>
            <p:nvPr/>
          </p:nvSpPr>
          <p:spPr bwMode="auto">
            <a:xfrm>
              <a:off x="3751" y="1404"/>
              <a:ext cx="115" cy="235"/>
            </a:xfrm>
            <a:custGeom>
              <a:avLst/>
              <a:gdLst>
                <a:gd name="T0" fmla="*/ 0 w 230"/>
                <a:gd name="T1" fmla="*/ 0 h 471"/>
                <a:gd name="T2" fmla="*/ 58 w 230"/>
                <a:gd name="T3" fmla="*/ 0 h 471"/>
                <a:gd name="T4" fmla="*/ 58 w 230"/>
                <a:gd name="T5" fmla="*/ 117 h 471"/>
                <a:gd name="T6" fmla="*/ 0 60000 65536"/>
                <a:gd name="T7" fmla="*/ 0 60000 65536"/>
                <a:gd name="T8" fmla="*/ 0 60000 65536"/>
                <a:gd name="T9" fmla="*/ 0 w 230"/>
                <a:gd name="T10" fmla="*/ 0 h 471"/>
                <a:gd name="T11" fmla="*/ 230 w 230"/>
                <a:gd name="T12" fmla="*/ 471 h 471"/>
              </a:gdLst>
              <a:ahLst/>
              <a:cxnLst>
                <a:cxn ang="T6">
                  <a:pos x="T0" y="T1"/>
                </a:cxn>
                <a:cxn ang="T7">
                  <a:pos x="T2" y="T3"/>
                </a:cxn>
                <a:cxn ang="T8">
                  <a:pos x="T4" y="T5"/>
                </a:cxn>
              </a:cxnLst>
              <a:rect l="T9" t="T10" r="T11" b="T12"/>
              <a:pathLst>
                <a:path w="230" h="471">
                  <a:moveTo>
                    <a:pt x="0" y="0"/>
                  </a:moveTo>
                  <a:lnTo>
                    <a:pt x="230" y="0"/>
                  </a:lnTo>
                  <a:lnTo>
                    <a:pt x="230" y="471"/>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0360" name="Freeform 6"/>
            <p:cNvSpPr>
              <a:spLocks/>
            </p:cNvSpPr>
            <p:nvPr/>
          </p:nvSpPr>
          <p:spPr bwMode="auto">
            <a:xfrm>
              <a:off x="3840" y="1633"/>
              <a:ext cx="52" cy="76"/>
            </a:xfrm>
            <a:custGeom>
              <a:avLst/>
              <a:gdLst>
                <a:gd name="T0" fmla="*/ 27 w 102"/>
                <a:gd name="T1" fmla="*/ 0 h 153"/>
                <a:gd name="T2" fmla="*/ 13 w 102"/>
                <a:gd name="T3" fmla="*/ 38 h 153"/>
                <a:gd name="T4" fmla="*/ 0 w 102"/>
                <a:gd name="T5" fmla="*/ 0 h 153"/>
                <a:gd name="T6" fmla="*/ 27 w 102"/>
                <a:gd name="T7" fmla="*/ 0 h 153"/>
                <a:gd name="T8" fmla="*/ 0 60000 65536"/>
                <a:gd name="T9" fmla="*/ 0 60000 65536"/>
                <a:gd name="T10" fmla="*/ 0 60000 65536"/>
                <a:gd name="T11" fmla="*/ 0 60000 65536"/>
                <a:gd name="T12" fmla="*/ 0 w 102"/>
                <a:gd name="T13" fmla="*/ 0 h 153"/>
                <a:gd name="T14" fmla="*/ 102 w 102"/>
                <a:gd name="T15" fmla="*/ 153 h 153"/>
              </a:gdLst>
              <a:ahLst/>
              <a:cxnLst>
                <a:cxn ang="T8">
                  <a:pos x="T0" y="T1"/>
                </a:cxn>
                <a:cxn ang="T9">
                  <a:pos x="T2" y="T3"/>
                </a:cxn>
                <a:cxn ang="T10">
                  <a:pos x="T4" y="T5"/>
                </a:cxn>
                <a:cxn ang="T11">
                  <a:pos x="T6" y="T7"/>
                </a:cxn>
              </a:cxnLst>
              <a:rect l="T12" t="T13" r="T14" b="T15"/>
              <a:pathLst>
                <a:path w="102" h="153">
                  <a:moveTo>
                    <a:pt x="102" y="0"/>
                  </a:moveTo>
                  <a:lnTo>
                    <a:pt x="51" y="153"/>
                  </a:lnTo>
                  <a:lnTo>
                    <a:pt x="0" y="0"/>
                  </a:lnTo>
                  <a:lnTo>
                    <a:pt x="10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0361" name="Line 7"/>
            <p:cNvSpPr>
              <a:spLocks noChangeShapeType="1"/>
            </p:cNvSpPr>
            <p:nvPr/>
          </p:nvSpPr>
          <p:spPr bwMode="auto">
            <a:xfrm>
              <a:off x="3636" y="1328"/>
              <a:ext cx="115"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62" name="Rectangle 8"/>
            <p:cNvSpPr>
              <a:spLocks noChangeArrowheads="1"/>
            </p:cNvSpPr>
            <p:nvPr/>
          </p:nvSpPr>
          <p:spPr bwMode="auto">
            <a:xfrm>
              <a:off x="3617" y="1498"/>
              <a:ext cx="185" cy="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200" b="1"/>
                <a:t>Loadbus</a:t>
              </a:r>
            </a:p>
          </p:txBody>
        </p:sp>
        <p:sp>
          <p:nvSpPr>
            <p:cNvPr id="100363" name="Rectangle 9"/>
            <p:cNvSpPr>
              <a:spLocks noChangeArrowheads="1"/>
            </p:cNvSpPr>
            <p:nvPr/>
          </p:nvSpPr>
          <p:spPr bwMode="auto">
            <a:xfrm>
              <a:off x="3808" y="1737"/>
              <a:ext cx="125" cy="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200" b="1"/>
                <a:t>LOAD</a:t>
              </a:r>
            </a:p>
          </p:txBody>
        </p:sp>
        <p:sp>
          <p:nvSpPr>
            <p:cNvPr id="100364" name="Rectangle 10"/>
            <p:cNvSpPr>
              <a:spLocks noChangeArrowheads="1"/>
            </p:cNvSpPr>
            <p:nvPr/>
          </p:nvSpPr>
          <p:spPr bwMode="auto">
            <a:xfrm>
              <a:off x="3937" y="1737"/>
              <a:ext cx="25" cy="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200"/>
                <a:t>1</a:t>
              </a:r>
            </a:p>
          </p:txBody>
        </p:sp>
        <p:sp>
          <p:nvSpPr>
            <p:cNvPr id="100365" name="Rectangle 11"/>
            <p:cNvSpPr>
              <a:spLocks noChangeArrowheads="1"/>
            </p:cNvSpPr>
            <p:nvPr/>
          </p:nvSpPr>
          <p:spPr bwMode="auto">
            <a:xfrm>
              <a:off x="3778" y="1823"/>
              <a:ext cx="110" cy="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200"/>
                <a:t>1000 </a:t>
              </a:r>
            </a:p>
          </p:txBody>
        </p:sp>
        <p:sp>
          <p:nvSpPr>
            <p:cNvPr id="100366" name="Rectangle 12"/>
            <p:cNvSpPr>
              <a:spLocks noChangeArrowheads="1"/>
            </p:cNvSpPr>
            <p:nvPr/>
          </p:nvSpPr>
          <p:spPr bwMode="auto">
            <a:xfrm>
              <a:off x="3901" y="1823"/>
              <a:ext cx="64" cy="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200"/>
                <a:t>kW</a:t>
              </a:r>
            </a:p>
          </p:txBody>
        </p:sp>
        <p:sp>
          <p:nvSpPr>
            <p:cNvPr id="100367" name="Rectangle 13"/>
            <p:cNvSpPr>
              <a:spLocks noChangeArrowheads="1"/>
            </p:cNvSpPr>
            <p:nvPr/>
          </p:nvSpPr>
          <p:spPr bwMode="auto">
            <a:xfrm>
              <a:off x="3777" y="1884"/>
              <a:ext cx="24" cy="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200"/>
                <a:t>0</a:t>
              </a:r>
            </a:p>
          </p:txBody>
        </p:sp>
        <p:sp>
          <p:nvSpPr>
            <p:cNvPr id="100368" name="Rectangle 14"/>
            <p:cNvSpPr>
              <a:spLocks noChangeArrowheads="1"/>
            </p:cNvSpPr>
            <p:nvPr/>
          </p:nvSpPr>
          <p:spPr bwMode="auto">
            <a:xfrm>
              <a:off x="3804" y="1884"/>
              <a:ext cx="12" cy="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200"/>
                <a:t>.</a:t>
              </a:r>
            </a:p>
          </p:txBody>
        </p:sp>
        <p:sp>
          <p:nvSpPr>
            <p:cNvPr id="100369" name="Rectangle 15"/>
            <p:cNvSpPr>
              <a:spLocks noChangeArrowheads="1"/>
            </p:cNvSpPr>
            <p:nvPr/>
          </p:nvSpPr>
          <p:spPr bwMode="auto">
            <a:xfrm>
              <a:off x="3826" y="1884"/>
              <a:ext cx="61" cy="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200"/>
                <a:t>95 </a:t>
              </a:r>
            </a:p>
          </p:txBody>
        </p:sp>
        <p:sp>
          <p:nvSpPr>
            <p:cNvPr id="100370" name="Rectangle 16"/>
            <p:cNvSpPr>
              <a:spLocks noChangeArrowheads="1"/>
            </p:cNvSpPr>
            <p:nvPr/>
          </p:nvSpPr>
          <p:spPr bwMode="auto">
            <a:xfrm>
              <a:off x="3895" y="1884"/>
              <a:ext cx="57" cy="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200"/>
                <a:t>PF</a:t>
              </a:r>
            </a:p>
          </p:txBody>
        </p:sp>
      </p:grpSp>
      <p:sp>
        <p:nvSpPr>
          <p:cNvPr id="100356" name="Rectangle 17"/>
          <p:cNvSpPr>
            <a:spLocks noChangeArrowheads="1"/>
          </p:cNvSpPr>
          <p:nvPr/>
        </p:nvSpPr>
        <p:spPr bwMode="auto">
          <a:xfrm>
            <a:off x="1179513" y="4483100"/>
            <a:ext cx="6235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t>New Load.LOAD1  Bus1=LoadBus  kV=12.47  kW=1000  PF=.95</a:t>
            </a:r>
          </a:p>
        </p:txBody>
      </p:sp>
      <p:sp>
        <p:nvSpPr>
          <p:cNvPr id="100357" name="Text Box 18"/>
          <p:cNvSpPr txBox="1">
            <a:spLocks noChangeArrowheads="1"/>
          </p:cNvSpPr>
          <p:nvPr/>
        </p:nvSpPr>
        <p:spPr bwMode="auto">
          <a:xfrm>
            <a:off x="947738" y="5100638"/>
            <a:ext cx="5816600" cy="94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For 3-phase loads, use L-L kV and total kW</a:t>
            </a:r>
          </a:p>
          <a:p>
            <a:r>
              <a:rPr lang="en-US" altLang="en-US"/>
              <a:t>For 1-phase loads, typically use L-N kV and total kW </a:t>
            </a:r>
            <a:br>
              <a:rPr lang="en-US" altLang="en-US"/>
            </a:br>
            <a:r>
              <a:rPr lang="en-US" altLang="en-US"/>
              <a:t>unless L-L-connected; Then use L-L kV.</a:t>
            </a:r>
          </a:p>
        </p:txBody>
      </p:sp>
    </p:spTree>
    <p:extLst>
      <p:ext uri="{BB962C8B-B14F-4D97-AF65-F5344CB8AC3E}">
        <p14:creationId xmlns:p14="http://schemas.microsoft.com/office/powerpoint/2010/main" val="287078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2"/>
          <p:cNvSpPr>
            <a:spLocks noGrp="1"/>
          </p:cNvSpPr>
          <p:nvPr>
            <p:ph type="title"/>
          </p:nvPr>
        </p:nvSpPr>
        <p:spPr/>
        <p:txBody>
          <a:bodyPr/>
          <a:lstStyle/>
          <a:p>
            <a:r>
              <a:rPr lang="en-US" altLang="en-US" dirty="0"/>
              <a:t>Solving and Showing Results Reports</a:t>
            </a:r>
          </a:p>
        </p:txBody>
      </p:sp>
      <p:sp>
        <p:nvSpPr>
          <p:cNvPr id="123907" name="Content Placeholder 3"/>
          <p:cNvSpPr>
            <a:spLocks noGrp="1"/>
          </p:cNvSpPr>
          <p:nvPr>
            <p:ph idx="1"/>
          </p:nvPr>
        </p:nvSpPr>
        <p:spPr/>
        <p:txBody>
          <a:bodyPr/>
          <a:lstStyle/>
          <a:p>
            <a:r>
              <a:rPr lang="en-US" altLang="en-US" sz="2800" b="1" dirty="0"/>
              <a:t>Solve</a:t>
            </a:r>
          </a:p>
          <a:p>
            <a:pPr lvl="2"/>
            <a:r>
              <a:rPr lang="en-US" altLang="en-US" b="1" dirty="0">
                <a:latin typeface="Courier New" panose="02070309020205020404" pitchFamily="49" charset="0"/>
              </a:rPr>
              <a:t>Show summary  </a:t>
            </a:r>
            <a:r>
              <a:rPr lang="en-US" altLang="en-US" dirty="0">
                <a:latin typeface="Courier New" panose="02070309020205020404" pitchFamily="49" charset="0"/>
              </a:rPr>
              <a:t>(power flow summary)</a:t>
            </a:r>
          </a:p>
          <a:p>
            <a:r>
              <a:rPr lang="en-US" altLang="en-US" sz="2800" b="1" dirty="0"/>
              <a:t>Show Voltages LN Nodes</a:t>
            </a:r>
          </a:p>
          <a:p>
            <a:r>
              <a:rPr lang="en-US" altLang="en-US" sz="2800" b="1" dirty="0"/>
              <a:t>Show Currents Element</a:t>
            </a:r>
          </a:p>
          <a:p>
            <a:r>
              <a:rPr lang="en-US" altLang="en-US" sz="2800" b="1" dirty="0"/>
              <a:t>Show Powers kVA Elements</a:t>
            </a:r>
          </a:p>
          <a:p>
            <a:pPr lvl="1"/>
            <a:endParaRPr lang="en-US" altLang="en-US" b="1" dirty="0">
              <a:latin typeface="Courier New" panose="02070309020205020404" pitchFamily="49" charset="0"/>
            </a:endParaRPr>
          </a:p>
          <a:p>
            <a:r>
              <a:rPr lang="en-US" altLang="en-US" dirty="0"/>
              <a:t>Also</a:t>
            </a:r>
          </a:p>
          <a:p>
            <a:pPr lvl="1"/>
            <a:r>
              <a:rPr lang="en-US" altLang="en-US" dirty="0"/>
              <a:t>Export …   (creates CSV files)</a:t>
            </a:r>
          </a:p>
          <a:p>
            <a:pPr lvl="1"/>
            <a:r>
              <a:rPr lang="en-US" altLang="en-US" dirty="0"/>
              <a:t>Plot …</a:t>
            </a:r>
          </a:p>
        </p:txBody>
      </p:sp>
    </p:spTree>
    <p:extLst>
      <p:ext uri="{BB962C8B-B14F-4D97-AF65-F5344CB8AC3E}">
        <p14:creationId xmlns:p14="http://schemas.microsoft.com/office/powerpoint/2010/main" val="521750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Refer to “</a:t>
            </a:r>
            <a:r>
              <a:rPr lang="en-US" dirty="0" err="1"/>
              <a:t>OpenDSS</a:t>
            </a:r>
            <a:r>
              <a:rPr lang="en-US" dirty="0"/>
              <a:t> Cheatsheet.PDF” in Doc Folder</a:t>
            </a:r>
          </a:p>
        </p:txBody>
      </p:sp>
      <p:pic>
        <p:nvPicPr>
          <p:cNvPr id="5" name="Picture 4"/>
          <p:cNvPicPr>
            <a:picLocks noChangeAspect="1"/>
          </p:cNvPicPr>
          <p:nvPr/>
        </p:nvPicPr>
        <p:blipFill>
          <a:blip r:embed="rId2"/>
          <a:stretch>
            <a:fillRect/>
          </a:stretch>
        </p:blipFill>
        <p:spPr>
          <a:xfrm>
            <a:off x="261937" y="690562"/>
            <a:ext cx="8620125" cy="5476875"/>
          </a:xfrm>
          <a:prstGeom prst="rect">
            <a:avLst/>
          </a:prstGeom>
        </p:spPr>
      </p:pic>
    </p:spTree>
    <p:extLst>
      <p:ext uri="{BB962C8B-B14F-4D97-AF65-F5344CB8AC3E}">
        <p14:creationId xmlns:p14="http://schemas.microsoft.com/office/powerpoint/2010/main" val="2978653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t>
            </a:r>
            <a:r>
              <a:rPr lang="en-US" dirty="0" err="1"/>
              <a:t>OpenDSS</a:t>
            </a:r>
            <a:r>
              <a:rPr lang="en-US" dirty="0"/>
              <a:t> Cheatsheet.PDF” continued</a:t>
            </a:r>
          </a:p>
        </p:txBody>
      </p:sp>
      <p:pic>
        <p:nvPicPr>
          <p:cNvPr id="3" name="Picture 2"/>
          <p:cNvPicPr>
            <a:picLocks noChangeAspect="1"/>
          </p:cNvPicPr>
          <p:nvPr/>
        </p:nvPicPr>
        <p:blipFill>
          <a:blip r:embed="rId2"/>
          <a:stretch>
            <a:fillRect/>
          </a:stretch>
        </p:blipFill>
        <p:spPr>
          <a:xfrm>
            <a:off x="274320" y="914083"/>
            <a:ext cx="8562975" cy="5619750"/>
          </a:xfrm>
          <a:prstGeom prst="rect">
            <a:avLst/>
          </a:prstGeom>
        </p:spPr>
      </p:pic>
    </p:spTree>
    <p:extLst>
      <p:ext uri="{BB962C8B-B14F-4D97-AF65-F5344CB8AC3E}">
        <p14:creationId xmlns:p14="http://schemas.microsoft.com/office/powerpoint/2010/main" val="1998666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altLang="en-US" dirty="0"/>
              <a:t>Add a 500-kW Generator Object to </a:t>
            </a:r>
            <a:r>
              <a:rPr lang="en-US" altLang="en-US" dirty="0" err="1"/>
              <a:t>LoadBus</a:t>
            </a:r>
            <a:endParaRPr lang="en-US" altLang="en-US" dirty="0"/>
          </a:p>
        </p:txBody>
      </p:sp>
      <p:pic>
        <p:nvPicPr>
          <p:cNvPr id="95235" name="Picture 3" descr="SimpleCircu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110343"/>
            <a:ext cx="385127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6" name="Text Box 4"/>
          <p:cNvSpPr txBox="1">
            <a:spLocks noChangeArrowheads="1"/>
          </p:cNvSpPr>
          <p:nvPr/>
        </p:nvSpPr>
        <p:spPr bwMode="auto">
          <a:xfrm>
            <a:off x="419518" y="2939143"/>
            <a:ext cx="8304963"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1200" b="1" dirty="0">
                <a:latin typeface="Courier New" panose="02070309020205020404" pitchFamily="49" charset="0"/>
              </a:rPr>
              <a:t>… (continue from existing Script)</a:t>
            </a:r>
          </a:p>
          <a:p>
            <a:pPr algn="l"/>
            <a:r>
              <a:rPr lang="en-US" altLang="en-US" sz="1200" b="1" dirty="0">
                <a:latin typeface="Courier New" panose="02070309020205020404" pitchFamily="49" charset="0"/>
              </a:rPr>
              <a:t>New Generator.DG1 Bus1=</a:t>
            </a:r>
            <a:r>
              <a:rPr lang="en-US" altLang="en-US" sz="1200" b="1" dirty="0" err="1">
                <a:latin typeface="Courier New" panose="02070309020205020404" pitchFamily="49" charset="0"/>
              </a:rPr>
              <a:t>LoadBus</a:t>
            </a:r>
            <a:r>
              <a:rPr lang="en-US" altLang="en-US" sz="1200" b="1" dirty="0">
                <a:latin typeface="Courier New" panose="02070309020205020404" pitchFamily="49" charset="0"/>
              </a:rPr>
              <a:t> kV=12.47 kW=500 PF=1.0</a:t>
            </a:r>
          </a:p>
          <a:p>
            <a:pPr algn="l"/>
            <a:endParaRPr lang="en-US" altLang="en-US" sz="1200" b="1" dirty="0">
              <a:latin typeface="Courier New" panose="02070309020205020404" pitchFamily="49" charset="0"/>
            </a:endParaRPr>
          </a:p>
          <a:p>
            <a:pPr algn="l"/>
            <a:r>
              <a:rPr lang="en-US" altLang="en-US" sz="1200" b="1" dirty="0">
                <a:latin typeface="Courier New" panose="02070309020205020404" pitchFamily="49" charset="0"/>
              </a:rPr>
              <a:t>// solve again and observe results</a:t>
            </a:r>
          </a:p>
          <a:p>
            <a:pPr algn="l"/>
            <a:r>
              <a:rPr lang="en-US" altLang="en-US" sz="1200" b="1" dirty="0">
                <a:latin typeface="Courier New" panose="02070309020205020404" pitchFamily="49" charset="0"/>
              </a:rPr>
              <a:t>Solve    ! Starts with previous solution</a:t>
            </a:r>
          </a:p>
          <a:p>
            <a:pPr algn="l"/>
            <a:r>
              <a:rPr lang="en-US" altLang="en-US" sz="1200" b="1" dirty="0">
                <a:latin typeface="Courier New" panose="02070309020205020404" pitchFamily="49" charset="0"/>
              </a:rPr>
              <a:t>Show Voltages LN Nodes</a:t>
            </a:r>
          </a:p>
          <a:p>
            <a:pPr algn="l"/>
            <a:r>
              <a:rPr lang="en-US" altLang="en-US" sz="1200" b="1" dirty="0">
                <a:latin typeface="Courier New" panose="02070309020205020404" pitchFamily="49" charset="0"/>
              </a:rPr>
              <a:t>Show Currents Element</a:t>
            </a:r>
          </a:p>
          <a:p>
            <a:pPr algn="l"/>
            <a:r>
              <a:rPr lang="en-US" altLang="en-US" sz="1200" b="1" dirty="0">
                <a:latin typeface="Courier New" panose="02070309020205020404" pitchFamily="49" charset="0"/>
              </a:rPr>
              <a:t>Show Powers kVA Elements</a:t>
            </a:r>
          </a:p>
          <a:p>
            <a:pPr algn="l"/>
            <a:endParaRPr lang="en-US" altLang="en-US" sz="1200" b="1" dirty="0">
              <a:latin typeface="Courier New" panose="02070309020205020404" pitchFamily="49" charset="0"/>
            </a:endParaRPr>
          </a:p>
        </p:txBody>
      </p:sp>
      <p:sp>
        <p:nvSpPr>
          <p:cNvPr id="2" name="Oval 1"/>
          <p:cNvSpPr/>
          <p:nvPr/>
        </p:nvSpPr>
        <p:spPr bwMode="auto">
          <a:xfrm>
            <a:off x="6621567" y="1323712"/>
            <a:ext cx="733826" cy="66586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r>
              <a:rPr kumimoji="0" lang="en-US" sz="1600" b="0" i="0" u="none" strike="noStrike" cap="none" normalizeH="0" baseline="0" dirty="0">
                <a:ln>
                  <a:noFill/>
                </a:ln>
                <a:solidFill>
                  <a:schemeClr val="bg1"/>
                </a:solidFill>
                <a:effectLst/>
                <a:latin typeface="Arial" charset="0"/>
              </a:rPr>
              <a:t>DG</a:t>
            </a:r>
          </a:p>
        </p:txBody>
      </p:sp>
      <p:cxnSp>
        <p:nvCxnSpPr>
          <p:cNvPr id="4" name="Straight Connector 3"/>
          <p:cNvCxnSpPr>
            <a:stCxn id="2" idx="2"/>
          </p:cNvCxnSpPr>
          <p:nvPr/>
        </p:nvCxnSpPr>
        <p:spPr bwMode="auto">
          <a:xfrm flipH="1">
            <a:off x="5938576" y="1656643"/>
            <a:ext cx="682991" cy="1335"/>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488816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618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Instructor</a:t>
            </a:r>
          </a:p>
        </p:txBody>
      </p:sp>
      <p:sp>
        <p:nvSpPr>
          <p:cNvPr id="8195" name="Content Placeholder 2"/>
          <p:cNvSpPr>
            <a:spLocks noGrp="1"/>
          </p:cNvSpPr>
          <p:nvPr>
            <p:ph idx="1"/>
          </p:nvPr>
        </p:nvSpPr>
        <p:spPr/>
        <p:txBody>
          <a:bodyPr/>
          <a:lstStyle/>
          <a:p>
            <a:r>
              <a:rPr lang="en-US" altLang="en-US" b="1" dirty="0"/>
              <a:t>Roger C. Dugan, </a:t>
            </a:r>
            <a:r>
              <a:rPr lang="en-US" altLang="en-US" b="1" i="1" dirty="0"/>
              <a:t>Life</a:t>
            </a:r>
            <a:r>
              <a:rPr lang="en-US" altLang="en-US" b="1" dirty="0"/>
              <a:t> </a:t>
            </a:r>
            <a:r>
              <a:rPr lang="en-US" altLang="en-US" b="1" i="1" dirty="0"/>
              <a:t>Fellow, IEEE</a:t>
            </a:r>
          </a:p>
          <a:p>
            <a:r>
              <a:rPr lang="en-US" altLang="en-US" sz="1600" b="1" dirty="0"/>
              <a:t>Roger  is a Sr. Technical Executive with EPRI in Knoxville, Tennessee USA. He has over 45 years of combined experience in distribution engineering with EPRI, </a:t>
            </a:r>
            <a:r>
              <a:rPr lang="en-US" altLang="en-US" sz="1600" b="1" dirty="0" err="1"/>
              <a:t>Electrotek</a:t>
            </a:r>
            <a:r>
              <a:rPr lang="en-US" altLang="en-US" sz="1600" b="1" dirty="0"/>
              <a:t> Concepts, and Cooper Power Systems. He holds the BSEE degree from Ohio University and the Master of Engineering in Electric Power Engineering degree from Rensselaer Polytechnic Institute, Troy, NY. Roger has worked on many diverse aspects of power engineering over his career because of his interests in applying computer methods to power system simulation. Beginning with a student internship with Columbus and Southern Ohio Electric Co, his work has been focused on Distribution Engineering. He was elected a Fellow of the IEEE for his contributions in harmonics and transients analysis. Recently, he has been very active in distributed generation, particularly as it applies to utility distribution systems and distribution system analysis. He was the 2005 recipient of the IEEE Excellence in Distribution Engineering Award. He is coauthor of Electrical Power Systems Quality published by McGraw-Hill, now in its 3</a:t>
            </a:r>
            <a:r>
              <a:rPr lang="en-US" altLang="en-US" sz="1600" b="1" baseline="30000" dirty="0"/>
              <a:t>rd</a:t>
            </a:r>
            <a:r>
              <a:rPr lang="en-US" altLang="en-US" sz="1600" b="1" dirty="0"/>
              <a:t> edition. He serves on the IEEE PES Distribution System Analysis Subcommittee and is active in the Distribution Test Feeders WG.</a:t>
            </a:r>
            <a:endParaRPr lang="en-US" altLang="en-US" sz="1600" dirty="0"/>
          </a:p>
        </p:txBody>
      </p:sp>
      <p:pic>
        <p:nvPicPr>
          <p:cNvPr id="8196" name="Picture 2" descr="http://www.ieee-isgt-2011.eu/wordpress/wp-content/uploads/2011/08/Dr-Roger-Dugan-Phot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868" y="367277"/>
            <a:ext cx="8667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2000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ubtitle 4"/>
          <p:cNvSpPr>
            <a:spLocks noGrp="1"/>
          </p:cNvSpPr>
          <p:nvPr>
            <p:ph type="subTitle" sz="quarter" idx="1"/>
          </p:nvPr>
        </p:nvSpPr>
        <p:spPr/>
        <p:txBody>
          <a:bodyPr/>
          <a:lstStyle/>
          <a:p>
            <a:pPr eaLnBrk="1" hangingPunct="1"/>
            <a:endParaRPr lang="en-US" altLang="en-US"/>
          </a:p>
        </p:txBody>
      </p:sp>
      <p:sp>
        <p:nvSpPr>
          <p:cNvPr id="10243" name="Title 3"/>
          <p:cNvSpPr>
            <a:spLocks noGrp="1"/>
          </p:cNvSpPr>
          <p:nvPr>
            <p:ph type="ctrTitle" sz="quarter"/>
          </p:nvPr>
        </p:nvSpPr>
        <p:spPr>
          <a:xfrm>
            <a:off x="335698" y="1122332"/>
            <a:ext cx="4572000" cy="2651760"/>
          </a:xfrm>
        </p:spPr>
        <p:txBody>
          <a:bodyPr/>
          <a:lstStyle/>
          <a:p>
            <a:pPr algn="r" eaLnBrk="1" hangingPunct="1"/>
            <a:r>
              <a:rPr lang="en-US" altLang="en-US" dirty="0"/>
              <a:t>Scripting Basics – Simple </a:t>
            </a:r>
            <a:r>
              <a:rPr lang="en-US" altLang="en-US" dirty="0" err="1"/>
              <a:t>Circui</a:t>
            </a:r>
            <a:endParaRPr lang="en-US" altLang="en-US" dirty="0"/>
          </a:p>
        </p:txBody>
      </p:sp>
    </p:spTree>
    <p:extLst>
      <p:ext uri="{BB962C8B-B14F-4D97-AF65-F5344CB8AC3E}">
        <p14:creationId xmlns:p14="http://schemas.microsoft.com/office/powerpoint/2010/main" val="306073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altLang="en-US"/>
              <a:t>Scripting</a:t>
            </a:r>
          </a:p>
        </p:txBody>
      </p:sp>
      <p:sp>
        <p:nvSpPr>
          <p:cNvPr id="90115" name="Rectangle 3"/>
          <p:cNvSpPr>
            <a:spLocks noGrp="1" noChangeArrowheads="1"/>
          </p:cNvSpPr>
          <p:nvPr>
            <p:ph type="body" idx="1"/>
          </p:nvPr>
        </p:nvSpPr>
        <p:spPr/>
        <p:txBody>
          <a:bodyPr/>
          <a:lstStyle/>
          <a:p>
            <a:pPr eaLnBrk="1" hangingPunct="1"/>
            <a:r>
              <a:rPr lang="en-US" altLang="en-US"/>
              <a:t>OpenDSS is a </a:t>
            </a:r>
            <a:r>
              <a:rPr lang="en-US" altLang="en-US" u="sng"/>
              <a:t>scriptable solution engine</a:t>
            </a:r>
          </a:p>
          <a:p>
            <a:pPr eaLnBrk="1" hangingPunct="1"/>
            <a:r>
              <a:rPr lang="en-US" altLang="en-US"/>
              <a:t>Scripts</a:t>
            </a:r>
          </a:p>
          <a:p>
            <a:pPr lvl="1" eaLnBrk="1" hangingPunct="1"/>
            <a:r>
              <a:rPr lang="en-US" altLang="en-US"/>
              <a:t>Series of commands</a:t>
            </a:r>
          </a:p>
          <a:p>
            <a:pPr lvl="1" eaLnBrk="1" hangingPunct="1"/>
            <a:r>
              <a:rPr lang="en-US" altLang="en-US"/>
              <a:t>From text files</a:t>
            </a:r>
          </a:p>
          <a:p>
            <a:pPr lvl="1" eaLnBrk="1" hangingPunct="1"/>
            <a:r>
              <a:rPr lang="en-US" altLang="en-US"/>
              <a:t>From edit forms in OpenDSS.EXE</a:t>
            </a:r>
          </a:p>
          <a:p>
            <a:pPr lvl="1" eaLnBrk="1" hangingPunct="1"/>
            <a:r>
              <a:rPr lang="en-US" altLang="en-US"/>
              <a:t>From another program through COM interface</a:t>
            </a:r>
          </a:p>
          <a:p>
            <a:pPr lvl="2" eaLnBrk="1" hangingPunct="1"/>
            <a:r>
              <a:rPr lang="en-US" altLang="en-US"/>
              <a:t>e. g., This is how you would do looping</a:t>
            </a:r>
          </a:p>
          <a:p>
            <a:pPr eaLnBrk="1" hangingPunct="1"/>
            <a:r>
              <a:rPr lang="en-US" altLang="en-US"/>
              <a:t>Scripts define circuits</a:t>
            </a:r>
          </a:p>
          <a:p>
            <a:pPr eaLnBrk="1" hangingPunct="1"/>
            <a:r>
              <a:rPr lang="en-US" altLang="en-US"/>
              <a:t>Scripts control solution of circuits</a:t>
            </a:r>
          </a:p>
          <a:p>
            <a:pPr eaLnBrk="1" hangingPunct="1"/>
            <a:r>
              <a:rPr lang="en-US" altLang="en-US"/>
              <a:t>Scripts specify output, etc.</a:t>
            </a:r>
          </a:p>
        </p:txBody>
      </p:sp>
    </p:spTree>
    <p:extLst>
      <p:ext uri="{BB962C8B-B14F-4D97-AF65-F5344CB8AC3E}">
        <p14:creationId xmlns:p14="http://schemas.microsoft.com/office/powerpoint/2010/main" val="398207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altLang="en-US"/>
              <a:t>Command Syntax</a:t>
            </a:r>
          </a:p>
        </p:txBody>
      </p:sp>
      <p:sp>
        <p:nvSpPr>
          <p:cNvPr id="91139" name="Rectangle 3"/>
          <p:cNvSpPr>
            <a:spLocks noGrp="1" noChangeArrowheads="1"/>
          </p:cNvSpPr>
          <p:nvPr>
            <p:ph type="body" idx="1"/>
          </p:nvPr>
        </p:nvSpPr>
        <p:spPr>
          <a:xfrm>
            <a:off x="457200" y="1416050"/>
            <a:ext cx="8534400" cy="4935538"/>
          </a:xfrm>
        </p:spPr>
        <p:txBody>
          <a:bodyPr/>
          <a:lstStyle/>
          <a:p>
            <a:pPr eaLnBrk="1" hangingPunct="1"/>
            <a:r>
              <a:rPr lang="en-US" altLang="en-US" i="1">
                <a:solidFill>
                  <a:schemeClr val="tx2"/>
                </a:solidFill>
              </a:rPr>
              <a:t>Command   parm1,  parm2   parm3   parm 4 ….</a:t>
            </a:r>
          </a:p>
          <a:p>
            <a:pPr eaLnBrk="1" hangingPunct="1"/>
            <a:endParaRPr lang="en-US" altLang="en-US" i="1"/>
          </a:p>
          <a:p>
            <a:pPr eaLnBrk="1" hangingPunct="1"/>
            <a:r>
              <a:rPr lang="en-US" altLang="en-US"/>
              <a:t>Parameters may be </a:t>
            </a:r>
            <a:r>
              <a:rPr lang="en-US" altLang="en-US" u="sng"/>
              <a:t>positional</a:t>
            </a:r>
            <a:r>
              <a:rPr lang="en-US" altLang="en-US"/>
              <a:t> or </a:t>
            </a:r>
            <a:r>
              <a:rPr lang="en-US" altLang="en-US" u="sng"/>
              <a:t>named</a:t>
            </a:r>
            <a:r>
              <a:rPr lang="en-US" altLang="en-US"/>
              <a:t> (tagged). </a:t>
            </a:r>
          </a:p>
          <a:p>
            <a:pPr eaLnBrk="1" hangingPunct="1"/>
            <a:r>
              <a:rPr lang="en-US" altLang="en-US"/>
              <a:t>If named, an "</a:t>
            </a:r>
            <a:r>
              <a:rPr lang="en-US" altLang="en-US" b="1"/>
              <a:t>=</a:t>
            </a:r>
            <a:r>
              <a:rPr lang="en-US" altLang="en-US"/>
              <a:t>" sign is expected</a:t>
            </a:r>
            <a:r>
              <a:rPr lang="en-US" altLang="en-US" i="1"/>
              <a:t>.  </a:t>
            </a:r>
          </a:p>
          <a:p>
            <a:pPr lvl="1" eaLnBrk="1" hangingPunct="1"/>
            <a:r>
              <a:rPr lang="en-US" altLang="en-US" b="1" i="1">
                <a:solidFill>
                  <a:schemeClr val="tx2"/>
                </a:solidFill>
              </a:rPr>
              <a:t>Name=value</a:t>
            </a:r>
            <a:r>
              <a:rPr lang="en-US" altLang="en-US" i="1"/>
              <a:t>  (this is the named form)</a:t>
            </a:r>
          </a:p>
          <a:p>
            <a:pPr lvl="1" eaLnBrk="1" hangingPunct="1"/>
            <a:r>
              <a:rPr lang="en-US" altLang="en-US" b="1" i="1">
                <a:solidFill>
                  <a:schemeClr val="tx2"/>
                </a:solidFill>
              </a:rPr>
              <a:t>Value</a:t>
            </a:r>
            <a:r>
              <a:rPr lang="en-US" altLang="en-US" i="1"/>
              <a:t>    (value alone in positional form)</a:t>
            </a:r>
          </a:p>
          <a:p>
            <a:pPr eaLnBrk="1" hangingPunct="1"/>
            <a:r>
              <a:rPr lang="en-US" altLang="en-US" i="1"/>
              <a:t>For example, the following two commands are equivalent:</a:t>
            </a:r>
          </a:p>
          <a:p>
            <a:pPr lvl="1" eaLnBrk="1" hangingPunct="1"/>
            <a:r>
              <a:rPr lang="en-US" altLang="en-US" sz="1400" b="1" i="1">
                <a:solidFill>
                  <a:schemeClr val="tx2"/>
                </a:solidFill>
                <a:latin typeface="Courier New" panose="02070309020205020404" pitchFamily="49" charset="0"/>
              </a:rPr>
              <a:t>New Object="Line.First Line" Bus1=b1240  Bus2=32  LineCode=336ACSR, …</a:t>
            </a:r>
          </a:p>
          <a:p>
            <a:pPr lvl="1" eaLnBrk="1" hangingPunct="1"/>
            <a:r>
              <a:rPr lang="en-US" altLang="en-US" sz="1400" b="1" i="1">
                <a:solidFill>
                  <a:schemeClr val="tx2"/>
                </a:solidFill>
                <a:latin typeface="Courier New" panose="02070309020205020404" pitchFamily="49" charset="0"/>
              </a:rPr>
              <a:t>New  “Line.First Line”,  b1240   32   336ACSR</a:t>
            </a:r>
            <a:r>
              <a:rPr lang="en-US" altLang="en-US" sz="1400" b="1" i="1">
                <a:latin typeface="Courier New" panose="02070309020205020404" pitchFamily="49" charset="0"/>
              </a:rPr>
              <a:t>, …</a:t>
            </a:r>
          </a:p>
        </p:txBody>
      </p:sp>
      <p:sp>
        <p:nvSpPr>
          <p:cNvPr id="91140" name="Text Box 4"/>
          <p:cNvSpPr txBox="1">
            <a:spLocks noChangeArrowheads="1"/>
          </p:cNvSpPr>
          <p:nvPr/>
        </p:nvSpPr>
        <p:spPr bwMode="auto">
          <a:xfrm>
            <a:off x="2986088" y="5876925"/>
            <a:ext cx="3352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Comma or white space</a:t>
            </a:r>
          </a:p>
        </p:txBody>
      </p:sp>
      <p:sp>
        <p:nvSpPr>
          <p:cNvPr id="91141" name="Line 5"/>
          <p:cNvSpPr>
            <a:spLocks noChangeShapeType="1"/>
          </p:cNvSpPr>
          <p:nvPr/>
        </p:nvSpPr>
        <p:spPr bwMode="auto">
          <a:xfrm flipH="1" flipV="1">
            <a:off x="3581400" y="5410200"/>
            <a:ext cx="160338" cy="4175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91142" name="Line 6"/>
          <p:cNvSpPr>
            <a:spLocks noChangeShapeType="1"/>
          </p:cNvSpPr>
          <p:nvPr/>
        </p:nvSpPr>
        <p:spPr bwMode="auto">
          <a:xfrm flipV="1">
            <a:off x="4973638" y="5334000"/>
            <a:ext cx="55562" cy="4746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2671461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ltLang="en-US"/>
              <a:t>Delimiters</a:t>
            </a:r>
          </a:p>
        </p:txBody>
      </p:sp>
      <p:sp>
        <p:nvSpPr>
          <p:cNvPr id="92163" name="Rectangle 3"/>
          <p:cNvSpPr>
            <a:spLocks noGrp="1" noChangeArrowheads="1"/>
          </p:cNvSpPr>
          <p:nvPr>
            <p:ph type="body" idx="1"/>
          </p:nvPr>
        </p:nvSpPr>
        <p:spPr/>
        <p:txBody>
          <a:bodyPr/>
          <a:lstStyle/>
          <a:p>
            <a:pPr eaLnBrk="1" hangingPunct="1"/>
            <a:r>
              <a:rPr lang="en-US" altLang="en-US"/>
              <a:t>Array or string delimiter pairs:		</a:t>
            </a:r>
            <a:r>
              <a:rPr lang="en-US" altLang="en-US" b="1">
                <a:solidFill>
                  <a:schemeClr val="tx2"/>
                </a:solidFill>
              </a:rPr>
              <a:t>[ ] , { },( ),“ “,‘ ‘</a:t>
            </a:r>
          </a:p>
          <a:p>
            <a:pPr eaLnBrk="1" hangingPunct="1"/>
            <a:r>
              <a:rPr lang="en-US" altLang="en-US"/>
              <a:t>Matrix row delimiter:			</a:t>
            </a:r>
            <a:r>
              <a:rPr lang="en-US" altLang="en-US" b="1">
                <a:solidFill>
                  <a:schemeClr val="tx2"/>
                </a:solidFill>
              </a:rPr>
              <a:t>|</a:t>
            </a:r>
          </a:p>
          <a:p>
            <a:pPr eaLnBrk="1" hangingPunct="1"/>
            <a:r>
              <a:rPr lang="en-US" altLang="en-US"/>
              <a:t>Value delimiters:				</a:t>
            </a:r>
            <a:r>
              <a:rPr lang="en-US" altLang="en-US" b="1">
                <a:solidFill>
                  <a:schemeClr val="tx2"/>
                </a:solidFill>
              </a:rPr>
              <a:t>,</a:t>
            </a:r>
            <a:r>
              <a:rPr lang="en-US" altLang="en-US">
                <a:solidFill>
                  <a:schemeClr val="tx2"/>
                </a:solidFill>
              </a:rPr>
              <a:t> (comma)</a:t>
            </a:r>
            <a:br>
              <a:rPr lang="en-US" altLang="en-US"/>
            </a:br>
            <a:r>
              <a:rPr lang="en-US" altLang="en-US"/>
              <a:t>			</a:t>
            </a:r>
            <a:r>
              <a:rPr lang="en-US" altLang="en-US">
                <a:solidFill>
                  <a:schemeClr val="tx2"/>
                </a:solidFill>
              </a:rPr>
              <a:t>any white space (tab or space)</a:t>
            </a:r>
          </a:p>
          <a:p>
            <a:pPr eaLnBrk="1" hangingPunct="1"/>
            <a:r>
              <a:rPr lang="en-US" altLang="en-US"/>
              <a:t>Class, Object, Bus, or Node delimiter:	</a:t>
            </a:r>
            <a:r>
              <a:rPr lang="en-US" altLang="en-US" b="1">
                <a:solidFill>
                  <a:schemeClr val="tx2"/>
                </a:solidFill>
              </a:rPr>
              <a:t>.</a:t>
            </a:r>
            <a:r>
              <a:rPr lang="en-US" altLang="en-US">
                <a:solidFill>
                  <a:schemeClr val="tx2"/>
                </a:solidFill>
              </a:rPr>
              <a:t> (period)</a:t>
            </a:r>
          </a:p>
          <a:p>
            <a:pPr eaLnBrk="1" hangingPunct="1"/>
            <a:r>
              <a:rPr lang="en-US" altLang="en-US"/>
              <a:t>Keyword / value separator:		</a:t>
            </a:r>
            <a:r>
              <a:rPr lang="en-US" altLang="en-US" b="1">
                <a:solidFill>
                  <a:schemeClr val="tx2"/>
                </a:solidFill>
              </a:rPr>
              <a:t>=</a:t>
            </a:r>
          </a:p>
          <a:p>
            <a:pPr eaLnBrk="1" hangingPunct="1"/>
            <a:r>
              <a:rPr lang="en-US" altLang="en-US"/>
              <a:t>Continuation of previous line:		</a:t>
            </a:r>
            <a:r>
              <a:rPr lang="en-US" altLang="en-US" b="1">
                <a:solidFill>
                  <a:schemeClr val="tx2"/>
                </a:solidFill>
              </a:rPr>
              <a:t>~</a:t>
            </a:r>
            <a:r>
              <a:rPr lang="en-US" altLang="en-US">
                <a:solidFill>
                  <a:schemeClr val="tx2"/>
                </a:solidFill>
              </a:rPr>
              <a:t> (More)</a:t>
            </a:r>
          </a:p>
          <a:p>
            <a:pPr eaLnBrk="1" hangingPunct="1"/>
            <a:r>
              <a:rPr lang="en-US" altLang="en-US"/>
              <a:t>Comment line:				</a:t>
            </a:r>
            <a:r>
              <a:rPr lang="en-US" altLang="en-US" b="1">
                <a:solidFill>
                  <a:schemeClr val="tx2"/>
                </a:solidFill>
              </a:rPr>
              <a:t>//</a:t>
            </a:r>
          </a:p>
          <a:p>
            <a:pPr eaLnBrk="1" hangingPunct="1"/>
            <a:r>
              <a:rPr lang="en-US" altLang="en-US"/>
              <a:t>In-line comment:				</a:t>
            </a:r>
            <a:r>
              <a:rPr lang="en-US" altLang="en-US" b="1">
                <a:solidFill>
                  <a:schemeClr val="tx2"/>
                </a:solidFill>
              </a:rPr>
              <a:t>!</a:t>
            </a:r>
          </a:p>
          <a:p>
            <a:pPr eaLnBrk="1" hangingPunct="1"/>
            <a:r>
              <a:rPr lang="en-US" altLang="en-US"/>
              <a:t>Query a property:				</a:t>
            </a:r>
            <a:r>
              <a:rPr lang="en-US" altLang="en-US" b="1">
                <a:solidFill>
                  <a:schemeClr val="tx2"/>
                </a:solidFill>
              </a:rPr>
              <a:t>?</a:t>
            </a:r>
          </a:p>
        </p:txBody>
      </p:sp>
    </p:spTree>
    <p:extLst>
      <p:ext uri="{BB962C8B-B14F-4D97-AF65-F5344CB8AC3E}">
        <p14:creationId xmlns:p14="http://schemas.microsoft.com/office/powerpoint/2010/main" val="329217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altLang="en-US"/>
              <a:t>Array and Matrix Parameters</a:t>
            </a:r>
          </a:p>
        </p:txBody>
      </p:sp>
      <p:sp>
        <p:nvSpPr>
          <p:cNvPr id="93187" name="Rectangle 3"/>
          <p:cNvSpPr>
            <a:spLocks noGrp="1" noChangeArrowheads="1"/>
          </p:cNvSpPr>
          <p:nvPr>
            <p:ph type="body" idx="1"/>
          </p:nvPr>
        </p:nvSpPr>
        <p:spPr/>
        <p:txBody>
          <a:bodyPr/>
          <a:lstStyle/>
          <a:p>
            <a:pPr eaLnBrk="1" hangingPunct="1"/>
            <a:r>
              <a:rPr lang="en-US" altLang="en-US"/>
              <a:t>Array</a:t>
            </a:r>
          </a:p>
          <a:p>
            <a:pPr lvl="1" eaLnBrk="1" hangingPunct="1"/>
            <a:r>
              <a:rPr lang="en-US" altLang="en-US" b="1">
                <a:solidFill>
                  <a:schemeClr val="tx2"/>
                </a:solidFill>
              </a:rPr>
              <a:t>kvs = [115, 6.6, 22]</a:t>
            </a:r>
          </a:p>
          <a:p>
            <a:pPr lvl="1" eaLnBrk="1" hangingPunct="1"/>
            <a:r>
              <a:rPr lang="en-US" altLang="en-US" b="1">
                <a:solidFill>
                  <a:schemeClr val="tx2"/>
                </a:solidFill>
              </a:rPr>
              <a:t>kvas=[20000  16000 16000]</a:t>
            </a:r>
          </a:p>
          <a:p>
            <a:pPr eaLnBrk="1" hangingPunct="1"/>
            <a:endParaRPr lang="en-US" altLang="en-US" b="1">
              <a:solidFill>
                <a:schemeClr val="tx2"/>
              </a:solidFill>
            </a:endParaRPr>
          </a:p>
          <a:p>
            <a:pPr eaLnBrk="1" hangingPunct="1"/>
            <a:r>
              <a:rPr lang="en-US" altLang="en-US"/>
              <a:t>Matrix</a:t>
            </a:r>
          </a:p>
          <a:p>
            <a:pPr lvl="1" eaLnBrk="1" hangingPunct="1"/>
            <a:r>
              <a:rPr lang="en-US" altLang="en-US" b="1" i="1"/>
              <a:t>(3x3 matrix)</a:t>
            </a:r>
            <a:endParaRPr lang="en-US" altLang="en-US"/>
          </a:p>
          <a:p>
            <a:pPr lvl="2" eaLnBrk="1" hangingPunct="1"/>
            <a:r>
              <a:rPr lang="en-US" altLang="en-US" b="1">
                <a:solidFill>
                  <a:schemeClr val="tx2"/>
                </a:solidFill>
              </a:rPr>
              <a:t>Xmatrix=[1.2  .3  .3 | .3  1.2  3 | .3  .3  1.2]</a:t>
            </a:r>
            <a:r>
              <a:rPr lang="en-US" altLang="en-US" b="1"/>
              <a:t> </a:t>
            </a:r>
          </a:p>
          <a:p>
            <a:pPr lvl="1" eaLnBrk="1" hangingPunct="1"/>
            <a:r>
              <a:rPr lang="en-US" altLang="en-US" b="1" i="1"/>
              <a:t>(3x3 matrix – lower triangle) </a:t>
            </a:r>
          </a:p>
          <a:p>
            <a:pPr lvl="2" eaLnBrk="1" hangingPunct="1"/>
            <a:r>
              <a:rPr lang="en-US" altLang="en-US" b="1">
                <a:solidFill>
                  <a:schemeClr val="tx2"/>
                </a:solidFill>
              </a:rPr>
              <a:t>Xmatrix=[ 1.2  | .3 1.2  | .3  .3  1.2 ]</a:t>
            </a:r>
          </a:p>
        </p:txBody>
      </p:sp>
    </p:spTree>
    <p:extLst>
      <p:ext uri="{BB962C8B-B14F-4D97-AF65-F5344CB8AC3E}">
        <p14:creationId xmlns:p14="http://schemas.microsoft.com/office/powerpoint/2010/main" val="3527024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 Simple Example</a:t>
            </a:r>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3262312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altLang="en-US"/>
              <a:t>A Basic Script (Class Exercise)</a:t>
            </a:r>
          </a:p>
        </p:txBody>
      </p:sp>
      <p:pic>
        <p:nvPicPr>
          <p:cNvPr id="95235" name="Picture 3" descr="SimpleCircu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110343"/>
            <a:ext cx="385127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6" name="Text Box 4"/>
          <p:cNvSpPr txBox="1">
            <a:spLocks noChangeArrowheads="1"/>
          </p:cNvSpPr>
          <p:nvPr/>
        </p:nvSpPr>
        <p:spPr bwMode="auto">
          <a:xfrm>
            <a:off x="457200" y="2939144"/>
            <a:ext cx="8304963"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1200" b="1" dirty="0">
                <a:latin typeface="Courier New" panose="02070309020205020404" pitchFamily="49" charset="0"/>
              </a:rPr>
              <a:t>Clear</a:t>
            </a:r>
          </a:p>
          <a:p>
            <a:pPr algn="l"/>
            <a:r>
              <a:rPr lang="en-US" altLang="en-US" sz="1200" b="1" dirty="0">
                <a:latin typeface="Courier New" panose="02070309020205020404" pitchFamily="49" charset="0"/>
              </a:rPr>
              <a:t>New </a:t>
            </a:r>
            <a:r>
              <a:rPr lang="en-US" altLang="en-US" sz="1200" b="1" dirty="0" err="1">
                <a:latin typeface="Courier New" panose="02070309020205020404" pitchFamily="49" charset="0"/>
              </a:rPr>
              <a:t>Circuit.Simple</a:t>
            </a:r>
            <a:r>
              <a:rPr lang="en-US" altLang="en-US" sz="1200" b="1" dirty="0">
                <a:latin typeface="Courier New" panose="02070309020205020404" pitchFamily="49" charset="0"/>
              </a:rPr>
              <a:t>     ! Creates voltage source  (</a:t>
            </a:r>
            <a:r>
              <a:rPr lang="en-US" altLang="en-US" sz="1200" b="1" dirty="0" err="1">
                <a:latin typeface="Courier New" panose="02070309020205020404" pitchFamily="49" charset="0"/>
              </a:rPr>
              <a:t>Vsource.Source</a:t>
            </a:r>
            <a:r>
              <a:rPr lang="en-US" altLang="en-US" sz="1200" b="1" dirty="0">
                <a:latin typeface="Courier New" panose="02070309020205020404" pitchFamily="49" charset="0"/>
              </a:rPr>
              <a:t>)</a:t>
            </a:r>
          </a:p>
          <a:p>
            <a:pPr algn="l"/>
            <a:r>
              <a:rPr lang="en-US" altLang="en-US" sz="1200" b="1" dirty="0">
                <a:latin typeface="Courier New" panose="02070309020205020404" pitchFamily="49" charset="0"/>
              </a:rPr>
              <a:t>Edit </a:t>
            </a:r>
            <a:r>
              <a:rPr lang="en-US" altLang="en-US" sz="1200" b="1" dirty="0" err="1">
                <a:latin typeface="Courier New" panose="02070309020205020404" pitchFamily="49" charset="0"/>
              </a:rPr>
              <a:t>Vsource.Source</a:t>
            </a:r>
            <a:r>
              <a:rPr lang="en-US" altLang="en-US" sz="1200" b="1" dirty="0">
                <a:latin typeface="Courier New" panose="02070309020205020404" pitchFamily="49" charset="0"/>
              </a:rPr>
              <a:t> </a:t>
            </a:r>
            <a:r>
              <a:rPr lang="en-US" altLang="en-US" sz="1200" b="1" dirty="0" err="1">
                <a:latin typeface="Courier New" panose="02070309020205020404" pitchFamily="49" charset="0"/>
              </a:rPr>
              <a:t>BasekV</a:t>
            </a:r>
            <a:r>
              <a:rPr lang="en-US" altLang="en-US" sz="1200" b="1" dirty="0">
                <a:latin typeface="Courier New" panose="02070309020205020404" pitchFamily="49" charset="0"/>
              </a:rPr>
              <a:t>=115 pu=1.05  ISC3=3000  ISC1=2500  !Define source V and Z</a:t>
            </a:r>
          </a:p>
          <a:p>
            <a:pPr algn="l"/>
            <a:r>
              <a:rPr lang="en-US" altLang="en-US" sz="1200" b="1" dirty="0">
                <a:latin typeface="Courier New" panose="02070309020205020404" pitchFamily="49" charset="0"/>
              </a:rPr>
              <a:t>New Transformer.TR1 Buses=[</a:t>
            </a:r>
            <a:r>
              <a:rPr lang="en-US" altLang="en-US" sz="1200" b="1" dirty="0" err="1">
                <a:latin typeface="Courier New" panose="02070309020205020404" pitchFamily="49" charset="0"/>
              </a:rPr>
              <a:t>SourceBus</a:t>
            </a:r>
            <a:r>
              <a:rPr lang="en-US" altLang="en-US" sz="1200" b="1" dirty="0">
                <a:latin typeface="Courier New" panose="02070309020205020404" pitchFamily="49" charset="0"/>
              </a:rPr>
              <a:t>, </a:t>
            </a:r>
            <a:r>
              <a:rPr lang="en-US" altLang="en-US" sz="1200" b="1" dirty="0" err="1">
                <a:latin typeface="Courier New" panose="02070309020205020404" pitchFamily="49" charset="0"/>
              </a:rPr>
              <a:t>Sub_Bus</a:t>
            </a:r>
            <a:r>
              <a:rPr lang="en-US" altLang="en-US" sz="1200" b="1" dirty="0">
                <a:latin typeface="Courier New" panose="02070309020205020404" pitchFamily="49" charset="0"/>
              </a:rPr>
              <a:t>] Conns=[Delta Wye] </a:t>
            </a:r>
            <a:r>
              <a:rPr lang="en-US" altLang="en-US" sz="1200" b="1" dirty="0" err="1">
                <a:latin typeface="Courier New" panose="02070309020205020404" pitchFamily="49" charset="0"/>
              </a:rPr>
              <a:t>kVs</a:t>
            </a:r>
            <a:r>
              <a:rPr lang="en-US" altLang="en-US" sz="1200" b="1" dirty="0">
                <a:latin typeface="Courier New" panose="02070309020205020404" pitchFamily="49" charset="0"/>
              </a:rPr>
              <a:t>= [115 12.47]</a:t>
            </a:r>
          </a:p>
          <a:p>
            <a:pPr algn="l"/>
            <a:r>
              <a:rPr lang="en-US" altLang="en-US" sz="1200" b="1" dirty="0">
                <a:latin typeface="Courier New" panose="02070309020205020404" pitchFamily="49" charset="0"/>
              </a:rPr>
              <a:t>~ </a:t>
            </a:r>
            <a:r>
              <a:rPr lang="en-US" altLang="en-US" sz="1200" b="1" dirty="0" err="1">
                <a:latin typeface="Courier New" panose="02070309020205020404" pitchFamily="49" charset="0"/>
              </a:rPr>
              <a:t>kVAs</a:t>
            </a:r>
            <a:r>
              <a:rPr lang="en-US" altLang="en-US" sz="1200" b="1" dirty="0">
                <a:latin typeface="Courier New" panose="02070309020205020404" pitchFamily="49" charset="0"/>
              </a:rPr>
              <a:t>=[20000 20000] XHL=10</a:t>
            </a:r>
          </a:p>
          <a:p>
            <a:pPr algn="l"/>
            <a:r>
              <a:rPr lang="en-US" altLang="en-US" sz="1200" b="1" dirty="0">
                <a:latin typeface="Courier New" panose="02070309020205020404" pitchFamily="49" charset="0"/>
              </a:rPr>
              <a:t>New Linecode.336ACSR R1=0.058 X1=.1206 R0=.1784 X0=.4047 C1=3.4 C0=1.6 Units=</a:t>
            </a:r>
            <a:r>
              <a:rPr lang="en-US" altLang="en-US" sz="1200" b="1" dirty="0" err="1">
                <a:latin typeface="Courier New" panose="02070309020205020404" pitchFamily="49" charset="0"/>
              </a:rPr>
              <a:t>kft</a:t>
            </a:r>
            <a:endParaRPr lang="en-US" altLang="en-US" sz="1200" b="1" dirty="0">
              <a:latin typeface="Courier New" panose="02070309020205020404" pitchFamily="49" charset="0"/>
            </a:endParaRPr>
          </a:p>
          <a:p>
            <a:pPr algn="l"/>
            <a:r>
              <a:rPr lang="en-US" altLang="en-US" sz="1200" b="1" dirty="0">
                <a:latin typeface="Courier New" panose="02070309020205020404" pitchFamily="49" charset="0"/>
              </a:rPr>
              <a:t>New Line.LINE1 Bus1=</a:t>
            </a:r>
            <a:r>
              <a:rPr lang="en-US" altLang="en-US" sz="1200" b="1" dirty="0" err="1">
                <a:latin typeface="Courier New" panose="02070309020205020404" pitchFamily="49" charset="0"/>
              </a:rPr>
              <a:t>Sub_Bus</a:t>
            </a:r>
            <a:r>
              <a:rPr lang="en-US" altLang="en-US" sz="1200" b="1" dirty="0">
                <a:latin typeface="Courier New" panose="02070309020205020404" pitchFamily="49" charset="0"/>
              </a:rPr>
              <a:t> Bus2=</a:t>
            </a:r>
            <a:r>
              <a:rPr lang="en-US" altLang="en-US" sz="1200" b="1" dirty="0" err="1">
                <a:latin typeface="Courier New" panose="02070309020205020404" pitchFamily="49" charset="0"/>
              </a:rPr>
              <a:t>LoadBus</a:t>
            </a:r>
            <a:r>
              <a:rPr lang="en-US" altLang="en-US" sz="1200" b="1" dirty="0">
                <a:latin typeface="Courier New" panose="02070309020205020404" pitchFamily="49" charset="0"/>
              </a:rPr>
              <a:t> </a:t>
            </a:r>
            <a:r>
              <a:rPr lang="en-US" altLang="en-US" sz="1200" b="1" dirty="0" err="1">
                <a:latin typeface="Courier New" panose="02070309020205020404" pitchFamily="49" charset="0"/>
              </a:rPr>
              <a:t>Linecode</a:t>
            </a:r>
            <a:r>
              <a:rPr lang="en-US" altLang="en-US" sz="1200" b="1" dirty="0">
                <a:latin typeface="Courier New" panose="02070309020205020404" pitchFamily="49" charset="0"/>
              </a:rPr>
              <a:t>=336ACSR Length=1 Units=Mi </a:t>
            </a:r>
          </a:p>
          <a:p>
            <a:pPr algn="l"/>
            <a:r>
              <a:rPr lang="en-US" altLang="en-US" sz="1200" b="1" dirty="0">
                <a:latin typeface="Courier New" panose="02070309020205020404" pitchFamily="49" charset="0"/>
              </a:rPr>
              <a:t>New Load.LOAD1 Bus1=</a:t>
            </a:r>
            <a:r>
              <a:rPr lang="en-US" altLang="en-US" sz="1200" b="1" dirty="0" err="1">
                <a:latin typeface="Courier New" panose="02070309020205020404" pitchFamily="49" charset="0"/>
              </a:rPr>
              <a:t>LoadBus</a:t>
            </a:r>
            <a:r>
              <a:rPr lang="en-US" altLang="en-US" sz="1200" b="1" dirty="0">
                <a:latin typeface="Courier New" panose="02070309020205020404" pitchFamily="49" charset="0"/>
              </a:rPr>
              <a:t> kV=12.47 kW=1000 PF=.95</a:t>
            </a:r>
          </a:p>
          <a:p>
            <a:pPr algn="l"/>
            <a:r>
              <a:rPr lang="en-US" altLang="en-US" sz="1200" b="1" dirty="0">
                <a:latin typeface="Courier New" panose="02070309020205020404" pitchFamily="49" charset="0"/>
              </a:rPr>
              <a:t>Solve</a:t>
            </a:r>
          </a:p>
          <a:p>
            <a:pPr algn="l"/>
            <a:r>
              <a:rPr lang="en-US" altLang="en-US" sz="1200" b="1" dirty="0">
                <a:latin typeface="Courier New" panose="02070309020205020404" pitchFamily="49" charset="0"/>
              </a:rPr>
              <a:t>Show Voltages LN Nodes</a:t>
            </a:r>
          </a:p>
          <a:p>
            <a:pPr algn="l"/>
            <a:r>
              <a:rPr lang="en-US" altLang="en-US" sz="1200" b="1" dirty="0">
                <a:latin typeface="Courier New" panose="02070309020205020404" pitchFamily="49" charset="0"/>
              </a:rPr>
              <a:t>Show Currents Element</a:t>
            </a:r>
          </a:p>
          <a:p>
            <a:pPr algn="l"/>
            <a:r>
              <a:rPr lang="en-US" altLang="en-US" sz="1200" b="1" dirty="0">
                <a:latin typeface="Courier New" panose="02070309020205020404" pitchFamily="49" charset="0"/>
              </a:rPr>
              <a:t>Show Powers kVA Elements</a:t>
            </a:r>
          </a:p>
          <a:p>
            <a:pPr algn="l"/>
            <a:endParaRPr lang="en-US" altLang="en-US" sz="1200" b="1" dirty="0">
              <a:latin typeface="Courier New" panose="02070309020205020404" pitchFamily="49" charset="0"/>
            </a:endParaRPr>
          </a:p>
        </p:txBody>
      </p:sp>
    </p:spTree>
    <p:extLst>
      <p:ext uri="{BB962C8B-B14F-4D97-AF65-F5344CB8AC3E}">
        <p14:creationId xmlns:p14="http://schemas.microsoft.com/office/powerpoint/2010/main" val="2654988152"/>
      </p:ext>
    </p:extLst>
  </p:cSld>
  <p:clrMapOvr>
    <a:masterClrMapping/>
  </p:clrMapOvr>
</p:sld>
</file>

<file path=ppt/theme/theme1.xml><?xml version="1.0" encoding="utf-8"?>
<a:theme xmlns:a="http://schemas.openxmlformats.org/drawingml/2006/main" name="2017 PowerPoint Theme">
  <a:themeElements>
    <a:clrScheme name="EPRI Color Theme 2015">
      <a:dk1>
        <a:srgbClr val="000000"/>
      </a:dk1>
      <a:lt1>
        <a:srgbClr val="FFFFFF"/>
      </a:lt1>
      <a:dk2>
        <a:srgbClr val="000099"/>
      </a:dk2>
      <a:lt2>
        <a:srgbClr val="595959"/>
      </a:lt2>
      <a:accent1>
        <a:srgbClr val="006699"/>
      </a:accent1>
      <a:accent2>
        <a:srgbClr val="A50021"/>
      </a:accent2>
      <a:accent3>
        <a:srgbClr val="30BE30"/>
      </a:accent3>
      <a:accent4>
        <a:srgbClr val="FF8000"/>
      </a:accent4>
      <a:accent5>
        <a:srgbClr val="8409FF"/>
      </a:accent5>
      <a:accent6>
        <a:srgbClr val="FFCC00"/>
      </a:accent6>
      <a:hlink>
        <a:srgbClr val="0000FF"/>
      </a:hlink>
      <a:folHlink>
        <a:srgbClr val="FF00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7 PowerPoint Template_v1.0-compressed.pptx" id="{22C5CF4E-E521-4ECF-A0C2-051C98C0D3AA}" vid="{EA66951D-B5AC-4D1B-B729-924FEAD0A05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ategory xmlns="9d4eb815-23ed-48d9-b0c1-2b9ce0016f4e">EPRI PowerPoint Template</Category>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67101F030D76349B9BDDCB7E839049A" ma:contentTypeVersion="1" ma:contentTypeDescription="Create a new document." ma:contentTypeScope="" ma:versionID="734fc11b70f2696fea1b768389187637">
  <xsd:schema xmlns:xsd="http://www.w3.org/2001/XMLSchema" xmlns:xs="http://www.w3.org/2001/XMLSchema" xmlns:p="http://schemas.microsoft.com/office/2006/metadata/properties" xmlns:ns2="9d4eb815-23ed-48d9-b0c1-2b9ce0016f4e" targetNamespace="http://schemas.microsoft.com/office/2006/metadata/properties" ma:root="true" ma:fieldsID="2b4a09c436e99444c649b2400fdb07dc" ns2:_="">
    <xsd:import namespace="9d4eb815-23ed-48d9-b0c1-2b9ce0016f4e"/>
    <xsd:element name="properties">
      <xsd:complexType>
        <xsd:sequence>
          <xsd:element name="documentManagement">
            <xsd:complexType>
              <xsd:all>
                <xsd:element ref="ns2: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4eb815-23ed-48d9-b0c1-2b9ce0016f4e"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EPRI PowerPoint Template"/>
          <xsd:enumeration value="Design Templates"/>
          <xsd:enumeration value="EPRI Letterhead"/>
          <xsd:enumeration value="Events, Conferences, Meetings"/>
          <xsd:enumeration value="Miscellaneou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B5431-8C26-478B-808F-26BED01B748B}">
  <ds:schemaRefs>
    <ds:schemaRef ds:uri="http://schemas.microsoft.com/sharepoint/v3/contenttype/forms"/>
  </ds:schemaRefs>
</ds:datastoreItem>
</file>

<file path=customXml/itemProps2.xml><?xml version="1.0" encoding="utf-8"?>
<ds:datastoreItem xmlns:ds="http://schemas.openxmlformats.org/officeDocument/2006/customXml" ds:itemID="{CB3A9CD0-2239-4A17-AE12-8DE9BDDF5A58}">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9d4eb815-23ed-48d9-b0c1-2b9ce0016f4e"/>
    <ds:schemaRef ds:uri="http://purl.org/dc/dcmitype/"/>
  </ds:schemaRefs>
</ds:datastoreItem>
</file>

<file path=customXml/itemProps3.xml><?xml version="1.0" encoding="utf-8"?>
<ds:datastoreItem xmlns:ds="http://schemas.openxmlformats.org/officeDocument/2006/customXml" ds:itemID="{04AC8A55-24A3-47CA-BC47-DFAAE86ABF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4eb815-23ed-48d9-b0c1-2b9ce0016f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PowerPoint-Template-2017</Template>
  <TotalTime>715</TotalTime>
  <Words>888</Words>
  <Application>Microsoft Office PowerPoint</Application>
  <PresentationFormat>On-screen Show (4:3)</PresentationFormat>
  <Paragraphs>161</Paragraphs>
  <Slides>19</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Narrow</vt:lpstr>
      <vt:lpstr>Calibri</vt:lpstr>
      <vt:lpstr>Courier New</vt:lpstr>
      <vt:lpstr>Wingdings</vt:lpstr>
      <vt:lpstr>2017 PowerPoint Theme</vt:lpstr>
      <vt:lpstr>Advanced Modeling for Distribution Planning with OpenDSS </vt:lpstr>
      <vt:lpstr>Instructor</vt:lpstr>
      <vt:lpstr>Scripting Basics – Simple Circui</vt:lpstr>
      <vt:lpstr>Scripting</vt:lpstr>
      <vt:lpstr>Command Syntax</vt:lpstr>
      <vt:lpstr>Delimiters</vt:lpstr>
      <vt:lpstr>Array and Matrix Parameters</vt:lpstr>
      <vt:lpstr>A Simple Example</vt:lpstr>
      <vt:lpstr>A Basic Script (Class Exercise)</vt:lpstr>
      <vt:lpstr>Circuit</vt:lpstr>
      <vt:lpstr>Vsource Element Note</vt:lpstr>
      <vt:lpstr>20 MVA Substation Transformer</vt:lpstr>
      <vt:lpstr>The Line</vt:lpstr>
      <vt:lpstr>The Load</vt:lpstr>
      <vt:lpstr>Solving and Showing Results Reports</vt:lpstr>
      <vt:lpstr>Refer to “OpenDSS Cheatsheet.PDF” in Doc Folder</vt:lpstr>
      <vt:lpstr>“OpenDSS Cheatsheet.PDF” continued</vt:lpstr>
      <vt:lpstr>Add a 500-kW Generator Object to LoadBus</vt:lpstr>
      <vt:lpstr>PowerPoint Presentation</vt:lpstr>
    </vt:vector>
  </TitlesOfParts>
  <Company>Electric Power Research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Title Subtitle</dc:title>
  <dc:subject>Version 1.0</dc:subject>
  <dc:creator>Dugan, Roger</dc:creator>
  <dc:description>© 2017 Electric Power Research Institute, Inc. All rights reserved.</dc:description>
  <cp:lastModifiedBy>Dugan, Roger</cp:lastModifiedBy>
  <cp:revision>57</cp:revision>
  <cp:lastPrinted>2014-11-24T20:31:07Z</cp:lastPrinted>
  <dcterms:created xsi:type="dcterms:W3CDTF">2017-04-05T15:17:39Z</dcterms:created>
  <dcterms:modified xsi:type="dcterms:W3CDTF">2017-06-14T02:10:08Z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0x010100D67101F030D76349B9BDDCB7E839049A</vt:lpwstr>
  </property>
</Properties>
</file>