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56" r:id="rId8"/>
    <p:sldId id="346" r:id="rId9"/>
    <p:sldId id="347" r:id="rId10"/>
    <p:sldId id="348" r:id="rId11"/>
    <p:sldId id="349" r:id="rId12"/>
    <p:sldId id="350" r:id="rId13"/>
    <p:sldId id="351" r:id="rId14"/>
    <p:sldId id="353" r:id="rId15"/>
    <p:sldId id="354" r:id="rId16"/>
    <p:sldId id="357" r:id="rId17"/>
    <p:sldId id="358" r:id="rId18"/>
    <p:sldId id="359" r:id="rId19"/>
    <p:sldId id="360" r:id="rId20"/>
    <p:sldId id="361" r:id="rId21"/>
    <p:sldId id="355"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485" autoAdjust="0"/>
  </p:normalViewPr>
  <p:slideViewPr>
    <p:cSldViewPr snapToGrid="0">
      <p:cViewPr varScale="1">
        <p:scale>
          <a:sx n="67" d="100"/>
          <a:sy n="67" d="100"/>
        </p:scale>
        <p:origin x="984" y="4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4</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75332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short/OpenDSSDirect.jl/tree/master/examples" TargetMode="External"/><Relationship Id="rId2" Type="http://schemas.openxmlformats.org/officeDocument/2006/relationships/hyperlink" Target="https://tshort.github.io/OpenDSSDirect.jl/stable/api.html" TargetMode="External"/><Relationship Id="rId1" Type="http://schemas.openxmlformats.org/officeDocument/2006/relationships/slideLayout" Target="../slideLayouts/slideLayout6.xml"/><Relationship Id="rId5" Type="http://schemas.openxmlformats.org/officeDocument/2006/relationships/hyperlink" Target="https://github.com/tshort/OpenDSSDirect.jl/blob/75ec31703fc44035d9f617775f21def2489a3a07/src/api.jl#L1278" TargetMode="External"/><Relationship Id="rId4" Type="http://schemas.openxmlformats.org/officeDocument/2006/relationships/hyperlink" Target="https://github.com/tshort/OpenDSSDirect.jl/tree/75ec31703fc44035d9f617775f21def2489a3a07"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 Browser in VBA for </a:t>
            </a:r>
            <a:r>
              <a:rPr lang="en-US" dirty="0" err="1"/>
              <a:t>OpenDSSEngine</a:t>
            </a:r>
            <a:endParaRPr lang="en-US" dirty="0"/>
          </a:p>
        </p:txBody>
      </p:sp>
      <p:pic>
        <p:nvPicPr>
          <p:cNvPr id="5" name="Picture 4"/>
          <p:cNvPicPr>
            <a:picLocks noChangeAspect="1"/>
          </p:cNvPicPr>
          <p:nvPr/>
        </p:nvPicPr>
        <p:blipFill>
          <a:blip r:embed="rId2"/>
          <a:stretch>
            <a:fillRect/>
          </a:stretch>
        </p:blipFill>
        <p:spPr>
          <a:xfrm>
            <a:off x="3033314" y="826532"/>
            <a:ext cx="2710606" cy="5943917"/>
          </a:xfrm>
          <a:prstGeom prst="rect">
            <a:avLst/>
          </a:prstGeom>
        </p:spPr>
      </p:pic>
      <p:sp>
        <p:nvSpPr>
          <p:cNvPr id="6" name="TextBox 5"/>
          <p:cNvSpPr txBox="1"/>
          <p:nvPr/>
        </p:nvSpPr>
        <p:spPr>
          <a:xfrm>
            <a:off x="408562" y="1896894"/>
            <a:ext cx="2597285" cy="2246769"/>
          </a:xfrm>
          <a:prstGeom prst="rect">
            <a:avLst/>
          </a:prstGeom>
          <a:noFill/>
        </p:spPr>
        <p:txBody>
          <a:bodyPr wrap="square" rtlCol="0">
            <a:spAutoFit/>
          </a:bodyPr>
          <a:lstStyle/>
          <a:p>
            <a:pPr algn="l"/>
            <a:r>
              <a:rPr lang="en-US" sz="2000" dirty="0"/>
              <a:t>The Object Browser in MS Office VBA is a good way to learn what is available through the </a:t>
            </a:r>
            <a:r>
              <a:rPr lang="en-US" sz="2000" dirty="0" err="1"/>
              <a:t>OpenDSS</a:t>
            </a:r>
            <a:r>
              <a:rPr lang="en-US" sz="2000" dirty="0"/>
              <a:t> COM Interface</a:t>
            </a:r>
          </a:p>
        </p:txBody>
      </p:sp>
      <p:pic>
        <p:nvPicPr>
          <p:cNvPr id="7" name="Picture 6"/>
          <p:cNvPicPr>
            <a:picLocks noChangeAspect="1"/>
          </p:cNvPicPr>
          <p:nvPr/>
        </p:nvPicPr>
        <p:blipFill>
          <a:blip r:embed="rId3"/>
          <a:stretch>
            <a:fillRect/>
          </a:stretch>
        </p:blipFill>
        <p:spPr>
          <a:xfrm>
            <a:off x="5927303" y="826532"/>
            <a:ext cx="2718946" cy="5943917"/>
          </a:xfrm>
          <a:prstGeom prst="rect">
            <a:avLst/>
          </a:prstGeom>
        </p:spPr>
      </p:pic>
    </p:spTree>
    <p:extLst>
      <p:ext uri="{BB962C8B-B14F-4D97-AF65-F5344CB8AC3E}">
        <p14:creationId xmlns:p14="http://schemas.microsoft.com/office/powerpoint/2010/main" val="298977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(Demonstration of Using the COM Interface in Excel VBA)</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730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82388" y="65012"/>
            <a:ext cx="7357316" cy="6363084"/>
          </a:xfrm>
          <a:prstGeom prst="rect">
            <a:avLst/>
          </a:prstGeom>
        </p:spPr>
      </p:pic>
    </p:spTree>
    <p:extLst>
      <p:ext uri="{BB962C8B-B14F-4D97-AF65-F5344CB8AC3E}">
        <p14:creationId xmlns:p14="http://schemas.microsoft.com/office/powerpoint/2010/main" val="88655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DirectDLL</a:t>
            </a:r>
            <a:r>
              <a:rPr lang="en-US" dirty="0"/>
              <a:t> Exports</a:t>
            </a:r>
          </a:p>
        </p:txBody>
      </p:sp>
      <p:sp>
        <p:nvSpPr>
          <p:cNvPr id="3" name="TextBox 2"/>
          <p:cNvSpPr txBox="1"/>
          <p:nvPr/>
        </p:nvSpPr>
        <p:spPr>
          <a:xfrm>
            <a:off x="376518" y="914083"/>
            <a:ext cx="4173967" cy="6101670"/>
          </a:xfrm>
          <a:prstGeom prst="rect">
            <a:avLst/>
          </a:prstGeom>
          <a:noFill/>
        </p:spPr>
        <p:txBody>
          <a:bodyPr wrap="square" rtlCol="0">
            <a:spAutoFit/>
          </a:bodyPr>
          <a:lstStyle/>
          <a:p>
            <a:pPr algn="l"/>
            <a:r>
              <a:rPr lang="en-US" sz="1100" dirty="0"/>
              <a:t>exports</a:t>
            </a:r>
          </a:p>
          <a:p>
            <a:pPr algn="l"/>
            <a:r>
              <a:rPr lang="en-US" sz="1100" dirty="0"/>
              <a:t>   </a:t>
            </a:r>
            <a:r>
              <a:rPr lang="en-US" sz="1100" dirty="0" err="1"/>
              <a:t>DSSPut_Command</a:t>
            </a:r>
            <a:r>
              <a:rPr lang="en-US" sz="1100" dirty="0"/>
              <a:t>,</a:t>
            </a:r>
          </a:p>
          <a:p>
            <a:pPr algn="l"/>
            <a:r>
              <a:rPr lang="en-US" sz="1100" dirty="0"/>
              <a:t>   </a:t>
            </a:r>
            <a:r>
              <a:rPr lang="en-US" sz="1100" dirty="0" err="1"/>
              <a:t>DSSLoads</a:t>
            </a:r>
            <a:r>
              <a:rPr lang="en-US" sz="1100" dirty="0"/>
              <a:t>, </a:t>
            </a:r>
            <a:r>
              <a:rPr lang="en-US" sz="1100" dirty="0" err="1"/>
              <a:t>DSSLoadsF,DSSLoadsS</a:t>
            </a:r>
            <a:r>
              <a:rPr lang="en-US" sz="1100" dirty="0"/>
              <a:t>, </a:t>
            </a:r>
            <a:r>
              <a:rPr lang="en-US" sz="1100" dirty="0" err="1"/>
              <a:t>DSSLoadsV</a:t>
            </a:r>
            <a:r>
              <a:rPr lang="en-US" sz="1100" dirty="0"/>
              <a:t>,</a:t>
            </a:r>
          </a:p>
          <a:p>
            <a:pPr algn="l"/>
            <a:r>
              <a:rPr lang="en-US" sz="1100" dirty="0"/>
              <a:t>   </a:t>
            </a:r>
            <a:r>
              <a:rPr lang="en-US" sz="1100" dirty="0" err="1"/>
              <a:t>DSSProperties</a:t>
            </a:r>
            <a:r>
              <a:rPr lang="en-US" sz="1100" dirty="0"/>
              <a:t>,</a:t>
            </a:r>
          </a:p>
          <a:p>
            <a:pPr algn="l"/>
            <a:r>
              <a:rPr lang="en-US" sz="1100" dirty="0"/>
              <a:t>   </a:t>
            </a:r>
            <a:r>
              <a:rPr lang="en-US" sz="1100" dirty="0" err="1"/>
              <a:t>CktElementI</a:t>
            </a:r>
            <a:r>
              <a:rPr lang="en-US" sz="1100" dirty="0"/>
              <a:t>, </a:t>
            </a:r>
            <a:r>
              <a:rPr lang="en-US" sz="1100" dirty="0" err="1"/>
              <a:t>CktElementF</a:t>
            </a:r>
            <a:r>
              <a:rPr lang="en-US" sz="1100" dirty="0"/>
              <a:t>, </a:t>
            </a:r>
            <a:r>
              <a:rPr lang="en-US" sz="1100" dirty="0" err="1"/>
              <a:t>CktElementS</a:t>
            </a:r>
            <a:r>
              <a:rPr lang="en-US" sz="1100" dirty="0"/>
              <a:t>, </a:t>
            </a:r>
            <a:r>
              <a:rPr lang="en-US" sz="1100" dirty="0" err="1"/>
              <a:t>CktElementV</a:t>
            </a:r>
            <a:r>
              <a:rPr lang="en-US" sz="1100" dirty="0"/>
              <a:t>,</a:t>
            </a:r>
          </a:p>
          <a:p>
            <a:pPr algn="l"/>
            <a:r>
              <a:rPr lang="en-US" sz="1100" dirty="0"/>
              <a:t>   </a:t>
            </a:r>
            <a:r>
              <a:rPr lang="en-US" sz="1100" dirty="0" err="1"/>
              <a:t>ErrorCode</a:t>
            </a:r>
            <a:r>
              <a:rPr lang="en-US" sz="1100" dirty="0"/>
              <a:t>, </a:t>
            </a:r>
            <a:r>
              <a:rPr lang="en-US" sz="1100" dirty="0" err="1"/>
              <a:t>ErrorDesc</a:t>
            </a:r>
            <a:r>
              <a:rPr lang="en-US" sz="1100" dirty="0"/>
              <a:t>,</a:t>
            </a:r>
          </a:p>
          <a:p>
            <a:pPr algn="l"/>
            <a:r>
              <a:rPr lang="en-US" sz="1100" dirty="0"/>
              <a:t>   </a:t>
            </a:r>
            <a:r>
              <a:rPr lang="en-US" sz="1100" dirty="0" err="1"/>
              <a:t>CircuitI</a:t>
            </a:r>
            <a:r>
              <a:rPr lang="en-US" sz="1100" dirty="0"/>
              <a:t>, </a:t>
            </a:r>
            <a:r>
              <a:rPr lang="en-US" sz="1100" dirty="0" err="1"/>
              <a:t>CircuitF</a:t>
            </a:r>
            <a:r>
              <a:rPr lang="en-US" sz="1100" dirty="0"/>
              <a:t>, </a:t>
            </a:r>
            <a:r>
              <a:rPr lang="en-US" sz="1100" dirty="0" err="1"/>
              <a:t>CircuitS</a:t>
            </a:r>
            <a:r>
              <a:rPr lang="en-US" sz="1100" dirty="0"/>
              <a:t>, </a:t>
            </a:r>
            <a:r>
              <a:rPr lang="en-US" sz="1100" dirty="0" err="1"/>
              <a:t>CircuitV</a:t>
            </a:r>
            <a:r>
              <a:rPr lang="en-US" sz="1100" dirty="0"/>
              <a:t>,</a:t>
            </a:r>
          </a:p>
          <a:p>
            <a:pPr algn="l"/>
            <a:r>
              <a:rPr lang="en-US" sz="1100" dirty="0"/>
              <a:t>   </a:t>
            </a:r>
            <a:r>
              <a:rPr lang="en-US" sz="1100" dirty="0" err="1"/>
              <a:t>BusI</a:t>
            </a:r>
            <a:r>
              <a:rPr lang="en-US" sz="1100" dirty="0"/>
              <a:t>, </a:t>
            </a:r>
            <a:r>
              <a:rPr lang="en-US" sz="1100" dirty="0" err="1"/>
              <a:t>BusF</a:t>
            </a:r>
            <a:r>
              <a:rPr lang="en-US" sz="1100" dirty="0"/>
              <a:t>, </a:t>
            </a:r>
            <a:r>
              <a:rPr lang="en-US" sz="1100" dirty="0" err="1"/>
              <a:t>BusS</a:t>
            </a:r>
            <a:r>
              <a:rPr lang="en-US" sz="1100" dirty="0"/>
              <a:t>, </a:t>
            </a:r>
            <a:r>
              <a:rPr lang="en-US" sz="1100" dirty="0" err="1"/>
              <a:t>BusV</a:t>
            </a:r>
            <a:r>
              <a:rPr lang="en-US" sz="1100" dirty="0"/>
              <a:t>,</a:t>
            </a:r>
          </a:p>
          <a:p>
            <a:pPr algn="l"/>
            <a:r>
              <a:rPr lang="en-US" sz="1100" dirty="0"/>
              <a:t>   </a:t>
            </a:r>
            <a:r>
              <a:rPr lang="en-US" sz="1100" dirty="0" err="1"/>
              <a:t>SolutionI</a:t>
            </a:r>
            <a:r>
              <a:rPr lang="en-US" sz="1100" dirty="0"/>
              <a:t>, </a:t>
            </a:r>
            <a:r>
              <a:rPr lang="en-US" sz="1100" dirty="0" err="1"/>
              <a:t>SolutionF</a:t>
            </a:r>
            <a:r>
              <a:rPr lang="en-US" sz="1100" dirty="0"/>
              <a:t>, </a:t>
            </a:r>
            <a:r>
              <a:rPr lang="en-US" sz="1100" dirty="0" err="1"/>
              <a:t>SolutionS</a:t>
            </a:r>
            <a:r>
              <a:rPr lang="en-US" sz="1100" dirty="0"/>
              <a:t>, </a:t>
            </a:r>
            <a:r>
              <a:rPr lang="en-US" sz="1100" dirty="0" err="1"/>
              <a:t>SolutionV</a:t>
            </a:r>
            <a:r>
              <a:rPr lang="en-US" sz="1100" dirty="0"/>
              <a:t>,</a:t>
            </a:r>
          </a:p>
          <a:p>
            <a:pPr algn="l"/>
            <a:r>
              <a:rPr lang="en-US" sz="1100" dirty="0"/>
              <a:t>   </a:t>
            </a:r>
            <a:r>
              <a:rPr lang="en-US" sz="1100" dirty="0" err="1"/>
              <a:t>MonitorsI</a:t>
            </a:r>
            <a:r>
              <a:rPr lang="en-US" sz="1100" dirty="0"/>
              <a:t>, </a:t>
            </a:r>
            <a:r>
              <a:rPr lang="en-US" sz="1100" dirty="0" err="1"/>
              <a:t>MonitorsS,MonitorsV</a:t>
            </a:r>
            <a:r>
              <a:rPr lang="en-US" sz="1100" dirty="0"/>
              <a:t>,</a:t>
            </a:r>
          </a:p>
          <a:p>
            <a:pPr algn="l"/>
            <a:r>
              <a:rPr lang="en-US" sz="1100" dirty="0"/>
              <a:t>   </a:t>
            </a:r>
            <a:r>
              <a:rPr lang="en-US" sz="1100" dirty="0" err="1"/>
              <a:t>MetersI,MetersF,MetersS,MetersV</a:t>
            </a:r>
            <a:r>
              <a:rPr lang="en-US" sz="1100" dirty="0"/>
              <a:t>,</a:t>
            </a:r>
          </a:p>
          <a:p>
            <a:pPr algn="l"/>
            <a:r>
              <a:rPr lang="en-US" sz="1100" dirty="0"/>
              <a:t>   </a:t>
            </a:r>
            <a:r>
              <a:rPr lang="en-US" sz="1100" dirty="0" err="1"/>
              <a:t>GeneratorsI,GeneratorsF,GeneratorsS,GeneratorsV</a:t>
            </a:r>
            <a:r>
              <a:rPr lang="en-US" sz="1100" dirty="0"/>
              <a:t>,</a:t>
            </a:r>
          </a:p>
          <a:p>
            <a:pPr algn="l"/>
            <a:r>
              <a:rPr lang="en-US" sz="1100" dirty="0"/>
              <a:t>   </a:t>
            </a:r>
            <a:r>
              <a:rPr lang="en-US" sz="1100" dirty="0" err="1"/>
              <a:t>DSSProgressI,DSSProgressS</a:t>
            </a:r>
            <a:r>
              <a:rPr lang="en-US" sz="1100" dirty="0"/>
              <a:t>,</a:t>
            </a:r>
          </a:p>
          <a:p>
            <a:pPr algn="l"/>
            <a:r>
              <a:rPr lang="en-US" sz="1100" dirty="0"/>
              <a:t>   </a:t>
            </a:r>
            <a:r>
              <a:rPr lang="en-US" sz="1100" dirty="0" err="1"/>
              <a:t>SettingsI,SettingsF,SettingsS,SettingsV</a:t>
            </a:r>
            <a:r>
              <a:rPr lang="en-US" sz="1100" dirty="0"/>
              <a:t>,</a:t>
            </a:r>
          </a:p>
          <a:p>
            <a:pPr algn="l"/>
            <a:r>
              <a:rPr lang="en-US" sz="1100" dirty="0"/>
              <a:t>   </a:t>
            </a:r>
            <a:r>
              <a:rPr lang="en-US" sz="1100" dirty="0" err="1"/>
              <a:t>LinesI</a:t>
            </a:r>
            <a:r>
              <a:rPr lang="en-US" sz="1100" dirty="0"/>
              <a:t>, </a:t>
            </a:r>
            <a:r>
              <a:rPr lang="en-US" sz="1100" dirty="0" err="1"/>
              <a:t>LinesF</a:t>
            </a:r>
            <a:r>
              <a:rPr lang="en-US" sz="1100" dirty="0"/>
              <a:t>, </a:t>
            </a:r>
            <a:r>
              <a:rPr lang="en-US" sz="1100" dirty="0" err="1"/>
              <a:t>LinesS</a:t>
            </a:r>
            <a:r>
              <a:rPr lang="en-US" sz="1100" dirty="0"/>
              <a:t>, </a:t>
            </a:r>
            <a:r>
              <a:rPr lang="en-US" sz="1100" dirty="0" err="1"/>
              <a:t>LinesV</a:t>
            </a:r>
            <a:r>
              <a:rPr lang="en-US" sz="1100" dirty="0"/>
              <a:t>,</a:t>
            </a:r>
          </a:p>
          <a:p>
            <a:pPr algn="l"/>
            <a:r>
              <a:rPr lang="en-US" sz="1100" dirty="0"/>
              <a:t>   </a:t>
            </a:r>
            <a:r>
              <a:rPr lang="en-US" sz="1100" dirty="0" err="1"/>
              <a:t>CtrlQueueI,CtrlQueueV</a:t>
            </a:r>
            <a:r>
              <a:rPr lang="en-US" sz="1100" dirty="0"/>
              <a:t>,</a:t>
            </a:r>
          </a:p>
          <a:p>
            <a:pPr algn="l"/>
            <a:r>
              <a:rPr lang="en-US" sz="1100" dirty="0"/>
              <a:t>   </a:t>
            </a:r>
            <a:r>
              <a:rPr lang="en-US" sz="1100" dirty="0" err="1"/>
              <a:t>DSSElementI</a:t>
            </a:r>
            <a:r>
              <a:rPr lang="en-US" sz="1100" dirty="0"/>
              <a:t>, </a:t>
            </a:r>
            <a:r>
              <a:rPr lang="en-US" sz="1100" dirty="0" err="1"/>
              <a:t>DSSElementS</a:t>
            </a:r>
            <a:r>
              <a:rPr lang="en-US" sz="1100" dirty="0"/>
              <a:t>, </a:t>
            </a:r>
            <a:r>
              <a:rPr lang="en-US" sz="1100" dirty="0" err="1"/>
              <a:t>DSSElementV</a:t>
            </a:r>
            <a:r>
              <a:rPr lang="en-US" sz="1100" dirty="0"/>
              <a:t>,</a:t>
            </a:r>
          </a:p>
          <a:p>
            <a:pPr algn="l"/>
            <a:r>
              <a:rPr lang="en-US" sz="1100" dirty="0"/>
              <a:t>   </a:t>
            </a:r>
            <a:r>
              <a:rPr lang="en-US" sz="1100" dirty="0" err="1"/>
              <a:t>ActiveClassI</a:t>
            </a:r>
            <a:r>
              <a:rPr lang="en-US" sz="1100" dirty="0"/>
              <a:t>, </a:t>
            </a:r>
            <a:r>
              <a:rPr lang="en-US" sz="1100" dirty="0" err="1"/>
              <a:t>ActiveClassS</a:t>
            </a:r>
            <a:r>
              <a:rPr lang="en-US" sz="1100" dirty="0"/>
              <a:t>, </a:t>
            </a:r>
            <a:r>
              <a:rPr lang="en-US" sz="1100" dirty="0" err="1"/>
              <a:t>ActiveClassV</a:t>
            </a:r>
            <a:r>
              <a:rPr lang="en-US" sz="1100" dirty="0"/>
              <a:t>,</a:t>
            </a:r>
          </a:p>
          <a:p>
            <a:pPr algn="l"/>
            <a:r>
              <a:rPr lang="en-US" sz="1100" dirty="0"/>
              <a:t>   </a:t>
            </a:r>
            <a:r>
              <a:rPr lang="en-US" sz="1100" dirty="0" err="1"/>
              <a:t>CapacitorsI,CapacitorsF,CapacitorsS,CapacitorsV</a:t>
            </a:r>
            <a:r>
              <a:rPr lang="en-US" sz="1100" dirty="0"/>
              <a:t>,</a:t>
            </a:r>
          </a:p>
          <a:p>
            <a:pPr algn="l"/>
            <a:r>
              <a:rPr lang="en-US" sz="1100" dirty="0"/>
              <a:t>   </a:t>
            </a:r>
            <a:r>
              <a:rPr lang="en-US" sz="1100" dirty="0" err="1"/>
              <a:t>TransformersI,TransformersF,TransformersS,TransformersV</a:t>
            </a:r>
            <a:r>
              <a:rPr lang="en-US" sz="1100" dirty="0"/>
              <a:t>,</a:t>
            </a:r>
          </a:p>
          <a:p>
            <a:pPr algn="l"/>
            <a:r>
              <a:rPr lang="en-US" sz="1100" dirty="0"/>
              <a:t>   </a:t>
            </a:r>
            <a:r>
              <a:rPr lang="en-US" sz="1100" dirty="0" err="1"/>
              <a:t>SwtControlsI,SwtControlsF,SwtControlsS,SwtControlsV</a:t>
            </a:r>
            <a:r>
              <a:rPr lang="en-US" sz="1100" dirty="0"/>
              <a:t>,</a:t>
            </a:r>
          </a:p>
          <a:p>
            <a:pPr algn="l"/>
            <a:r>
              <a:rPr lang="en-US" sz="1100" dirty="0"/>
              <a:t>   </a:t>
            </a:r>
            <a:r>
              <a:rPr lang="en-US" sz="1100" dirty="0" err="1"/>
              <a:t>CapControlsI,CapControlsF,CapControlsS,CapControlsV</a:t>
            </a:r>
            <a:r>
              <a:rPr lang="en-US" sz="1100" dirty="0"/>
              <a:t>,</a:t>
            </a:r>
          </a:p>
          <a:p>
            <a:pPr algn="l"/>
            <a:r>
              <a:rPr lang="en-US" sz="1100" dirty="0"/>
              <a:t>   </a:t>
            </a:r>
            <a:r>
              <a:rPr lang="en-US" sz="1100" dirty="0" err="1"/>
              <a:t>RegControlsI,RegControlsF,RegControlsS,RegControlsV</a:t>
            </a:r>
            <a:r>
              <a:rPr lang="en-US" sz="1100" dirty="0"/>
              <a:t>,</a:t>
            </a:r>
          </a:p>
          <a:p>
            <a:pPr algn="l"/>
            <a:endParaRPr lang="en-US" sz="1100" dirty="0"/>
          </a:p>
        </p:txBody>
      </p:sp>
      <p:sp>
        <p:nvSpPr>
          <p:cNvPr id="4" name="TextBox 3"/>
          <p:cNvSpPr txBox="1"/>
          <p:nvPr/>
        </p:nvSpPr>
        <p:spPr>
          <a:xfrm>
            <a:off x="4797911" y="914083"/>
            <a:ext cx="4173967" cy="5255285"/>
          </a:xfrm>
          <a:prstGeom prst="rect">
            <a:avLst/>
          </a:prstGeom>
          <a:noFill/>
        </p:spPr>
        <p:txBody>
          <a:bodyPr wrap="square" rtlCol="0">
            <a:spAutoFit/>
          </a:bodyPr>
          <a:lstStyle/>
          <a:p>
            <a:pPr algn="l"/>
            <a:r>
              <a:rPr lang="en-US" sz="1100" dirty="0"/>
              <a:t>   </a:t>
            </a:r>
            <a:r>
              <a:rPr lang="en-US" sz="1100" dirty="0" err="1"/>
              <a:t>TopologyI,TopologyS,TopologyV</a:t>
            </a:r>
            <a:r>
              <a:rPr lang="en-US" sz="1100" dirty="0"/>
              <a:t>,</a:t>
            </a:r>
          </a:p>
          <a:p>
            <a:pPr algn="l"/>
            <a:r>
              <a:rPr lang="en-US" sz="1100" dirty="0"/>
              <a:t>   </a:t>
            </a:r>
            <a:r>
              <a:rPr lang="en-US" sz="1100" dirty="0" err="1"/>
              <a:t>DSSExecutiveI,DSSExecutiveS</a:t>
            </a:r>
            <a:r>
              <a:rPr lang="en-US" sz="1100" dirty="0"/>
              <a:t>,</a:t>
            </a:r>
          </a:p>
          <a:p>
            <a:pPr algn="l"/>
            <a:r>
              <a:rPr lang="en-US" sz="1100" dirty="0"/>
              <a:t>   </a:t>
            </a:r>
            <a:r>
              <a:rPr lang="en-US" sz="1100" dirty="0" err="1"/>
              <a:t>SensorsI,SensorsF,SensorsS,SensorsV</a:t>
            </a:r>
            <a:r>
              <a:rPr lang="en-US" sz="1100" dirty="0"/>
              <a:t>,</a:t>
            </a:r>
          </a:p>
          <a:p>
            <a:pPr algn="l"/>
            <a:r>
              <a:rPr lang="en-US" sz="1100" dirty="0"/>
              <a:t>   </a:t>
            </a:r>
            <a:r>
              <a:rPr lang="en-US" sz="1100" dirty="0" err="1"/>
              <a:t>XYCurvesI,XYCurvesF,XYCurvesS,XYCurvesV</a:t>
            </a:r>
            <a:r>
              <a:rPr lang="en-US" sz="1100" dirty="0"/>
              <a:t>,</a:t>
            </a:r>
          </a:p>
          <a:p>
            <a:pPr algn="l"/>
            <a:r>
              <a:rPr lang="en-US" sz="1100" dirty="0"/>
              <a:t>   </a:t>
            </a:r>
            <a:r>
              <a:rPr lang="en-US" sz="1100" dirty="0" err="1"/>
              <a:t>PDElementsI,PDElementsF,PDElementsS</a:t>
            </a:r>
            <a:r>
              <a:rPr lang="en-US" sz="1100" dirty="0"/>
              <a:t>,</a:t>
            </a:r>
          </a:p>
          <a:p>
            <a:pPr algn="l"/>
            <a:r>
              <a:rPr lang="en-US" sz="1100" dirty="0"/>
              <a:t>   </a:t>
            </a:r>
            <a:r>
              <a:rPr lang="en-US" sz="1100" dirty="0" err="1"/>
              <a:t>ReclosersI</a:t>
            </a:r>
            <a:r>
              <a:rPr lang="en-US" sz="1100" dirty="0"/>
              <a:t>, </a:t>
            </a:r>
            <a:r>
              <a:rPr lang="en-US" sz="1100" dirty="0" err="1"/>
              <a:t>ReclosersF</a:t>
            </a:r>
            <a:r>
              <a:rPr lang="en-US" sz="1100" dirty="0"/>
              <a:t>, </a:t>
            </a:r>
            <a:r>
              <a:rPr lang="en-US" sz="1100" dirty="0" err="1"/>
              <a:t>ReclosersS</a:t>
            </a:r>
            <a:r>
              <a:rPr lang="en-US" sz="1100" dirty="0"/>
              <a:t>, </a:t>
            </a:r>
            <a:r>
              <a:rPr lang="en-US" sz="1100" dirty="0" err="1"/>
              <a:t>ReclosersV</a:t>
            </a:r>
            <a:r>
              <a:rPr lang="en-US" sz="1100" dirty="0"/>
              <a:t>,</a:t>
            </a:r>
          </a:p>
          <a:p>
            <a:pPr algn="l"/>
            <a:r>
              <a:rPr lang="en-US" sz="1100" dirty="0"/>
              <a:t>   </a:t>
            </a:r>
            <a:r>
              <a:rPr lang="en-US" sz="1100" dirty="0" err="1"/>
              <a:t>RelaysI,RelaysS,RelaysV</a:t>
            </a:r>
            <a:r>
              <a:rPr lang="en-US" sz="1100" dirty="0"/>
              <a:t>,</a:t>
            </a:r>
          </a:p>
          <a:p>
            <a:pPr algn="l"/>
            <a:r>
              <a:rPr lang="en-US" sz="1100" dirty="0"/>
              <a:t>   </a:t>
            </a:r>
            <a:r>
              <a:rPr lang="en-US" sz="1100" dirty="0" err="1"/>
              <a:t>CmathLibF,CmathLibV</a:t>
            </a:r>
            <a:r>
              <a:rPr lang="en-US" sz="1100" dirty="0"/>
              <a:t>,</a:t>
            </a:r>
          </a:p>
          <a:p>
            <a:pPr algn="l"/>
            <a:r>
              <a:rPr lang="en-US" sz="1100" dirty="0"/>
              <a:t>   </a:t>
            </a:r>
            <a:r>
              <a:rPr lang="en-US" sz="1100" dirty="0" err="1"/>
              <a:t>ParserI,ParserF,ParserS,ParserV</a:t>
            </a:r>
            <a:r>
              <a:rPr lang="en-US" sz="1100" dirty="0"/>
              <a:t>,</a:t>
            </a:r>
          </a:p>
          <a:p>
            <a:pPr algn="l"/>
            <a:r>
              <a:rPr lang="en-US" sz="1100" dirty="0"/>
              <a:t>   </a:t>
            </a:r>
            <a:r>
              <a:rPr lang="en-US" sz="1100" dirty="0" err="1"/>
              <a:t>LoadShapeI,LoadShapeF,LoadShapeS,LoadShapeV</a:t>
            </a:r>
            <a:r>
              <a:rPr lang="en-US" sz="1100" dirty="0"/>
              <a:t>,</a:t>
            </a:r>
          </a:p>
          <a:p>
            <a:pPr algn="l"/>
            <a:r>
              <a:rPr lang="en-US" sz="1100" dirty="0"/>
              <a:t>   </a:t>
            </a:r>
            <a:r>
              <a:rPr lang="en-US" sz="1100" dirty="0" err="1"/>
              <a:t>FusesI,FusesF,FusesS,FusesV</a:t>
            </a:r>
            <a:r>
              <a:rPr lang="en-US" sz="1100" dirty="0"/>
              <a:t>,</a:t>
            </a:r>
          </a:p>
          <a:p>
            <a:pPr algn="l"/>
            <a:r>
              <a:rPr lang="en-US" sz="1100" dirty="0"/>
              <a:t>   </a:t>
            </a:r>
            <a:r>
              <a:rPr lang="en-US" sz="1100" dirty="0" err="1"/>
              <a:t>IsourceI,IsourceF,IsourceS,IsourceV</a:t>
            </a:r>
            <a:r>
              <a:rPr lang="en-US" sz="1100" dirty="0"/>
              <a:t>,</a:t>
            </a:r>
          </a:p>
          <a:p>
            <a:pPr algn="l"/>
            <a:r>
              <a:rPr lang="en-US" sz="1100" dirty="0"/>
              <a:t>   </a:t>
            </a:r>
            <a:r>
              <a:rPr lang="en-US" sz="1100" dirty="0" err="1"/>
              <a:t>PVsystemsI,PVsystemsF,PVsystemsS,PVsystemsV</a:t>
            </a:r>
            <a:r>
              <a:rPr lang="en-US" sz="1100" dirty="0"/>
              <a:t>,</a:t>
            </a:r>
          </a:p>
          <a:p>
            <a:pPr algn="l"/>
            <a:r>
              <a:rPr lang="en-US" sz="1100" dirty="0"/>
              <a:t>   </a:t>
            </a:r>
            <a:r>
              <a:rPr lang="en-US" sz="1100" dirty="0" err="1"/>
              <a:t>VsourcesI,VsourcesF,VsourcesS,VsourcesV</a:t>
            </a:r>
            <a:r>
              <a:rPr lang="en-US" sz="1100" dirty="0"/>
              <a:t>,</a:t>
            </a:r>
          </a:p>
          <a:p>
            <a:pPr algn="l"/>
            <a:r>
              <a:rPr lang="en-US" sz="1100" dirty="0"/>
              <a:t>   DSSI,DSSS,DSSV,</a:t>
            </a:r>
          </a:p>
          <a:p>
            <a:pPr algn="l"/>
            <a:r>
              <a:rPr lang="en-US" sz="1100" dirty="0"/>
              <a:t>   InitAndGetYparams,GetCompressedYMatrix,ZeroInjCurr,GetSourceInjCurrents,GetPCInjCurr,</a:t>
            </a:r>
          </a:p>
          <a:p>
            <a:pPr algn="l"/>
            <a:r>
              <a:rPr lang="en-US" sz="1100" dirty="0"/>
              <a:t>   SystemYChanged,BuildYMatrixD,UseAuxCurrents,AddInAuxCurrents,getIpointer,</a:t>
            </a:r>
          </a:p>
          <a:p>
            <a:pPr algn="l"/>
            <a:r>
              <a:rPr lang="en-US" sz="1100" dirty="0"/>
              <a:t>   </a:t>
            </a:r>
            <a:r>
              <a:rPr lang="en-US" sz="1100" dirty="0" err="1"/>
              <a:t>getVpointer,SolveSystem</a:t>
            </a:r>
            <a:r>
              <a:rPr lang="en-US" sz="1100" dirty="0"/>
              <a:t>;</a:t>
            </a:r>
          </a:p>
        </p:txBody>
      </p:sp>
    </p:spTree>
    <p:extLst>
      <p:ext uri="{BB962C8B-B14F-4D97-AF65-F5344CB8AC3E}">
        <p14:creationId xmlns:p14="http://schemas.microsoft.com/office/powerpoint/2010/main" val="261765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Circuit Interface in Direct DLL</a:t>
            </a:r>
          </a:p>
        </p:txBody>
      </p:sp>
      <p:sp>
        <p:nvSpPr>
          <p:cNvPr id="3" name="Content Placeholder 2"/>
          <p:cNvSpPr>
            <a:spLocks noGrp="1"/>
          </p:cNvSpPr>
          <p:nvPr>
            <p:ph idx="1"/>
          </p:nvPr>
        </p:nvSpPr>
        <p:spPr/>
        <p:txBody>
          <a:bodyPr>
            <a:normAutofit lnSpcReduction="10000"/>
          </a:bodyPr>
          <a:lstStyle/>
          <a:p>
            <a:pPr marL="0" indent="0">
              <a:buNone/>
            </a:pPr>
            <a:r>
              <a:rPr lang="en-US" sz="1800" dirty="0"/>
              <a:t>For each COM Interface there is a series of functions:</a:t>
            </a:r>
          </a:p>
          <a:p>
            <a:pPr marL="0" indent="0">
              <a:buNone/>
            </a:pPr>
            <a:endParaRPr lang="en-US" sz="1800" dirty="0"/>
          </a:p>
          <a:p>
            <a:pPr marL="0" indent="0">
              <a:buNone/>
            </a:pPr>
            <a:r>
              <a:rPr lang="en-US" sz="1800" dirty="0"/>
              <a:t>function </a:t>
            </a:r>
            <a:r>
              <a:rPr lang="en-US" sz="1800" b="1" dirty="0" err="1"/>
              <a:t>CircuitI</a:t>
            </a:r>
            <a:r>
              <a:rPr lang="en-US" sz="1800" dirty="0"/>
              <a:t>(</a:t>
            </a:r>
            <a:r>
              <a:rPr lang="en-US" sz="1800" dirty="0" err="1"/>
              <a:t>mode:longint</a:t>
            </a:r>
            <a:r>
              <a:rPr lang="en-US" sz="1800" dirty="0"/>
              <a:t>; </a:t>
            </a:r>
            <a:r>
              <a:rPr lang="en-US" sz="1800" dirty="0" err="1"/>
              <a:t>arg</a:t>
            </a:r>
            <a:r>
              <a:rPr lang="en-US" sz="1800" dirty="0"/>
              <a:t>: </a:t>
            </a:r>
            <a:r>
              <a:rPr lang="en-US" sz="1800" dirty="0" err="1"/>
              <a:t>longint</a:t>
            </a:r>
            <a:r>
              <a:rPr lang="en-US" sz="1800" dirty="0"/>
              <a:t>):</a:t>
            </a:r>
            <a:r>
              <a:rPr lang="en-US" sz="1800" dirty="0" err="1"/>
              <a:t>longint;cdecl</a:t>
            </a:r>
            <a:r>
              <a:rPr lang="en-US" sz="1800" dirty="0"/>
              <a:t>;</a:t>
            </a:r>
          </a:p>
          <a:p>
            <a:pPr marL="0" indent="0">
              <a:buNone/>
            </a:pPr>
            <a:r>
              <a:rPr lang="en-US" sz="1800" dirty="0"/>
              <a:t>function </a:t>
            </a:r>
            <a:r>
              <a:rPr lang="en-US" sz="1800" b="1" dirty="0" err="1"/>
              <a:t>CircuitF</a:t>
            </a:r>
            <a:r>
              <a:rPr lang="en-US" sz="1800" dirty="0"/>
              <a:t>(</a:t>
            </a:r>
            <a:r>
              <a:rPr lang="en-US" sz="1800" dirty="0" err="1"/>
              <a:t>mode:longint</a:t>
            </a:r>
            <a:r>
              <a:rPr lang="en-US" sz="1800" dirty="0"/>
              <a:t>; arg1, arg2: double):</a:t>
            </a:r>
            <a:r>
              <a:rPr lang="en-US" sz="1800" dirty="0" err="1"/>
              <a:t>double;cdecl</a:t>
            </a:r>
            <a:r>
              <a:rPr lang="en-US" sz="1800" dirty="0"/>
              <a:t>;</a:t>
            </a:r>
          </a:p>
          <a:p>
            <a:pPr marL="0" indent="0">
              <a:buNone/>
            </a:pPr>
            <a:r>
              <a:rPr lang="en-US" sz="1800" dirty="0"/>
              <a:t>function </a:t>
            </a:r>
            <a:r>
              <a:rPr lang="en-US" sz="1800" b="1" dirty="0" err="1"/>
              <a:t>CircuitS</a:t>
            </a:r>
            <a:r>
              <a:rPr lang="en-US" sz="1800" dirty="0"/>
              <a:t>(</a:t>
            </a:r>
            <a:r>
              <a:rPr lang="en-US" sz="1800" dirty="0" err="1"/>
              <a:t>mode:longint</a:t>
            </a:r>
            <a:r>
              <a:rPr lang="en-US" sz="1800" dirty="0"/>
              <a:t>; </a:t>
            </a:r>
            <a:r>
              <a:rPr lang="en-US" sz="1800" dirty="0" err="1"/>
              <a:t>arg</a:t>
            </a:r>
            <a:r>
              <a:rPr lang="en-US" sz="1800" dirty="0"/>
              <a:t>: </a:t>
            </a:r>
            <a:r>
              <a:rPr lang="en-US" sz="1800" dirty="0" err="1"/>
              <a:t>pAnsiChar</a:t>
            </a:r>
            <a:r>
              <a:rPr lang="en-US" sz="1800" dirty="0"/>
              <a:t>):</a:t>
            </a:r>
            <a:r>
              <a:rPr lang="en-US" sz="1800" dirty="0" err="1"/>
              <a:t>pAnsiChar;cdecl</a:t>
            </a:r>
            <a:r>
              <a:rPr lang="en-US" sz="1800" dirty="0"/>
              <a:t>;</a:t>
            </a:r>
          </a:p>
          <a:p>
            <a:pPr marL="0" indent="0">
              <a:buNone/>
            </a:pPr>
            <a:r>
              <a:rPr lang="en-US" sz="1800" dirty="0"/>
              <a:t>procedure </a:t>
            </a:r>
            <a:r>
              <a:rPr lang="en-US" sz="1800" b="1" dirty="0" err="1"/>
              <a:t>CircuitV</a:t>
            </a:r>
            <a:r>
              <a:rPr lang="en-US" sz="1800" dirty="0"/>
              <a:t>(</a:t>
            </a:r>
            <a:r>
              <a:rPr lang="en-US" sz="1800" dirty="0" err="1"/>
              <a:t>mode:longint</a:t>
            </a:r>
            <a:r>
              <a:rPr lang="en-US" sz="1800" dirty="0"/>
              <a:t>; out </a:t>
            </a:r>
            <a:r>
              <a:rPr lang="en-US" sz="1800" dirty="0" err="1"/>
              <a:t>arg:variant</a:t>
            </a:r>
            <a:r>
              <a:rPr lang="en-US" sz="1800" dirty="0"/>
              <a:t>; arg2: </a:t>
            </a:r>
            <a:r>
              <a:rPr lang="en-US" sz="1800" dirty="0" err="1"/>
              <a:t>longint</a:t>
            </a:r>
            <a:r>
              <a:rPr lang="en-US" sz="1800" dirty="0"/>
              <a:t>);</a:t>
            </a:r>
            <a:r>
              <a:rPr lang="en-US" sz="1800" dirty="0" err="1"/>
              <a:t>cdecl</a:t>
            </a:r>
            <a:r>
              <a:rPr lang="en-US" sz="1800" dirty="0"/>
              <a:t>;</a:t>
            </a:r>
          </a:p>
          <a:p>
            <a:pPr marL="0" indent="0">
              <a:buNone/>
            </a:pPr>
            <a:endParaRPr lang="en-US" sz="1800" dirty="0"/>
          </a:p>
          <a:p>
            <a:pPr marL="0" indent="0">
              <a:buNone/>
            </a:pPr>
            <a:r>
              <a:rPr lang="en-US" sz="1800" dirty="0"/>
              <a:t>…I – Returns Integer values</a:t>
            </a:r>
          </a:p>
          <a:p>
            <a:pPr marL="0" indent="0">
              <a:buNone/>
            </a:pPr>
            <a:r>
              <a:rPr lang="en-US" sz="1800" dirty="0"/>
              <a:t>…F – Returns Floating-Point Values (64 bit)</a:t>
            </a:r>
          </a:p>
          <a:p>
            <a:pPr marL="0" indent="0">
              <a:buNone/>
            </a:pPr>
            <a:r>
              <a:rPr lang="en-US" sz="1800" dirty="0"/>
              <a:t>…S – Returns long pointer to ANSI string</a:t>
            </a:r>
          </a:p>
          <a:p>
            <a:pPr marL="0" indent="0">
              <a:buNone/>
            </a:pPr>
            <a:r>
              <a:rPr lang="en-US" sz="1800" dirty="0"/>
              <a:t>…V – Returns Variant values (arrays, complex numbers, etc.)</a:t>
            </a:r>
          </a:p>
          <a:p>
            <a:pPr marL="0" indent="0">
              <a:buNone/>
            </a:pPr>
            <a:endParaRPr lang="en-US" sz="1800" dirty="0"/>
          </a:p>
          <a:p>
            <a:pPr marL="0" indent="0">
              <a:buNone/>
            </a:pPr>
            <a:r>
              <a:rPr lang="en-US" sz="1800" b="1" dirty="0"/>
              <a:t>Mode</a:t>
            </a:r>
            <a:r>
              <a:rPr lang="en-US" sz="1800" dirty="0"/>
              <a:t> – Specifies which quantity you want from the Circuit interface (see doc)</a:t>
            </a:r>
          </a:p>
          <a:p>
            <a:pPr marL="0" indent="0">
              <a:buNone/>
            </a:pPr>
            <a:endParaRPr lang="en-US" sz="1800" dirty="0"/>
          </a:p>
          <a:p>
            <a:pPr marL="0" indent="0">
              <a:buNone/>
            </a:pPr>
            <a:r>
              <a:rPr lang="en-US" dirty="0"/>
              <a:t>The </a:t>
            </a:r>
            <a:r>
              <a:rPr lang="en-US" dirty="0" err="1"/>
              <a:t>OpenDSS</a:t>
            </a:r>
            <a:r>
              <a:rPr lang="en-US" dirty="0"/>
              <a:t> </a:t>
            </a:r>
            <a:r>
              <a:rPr lang="en-US" dirty="0" err="1"/>
              <a:t>DirectDLL</a:t>
            </a:r>
            <a:r>
              <a:rPr lang="en-US" dirty="0"/>
              <a:t> is documented in </a:t>
            </a:r>
          </a:p>
          <a:p>
            <a:pPr marL="0" indent="0">
              <a:buNone/>
            </a:pPr>
            <a:r>
              <a:rPr lang="en-US" dirty="0"/>
              <a:t>	</a:t>
            </a:r>
            <a:r>
              <a:rPr lang="en-US" b="1" dirty="0"/>
              <a:t>…\doc\OpenDSS_Direct_DLL.pdf</a:t>
            </a:r>
            <a:endParaRPr lang="en-US" sz="1800" b="1" dirty="0"/>
          </a:p>
        </p:txBody>
      </p:sp>
    </p:spTree>
    <p:extLst>
      <p:ext uri="{BB962C8B-B14F-4D97-AF65-F5344CB8AC3E}">
        <p14:creationId xmlns:p14="http://schemas.microsoft.com/office/powerpoint/2010/main" val="112665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182563"/>
            <a:ext cx="8595360" cy="731520"/>
          </a:xfrm>
        </p:spPr>
        <p:txBody>
          <a:bodyPr>
            <a:normAutofit fontScale="90000"/>
          </a:bodyPr>
          <a:lstStyle/>
          <a:p>
            <a:r>
              <a:rPr lang="en-US" dirty="0"/>
              <a:t>Example: Redefining the </a:t>
            </a:r>
            <a:r>
              <a:rPr lang="en-US" dirty="0" err="1"/>
              <a:t>DirectDLL</a:t>
            </a:r>
            <a:r>
              <a:rPr lang="en-US" dirty="0"/>
              <a:t> Functions for Julia</a:t>
            </a:r>
          </a:p>
        </p:txBody>
      </p:sp>
      <p:pic>
        <p:nvPicPr>
          <p:cNvPr id="12" name="Picture 11"/>
          <p:cNvPicPr>
            <a:picLocks noChangeAspect="1"/>
          </p:cNvPicPr>
          <p:nvPr/>
        </p:nvPicPr>
        <p:blipFill>
          <a:blip r:embed="rId2"/>
          <a:stretch>
            <a:fillRect/>
          </a:stretch>
        </p:blipFill>
        <p:spPr>
          <a:xfrm>
            <a:off x="14287" y="1057275"/>
            <a:ext cx="9115425" cy="4743450"/>
          </a:xfrm>
          <a:prstGeom prst="rect">
            <a:avLst/>
          </a:prstGeom>
        </p:spPr>
      </p:pic>
    </p:spTree>
    <p:extLst>
      <p:ext uri="{BB962C8B-B14F-4D97-AF65-F5344CB8AC3E}">
        <p14:creationId xmlns:p14="http://schemas.microsoft.com/office/powerpoint/2010/main" val="4238194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Resulting Circuit Interface in Julia</a:t>
            </a:r>
          </a:p>
        </p:txBody>
      </p:sp>
      <p:pic>
        <p:nvPicPr>
          <p:cNvPr id="4" name="Picture 3"/>
          <p:cNvPicPr>
            <a:picLocks noChangeAspect="1"/>
          </p:cNvPicPr>
          <p:nvPr/>
        </p:nvPicPr>
        <p:blipFill>
          <a:blip r:embed="rId2"/>
          <a:stretch>
            <a:fillRect/>
          </a:stretch>
        </p:blipFill>
        <p:spPr>
          <a:xfrm>
            <a:off x="547576" y="1054249"/>
            <a:ext cx="7058082" cy="5401221"/>
          </a:xfrm>
          <a:prstGeom prst="rect">
            <a:avLst/>
          </a:prstGeom>
        </p:spPr>
      </p:pic>
    </p:spTree>
    <p:extLst>
      <p:ext uri="{BB962C8B-B14F-4D97-AF65-F5344CB8AC3E}">
        <p14:creationId xmlns:p14="http://schemas.microsoft.com/office/powerpoint/2010/main" val="412044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to </a:t>
            </a:r>
            <a:r>
              <a:rPr lang="en-US" dirty="0" err="1"/>
              <a:t>DirectDLL</a:t>
            </a:r>
            <a:r>
              <a:rPr lang="en-US" dirty="0"/>
              <a:t> Usage via Julia</a:t>
            </a:r>
          </a:p>
        </p:txBody>
      </p:sp>
      <p:sp>
        <p:nvSpPr>
          <p:cNvPr id="3" name="Content Placeholder 2"/>
          <p:cNvSpPr>
            <a:spLocks noGrp="1"/>
          </p:cNvSpPr>
          <p:nvPr>
            <p:ph idx="1"/>
          </p:nvPr>
        </p:nvSpPr>
        <p:spPr/>
        <p:txBody>
          <a:bodyPr>
            <a:normAutofit fontScale="92500"/>
          </a:bodyPr>
          <a:lstStyle/>
          <a:p>
            <a:pPr marL="0" indent="0">
              <a:buNone/>
            </a:pPr>
            <a:r>
              <a:rPr lang="en-US" dirty="0">
                <a:hlinkClick r:id="rId2"/>
              </a:rPr>
              <a:t>https://tshort.github.io/OpenDSSDirect.jl/stable/api.html</a:t>
            </a:r>
            <a:endParaRPr lang="en-US" dirty="0"/>
          </a:p>
          <a:p>
            <a:pPr marL="0" indent="0">
              <a:buNone/>
            </a:pPr>
            <a:endParaRPr lang="en-US" dirty="0"/>
          </a:p>
          <a:p>
            <a:pPr marL="0" indent="0">
              <a:buNone/>
            </a:pPr>
            <a:r>
              <a:rPr lang="en-US" u="sng" dirty="0">
                <a:hlinkClick r:id="rId3"/>
              </a:rPr>
              <a:t>https://github.com/tshort/OpenDSSDirect.jl/tree/master/examples</a:t>
            </a:r>
            <a:endParaRPr lang="en-US" dirty="0"/>
          </a:p>
          <a:p>
            <a:pPr marL="0" indent="0">
              <a:buNone/>
            </a:pPr>
            <a:endParaRPr lang="en-US" dirty="0"/>
          </a:p>
          <a:p>
            <a:pPr marL="0" indent="0">
              <a:buNone/>
            </a:pPr>
            <a:endParaRPr lang="en-US" dirty="0"/>
          </a:p>
          <a:p>
            <a:pPr marL="0" indent="0">
              <a:buNone/>
            </a:pPr>
            <a:r>
              <a:rPr lang="en-US" dirty="0">
                <a:hlinkClick r:id="rId4"/>
              </a:rPr>
              <a:t>https://github.com/tshort/OpenDSSDirect.jl/tree/75ec31703fc44035d9f617775f21def2489a3a07</a:t>
            </a:r>
            <a:endParaRPr lang="en-US" dirty="0"/>
          </a:p>
          <a:p>
            <a:pPr marL="0" indent="0">
              <a:buNone/>
            </a:pPr>
            <a:endParaRPr lang="en-US" dirty="0"/>
          </a:p>
          <a:p>
            <a:pPr marL="0" indent="0">
              <a:buNone/>
            </a:pPr>
            <a:r>
              <a:rPr lang="en-US" dirty="0">
                <a:hlinkClick r:id="rId5"/>
              </a:rPr>
              <a:t>https://github.com/tshort/OpenDSSDirect.jl/blob/75ec31703fc44035d9f617775f21def2489a3a07/src/api.jl#L1278</a:t>
            </a:r>
            <a:endParaRPr lang="en-US" dirty="0"/>
          </a:p>
          <a:p>
            <a:pPr marL="0" indent="0">
              <a:buNone/>
            </a:pPr>
            <a:endParaRPr lang="en-US" dirty="0"/>
          </a:p>
          <a:p>
            <a:pPr marL="0" indent="0">
              <a:buNone/>
            </a:pPr>
            <a:endParaRPr lang="en-US" dirty="0"/>
          </a:p>
          <a:p>
            <a:pPr marL="0" indent="0">
              <a:buNone/>
            </a:pPr>
            <a:r>
              <a:rPr lang="en-US" dirty="0"/>
              <a:t>(From Tom Short’s </a:t>
            </a:r>
            <a:r>
              <a:rPr lang="en-US" dirty="0" err="1"/>
              <a:t>github</a:t>
            </a:r>
            <a:r>
              <a:rPr lang="en-US" dirty="0"/>
              <a:t> site)</a:t>
            </a:r>
          </a:p>
          <a:p>
            <a:endParaRPr lang="en-US" dirty="0"/>
          </a:p>
        </p:txBody>
      </p:sp>
    </p:spTree>
    <p:extLst>
      <p:ext uri="{BB962C8B-B14F-4D97-AF65-F5344CB8AC3E}">
        <p14:creationId xmlns:p14="http://schemas.microsoft.com/office/powerpoint/2010/main" val="309916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An Interesting 3</a:t>
            </a:r>
            <a:r>
              <a:rPr lang="en-US" baseline="30000" dirty="0"/>
              <a:t>rd</a:t>
            </a:r>
            <a:r>
              <a:rPr lang="en-US" dirty="0"/>
              <a:t> Party Link Using the Direct DLL interface</a:t>
            </a:r>
          </a:p>
        </p:txBody>
      </p:sp>
      <p:pic>
        <p:nvPicPr>
          <p:cNvPr id="5" name="Picture 4"/>
          <p:cNvPicPr>
            <a:picLocks noChangeAspect="1"/>
          </p:cNvPicPr>
          <p:nvPr/>
        </p:nvPicPr>
        <p:blipFill>
          <a:blip r:embed="rId2"/>
          <a:stretch>
            <a:fillRect/>
          </a:stretch>
        </p:blipFill>
        <p:spPr>
          <a:xfrm>
            <a:off x="838038" y="1074420"/>
            <a:ext cx="7655599" cy="5420020"/>
          </a:xfrm>
          <a:prstGeom prst="rect">
            <a:avLst/>
          </a:prstGeom>
        </p:spPr>
      </p:pic>
    </p:spTree>
    <p:extLst>
      <p:ext uri="{BB962C8B-B14F-4D97-AF65-F5344CB8AC3E}">
        <p14:creationId xmlns:p14="http://schemas.microsoft.com/office/powerpoint/2010/main" val="425810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dirty="0"/>
              <a:t>COM Interface and </a:t>
            </a:r>
            <a:r>
              <a:rPr lang="en-US" dirty="0" err="1"/>
              <a:t>DirectDLL</a:t>
            </a:r>
            <a:r>
              <a:rPr lang="en-US" dirty="0"/>
              <a:t> Interface</a:t>
            </a:r>
          </a:p>
        </p:txBody>
      </p:sp>
      <p:sp>
        <p:nvSpPr>
          <p:cNvPr id="4" name="Title 3"/>
          <p:cNvSpPr>
            <a:spLocks noGrp="1"/>
          </p:cNvSpPr>
          <p:nvPr>
            <p:ph type="ctrTitle" sz="quarter"/>
          </p:nvPr>
        </p:nvSpPr>
        <p:spPr>
          <a:xfrm>
            <a:off x="455190" y="1280160"/>
            <a:ext cx="4572000" cy="2651760"/>
          </a:xfrm>
        </p:spPr>
        <p:txBody>
          <a:bodyPr/>
          <a:lstStyle/>
          <a:p>
            <a:r>
              <a:rPr lang="en-US" dirty="0"/>
              <a:t>Application Programming Interfaces (API)</a:t>
            </a:r>
          </a:p>
        </p:txBody>
      </p:sp>
    </p:spTree>
    <p:extLst>
      <p:ext uri="{BB962C8B-B14F-4D97-AF65-F5344CB8AC3E}">
        <p14:creationId xmlns:p14="http://schemas.microsoft.com/office/powerpoint/2010/main" val="161052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6140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You Might Want to Write Some Code …</a:t>
            </a:r>
          </a:p>
        </p:txBody>
      </p:sp>
      <p:sp>
        <p:nvSpPr>
          <p:cNvPr id="5" name="Content Placeholder 4"/>
          <p:cNvSpPr>
            <a:spLocks noGrp="1"/>
          </p:cNvSpPr>
          <p:nvPr>
            <p:ph idx="1"/>
          </p:nvPr>
        </p:nvSpPr>
        <p:spPr/>
        <p:txBody>
          <a:bodyPr/>
          <a:lstStyle/>
          <a:p>
            <a:r>
              <a:rPr lang="en-US" dirty="0"/>
              <a:t>There is no looping in the DSS scripting language</a:t>
            </a:r>
          </a:p>
          <a:p>
            <a:endParaRPr lang="en-US" dirty="0"/>
          </a:p>
          <a:p>
            <a:r>
              <a:rPr lang="en-US" dirty="0"/>
              <a:t>To implement an algorithm not in </a:t>
            </a:r>
            <a:r>
              <a:rPr lang="en-US" dirty="0" err="1"/>
              <a:t>OpenDSS</a:t>
            </a:r>
            <a:endParaRPr lang="en-US" dirty="0"/>
          </a:p>
          <a:p>
            <a:pPr lvl="1"/>
            <a:r>
              <a:rPr lang="en-US" dirty="0"/>
              <a:t>For optimizing device siting …</a:t>
            </a:r>
          </a:p>
          <a:p>
            <a:pPr lvl="2"/>
            <a:r>
              <a:rPr lang="en-US" dirty="0"/>
              <a:t>Generators</a:t>
            </a:r>
          </a:p>
          <a:p>
            <a:pPr lvl="2"/>
            <a:r>
              <a:rPr lang="en-US" dirty="0"/>
              <a:t>Capacitors</a:t>
            </a:r>
          </a:p>
          <a:p>
            <a:pPr lvl="2"/>
            <a:r>
              <a:rPr lang="en-US" dirty="0"/>
              <a:t>Reclosers</a:t>
            </a:r>
          </a:p>
          <a:p>
            <a:pPr lvl="1"/>
            <a:r>
              <a:rPr lang="en-US" dirty="0"/>
              <a:t>To automate some repetitive analysis task</a:t>
            </a:r>
          </a:p>
          <a:p>
            <a:pPr marL="631825" lvl="2" indent="0">
              <a:buNone/>
            </a:pPr>
            <a:endParaRPr lang="en-US" dirty="0"/>
          </a:p>
          <a:p>
            <a:r>
              <a:rPr lang="en-US" dirty="0"/>
              <a:t>To develop a new device model or control</a:t>
            </a:r>
          </a:p>
          <a:p>
            <a:pPr lvl="1"/>
            <a:r>
              <a:rPr lang="en-US" dirty="0"/>
              <a:t>Using the COM interface</a:t>
            </a:r>
          </a:p>
          <a:p>
            <a:pPr lvl="1"/>
            <a:r>
              <a:rPr lang="en-US" dirty="0"/>
              <a:t>Writing a Dynamic-Linked Library (DLL)</a:t>
            </a:r>
          </a:p>
          <a:p>
            <a:endParaRPr lang="en-US" dirty="0"/>
          </a:p>
        </p:txBody>
      </p:sp>
    </p:spTree>
    <p:extLst>
      <p:ext uri="{BB962C8B-B14F-4D97-AF65-F5344CB8AC3E}">
        <p14:creationId xmlns:p14="http://schemas.microsoft.com/office/powerpoint/2010/main" val="265658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Ways to Write Code to Do Innovative Things with  </a:t>
            </a:r>
            <a:r>
              <a:rPr lang="en-US" dirty="0" err="1"/>
              <a:t>OpenDSS</a:t>
            </a:r>
            <a:endParaRPr lang="en-US" dirty="0"/>
          </a:p>
        </p:txBody>
      </p:sp>
      <p:sp>
        <p:nvSpPr>
          <p:cNvPr id="5" name="Content Placeholder 4"/>
          <p:cNvSpPr>
            <a:spLocks noGrp="1"/>
          </p:cNvSpPr>
          <p:nvPr>
            <p:ph idx="1"/>
          </p:nvPr>
        </p:nvSpPr>
        <p:spPr>
          <a:xfrm>
            <a:off x="274320" y="1653702"/>
            <a:ext cx="8595360" cy="4747097"/>
          </a:xfrm>
        </p:spPr>
        <p:txBody>
          <a:bodyPr/>
          <a:lstStyle/>
          <a:p>
            <a:r>
              <a:rPr lang="en-US" dirty="0"/>
              <a:t>COM Interface</a:t>
            </a:r>
          </a:p>
          <a:p>
            <a:pPr lvl="1"/>
            <a:r>
              <a:rPr lang="en-US" dirty="0"/>
              <a:t>Microsoft standard: Windows only</a:t>
            </a:r>
          </a:p>
          <a:p>
            <a:pPr lvl="1"/>
            <a:r>
              <a:rPr lang="en-US" dirty="0"/>
              <a:t>Well supported in MS Office as well as Python and other languages</a:t>
            </a:r>
          </a:p>
          <a:p>
            <a:pPr lvl="1"/>
            <a:endParaRPr lang="en-US" dirty="0"/>
          </a:p>
          <a:p>
            <a:r>
              <a:rPr lang="en-US" dirty="0" err="1"/>
              <a:t>DirectDLL</a:t>
            </a:r>
            <a:r>
              <a:rPr lang="en-US" dirty="0"/>
              <a:t> Interface</a:t>
            </a:r>
          </a:p>
          <a:p>
            <a:pPr lvl="1"/>
            <a:r>
              <a:rPr lang="en-US" dirty="0"/>
              <a:t>Standard function call library</a:t>
            </a:r>
          </a:p>
          <a:p>
            <a:pPr lvl="1"/>
            <a:r>
              <a:rPr lang="en-US" dirty="0"/>
              <a:t>Same functions as COM interface, but for languages that do not support COM</a:t>
            </a:r>
          </a:p>
          <a:p>
            <a:pPr lvl="1"/>
            <a:endParaRPr lang="en-US" dirty="0"/>
          </a:p>
          <a:p>
            <a:r>
              <a:rPr lang="en-US" dirty="0"/>
              <a:t>Write a separate program to auto-generate DSS scripting code and run as text script</a:t>
            </a:r>
          </a:p>
        </p:txBody>
      </p:sp>
    </p:spTree>
    <p:extLst>
      <p:ext uri="{BB962C8B-B14F-4D97-AF65-F5344CB8AC3E}">
        <p14:creationId xmlns:p14="http://schemas.microsoft.com/office/powerpoint/2010/main" val="15634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Languages Can You use for Your Code?</a:t>
            </a:r>
          </a:p>
        </p:txBody>
      </p:sp>
      <p:sp>
        <p:nvSpPr>
          <p:cNvPr id="5" name="Content Placeholder 4"/>
          <p:cNvSpPr>
            <a:spLocks noGrp="1"/>
          </p:cNvSpPr>
          <p:nvPr>
            <p:ph idx="1"/>
          </p:nvPr>
        </p:nvSpPr>
        <p:spPr/>
        <p:txBody>
          <a:bodyPr>
            <a:normAutofit/>
          </a:bodyPr>
          <a:lstStyle/>
          <a:p>
            <a:r>
              <a:rPr lang="en-US" dirty="0"/>
              <a:t>Excel VBA</a:t>
            </a:r>
          </a:p>
          <a:p>
            <a:r>
              <a:rPr lang="en-US" dirty="0"/>
              <a:t>VB.net</a:t>
            </a:r>
          </a:p>
          <a:p>
            <a:r>
              <a:rPr lang="en-US" dirty="0"/>
              <a:t>C#</a:t>
            </a:r>
          </a:p>
          <a:p>
            <a:r>
              <a:rPr lang="en-US" dirty="0"/>
              <a:t>C/C++</a:t>
            </a:r>
          </a:p>
          <a:p>
            <a:r>
              <a:rPr lang="en-US" dirty="0"/>
              <a:t>Delphi, Free Pascal</a:t>
            </a:r>
          </a:p>
          <a:p>
            <a:r>
              <a:rPr lang="en-US" dirty="0"/>
              <a:t>MATLAB</a:t>
            </a:r>
          </a:p>
          <a:p>
            <a:r>
              <a:rPr lang="en-US" dirty="0"/>
              <a:t>Python</a:t>
            </a:r>
          </a:p>
          <a:p>
            <a:r>
              <a:rPr lang="en-US" dirty="0"/>
              <a:t>Java</a:t>
            </a:r>
          </a:p>
          <a:p>
            <a:r>
              <a:rPr lang="en-US" dirty="0" err="1"/>
              <a:t>LabView</a:t>
            </a:r>
            <a:endParaRPr lang="en-US" dirty="0"/>
          </a:p>
          <a:p>
            <a:r>
              <a:rPr lang="en-US" dirty="0"/>
              <a:t>R</a:t>
            </a:r>
          </a:p>
          <a:p>
            <a:r>
              <a:rPr lang="en-US" dirty="0"/>
              <a:t>Fortran (for DLLs, with </a:t>
            </a:r>
            <a:r>
              <a:rPr lang="en-US" dirty="0" err="1"/>
              <a:t>DirectDLL</a:t>
            </a:r>
            <a:r>
              <a:rPr lang="en-US" dirty="0"/>
              <a:t>)</a:t>
            </a:r>
          </a:p>
          <a:p>
            <a:r>
              <a:rPr lang="en-US" dirty="0"/>
              <a:t>Julia (with </a:t>
            </a:r>
            <a:r>
              <a:rPr lang="en-US" dirty="0" err="1"/>
              <a:t>DirectDLL</a:t>
            </a:r>
            <a:r>
              <a:rPr lang="en-US" dirty="0"/>
              <a:t>)</a:t>
            </a:r>
          </a:p>
          <a:p>
            <a:endParaRPr lang="en-US" dirty="0"/>
          </a:p>
          <a:p>
            <a:endParaRPr lang="en-US" dirty="0"/>
          </a:p>
        </p:txBody>
      </p:sp>
    </p:spTree>
    <p:extLst>
      <p:ext uri="{BB962C8B-B14F-4D97-AF65-F5344CB8AC3E}">
        <p14:creationId xmlns:p14="http://schemas.microsoft.com/office/powerpoint/2010/main" val="271867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 Interface</a:t>
            </a:r>
          </a:p>
        </p:txBody>
      </p:sp>
      <p:pic>
        <p:nvPicPr>
          <p:cNvPr id="4" name="Picture 3"/>
          <p:cNvPicPr>
            <a:picLocks noChangeAspect="1"/>
          </p:cNvPicPr>
          <p:nvPr/>
        </p:nvPicPr>
        <p:blipFill>
          <a:blip r:embed="rId2"/>
          <a:stretch>
            <a:fillRect/>
          </a:stretch>
        </p:blipFill>
        <p:spPr>
          <a:xfrm>
            <a:off x="881062" y="1033462"/>
            <a:ext cx="7381875" cy="4791075"/>
          </a:xfrm>
          <a:prstGeom prst="rect">
            <a:avLst/>
          </a:prstGeom>
        </p:spPr>
      </p:pic>
    </p:spTree>
    <p:extLst>
      <p:ext uri="{BB962C8B-B14F-4D97-AF65-F5344CB8AC3E}">
        <p14:creationId xmlns:p14="http://schemas.microsoft.com/office/powerpoint/2010/main" val="415776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COM Servers on Your Computer</a:t>
            </a:r>
          </a:p>
        </p:txBody>
      </p:sp>
      <p:pic>
        <p:nvPicPr>
          <p:cNvPr id="3" name="Picture 2"/>
          <p:cNvPicPr>
            <a:picLocks noChangeAspect="1"/>
          </p:cNvPicPr>
          <p:nvPr/>
        </p:nvPicPr>
        <p:blipFill>
          <a:blip r:embed="rId2"/>
          <a:stretch>
            <a:fillRect/>
          </a:stretch>
        </p:blipFill>
        <p:spPr>
          <a:xfrm>
            <a:off x="2965923" y="1008839"/>
            <a:ext cx="2647950" cy="2019300"/>
          </a:xfrm>
          <a:prstGeom prst="rect">
            <a:avLst/>
          </a:prstGeom>
        </p:spPr>
      </p:pic>
      <p:pic>
        <p:nvPicPr>
          <p:cNvPr id="5" name="Picture 4"/>
          <p:cNvPicPr>
            <a:picLocks noChangeAspect="1"/>
          </p:cNvPicPr>
          <p:nvPr/>
        </p:nvPicPr>
        <p:blipFill>
          <a:blip r:embed="rId3"/>
          <a:stretch>
            <a:fillRect/>
          </a:stretch>
        </p:blipFill>
        <p:spPr>
          <a:xfrm>
            <a:off x="577072" y="1008839"/>
            <a:ext cx="1666875" cy="2876550"/>
          </a:xfrm>
          <a:prstGeom prst="rect">
            <a:avLst/>
          </a:prstGeom>
        </p:spPr>
      </p:pic>
      <p:sp>
        <p:nvSpPr>
          <p:cNvPr id="6" name="Arrow: Up 5"/>
          <p:cNvSpPr/>
          <p:nvPr/>
        </p:nvSpPr>
        <p:spPr bwMode="auto">
          <a:xfrm>
            <a:off x="508978" y="2340110"/>
            <a:ext cx="512426" cy="1891422"/>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7" name="Arrow: Right 6"/>
          <p:cNvSpPr/>
          <p:nvPr/>
        </p:nvSpPr>
        <p:spPr bwMode="auto">
          <a:xfrm>
            <a:off x="2243947" y="1789889"/>
            <a:ext cx="606257" cy="3307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pic>
        <p:nvPicPr>
          <p:cNvPr id="8" name="Picture 7"/>
          <p:cNvPicPr>
            <a:picLocks noChangeAspect="1"/>
          </p:cNvPicPr>
          <p:nvPr/>
        </p:nvPicPr>
        <p:blipFill>
          <a:blip r:embed="rId4"/>
          <a:stretch>
            <a:fillRect/>
          </a:stretch>
        </p:blipFill>
        <p:spPr>
          <a:xfrm>
            <a:off x="4572000" y="2858411"/>
            <a:ext cx="4238625" cy="3514725"/>
          </a:xfrm>
          <a:prstGeom prst="rect">
            <a:avLst/>
          </a:prstGeom>
        </p:spPr>
      </p:pic>
      <p:sp>
        <p:nvSpPr>
          <p:cNvPr id="10" name="Arrow: Bent 9"/>
          <p:cNvSpPr/>
          <p:nvPr/>
        </p:nvSpPr>
        <p:spPr bwMode="auto">
          <a:xfrm rot="5400000">
            <a:off x="5797687" y="1935806"/>
            <a:ext cx="694866" cy="889422"/>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1" name="TextBox 10"/>
          <p:cNvSpPr txBox="1"/>
          <p:nvPr/>
        </p:nvSpPr>
        <p:spPr>
          <a:xfrm>
            <a:off x="90777" y="4666439"/>
            <a:ext cx="2639464" cy="523220"/>
          </a:xfrm>
          <a:prstGeom prst="rect">
            <a:avLst/>
          </a:prstGeom>
          <a:noFill/>
        </p:spPr>
        <p:txBody>
          <a:bodyPr wrap="square" rtlCol="0">
            <a:spAutoFit/>
          </a:bodyPr>
          <a:lstStyle/>
          <a:p>
            <a:r>
              <a:rPr lang="en-US" sz="2800" dirty="0"/>
              <a:t>Excel VBA</a:t>
            </a:r>
          </a:p>
        </p:txBody>
      </p:sp>
    </p:spTree>
    <p:extLst>
      <p:ext uri="{BB962C8B-B14F-4D97-AF65-F5344CB8AC3E}">
        <p14:creationId xmlns:p14="http://schemas.microsoft.com/office/powerpoint/2010/main" val="25180575"/>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9d4eb815-23ed-48d9-b0c1-2b9ce0016f4e"/>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753</TotalTime>
  <Words>800</Words>
  <Application>Microsoft Office PowerPoint</Application>
  <PresentationFormat>On-screen Show (4:3)</PresentationFormat>
  <Paragraphs>132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Narrow</vt:lpstr>
      <vt:lpstr>Calibri</vt:lpstr>
      <vt:lpstr>Wingdings</vt:lpstr>
      <vt:lpstr>2017 PowerPoint Theme</vt:lpstr>
      <vt:lpstr>Advanced Modeling for Distribution Planning with OpenDSS </vt:lpstr>
      <vt:lpstr>Instructor</vt:lpstr>
      <vt:lpstr>Application Programming Interfaces (API)</vt:lpstr>
      <vt:lpstr>DSS Structure</vt:lpstr>
      <vt:lpstr>Why You Might Want to Write Some Code …</vt:lpstr>
      <vt:lpstr>Ways to Write Code to Do Innovative Things with  OpenDSS</vt:lpstr>
      <vt:lpstr>What Languages Can You use for Your Code?</vt:lpstr>
      <vt:lpstr>COM Interface</vt:lpstr>
      <vt:lpstr>Finding COM Servers on Your Computer</vt:lpstr>
      <vt:lpstr>Object Browser in VBA for OpenDSSEngine</vt:lpstr>
      <vt:lpstr>(Demonstration of Using the COM Interface in Excel VBA)</vt:lpstr>
      <vt:lpstr>PowerPoint Presentation</vt:lpstr>
      <vt:lpstr>DirectDLL Exports</vt:lpstr>
      <vt:lpstr>Example: Circuit Interface in Direct DLL</vt:lpstr>
      <vt:lpstr>Example: Redefining the DirectDLL Functions for Julia</vt:lpstr>
      <vt:lpstr>Resulting Circuit Interface in Julia</vt:lpstr>
      <vt:lpstr>References to DirectDLL Usage via Julia</vt:lpstr>
      <vt:lpstr>An Interesting 3rd Party Link Using the Direct DLL interface</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61</cp:revision>
  <cp:lastPrinted>2014-11-24T20:31:07Z</cp:lastPrinted>
  <dcterms:created xsi:type="dcterms:W3CDTF">2017-04-05T15:17:39Z</dcterms:created>
  <dcterms:modified xsi:type="dcterms:W3CDTF">2017-06-14T17:23:20Z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