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8"/>
  </p:notesMasterIdLst>
  <p:sldIdLst>
    <p:sldId id="283" r:id="rId5"/>
    <p:sldId id="344" r:id="rId6"/>
    <p:sldId id="345" r:id="rId7"/>
    <p:sldId id="347" r:id="rId8"/>
    <p:sldId id="348" r:id="rId9"/>
    <p:sldId id="349" r:id="rId10"/>
    <p:sldId id="350" r:id="rId11"/>
    <p:sldId id="351" r:id="rId12"/>
    <p:sldId id="352" r:id="rId13"/>
    <p:sldId id="353" r:id="rId14"/>
    <p:sldId id="354" r:id="rId15"/>
    <p:sldId id="355" r:id="rId16"/>
    <p:sldId id="356" r:id="rId17"/>
    <p:sldId id="357" r:id="rId18"/>
    <p:sldId id="359" r:id="rId19"/>
    <p:sldId id="358" r:id="rId20"/>
    <p:sldId id="360" r:id="rId21"/>
    <p:sldId id="361" r:id="rId22"/>
    <p:sldId id="362" r:id="rId23"/>
    <p:sldId id="363" r:id="rId24"/>
    <p:sldId id="364" r:id="rId25"/>
    <p:sldId id="365" r:id="rId26"/>
    <p:sldId id="339" r:id="rId27"/>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71" d="100"/>
          <a:sy n="71" d="100"/>
        </p:scale>
        <p:origin x="864" y="4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46564B6-5703-465C-90AF-90C27C2FB45A}" type="slidenum">
              <a:rPr lang="en-US" altLang="en-US" sz="1200">
                <a:solidFill>
                  <a:schemeClr val="tx1"/>
                </a:solidFill>
              </a:rPr>
              <a:pPr/>
              <a:t>12</a:t>
            </a:fld>
            <a:endParaRPr lang="en-US" altLang="en-US" sz="1200">
              <a:solidFill>
                <a:schemeClr val="tx1"/>
              </a:solidFill>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xfrm>
            <a:off x="915988" y="4414838"/>
            <a:ext cx="50260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86190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E3FDB5E-D67C-48B2-BF73-B0F937D24A1F}" type="slidenum">
              <a:rPr lang="en-US" altLang="en-US" sz="1200">
                <a:solidFill>
                  <a:schemeClr val="tx1"/>
                </a:solidFill>
              </a:rPr>
              <a:pPr/>
              <a:t>13</a:t>
            </a:fld>
            <a:endParaRPr lang="en-US" altLang="en-US" sz="1200">
              <a:solidFill>
                <a:schemeClr val="tx1"/>
              </a:solidFill>
            </a:endParaRPr>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xfrm>
            <a:off x="915988" y="4414838"/>
            <a:ext cx="50260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1392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01D3863-619F-48F8-A527-D69038047EDD}" type="slidenum">
              <a:rPr lang="en-US" altLang="en-US" sz="1200">
                <a:solidFill>
                  <a:schemeClr val="tx1"/>
                </a:solidFill>
              </a:rPr>
              <a:pPr/>
              <a:t>14</a:t>
            </a:fld>
            <a:endParaRPr lang="en-US" altLang="en-US" sz="1200">
              <a:solidFill>
                <a:schemeClr val="tx1"/>
              </a:solidFill>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xfrm>
            <a:off x="915988" y="4414838"/>
            <a:ext cx="50260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486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46564B6-5703-465C-90AF-90C27C2FB45A}" type="slidenum">
              <a:rPr lang="en-US" altLang="en-US" sz="1200">
                <a:solidFill>
                  <a:schemeClr val="tx1"/>
                </a:solidFill>
              </a:rPr>
              <a:pPr/>
              <a:t>16</a:t>
            </a:fld>
            <a:endParaRPr lang="en-US" altLang="en-US" sz="1200">
              <a:solidFill>
                <a:schemeClr val="tx1"/>
              </a:solidFill>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xfrm>
            <a:off x="915988" y="4414838"/>
            <a:ext cx="50260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9253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01D3863-619F-48F8-A527-D69038047EDD}" type="slidenum">
              <a:rPr lang="en-US" altLang="en-US" sz="1200">
                <a:solidFill>
                  <a:schemeClr val="tx1"/>
                </a:solidFill>
              </a:rPr>
              <a:pPr/>
              <a:t>17</a:t>
            </a:fld>
            <a:endParaRPr lang="en-US" altLang="en-US" sz="1200">
              <a:solidFill>
                <a:schemeClr val="tx1"/>
              </a:solidFill>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xfrm>
            <a:off x="915988" y="4414838"/>
            <a:ext cx="50260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35456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FBA9D8A-D82B-4BEE-BC77-FDBBEEC1DC45}" type="slidenum">
              <a:rPr lang="en-US" altLang="en-US" sz="1200">
                <a:solidFill>
                  <a:schemeClr val="tx1"/>
                </a:solidFill>
              </a:rPr>
              <a:pPr/>
              <a:t>18</a:t>
            </a:fld>
            <a:endParaRPr lang="en-US" altLang="en-US" sz="1200">
              <a:solidFill>
                <a:schemeClr val="tx1"/>
              </a:solidFill>
            </a:endParaRPr>
          </a:p>
        </p:txBody>
      </p:sp>
    </p:spTree>
    <p:extLst>
      <p:ext uri="{BB962C8B-B14F-4D97-AF65-F5344CB8AC3E}">
        <p14:creationId xmlns:p14="http://schemas.microsoft.com/office/powerpoint/2010/main" val="203284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E87E0B7-A1F4-4DB7-AE17-FC2AE3BD6639}" type="slidenum">
              <a:rPr lang="en-US" altLang="en-US" sz="1200">
                <a:solidFill>
                  <a:schemeClr val="tx1"/>
                </a:solidFill>
              </a:rPr>
              <a:pPr/>
              <a:t>5</a:t>
            </a:fld>
            <a:endParaRPr lang="en-US" altLang="en-US" sz="1200">
              <a:solidFill>
                <a:schemeClr val="tx1"/>
              </a:solidFill>
            </a:endParaRPr>
          </a:p>
        </p:txBody>
      </p:sp>
      <p:sp>
        <p:nvSpPr>
          <p:cNvPr id="368643" name="Rectangle 2"/>
          <p:cNvSpPr>
            <a:spLocks noGrp="1" noRot="1" noChangeAspect="1" noChangeArrowheads="1" noTextEdit="1"/>
          </p:cNvSpPr>
          <p:nvPr>
            <p:ph type="sldImg"/>
          </p:nvPr>
        </p:nvSpPr>
        <p:spPr>
          <a:xfrm>
            <a:off x="1106488" y="695325"/>
            <a:ext cx="4646612" cy="3486150"/>
          </a:xfrm>
          <a:ln/>
        </p:spPr>
      </p:sp>
      <p:sp>
        <p:nvSpPr>
          <p:cNvPr id="3686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3833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ACC1666-B9AA-4E09-9FAF-0FCAE31BCF67}" type="slidenum">
              <a:rPr lang="en-US" altLang="en-US" sz="1200">
                <a:solidFill>
                  <a:schemeClr val="tx1"/>
                </a:solidFill>
              </a:rPr>
              <a:pPr/>
              <a:t>6</a:t>
            </a:fld>
            <a:endParaRPr lang="en-US" altLang="en-US" sz="1200">
              <a:solidFill>
                <a:schemeClr val="tx1"/>
              </a:solidFill>
            </a:endParaRPr>
          </a:p>
        </p:txBody>
      </p:sp>
      <p:sp>
        <p:nvSpPr>
          <p:cNvPr id="369667" name="Rectangle 2"/>
          <p:cNvSpPr>
            <a:spLocks noGrp="1" noRot="1" noChangeAspect="1" noChangeArrowheads="1" noTextEdit="1"/>
          </p:cNvSpPr>
          <p:nvPr>
            <p:ph type="sldImg"/>
          </p:nvPr>
        </p:nvSpPr>
        <p:spPr>
          <a:xfrm>
            <a:off x="1108075" y="695325"/>
            <a:ext cx="4646613" cy="3486150"/>
          </a:xfrm>
          <a:ln/>
        </p:spPr>
      </p:sp>
      <p:sp>
        <p:nvSpPr>
          <p:cNvPr id="3696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551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1CDD8D5-6BBA-472C-8A72-E4A4568929B9}" type="slidenum">
              <a:rPr lang="en-US" altLang="en-US" sz="1200">
                <a:solidFill>
                  <a:schemeClr val="tx1"/>
                </a:solidFill>
              </a:rPr>
              <a:pPr/>
              <a:t>7</a:t>
            </a:fld>
            <a:endParaRPr lang="en-US" altLang="en-US" sz="1200">
              <a:solidFill>
                <a:schemeClr val="tx1"/>
              </a:solidFill>
            </a:endParaRPr>
          </a:p>
        </p:txBody>
      </p:sp>
      <p:sp>
        <p:nvSpPr>
          <p:cNvPr id="370691" name="Rectangle 2"/>
          <p:cNvSpPr>
            <a:spLocks noGrp="1" noRot="1" noChangeAspect="1" noChangeArrowheads="1" noTextEdit="1"/>
          </p:cNvSpPr>
          <p:nvPr>
            <p:ph type="sldImg"/>
          </p:nvPr>
        </p:nvSpPr>
        <p:spPr>
          <a:xfrm>
            <a:off x="1108075" y="695325"/>
            <a:ext cx="4646613" cy="3486150"/>
          </a:xfrm>
          <a:ln/>
        </p:spPr>
      </p:sp>
      <p:sp>
        <p:nvSpPr>
          <p:cNvPr id="37069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7638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96EF926-D51F-4F94-98F0-8D9F3C43E326}" type="slidenum">
              <a:rPr lang="en-US" altLang="en-US" sz="1200">
                <a:solidFill>
                  <a:schemeClr val="tx1"/>
                </a:solidFill>
              </a:rPr>
              <a:pPr/>
              <a:t>8</a:t>
            </a:fld>
            <a:endParaRPr lang="en-US" altLang="en-US" sz="1200">
              <a:solidFill>
                <a:schemeClr val="tx1"/>
              </a:solidFill>
            </a:endParaRPr>
          </a:p>
        </p:txBody>
      </p:sp>
      <p:sp>
        <p:nvSpPr>
          <p:cNvPr id="371715" name="Rectangle 2"/>
          <p:cNvSpPr>
            <a:spLocks noGrp="1" noRot="1" noChangeAspect="1" noChangeArrowheads="1" noTextEdit="1"/>
          </p:cNvSpPr>
          <p:nvPr>
            <p:ph type="sldImg"/>
          </p:nvPr>
        </p:nvSpPr>
        <p:spPr>
          <a:xfrm>
            <a:off x="1109663" y="696913"/>
            <a:ext cx="4646612" cy="3486150"/>
          </a:xfrm>
          <a:ln/>
        </p:spPr>
      </p:sp>
      <p:sp>
        <p:nvSpPr>
          <p:cNvPr id="371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94999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1EB7FD5-2264-46D3-8B2D-EB731A8A8B82}" type="slidenum">
              <a:rPr lang="en-US" altLang="en-US" sz="1200">
                <a:solidFill>
                  <a:schemeClr val="tx1"/>
                </a:solidFill>
              </a:rPr>
              <a:pPr/>
              <a:t>9</a:t>
            </a:fld>
            <a:endParaRPr lang="en-US" altLang="en-US" sz="1200">
              <a:solidFill>
                <a:schemeClr val="tx1"/>
              </a:solidFill>
            </a:endParaRPr>
          </a:p>
        </p:txBody>
      </p:sp>
      <p:sp>
        <p:nvSpPr>
          <p:cNvPr id="372739" name="Rectangle 2"/>
          <p:cNvSpPr>
            <a:spLocks noGrp="1" noRot="1" noChangeAspect="1" noChangeArrowheads="1" noTextEdit="1"/>
          </p:cNvSpPr>
          <p:nvPr>
            <p:ph type="sldImg"/>
          </p:nvPr>
        </p:nvSpPr>
        <p:spPr>
          <a:xfrm>
            <a:off x="1109663" y="696913"/>
            <a:ext cx="4646612" cy="3486150"/>
          </a:xfrm>
          <a:ln/>
        </p:spPr>
      </p:sp>
      <p:sp>
        <p:nvSpPr>
          <p:cNvPr id="372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62959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063B9-A808-4267-A015-1CF67EE3E0BC}" type="slidenum">
              <a:rPr lang="en-US" altLang="en-US" sz="1200">
                <a:solidFill>
                  <a:schemeClr val="tx1"/>
                </a:solidFill>
              </a:rPr>
              <a:pPr/>
              <a:t>10</a:t>
            </a:fld>
            <a:endParaRPr lang="en-US" altLang="en-US" sz="1200">
              <a:solidFill>
                <a:schemeClr val="tx1"/>
              </a:solidFill>
            </a:endParaRPr>
          </a:p>
        </p:txBody>
      </p:sp>
      <p:sp>
        <p:nvSpPr>
          <p:cNvPr id="373763" name="Rectangle 2"/>
          <p:cNvSpPr>
            <a:spLocks noGrp="1" noRot="1" noChangeAspect="1" noChangeArrowheads="1" noTextEdit="1"/>
          </p:cNvSpPr>
          <p:nvPr>
            <p:ph type="sldImg"/>
          </p:nvPr>
        </p:nvSpPr>
        <p:spPr>
          <a:xfrm>
            <a:off x="1109663" y="696913"/>
            <a:ext cx="4646612" cy="3486150"/>
          </a:xfrm>
          <a:ln/>
        </p:spPr>
      </p:sp>
      <p:sp>
        <p:nvSpPr>
          <p:cNvPr id="373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43782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3C4E13-8DED-445E-AF79-DD98FF709780}" type="slidenum">
              <a:rPr lang="en-US" altLang="en-US" sz="1200">
                <a:solidFill>
                  <a:schemeClr val="tx1"/>
                </a:solidFill>
              </a:rPr>
              <a:pPr/>
              <a:t>11</a:t>
            </a:fld>
            <a:endParaRPr lang="en-US" altLang="en-US" sz="1200">
              <a:solidFill>
                <a:schemeClr val="tx1"/>
              </a:solidFill>
            </a:endParaRPr>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xfrm>
            <a:off x="915988" y="4414838"/>
            <a:ext cx="50260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6514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ltLang="en-US" dirty="0"/>
              <a:t>The DSS Interface</a:t>
            </a:r>
          </a:p>
        </p:txBody>
      </p:sp>
      <p:sp>
        <p:nvSpPr>
          <p:cNvPr id="138243" name="Text Box 3"/>
          <p:cNvSpPr txBox="1">
            <a:spLocks noChangeArrowheads="1"/>
          </p:cNvSpPr>
          <p:nvPr/>
        </p:nvSpPr>
        <p:spPr bwMode="auto">
          <a:xfrm>
            <a:off x="381000" y="1371600"/>
            <a:ext cx="3200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dirty="0"/>
              <a:t>This is the main interface. It is instantiated upon loading </a:t>
            </a:r>
            <a:r>
              <a:rPr lang="en-US" altLang="en-US" sz="1800" b="1" dirty="0" err="1"/>
              <a:t>OpenDSSEngine.DSS</a:t>
            </a:r>
            <a:r>
              <a:rPr lang="en-US" altLang="en-US" sz="1800" dirty="0"/>
              <a:t> and then instantiates all other interfaces internally</a:t>
            </a:r>
          </a:p>
        </p:txBody>
      </p:sp>
      <p:sp>
        <p:nvSpPr>
          <p:cNvPr id="138244" name="Text Box 4"/>
          <p:cNvSpPr txBox="1">
            <a:spLocks noChangeArrowheads="1"/>
          </p:cNvSpPr>
          <p:nvPr/>
        </p:nvSpPr>
        <p:spPr bwMode="auto">
          <a:xfrm>
            <a:off x="228600" y="3124200"/>
            <a:ext cx="3200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Call the Start(0) method to initialize the DSS</a:t>
            </a:r>
          </a:p>
        </p:txBody>
      </p:sp>
      <p:pic>
        <p:nvPicPr>
          <p:cNvPr id="138245" name="Picture 5" descr="DSS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1000"/>
            <a:ext cx="4572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6" name="Line 6"/>
          <p:cNvSpPr>
            <a:spLocks noChangeShapeType="1"/>
          </p:cNvSpPr>
          <p:nvPr/>
        </p:nvSpPr>
        <p:spPr bwMode="auto">
          <a:xfrm>
            <a:off x="2895600" y="3429000"/>
            <a:ext cx="2971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8247" name="Text Box 7"/>
          <p:cNvSpPr txBox="1">
            <a:spLocks noChangeArrowheads="1"/>
          </p:cNvSpPr>
          <p:nvPr/>
        </p:nvSpPr>
        <p:spPr bwMode="auto">
          <a:xfrm>
            <a:off x="5162550" y="4791075"/>
            <a:ext cx="3200400" cy="590550"/>
          </a:xfrm>
          <a:prstGeom prst="rect">
            <a:avLst/>
          </a:prstGeom>
          <a:solidFill>
            <a:schemeClr val="bg1"/>
          </a:solidFill>
          <a:ln w="9525">
            <a:solidFill>
              <a:schemeClr val="tx1"/>
            </a:solidFill>
            <a:miter lim="800000"/>
            <a:headEnd/>
            <a:tailEnd/>
          </a:ln>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DSS Class Functions (methods) and Properties</a:t>
            </a:r>
          </a:p>
        </p:txBody>
      </p:sp>
      <p:sp>
        <p:nvSpPr>
          <p:cNvPr id="138248" name="Line 8"/>
          <p:cNvSpPr>
            <a:spLocks noChangeShapeType="1"/>
          </p:cNvSpPr>
          <p:nvPr/>
        </p:nvSpPr>
        <p:spPr bwMode="auto">
          <a:xfrm flipH="1" flipV="1">
            <a:off x="6943725" y="3933825"/>
            <a:ext cx="1228725" cy="695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8349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algn="ctr" eaLnBrk="1" hangingPunct="1"/>
            <a:r>
              <a:rPr lang="en-US" altLang="en-US" dirty="0"/>
              <a:t>COM with a Simple VBA Macro</a:t>
            </a:r>
            <a:br>
              <a:rPr lang="en-US" altLang="en-US" dirty="0"/>
            </a:br>
            <a:br>
              <a:rPr lang="en-US" altLang="en-US" dirty="0"/>
            </a:br>
            <a:r>
              <a:rPr lang="en-US" altLang="en-US" dirty="0"/>
              <a:t>(Class Exercise)</a:t>
            </a:r>
          </a:p>
        </p:txBody>
      </p:sp>
      <p:sp>
        <p:nvSpPr>
          <p:cNvPr id="139267" name="Rectangle 3"/>
          <p:cNvSpPr>
            <a:spLocks noGrp="1" noChangeArrowheads="1"/>
          </p:cNvSpPr>
          <p:nvPr>
            <p:ph type="body" idx="1"/>
          </p:nvPr>
        </p:nvSpPr>
        <p:spPr/>
        <p:txBody>
          <a:bodyPr/>
          <a:lstStyle/>
          <a:p>
            <a:pPr eaLnBrk="1" hangingPunct="1"/>
            <a:r>
              <a:rPr lang="en-US" altLang="en-US" dirty="0"/>
              <a:t>Run the IEEE 123-bus Test Feeder and plot the voltage profile </a:t>
            </a:r>
          </a:p>
        </p:txBody>
      </p:sp>
    </p:spTree>
    <p:extLst>
      <p:ext uri="{BB962C8B-B14F-4D97-AF65-F5344CB8AC3E}">
        <p14:creationId xmlns:p14="http://schemas.microsoft.com/office/powerpoint/2010/main" val="223088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en-US" dirty="0"/>
              <a:t>The VBA Code</a:t>
            </a:r>
          </a:p>
        </p:txBody>
      </p:sp>
      <p:sp>
        <p:nvSpPr>
          <p:cNvPr id="140291" name="Rectangle 3"/>
          <p:cNvSpPr>
            <a:spLocks noGrp="1" noChangeArrowheads="1"/>
          </p:cNvSpPr>
          <p:nvPr>
            <p:ph type="body" idx="1"/>
          </p:nvPr>
        </p:nvSpPr>
        <p:spPr>
          <a:xfrm>
            <a:off x="274320" y="914083"/>
            <a:ext cx="8595360" cy="5691112"/>
          </a:xfrm>
          <a:solidFill>
            <a:schemeClr val="bg1"/>
          </a:solidFill>
        </p:spPr>
        <p:txBody>
          <a:bodyPr>
            <a:normAutofit fontScale="92500" lnSpcReduction="20000"/>
          </a:bodyPr>
          <a:lstStyle/>
          <a:p>
            <a:pPr eaLnBrk="1" hangingPunct="1">
              <a:lnSpc>
                <a:spcPct val="75000"/>
              </a:lnSpc>
              <a:buFontTx/>
              <a:buNone/>
            </a:pPr>
            <a:r>
              <a:rPr lang="en-US" altLang="en-US" sz="1200" dirty="0"/>
              <a:t>Option Explicit</a:t>
            </a:r>
          </a:p>
          <a:p>
            <a:pPr eaLnBrk="1" hangingPunct="1">
              <a:lnSpc>
                <a:spcPct val="75000"/>
              </a:lnSpc>
              <a:buFontTx/>
              <a:buNone/>
            </a:pPr>
            <a:r>
              <a:rPr lang="en-US" altLang="en-US" sz="1200" dirty="0"/>
              <a:t>Public </a:t>
            </a:r>
            <a:r>
              <a:rPr lang="en-US" altLang="en-US" sz="1200" dirty="0" err="1"/>
              <a:t>MyOpenDSS</a:t>
            </a:r>
            <a:r>
              <a:rPr lang="en-US" altLang="en-US" sz="1200" dirty="0"/>
              <a:t> As </a:t>
            </a:r>
            <a:r>
              <a:rPr lang="en-US" altLang="en-US" sz="1200" dirty="0" err="1"/>
              <a:t>OpenDSSengine.DSS</a:t>
            </a:r>
            <a:endParaRPr lang="en-US" altLang="en-US" sz="1200" dirty="0"/>
          </a:p>
          <a:p>
            <a:pPr eaLnBrk="1" hangingPunct="1">
              <a:lnSpc>
                <a:spcPct val="75000"/>
              </a:lnSpc>
              <a:buFontTx/>
              <a:buNone/>
            </a:pPr>
            <a:r>
              <a:rPr lang="en-US" altLang="en-US" sz="1200" dirty="0"/>
              <a:t>Public </a:t>
            </a:r>
            <a:r>
              <a:rPr lang="en-US" altLang="en-US" sz="1200" dirty="0" err="1"/>
              <a:t>MyText</a:t>
            </a:r>
            <a:r>
              <a:rPr lang="en-US" altLang="en-US" sz="1200" dirty="0"/>
              <a:t> As </a:t>
            </a:r>
            <a:r>
              <a:rPr lang="en-US" altLang="en-US" sz="1200" dirty="0" err="1"/>
              <a:t>OpenDSSengine.Text</a:t>
            </a:r>
            <a:endParaRPr lang="en-US" altLang="en-US" sz="1200" dirty="0"/>
          </a:p>
          <a:p>
            <a:pPr eaLnBrk="1" hangingPunct="1">
              <a:lnSpc>
                <a:spcPct val="75000"/>
              </a:lnSpc>
              <a:buFontTx/>
              <a:buNone/>
            </a:pPr>
            <a:r>
              <a:rPr lang="en-US" altLang="en-US" sz="1200" dirty="0"/>
              <a:t>Public </a:t>
            </a:r>
            <a:r>
              <a:rPr lang="en-US" altLang="en-US" sz="1200" dirty="0" err="1"/>
              <a:t>MyCircuit</a:t>
            </a:r>
            <a:r>
              <a:rPr lang="en-US" altLang="en-US" sz="1200" dirty="0"/>
              <a:t> As </a:t>
            </a:r>
            <a:r>
              <a:rPr lang="en-US" altLang="en-US" sz="1200" dirty="0" err="1"/>
              <a:t>OpenDSSengine.Circuit</a:t>
            </a:r>
            <a:endParaRPr lang="en-US" altLang="en-US" sz="1200" dirty="0"/>
          </a:p>
          <a:p>
            <a:pPr eaLnBrk="1" hangingPunct="1">
              <a:lnSpc>
                <a:spcPct val="75000"/>
              </a:lnSpc>
              <a:buFontTx/>
              <a:buNone/>
            </a:pPr>
            <a:endParaRPr lang="en-US" altLang="en-US" sz="1200" dirty="0"/>
          </a:p>
          <a:p>
            <a:pPr eaLnBrk="1" hangingPunct="1">
              <a:lnSpc>
                <a:spcPct val="75000"/>
              </a:lnSpc>
              <a:buFontTx/>
              <a:buNone/>
            </a:pPr>
            <a:r>
              <a:rPr lang="en-US" altLang="en-US" sz="1200" dirty="0"/>
              <a:t>Public Sub </a:t>
            </a:r>
            <a:r>
              <a:rPr lang="en-US" altLang="en-US" sz="1200" dirty="0" err="1"/>
              <a:t>MyMacro</a:t>
            </a:r>
            <a:r>
              <a:rPr lang="en-US" altLang="en-US" sz="1200" dirty="0"/>
              <a:t>()</a:t>
            </a:r>
          </a:p>
          <a:p>
            <a:pPr eaLnBrk="1" hangingPunct="1">
              <a:lnSpc>
                <a:spcPct val="75000"/>
              </a:lnSpc>
              <a:buFontTx/>
              <a:buNone/>
            </a:pPr>
            <a:r>
              <a:rPr lang="en-US" altLang="en-US" sz="1200" dirty="0"/>
              <a:t>    Set </a:t>
            </a:r>
            <a:r>
              <a:rPr lang="en-US" altLang="en-US" sz="1200" dirty="0" err="1"/>
              <a:t>MyOpenDSS</a:t>
            </a:r>
            <a:r>
              <a:rPr lang="en-US" altLang="en-US" sz="1200" dirty="0"/>
              <a:t> = New </a:t>
            </a:r>
            <a:r>
              <a:rPr lang="en-US" altLang="en-US" sz="1200" dirty="0" err="1"/>
              <a:t>OpenDSSengine.DSS</a:t>
            </a:r>
            <a:endParaRPr lang="en-US" altLang="en-US" sz="1200" dirty="0"/>
          </a:p>
          <a:p>
            <a:pPr eaLnBrk="1" hangingPunct="1">
              <a:lnSpc>
                <a:spcPct val="75000"/>
              </a:lnSpc>
              <a:buFontTx/>
              <a:buNone/>
            </a:pPr>
            <a:r>
              <a:rPr lang="en-US" altLang="en-US" sz="1200" dirty="0"/>
              <a:t>    </a:t>
            </a:r>
            <a:r>
              <a:rPr lang="en-US" altLang="en-US" sz="1200" dirty="0" err="1"/>
              <a:t>MyOpenDSS.Start</a:t>
            </a:r>
            <a:r>
              <a:rPr lang="en-US" altLang="en-US" sz="1200" dirty="0"/>
              <a:t> (0)</a:t>
            </a:r>
          </a:p>
          <a:p>
            <a:pPr eaLnBrk="1" hangingPunct="1">
              <a:lnSpc>
                <a:spcPct val="75000"/>
              </a:lnSpc>
              <a:buFontTx/>
              <a:buNone/>
            </a:pPr>
            <a:r>
              <a:rPr lang="en-US" altLang="en-US" sz="1200" dirty="0"/>
              <a:t>    </a:t>
            </a:r>
          </a:p>
          <a:p>
            <a:pPr eaLnBrk="1" hangingPunct="1">
              <a:lnSpc>
                <a:spcPct val="75000"/>
              </a:lnSpc>
              <a:buFontTx/>
              <a:buNone/>
            </a:pPr>
            <a:r>
              <a:rPr lang="en-US" altLang="en-US" sz="1200" dirty="0"/>
              <a:t>    Set </a:t>
            </a:r>
            <a:r>
              <a:rPr lang="en-US" altLang="en-US" sz="1200" dirty="0" err="1"/>
              <a:t>MyText</a:t>
            </a:r>
            <a:r>
              <a:rPr lang="en-US" altLang="en-US" sz="1200" dirty="0"/>
              <a:t> = </a:t>
            </a:r>
            <a:r>
              <a:rPr lang="en-US" altLang="en-US" sz="1200" dirty="0" err="1"/>
              <a:t>MyOpenDSS.Text</a:t>
            </a:r>
            <a:endParaRPr lang="en-US" altLang="en-US" sz="1200" dirty="0"/>
          </a:p>
          <a:p>
            <a:pPr eaLnBrk="1" hangingPunct="1">
              <a:lnSpc>
                <a:spcPct val="75000"/>
              </a:lnSpc>
              <a:buFontTx/>
              <a:buNone/>
            </a:pPr>
            <a:r>
              <a:rPr lang="en-US" altLang="en-US" sz="1200" dirty="0"/>
              <a:t>    Set </a:t>
            </a:r>
            <a:r>
              <a:rPr lang="en-US" altLang="en-US" sz="1200" dirty="0" err="1"/>
              <a:t>MyCircuit</a:t>
            </a:r>
            <a:r>
              <a:rPr lang="en-US" altLang="en-US" sz="1200" dirty="0"/>
              <a:t> = </a:t>
            </a:r>
            <a:r>
              <a:rPr lang="en-US" altLang="en-US" sz="1200" dirty="0" err="1"/>
              <a:t>MyOpenDSS.ActiveCircuit</a:t>
            </a:r>
            <a:endParaRPr lang="en-US" altLang="en-US" sz="1200" dirty="0"/>
          </a:p>
          <a:p>
            <a:pPr eaLnBrk="1" hangingPunct="1">
              <a:lnSpc>
                <a:spcPct val="75000"/>
              </a:lnSpc>
              <a:buFontTx/>
              <a:buNone/>
            </a:pPr>
            <a:r>
              <a:rPr lang="en-US" altLang="en-US" sz="1200" dirty="0"/>
              <a:t>        </a:t>
            </a:r>
          </a:p>
          <a:p>
            <a:pPr eaLnBrk="1" hangingPunct="1">
              <a:lnSpc>
                <a:spcPct val="75000"/>
              </a:lnSpc>
              <a:buFontTx/>
              <a:buNone/>
            </a:pPr>
            <a:r>
              <a:rPr lang="en-US" altLang="en-US" sz="1200" dirty="0"/>
              <a:t>    </a:t>
            </a:r>
            <a:r>
              <a:rPr lang="en-US" altLang="en-US" sz="1200" dirty="0" err="1"/>
              <a:t>MyText.Command</a:t>
            </a:r>
            <a:r>
              <a:rPr lang="en-US" altLang="en-US" sz="1200" dirty="0"/>
              <a:t> = "Compile (C:\</a:t>
            </a:r>
            <a:r>
              <a:rPr lang="en-US" altLang="en-US" sz="1200" dirty="0" err="1"/>
              <a:t>OpenDSS</a:t>
            </a:r>
            <a:r>
              <a:rPr lang="en-US" altLang="en-US" sz="1200" dirty="0"/>
              <a:t>\</a:t>
            </a:r>
            <a:r>
              <a:rPr lang="en-US" altLang="en-US" sz="1200" dirty="0" err="1"/>
              <a:t>IEEETestCases</a:t>
            </a:r>
            <a:r>
              <a:rPr lang="en-US" altLang="en-US" sz="1200" dirty="0"/>
              <a:t>\123Bus\IEEE123Master.dss)"</a:t>
            </a:r>
          </a:p>
          <a:p>
            <a:pPr eaLnBrk="1" hangingPunct="1">
              <a:lnSpc>
                <a:spcPct val="75000"/>
              </a:lnSpc>
              <a:buFontTx/>
              <a:buNone/>
            </a:pPr>
            <a:r>
              <a:rPr lang="en-US" altLang="en-US" sz="1200" dirty="0"/>
              <a:t>    </a:t>
            </a:r>
            <a:r>
              <a:rPr lang="en-US" altLang="en-US" sz="1200" dirty="0" err="1"/>
              <a:t>MyText.Command</a:t>
            </a:r>
            <a:r>
              <a:rPr lang="en-US" altLang="en-US" sz="1200" dirty="0"/>
              <a:t> = "New Energymeter.M1 element=Line.L115 terminal=1"</a:t>
            </a:r>
          </a:p>
          <a:p>
            <a:pPr eaLnBrk="1" hangingPunct="1">
              <a:lnSpc>
                <a:spcPct val="75000"/>
              </a:lnSpc>
              <a:buFontTx/>
              <a:buNone/>
            </a:pPr>
            <a:r>
              <a:rPr lang="en-US" altLang="en-US" sz="1200" dirty="0"/>
              <a:t>    </a:t>
            </a:r>
            <a:r>
              <a:rPr lang="en-US" altLang="en-US" sz="1200" dirty="0" err="1"/>
              <a:t>MyText.Command</a:t>
            </a:r>
            <a:r>
              <a:rPr lang="en-US" altLang="en-US" sz="1200" dirty="0"/>
              <a:t> = "Solve"</a:t>
            </a:r>
          </a:p>
          <a:p>
            <a:pPr eaLnBrk="1" hangingPunct="1">
              <a:lnSpc>
                <a:spcPct val="75000"/>
              </a:lnSpc>
              <a:buFontTx/>
              <a:buNone/>
            </a:pPr>
            <a:r>
              <a:rPr lang="en-US" altLang="en-US" sz="1200" dirty="0"/>
              <a:t>    </a:t>
            </a:r>
          </a:p>
          <a:p>
            <a:pPr eaLnBrk="1" hangingPunct="1">
              <a:lnSpc>
                <a:spcPct val="75000"/>
              </a:lnSpc>
              <a:buFontTx/>
              <a:buNone/>
            </a:pPr>
            <a:r>
              <a:rPr lang="en-US" altLang="en-US" sz="1200" dirty="0"/>
              <a:t>    Dim </a:t>
            </a:r>
            <a:r>
              <a:rPr lang="en-US" altLang="en-US" sz="1200" dirty="0" err="1"/>
              <a:t>MyVoltages</a:t>
            </a:r>
            <a:r>
              <a:rPr lang="en-US" altLang="en-US" sz="1200" dirty="0"/>
              <a:t> As Variant</a:t>
            </a:r>
          </a:p>
          <a:p>
            <a:pPr eaLnBrk="1" hangingPunct="1">
              <a:lnSpc>
                <a:spcPct val="75000"/>
              </a:lnSpc>
              <a:buFontTx/>
              <a:buNone/>
            </a:pPr>
            <a:r>
              <a:rPr lang="en-US" altLang="en-US" sz="1200" dirty="0"/>
              <a:t>    Dim </a:t>
            </a:r>
            <a:r>
              <a:rPr lang="en-US" altLang="en-US" sz="1200" dirty="0" err="1"/>
              <a:t>MyNames</a:t>
            </a:r>
            <a:r>
              <a:rPr lang="en-US" altLang="en-US" sz="1200" dirty="0"/>
              <a:t> As Variant</a:t>
            </a:r>
          </a:p>
          <a:p>
            <a:pPr eaLnBrk="1" hangingPunct="1">
              <a:lnSpc>
                <a:spcPct val="75000"/>
              </a:lnSpc>
              <a:buFontTx/>
              <a:buNone/>
            </a:pPr>
            <a:r>
              <a:rPr lang="en-US" altLang="en-US" sz="1200" dirty="0"/>
              <a:t>    Dim </a:t>
            </a:r>
            <a:r>
              <a:rPr lang="en-US" altLang="en-US" sz="1200" dirty="0" err="1"/>
              <a:t>Mydistances</a:t>
            </a:r>
            <a:r>
              <a:rPr lang="en-US" altLang="en-US" sz="1200" dirty="0"/>
              <a:t> As Variant</a:t>
            </a:r>
          </a:p>
          <a:p>
            <a:pPr eaLnBrk="1" hangingPunct="1">
              <a:lnSpc>
                <a:spcPct val="75000"/>
              </a:lnSpc>
              <a:buFontTx/>
              <a:buNone/>
            </a:pPr>
            <a:r>
              <a:rPr lang="en-US" altLang="en-US" sz="1200" dirty="0"/>
              <a:t>    </a:t>
            </a:r>
            <a:r>
              <a:rPr lang="en-US" altLang="en-US" sz="1200" dirty="0" err="1"/>
              <a:t>MyVoltages</a:t>
            </a:r>
            <a:r>
              <a:rPr lang="en-US" altLang="en-US" sz="1200" dirty="0"/>
              <a:t> = </a:t>
            </a:r>
            <a:r>
              <a:rPr lang="en-US" altLang="en-US" sz="1200" dirty="0" err="1"/>
              <a:t>MyCircuit.AllBusVmagPu</a:t>
            </a:r>
            <a:endParaRPr lang="en-US" altLang="en-US" sz="1200" dirty="0"/>
          </a:p>
          <a:p>
            <a:pPr eaLnBrk="1" hangingPunct="1">
              <a:lnSpc>
                <a:spcPct val="75000"/>
              </a:lnSpc>
              <a:buFontTx/>
              <a:buNone/>
            </a:pPr>
            <a:r>
              <a:rPr lang="en-US" altLang="en-US" sz="1200" dirty="0"/>
              <a:t>    </a:t>
            </a:r>
            <a:r>
              <a:rPr lang="en-US" altLang="en-US" sz="1200" dirty="0" err="1"/>
              <a:t>MyNames</a:t>
            </a:r>
            <a:r>
              <a:rPr lang="en-US" altLang="en-US" sz="1200" dirty="0"/>
              <a:t> = </a:t>
            </a:r>
            <a:r>
              <a:rPr lang="en-US" altLang="en-US" sz="1200" dirty="0" err="1"/>
              <a:t>MyCircuit.AllNodeNames</a:t>
            </a:r>
            <a:endParaRPr lang="en-US" altLang="en-US" sz="1200" dirty="0"/>
          </a:p>
          <a:p>
            <a:pPr eaLnBrk="1" hangingPunct="1">
              <a:lnSpc>
                <a:spcPct val="75000"/>
              </a:lnSpc>
              <a:buFontTx/>
              <a:buNone/>
            </a:pPr>
            <a:r>
              <a:rPr lang="en-US" altLang="en-US" sz="1200" dirty="0"/>
              <a:t>    </a:t>
            </a:r>
            <a:r>
              <a:rPr lang="en-US" altLang="en-US" sz="1200" dirty="0" err="1"/>
              <a:t>Mydistances</a:t>
            </a:r>
            <a:r>
              <a:rPr lang="en-US" altLang="en-US" sz="1200" dirty="0"/>
              <a:t> = </a:t>
            </a:r>
            <a:r>
              <a:rPr lang="en-US" altLang="en-US" sz="1200" dirty="0" err="1"/>
              <a:t>MyCircuit.AllNodeDistances</a:t>
            </a:r>
            <a:endParaRPr lang="en-US" altLang="en-US" sz="1200" dirty="0"/>
          </a:p>
          <a:p>
            <a:pPr eaLnBrk="1" hangingPunct="1">
              <a:lnSpc>
                <a:spcPct val="75000"/>
              </a:lnSpc>
              <a:buFontTx/>
              <a:buNone/>
            </a:pPr>
            <a:r>
              <a:rPr lang="en-US" altLang="en-US" sz="1200" dirty="0"/>
              <a:t>    </a:t>
            </a:r>
          </a:p>
          <a:p>
            <a:pPr eaLnBrk="1" hangingPunct="1">
              <a:lnSpc>
                <a:spcPct val="75000"/>
              </a:lnSpc>
              <a:buFontTx/>
              <a:buNone/>
            </a:pPr>
            <a:r>
              <a:rPr lang="en-US" altLang="en-US" sz="1200" dirty="0"/>
              <a:t>    Dim </a:t>
            </a:r>
            <a:r>
              <a:rPr lang="en-US" altLang="en-US" sz="1200" dirty="0" err="1"/>
              <a:t>i</a:t>
            </a:r>
            <a:r>
              <a:rPr lang="en-US" altLang="en-US" sz="1200" dirty="0"/>
              <a:t> As Integer, </a:t>
            </a:r>
            <a:r>
              <a:rPr lang="en-US" altLang="en-US" sz="1200" dirty="0" err="1"/>
              <a:t>irow</a:t>
            </a:r>
            <a:r>
              <a:rPr lang="en-US" altLang="en-US" sz="1200" dirty="0"/>
              <a:t> As Integer</a:t>
            </a:r>
          </a:p>
          <a:p>
            <a:pPr eaLnBrk="1" hangingPunct="1">
              <a:lnSpc>
                <a:spcPct val="75000"/>
              </a:lnSpc>
              <a:buFontTx/>
              <a:buNone/>
            </a:pPr>
            <a:r>
              <a:rPr lang="en-US" altLang="en-US" sz="1200" dirty="0"/>
              <a:t>    </a:t>
            </a:r>
            <a:r>
              <a:rPr lang="en-US" altLang="en-US" sz="1200" dirty="0" err="1"/>
              <a:t>irow</a:t>
            </a:r>
            <a:r>
              <a:rPr lang="en-US" altLang="en-US" sz="1200" dirty="0"/>
              <a:t> = 1</a:t>
            </a:r>
          </a:p>
          <a:p>
            <a:pPr eaLnBrk="1" hangingPunct="1">
              <a:lnSpc>
                <a:spcPct val="75000"/>
              </a:lnSpc>
              <a:buFontTx/>
              <a:buNone/>
            </a:pPr>
            <a:r>
              <a:rPr lang="en-US" altLang="en-US" sz="1200" dirty="0"/>
              <a:t>    For </a:t>
            </a:r>
            <a:r>
              <a:rPr lang="en-US" altLang="en-US" sz="1200" dirty="0" err="1"/>
              <a:t>i</a:t>
            </a:r>
            <a:r>
              <a:rPr lang="en-US" altLang="en-US" sz="1200" dirty="0"/>
              <a:t> = </a:t>
            </a:r>
            <a:r>
              <a:rPr lang="en-US" altLang="en-US" sz="1200" dirty="0" err="1"/>
              <a:t>LBound</a:t>
            </a:r>
            <a:r>
              <a:rPr lang="en-US" altLang="en-US" sz="1200" dirty="0"/>
              <a:t>(</a:t>
            </a:r>
            <a:r>
              <a:rPr lang="en-US" altLang="en-US" sz="1200" dirty="0" err="1"/>
              <a:t>MyVoltages</a:t>
            </a:r>
            <a:r>
              <a:rPr lang="en-US" altLang="en-US" sz="1200" dirty="0"/>
              <a:t>) To </a:t>
            </a:r>
            <a:r>
              <a:rPr lang="en-US" altLang="en-US" sz="1200" dirty="0" err="1"/>
              <a:t>UBound</a:t>
            </a:r>
            <a:r>
              <a:rPr lang="en-US" altLang="en-US" sz="1200" dirty="0"/>
              <a:t>(</a:t>
            </a:r>
            <a:r>
              <a:rPr lang="en-US" altLang="en-US" sz="1200" dirty="0" err="1"/>
              <a:t>MyVoltages</a:t>
            </a:r>
            <a:r>
              <a:rPr lang="en-US" altLang="en-US" sz="1200" dirty="0"/>
              <a:t>)</a:t>
            </a:r>
          </a:p>
          <a:p>
            <a:pPr eaLnBrk="1" hangingPunct="1">
              <a:lnSpc>
                <a:spcPct val="75000"/>
              </a:lnSpc>
              <a:buFontTx/>
              <a:buNone/>
            </a:pPr>
            <a:r>
              <a:rPr lang="en-US" altLang="en-US" sz="1200" dirty="0"/>
              <a:t>        </a:t>
            </a:r>
            <a:r>
              <a:rPr lang="en-US" altLang="en-US" sz="1200" dirty="0" err="1"/>
              <a:t>ActiveSheet.Cells</a:t>
            </a:r>
            <a:r>
              <a:rPr lang="en-US" altLang="en-US" sz="1200" dirty="0"/>
              <a:t>(</a:t>
            </a:r>
            <a:r>
              <a:rPr lang="en-US" altLang="en-US" sz="1200" dirty="0" err="1"/>
              <a:t>irow</a:t>
            </a:r>
            <a:r>
              <a:rPr lang="en-US" altLang="en-US" sz="1200" dirty="0"/>
              <a:t>, 1).Value = </a:t>
            </a:r>
            <a:r>
              <a:rPr lang="en-US" altLang="en-US" sz="1200" dirty="0" err="1"/>
              <a:t>MyNames</a:t>
            </a:r>
            <a:r>
              <a:rPr lang="en-US" altLang="en-US" sz="1200" dirty="0"/>
              <a:t>(</a:t>
            </a:r>
            <a:r>
              <a:rPr lang="en-US" altLang="en-US" sz="1200" dirty="0" err="1"/>
              <a:t>i</a:t>
            </a:r>
            <a:r>
              <a:rPr lang="en-US" altLang="en-US" sz="1200" dirty="0"/>
              <a:t>)</a:t>
            </a:r>
          </a:p>
          <a:p>
            <a:pPr eaLnBrk="1" hangingPunct="1">
              <a:lnSpc>
                <a:spcPct val="75000"/>
              </a:lnSpc>
              <a:buFontTx/>
              <a:buNone/>
            </a:pPr>
            <a:r>
              <a:rPr lang="en-US" altLang="en-US" sz="1200" dirty="0"/>
              <a:t>        </a:t>
            </a:r>
            <a:r>
              <a:rPr lang="en-US" altLang="en-US" sz="1200" dirty="0" err="1"/>
              <a:t>ActiveSheet.Cells</a:t>
            </a:r>
            <a:r>
              <a:rPr lang="en-US" altLang="en-US" sz="1200" dirty="0"/>
              <a:t>(</a:t>
            </a:r>
            <a:r>
              <a:rPr lang="en-US" altLang="en-US" sz="1200" dirty="0" err="1"/>
              <a:t>irow</a:t>
            </a:r>
            <a:r>
              <a:rPr lang="en-US" altLang="en-US" sz="1200" dirty="0"/>
              <a:t>, 2).Value = </a:t>
            </a:r>
            <a:r>
              <a:rPr lang="en-US" altLang="en-US" sz="1200" dirty="0" err="1"/>
              <a:t>Mydistances</a:t>
            </a:r>
            <a:r>
              <a:rPr lang="en-US" altLang="en-US" sz="1200" dirty="0"/>
              <a:t>(</a:t>
            </a:r>
            <a:r>
              <a:rPr lang="en-US" altLang="en-US" sz="1200" dirty="0" err="1"/>
              <a:t>i</a:t>
            </a:r>
            <a:r>
              <a:rPr lang="en-US" altLang="en-US" sz="1200" dirty="0"/>
              <a:t>)</a:t>
            </a:r>
          </a:p>
          <a:p>
            <a:pPr eaLnBrk="1" hangingPunct="1">
              <a:lnSpc>
                <a:spcPct val="75000"/>
              </a:lnSpc>
              <a:buFontTx/>
              <a:buNone/>
            </a:pPr>
            <a:r>
              <a:rPr lang="en-US" altLang="en-US" sz="1200" dirty="0"/>
              <a:t>        </a:t>
            </a:r>
            <a:r>
              <a:rPr lang="en-US" altLang="en-US" sz="1200" dirty="0" err="1"/>
              <a:t>ActiveSheet.Cells</a:t>
            </a:r>
            <a:r>
              <a:rPr lang="en-US" altLang="en-US" sz="1200" dirty="0"/>
              <a:t>(</a:t>
            </a:r>
            <a:r>
              <a:rPr lang="en-US" altLang="en-US" sz="1200" dirty="0" err="1"/>
              <a:t>irow</a:t>
            </a:r>
            <a:r>
              <a:rPr lang="en-US" altLang="en-US" sz="1200" dirty="0"/>
              <a:t>, 3).Value = </a:t>
            </a:r>
            <a:r>
              <a:rPr lang="en-US" altLang="en-US" sz="1200" dirty="0" err="1"/>
              <a:t>MyVoltages</a:t>
            </a:r>
            <a:r>
              <a:rPr lang="en-US" altLang="en-US" sz="1200" dirty="0"/>
              <a:t>(</a:t>
            </a:r>
            <a:r>
              <a:rPr lang="en-US" altLang="en-US" sz="1200" dirty="0" err="1"/>
              <a:t>i</a:t>
            </a:r>
            <a:r>
              <a:rPr lang="en-US" altLang="en-US" sz="1200" dirty="0"/>
              <a:t>)</a:t>
            </a:r>
          </a:p>
          <a:p>
            <a:pPr eaLnBrk="1" hangingPunct="1">
              <a:lnSpc>
                <a:spcPct val="75000"/>
              </a:lnSpc>
              <a:buFontTx/>
              <a:buNone/>
            </a:pPr>
            <a:r>
              <a:rPr lang="en-US" altLang="en-US" sz="1200" dirty="0"/>
              <a:t>        </a:t>
            </a:r>
            <a:r>
              <a:rPr lang="en-US" altLang="en-US" sz="1200" dirty="0" err="1"/>
              <a:t>irow</a:t>
            </a:r>
            <a:r>
              <a:rPr lang="en-US" altLang="en-US" sz="1200" dirty="0"/>
              <a:t> = </a:t>
            </a:r>
            <a:r>
              <a:rPr lang="en-US" altLang="en-US" sz="1200" dirty="0" err="1"/>
              <a:t>irow</a:t>
            </a:r>
            <a:r>
              <a:rPr lang="en-US" altLang="en-US" sz="1200" dirty="0"/>
              <a:t> + 1</a:t>
            </a:r>
          </a:p>
          <a:p>
            <a:pPr eaLnBrk="1" hangingPunct="1">
              <a:lnSpc>
                <a:spcPct val="75000"/>
              </a:lnSpc>
              <a:buFontTx/>
              <a:buNone/>
            </a:pPr>
            <a:r>
              <a:rPr lang="en-US" altLang="en-US" sz="1200" dirty="0"/>
              <a:t>    Next I</a:t>
            </a:r>
          </a:p>
          <a:p>
            <a:pPr eaLnBrk="1" hangingPunct="1">
              <a:lnSpc>
                <a:spcPct val="75000"/>
              </a:lnSpc>
              <a:buFontTx/>
              <a:buNone/>
            </a:pPr>
            <a:r>
              <a:rPr lang="en-US" altLang="en-US" sz="1200" dirty="0"/>
              <a:t>    Set </a:t>
            </a:r>
            <a:r>
              <a:rPr lang="en-US" altLang="en-US" sz="1200" dirty="0" err="1"/>
              <a:t>MyOpenDSS</a:t>
            </a:r>
            <a:r>
              <a:rPr lang="en-US" altLang="en-US" sz="1200" dirty="0"/>
              <a:t> = Nothing</a:t>
            </a:r>
          </a:p>
          <a:p>
            <a:pPr eaLnBrk="1" hangingPunct="1">
              <a:lnSpc>
                <a:spcPct val="75000"/>
              </a:lnSpc>
              <a:buFontTx/>
              <a:buNone/>
            </a:pPr>
            <a:r>
              <a:rPr lang="en-US" altLang="en-US" sz="1200" dirty="0"/>
              <a:t>End Sub</a:t>
            </a:r>
          </a:p>
        </p:txBody>
      </p:sp>
    </p:spTree>
    <p:extLst>
      <p:ext uri="{BB962C8B-B14F-4D97-AF65-F5344CB8AC3E}">
        <p14:creationId xmlns:p14="http://schemas.microsoft.com/office/powerpoint/2010/main" val="420805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altLang="en-US"/>
              <a:t>Steps Require to Do This</a:t>
            </a:r>
          </a:p>
        </p:txBody>
      </p:sp>
      <p:sp>
        <p:nvSpPr>
          <p:cNvPr id="141315" name="Rectangle 3"/>
          <p:cNvSpPr>
            <a:spLocks noGrp="1" noChangeArrowheads="1"/>
          </p:cNvSpPr>
          <p:nvPr>
            <p:ph type="body" idx="1"/>
          </p:nvPr>
        </p:nvSpPr>
        <p:spPr/>
        <p:txBody>
          <a:bodyPr/>
          <a:lstStyle/>
          <a:p>
            <a:pPr eaLnBrk="1" hangingPunct="1"/>
            <a:r>
              <a:rPr lang="en-US" altLang="en-US" dirty="0"/>
              <a:t>Register OpenDSSEngine.DLL  </a:t>
            </a:r>
          </a:p>
          <a:p>
            <a:pPr lvl="1"/>
            <a:r>
              <a:rPr lang="en-US" altLang="en-US" dirty="0"/>
              <a:t>(</a:t>
            </a:r>
            <a:r>
              <a:rPr lang="en-US" altLang="en-US" b="1" dirty="0"/>
              <a:t>32-bit</a:t>
            </a:r>
            <a:r>
              <a:rPr lang="en-US" altLang="en-US" dirty="0"/>
              <a:t> if your Excel is 32-bit)</a:t>
            </a:r>
          </a:p>
          <a:p>
            <a:pPr lvl="1"/>
            <a:r>
              <a:rPr lang="en-US" altLang="en-US" dirty="0"/>
              <a:t>Done automatically if you use the </a:t>
            </a:r>
            <a:r>
              <a:rPr lang="en-US" altLang="en-US" dirty="0" err="1"/>
              <a:t>OpenDSS</a:t>
            </a:r>
            <a:r>
              <a:rPr lang="en-US" altLang="en-US" dirty="0"/>
              <a:t> Installer</a:t>
            </a:r>
          </a:p>
          <a:p>
            <a:pPr lvl="1"/>
            <a:endParaRPr lang="en-US" altLang="en-US" dirty="0"/>
          </a:p>
          <a:p>
            <a:pPr eaLnBrk="1" hangingPunct="1"/>
            <a:r>
              <a:rPr lang="en-US" altLang="en-US" dirty="0"/>
              <a:t>Start Microsoft Excel</a:t>
            </a:r>
          </a:p>
          <a:p>
            <a:pPr eaLnBrk="1" hangingPunct="1"/>
            <a:r>
              <a:rPr lang="en-US" altLang="en-US" dirty="0"/>
              <a:t>Type </a:t>
            </a:r>
            <a:r>
              <a:rPr lang="en-US" altLang="en-US" b="1" dirty="0"/>
              <a:t>alt-F11</a:t>
            </a:r>
            <a:r>
              <a:rPr lang="en-US" altLang="en-US" dirty="0"/>
              <a:t> to open VBA editor</a:t>
            </a:r>
          </a:p>
          <a:p>
            <a:pPr lvl="1" eaLnBrk="1" hangingPunct="1"/>
            <a:r>
              <a:rPr lang="en-US" altLang="en-US" dirty="0"/>
              <a:t>Or </a:t>
            </a:r>
            <a:r>
              <a:rPr lang="en-US" altLang="en-US" i="1" dirty="0"/>
              <a:t>Tools&gt;Macro</a:t>
            </a:r>
            <a:r>
              <a:rPr lang="en-US" altLang="en-US" dirty="0"/>
              <a:t> …</a:t>
            </a:r>
          </a:p>
          <a:p>
            <a:pPr eaLnBrk="1" hangingPunct="1"/>
            <a:r>
              <a:rPr lang="en-US" altLang="en-US" dirty="0"/>
              <a:t>Select </a:t>
            </a:r>
            <a:r>
              <a:rPr lang="en-US" altLang="en-US" dirty="0" err="1"/>
              <a:t>OpenDSS</a:t>
            </a:r>
            <a:r>
              <a:rPr lang="en-US" altLang="en-US" dirty="0"/>
              <a:t> Engine under </a:t>
            </a:r>
            <a:r>
              <a:rPr lang="en-US" altLang="en-US" i="1" dirty="0"/>
              <a:t>Tools&gt;References</a:t>
            </a:r>
          </a:p>
          <a:p>
            <a:pPr eaLnBrk="1" hangingPunct="1"/>
            <a:r>
              <a:rPr lang="en-US" altLang="en-US" i="1" dirty="0"/>
              <a:t>Insert&gt;Module</a:t>
            </a:r>
          </a:p>
          <a:p>
            <a:pPr eaLnBrk="1" hangingPunct="1"/>
            <a:r>
              <a:rPr lang="en-US" altLang="en-US" dirty="0"/>
              <a:t>Enter the VBA code into blank module</a:t>
            </a:r>
          </a:p>
          <a:p>
            <a:pPr lvl="1" eaLnBrk="1" hangingPunct="1"/>
            <a:r>
              <a:rPr lang="en-US" altLang="en-US" dirty="0"/>
              <a:t>Use correct path name for your computer</a:t>
            </a:r>
          </a:p>
          <a:p>
            <a:pPr eaLnBrk="1" hangingPunct="1"/>
            <a:r>
              <a:rPr lang="en-US" altLang="en-US" dirty="0"/>
              <a:t>Execute the macro “</a:t>
            </a:r>
            <a:r>
              <a:rPr lang="en-US" altLang="en-US" dirty="0" err="1"/>
              <a:t>MyMacro</a:t>
            </a:r>
            <a:r>
              <a:rPr lang="en-US" altLang="en-US" dirty="0"/>
              <a:t>”</a:t>
            </a:r>
          </a:p>
          <a:p>
            <a:pPr eaLnBrk="1" hangingPunct="1"/>
            <a:endParaRPr lang="en-US" altLang="en-US" dirty="0"/>
          </a:p>
        </p:txBody>
      </p:sp>
    </p:spTree>
    <p:extLst>
      <p:ext uri="{BB962C8B-B14F-4D97-AF65-F5344CB8AC3E}">
        <p14:creationId xmlns:p14="http://schemas.microsoft.com/office/powerpoint/2010/main" val="3707921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Resulting Chart in Excel</a:t>
            </a:r>
          </a:p>
        </p:txBody>
      </p:sp>
      <p:pic>
        <p:nvPicPr>
          <p:cNvPr id="3" name="Picture 2"/>
          <p:cNvPicPr>
            <a:picLocks noChangeAspect="1"/>
          </p:cNvPicPr>
          <p:nvPr/>
        </p:nvPicPr>
        <p:blipFill>
          <a:blip r:embed="rId3"/>
          <a:stretch>
            <a:fillRect/>
          </a:stretch>
        </p:blipFill>
        <p:spPr>
          <a:xfrm>
            <a:off x="448439" y="989704"/>
            <a:ext cx="7931767" cy="5368065"/>
          </a:xfrm>
          <a:prstGeom prst="rect">
            <a:avLst/>
          </a:prstGeom>
        </p:spPr>
      </p:pic>
    </p:spTree>
    <p:extLst>
      <p:ext uri="{BB962C8B-B14F-4D97-AF65-F5344CB8AC3E}">
        <p14:creationId xmlns:p14="http://schemas.microsoft.com/office/powerpoint/2010/main" val="1732583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Now change the load multiplier to 0.40  </a:t>
            </a:r>
            <a:br>
              <a:rPr lang="en-US" dirty="0"/>
            </a:br>
            <a:r>
              <a:rPr lang="en-US" dirty="0"/>
              <a:t>(40% of peak) and repeat …</a:t>
            </a:r>
            <a:br>
              <a:rPr lang="en-US" dirty="0"/>
            </a:b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8554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endParaRPr lang="en-US" altLang="en-US"/>
          </a:p>
        </p:txBody>
      </p:sp>
      <p:sp>
        <p:nvSpPr>
          <p:cNvPr id="140291" name="Rectangle 3"/>
          <p:cNvSpPr>
            <a:spLocks noGrp="1" noChangeArrowheads="1"/>
          </p:cNvSpPr>
          <p:nvPr>
            <p:ph type="body" idx="1"/>
          </p:nvPr>
        </p:nvSpPr>
        <p:spPr>
          <a:xfrm>
            <a:off x="274320" y="182563"/>
            <a:ext cx="8226425" cy="6111875"/>
          </a:xfrm>
          <a:solidFill>
            <a:schemeClr val="bg1"/>
          </a:solidFill>
        </p:spPr>
        <p:txBody>
          <a:bodyPr>
            <a:normAutofit fontScale="92500" lnSpcReduction="20000"/>
          </a:bodyPr>
          <a:lstStyle/>
          <a:p>
            <a:pPr eaLnBrk="1" hangingPunct="1">
              <a:lnSpc>
                <a:spcPct val="75000"/>
              </a:lnSpc>
              <a:buFontTx/>
              <a:buNone/>
            </a:pPr>
            <a:r>
              <a:rPr lang="en-US" altLang="en-US" sz="1200" dirty="0"/>
              <a:t>Option Explicit</a:t>
            </a:r>
          </a:p>
          <a:p>
            <a:pPr eaLnBrk="1" hangingPunct="1">
              <a:lnSpc>
                <a:spcPct val="75000"/>
              </a:lnSpc>
              <a:buFontTx/>
              <a:buNone/>
            </a:pPr>
            <a:r>
              <a:rPr lang="en-US" altLang="en-US" sz="1200" dirty="0"/>
              <a:t>Public </a:t>
            </a:r>
            <a:r>
              <a:rPr lang="en-US" altLang="en-US" sz="1200" dirty="0" err="1"/>
              <a:t>MyOpenDSS</a:t>
            </a:r>
            <a:r>
              <a:rPr lang="en-US" altLang="en-US" sz="1200" dirty="0"/>
              <a:t> As </a:t>
            </a:r>
            <a:r>
              <a:rPr lang="en-US" altLang="en-US" sz="1200" dirty="0" err="1"/>
              <a:t>OpenDSSengine.DSS</a:t>
            </a:r>
            <a:endParaRPr lang="en-US" altLang="en-US" sz="1200" dirty="0"/>
          </a:p>
          <a:p>
            <a:pPr eaLnBrk="1" hangingPunct="1">
              <a:lnSpc>
                <a:spcPct val="75000"/>
              </a:lnSpc>
              <a:buFontTx/>
              <a:buNone/>
            </a:pPr>
            <a:r>
              <a:rPr lang="en-US" altLang="en-US" sz="1200" dirty="0"/>
              <a:t>Public </a:t>
            </a:r>
            <a:r>
              <a:rPr lang="en-US" altLang="en-US" sz="1200" dirty="0" err="1"/>
              <a:t>MyText</a:t>
            </a:r>
            <a:r>
              <a:rPr lang="en-US" altLang="en-US" sz="1200" dirty="0"/>
              <a:t> As </a:t>
            </a:r>
            <a:r>
              <a:rPr lang="en-US" altLang="en-US" sz="1200" dirty="0" err="1"/>
              <a:t>OpenDSSengine.Text</a:t>
            </a:r>
            <a:endParaRPr lang="en-US" altLang="en-US" sz="1200" dirty="0"/>
          </a:p>
          <a:p>
            <a:pPr eaLnBrk="1" hangingPunct="1">
              <a:lnSpc>
                <a:spcPct val="75000"/>
              </a:lnSpc>
              <a:buFontTx/>
              <a:buNone/>
            </a:pPr>
            <a:r>
              <a:rPr lang="en-US" altLang="en-US" sz="1200" dirty="0"/>
              <a:t>Public </a:t>
            </a:r>
            <a:r>
              <a:rPr lang="en-US" altLang="en-US" sz="1200" dirty="0" err="1"/>
              <a:t>MyCircuit</a:t>
            </a:r>
            <a:r>
              <a:rPr lang="en-US" altLang="en-US" sz="1200" dirty="0"/>
              <a:t> As </a:t>
            </a:r>
            <a:r>
              <a:rPr lang="en-US" altLang="en-US" sz="1200" dirty="0" err="1"/>
              <a:t>OpenDSSengine.Circuit</a:t>
            </a:r>
            <a:endParaRPr lang="en-US" altLang="en-US" sz="1200" dirty="0"/>
          </a:p>
          <a:p>
            <a:pPr eaLnBrk="1" hangingPunct="1">
              <a:lnSpc>
                <a:spcPct val="75000"/>
              </a:lnSpc>
              <a:buFontTx/>
              <a:buNone/>
            </a:pPr>
            <a:endParaRPr lang="en-US" altLang="en-US" sz="1200" dirty="0"/>
          </a:p>
          <a:p>
            <a:pPr eaLnBrk="1" hangingPunct="1">
              <a:lnSpc>
                <a:spcPct val="75000"/>
              </a:lnSpc>
              <a:buFontTx/>
              <a:buNone/>
            </a:pPr>
            <a:r>
              <a:rPr lang="en-US" altLang="en-US" sz="1200" dirty="0"/>
              <a:t>Public Sub </a:t>
            </a:r>
            <a:r>
              <a:rPr lang="en-US" altLang="en-US" sz="1200" dirty="0" err="1"/>
              <a:t>MyMacro</a:t>
            </a:r>
            <a:r>
              <a:rPr lang="en-US" altLang="en-US" sz="1200" dirty="0"/>
              <a:t>()</a:t>
            </a:r>
          </a:p>
          <a:p>
            <a:pPr eaLnBrk="1" hangingPunct="1">
              <a:lnSpc>
                <a:spcPct val="75000"/>
              </a:lnSpc>
              <a:buFontTx/>
              <a:buNone/>
            </a:pPr>
            <a:r>
              <a:rPr lang="en-US" altLang="en-US" sz="1200" dirty="0"/>
              <a:t>    Set </a:t>
            </a:r>
            <a:r>
              <a:rPr lang="en-US" altLang="en-US" sz="1200" dirty="0" err="1"/>
              <a:t>MyOpenDSS</a:t>
            </a:r>
            <a:r>
              <a:rPr lang="en-US" altLang="en-US" sz="1200" dirty="0"/>
              <a:t> = New </a:t>
            </a:r>
            <a:r>
              <a:rPr lang="en-US" altLang="en-US" sz="1200" dirty="0" err="1"/>
              <a:t>OpenDSSengine.DSS</a:t>
            </a:r>
            <a:endParaRPr lang="en-US" altLang="en-US" sz="1200" dirty="0"/>
          </a:p>
          <a:p>
            <a:pPr eaLnBrk="1" hangingPunct="1">
              <a:lnSpc>
                <a:spcPct val="75000"/>
              </a:lnSpc>
              <a:buFontTx/>
              <a:buNone/>
            </a:pPr>
            <a:r>
              <a:rPr lang="en-US" altLang="en-US" sz="1200" dirty="0"/>
              <a:t>    </a:t>
            </a:r>
            <a:r>
              <a:rPr lang="en-US" altLang="en-US" sz="1200" dirty="0" err="1"/>
              <a:t>MyOpenDSS.Start</a:t>
            </a:r>
            <a:r>
              <a:rPr lang="en-US" altLang="en-US" sz="1200" dirty="0"/>
              <a:t> (0)</a:t>
            </a:r>
          </a:p>
          <a:p>
            <a:pPr eaLnBrk="1" hangingPunct="1">
              <a:lnSpc>
                <a:spcPct val="75000"/>
              </a:lnSpc>
              <a:buFontTx/>
              <a:buNone/>
            </a:pPr>
            <a:r>
              <a:rPr lang="en-US" altLang="en-US" sz="1200" dirty="0"/>
              <a:t>    </a:t>
            </a:r>
          </a:p>
          <a:p>
            <a:pPr eaLnBrk="1" hangingPunct="1">
              <a:lnSpc>
                <a:spcPct val="75000"/>
              </a:lnSpc>
              <a:buFontTx/>
              <a:buNone/>
            </a:pPr>
            <a:r>
              <a:rPr lang="en-US" altLang="en-US" sz="1200" dirty="0"/>
              <a:t>    Set </a:t>
            </a:r>
            <a:r>
              <a:rPr lang="en-US" altLang="en-US" sz="1200" dirty="0" err="1"/>
              <a:t>MyText</a:t>
            </a:r>
            <a:r>
              <a:rPr lang="en-US" altLang="en-US" sz="1200" dirty="0"/>
              <a:t> = </a:t>
            </a:r>
            <a:r>
              <a:rPr lang="en-US" altLang="en-US" sz="1200" dirty="0" err="1"/>
              <a:t>MyOpenDSS.Text</a:t>
            </a:r>
            <a:endParaRPr lang="en-US" altLang="en-US" sz="1200" dirty="0"/>
          </a:p>
          <a:p>
            <a:pPr eaLnBrk="1" hangingPunct="1">
              <a:lnSpc>
                <a:spcPct val="75000"/>
              </a:lnSpc>
              <a:buFontTx/>
              <a:buNone/>
            </a:pPr>
            <a:r>
              <a:rPr lang="en-US" altLang="en-US" sz="1200" dirty="0"/>
              <a:t>    Set </a:t>
            </a:r>
            <a:r>
              <a:rPr lang="en-US" altLang="en-US" sz="1200" dirty="0" err="1"/>
              <a:t>MyCircuit</a:t>
            </a:r>
            <a:r>
              <a:rPr lang="en-US" altLang="en-US" sz="1200" dirty="0"/>
              <a:t> = </a:t>
            </a:r>
            <a:r>
              <a:rPr lang="en-US" altLang="en-US" sz="1200" dirty="0" err="1"/>
              <a:t>MyOpenDSS.ActiveCircuit</a:t>
            </a:r>
            <a:endParaRPr lang="en-US" altLang="en-US" sz="1200" dirty="0"/>
          </a:p>
          <a:p>
            <a:pPr eaLnBrk="1" hangingPunct="1">
              <a:lnSpc>
                <a:spcPct val="75000"/>
              </a:lnSpc>
              <a:buFontTx/>
              <a:buNone/>
            </a:pPr>
            <a:r>
              <a:rPr lang="en-US" altLang="en-US" sz="1200" dirty="0"/>
              <a:t>        </a:t>
            </a:r>
          </a:p>
          <a:p>
            <a:pPr eaLnBrk="1" hangingPunct="1">
              <a:lnSpc>
                <a:spcPct val="75000"/>
              </a:lnSpc>
              <a:buFontTx/>
              <a:buNone/>
            </a:pPr>
            <a:r>
              <a:rPr lang="en-US" altLang="en-US" sz="1200" dirty="0"/>
              <a:t>    </a:t>
            </a:r>
            <a:r>
              <a:rPr lang="en-US" altLang="en-US" sz="1200" dirty="0" err="1"/>
              <a:t>MyText.Command</a:t>
            </a:r>
            <a:r>
              <a:rPr lang="en-US" altLang="en-US" sz="1200" dirty="0"/>
              <a:t> = "Compile (C:\</a:t>
            </a:r>
            <a:r>
              <a:rPr lang="en-US" altLang="en-US" sz="1200" dirty="0" err="1"/>
              <a:t>OpenDSS</a:t>
            </a:r>
            <a:r>
              <a:rPr lang="en-US" altLang="en-US" sz="1200" dirty="0"/>
              <a:t>\</a:t>
            </a:r>
            <a:r>
              <a:rPr lang="en-US" altLang="en-US" sz="1200" dirty="0" err="1"/>
              <a:t>IEEETestCases</a:t>
            </a:r>
            <a:r>
              <a:rPr lang="en-US" altLang="en-US" sz="1200" dirty="0"/>
              <a:t>\123Bus\IEEE123Master.dss)"</a:t>
            </a:r>
          </a:p>
          <a:p>
            <a:pPr eaLnBrk="1" hangingPunct="1">
              <a:lnSpc>
                <a:spcPct val="75000"/>
              </a:lnSpc>
              <a:buFontTx/>
              <a:buNone/>
            </a:pPr>
            <a:r>
              <a:rPr lang="en-US" altLang="en-US" sz="1200" dirty="0"/>
              <a:t>    </a:t>
            </a:r>
            <a:r>
              <a:rPr lang="en-US" altLang="en-US" sz="1200" dirty="0" err="1"/>
              <a:t>MyText.Command</a:t>
            </a:r>
            <a:r>
              <a:rPr lang="en-US" altLang="en-US" sz="1200" dirty="0"/>
              <a:t> = "New Energymeter.M1 element=Line.L115 terminal=1"</a:t>
            </a:r>
          </a:p>
          <a:p>
            <a:pPr eaLnBrk="1" hangingPunct="1">
              <a:lnSpc>
                <a:spcPct val="75000"/>
              </a:lnSpc>
              <a:buFontTx/>
              <a:buNone/>
            </a:pPr>
            <a:r>
              <a:rPr lang="en-US" altLang="en-US" sz="1200" dirty="0"/>
              <a:t>    </a:t>
            </a:r>
            <a:r>
              <a:rPr lang="en-US" altLang="en-US" sz="1200" dirty="0" err="1"/>
              <a:t>MyText.Command</a:t>
            </a:r>
            <a:r>
              <a:rPr lang="en-US" altLang="en-US" sz="1200" dirty="0"/>
              <a:t> = "Solve“</a:t>
            </a:r>
          </a:p>
          <a:p>
            <a:pPr eaLnBrk="1" hangingPunct="1">
              <a:lnSpc>
                <a:spcPct val="75000"/>
              </a:lnSpc>
              <a:buFontTx/>
              <a:buNone/>
            </a:pPr>
            <a:endParaRPr lang="en-US" altLang="en-US" sz="1200" dirty="0">
              <a:solidFill>
                <a:srgbClr val="FF0000"/>
              </a:solidFill>
            </a:endParaRPr>
          </a:p>
          <a:p>
            <a:pPr>
              <a:lnSpc>
                <a:spcPct val="75000"/>
              </a:lnSpc>
              <a:buNone/>
            </a:pPr>
            <a:r>
              <a:rPr lang="en-US" altLang="en-US" sz="1200" dirty="0">
                <a:solidFill>
                  <a:srgbClr val="FF0000"/>
                </a:solidFill>
              </a:rPr>
              <a:t>    </a:t>
            </a:r>
            <a:r>
              <a:rPr lang="en-US" altLang="en-US" sz="1200" dirty="0" err="1">
                <a:solidFill>
                  <a:srgbClr val="FF0000"/>
                </a:solidFill>
              </a:rPr>
              <a:t>MyText.Command</a:t>
            </a:r>
            <a:r>
              <a:rPr lang="en-US" altLang="en-US" sz="1200" dirty="0">
                <a:solidFill>
                  <a:srgbClr val="FF0000"/>
                </a:solidFill>
              </a:rPr>
              <a:t> = “Set </a:t>
            </a:r>
            <a:r>
              <a:rPr lang="en-US" altLang="en-US" sz="1200" dirty="0" err="1">
                <a:solidFill>
                  <a:srgbClr val="FF0000"/>
                </a:solidFill>
              </a:rPr>
              <a:t>Loadmult</a:t>
            </a:r>
            <a:r>
              <a:rPr lang="en-US" altLang="en-US" sz="1200" dirty="0">
                <a:solidFill>
                  <a:srgbClr val="FF0000"/>
                </a:solidFill>
              </a:rPr>
              <a:t>=0.40"</a:t>
            </a:r>
          </a:p>
          <a:p>
            <a:pPr eaLnBrk="1" hangingPunct="1">
              <a:lnSpc>
                <a:spcPct val="75000"/>
              </a:lnSpc>
              <a:buFontTx/>
              <a:buNone/>
            </a:pPr>
            <a:r>
              <a:rPr lang="en-US" altLang="en-US" sz="1200" dirty="0">
                <a:solidFill>
                  <a:srgbClr val="FF0000"/>
                </a:solidFill>
              </a:rPr>
              <a:t>    </a:t>
            </a:r>
            <a:r>
              <a:rPr lang="en-US" altLang="en-US" sz="1200" dirty="0" err="1">
                <a:solidFill>
                  <a:srgbClr val="FF0000"/>
                </a:solidFill>
              </a:rPr>
              <a:t>MyCircuit.Solution.Solve</a:t>
            </a:r>
            <a:r>
              <a:rPr lang="en-US" altLang="en-US" sz="1200" dirty="0">
                <a:solidFill>
                  <a:srgbClr val="FF0000"/>
                </a:solidFill>
              </a:rPr>
              <a:t>   ‘ Solve by call to interface rather than using Text</a:t>
            </a:r>
          </a:p>
          <a:p>
            <a:pPr eaLnBrk="1" hangingPunct="1">
              <a:lnSpc>
                <a:spcPct val="75000"/>
              </a:lnSpc>
              <a:buFontTx/>
              <a:buNone/>
            </a:pPr>
            <a:r>
              <a:rPr lang="en-US" altLang="en-US" sz="1200" dirty="0"/>
              <a:t>    </a:t>
            </a:r>
          </a:p>
          <a:p>
            <a:pPr eaLnBrk="1" hangingPunct="1">
              <a:lnSpc>
                <a:spcPct val="75000"/>
              </a:lnSpc>
              <a:buFontTx/>
              <a:buNone/>
            </a:pPr>
            <a:r>
              <a:rPr lang="en-US" altLang="en-US" sz="1200" dirty="0"/>
              <a:t>    Dim </a:t>
            </a:r>
            <a:r>
              <a:rPr lang="en-US" altLang="en-US" sz="1200" dirty="0" err="1"/>
              <a:t>MyVoltages</a:t>
            </a:r>
            <a:r>
              <a:rPr lang="en-US" altLang="en-US" sz="1200" dirty="0"/>
              <a:t> As Variant</a:t>
            </a:r>
          </a:p>
          <a:p>
            <a:pPr eaLnBrk="1" hangingPunct="1">
              <a:lnSpc>
                <a:spcPct val="75000"/>
              </a:lnSpc>
              <a:buFontTx/>
              <a:buNone/>
            </a:pPr>
            <a:r>
              <a:rPr lang="en-US" altLang="en-US" sz="1200" dirty="0"/>
              <a:t>    Dim </a:t>
            </a:r>
            <a:r>
              <a:rPr lang="en-US" altLang="en-US" sz="1200" dirty="0" err="1"/>
              <a:t>MyNames</a:t>
            </a:r>
            <a:r>
              <a:rPr lang="en-US" altLang="en-US" sz="1200" dirty="0"/>
              <a:t> As Variant</a:t>
            </a:r>
          </a:p>
          <a:p>
            <a:pPr eaLnBrk="1" hangingPunct="1">
              <a:lnSpc>
                <a:spcPct val="75000"/>
              </a:lnSpc>
              <a:buFontTx/>
              <a:buNone/>
            </a:pPr>
            <a:r>
              <a:rPr lang="en-US" altLang="en-US" sz="1200" dirty="0"/>
              <a:t>    Dim </a:t>
            </a:r>
            <a:r>
              <a:rPr lang="en-US" altLang="en-US" sz="1200" dirty="0" err="1"/>
              <a:t>Mydistances</a:t>
            </a:r>
            <a:r>
              <a:rPr lang="en-US" altLang="en-US" sz="1200" dirty="0"/>
              <a:t> As Variant</a:t>
            </a:r>
          </a:p>
          <a:p>
            <a:pPr eaLnBrk="1" hangingPunct="1">
              <a:lnSpc>
                <a:spcPct val="75000"/>
              </a:lnSpc>
              <a:buFontTx/>
              <a:buNone/>
            </a:pPr>
            <a:r>
              <a:rPr lang="en-US" altLang="en-US" sz="1200" dirty="0"/>
              <a:t>    </a:t>
            </a:r>
            <a:r>
              <a:rPr lang="en-US" altLang="en-US" sz="1200" dirty="0" err="1"/>
              <a:t>MyVoltages</a:t>
            </a:r>
            <a:r>
              <a:rPr lang="en-US" altLang="en-US" sz="1200" dirty="0"/>
              <a:t> = </a:t>
            </a:r>
            <a:r>
              <a:rPr lang="en-US" altLang="en-US" sz="1200" dirty="0" err="1"/>
              <a:t>MyCircuit.AllBusVmagPu</a:t>
            </a:r>
            <a:endParaRPr lang="en-US" altLang="en-US" sz="1200" dirty="0"/>
          </a:p>
          <a:p>
            <a:pPr eaLnBrk="1" hangingPunct="1">
              <a:lnSpc>
                <a:spcPct val="75000"/>
              </a:lnSpc>
              <a:buFontTx/>
              <a:buNone/>
            </a:pPr>
            <a:r>
              <a:rPr lang="en-US" altLang="en-US" sz="1200" dirty="0"/>
              <a:t>    </a:t>
            </a:r>
            <a:r>
              <a:rPr lang="en-US" altLang="en-US" sz="1200" dirty="0" err="1"/>
              <a:t>MyNames</a:t>
            </a:r>
            <a:r>
              <a:rPr lang="en-US" altLang="en-US" sz="1200" dirty="0"/>
              <a:t> = </a:t>
            </a:r>
            <a:r>
              <a:rPr lang="en-US" altLang="en-US" sz="1200" dirty="0" err="1"/>
              <a:t>MyCircuit.AllNodeNames</a:t>
            </a:r>
            <a:endParaRPr lang="en-US" altLang="en-US" sz="1200" dirty="0"/>
          </a:p>
          <a:p>
            <a:pPr eaLnBrk="1" hangingPunct="1">
              <a:lnSpc>
                <a:spcPct val="75000"/>
              </a:lnSpc>
              <a:buFontTx/>
              <a:buNone/>
            </a:pPr>
            <a:r>
              <a:rPr lang="en-US" altLang="en-US" sz="1200" dirty="0"/>
              <a:t>    </a:t>
            </a:r>
            <a:r>
              <a:rPr lang="en-US" altLang="en-US" sz="1200" dirty="0" err="1"/>
              <a:t>Mydistances</a:t>
            </a:r>
            <a:r>
              <a:rPr lang="en-US" altLang="en-US" sz="1200" dirty="0"/>
              <a:t> = </a:t>
            </a:r>
            <a:r>
              <a:rPr lang="en-US" altLang="en-US" sz="1200" dirty="0" err="1"/>
              <a:t>MyCircuit.AllNodeDistances</a:t>
            </a:r>
            <a:endParaRPr lang="en-US" altLang="en-US" sz="1200" dirty="0"/>
          </a:p>
          <a:p>
            <a:pPr eaLnBrk="1" hangingPunct="1">
              <a:lnSpc>
                <a:spcPct val="75000"/>
              </a:lnSpc>
              <a:buFontTx/>
              <a:buNone/>
            </a:pPr>
            <a:r>
              <a:rPr lang="en-US" altLang="en-US" sz="1200" dirty="0"/>
              <a:t>    </a:t>
            </a:r>
          </a:p>
          <a:p>
            <a:pPr eaLnBrk="1" hangingPunct="1">
              <a:lnSpc>
                <a:spcPct val="75000"/>
              </a:lnSpc>
              <a:buFontTx/>
              <a:buNone/>
            </a:pPr>
            <a:r>
              <a:rPr lang="en-US" altLang="en-US" sz="1200" dirty="0"/>
              <a:t>    Dim </a:t>
            </a:r>
            <a:r>
              <a:rPr lang="en-US" altLang="en-US" sz="1200" dirty="0" err="1"/>
              <a:t>i</a:t>
            </a:r>
            <a:r>
              <a:rPr lang="en-US" altLang="en-US" sz="1200" dirty="0"/>
              <a:t> As Integer, </a:t>
            </a:r>
            <a:r>
              <a:rPr lang="en-US" altLang="en-US" sz="1200" dirty="0" err="1"/>
              <a:t>irow</a:t>
            </a:r>
            <a:r>
              <a:rPr lang="en-US" altLang="en-US" sz="1200" dirty="0"/>
              <a:t> As Integer</a:t>
            </a:r>
          </a:p>
          <a:p>
            <a:pPr eaLnBrk="1" hangingPunct="1">
              <a:lnSpc>
                <a:spcPct val="75000"/>
              </a:lnSpc>
              <a:buFontTx/>
              <a:buNone/>
            </a:pPr>
            <a:r>
              <a:rPr lang="en-US" altLang="en-US" sz="1200" dirty="0"/>
              <a:t>    </a:t>
            </a:r>
            <a:r>
              <a:rPr lang="en-US" altLang="en-US" sz="1200" dirty="0" err="1"/>
              <a:t>irow</a:t>
            </a:r>
            <a:r>
              <a:rPr lang="en-US" altLang="en-US" sz="1200" dirty="0"/>
              <a:t> = 1</a:t>
            </a:r>
          </a:p>
          <a:p>
            <a:pPr eaLnBrk="1" hangingPunct="1">
              <a:lnSpc>
                <a:spcPct val="75000"/>
              </a:lnSpc>
              <a:buFontTx/>
              <a:buNone/>
            </a:pPr>
            <a:r>
              <a:rPr lang="en-US" altLang="en-US" sz="1200" dirty="0"/>
              <a:t>    For </a:t>
            </a:r>
            <a:r>
              <a:rPr lang="en-US" altLang="en-US" sz="1200" dirty="0" err="1"/>
              <a:t>i</a:t>
            </a:r>
            <a:r>
              <a:rPr lang="en-US" altLang="en-US" sz="1200" dirty="0"/>
              <a:t> = </a:t>
            </a:r>
            <a:r>
              <a:rPr lang="en-US" altLang="en-US" sz="1200" dirty="0" err="1"/>
              <a:t>LBound</a:t>
            </a:r>
            <a:r>
              <a:rPr lang="en-US" altLang="en-US" sz="1200" dirty="0"/>
              <a:t>(</a:t>
            </a:r>
            <a:r>
              <a:rPr lang="en-US" altLang="en-US" sz="1200" dirty="0" err="1"/>
              <a:t>MyVoltages</a:t>
            </a:r>
            <a:r>
              <a:rPr lang="en-US" altLang="en-US" sz="1200" dirty="0"/>
              <a:t>) To </a:t>
            </a:r>
            <a:r>
              <a:rPr lang="en-US" altLang="en-US" sz="1200" dirty="0" err="1"/>
              <a:t>UBound</a:t>
            </a:r>
            <a:r>
              <a:rPr lang="en-US" altLang="en-US" sz="1200" dirty="0"/>
              <a:t>(</a:t>
            </a:r>
            <a:r>
              <a:rPr lang="en-US" altLang="en-US" sz="1200" dirty="0" err="1"/>
              <a:t>MyVoltages</a:t>
            </a:r>
            <a:r>
              <a:rPr lang="en-US" altLang="en-US" sz="1200" dirty="0"/>
              <a:t>)</a:t>
            </a:r>
          </a:p>
          <a:p>
            <a:pPr eaLnBrk="1" hangingPunct="1">
              <a:lnSpc>
                <a:spcPct val="75000"/>
              </a:lnSpc>
              <a:buFontTx/>
              <a:buNone/>
            </a:pPr>
            <a:r>
              <a:rPr lang="en-US" altLang="en-US" sz="1200" dirty="0"/>
              <a:t>        </a:t>
            </a:r>
            <a:r>
              <a:rPr lang="en-US" altLang="en-US" sz="1200" dirty="0" err="1"/>
              <a:t>ActiveSheet.Cells</a:t>
            </a:r>
            <a:r>
              <a:rPr lang="en-US" altLang="en-US" sz="1200" dirty="0"/>
              <a:t>(</a:t>
            </a:r>
            <a:r>
              <a:rPr lang="en-US" altLang="en-US" sz="1200" dirty="0" err="1"/>
              <a:t>irow</a:t>
            </a:r>
            <a:r>
              <a:rPr lang="en-US" altLang="en-US" sz="1200" dirty="0"/>
              <a:t>, 1).Value = </a:t>
            </a:r>
            <a:r>
              <a:rPr lang="en-US" altLang="en-US" sz="1200" dirty="0" err="1"/>
              <a:t>MyNames</a:t>
            </a:r>
            <a:r>
              <a:rPr lang="en-US" altLang="en-US" sz="1200" dirty="0"/>
              <a:t>(</a:t>
            </a:r>
            <a:r>
              <a:rPr lang="en-US" altLang="en-US" sz="1200" dirty="0" err="1"/>
              <a:t>i</a:t>
            </a:r>
            <a:r>
              <a:rPr lang="en-US" altLang="en-US" sz="1200" dirty="0"/>
              <a:t>)</a:t>
            </a:r>
          </a:p>
          <a:p>
            <a:pPr eaLnBrk="1" hangingPunct="1">
              <a:lnSpc>
                <a:spcPct val="75000"/>
              </a:lnSpc>
              <a:buFontTx/>
              <a:buNone/>
            </a:pPr>
            <a:r>
              <a:rPr lang="en-US" altLang="en-US" sz="1200" dirty="0"/>
              <a:t>        </a:t>
            </a:r>
            <a:r>
              <a:rPr lang="en-US" altLang="en-US" sz="1200" dirty="0" err="1"/>
              <a:t>ActiveSheet.Cells</a:t>
            </a:r>
            <a:r>
              <a:rPr lang="en-US" altLang="en-US" sz="1200" dirty="0"/>
              <a:t>(</a:t>
            </a:r>
            <a:r>
              <a:rPr lang="en-US" altLang="en-US" sz="1200" dirty="0" err="1"/>
              <a:t>irow</a:t>
            </a:r>
            <a:r>
              <a:rPr lang="en-US" altLang="en-US" sz="1200" dirty="0"/>
              <a:t>, 2).Value = </a:t>
            </a:r>
            <a:r>
              <a:rPr lang="en-US" altLang="en-US" sz="1200" dirty="0" err="1"/>
              <a:t>Mydistances</a:t>
            </a:r>
            <a:r>
              <a:rPr lang="en-US" altLang="en-US" sz="1200" dirty="0"/>
              <a:t>(</a:t>
            </a:r>
            <a:r>
              <a:rPr lang="en-US" altLang="en-US" sz="1200" dirty="0" err="1"/>
              <a:t>i</a:t>
            </a:r>
            <a:r>
              <a:rPr lang="en-US" altLang="en-US" sz="1200" dirty="0"/>
              <a:t>)</a:t>
            </a:r>
          </a:p>
          <a:p>
            <a:pPr eaLnBrk="1" hangingPunct="1">
              <a:lnSpc>
                <a:spcPct val="75000"/>
              </a:lnSpc>
              <a:buFontTx/>
              <a:buNone/>
            </a:pPr>
            <a:r>
              <a:rPr lang="en-US" altLang="en-US" sz="1200" dirty="0"/>
              <a:t>        </a:t>
            </a:r>
            <a:r>
              <a:rPr lang="en-US" altLang="en-US" sz="1200" dirty="0" err="1"/>
              <a:t>ActiveSheet.Cells</a:t>
            </a:r>
            <a:r>
              <a:rPr lang="en-US" altLang="en-US" sz="1200" dirty="0"/>
              <a:t>(</a:t>
            </a:r>
            <a:r>
              <a:rPr lang="en-US" altLang="en-US" sz="1200" dirty="0" err="1"/>
              <a:t>irow</a:t>
            </a:r>
            <a:r>
              <a:rPr lang="en-US" altLang="en-US" sz="1200" dirty="0"/>
              <a:t>, 3).Value = </a:t>
            </a:r>
            <a:r>
              <a:rPr lang="en-US" altLang="en-US" sz="1200" dirty="0" err="1"/>
              <a:t>MyVoltages</a:t>
            </a:r>
            <a:r>
              <a:rPr lang="en-US" altLang="en-US" sz="1200" dirty="0"/>
              <a:t>(</a:t>
            </a:r>
            <a:r>
              <a:rPr lang="en-US" altLang="en-US" sz="1200" dirty="0" err="1"/>
              <a:t>i</a:t>
            </a:r>
            <a:r>
              <a:rPr lang="en-US" altLang="en-US" sz="1200" dirty="0"/>
              <a:t>)</a:t>
            </a:r>
          </a:p>
          <a:p>
            <a:pPr eaLnBrk="1" hangingPunct="1">
              <a:lnSpc>
                <a:spcPct val="75000"/>
              </a:lnSpc>
              <a:buFontTx/>
              <a:buNone/>
            </a:pPr>
            <a:r>
              <a:rPr lang="en-US" altLang="en-US" sz="1200" dirty="0"/>
              <a:t>        </a:t>
            </a:r>
            <a:r>
              <a:rPr lang="en-US" altLang="en-US" sz="1200" dirty="0" err="1"/>
              <a:t>irow</a:t>
            </a:r>
            <a:r>
              <a:rPr lang="en-US" altLang="en-US" sz="1200" dirty="0"/>
              <a:t> = </a:t>
            </a:r>
            <a:r>
              <a:rPr lang="en-US" altLang="en-US" sz="1200" dirty="0" err="1"/>
              <a:t>irow</a:t>
            </a:r>
            <a:r>
              <a:rPr lang="en-US" altLang="en-US" sz="1200" dirty="0"/>
              <a:t> + 1</a:t>
            </a:r>
          </a:p>
          <a:p>
            <a:pPr eaLnBrk="1" hangingPunct="1">
              <a:lnSpc>
                <a:spcPct val="75000"/>
              </a:lnSpc>
              <a:buFontTx/>
              <a:buNone/>
            </a:pPr>
            <a:r>
              <a:rPr lang="en-US" altLang="en-US" sz="1200" dirty="0"/>
              <a:t>    Next I</a:t>
            </a:r>
          </a:p>
          <a:p>
            <a:pPr eaLnBrk="1" hangingPunct="1">
              <a:lnSpc>
                <a:spcPct val="75000"/>
              </a:lnSpc>
              <a:buFontTx/>
              <a:buNone/>
            </a:pPr>
            <a:r>
              <a:rPr lang="en-US" altLang="en-US" sz="1200" dirty="0"/>
              <a:t>    Set </a:t>
            </a:r>
            <a:r>
              <a:rPr lang="en-US" altLang="en-US" sz="1200" dirty="0" err="1"/>
              <a:t>MyOpenDSS</a:t>
            </a:r>
            <a:r>
              <a:rPr lang="en-US" altLang="en-US" sz="1200" dirty="0"/>
              <a:t> = Nothing</a:t>
            </a:r>
          </a:p>
          <a:p>
            <a:pPr eaLnBrk="1" hangingPunct="1">
              <a:lnSpc>
                <a:spcPct val="75000"/>
              </a:lnSpc>
              <a:buFontTx/>
              <a:buNone/>
            </a:pPr>
            <a:r>
              <a:rPr lang="en-US" altLang="en-US" sz="1200" dirty="0"/>
              <a:t>End Sub</a:t>
            </a:r>
          </a:p>
        </p:txBody>
      </p:sp>
    </p:spTree>
    <p:extLst>
      <p:ext uri="{BB962C8B-B14F-4D97-AF65-F5344CB8AC3E}">
        <p14:creationId xmlns:p14="http://schemas.microsoft.com/office/powerpoint/2010/main" val="205014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en-US" dirty="0"/>
              <a:t>Resulting Chart in Excel at 40% Load</a:t>
            </a:r>
          </a:p>
        </p:txBody>
      </p:sp>
      <p:pic>
        <p:nvPicPr>
          <p:cNvPr id="2" name="Picture 1"/>
          <p:cNvPicPr>
            <a:picLocks noChangeAspect="1"/>
          </p:cNvPicPr>
          <p:nvPr/>
        </p:nvPicPr>
        <p:blipFill>
          <a:blip r:embed="rId3"/>
          <a:stretch>
            <a:fillRect/>
          </a:stretch>
        </p:blipFill>
        <p:spPr>
          <a:xfrm>
            <a:off x="580913" y="786430"/>
            <a:ext cx="7605656" cy="5560408"/>
          </a:xfrm>
          <a:prstGeom prst="rect">
            <a:avLst/>
          </a:prstGeom>
        </p:spPr>
      </p:pic>
    </p:spTree>
    <p:extLst>
      <p:ext uri="{BB962C8B-B14F-4D97-AF65-F5344CB8AC3E}">
        <p14:creationId xmlns:p14="http://schemas.microsoft.com/office/powerpoint/2010/main" val="324317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3"/>
          <p:cNvSpPr>
            <a:spLocks noGrp="1"/>
          </p:cNvSpPr>
          <p:nvPr>
            <p:ph type="title"/>
          </p:nvPr>
        </p:nvSpPr>
        <p:spPr/>
        <p:txBody>
          <a:bodyPr/>
          <a:lstStyle/>
          <a:p>
            <a:pPr algn="r" eaLnBrk="1" hangingPunct="1"/>
            <a:r>
              <a:rPr lang="en-US" altLang="en-US" dirty="0"/>
              <a:t>COM Server and </a:t>
            </a:r>
            <a:r>
              <a:rPr lang="en-US" altLang="en-US" dirty="0" err="1"/>
              <a:t>Matlab</a:t>
            </a:r>
            <a:r>
              <a:rPr lang="en-US" altLang="en-US" dirty="0"/>
              <a:t> Examples</a:t>
            </a:r>
          </a:p>
        </p:txBody>
      </p:sp>
      <p:sp>
        <p:nvSpPr>
          <p:cNvPr id="24578" name="Subtitle 4"/>
          <p:cNvSpPr>
            <a:spLocks noGrp="1"/>
          </p:cNvSpPr>
          <p:nvPr>
            <p:ph type="body" idx="1"/>
          </p:nvPr>
        </p:nvSpPr>
        <p:spPr/>
        <p:txBody>
          <a:bodyPr/>
          <a:lstStyle/>
          <a:p>
            <a:pPr eaLnBrk="1" hangingPunct="1"/>
            <a:endParaRPr lang="en-US" altLang="en-US" dirty="0"/>
          </a:p>
        </p:txBody>
      </p:sp>
    </p:spTree>
    <p:extLst>
      <p:ext uri="{BB962C8B-B14F-4D97-AF65-F5344CB8AC3E}">
        <p14:creationId xmlns:p14="http://schemas.microsoft.com/office/powerpoint/2010/main" val="134246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Create a New Matlab .m file</a:t>
            </a:r>
          </a:p>
        </p:txBody>
      </p:sp>
      <p:sp>
        <p:nvSpPr>
          <p:cNvPr id="25603" name="Content Placeholder 5"/>
          <p:cNvSpPr>
            <a:spLocks noGrp="1"/>
          </p:cNvSpPr>
          <p:nvPr>
            <p:ph idx="1"/>
          </p:nvPr>
        </p:nvSpPr>
        <p:spPr/>
        <p:txBody>
          <a:bodyPr/>
          <a:lstStyle/>
          <a:p>
            <a:r>
              <a:rPr lang="en-US" altLang="en-US" dirty="0"/>
              <a:t> </a:t>
            </a:r>
            <a:r>
              <a:rPr lang="en-US" altLang="en-US" dirty="0" err="1">
                <a:solidFill>
                  <a:srgbClr val="FF0000"/>
                </a:solidFill>
              </a:rPr>
              <a:t>DSSStartup.m</a:t>
            </a:r>
            <a:r>
              <a:rPr lang="en-US" altLang="en-US" dirty="0"/>
              <a:t> must be in the same directory</a:t>
            </a:r>
          </a:p>
          <a:p>
            <a:r>
              <a:rPr lang="en-US" altLang="en-US" dirty="0"/>
              <a:t>First statement in the new file must activate </a:t>
            </a:r>
            <a:r>
              <a:rPr lang="en-US" altLang="en-US" dirty="0" err="1"/>
              <a:t>OpenDSS</a:t>
            </a:r>
            <a:r>
              <a:rPr lang="en-US" altLang="en-US" dirty="0"/>
              <a:t> COM object</a:t>
            </a:r>
          </a:p>
          <a:p>
            <a:endParaRPr lang="en-US" altLang="en-US" dirty="0"/>
          </a:p>
          <a:p>
            <a:endParaRPr lang="en-US" altLang="en-US" dirty="0"/>
          </a:p>
          <a:p>
            <a:endParaRPr lang="en-US" altLang="en-US" dirty="0"/>
          </a:p>
          <a:p>
            <a:r>
              <a:rPr lang="en-US" altLang="en-US" dirty="0"/>
              <a:t>The next statement checks if DSS loaded correctly and then compiles the simple feeder</a:t>
            </a:r>
          </a:p>
          <a:p>
            <a:endParaRPr lang="en-US" altLang="en-US" dirty="0"/>
          </a:p>
        </p:txBody>
      </p:sp>
      <p:pic>
        <p:nvPicPr>
          <p:cNvPr id="2" name="Picture 1"/>
          <p:cNvPicPr>
            <a:picLocks noChangeAspect="1"/>
          </p:cNvPicPr>
          <p:nvPr/>
        </p:nvPicPr>
        <p:blipFill>
          <a:blip r:embed="rId2"/>
          <a:stretch>
            <a:fillRect/>
          </a:stretch>
        </p:blipFill>
        <p:spPr>
          <a:xfrm>
            <a:off x="889697" y="2407874"/>
            <a:ext cx="7364606" cy="1066892"/>
          </a:xfrm>
          <a:prstGeom prst="rect">
            <a:avLst/>
          </a:prstGeom>
        </p:spPr>
      </p:pic>
      <p:pic>
        <p:nvPicPr>
          <p:cNvPr id="3" name="Picture 2"/>
          <p:cNvPicPr>
            <a:picLocks noChangeAspect="1"/>
          </p:cNvPicPr>
          <p:nvPr/>
        </p:nvPicPr>
        <p:blipFill>
          <a:blip r:embed="rId3"/>
          <a:stretch>
            <a:fillRect/>
          </a:stretch>
        </p:blipFill>
        <p:spPr>
          <a:xfrm>
            <a:off x="1110445" y="4577156"/>
            <a:ext cx="6492803" cy="993734"/>
          </a:xfrm>
          <a:prstGeom prst="rect">
            <a:avLst/>
          </a:prstGeom>
        </p:spPr>
      </p:pic>
    </p:spTree>
    <p:extLst>
      <p:ext uri="{BB962C8B-B14F-4D97-AF65-F5344CB8AC3E}">
        <p14:creationId xmlns:p14="http://schemas.microsoft.com/office/powerpoint/2010/main" val="2476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008" y="4189446"/>
            <a:ext cx="8169348" cy="688908"/>
          </a:xfrm>
          <a:prstGeom prst="rect">
            <a:avLst/>
          </a:prstGeom>
        </p:spPr>
      </p:pic>
      <p:pic>
        <p:nvPicPr>
          <p:cNvPr id="3" name="Picture 2"/>
          <p:cNvPicPr>
            <a:picLocks noChangeAspect="1"/>
          </p:cNvPicPr>
          <p:nvPr/>
        </p:nvPicPr>
        <p:blipFill>
          <a:blip r:embed="rId3"/>
          <a:stretch>
            <a:fillRect/>
          </a:stretch>
        </p:blipFill>
        <p:spPr>
          <a:xfrm>
            <a:off x="228599" y="2782874"/>
            <a:ext cx="8004742" cy="536494"/>
          </a:xfrm>
          <a:prstGeom prst="rect">
            <a:avLst/>
          </a:prstGeom>
        </p:spPr>
      </p:pic>
      <p:pic>
        <p:nvPicPr>
          <p:cNvPr id="4" name="Picture 3"/>
          <p:cNvPicPr>
            <a:picLocks noChangeAspect="1"/>
          </p:cNvPicPr>
          <p:nvPr/>
        </p:nvPicPr>
        <p:blipFill>
          <a:blip r:embed="rId4"/>
          <a:stretch>
            <a:fillRect/>
          </a:stretch>
        </p:blipFill>
        <p:spPr>
          <a:xfrm>
            <a:off x="228599" y="1470659"/>
            <a:ext cx="8169348" cy="762066"/>
          </a:xfrm>
          <a:prstGeom prst="rect">
            <a:avLst/>
          </a:prstGeom>
        </p:spPr>
      </p:pic>
      <p:sp>
        <p:nvSpPr>
          <p:cNvPr id="26626" name="Title 1"/>
          <p:cNvSpPr>
            <a:spLocks noGrp="1"/>
          </p:cNvSpPr>
          <p:nvPr>
            <p:ph type="title"/>
          </p:nvPr>
        </p:nvSpPr>
        <p:spPr/>
        <p:txBody>
          <a:bodyPr/>
          <a:lstStyle/>
          <a:p>
            <a:r>
              <a:rPr lang="en-US" altLang="en-US"/>
              <a:t>Communicate with the DSS Model</a:t>
            </a:r>
          </a:p>
        </p:txBody>
      </p:sp>
      <p:sp>
        <p:nvSpPr>
          <p:cNvPr id="26627" name="Content Placeholder 2"/>
          <p:cNvSpPr>
            <a:spLocks noGrp="1"/>
          </p:cNvSpPr>
          <p:nvPr>
            <p:ph idx="1"/>
          </p:nvPr>
        </p:nvSpPr>
        <p:spPr/>
        <p:txBody>
          <a:bodyPr/>
          <a:lstStyle/>
          <a:p>
            <a:r>
              <a:rPr lang="en-US" altLang="en-US" dirty="0"/>
              <a:t>Select and examine an elements properties</a:t>
            </a:r>
          </a:p>
          <a:p>
            <a:endParaRPr lang="en-US" altLang="en-US" dirty="0"/>
          </a:p>
          <a:p>
            <a:endParaRPr lang="en-US" altLang="en-US" dirty="0"/>
          </a:p>
          <a:p>
            <a:r>
              <a:rPr lang="en-US" altLang="en-US" dirty="0"/>
              <a:t>Modify the load power factor explicitly</a:t>
            </a:r>
          </a:p>
          <a:p>
            <a:endParaRPr lang="en-US" altLang="en-US" dirty="0"/>
          </a:p>
          <a:p>
            <a:endParaRPr lang="en-US" altLang="en-US" dirty="0"/>
          </a:p>
          <a:p>
            <a:r>
              <a:rPr lang="en-US" altLang="en-US" dirty="0"/>
              <a:t>Modify the load power factor generically</a:t>
            </a:r>
          </a:p>
        </p:txBody>
      </p:sp>
      <p:pic>
        <p:nvPicPr>
          <p:cNvPr id="26631" name="Picture 2"/>
          <p:cNvPicPr>
            <a:picLocks noChangeAspect="1" noChangeArrowheads="1"/>
          </p:cNvPicPr>
          <p:nvPr/>
        </p:nvPicPr>
        <p:blipFill>
          <a:blip r:embed="rId5">
            <a:extLst>
              <a:ext uri="{28A0092B-C50C-407E-A947-70E740481C1C}">
                <a14:useLocalDpi xmlns:a14="http://schemas.microsoft.com/office/drawing/2010/main" val="0"/>
              </a:ext>
            </a:extLst>
          </a:blip>
          <a:srcRect l="11429" t="5853" r="74857" b="66341"/>
          <a:stretch>
            <a:fillRect/>
          </a:stretch>
        </p:blipFill>
        <p:spPr bwMode="auto">
          <a:xfrm>
            <a:off x="7620000" y="1295400"/>
            <a:ext cx="1371600" cy="4343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cxnSp>
        <p:nvCxnSpPr>
          <p:cNvPr id="26632" name="Straight Arrow Connector 8"/>
          <p:cNvCxnSpPr>
            <a:cxnSpLocks noChangeShapeType="1"/>
          </p:cNvCxnSpPr>
          <p:nvPr/>
        </p:nvCxnSpPr>
        <p:spPr bwMode="auto">
          <a:xfrm>
            <a:off x="7297271" y="2020874"/>
            <a:ext cx="551329" cy="341326"/>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6633" name="Straight Arrow Connector 11"/>
          <p:cNvCxnSpPr>
            <a:cxnSpLocks noChangeShapeType="1"/>
          </p:cNvCxnSpPr>
          <p:nvPr/>
        </p:nvCxnSpPr>
        <p:spPr bwMode="auto">
          <a:xfrm>
            <a:off x="7032812" y="2270048"/>
            <a:ext cx="815788" cy="930352"/>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6634" name="Straight Arrow Connector 13"/>
          <p:cNvCxnSpPr>
            <a:cxnSpLocks noChangeShapeType="1"/>
          </p:cNvCxnSpPr>
          <p:nvPr/>
        </p:nvCxnSpPr>
        <p:spPr bwMode="auto">
          <a:xfrm>
            <a:off x="6884894" y="3406839"/>
            <a:ext cx="963706" cy="707961"/>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6635" name="Straight Arrow Connector 14"/>
          <p:cNvCxnSpPr>
            <a:cxnSpLocks noChangeShapeType="1"/>
          </p:cNvCxnSpPr>
          <p:nvPr/>
        </p:nvCxnSpPr>
        <p:spPr bwMode="auto">
          <a:xfrm>
            <a:off x="7086600" y="4616824"/>
            <a:ext cx="762000" cy="336176"/>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7485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Add an Element to the Model</a:t>
            </a:r>
          </a:p>
        </p:txBody>
      </p:sp>
      <p:sp>
        <p:nvSpPr>
          <p:cNvPr id="27651" name="Content Placeholder 2"/>
          <p:cNvSpPr>
            <a:spLocks noGrp="1"/>
          </p:cNvSpPr>
          <p:nvPr>
            <p:ph idx="1"/>
          </p:nvPr>
        </p:nvSpPr>
        <p:spPr/>
        <p:txBody>
          <a:bodyPr/>
          <a:lstStyle/>
          <a:p>
            <a:r>
              <a:rPr lang="en-US" altLang="en-US" dirty="0"/>
              <a:t>Text based command</a:t>
            </a:r>
          </a:p>
          <a:p>
            <a:pPr lvl="1"/>
            <a:r>
              <a:rPr lang="en-US" altLang="en-US" dirty="0"/>
              <a:t>Add PV system</a:t>
            </a:r>
          </a:p>
          <a:p>
            <a:pPr lvl="1"/>
            <a:r>
              <a:rPr lang="en-US" altLang="en-US" dirty="0" err="1"/>
              <a:t>Calc</a:t>
            </a:r>
            <a:r>
              <a:rPr lang="en-US" altLang="en-US" dirty="0"/>
              <a:t> V to refresh voltage bases</a:t>
            </a:r>
          </a:p>
          <a:p>
            <a:pPr lvl="1"/>
            <a:r>
              <a:rPr lang="en-US" altLang="en-US" dirty="0"/>
              <a:t>Modify settings</a:t>
            </a:r>
          </a:p>
          <a:p>
            <a:pPr lvl="1"/>
            <a:r>
              <a:rPr lang="en-US" altLang="en-US" dirty="0"/>
              <a:t>Solve</a:t>
            </a:r>
          </a:p>
          <a:p>
            <a:endParaRPr lang="en-US" altLang="en-US" dirty="0"/>
          </a:p>
          <a:p>
            <a:endParaRPr lang="en-US" altLang="en-US" dirty="0"/>
          </a:p>
        </p:txBody>
      </p:sp>
      <p:pic>
        <p:nvPicPr>
          <p:cNvPr id="2" name="Picture 1"/>
          <p:cNvPicPr>
            <a:picLocks noChangeAspect="1"/>
          </p:cNvPicPr>
          <p:nvPr/>
        </p:nvPicPr>
        <p:blipFill>
          <a:blip r:embed="rId2"/>
          <a:stretch>
            <a:fillRect/>
          </a:stretch>
        </p:blipFill>
        <p:spPr>
          <a:xfrm>
            <a:off x="380300" y="4495800"/>
            <a:ext cx="8077900" cy="841321"/>
          </a:xfrm>
          <a:prstGeom prst="rect">
            <a:avLst/>
          </a:prstGeom>
        </p:spPr>
      </p:pic>
      <p:pic>
        <p:nvPicPr>
          <p:cNvPr id="3" name="Picture 2"/>
          <p:cNvPicPr>
            <a:picLocks noChangeAspect="1"/>
          </p:cNvPicPr>
          <p:nvPr/>
        </p:nvPicPr>
        <p:blipFill>
          <a:blip r:embed="rId3"/>
          <a:stretch>
            <a:fillRect/>
          </a:stretch>
        </p:blipFill>
        <p:spPr>
          <a:xfrm>
            <a:off x="2762327" y="4083771"/>
            <a:ext cx="3889585" cy="384081"/>
          </a:xfrm>
          <a:prstGeom prst="rect">
            <a:avLst/>
          </a:prstGeom>
        </p:spPr>
      </p:pic>
      <p:pic>
        <p:nvPicPr>
          <p:cNvPr id="4" name="Picture 3"/>
          <p:cNvPicPr>
            <a:picLocks noChangeAspect="1"/>
          </p:cNvPicPr>
          <p:nvPr/>
        </p:nvPicPr>
        <p:blipFill>
          <a:blip r:embed="rId4"/>
          <a:stretch>
            <a:fillRect/>
          </a:stretch>
        </p:blipFill>
        <p:spPr>
          <a:xfrm>
            <a:off x="380300" y="3778945"/>
            <a:ext cx="8077900" cy="304826"/>
          </a:xfrm>
          <a:prstGeom prst="rect">
            <a:avLst/>
          </a:prstGeom>
        </p:spPr>
      </p:pic>
    </p:spTree>
    <p:extLst>
      <p:ext uri="{BB962C8B-B14F-4D97-AF65-F5344CB8AC3E}">
        <p14:creationId xmlns:p14="http://schemas.microsoft.com/office/powerpoint/2010/main" val="134914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Scripting for Automated Analysis</a:t>
            </a:r>
          </a:p>
        </p:txBody>
      </p:sp>
      <p:sp>
        <p:nvSpPr>
          <p:cNvPr id="28675" name="Content Placeholder 2"/>
          <p:cNvSpPr>
            <a:spLocks noGrp="1"/>
          </p:cNvSpPr>
          <p:nvPr>
            <p:ph idx="1"/>
          </p:nvPr>
        </p:nvSpPr>
        <p:spPr/>
        <p:txBody>
          <a:bodyPr/>
          <a:lstStyle/>
          <a:p>
            <a:r>
              <a:rPr lang="en-US" altLang="en-US"/>
              <a:t>Analyze different size PV systems to determine when ANSI voltage limits are violated</a:t>
            </a:r>
          </a:p>
          <a:p>
            <a:r>
              <a:rPr lang="en-US" altLang="en-US"/>
              <a:t>Record voltages</a:t>
            </a:r>
          </a:p>
          <a:p>
            <a:r>
              <a:rPr lang="en-US" altLang="en-US"/>
              <a:t>Record power flow</a:t>
            </a:r>
          </a:p>
        </p:txBody>
      </p:sp>
      <p:pic>
        <p:nvPicPr>
          <p:cNvPr id="2" name="Picture 1"/>
          <p:cNvPicPr>
            <a:picLocks noChangeAspect="1"/>
          </p:cNvPicPr>
          <p:nvPr/>
        </p:nvPicPr>
        <p:blipFill>
          <a:blip r:embed="rId2"/>
          <a:stretch>
            <a:fillRect/>
          </a:stretch>
        </p:blipFill>
        <p:spPr>
          <a:xfrm>
            <a:off x="433718" y="3307877"/>
            <a:ext cx="8151058" cy="2286198"/>
          </a:xfrm>
          <a:prstGeom prst="rect">
            <a:avLst/>
          </a:prstGeom>
        </p:spPr>
      </p:pic>
    </p:spTree>
    <p:extLst>
      <p:ext uri="{BB962C8B-B14F-4D97-AF65-F5344CB8AC3E}">
        <p14:creationId xmlns:p14="http://schemas.microsoft.com/office/powerpoint/2010/main" val="255657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r>
              <a:rPr lang="en-US" altLang="en-US" dirty="0"/>
              <a:t>In Excel VBA</a:t>
            </a:r>
          </a:p>
        </p:txBody>
      </p:sp>
      <p:sp>
        <p:nvSpPr>
          <p:cNvPr id="10243" name="Title 3"/>
          <p:cNvSpPr>
            <a:spLocks noGrp="1"/>
          </p:cNvSpPr>
          <p:nvPr>
            <p:ph type="ctrTitle" sz="quarter"/>
          </p:nvPr>
        </p:nvSpPr>
        <p:spPr/>
        <p:txBody>
          <a:bodyPr/>
          <a:lstStyle/>
          <a:p>
            <a:pPr algn="r" eaLnBrk="1" hangingPunct="1"/>
            <a:r>
              <a:rPr lang="en-US" altLang="en-US" dirty="0"/>
              <a:t>COM Interface Example</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dirty="0"/>
              <a:t>Three Implementations of </a:t>
            </a:r>
            <a:r>
              <a:rPr lang="en-US" altLang="en-US" dirty="0" err="1"/>
              <a:t>OpenDSS</a:t>
            </a:r>
            <a:endParaRPr lang="en-US" altLang="en-US" dirty="0"/>
          </a:p>
        </p:txBody>
      </p:sp>
      <p:sp>
        <p:nvSpPr>
          <p:cNvPr id="132099" name="Content Placeholder 2"/>
          <p:cNvSpPr>
            <a:spLocks noGrp="1"/>
          </p:cNvSpPr>
          <p:nvPr>
            <p:ph idx="1"/>
          </p:nvPr>
        </p:nvSpPr>
        <p:spPr/>
        <p:txBody>
          <a:bodyPr/>
          <a:lstStyle/>
          <a:p>
            <a:r>
              <a:rPr lang="en-US" altLang="en-US" dirty="0"/>
              <a:t>Stand-alone EXE</a:t>
            </a:r>
          </a:p>
          <a:p>
            <a:pPr lvl="1"/>
            <a:r>
              <a:rPr lang="en-US" altLang="en-US" dirty="0"/>
              <a:t>32-bit</a:t>
            </a:r>
          </a:p>
          <a:p>
            <a:pPr lvl="1"/>
            <a:r>
              <a:rPr lang="en-US" altLang="en-US" dirty="0"/>
              <a:t>64-bit</a:t>
            </a:r>
          </a:p>
          <a:p>
            <a:pPr lvl="1"/>
            <a:r>
              <a:rPr lang="en-US" altLang="en-US" dirty="0"/>
              <a:t>Use this to develop text scripts to study problems</a:t>
            </a:r>
          </a:p>
          <a:p>
            <a:r>
              <a:rPr lang="en-US" altLang="en-US" dirty="0"/>
              <a:t>In-Process COM Server</a:t>
            </a:r>
          </a:p>
          <a:p>
            <a:pPr lvl="1"/>
            <a:r>
              <a:rPr lang="en-US" altLang="en-US" dirty="0"/>
              <a:t>32-bit</a:t>
            </a:r>
          </a:p>
          <a:p>
            <a:pPr lvl="1"/>
            <a:r>
              <a:rPr lang="en-US" altLang="en-US" dirty="0"/>
              <a:t>64-bit</a:t>
            </a:r>
          </a:p>
          <a:p>
            <a:pPr lvl="1"/>
            <a:r>
              <a:rPr lang="en-US" altLang="en-US" dirty="0"/>
              <a:t>Use this to link </a:t>
            </a:r>
            <a:r>
              <a:rPr lang="en-US" altLang="en-US" dirty="0" err="1"/>
              <a:t>OpenDSS</a:t>
            </a:r>
            <a:r>
              <a:rPr lang="en-US" altLang="en-US" dirty="0"/>
              <a:t> to other programs</a:t>
            </a:r>
          </a:p>
          <a:p>
            <a:pPr lvl="2"/>
            <a:r>
              <a:rPr lang="en-US" altLang="en-US" dirty="0"/>
              <a:t>Automate the program</a:t>
            </a:r>
          </a:p>
          <a:p>
            <a:pPr lvl="2"/>
            <a:r>
              <a:rPr lang="en-US" altLang="en-US" dirty="0"/>
              <a:t>Execute complex algorithms</a:t>
            </a:r>
          </a:p>
          <a:p>
            <a:r>
              <a:rPr lang="en-US" altLang="en-US" dirty="0" err="1"/>
              <a:t>DirectDLL</a:t>
            </a:r>
            <a:r>
              <a:rPr lang="en-US" altLang="en-US" dirty="0"/>
              <a:t> API</a:t>
            </a:r>
          </a:p>
          <a:p>
            <a:pPr lvl="1"/>
            <a:r>
              <a:rPr lang="en-US" altLang="en-US" dirty="0"/>
              <a:t>Use this to link </a:t>
            </a:r>
            <a:r>
              <a:rPr lang="en-US" altLang="en-US" dirty="0" err="1"/>
              <a:t>OpenDSS</a:t>
            </a:r>
            <a:r>
              <a:rPr lang="en-US" altLang="en-US" dirty="0"/>
              <a:t> to other programs on platforms/languages that do not support COM</a:t>
            </a:r>
          </a:p>
        </p:txBody>
      </p:sp>
    </p:spTree>
    <p:extLst>
      <p:ext uri="{BB962C8B-B14F-4D97-AF65-F5344CB8AC3E}">
        <p14:creationId xmlns:p14="http://schemas.microsoft.com/office/powerpoint/2010/main" val="358875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en-US"/>
              <a:t>DSS Structure</a:t>
            </a:r>
          </a:p>
        </p:txBody>
      </p:sp>
      <p:sp>
        <p:nvSpPr>
          <p:cNvPr id="133123"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133124"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3125"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26"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27"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28"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29"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0"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2"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3"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4"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5"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6"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7"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133138" name="Text Box 18"/>
          <p:cNvSpPr txBox="1">
            <a:spLocks noChangeArrowheads="1"/>
          </p:cNvSpPr>
          <p:nvPr/>
        </p:nvSpPr>
        <p:spPr bwMode="auto">
          <a:xfrm>
            <a:off x="381000" y="17526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133139" name="Line 19"/>
          <p:cNvSpPr>
            <a:spLocks noChangeShapeType="1"/>
          </p:cNvSpPr>
          <p:nvPr/>
        </p:nvSpPr>
        <p:spPr bwMode="auto">
          <a:xfrm>
            <a:off x="1524000" y="1981200"/>
            <a:ext cx="838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40"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3141"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42"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133143"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133144"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133145"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3146"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3147" name="Text Box 18"/>
          <p:cNvSpPr txBox="1">
            <a:spLocks noChangeArrowheads="1"/>
          </p:cNvSpPr>
          <p:nvPr/>
        </p:nvSpPr>
        <p:spPr bwMode="auto">
          <a:xfrm>
            <a:off x="18288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eaLnBrk="1" hangingPunct="1"/>
            <a:r>
              <a:rPr lang="en-US" altLang="en-US" sz="1800">
                <a:solidFill>
                  <a:schemeClr val="tx1"/>
                </a:solidFill>
              </a:rPr>
              <a:t>Text</a:t>
            </a:r>
          </a:p>
        </p:txBody>
      </p:sp>
    </p:spTree>
    <p:extLst>
      <p:ext uri="{BB962C8B-B14F-4D97-AF65-F5344CB8AC3E}">
        <p14:creationId xmlns:p14="http://schemas.microsoft.com/office/powerpoint/2010/main" val="281565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en-US"/>
              <a:t>OpenDSSEngine.DSS is Registered</a:t>
            </a:r>
          </a:p>
        </p:txBody>
      </p:sp>
      <p:pic>
        <p:nvPicPr>
          <p:cNvPr id="134147"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8"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134149"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34150"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4151"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134152"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34153"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134154"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200467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en-US"/>
              <a:t>Linking Your Program to the COM Server</a:t>
            </a:r>
          </a:p>
        </p:txBody>
      </p:sp>
      <p:sp>
        <p:nvSpPr>
          <p:cNvPr id="135171" name="Rectangle 3"/>
          <p:cNvSpPr>
            <a:spLocks noGrp="1" noChangeArrowheads="1"/>
          </p:cNvSpPr>
          <p:nvPr>
            <p:ph type="body" idx="1"/>
          </p:nvPr>
        </p:nvSpPr>
        <p:spPr/>
        <p:txBody>
          <a:bodyPr/>
          <a:lstStyle/>
          <a:p>
            <a:pPr eaLnBrk="1" hangingPunct="1">
              <a:buFontTx/>
              <a:buNone/>
            </a:pPr>
            <a:r>
              <a:rPr lang="en-US" altLang="en-US" dirty="0"/>
              <a:t>Examples of accessing the COM server in various languages</a:t>
            </a:r>
          </a:p>
          <a:p>
            <a:pPr eaLnBrk="1" hangingPunct="1"/>
            <a:r>
              <a:rPr lang="en-US" altLang="en-US" dirty="0"/>
              <a:t>In MATLAB:</a:t>
            </a:r>
          </a:p>
          <a:p>
            <a:pPr lvl="1" eaLnBrk="1" hangingPunct="1"/>
            <a:r>
              <a:rPr lang="en-US" altLang="en-US" sz="1800" b="1" dirty="0" err="1">
                <a:latin typeface="Courier New" panose="02070309020205020404" pitchFamily="49" charset="0"/>
              </a:rPr>
              <a:t>DSSobj</a:t>
            </a:r>
            <a:r>
              <a:rPr lang="en-US" altLang="en-US" sz="1800" b="1" dirty="0">
                <a:latin typeface="Courier New" panose="02070309020205020404" pitchFamily="49" charset="0"/>
              </a:rPr>
              <a:t> = </a:t>
            </a:r>
            <a:r>
              <a:rPr lang="en-US" altLang="en-US" sz="1800" b="1" dirty="0" err="1">
                <a:latin typeface="Courier New" panose="02070309020205020404" pitchFamily="49" charset="0"/>
              </a:rPr>
              <a:t>actxserver</a:t>
            </a:r>
            <a:r>
              <a:rPr lang="en-US" altLang="en-US" sz="1800" b="1" dirty="0">
                <a:latin typeface="Courier New" panose="02070309020205020404" pitchFamily="49" charset="0"/>
              </a:rPr>
              <a:t>(‘</a:t>
            </a:r>
            <a:r>
              <a:rPr lang="en-US" altLang="en-US" sz="1800" b="1" dirty="0" err="1">
                <a:latin typeface="Courier New" panose="02070309020205020404" pitchFamily="49" charset="0"/>
              </a:rPr>
              <a:t>OpenDSSEngine.DSS</a:t>
            </a:r>
            <a:r>
              <a:rPr lang="en-US" altLang="en-US" sz="1800" b="1" dirty="0">
                <a:latin typeface="Courier New" panose="02070309020205020404" pitchFamily="49" charset="0"/>
              </a:rPr>
              <a:t>’);</a:t>
            </a:r>
          </a:p>
          <a:p>
            <a:pPr eaLnBrk="1" hangingPunct="1"/>
            <a:r>
              <a:rPr lang="en-US" altLang="en-US" dirty="0"/>
              <a:t>In VBA:  (Early binding)</a:t>
            </a:r>
          </a:p>
          <a:p>
            <a:pPr lvl="1" eaLnBrk="1" hangingPunct="1"/>
            <a:r>
              <a:rPr lang="en-US" altLang="en-US" sz="1800" b="1" dirty="0">
                <a:latin typeface="Courier New" panose="02070309020205020404" pitchFamily="49" charset="0"/>
              </a:rPr>
              <a:t>Public </a:t>
            </a:r>
            <a:r>
              <a:rPr lang="en-US" altLang="en-US" sz="1800" b="1" dirty="0" err="1">
                <a:latin typeface="Courier New" panose="02070309020205020404" pitchFamily="49" charset="0"/>
              </a:rPr>
              <a:t>DSSobj</a:t>
            </a:r>
            <a:r>
              <a:rPr lang="en-US" altLang="en-US" sz="1800" b="1" dirty="0">
                <a:latin typeface="Courier New" panose="02070309020205020404" pitchFamily="49" charset="0"/>
              </a:rPr>
              <a:t> As </a:t>
            </a:r>
            <a:r>
              <a:rPr lang="en-US" altLang="en-US" sz="1800" b="1" dirty="0" err="1">
                <a:latin typeface="Courier New" panose="02070309020205020404" pitchFamily="49" charset="0"/>
              </a:rPr>
              <a:t>OpenDSSEngine.DSS</a:t>
            </a:r>
            <a:br>
              <a:rPr lang="en-US" altLang="en-US" sz="1800" b="1" dirty="0">
                <a:latin typeface="Courier New" panose="02070309020205020404" pitchFamily="49" charset="0"/>
              </a:rPr>
            </a:br>
            <a:r>
              <a:rPr lang="en-US" altLang="en-US" sz="1800" b="1" dirty="0">
                <a:latin typeface="Courier New" panose="02070309020205020404" pitchFamily="49" charset="0"/>
              </a:rPr>
              <a:t>Set </a:t>
            </a:r>
            <a:r>
              <a:rPr lang="en-US" altLang="en-US" sz="1800" b="1" dirty="0" err="1">
                <a:latin typeface="Courier New" panose="02070309020205020404" pitchFamily="49" charset="0"/>
              </a:rPr>
              <a:t>DSSobj</a:t>
            </a:r>
            <a:r>
              <a:rPr lang="en-US" altLang="en-US" sz="1800" b="1" dirty="0">
                <a:latin typeface="Courier New" panose="02070309020205020404" pitchFamily="49" charset="0"/>
              </a:rPr>
              <a:t> = New </a:t>
            </a:r>
            <a:r>
              <a:rPr lang="en-US" altLang="en-US" sz="1800" b="1" dirty="0" err="1">
                <a:latin typeface="Courier New" panose="02070309020205020404" pitchFamily="49" charset="0"/>
              </a:rPr>
              <a:t>OpenDSSEngine.DSS</a:t>
            </a:r>
            <a:endParaRPr lang="en-US" altLang="en-US" sz="1800" b="1" dirty="0">
              <a:latin typeface="Courier New" panose="02070309020205020404" pitchFamily="49" charset="0"/>
            </a:endParaRPr>
          </a:p>
          <a:p>
            <a:pPr eaLnBrk="1" hangingPunct="1"/>
            <a:r>
              <a:rPr lang="en-US" altLang="en-US" dirty="0"/>
              <a:t>In </a:t>
            </a:r>
            <a:r>
              <a:rPr lang="en-US" altLang="en-US" dirty="0" err="1"/>
              <a:t>Dephi</a:t>
            </a:r>
            <a:endParaRPr lang="en-US" altLang="en-US" dirty="0"/>
          </a:p>
          <a:p>
            <a:pPr lvl="1" eaLnBrk="1" hangingPunct="1"/>
            <a:r>
              <a:rPr lang="en-US" altLang="en-US" sz="1800" b="1" dirty="0">
                <a:latin typeface="Courier New" panose="02070309020205020404" pitchFamily="49" charset="0"/>
              </a:rPr>
              <a:t>{Import Type Library}</a:t>
            </a:r>
          </a:p>
          <a:p>
            <a:pPr lvl="1" eaLnBrk="1" hangingPunct="1"/>
            <a:r>
              <a:rPr lang="en-US" altLang="en-US" sz="1800" b="1" dirty="0" err="1">
                <a:latin typeface="Courier New" panose="02070309020205020404" pitchFamily="49" charset="0"/>
              </a:rPr>
              <a:t>DSSObj</a:t>
            </a:r>
            <a:r>
              <a:rPr lang="en-US" altLang="en-US" sz="1800" b="1" dirty="0">
                <a:latin typeface="Courier New" panose="02070309020205020404" pitchFamily="49" charset="0"/>
              </a:rPr>
              <a:t> := </a:t>
            </a:r>
            <a:r>
              <a:rPr lang="en-US" altLang="en-US" sz="1800" b="1" dirty="0" err="1">
                <a:latin typeface="Courier New" panose="02070309020205020404" pitchFamily="49" charset="0"/>
              </a:rPr>
              <a:t>coDSS.Create</a:t>
            </a:r>
            <a:r>
              <a:rPr lang="en-US" altLang="en-US" sz="1800" b="1" dirty="0">
                <a:latin typeface="Courier New" panose="02070309020205020404" pitchFamily="49" charset="0"/>
              </a:rPr>
              <a:t>;</a:t>
            </a:r>
          </a:p>
          <a:p>
            <a:pPr eaLnBrk="1" hangingPunct="1"/>
            <a:r>
              <a:rPr lang="en-US" altLang="en-US" dirty="0"/>
              <a:t>In PYTHON:</a:t>
            </a:r>
          </a:p>
          <a:p>
            <a:pPr lvl="1" eaLnBrk="1" hangingPunct="1"/>
            <a:r>
              <a:rPr lang="en-US" altLang="en-US" sz="1800" b="1" dirty="0" err="1">
                <a:latin typeface="Courier New" panose="02070309020205020404" pitchFamily="49" charset="0"/>
              </a:rPr>
              <a:t>self.engine</a:t>
            </a:r>
            <a:r>
              <a:rPr lang="en-US" altLang="en-US" sz="1800" b="1" dirty="0">
                <a:latin typeface="Courier New" panose="02070309020205020404" pitchFamily="49" charset="0"/>
              </a:rPr>
              <a:t> = win32com.client.Dispatch("</a:t>
            </a:r>
            <a:r>
              <a:rPr lang="en-US" altLang="en-US" sz="1800" b="1" dirty="0" err="1">
                <a:latin typeface="Courier New" panose="02070309020205020404" pitchFamily="49" charset="0"/>
              </a:rPr>
              <a:t>OpenDSSEngine.DSS</a:t>
            </a:r>
            <a:r>
              <a:rPr lang="en-US" altLang="en-US" sz="1800" b="1" dirty="0">
                <a:latin typeface="Courier New" panose="02070309020205020404" pitchFamily="49" charset="0"/>
              </a:rPr>
              <a:t>")</a:t>
            </a:r>
          </a:p>
          <a:p>
            <a:pPr eaLnBrk="1" hangingPunct="1">
              <a:buFontTx/>
              <a:buNone/>
            </a:pPr>
            <a:endParaRPr lang="en-US" altLang="en-US" sz="1800" dirty="0">
              <a:latin typeface="Courier New" panose="02070309020205020404" pitchFamily="49" charset="0"/>
            </a:endParaRPr>
          </a:p>
          <a:p>
            <a:pPr lvl="1" eaLnBrk="1" hangingPunct="1"/>
            <a:endParaRPr lang="en-US" altLang="en-US" sz="1600" dirty="0">
              <a:latin typeface="Courier New" panose="02070309020205020404" pitchFamily="49" charset="0"/>
            </a:endParaRPr>
          </a:p>
          <a:p>
            <a:pPr eaLnBrk="1" hangingPunct="1"/>
            <a:endParaRPr lang="en-US" altLang="en-US" dirty="0"/>
          </a:p>
        </p:txBody>
      </p:sp>
    </p:spTree>
    <p:extLst>
      <p:ext uri="{BB962C8B-B14F-4D97-AF65-F5344CB8AC3E}">
        <p14:creationId xmlns:p14="http://schemas.microsoft.com/office/powerpoint/2010/main" val="159257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altLang="en-US"/>
              <a:t>OpenDSS COM Interfaces</a:t>
            </a:r>
          </a:p>
        </p:txBody>
      </p:sp>
      <p:sp>
        <p:nvSpPr>
          <p:cNvPr id="136195" name="Rectangle 3"/>
          <p:cNvSpPr>
            <a:spLocks noGrp="1" noChangeArrowheads="1"/>
          </p:cNvSpPr>
          <p:nvPr>
            <p:ph type="body" idx="1"/>
          </p:nvPr>
        </p:nvSpPr>
        <p:spPr>
          <a:xfrm>
            <a:off x="274320" y="1856508"/>
            <a:ext cx="8595360" cy="4544291"/>
          </a:xfrm>
        </p:spPr>
        <p:txBody>
          <a:bodyPr/>
          <a:lstStyle/>
          <a:p>
            <a:pPr eaLnBrk="1" hangingPunct="1">
              <a:lnSpc>
                <a:spcPct val="85000"/>
              </a:lnSpc>
            </a:pPr>
            <a:r>
              <a:rPr lang="en-US" altLang="en-US" dirty="0"/>
              <a:t>There are many interfaces supplied by the </a:t>
            </a:r>
            <a:r>
              <a:rPr lang="en-US" altLang="en-US" dirty="0" err="1"/>
              <a:t>OpenDSSEngine</a:t>
            </a:r>
            <a:r>
              <a:rPr lang="en-US" altLang="en-US" dirty="0"/>
              <a:t> </a:t>
            </a:r>
            <a:r>
              <a:rPr lang="en-US" altLang="en-US" i="1" dirty="0"/>
              <a:t>In-Process</a:t>
            </a:r>
            <a:r>
              <a:rPr lang="en-US" altLang="en-US" dirty="0"/>
              <a:t> COM server</a:t>
            </a:r>
          </a:p>
          <a:p>
            <a:pPr eaLnBrk="1" hangingPunct="1">
              <a:lnSpc>
                <a:spcPct val="85000"/>
              </a:lnSpc>
            </a:pPr>
            <a:endParaRPr lang="en-US" altLang="en-US" dirty="0"/>
          </a:p>
          <a:p>
            <a:pPr eaLnBrk="1" hangingPunct="1">
              <a:lnSpc>
                <a:spcPct val="85000"/>
              </a:lnSpc>
            </a:pPr>
            <a:r>
              <a:rPr lang="en-US" altLang="en-US" dirty="0"/>
              <a:t>There is </a:t>
            </a:r>
            <a:r>
              <a:rPr lang="en-US" altLang="en-US" b="1" dirty="0"/>
              <a:t>one</a:t>
            </a:r>
            <a:r>
              <a:rPr lang="en-US" altLang="en-US" dirty="0"/>
              <a:t> registered </a:t>
            </a:r>
            <a:r>
              <a:rPr lang="en-US" altLang="en-US" i="1" dirty="0"/>
              <a:t>In-Process COM</a:t>
            </a:r>
            <a:r>
              <a:rPr lang="en-US" altLang="en-US" dirty="0"/>
              <a:t> interface:</a:t>
            </a:r>
          </a:p>
          <a:p>
            <a:pPr lvl="1" eaLnBrk="1" hangingPunct="1">
              <a:lnSpc>
                <a:spcPct val="85000"/>
              </a:lnSpc>
            </a:pPr>
            <a:r>
              <a:rPr lang="en-US" altLang="en-US" b="1" i="1" dirty="0" err="1"/>
              <a:t>OpenDSSEngine.DSS</a:t>
            </a:r>
            <a:endParaRPr lang="en-US" altLang="en-US" b="1" i="1" dirty="0"/>
          </a:p>
          <a:p>
            <a:pPr lvl="1" eaLnBrk="1" hangingPunct="1">
              <a:lnSpc>
                <a:spcPct val="85000"/>
              </a:lnSpc>
            </a:pPr>
            <a:endParaRPr lang="en-US" altLang="en-US" b="1" i="1" dirty="0"/>
          </a:p>
          <a:p>
            <a:pPr lvl="2" eaLnBrk="1" hangingPunct="1">
              <a:lnSpc>
                <a:spcPct val="85000"/>
              </a:lnSpc>
            </a:pPr>
            <a:r>
              <a:rPr lang="en-US" altLang="en-US" dirty="0"/>
              <a:t>The DSS interface is the one your program instantiates</a:t>
            </a:r>
          </a:p>
          <a:p>
            <a:pPr lvl="2" eaLnBrk="1" hangingPunct="1">
              <a:lnSpc>
                <a:spcPct val="85000"/>
              </a:lnSpc>
            </a:pPr>
            <a:r>
              <a:rPr lang="en-US" altLang="en-US" dirty="0"/>
              <a:t>The DSS interface then creates all the others.</a:t>
            </a:r>
          </a:p>
          <a:p>
            <a:pPr lvl="2" eaLnBrk="1" hangingPunct="1">
              <a:lnSpc>
                <a:spcPct val="85000"/>
              </a:lnSpc>
            </a:pPr>
            <a:r>
              <a:rPr lang="en-US" altLang="en-US" dirty="0"/>
              <a:t>This is for simplicity for users who are not necessarily familiar with COM programming</a:t>
            </a:r>
          </a:p>
        </p:txBody>
      </p:sp>
    </p:spTree>
    <p:extLst>
      <p:ext uri="{BB962C8B-B14F-4D97-AF65-F5344CB8AC3E}">
        <p14:creationId xmlns:p14="http://schemas.microsoft.com/office/powerpoint/2010/main" val="168680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en-US"/>
              <a:t>“Active objects” concept</a:t>
            </a:r>
          </a:p>
        </p:txBody>
      </p:sp>
      <p:sp>
        <p:nvSpPr>
          <p:cNvPr id="137219" name="Rectangle 3"/>
          <p:cNvSpPr>
            <a:spLocks noGrp="1" noChangeArrowheads="1"/>
          </p:cNvSpPr>
          <p:nvPr>
            <p:ph type="body" idx="1"/>
          </p:nvPr>
        </p:nvSpPr>
        <p:spPr/>
        <p:txBody>
          <a:bodyPr/>
          <a:lstStyle/>
          <a:p>
            <a:pPr eaLnBrk="1" hangingPunct="1">
              <a:lnSpc>
                <a:spcPct val="85000"/>
              </a:lnSpc>
              <a:buFontTx/>
              <a:buNone/>
            </a:pPr>
            <a:r>
              <a:rPr lang="en-US" altLang="en-US"/>
              <a:t>.The interfaces generally act on the </a:t>
            </a:r>
            <a:r>
              <a:rPr lang="en-US" altLang="en-US" b="1" u="sng"/>
              <a:t>ACTIVE object</a:t>
            </a:r>
          </a:p>
          <a:p>
            <a:pPr lvl="1" eaLnBrk="1" hangingPunct="1">
              <a:lnSpc>
                <a:spcPct val="85000"/>
              </a:lnSpc>
            </a:pPr>
            <a:r>
              <a:rPr lang="en-US" altLang="en-US"/>
              <a:t>Active circuit, </a:t>
            </a:r>
          </a:p>
          <a:p>
            <a:pPr lvl="1" eaLnBrk="1" hangingPunct="1">
              <a:lnSpc>
                <a:spcPct val="85000"/>
              </a:lnSpc>
            </a:pPr>
            <a:r>
              <a:rPr lang="en-US" altLang="en-US"/>
              <a:t>Active circuit element, </a:t>
            </a:r>
          </a:p>
          <a:p>
            <a:pPr lvl="1" eaLnBrk="1" hangingPunct="1">
              <a:lnSpc>
                <a:spcPct val="85000"/>
              </a:lnSpc>
            </a:pPr>
            <a:r>
              <a:rPr lang="en-US" altLang="en-US"/>
              <a:t>Active bus, etc.</a:t>
            </a:r>
          </a:p>
          <a:p>
            <a:pPr lvl="1" eaLnBrk="1" hangingPunct="1">
              <a:lnSpc>
                <a:spcPct val="85000"/>
              </a:lnSpc>
            </a:pPr>
            <a:endParaRPr lang="en-US" altLang="en-US"/>
          </a:p>
          <a:p>
            <a:pPr eaLnBrk="1" hangingPunct="1">
              <a:lnSpc>
                <a:spcPct val="85000"/>
              </a:lnSpc>
            </a:pPr>
            <a:r>
              <a:rPr lang="en-US" altLang="en-US"/>
              <a:t>The interfaces generally point to the active object</a:t>
            </a:r>
          </a:p>
          <a:p>
            <a:pPr lvl="1" eaLnBrk="1" hangingPunct="1">
              <a:lnSpc>
                <a:spcPct val="85000"/>
              </a:lnSpc>
            </a:pPr>
            <a:r>
              <a:rPr lang="en-US" altLang="en-US"/>
              <a:t>To work with another object, change the active object</a:t>
            </a:r>
          </a:p>
          <a:p>
            <a:pPr lvl="2" eaLnBrk="1" hangingPunct="1">
              <a:lnSpc>
                <a:spcPct val="85000"/>
              </a:lnSpc>
            </a:pPr>
            <a:r>
              <a:rPr lang="en-US" altLang="en-US"/>
              <a:t>There are methods for selecting objects</a:t>
            </a:r>
          </a:p>
          <a:p>
            <a:pPr lvl="2" eaLnBrk="1" hangingPunct="1">
              <a:lnSpc>
                <a:spcPct val="85000"/>
              </a:lnSpc>
            </a:pPr>
            <a:r>
              <a:rPr lang="en-US" altLang="en-US"/>
              <a:t>You may also use script commands</a:t>
            </a:r>
          </a:p>
        </p:txBody>
      </p:sp>
    </p:spTree>
    <p:extLst>
      <p:ext uri="{BB962C8B-B14F-4D97-AF65-F5344CB8AC3E}">
        <p14:creationId xmlns:p14="http://schemas.microsoft.com/office/powerpoint/2010/main" val="2464083195"/>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3A9CD0-2239-4A17-AE12-8DE9BDDF5A5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731</TotalTime>
  <Words>1079</Words>
  <Application>Microsoft Office PowerPoint</Application>
  <PresentationFormat>On-screen Show (4:3)</PresentationFormat>
  <Paragraphs>197</Paragraphs>
  <Slides>23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Narrow</vt:lpstr>
      <vt:lpstr>Calibri</vt:lpstr>
      <vt:lpstr>Courier New</vt:lpstr>
      <vt:lpstr>Wingdings</vt:lpstr>
      <vt:lpstr>2017 PowerPoint Theme</vt:lpstr>
      <vt:lpstr>Advanced Modeling for Distribution Planning with OpenDSS </vt:lpstr>
      <vt:lpstr>Instructor</vt:lpstr>
      <vt:lpstr>COM Interface Example</vt:lpstr>
      <vt:lpstr>Three Implementations of OpenDSS</vt:lpstr>
      <vt:lpstr>DSS Structure</vt:lpstr>
      <vt:lpstr>OpenDSSEngine.DSS is Registered</vt:lpstr>
      <vt:lpstr>Linking Your Program to the COM Server</vt:lpstr>
      <vt:lpstr>OpenDSS COM Interfaces</vt:lpstr>
      <vt:lpstr>“Active objects” concept</vt:lpstr>
      <vt:lpstr>The DSS Interface</vt:lpstr>
      <vt:lpstr>COM with a Simple VBA Macro  (Class Exercise)</vt:lpstr>
      <vt:lpstr>The VBA Code</vt:lpstr>
      <vt:lpstr>Steps Require to Do This</vt:lpstr>
      <vt:lpstr>Resulting Chart in Excel</vt:lpstr>
      <vt:lpstr>Now change the load multiplier to 0.40   (40% of peak) and repeat … </vt:lpstr>
      <vt:lpstr>PowerPoint Presentation</vt:lpstr>
      <vt:lpstr>Resulting Chart in Excel at 40% Load</vt:lpstr>
      <vt:lpstr>COM Server and Matlab Examples</vt:lpstr>
      <vt:lpstr>Create a New Matlab .m file</vt:lpstr>
      <vt:lpstr>Communicate with the DSS Model</vt:lpstr>
      <vt:lpstr>Add an Element to the Model</vt:lpstr>
      <vt:lpstr>Scripting for Automated Analysis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60</cp:revision>
  <cp:lastPrinted>2014-11-24T20:31:07Z</cp:lastPrinted>
  <dcterms:created xsi:type="dcterms:W3CDTF">2017-04-05T15:17:39Z</dcterms:created>
  <dcterms:modified xsi:type="dcterms:W3CDTF">2017-06-14T18:48:45Z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