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23"/>
  </p:notesMasterIdLst>
  <p:handoutMasterIdLst>
    <p:handoutMasterId r:id="rId24"/>
  </p:handoutMasterIdLst>
  <p:sldIdLst>
    <p:sldId id="267" r:id="rId5"/>
    <p:sldId id="345" r:id="rId6"/>
    <p:sldId id="350" r:id="rId7"/>
    <p:sldId id="351" r:id="rId8"/>
    <p:sldId id="346" r:id="rId9"/>
    <p:sldId id="358" r:id="rId10"/>
    <p:sldId id="347" r:id="rId11"/>
    <p:sldId id="353" r:id="rId12"/>
    <p:sldId id="348" r:id="rId13"/>
    <p:sldId id="352" r:id="rId14"/>
    <p:sldId id="349" r:id="rId15"/>
    <p:sldId id="357" r:id="rId16"/>
    <p:sldId id="359" r:id="rId17"/>
    <p:sldId id="360" r:id="rId18"/>
    <p:sldId id="361" r:id="rId19"/>
    <p:sldId id="362" r:id="rId20"/>
    <p:sldId id="363" r:id="rId21"/>
    <p:sldId id="280" r:id="rId2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B9705"/>
    <a:srgbClr val="C54343"/>
    <a:srgbClr val="D60000"/>
    <a:srgbClr val="FF5050"/>
    <a:srgbClr val="BBE676"/>
    <a:srgbClr val="5195D3"/>
    <a:srgbClr val="F3FBFF"/>
    <a:srgbClr val="E4F6FE"/>
    <a:srgbClr val="D5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6366" autoAdjust="0"/>
  </p:normalViewPr>
  <p:slideViewPr>
    <p:cSldViewPr snapToGrid="0">
      <p:cViewPr varScale="1">
        <p:scale>
          <a:sx n="87" d="100"/>
          <a:sy n="87" d="100"/>
        </p:scale>
        <p:origin x="17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8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9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5BE8138-13D2-49C0-9E88-103C5440F792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53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E5EA810-F301-4B24-9404-6768F6A0238D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82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725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3517" y="2712787"/>
            <a:ext cx="9144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4339571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4339571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4339571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4339571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4339571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4339571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518" y="2712787"/>
            <a:ext cx="9147517" cy="1626781"/>
          </a:xfrm>
        </p:spPr>
        <p:txBody>
          <a:bodyPr anchor="ctr">
            <a:normAutofit/>
          </a:bodyPr>
          <a:lstStyle>
            <a:lvl1pPr algn="ctr">
              <a:spcAft>
                <a:spcPts val="450"/>
              </a:spcAft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9144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75341"/>
            <a:ext cx="9144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100" b="1" spc="113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3847518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3847518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3847518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3847518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3847518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3847518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725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www.epri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21"/>
          <p:cNvSpPr/>
          <p:nvPr userDrawn="1"/>
        </p:nvSpPr>
        <p:spPr>
          <a:xfrm>
            <a:off x="1" y="6602042"/>
            <a:ext cx="7581899" cy="16901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60962" y="6586395"/>
            <a:ext cx="608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5400000" flipH="1">
            <a:off x="4524375" y="-4524375"/>
            <a:ext cx="95250" cy="9144000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5342"/>
            <a:ext cx="1632569" cy="102676"/>
          </a:xfrm>
          <a:prstGeom prst="rect">
            <a:avLst/>
          </a:prstGeom>
        </p:spPr>
      </p:pic>
      <p:sp>
        <p:nvSpPr>
          <p:cNvPr id="11" name="Text Box 47"/>
          <p:cNvSpPr txBox="1">
            <a:spLocks noChangeArrowheads="1"/>
          </p:cNvSpPr>
          <p:nvPr userDrawn="1"/>
        </p:nvSpPr>
        <p:spPr bwMode="auto">
          <a:xfrm>
            <a:off x="3141159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15" name="TextBox 14">
            <a:hlinkClick r:id="rId17"/>
          </p:cNvPr>
          <p:cNvSpPr txBox="1"/>
          <p:nvPr userDrawn="1"/>
        </p:nvSpPr>
        <p:spPr>
          <a:xfrm>
            <a:off x="960525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47" y="6576082"/>
            <a:ext cx="1382943" cy="2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66" r:id="rId7"/>
    <p:sldLayoutId id="2147483670" r:id="rId8"/>
    <p:sldLayoutId id="2147483668" r:id="rId9"/>
    <p:sldLayoutId id="2147483669" r:id="rId10"/>
    <p:sldLayoutId id="2147483671" r:id="rId11"/>
    <p:sldLayoutId id="2147483684" r:id="rId12"/>
    <p:sldLayoutId id="2147483677" r:id="rId13"/>
    <p:sldLayoutId id="2147483690" r:id="rId14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34289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68578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02867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3715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173827" indent="-173827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25043" indent="-20954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2pPr>
      <a:lvl3pPr marL="641731" indent="-16787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3pPr>
      <a:lvl4pPr marL="946523" indent="-216689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4pPr>
      <a:lvl5pPr marL="1153688" indent="-16906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5pPr>
      <a:lvl6pPr marL="1458479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6pPr>
      <a:lvl7pPr marL="1801371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7pPr>
      <a:lvl8pPr marL="2144263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8pPr>
      <a:lvl9pPr marL="2487154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 numCol="1"/>
          <a:lstStyle/>
          <a:p>
            <a:r>
              <a:rPr lang="en-US" dirty="0"/>
              <a:t>Roger C. Dugan</a:t>
            </a:r>
          </a:p>
          <a:p>
            <a:r>
              <a:rPr lang="en-US" dirty="0"/>
              <a:t>Davis Montenegro</a:t>
            </a:r>
          </a:p>
          <a:p>
            <a:r>
              <a:rPr lang="en-US" dirty="0"/>
              <a:t>EPRI Knoxville, TN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September 24-25, 2019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Training Workshop : Controls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Idaho Power Co.</a:t>
            </a:r>
          </a:p>
          <a:p>
            <a:r>
              <a:rPr lang="en-US" dirty="0"/>
              <a:t>Boise, Idaho</a:t>
            </a:r>
          </a:p>
        </p:txBody>
      </p:sp>
    </p:spTree>
    <p:extLst>
      <p:ext uri="{BB962C8B-B14F-4D97-AF65-F5344CB8AC3E}">
        <p14:creationId xmlns:p14="http://schemas.microsoft.com/office/powerpoint/2010/main" val="340772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CapControl</a:t>
            </a:r>
            <a:r>
              <a:rPr lang="en-US" dirty="0"/>
              <a:t> Element Properties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026" y="710005"/>
            <a:ext cx="2108488" cy="57926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4428" y="1065007"/>
            <a:ext cx="2592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Monitored Element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4427" y="1554485"/>
            <a:ext cx="2592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Controlled Element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3743661" y="1065007"/>
            <a:ext cx="1785770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743661" y="1234284"/>
            <a:ext cx="1785770" cy="75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3915784" y="1554485"/>
            <a:ext cx="1613647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888" y="3136753"/>
            <a:ext cx="3548663" cy="19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Regulator/OLTC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Voltage target </a:t>
            </a:r>
          </a:p>
          <a:p>
            <a:r>
              <a:rPr lang="en-US" dirty="0"/>
              <a:t>Bandwidth</a:t>
            </a:r>
          </a:p>
          <a:p>
            <a:r>
              <a:rPr lang="en-US" dirty="0"/>
              <a:t>Time Delay</a:t>
            </a:r>
          </a:p>
          <a:p>
            <a:r>
              <a:rPr lang="en-US" dirty="0"/>
              <a:t>PT ratio</a:t>
            </a:r>
          </a:p>
          <a:p>
            <a:r>
              <a:rPr lang="en-US" dirty="0"/>
              <a:t>CT primary rating (regulator rating)</a:t>
            </a:r>
          </a:p>
          <a:p>
            <a:r>
              <a:rPr lang="en-US" dirty="0"/>
              <a:t>Line-drop compensator (forward and reverse)</a:t>
            </a:r>
          </a:p>
          <a:p>
            <a:pPr lvl="1"/>
            <a:r>
              <a:rPr lang="en-US" dirty="0"/>
              <a:t>R     (in Volts!)</a:t>
            </a:r>
          </a:p>
          <a:p>
            <a:pPr lvl="1"/>
            <a:r>
              <a:rPr lang="en-US" dirty="0"/>
              <a:t>X</a:t>
            </a:r>
          </a:p>
          <a:p>
            <a:r>
              <a:rPr lang="en-US" dirty="0"/>
              <a:t>Remote bus to control</a:t>
            </a:r>
          </a:p>
        </p:txBody>
      </p:sp>
    </p:spTree>
    <p:extLst>
      <p:ext uri="{BB962C8B-B14F-4D97-AF65-F5344CB8AC3E}">
        <p14:creationId xmlns:p14="http://schemas.microsoft.com/office/powerpoint/2010/main" val="412729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/>
              <a:t>RegControl</a:t>
            </a:r>
            <a:r>
              <a:rPr lang="en-US" sz="2400" dirty="0"/>
              <a:t> Element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35" y="548323"/>
            <a:ext cx="2066925" cy="6124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5517" y="745645"/>
            <a:ext cx="482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Monitored and Controlled Transformer Winding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140772" y="793294"/>
            <a:ext cx="1785770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2140772" y="962571"/>
            <a:ext cx="1785770" cy="75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770094" y="1269817"/>
            <a:ext cx="482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Bus Monitoring (Optional)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1473797" y="1433665"/>
            <a:ext cx="2194561" cy="944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657" y="2426609"/>
            <a:ext cx="5131613" cy="35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5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Control (Multifunction Relay)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695325"/>
            <a:ext cx="2019300" cy="616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305" y="1122542"/>
            <a:ext cx="5362255" cy="2126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0932" y="3915784"/>
            <a:ext cx="5152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 Relay object can monitor current (and voltage) in one device terminal and control the switch in any other terminal</a:t>
            </a:r>
          </a:p>
        </p:txBody>
      </p:sp>
    </p:spTree>
    <p:extLst>
      <p:ext uri="{BB962C8B-B14F-4D97-AF65-F5344CB8AC3E}">
        <p14:creationId xmlns:p14="http://schemas.microsoft.com/office/powerpoint/2010/main" val="325526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Recloser</a:t>
            </a:r>
            <a:r>
              <a:rPr lang="en-US" dirty="0"/>
              <a:t>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928687"/>
            <a:ext cx="1981200" cy="500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16706" y="2581835"/>
            <a:ext cx="2528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a RELAY except terminology and behavior different</a:t>
            </a:r>
          </a:p>
        </p:txBody>
      </p:sp>
    </p:spTree>
    <p:extLst>
      <p:ext uri="{BB962C8B-B14F-4D97-AF65-F5344CB8AC3E}">
        <p14:creationId xmlns:p14="http://schemas.microsoft.com/office/powerpoint/2010/main" val="321128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" y="1807901"/>
            <a:ext cx="1781175" cy="2295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1238" y="2370888"/>
            <a:ext cx="3334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Klink and </a:t>
            </a:r>
            <a:r>
              <a:rPr lang="en-US" dirty="0" err="1"/>
              <a:t>Tlink</a:t>
            </a:r>
            <a:r>
              <a:rPr lang="en-US" dirty="0"/>
              <a:t> are defined for each new circuit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269865" y="2663275"/>
            <a:ext cx="1785768" cy="165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84725" y="3474720"/>
            <a:ext cx="3001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To use: Simply define a Fuse Object and specify Monitored object and, optionally, Switched 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4725" y="4862456"/>
            <a:ext cx="3130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For Fuse objects, the Switched Object is the same as the Monitored Object in nearly all cases.</a:t>
            </a:r>
          </a:p>
        </p:txBody>
      </p:sp>
    </p:spTree>
    <p:extLst>
      <p:ext uri="{BB962C8B-B14F-4D97-AF65-F5344CB8AC3E}">
        <p14:creationId xmlns:p14="http://schemas.microsoft.com/office/powerpoint/2010/main" val="135767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StorageController</a:t>
            </a:r>
            <a:endParaRPr lang="en-US" dirty="0"/>
          </a:p>
        </p:txBody>
      </p:sp>
      <p:sp>
        <p:nvSpPr>
          <p:cNvPr id="3" name="Rectangle 52"/>
          <p:cNvSpPr>
            <a:spLocks noChangeArrowheads="1"/>
          </p:cNvSpPr>
          <p:nvPr/>
        </p:nvSpPr>
        <p:spPr bwMode="auto">
          <a:xfrm>
            <a:off x="1056042" y="1647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1056042" y="1647713"/>
            <a:ext cx="5486400" cy="3467100"/>
            <a:chOff x="2527" y="3622"/>
            <a:chExt cx="10100" cy="6564"/>
          </a:xfrm>
        </p:grpSpPr>
        <p:sp>
          <p:nvSpPr>
            <p:cNvPr id="5" name="AutoShape 51"/>
            <p:cNvSpPr>
              <a:spLocks noChangeAspect="1" noChangeArrowheads="1" noTextEdit="1"/>
            </p:cNvSpPr>
            <p:nvPr/>
          </p:nvSpPr>
          <p:spPr bwMode="auto">
            <a:xfrm>
              <a:off x="2527" y="3622"/>
              <a:ext cx="10100" cy="6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AutoShape 50"/>
            <p:cNvSpPr>
              <a:spLocks noChangeArrowheads="1"/>
            </p:cNvSpPr>
            <p:nvPr/>
          </p:nvSpPr>
          <p:spPr bwMode="auto">
            <a:xfrm>
              <a:off x="6727" y="6811"/>
              <a:ext cx="600" cy="1645"/>
            </a:xfrm>
            <a:prstGeom prst="lightningBol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49" descr="10%"/>
            <p:cNvSpPr>
              <a:spLocks noChangeArrowheads="1"/>
            </p:cNvSpPr>
            <p:nvPr/>
          </p:nvSpPr>
          <p:spPr bwMode="auto">
            <a:xfrm>
              <a:off x="3227" y="4033"/>
              <a:ext cx="4200" cy="3086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Discharge Mode</a:t>
              </a:r>
              <a:b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Charge Mode</a:t>
              </a:r>
              <a:b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kW Target</a:t>
              </a:r>
              <a:b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Discharge Time</a:t>
              </a:r>
              <a:b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Total Fleet kW Capacity</a:t>
              </a:r>
              <a:b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Total Fleet kWh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et. al.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Oval 48"/>
            <p:cNvSpPr>
              <a:spLocks noChangeArrowheads="1"/>
            </p:cNvSpPr>
            <p:nvPr/>
          </p:nvSpPr>
          <p:spPr bwMode="auto">
            <a:xfrm>
              <a:off x="3327" y="8148"/>
              <a:ext cx="900" cy="9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47"/>
            <p:cNvSpPr>
              <a:spLocks noChangeArrowheads="1"/>
            </p:cNvSpPr>
            <p:nvPr/>
          </p:nvSpPr>
          <p:spPr bwMode="auto">
            <a:xfrm>
              <a:off x="3727" y="8148"/>
              <a:ext cx="900" cy="9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 flipH="1">
              <a:off x="2527" y="8662"/>
              <a:ext cx="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45"/>
            <p:cNvSpPr>
              <a:spLocks noChangeShapeType="1"/>
            </p:cNvSpPr>
            <p:nvPr/>
          </p:nvSpPr>
          <p:spPr bwMode="auto">
            <a:xfrm>
              <a:off x="4627" y="8662"/>
              <a:ext cx="7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" name="Group 42"/>
            <p:cNvGrpSpPr>
              <a:grpSpLocks/>
            </p:cNvGrpSpPr>
            <p:nvPr/>
          </p:nvGrpSpPr>
          <p:grpSpPr bwMode="auto">
            <a:xfrm>
              <a:off x="5527" y="8662"/>
              <a:ext cx="400" cy="617"/>
              <a:chOff x="2112" y="3504"/>
              <a:chExt cx="192" cy="288"/>
            </a:xfrm>
          </p:grpSpPr>
          <p:sp>
            <p:nvSpPr>
              <p:cNvPr id="53" name="Line 4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43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6127" y="8662"/>
              <a:ext cx="400" cy="617"/>
              <a:chOff x="2112" y="3504"/>
              <a:chExt cx="192" cy="288"/>
            </a:xfrm>
          </p:grpSpPr>
          <p:sp>
            <p:nvSpPr>
              <p:cNvPr id="51" name="Line 41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40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6727" y="8662"/>
              <a:ext cx="400" cy="617"/>
              <a:chOff x="2112" y="3504"/>
              <a:chExt cx="192" cy="288"/>
            </a:xfrm>
          </p:grpSpPr>
          <p:sp>
            <p:nvSpPr>
              <p:cNvPr id="49" name="Line 38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37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33"/>
            <p:cNvGrpSpPr>
              <a:grpSpLocks/>
            </p:cNvGrpSpPr>
            <p:nvPr/>
          </p:nvGrpSpPr>
          <p:grpSpPr bwMode="auto">
            <a:xfrm>
              <a:off x="7327" y="8662"/>
              <a:ext cx="400" cy="617"/>
              <a:chOff x="2112" y="3504"/>
              <a:chExt cx="192" cy="288"/>
            </a:xfrm>
          </p:grpSpPr>
          <p:sp>
            <p:nvSpPr>
              <p:cNvPr id="47" name="Line 35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34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30"/>
            <p:cNvGrpSpPr>
              <a:grpSpLocks/>
            </p:cNvGrpSpPr>
            <p:nvPr/>
          </p:nvGrpSpPr>
          <p:grpSpPr bwMode="auto">
            <a:xfrm>
              <a:off x="7927" y="8662"/>
              <a:ext cx="400" cy="617"/>
              <a:chOff x="2112" y="3504"/>
              <a:chExt cx="192" cy="288"/>
            </a:xfrm>
          </p:grpSpPr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3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27"/>
            <p:cNvGrpSpPr>
              <a:grpSpLocks/>
            </p:cNvGrpSpPr>
            <p:nvPr/>
          </p:nvGrpSpPr>
          <p:grpSpPr bwMode="auto">
            <a:xfrm>
              <a:off x="8527" y="8662"/>
              <a:ext cx="400" cy="617"/>
              <a:chOff x="2112" y="3504"/>
              <a:chExt cx="192" cy="288"/>
            </a:xfrm>
          </p:grpSpPr>
          <p:sp>
            <p:nvSpPr>
              <p:cNvPr id="43" name="Line 29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28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9127" y="8662"/>
              <a:ext cx="400" cy="617"/>
              <a:chOff x="2112" y="3504"/>
              <a:chExt cx="192" cy="288"/>
            </a:xfrm>
          </p:grpSpPr>
          <p:sp>
            <p:nvSpPr>
              <p:cNvPr id="41" name="Line 26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25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9727" y="8662"/>
              <a:ext cx="400" cy="617"/>
              <a:chOff x="2112" y="3504"/>
              <a:chExt cx="192" cy="288"/>
            </a:xfrm>
          </p:grpSpPr>
          <p:sp>
            <p:nvSpPr>
              <p:cNvPr id="39" name="Line 23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22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10327" y="8662"/>
              <a:ext cx="400" cy="617"/>
              <a:chOff x="2112" y="3504"/>
              <a:chExt cx="192" cy="288"/>
            </a:xfrm>
          </p:grpSpPr>
          <p:sp>
            <p:nvSpPr>
              <p:cNvPr id="37" name="Line 20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15"/>
            <p:cNvGrpSpPr>
              <a:grpSpLocks/>
            </p:cNvGrpSpPr>
            <p:nvPr/>
          </p:nvGrpSpPr>
          <p:grpSpPr bwMode="auto">
            <a:xfrm>
              <a:off x="11027" y="8662"/>
              <a:ext cx="400" cy="617"/>
              <a:chOff x="2112" y="3504"/>
              <a:chExt cx="192" cy="288"/>
            </a:xfrm>
          </p:grpSpPr>
          <p:sp>
            <p:nvSpPr>
              <p:cNvPr id="35" name="Line 17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16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12"/>
            <p:cNvGrpSpPr>
              <a:grpSpLocks/>
            </p:cNvGrpSpPr>
            <p:nvPr/>
          </p:nvGrpSpPr>
          <p:grpSpPr bwMode="auto">
            <a:xfrm>
              <a:off x="11627" y="8662"/>
              <a:ext cx="400" cy="617"/>
              <a:chOff x="2112" y="3504"/>
              <a:chExt cx="192" cy="288"/>
            </a:xfrm>
          </p:grpSpPr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6527" y="9691"/>
              <a:ext cx="3100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Storage “Fleet”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2827" y="9485"/>
              <a:ext cx="2100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Substation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5227" y="7119"/>
              <a:ext cx="0" cy="1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4427" y="7736"/>
              <a:ext cx="900" cy="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V, 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4927" y="8353"/>
              <a:ext cx="7700" cy="13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7427" y="7428"/>
              <a:ext cx="2400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Comm Link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8727" y="3622"/>
              <a:ext cx="3800" cy="1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Time + Discharge rate</a:t>
              </a:r>
              <a:b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Peak Shaving</a:t>
              </a:r>
              <a:b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Load Following</a:t>
              </a:r>
              <a:b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Loadshape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AutoShape 4"/>
            <p:cNvSpPr>
              <a:spLocks/>
            </p:cNvSpPr>
            <p:nvPr/>
          </p:nvSpPr>
          <p:spPr bwMode="auto">
            <a:xfrm>
              <a:off x="8127" y="3622"/>
              <a:ext cx="700" cy="1646"/>
            </a:xfrm>
            <a:prstGeom prst="leftBrace">
              <a:avLst>
                <a:gd name="adj1" fmla="val 1959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"/>
            <p:cNvSpPr>
              <a:spLocks noChangeShapeType="1"/>
            </p:cNvSpPr>
            <p:nvPr/>
          </p:nvSpPr>
          <p:spPr bwMode="auto">
            <a:xfrm flipH="1">
              <a:off x="6527" y="4445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"/>
            <p:cNvSpPr>
              <a:spLocks noChangeShapeType="1"/>
            </p:cNvSpPr>
            <p:nvPr/>
          </p:nvSpPr>
          <p:spPr bwMode="auto">
            <a:xfrm flipV="1">
              <a:off x="5127" y="7531"/>
              <a:ext cx="0" cy="10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22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InvControl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5" y="1036263"/>
            <a:ext cx="2133600" cy="500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974" y="365443"/>
            <a:ext cx="5528235" cy="2805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0551" y="3536575"/>
            <a:ext cx="5809129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New </a:t>
            </a:r>
            <a:r>
              <a:rPr lang="en-US" sz="1100" dirty="0" err="1"/>
              <a:t>XYCurve.vv_curve</a:t>
            </a:r>
            <a:r>
              <a:rPr lang="en-US" sz="1100" dirty="0"/>
              <a:t> </a:t>
            </a:r>
            <a:r>
              <a:rPr lang="en-US" sz="1100" dirty="0" err="1"/>
              <a:t>npts</a:t>
            </a:r>
            <a:r>
              <a:rPr lang="en-US" sz="1100" dirty="0"/>
              <a:t>=4 </a:t>
            </a:r>
            <a:r>
              <a:rPr lang="en-US" sz="1100" dirty="0" err="1"/>
              <a:t>Yarray</a:t>
            </a:r>
            <a:r>
              <a:rPr lang="en-US" sz="1100" dirty="0"/>
              <a:t>=(1.0,1.0,-1.0,-1.0) ~ </a:t>
            </a:r>
            <a:r>
              <a:rPr lang="en-US" sz="1100" dirty="0" err="1"/>
              <a:t>XArray</a:t>
            </a:r>
            <a:r>
              <a:rPr lang="en-US" sz="1100" dirty="0"/>
              <a:t>=(0.5,0.95,1.05,1.5)</a:t>
            </a:r>
          </a:p>
          <a:p>
            <a:pPr algn="l"/>
            <a:r>
              <a:rPr lang="en-US" sz="1100" dirty="0"/>
              <a:t> New </a:t>
            </a:r>
            <a:r>
              <a:rPr lang="en-US" sz="1100" dirty="0" err="1"/>
              <a:t>InvControl.InvPVCtrl</a:t>
            </a:r>
            <a:r>
              <a:rPr lang="en-US" sz="1100" dirty="0"/>
              <a:t> mode=VOLTVAR </a:t>
            </a:r>
            <a:r>
              <a:rPr lang="en-US" sz="1100" dirty="0" err="1"/>
              <a:t>voltage_curvex_ref</a:t>
            </a:r>
            <a:r>
              <a:rPr lang="en-US" sz="1100" dirty="0"/>
              <a:t>=rated </a:t>
            </a:r>
            <a:br>
              <a:rPr lang="en-US" sz="1100" dirty="0"/>
            </a:br>
            <a:r>
              <a:rPr lang="en-US" sz="1100" dirty="0"/>
              <a:t>~ vvc_curve1=</a:t>
            </a:r>
            <a:r>
              <a:rPr lang="en-US" sz="1100" dirty="0" err="1"/>
              <a:t>vv_curve</a:t>
            </a:r>
            <a:r>
              <a:rPr lang="en-US" sz="1100" dirty="0"/>
              <a:t> </a:t>
            </a:r>
            <a:r>
              <a:rPr lang="en-US" sz="1100" dirty="0" err="1"/>
              <a:t>EventLog</a:t>
            </a:r>
            <a:r>
              <a:rPr lang="en-US" sz="1100" dirty="0"/>
              <a:t>=yes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961" y="4280656"/>
            <a:ext cx="4631167" cy="20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7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 Elements</a:t>
            </a:r>
          </a:p>
        </p:txBody>
      </p:sp>
    </p:spTree>
    <p:extLst>
      <p:ext uri="{BB962C8B-B14F-4D97-AF65-F5344CB8AC3E}">
        <p14:creationId xmlns:p14="http://schemas.microsoft.com/office/powerpoint/2010/main" val="306073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168400" y="1785938"/>
            <a:ext cx="6446838" cy="46148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Control Elements Were an Important Part of the Original DSS Model Concept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828800" y="785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993900"/>
            <a:ext cx="4452938" cy="42910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1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key feature is that controls are modeled separately from the devices being controlled</a:t>
            </a:r>
          </a:p>
          <a:p>
            <a:pPr lvl="1" eaLnBrk="1" hangingPunct="1"/>
            <a:r>
              <a:rPr lang="en-US" altLang="en-US" dirty="0"/>
              <a:t>Capacitors</a:t>
            </a:r>
          </a:p>
          <a:p>
            <a:pPr lvl="1" eaLnBrk="1" hangingPunct="1"/>
            <a:r>
              <a:rPr lang="en-US" altLang="en-US" dirty="0"/>
              <a:t>Regulators/</a:t>
            </a:r>
            <a:r>
              <a:rPr lang="en-US" altLang="en-US" dirty="0" err="1"/>
              <a:t>tapchangers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Control Modes</a:t>
            </a:r>
          </a:p>
          <a:p>
            <a:pPr lvl="1" eaLnBrk="1" hangingPunct="1"/>
            <a:r>
              <a:rPr lang="en-US" altLang="en-US" dirty="0"/>
              <a:t>Static</a:t>
            </a:r>
          </a:p>
          <a:p>
            <a:pPr lvl="2" eaLnBrk="1" hangingPunct="1"/>
            <a:r>
              <a:rPr lang="en-US" altLang="en-US" dirty="0"/>
              <a:t>Power flows with large time steps</a:t>
            </a:r>
          </a:p>
          <a:p>
            <a:pPr lvl="1" eaLnBrk="1" hangingPunct="1"/>
            <a:r>
              <a:rPr lang="en-US" altLang="en-US" dirty="0"/>
              <a:t>Time</a:t>
            </a:r>
          </a:p>
          <a:p>
            <a:pPr lvl="2" eaLnBrk="1" hangingPunct="1"/>
            <a:r>
              <a:rPr lang="en-US" altLang="en-US" dirty="0"/>
              <a:t>Control queue employed to delay actions</a:t>
            </a:r>
          </a:p>
          <a:p>
            <a:pPr lvl="2" eaLnBrk="1" hangingPunct="1"/>
            <a:r>
              <a:rPr lang="en-US" altLang="en-US" dirty="0"/>
              <a:t>Control acts when time is reached</a:t>
            </a:r>
          </a:p>
          <a:p>
            <a:pPr lvl="1" eaLnBrk="1" hangingPunct="1"/>
            <a:r>
              <a:rPr lang="en-US" altLang="en-US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40705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Solution Loop with Controls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428" y="1279525"/>
            <a:ext cx="5309144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94327" y="785091"/>
            <a:ext cx="7583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Controls are sampled and executed after a converged power flow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9673" y="2133600"/>
            <a:ext cx="306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Power Flow Solution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322618" y="2419927"/>
            <a:ext cx="1588655" cy="23090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09672" y="2820037"/>
            <a:ext cx="306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Control Sampling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322619" y="3039750"/>
            <a:ext cx="1906059" cy="34803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1956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Control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868" y="1452772"/>
            <a:ext cx="2861533" cy="43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8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 Capacitors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kvar</a:t>
            </a:r>
            <a:r>
              <a:rPr lang="en-US" dirty="0"/>
              <a:t> rating</a:t>
            </a:r>
          </a:p>
          <a:p>
            <a:r>
              <a:rPr lang="en-US" dirty="0"/>
              <a:t>The kV rating</a:t>
            </a:r>
          </a:p>
          <a:p>
            <a:pPr lvl="1"/>
            <a:r>
              <a:rPr lang="en-US" dirty="0"/>
              <a:t>L-L for 3-phase bank in </a:t>
            </a:r>
            <a:r>
              <a:rPr lang="en-US" dirty="0" err="1"/>
              <a:t>OpenDSS</a:t>
            </a:r>
            <a:endParaRPr lang="en-US" dirty="0"/>
          </a:p>
          <a:p>
            <a:pPr lvl="1"/>
            <a:r>
              <a:rPr lang="en-US" dirty="0"/>
              <a:t>Rating of can for 1-phase capacitors</a:t>
            </a:r>
          </a:p>
          <a:p>
            <a:r>
              <a:rPr lang="en-US" dirty="0"/>
              <a:t>Switching criteria</a:t>
            </a:r>
          </a:p>
          <a:p>
            <a:pPr lvl="1"/>
            <a:r>
              <a:rPr lang="en-US" dirty="0"/>
              <a:t>None (fixed)</a:t>
            </a:r>
          </a:p>
          <a:p>
            <a:pPr lvl="1"/>
            <a:r>
              <a:rPr lang="en-US" dirty="0"/>
              <a:t>Voltage</a:t>
            </a:r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kvar          (plus Voltage Override, Delay,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PF </a:t>
            </a:r>
          </a:p>
          <a:p>
            <a:pPr lvl="1"/>
            <a:r>
              <a:rPr lang="en-US" dirty="0"/>
              <a:t>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84" y="2256902"/>
            <a:ext cx="3354038" cy="17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3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Capacitor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Shunt Capacitor is actually a multi-step filter bank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 a 2-terminal PD element, so may be used as a Series Capacitor also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800" y="1815838"/>
            <a:ext cx="2874817" cy="15297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001" y="4297250"/>
            <a:ext cx="3937635" cy="198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104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 Capacitors - </a:t>
            </a:r>
            <a:r>
              <a:rPr lang="en-US" dirty="0" err="1"/>
              <a:t>CapControl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control is modeled separately from the Capacitor</a:t>
            </a:r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{Current | voltage | kvar | PF | time } </a:t>
            </a:r>
          </a:p>
          <a:p>
            <a:r>
              <a:rPr lang="en-US" dirty="0"/>
              <a:t>PT ratio</a:t>
            </a:r>
          </a:p>
          <a:p>
            <a:r>
              <a:rPr lang="en-US" dirty="0"/>
              <a:t>CT ratio</a:t>
            </a:r>
          </a:p>
          <a:p>
            <a:r>
              <a:rPr lang="en-US" dirty="0"/>
              <a:t>Time Delay, Delay OFF, Dead time</a:t>
            </a:r>
          </a:p>
          <a:p>
            <a:r>
              <a:rPr lang="en-US" dirty="0"/>
              <a:t>Voltage override</a:t>
            </a:r>
          </a:p>
          <a:p>
            <a:r>
              <a:rPr lang="en-US" dirty="0"/>
              <a:t>User model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5701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15">
      <a:dk1>
        <a:srgbClr val="000000"/>
      </a:dk1>
      <a:lt1>
        <a:srgbClr val="FFFFFF"/>
      </a:lt1>
      <a:dk2>
        <a:srgbClr val="929292"/>
      </a:dk2>
      <a:lt2>
        <a:srgbClr val="003399"/>
      </a:lt2>
      <a:accent1>
        <a:srgbClr val="00A4DE"/>
      </a:accent1>
      <a:accent2>
        <a:srgbClr val="2D872D"/>
      </a:accent2>
      <a:accent3>
        <a:srgbClr val="FB9705"/>
      </a:accent3>
      <a:accent4>
        <a:srgbClr val="0070C0"/>
      </a:accent4>
      <a:accent5>
        <a:srgbClr val="C54343"/>
      </a:accent5>
      <a:accent6>
        <a:srgbClr val="2EBBB8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9 PowerPoint Template-Standard_v1.2.potx" id="{8047CA39-54F3-4F90-98C0-C40555F8730E}" vid="{6033B12A-DB17-4854-8CB8-89BE1BD08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21A8B-3986-40B6-95DF-B5A721DA9604}">
  <ds:schemaRefs>
    <ds:schemaRef ds:uri="http://purl.org/dc/terms/"/>
    <ds:schemaRef ds:uri="9d4eb815-23ed-48d9-b0c1-2b9ce0016f4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EPRI-Template-2019</Template>
  <TotalTime>92</TotalTime>
  <Words>416</Words>
  <Application>Microsoft Office PowerPoint</Application>
  <PresentationFormat>On-screen Show (4:3)</PresentationFormat>
  <Paragraphs>95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Times New Roman</vt:lpstr>
      <vt:lpstr>Wingdings</vt:lpstr>
      <vt:lpstr>2019 PowerPoint Theme</vt:lpstr>
      <vt:lpstr>OpenDSS Training Workshop : Controls</vt:lpstr>
      <vt:lpstr>Control Elements</vt:lpstr>
      <vt:lpstr>Control Elements Were an Important Part of the Original DSS Model Concept</vt:lpstr>
      <vt:lpstr>Controls</vt:lpstr>
      <vt:lpstr>OpenDSS Solution Loop with Controls</vt:lpstr>
      <vt:lpstr>Available Control Elements</vt:lpstr>
      <vt:lpstr>Shunt Capacitors</vt:lpstr>
      <vt:lpstr>OpenDSS Capacitor Model</vt:lpstr>
      <vt:lpstr>Shunt Capacitors - CapControl</vt:lpstr>
      <vt:lpstr>CapControl Element Properties</vt:lpstr>
      <vt:lpstr>Voltage Regulator/OLTC</vt:lpstr>
      <vt:lpstr>RegControl Element Properties</vt:lpstr>
      <vt:lpstr>Relay Control (Multifunction Relay)</vt:lpstr>
      <vt:lpstr>Recloser Control</vt:lpstr>
      <vt:lpstr>Fuse Control</vt:lpstr>
      <vt:lpstr>StorageController</vt:lpstr>
      <vt:lpstr>InvControl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Version 1.2</dc:subject>
  <dc:creator>Roger Dugan</dc:creator>
  <dc:description>© 2018 Electric Power Research Institute, Inc. All rights reserved.</dc:description>
  <cp:lastModifiedBy>Dugan, Roger</cp:lastModifiedBy>
  <cp:revision>22</cp:revision>
  <cp:lastPrinted>2014-11-24T20:31:07Z</cp:lastPrinted>
  <dcterms:created xsi:type="dcterms:W3CDTF">2019-01-15T15:22:32Z</dcterms:created>
  <dcterms:modified xsi:type="dcterms:W3CDTF">2019-09-18T01:16:22Z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