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471" r:id="rId2"/>
    <p:sldId id="472" r:id="rId3"/>
    <p:sldId id="473" r:id="rId4"/>
    <p:sldId id="474" r:id="rId5"/>
    <p:sldId id="476" r:id="rId6"/>
    <p:sldId id="477" r:id="rId7"/>
    <p:sldId id="478" r:id="rId8"/>
    <p:sldId id="479" r:id="rId9"/>
    <p:sldId id="475" r:id="rId10"/>
    <p:sldId id="480" r:id="rId11"/>
    <p:sldId id="481" r:id="rId12"/>
    <p:sldId id="482" r:id="rId13"/>
    <p:sldId id="469" r:id="rId14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pPr>
              <a:defRPr/>
            </a:pPr>
            <a:fld id="{95FFCE6D-6AD7-45F0-A609-5B26EEB483F5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F36DA-701F-4052-92AA-39D5BBA2B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724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4838"/>
            <a:ext cx="54864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16F59B4-8ED1-42D7-ABEB-719DD6757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2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90A9D66-8C70-418E-A519-E2841F47DCEF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61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PRI logo_RGB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739775"/>
            <a:ext cx="2359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46500" y="4478338"/>
            <a:ext cx="4935538" cy="20113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101850"/>
            <a:ext cx="4935538" cy="2286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82563"/>
            <a:ext cx="2055812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8213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85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416050"/>
            <a:ext cx="4037012" cy="239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59225"/>
            <a:ext cx="4037012" cy="239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85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16050"/>
            <a:ext cx="4037012" cy="493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01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6425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6050"/>
            <a:ext cx="8226425" cy="239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59225"/>
            <a:ext cx="8226425" cy="2392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45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7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7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4037013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16050"/>
            <a:ext cx="4037012" cy="4935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5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3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2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66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9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7013" y="1150938"/>
            <a:ext cx="8739187" cy="128587"/>
          </a:xfrm>
          <a:prstGeom prst="rect">
            <a:avLst/>
          </a:prstGeom>
          <a:gradFill rotWithShape="1">
            <a:gsLst>
              <a:gs pos="0">
                <a:srgbClr val="0000C5">
                  <a:alpha val="89999"/>
                </a:srgbClr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715000" y="6496965"/>
            <a:ext cx="608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540AA9E-D953-411D-97D2-46A36523897E}" type="slidenum">
              <a:rPr lang="en-US" altLang="en-US" sz="1000">
                <a:solidFill>
                  <a:srgbClr val="4D4D4D"/>
                </a:solidFill>
              </a:rPr>
              <a:pPr/>
              <a:t>‹#›</a:t>
            </a:fld>
            <a:endParaRPr lang="en-US" altLang="en-US" sz="1000" dirty="0">
              <a:solidFill>
                <a:srgbClr val="4D4D4D"/>
              </a:solidFill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3"/>
            <a:ext cx="822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6050"/>
            <a:ext cx="822642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304800" cy="1600200"/>
          </a:xfrm>
          <a:prstGeom prst="rect">
            <a:avLst/>
          </a:prstGeom>
          <a:gradFill rotWithShape="1">
            <a:gsLst>
              <a:gs pos="0">
                <a:srgbClr val="0000C5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743200" y="6553274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700" dirty="0">
                <a:solidFill>
                  <a:srgbClr val="4D4D4D"/>
                </a:solidFill>
                <a:cs typeface="Arial" pitchFamily="34" charset="0"/>
              </a:rPr>
              <a:t>© 2016 Electric Power Research Institute, Inc. All rights reserved.</a:t>
            </a:r>
            <a:endParaRPr lang="en-US" sz="700" dirty="0">
              <a:solidFill>
                <a:srgbClr val="4D4D4D"/>
              </a:solidFill>
            </a:endParaRPr>
          </a:p>
        </p:txBody>
      </p:sp>
      <p:pic>
        <p:nvPicPr>
          <p:cNvPr id="5128" name="Picture 8" descr="EPRI logo_RGB_2@30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446838"/>
            <a:ext cx="1828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C5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85750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–"/>
        <a:defRPr sz="2400">
          <a:solidFill>
            <a:srgbClr val="000000"/>
          </a:solidFill>
          <a:latin typeface="+mn-lt"/>
        </a:defRPr>
      </a:lvl2pPr>
      <a:lvl3pPr marL="920750" indent="-233363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3pPr>
      <a:lvl4pPr marL="1316038" indent="-280988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–"/>
        <a:defRPr sz="2400">
          <a:solidFill>
            <a:srgbClr val="000000"/>
          </a:solidFill>
          <a:latin typeface="+mn-lt"/>
        </a:defRPr>
      </a:lvl4pPr>
      <a:lvl5pPr marL="1657350" indent="-222250" algn="l" rtl="0" eaLnBrk="0" fontAlgn="base" hangingPunct="0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5pPr>
      <a:lvl6pPr marL="21145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5717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30289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486150" indent="-222250" algn="l" rtl="0" fontAlgn="base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Roger Dugan</a:t>
            </a:r>
          </a:p>
          <a:p>
            <a:pPr eaLnBrk="1" hangingPunct="1"/>
            <a:r>
              <a:rPr lang="en-US" altLang="en-US" dirty="0"/>
              <a:t>Nov 30, 2018</a:t>
            </a:r>
          </a:p>
        </p:txBody>
      </p:sp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 eaLnBrk="1" hangingPunct="1"/>
            <a:r>
              <a:rPr lang="en-US" altLang="en-US" dirty="0"/>
              <a:t>“Connections”</a:t>
            </a:r>
            <a:br>
              <a:rPr lang="en-US" altLang="en-US" dirty="0"/>
            </a:br>
            <a:r>
              <a:rPr lang="en-US" altLang="en-US" dirty="0"/>
              <a:t>Example</a:t>
            </a:r>
          </a:p>
        </p:txBody>
      </p:sp>
      <p:pic>
        <p:nvPicPr>
          <p:cNvPr id="10244" name="Picture 4" descr="2010 PQA ppt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36560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B4 – No 3-phase 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F4C95-5CBA-4502-8AA4-A939ECC6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41820"/>
            <a:ext cx="5062635" cy="22665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5B1DA-8545-4C14-A25A-A6AD22D7E6EA}"/>
              </a:ext>
            </a:extLst>
          </p:cNvPr>
          <p:cNvCxnSpPr/>
          <p:nvPr/>
        </p:nvCxnSpPr>
        <p:spPr bwMode="auto">
          <a:xfrm>
            <a:off x="7315200" y="38862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A3F40-8383-4A6B-AE7D-425448C742A5}"/>
              </a:ext>
            </a:extLst>
          </p:cNvPr>
          <p:cNvSpPr txBox="1"/>
          <p:nvPr/>
        </p:nvSpPr>
        <p:spPr>
          <a:xfrm>
            <a:off x="6617493" y="5610030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j0  !!!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7E4BF-7D9F-4431-B801-A092F31EC1E0}"/>
              </a:ext>
            </a:extLst>
          </p:cNvPr>
          <p:cNvCxnSpPr>
            <a:cxnSpLocks/>
          </p:cNvCxnSpPr>
          <p:nvPr/>
        </p:nvCxnSpPr>
        <p:spPr bwMode="auto">
          <a:xfrm>
            <a:off x="6019800" y="1600200"/>
            <a:ext cx="0" cy="762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873EF-F901-4FC4-B89C-909D82D4758D}"/>
              </a:ext>
            </a:extLst>
          </p:cNvPr>
          <p:cNvSpPr txBox="1"/>
          <p:nvPr/>
        </p:nvSpPr>
        <p:spPr>
          <a:xfrm>
            <a:off x="5001864" y="1333979"/>
            <a:ext cx="20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399.5 + j 146.6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DC50C4-C988-498F-BE54-E96D18C2D0A4}"/>
              </a:ext>
            </a:extLst>
          </p:cNvPr>
          <p:cNvCxnSpPr/>
          <p:nvPr/>
        </p:nvCxnSpPr>
        <p:spPr bwMode="auto">
          <a:xfrm>
            <a:off x="2743200" y="3641820"/>
            <a:ext cx="2057400" cy="196821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75CA-B41A-41C7-B022-98D8D9B3AD9D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6199" y="3565281"/>
            <a:ext cx="1930399" cy="212128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95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27FD-3A4B-44AC-81A8-804A11D0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Yyn</a:t>
            </a:r>
            <a:r>
              <a:rPr lang="en-US" dirty="0"/>
              <a:t> with 1-phase load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CDF089-CFE9-4FCF-9E1F-E5808F38A2EF}"/>
              </a:ext>
            </a:extLst>
          </p:cNvPr>
          <p:cNvCxnSpPr/>
          <p:nvPr/>
        </p:nvCxnSpPr>
        <p:spPr bwMode="auto">
          <a:xfrm>
            <a:off x="2819400" y="3109427"/>
            <a:ext cx="0" cy="6858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2298B-68CF-4959-B60B-9A13E237923F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2200" y="3719027"/>
            <a:ext cx="457200" cy="533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9C0669-542D-4D58-B666-A95F1EEC6A01}"/>
              </a:ext>
            </a:extLst>
          </p:cNvPr>
          <p:cNvCxnSpPr>
            <a:cxnSpLocks/>
          </p:cNvCxnSpPr>
          <p:nvPr/>
        </p:nvCxnSpPr>
        <p:spPr bwMode="auto">
          <a:xfrm>
            <a:off x="2819400" y="3719027"/>
            <a:ext cx="533400" cy="533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06BE7B-D684-4F2D-8AE2-09515FF207BB}"/>
              </a:ext>
            </a:extLst>
          </p:cNvPr>
          <p:cNvCxnSpPr/>
          <p:nvPr/>
        </p:nvCxnSpPr>
        <p:spPr bwMode="auto">
          <a:xfrm>
            <a:off x="4343400" y="3124200"/>
            <a:ext cx="0" cy="6858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449C8-75B2-4040-93B2-2143D513E92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86200" y="3733800"/>
            <a:ext cx="457200" cy="5334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C03724-0583-4952-9C63-F3BBA7A2440A}"/>
              </a:ext>
            </a:extLst>
          </p:cNvPr>
          <p:cNvCxnSpPr>
            <a:cxnSpLocks/>
          </p:cNvCxnSpPr>
          <p:nvPr/>
        </p:nvCxnSpPr>
        <p:spPr bwMode="auto">
          <a:xfrm>
            <a:off x="4343400" y="3733800"/>
            <a:ext cx="457200" cy="5069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D38950-1F21-4522-970F-1AF4E5BE5A00}"/>
              </a:ext>
            </a:extLst>
          </p:cNvPr>
          <p:cNvCxnSpPr/>
          <p:nvPr/>
        </p:nvCxnSpPr>
        <p:spPr bwMode="auto">
          <a:xfrm>
            <a:off x="4343400" y="3810000"/>
            <a:ext cx="0" cy="747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7FF772-1A58-4E6B-A545-2B4AE4A07A1B}"/>
              </a:ext>
            </a:extLst>
          </p:cNvPr>
          <p:cNvCxnSpPr/>
          <p:nvPr/>
        </p:nvCxnSpPr>
        <p:spPr bwMode="auto">
          <a:xfrm>
            <a:off x="4079240" y="4568890"/>
            <a:ext cx="53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63F0BB-B3E5-42AF-BEEA-BF8F9B7FEF5A}"/>
              </a:ext>
            </a:extLst>
          </p:cNvPr>
          <p:cNvCxnSpPr>
            <a:cxnSpLocks/>
          </p:cNvCxnSpPr>
          <p:nvPr/>
        </p:nvCxnSpPr>
        <p:spPr bwMode="auto">
          <a:xfrm>
            <a:off x="4150360" y="4650170"/>
            <a:ext cx="38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7B6C3-5D6C-4E79-9871-1C718039BCFF}"/>
              </a:ext>
            </a:extLst>
          </p:cNvPr>
          <p:cNvCxnSpPr>
            <a:cxnSpLocks/>
          </p:cNvCxnSpPr>
          <p:nvPr/>
        </p:nvCxnSpPr>
        <p:spPr bwMode="auto">
          <a:xfrm>
            <a:off x="4231640" y="4709627"/>
            <a:ext cx="228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303868-2C10-457B-933C-5E6EA964E659}"/>
              </a:ext>
            </a:extLst>
          </p:cNvPr>
          <p:cNvSpPr/>
          <p:nvPr/>
        </p:nvSpPr>
        <p:spPr bwMode="auto">
          <a:xfrm>
            <a:off x="5867399" y="3332947"/>
            <a:ext cx="152377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06039F-EA0F-4C53-BF97-850896FB8472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5943588" y="3180547"/>
            <a:ext cx="11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40B544-1D3E-4A39-93BC-6EBE2FFA863C}"/>
              </a:ext>
            </a:extLst>
          </p:cNvPr>
          <p:cNvCxnSpPr/>
          <p:nvPr/>
        </p:nvCxnSpPr>
        <p:spPr bwMode="auto">
          <a:xfrm>
            <a:off x="5943588" y="4098057"/>
            <a:ext cx="0" cy="169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2794D9A-FFE5-4346-A20D-3A943417B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3400" y="4267200"/>
            <a:ext cx="1600188" cy="1376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D75485-9670-4CB0-BD4A-3715A244438D}"/>
              </a:ext>
            </a:extLst>
          </p:cNvPr>
          <p:cNvCxnSpPr/>
          <p:nvPr/>
        </p:nvCxnSpPr>
        <p:spPr bwMode="auto">
          <a:xfrm rot="10800000">
            <a:off x="4343400" y="2957027"/>
            <a:ext cx="1600188" cy="22352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BA214A-7804-4A30-961C-F423DD94A166}"/>
              </a:ext>
            </a:extLst>
          </p:cNvPr>
          <p:cNvCxnSpPr/>
          <p:nvPr/>
        </p:nvCxnSpPr>
        <p:spPr bwMode="auto">
          <a:xfrm flipV="1">
            <a:off x="4343400" y="2957027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1298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61F9-03BB-41E4-8FFF-2BFFD12F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Yyn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F283-1957-40C4-A659-9CF65EEE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connection actually serves millions of 1-phase loads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do it?</a:t>
            </a:r>
          </a:p>
        </p:txBody>
      </p:sp>
    </p:spTree>
    <p:extLst>
      <p:ext uri="{BB962C8B-B14F-4D97-AF65-F5344CB8AC3E}">
        <p14:creationId xmlns:p14="http://schemas.microsoft.com/office/powerpoint/2010/main" val="376084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66975"/>
            <a:ext cx="8226425" cy="914400"/>
          </a:xfrm>
          <a:noFill/>
        </p:spPr>
        <p:txBody>
          <a:bodyPr/>
          <a:lstStyle/>
          <a:p>
            <a:pPr algn="ctr" eaLnBrk="1" hangingPunct="1"/>
            <a:r>
              <a:rPr lang="en-US" altLang="en-US"/>
              <a:t>Together…Shaping the Future of Electricity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 of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the effects of different transformer connections on serving the load</a:t>
            </a:r>
          </a:p>
          <a:p>
            <a:endParaRPr lang="en-US" dirty="0"/>
          </a:p>
          <a:p>
            <a:r>
              <a:rPr lang="en-US" dirty="0"/>
              <a:t>4 connections will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41422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</p:spTree>
    <p:extLst>
      <p:ext uri="{BB962C8B-B14F-4D97-AF65-F5344CB8AC3E}">
        <p14:creationId xmlns:p14="http://schemas.microsoft.com/office/powerpoint/2010/main" val="69484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The Load at each Bus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65" y="2610238"/>
            <a:ext cx="5062635" cy="22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B2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F4C95-5CBA-4502-8AA4-A939ECC6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41820"/>
            <a:ext cx="5062635" cy="2266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4758A-BEDE-4426-8062-9F310FFB2E15}"/>
              </a:ext>
            </a:extLst>
          </p:cNvPr>
          <p:cNvCxnSpPr/>
          <p:nvPr/>
        </p:nvCxnSpPr>
        <p:spPr bwMode="auto">
          <a:xfrm>
            <a:off x="963141" y="41910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525695-4376-49DA-BF3D-E92DEB654128}"/>
              </a:ext>
            </a:extLst>
          </p:cNvPr>
          <p:cNvSpPr txBox="1"/>
          <p:nvPr/>
        </p:nvSpPr>
        <p:spPr>
          <a:xfrm>
            <a:off x="433387" y="5908381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+ j 131.5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123E4-766E-479B-9DF4-9A3AC8FD4CC0}"/>
              </a:ext>
            </a:extLst>
          </p:cNvPr>
          <p:cNvCxnSpPr/>
          <p:nvPr/>
        </p:nvCxnSpPr>
        <p:spPr bwMode="auto">
          <a:xfrm>
            <a:off x="7315200" y="38862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07D70-64AE-4EC5-A6F2-4D2E1E1A8A62}"/>
              </a:ext>
            </a:extLst>
          </p:cNvPr>
          <p:cNvSpPr txBox="1"/>
          <p:nvPr/>
        </p:nvSpPr>
        <p:spPr>
          <a:xfrm>
            <a:off x="6617493" y="5610030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+ j 4.1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9FCE50-ECB7-4CA1-BCE8-681264CDA5AC}"/>
              </a:ext>
            </a:extLst>
          </p:cNvPr>
          <p:cNvCxnSpPr>
            <a:cxnSpLocks/>
          </p:cNvCxnSpPr>
          <p:nvPr/>
        </p:nvCxnSpPr>
        <p:spPr bwMode="auto">
          <a:xfrm>
            <a:off x="3124200" y="1752600"/>
            <a:ext cx="0" cy="6858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E6C28C-7652-42C2-8462-8B0F906395C1}"/>
              </a:ext>
            </a:extLst>
          </p:cNvPr>
          <p:cNvSpPr txBox="1"/>
          <p:nvPr/>
        </p:nvSpPr>
        <p:spPr>
          <a:xfrm>
            <a:off x="2106264" y="1390949"/>
            <a:ext cx="20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423 + j 156</a:t>
            </a:r>
          </a:p>
        </p:txBody>
      </p:sp>
    </p:spTree>
    <p:extLst>
      <p:ext uri="{BB962C8B-B14F-4D97-AF65-F5344CB8AC3E}">
        <p14:creationId xmlns:p14="http://schemas.microsoft.com/office/powerpoint/2010/main" val="23877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B3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F4C95-5CBA-4502-8AA4-A939ECC6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41820"/>
            <a:ext cx="5062635" cy="2266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4538AF-8F9C-455A-95DA-E4F26647512D}"/>
              </a:ext>
            </a:extLst>
          </p:cNvPr>
          <p:cNvCxnSpPr/>
          <p:nvPr/>
        </p:nvCxnSpPr>
        <p:spPr bwMode="auto">
          <a:xfrm>
            <a:off x="963141" y="41910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2011C5-2D8C-4AA3-AB81-26E4933A0A3E}"/>
              </a:ext>
            </a:extLst>
          </p:cNvPr>
          <p:cNvSpPr txBox="1"/>
          <p:nvPr/>
        </p:nvSpPr>
        <p:spPr>
          <a:xfrm>
            <a:off x="433387" y="5908381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+ j 131.5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7D28C-764D-4968-9109-B5063DB946C6}"/>
              </a:ext>
            </a:extLst>
          </p:cNvPr>
          <p:cNvCxnSpPr/>
          <p:nvPr/>
        </p:nvCxnSpPr>
        <p:spPr bwMode="auto">
          <a:xfrm>
            <a:off x="7315200" y="38862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EDAC2A-6EC9-439C-9D50-455446E21287}"/>
              </a:ext>
            </a:extLst>
          </p:cNvPr>
          <p:cNvSpPr txBox="1"/>
          <p:nvPr/>
        </p:nvSpPr>
        <p:spPr>
          <a:xfrm>
            <a:off x="6617493" y="5610030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+ j 4.1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5F4318-4489-4EC3-A43D-F462279022CC}"/>
              </a:ext>
            </a:extLst>
          </p:cNvPr>
          <p:cNvCxnSpPr>
            <a:cxnSpLocks/>
          </p:cNvCxnSpPr>
          <p:nvPr/>
        </p:nvCxnSpPr>
        <p:spPr bwMode="auto">
          <a:xfrm>
            <a:off x="4495800" y="1637334"/>
            <a:ext cx="0" cy="762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E11E71-DA03-4496-ACB8-558165C9D94C}"/>
              </a:ext>
            </a:extLst>
          </p:cNvPr>
          <p:cNvSpPr txBox="1"/>
          <p:nvPr/>
        </p:nvSpPr>
        <p:spPr>
          <a:xfrm>
            <a:off x="3477864" y="1271426"/>
            <a:ext cx="20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423 + j 156</a:t>
            </a:r>
          </a:p>
        </p:txBody>
      </p:sp>
    </p:spTree>
    <p:extLst>
      <p:ext uri="{BB962C8B-B14F-4D97-AF65-F5344CB8AC3E}">
        <p14:creationId xmlns:p14="http://schemas.microsoft.com/office/powerpoint/2010/main" val="32834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B4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F4C95-5CBA-4502-8AA4-A939ECC6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41820"/>
            <a:ext cx="5062635" cy="2266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840D8A-2B75-488B-AD27-2ADA4A518109}"/>
              </a:ext>
            </a:extLst>
          </p:cNvPr>
          <p:cNvCxnSpPr/>
          <p:nvPr/>
        </p:nvCxnSpPr>
        <p:spPr bwMode="auto">
          <a:xfrm>
            <a:off x="1752600" y="4349859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00CD65-9A90-4EBC-9E0D-FFE8293B1ED1}"/>
              </a:ext>
            </a:extLst>
          </p:cNvPr>
          <p:cNvSpPr txBox="1"/>
          <p:nvPr/>
        </p:nvSpPr>
        <p:spPr>
          <a:xfrm>
            <a:off x="-344165" y="4349859"/>
            <a:ext cx="261461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112.9 +j   37.1    </a:t>
            </a:r>
          </a:p>
          <a:p>
            <a:r>
              <a:rPr lang="pl-PL" sz="1400" dirty="0"/>
              <a:t>133.3 +j   43.8    </a:t>
            </a:r>
          </a:p>
          <a:p>
            <a:r>
              <a:rPr lang="pl-PL" sz="1400" dirty="0"/>
              <a:t>133.3 +j   43.8    </a:t>
            </a:r>
          </a:p>
          <a:p>
            <a:r>
              <a:rPr lang="en-US" sz="1400" dirty="0"/>
              <a:t>------</a:t>
            </a:r>
            <a:endParaRPr lang="pl-PL" sz="1400" dirty="0"/>
          </a:p>
          <a:p>
            <a:r>
              <a:rPr lang="pl-PL" sz="1400" dirty="0"/>
              <a:t>  379.5 +j    124.8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15B1DA-8545-4C14-A25A-A6AD22D7E6EA}"/>
              </a:ext>
            </a:extLst>
          </p:cNvPr>
          <p:cNvCxnSpPr/>
          <p:nvPr/>
        </p:nvCxnSpPr>
        <p:spPr bwMode="auto">
          <a:xfrm>
            <a:off x="7315200" y="38862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A3F40-8383-4A6B-AE7D-425448C742A5}"/>
              </a:ext>
            </a:extLst>
          </p:cNvPr>
          <p:cNvSpPr txBox="1"/>
          <p:nvPr/>
        </p:nvSpPr>
        <p:spPr>
          <a:xfrm>
            <a:off x="6617493" y="5610030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+ j 3.4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7E4BF-7D9F-4431-B801-A092F31EC1E0}"/>
              </a:ext>
            </a:extLst>
          </p:cNvPr>
          <p:cNvCxnSpPr>
            <a:cxnSpLocks/>
          </p:cNvCxnSpPr>
          <p:nvPr/>
        </p:nvCxnSpPr>
        <p:spPr bwMode="auto">
          <a:xfrm>
            <a:off x="6019800" y="1600200"/>
            <a:ext cx="0" cy="762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873EF-F901-4FC4-B89C-909D82D4758D}"/>
              </a:ext>
            </a:extLst>
          </p:cNvPr>
          <p:cNvSpPr txBox="1"/>
          <p:nvPr/>
        </p:nvSpPr>
        <p:spPr>
          <a:xfrm>
            <a:off x="5001864" y="1333979"/>
            <a:ext cx="20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399.5 + j 146.6</a:t>
            </a:r>
          </a:p>
        </p:txBody>
      </p:sp>
    </p:spTree>
    <p:extLst>
      <p:ext uri="{BB962C8B-B14F-4D97-AF65-F5344CB8AC3E}">
        <p14:creationId xmlns:p14="http://schemas.microsoft.com/office/powerpoint/2010/main" val="113060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7" y="191294"/>
            <a:ext cx="8226425" cy="914400"/>
          </a:xfrm>
        </p:spPr>
        <p:txBody>
          <a:bodyPr/>
          <a:lstStyle/>
          <a:p>
            <a:r>
              <a:rPr lang="en-US" dirty="0"/>
              <a:t>B5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41" y="2057400"/>
            <a:ext cx="7166915" cy="11587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F4C95-5CBA-4502-8AA4-A939ECC6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641820"/>
            <a:ext cx="5062635" cy="2266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EEB2E-F50E-4BCA-8469-FFE5B7B19942}"/>
              </a:ext>
            </a:extLst>
          </p:cNvPr>
          <p:cNvCxnSpPr/>
          <p:nvPr/>
        </p:nvCxnSpPr>
        <p:spPr bwMode="auto">
          <a:xfrm>
            <a:off x="7315200" y="38862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AFBBE0-B49F-450D-A76B-173D62B50E2B}"/>
              </a:ext>
            </a:extLst>
          </p:cNvPr>
          <p:cNvSpPr txBox="1"/>
          <p:nvPr/>
        </p:nvSpPr>
        <p:spPr>
          <a:xfrm>
            <a:off x="6617493" y="5610030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j 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B859F-0F4E-4D20-82BB-B5EC6C2BA6A6}"/>
              </a:ext>
            </a:extLst>
          </p:cNvPr>
          <p:cNvCxnSpPr/>
          <p:nvPr/>
        </p:nvCxnSpPr>
        <p:spPr bwMode="auto">
          <a:xfrm>
            <a:off x="963141" y="4191000"/>
            <a:ext cx="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51A89B-DC32-4613-A393-081908170F42}"/>
              </a:ext>
            </a:extLst>
          </p:cNvPr>
          <p:cNvSpPr txBox="1"/>
          <p:nvPr/>
        </p:nvSpPr>
        <p:spPr>
          <a:xfrm>
            <a:off x="433387" y="5908381"/>
            <a:ext cx="139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+ j 131.5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20EF42-750E-4B02-A09F-325530AF4BAB}"/>
              </a:ext>
            </a:extLst>
          </p:cNvPr>
          <p:cNvCxnSpPr>
            <a:cxnSpLocks/>
          </p:cNvCxnSpPr>
          <p:nvPr/>
        </p:nvCxnSpPr>
        <p:spPr bwMode="auto">
          <a:xfrm>
            <a:off x="7467600" y="1676400"/>
            <a:ext cx="0" cy="762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75C75C-4979-42A4-BA0F-659A3DDF70B5}"/>
              </a:ext>
            </a:extLst>
          </p:cNvPr>
          <p:cNvSpPr txBox="1"/>
          <p:nvPr/>
        </p:nvSpPr>
        <p:spPr>
          <a:xfrm>
            <a:off x="6449664" y="1261646"/>
            <a:ext cx="20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403 + j 150</a:t>
            </a:r>
          </a:p>
        </p:txBody>
      </p:sp>
    </p:spTree>
    <p:extLst>
      <p:ext uri="{BB962C8B-B14F-4D97-AF65-F5344CB8AC3E}">
        <p14:creationId xmlns:p14="http://schemas.microsoft.com/office/powerpoint/2010/main" val="1432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current is served from the Y-delta connection into the 1-phase load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Yyn</a:t>
            </a:r>
            <a:r>
              <a:rPr lang="en-US" dirty="0"/>
              <a:t> connection yields unexpected results	</a:t>
            </a:r>
          </a:p>
          <a:p>
            <a:pPr lvl="1"/>
            <a:r>
              <a:rPr lang="en-US" dirty="0"/>
              <a:t>Remove 3-phase load and try again.</a:t>
            </a:r>
          </a:p>
          <a:p>
            <a:pPr lvl="2"/>
            <a:r>
              <a:rPr lang="en-US" dirty="0"/>
              <a:t>Zero current – Why?</a:t>
            </a:r>
          </a:p>
        </p:txBody>
      </p:sp>
    </p:spTree>
    <p:extLst>
      <p:ext uri="{BB962C8B-B14F-4D97-AF65-F5344CB8AC3E}">
        <p14:creationId xmlns:p14="http://schemas.microsoft.com/office/powerpoint/2010/main" val="4213574217"/>
      </p:ext>
    </p:extLst>
  </p:cSld>
  <p:clrMapOvr>
    <a:masterClrMapping/>
  </p:clrMapOvr>
</p:sld>
</file>

<file path=ppt/theme/theme1.xml><?xml version="1.0" encoding="utf-8"?>
<a:theme xmlns:a="http://schemas.openxmlformats.org/drawingml/2006/main" name="2010 EPRIPowerPointTemplate">
  <a:themeElements>
    <a:clrScheme name="">
      <a:dk1>
        <a:srgbClr val="000000"/>
      </a:dk1>
      <a:lt1>
        <a:srgbClr val="FFFFFF"/>
      </a:lt1>
      <a:dk2>
        <a:srgbClr val="0013C5"/>
      </a:dk2>
      <a:lt2>
        <a:srgbClr val="B5B5B5"/>
      </a:lt2>
      <a:accent1>
        <a:srgbClr val="B04359"/>
      </a:accent1>
      <a:accent2>
        <a:srgbClr val="006699"/>
      </a:accent2>
      <a:accent3>
        <a:srgbClr val="FFFFFF"/>
      </a:accent3>
      <a:accent4>
        <a:srgbClr val="000000"/>
      </a:accent4>
      <a:accent5>
        <a:srgbClr val="D4B0B5"/>
      </a:accent5>
      <a:accent6>
        <a:srgbClr val="005C8A"/>
      </a:accent6>
      <a:hlink>
        <a:srgbClr val="FFA432"/>
      </a:hlink>
      <a:folHlink>
        <a:srgbClr val="4FE37C"/>
      </a:folHlink>
    </a:clrScheme>
    <a:fontScheme name="2010 EPRIPowerPoint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010 EPRIPowerPoint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 EPRIPowerPoint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 EPRIPowerPoint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Intro1</Template>
  <TotalTime>1174</TotalTime>
  <Words>166</Words>
  <Application>Microsoft Office PowerPoint</Application>
  <PresentationFormat>On-screen Show (4:3)</PresentationFormat>
  <Paragraphs>48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2010 EPRIPowerPointTemplate</vt:lpstr>
      <vt:lpstr>“Connections” Example</vt:lpstr>
      <vt:lpstr>The Objective of this Example</vt:lpstr>
      <vt:lpstr>The Problem</vt:lpstr>
      <vt:lpstr>The Load at each Bus</vt:lpstr>
      <vt:lpstr>B2</vt:lpstr>
      <vt:lpstr>B3</vt:lpstr>
      <vt:lpstr>B4</vt:lpstr>
      <vt:lpstr>B5</vt:lpstr>
      <vt:lpstr>Things to Note</vt:lpstr>
      <vt:lpstr>B4 – No 3-phase load</vt:lpstr>
      <vt:lpstr>Yyn with 1-phase load</vt:lpstr>
      <vt:lpstr>Yyn</vt:lpstr>
      <vt:lpstr>Together…Shaping the Future of Electricity</vt:lpstr>
    </vt:vector>
  </TitlesOfParts>
  <Company>EPRI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OpenDSS  Tutorial</dc:title>
  <dc:creator>EPRI</dc:creator>
  <cp:lastModifiedBy>Roger Dugan</cp:lastModifiedBy>
  <cp:revision>125</cp:revision>
  <dcterms:created xsi:type="dcterms:W3CDTF">2010-12-13T20:05:33Z</dcterms:created>
  <dcterms:modified xsi:type="dcterms:W3CDTF">2018-11-29T18:47:45Z</dcterms:modified>
</cp:coreProperties>
</file>