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93"/>
  </p:notesMasterIdLst>
  <p:handoutMasterIdLst>
    <p:handoutMasterId r:id="rId94"/>
  </p:handoutMasterIdLst>
  <p:sldIdLst>
    <p:sldId id="267" r:id="rId5"/>
    <p:sldId id="344" r:id="rId6"/>
    <p:sldId id="449" r:id="rId7"/>
    <p:sldId id="368" r:id="rId8"/>
    <p:sldId id="369" r:id="rId9"/>
    <p:sldId id="340" r:id="rId10"/>
    <p:sldId id="341" r:id="rId11"/>
    <p:sldId id="342" r:id="rId12"/>
    <p:sldId id="370" r:id="rId13"/>
    <p:sldId id="379" r:id="rId14"/>
    <p:sldId id="380" r:id="rId15"/>
    <p:sldId id="398" r:id="rId16"/>
    <p:sldId id="399" r:id="rId17"/>
    <p:sldId id="400" r:id="rId18"/>
    <p:sldId id="371" r:id="rId19"/>
    <p:sldId id="372" r:id="rId20"/>
    <p:sldId id="373" r:id="rId21"/>
    <p:sldId id="377" r:id="rId22"/>
    <p:sldId id="378" r:id="rId23"/>
    <p:sldId id="345" r:id="rId24"/>
    <p:sldId id="346" r:id="rId25"/>
    <p:sldId id="367" r:id="rId26"/>
    <p:sldId id="347" r:id="rId27"/>
    <p:sldId id="348" r:id="rId28"/>
    <p:sldId id="349" r:id="rId29"/>
    <p:sldId id="350" r:id="rId30"/>
    <p:sldId id="351" r:id="rId31"/>
    <p:sldId id="352" r:id="rId32"/>
    <p:sldId id="353" r:id="rId33"/>
    <p:sldId id="354" r:id="rId34"/>
    <p:sldId id="357" r:id="rId35"/>
    <p:sldId id="358" r:id="rId36"/>
    <p:sldId id="359" r:id="rId37"/>
    <p:sldId id="360" r:id="rId38"/>
    <p:sldId id="361" r:id="rId39"/>
    <p:sldId id="362" r:id="rId40"/>
    <p:sldId id="363" r:id="rId41"/>
    <p:sldId id="364" r:id="rId42"/>
    <p:sldId id="365" r:id="rId43"/>
    <p:sldId id="432" r:id="rId44"/>
    <p:sldId id="433" r:id="rId45"/>
    <p:sldId id="434" r:id="rId46"/>
    <p:sldId id="435" r:id="rId47"/>
    <p:sldId id="436" r:id="rId48"/>
    <p:sldId id="437" r:id="rId49"/>
    <p:sldId id="438" r:id="rId50"/>
    <p:sldId id="439" r:id="rId51"/>
    <p:sldId id="440" r:id="rId52"/>
    <p:sldId id="442" r:id="rId53"/>
    <p:sldId id="443" r:id="rId54"/>
    <p:sldId id="450" r:id="rId55"/>
    <p:sldId id="444" r:id="rId56"/>
    <p:sldId id="445" r:id="rId57"/>
    <p:sldId id="446" r:id="rId58"/>
    <p:sldId id="447" r:id="rId59"/>
    <p:sldId id="402" r:id="rId60"/>
    <p:sldId id="403" r:id="rId61"/>
    <p:sldId id="404" r:id="rId62"/>
    <p:sldId id="405" r:id="rId63"/>
    <p:sldId id="406" r:id="rId64"/>
    <p:sldId id="407" r:id="rId65"/>
    <p:sldId id="408" r:id="rId66"/>
    <p:sldId id="409" r:id="rId67"/>
    <p:sldId id="410" r:id="rId68"/>
    <p:sldId id="411" r:id="rId69"/>
    <p:sldId id="412" r:id="rId70"/>
    <p:sldId id="413" r:id="rId71"/>
    <p:sldId id="414" r:id="rId72"/>
    <p:sldId id="415" r:id="rId73"/>
    <p:sldId id="416" r:id="rId74"/>
    <p:sldId id="417" r:id="rId75"/>
    <p:sldId id="418" r:id="rId76"/>
    <p:sldId id="419" r:id="rId77"/>
    <p:sldId id="420" r:id="rId78"/>
    <p:sldId id="421" r:id="rId79"/>
    <p:sldId id="422" r:id="rId80"/>
    <p:sldId id="423" r:id="rId81"/>
    <p:sldId id="366" r:id="rId82"/>
    <p:sldId id="424" r:id="rId83"/>
    <p:sldId id="425" r:id="rId84"/>
    <p:sldId id="426" r:id="rId85"/>
    <p:sldId id="427" r:id="rId86"/>
    <p:sldId id="428" r:id="rId87"/>
    <p:sldId id="429" r:id="rId88"/>
    <p:sldId id="307" r:id="rId89"/>
    <p:sldId id="430" r:id="rId90"/>
    <p:sldId id="431" r:id="rId91"/>
    <p:sldId id="280" r:id="rId92"/>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B9705"/>
    <a:srgbClr val="C54343"/>
    <a:srgbClr val="D60000"/>
    <a:srgbClr val="FF5050"/>
    <a:srgbClr val="BBE676"/>
    <a:srgbClr val="5195D3"/>
    <a:srgbClr val="F3FBFF"/>
    <a:srgbClr val="E4F6FE"/>
    <a:srgbClr val="D5F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366" autoAdjust="0"/>
  </p:normalViewPr>
  <p:slideViewPr>
    <p:cSldViewPr snapToGrid="0">
      <p:cViewPr varScale="1">
        <p:scale>
          <a:sx n="84" d="100"/>
          <a:sy n="84" d="100"/>
        </p:scale>
        <p:origin x="470" y="8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1" d="100"/>
          <a:sy n="121" d="100"/>
        </p:scale>
        <p:origin x="4836"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FB717317-F7B1-495A-9D75-47F0FCDDA3E7}">
      <dgm:prSet phldrT="[Text]"/>
      <dgm:spPr/>
      <dgm:t>
        <a:bodyPr/>
        <a:lstStyle/>
        <a:p>
          <a:r>
            <a:rPr lang="en-US" dirty="0"/>
            <a:t>Grid Devices</a:t>
          </a:r>
        </a:p>
      </dgm:t>
    </dgm:pt>
    <dgm:pt modelId="{5FA5415B-EBF2-499E-839F-397CDA96F0DB}" type="parTrans" cxnId="{679537CF-81BC-4E8A-99A5-20FEC3700C89}">
      <dgm:prSet/>
      <dgm:spPr/>
      <dgm:t>
        <a:bodyPr/>
        <a:lstStyle/>
        <a:p>
          <a:endParaRPr lang="en-US"/>
        </a:p>
      </dgm:t>
    </dgm:pt>
    <dgm:pt modelId="{AD038874-EA95-4C8F-BD28-13A469D5CBF6}" type="sibTrans" cxnId="{679537CF-81BC-4E8A-99A5-20FEC3700C89}">
      <dgm:prSet/>
      <dgm:spPr/>
      <dgm:t>
        <a:bodyPr/>
        <a:lstStyle/>
        <a:p>
          <a:endParaRPr lang="en-US"/>
        </a:p>
      </dgm:t>
    </dgm:pt>
    <dgm:pt modelId="{ED8BE0BB-8429-4BD3-A5AA-2FDF498F8ED1}">
      <dgm:prSet phldrT="[Text]"/>
      <dgm:spPr/>
      <dgm:t>
        <a:bodyPr/>
        <a:lstStyle/>
        <a:p>
          <a:r>
            <a:rPr lang="en-US" dirty="0"/>
            <a:t>Quasi-static time-series (QSTS)</a:t>
          </a:r>
        </a:p>
      </dgm:t>
    </dgm:pt>
    <dgm:pt modelId="{92952F05-0C77-4F3B-9DFC-62E5019B8F45}" type="parTrans" cxnId="{9562A4A2-7056-438A-9C29-22FFA612487B}">
      <dgm:prSet/>
      <dgm:spPr/>
      <dgm:t>
        <a:bodyPr/>
        <a:lstStyle/>
        <a:p>
          <a:endParaRPr lang="en-US"/>
        </a:p>
      </dgm:t>
    </dgm:pt>
    <dgm:pt modelId="{94C3D7BD-3F1E-425A-8609-EBA0F14A62C5}" type="sibTrans" cxnId="{9562A4A2-7056-438A-9C29-22FFA612487B}">
      <dgm:prSet/>
      <dgm:spPr/>
      <dgm:t>
        <a:bodyPr/>
        <a:lstStyle/>
        <a:p>
          <a:endParaRPr lang="en-US"/>
        </a:p>
      </dgm:t>
    </dgm:pt>
    <dgm:pt modelId="{1CCFB8DC-6C42-49B9-BD99-3CAC9DDF1E41}">
      <dgm:prSet phldrT="[Text]"/>
      <dgm:spPr/>
      <dgm:t>
        <a:bodyPr/>
        <a:lstStyle/>
        <a:p>
          <a:r>
            <a:rPr lang="en-US" dirty="0"/>
            <a:t>Full library of traditional assets (lines, conductors, transformers, cap banks, switches, etc.)</a:t>
          </a:r>
        </a:p>
      </dgm:t>
    </dgm:pt>
    <dgm:pt modelId="{EE67BE51-5C42-45AA-A017-BCC471507E5E}" type="parTrans" cxnId="{0775EEA7-8863-45A4-983C-C65CF1F0C8B5}">
      <dgm:prSet/>
      <dgm:spPr/>
      <dgm:t>
        <a:bodyPr/>
        <a:lstStyle/>
        <a:p>
          <a:endParaRPr lang="en-US"/>
        </a:p>
      </dgm:t>
    </dgm:pt>
    <dgm:pt modelId="{22CEDD82-D352-4C39-97A1-7784E01B331E}" type="sibTrans" cxnId="{0775EEA7-8863-45A4-983C-C65CF1F0C8B5}">
      <dgm:prSet/>
      <dgm:spPr/>
      <dgm:t>
        <a:bodyPr/>
        <a:lstStyle/>
        <a:p>
          <a:endParaRPr lang="en-US"/>
        </a:p>
      </dgm:t>
    </dgm:pt>
    <dgm:pt modelId="{3CDB01A6-EC2A-46A2-A0EC-93194BC1F581}">
      <dgm:prSet phldrT="[Text]"/>
      <dgm:spPr/>
      <dgm:t>
        <a:bodyPr/>
        <a:lstStyle/>
        <a:p>
          <a:r>
            <a:rPr lang="en-US" dirty="0"/>
            <a:t>Line Reg/LTC, cap banks</a:t>
          </a:r>
        </a:p>
      </dgm:t>
    </dgm:pt>
    <dgm:pt modelId="{15D64306-EFF5-4162-A715-9BAF8D5B95E9}" type="parTrans" cxnId="{6452BB4B-E54A-4151-B183-2343854222B6}">
      <dgm:prSet/>
      <dgm:spPr/>
      <dgm:t>
        <a:bodyPr/>
        <a:lstStyle/>
        <a:p>
          <a:endParaRPr lang="en-US"/>
        </a:p>
      </dgm:t>
    </dgm:pt>
    <dgm:pt modelId="{C75267E4-3362-41C1-9637-98F17868D41F}" type="sibTrans" cxnId="{6452BB4B-E54A-4151-B183-2343854222B6}">
      <dgm:prSet/>
      <dgm:spPr/>
      <dgm:t>
        <a:bodyPr/>
        <a:lstStyle/>
        <a:p>
          <a:endParaRPr lang="en-US"/>
        </a:p>
      </dgm:t>
    </dgm:pt>
    <dgm:pt modelId="{5EE68AB6-9F92-4430-85EC-317EA4A6C7AD}">
      <dgm:prSet phldrT="[Text]"/>
      <dgm:spPr/>
      <dgm:t>
        <a:bodyPr/>
        <a:lstStyle/>
        <a:p>
          <a:r>
            <a:rPr lang="en-US" dirty="0"/>
            <a:t>DER smart inverter</a:t>
          </a:r>
        </a:p>
      </dgm:t>
    </dgm:pt>
    <dgm:pt modelId="{CF442E2C-B5CC-4043-8548-24A37750C611}" type="parTrans" cxnId="{8E27F341-9E86-43D7-B853-0D054886AD3F}">
      <dgm:prSet/>
      <dgm:spPr/>
      <dgm:t>
        <a:bodyPr/>
        <a:lstStyle/>
        <a:p>
          <a:endParaRPr lang="en-US"/>
        </a:p>
      </dgm:t>
    </dgm:pt>
    <dgm:pt modelId="{BCBA0D5A-5618-4263-A9D1-48F95221F449}" type="sibTrans" cxnId="{8E27F341-9E86-43D7-B853-0D054886AD3F}">
      <dgm:prSet/>
      <dgm:spPr/>
      <dgm:t>
        <a:bodyPr/>
        <a:lstStyle/>
        <a:p>
          <a:endParaRPr lang="en-US"/>
        </a:p>
      </dgm:t>
    </dgm:pt>
    <dgm:pt modelId="{A8F3B89E-0E79-4806-B7C9-EB9E12FD4013}">
      <dgm:prSet phldrT="[Text]"/>
      <dgm:spPr/>
      <dgm:t>
        <a:bodyPr/>
        <a:lstStyle/>
        <a:p>
          <a:r>
            <a:rPr lang="en-US" dirty="0"/>
            <a:t>Solution Capabilities</a:t>
          </a:r>
        </a:p>
      </dgm:t>
    </dgm:pt>
    <dgm:pt modelId="{8A56F9AD-A253-45BF-9E5B-9B9EB37793BD}" type="parTrans" cxnId="{BEE8D186-A467-4205-93B7-4B0D922695C3}">
      <dgm:prSet/>
      <dgm:spPr/>
      <dgm:t>
        <a:bodyPr/>
        <a:lstStyle/>
        <a:p>
          <a:endParaRPr lang="en-US"/>
        </a:p>
      </dgm:t>
    </dgm:pt>
    <dgm:pt modelId="{58BFD7EF-6DDE-4163-8C02-E7F43A438078}" type="sibTrans" cxnId="{BEE8D186-A467-4205-93B7-4B0D922695C3}">
      <dgm:prSet/>
      <dgm:spPr/>
      <dgm:t>
        <a:bodyPr/>
        <a:lstStyle/>
        <a:p>
          <a:endParaRPr lang="en-US"/>
        </a:p>
      </dgm:t>
    </dgm:pt>
    <dgm:pt modelId="{8897CF26-1B1A-4FED-B83F-7DDB8A91ED35}">
      <dgm:prSet phldrT="[Text]"/>
      <dgm:spPr/>
      <dgm:t>
        <a:bodyPr/>
        <a:lstStyle/>
        <a:p>
          <a:r>
            <a:rPr lang="en-US" dirty="0"/>
            <a:t>Unbalanced multi-phase power flow</a:t>
          </a:r>
        </a:p>
      </dgm:t>
    </dgm:pt>
    <dgm:pt modelId="{A4ECCD6E-9A45-45D5-BE19-EEEDAE008395}" type="parTrans" cxnId="{94C041E3-7285-4944-BD5A-65D5A187C5B5}">
      <dgm:prSet/>
      <dgm:spPr/>
      <dgm:t>
        <a:bodyPr/>
        <a:lstStyle/>
        <a:p>
          <a:endParaRPr lang="en-US"/>
        </a:p>
      </dgm:t>
    </dgm:pt>
    <dgm:pt modelId="{97060836-8C89-45F6-8913-E58277CED874}" type="sibTrans" cxnId="{94C041E3-7285-4944-BD5A-65D5A187C5B5}">
      <dgm:prSet/>
      <dgm:spPr/>
      <dgm:t>
        <a:bodyPr/>
        <a:lstStyle/>
        <a:p>
          <a:endParaRPr lang="en-US"/>
        </a:p>
      </dgm:t>
    </dgm:pt>
    <dgm:pt modelId="{F81F389B-9DE3-4B9D-A73D-C64C5D749CFE}">
      <dgm:prSet phldrT="[Text]"/>
      <dgm:spPr/>
      <dgm:t>
        <a:bodyPr/>
        <a:lstStyle/>
        <a:p>
          <a:r>
            <a:rPr lang="en-US" dirty="0"/>
            <a:t>Fault analysis</a:t>
          </a:r>
        </a:p>
      </dgm:t>
    </dgm:pt>
    <dgm:pt modelId="{51E33FD6-B1E7-4FF1-A033-C9B311D8F86E}" type="parTrans" cxnId="{4C056C76-89EA-4BA5-A241-6878668F2C1E}">
      <dgm:prSet/>
      <dgm:spPr/>
      <dgm:t>
        <a:bodyPr/>
        <a:lstStyle/>
        <a:p>
          <a:endParaRPr lang="en-US"/>
        </a:p>
      </dgm:t>
    </dgm:pt>
    <dgm:pt modelId="{CA7F30F1-33AB-4355-BC78-F7EFC870D8B8}" type="sibTrans" cxnId="{4C056C76-89EA-4BA5-A241-6878668F2C1E}">
      <dgm:prSet/>
      <dgm:spPr/>
      <dgm:t>
        <a:bodyPr/>
        <a:lstStyle/>
        <a:p>
          <a:endParaRPr lang="en-US"/>
        </a:p>
      </dgm:t>
    </dgm:pt>
    <dgm:pt modelId="{0E35F9B8-971D-4342-B330-482F75F25D87}">
      <dgm:prSet phldrT="[Text]"/>
      <dgm:spPr/>
      <dgm:t>
        <a:bodyPr/>
        <a:lstStyle/>
        <a:p>
          <a:r>
            <a:rPr lang="en-US" dirty="0"/>
            <a:t>Harmonic analysis</a:t>
          </a:r>
        </a:p>
      </dgm:t>
    </dgm:pt>
    <dgm:pt modelId="{E27066E1-7088-46F9-AE8F-46EC4D85839E}" type="parTrans" cxnId="{7394B222-AEFE-45F5-BDD9-FDFA899351E5}">
      <dgm:prSet/>
      <dgm:spPr/>
      <dgm:t>
        <a:bodyPr/>
        <a:lstStyle/>
        <a:p>
          <a:endParaRPr lang="en-US"/>
        </a:p>
      </dgm:t>
    </dgm:pt>
    <dgm:pt modelId="{35BAEEEB-2791-4FB5-AF8F-34F81CDFE8D1}" type="sibTrans" cxnId="{7394B222-AEFE-45F5-BDD9-FDFA899351E5}">
      <dgm:prSet/>
      <dgm:spPr/>
      <dgm:t>
        <a:bodyPr/>
        <a:lstStyle/>
        <a:p>
          <a:endParaRPr lang="en-US"/>
        </a:p>
      </dgm:t>
    </dgm:pt>
    <dgm:pt modelId="{B442D379-0A4C-464E-9083-F9717DFF27E3}">
      <dgm:prSet phldrT="[Text]"/>
      <dgm:spPr/>
      <dgm:t>
        <a:bodyPr/>
        <a:lstStyle/>
        <a:p>
          <a:r>
            <a:rPr lang="en-US" dirty="0"/>
            <a:t>Controls</a:t>
          </a:r>
        </a:p>
      </dgm:t>
    </dgm:pt>
    <dgm:pt modelId="{2713A0DB-AA90-44E6-8B0C-9105057396C4}" type="parTrans" cxnId="{014D990A-9D48-4E14-A324-2F4C145563C1}">
      <dgm:prSet/>
      <dgm:spPr/>
      <dgm:t>
        <a:bodyPr/>
        <a:lstStyle/>
        <a:p>
          <a:endParaRPr lang="en-US"/>
        </a:p>
      </dgm:t>
    </dgm:pt>
    <dgm:pt modelId="{92512954-77DC-4F08-ABA9-AFD0D17A44D9}" type="sibTrans" cxnId="{014D990A-9D48-4E14-A324-2F4C145563C1}">
      <dgm:prSet/>
      <dgm:spPr/>
      <dgm:t>
        <a:bodyPr/>
        <a:lstStyle/>
        <a:p>
          <a:endParaRPr lang="en-US"/>
        </a:p>
      </dgm:t>
    </dgm:pt>
    <dgm:pt modelId="{E487AE7E-D07C-48B3-9686-E42D58D878C2}">
      <dgm:prSet phldrT="[Text]"/>
      <dgm:spPr/>
      <dgm:t>
        <a:bodyPr/>
        <a:lstStyle/>
        <a:p>
          <a:r>
            <a:rPr lang="en-US" dirty="0"/>
            <a:t>Energy storage dispatch</a:t>
          </a:r>
        </a:p>
      </dgm:t>
    </dgm:pt>
    <dgm:pt modelId="{08C804F8-F6CE-45C8-97EA-4C7835F1798C}" type="parTrans" cxnId="{5B821687-4D3B-4EDA-8664-CCC2E8504363}">
      <dgm:prSet/>
      <dgm:spPr/>
      <dgm:t>
        <a:bodyPr/>
        <a:lstStyle/>
        <a:p>
          <a:endParaRPr lang="en-US"/>
        </a:p>
      </dgm:t>
    </dgm:pt>
    <dgm:pt modelId="{6FDE42A2-2F17-4B4D-826A-FDDDEF5E1C4C}" type="sibTrans" cxnId="{5B821687-4D3B-4EDA-8664-CCC2E8504363}">
      <dgm:prSet/>
      <dgm:spPr/>
      <dgm:t>
        <a:bodyPr/>
        <a:lstStyle/>
        <a:p>
          <a:endParaRPr lang="en-US"/>
        </a:p>
      </dgm:t>
    </dgm:pt>
    <dgm:pt modelId="{CD981289-6A41-4450-ACAC-64E855625300}">
      <dgm:prSet phldrT="[Text]"/>
      <dgm:spPr/>
      <dgm:t>
        <a:bodyPr/>
        <a:lstStyle/>
        <a:p>
          <a:r>
            <a:rPr lang="en-US" dirty="0"/>
            <a:t>DMS/DERMS</a:t>
          </a:r>
        </a:p>
      </dgm:t>
    </dgm:pt>
    <dgm:pt modelId="{4DEF6E28-AB10-45CC-8F56-15B507629591}" type="parTrans" cxnId="{515CFFDC-649B-4CAD-A617-CE3241BF1F14}">
      <dgm:prSet/>
      <dgm:spPr/>
      <dgm:t>
        <a:bodyPr/>
        <a:lstStyle/>
        <a:p>
          <a:endParaRPr lang="en-US"/>
        </a:p>
      </dgm:t>
    </dgm:pt>
    <dgm:pt modelId="{34A78DEE-1210-4E08-B859-5A221B1B2DF3}" type="sibTrans" cxnId="{515CFFDC-649B-4CAD-A617-CE3241BF1F14}">
      <dgm:prSet/>
      <dgm:spPr/>
      <dgm:t>
        <a:bodyPr/>
        <a:lstStyle/>
        <a:p>
          <a:endParaRPr lang="en-US"/>
        </a:p>
      </dgm:t>
    </dgm:pt>
    <dgm:pt modelId="{BC12C535-65C2-4974-A55F-C31C791B375E}">
      <dgm:prSet phldrT="[Text]"/>
      <dgm:spPr/>
      <dgm:t>
        <a:bodyPr/>
        <a:lstStyle/>
        <a:p>
          <a:r>
            <a:rPr lang="en-US" dirty="0"/>
            <a:t>VVO</a:t>
          </a:r>
        </a:p>
      </dgm:t>
    </dgm:pt>
    <dgm:pt modelId="{9836FE43-36F3-4C04-A9EF-F4EE5C9CAF3F}" type="parTrans" cxnId="{3A7A4686-86C3-4086-BA00-B7BB394CD443}">
      <dgm:prSet/>
      <dgm:spPr/>
      <dgm:t>
        <a:bodyPr/>
        <a:lstStyle/>
        <a:p>
          <a:endParaRPr lang="en-US"/>
        </a:p>
      </dgm:t>
    </dgm:pt>
    <dgm:pt modelId="{3C5BF073-D20A-49FE-89B3-ACDAE9BAC7D9}" type="sibTrans" cxnId="{3A7A4686-86C3-4086-BA00-B7BB394CD443}">
      <dgm:prSet/>
      <dgm:spPr/>
      <dgm:t>
        <a:bodyPr/>
        <a:lstStyle/>
        <a:p>
          <a:endParaRPr lang="en-US"/>
        </a:p>
      </dgm:t>
    </dgm:pt>
    <dgm:pt modelId="{162BF46F-87B1-4EB6-9C46-3C17C089D63B}">
      <dgm:prSet phldrT="[Text]"/>
      <dgm:spPr/>
      <dgm:t>
        <a:bodyPr/>
        <a:lstStyle/>
        <a:p>
          <a:r>
            <a:rPr lang="en-US" dirty="0"/>
            <a:t>Load models</a:t>
          </a:r>
        </a:p>
      </dgm:t>
    </dgm:pt>
    <dgm:pt modelId="{6E54CFDC-439B-401A-9476-A7B1B96B983C}" type="parTrans" cxnId="{7E7030B0-3B84-448B-B819-14384C812C54}">
      <dgm:prSet/>
      <dgm:spPr/>
      <dgm:t>
        <a:bodyPr/>
        <a:lstStyle/>
        <a:p>
          <a:endParaRPr lang="en-US"/>
        </a:p>
      </dgm:t>
    </dgm:pt>
    <dgm:pt modelId="{529915B4-82A4-4B92-8A75-0454D2F7FECA}" type="sibTrans" cxnId="{7E7030B0-3B84-448B-B819-14384C812C54}">
      <dgm:prSet/>
      <dgm:spPr/>
      <dgm:t>
        <a:bodyPr/>
        <a:lstStyle/>
        <a:p>
          <a:endParaRPr lang="en-US"/>
        </a:p>
      </dgm:t>
    </dgm:pt>
    <dgm:pt modelId="{FE274AED-BFAF-44AB-9F1C-93444FF47DDF}">
      <dgm:prSet phldrT="[Text]"/>
      <dgm:spPr/>
      <dgm:t>
        <a:bodyPr/>
        <a:lstStyle/>
        <a:p>
          <a:r>
            <a:rPr lang="en-US" dirty="0"/>
            <a:t>Linear and non-linear analysis</a:t>
          </a:r>
        </a:p>
      </dgm:t>
    </dgm:pt>
    <dgm:pt modelId="{62A8D275-68C1-41AB-8246-E6827AAB7D89}" type="parTrans" cxnId="{5493EBDA-6DBB-493B-966B-4E02F9650F24}">
      <dgm:prSet/>
      <dgm:spPr/>
      <dgm:t>
        <a:bodyPr/>
        <a:lstStyle/>
        <a:p>
          <a:endParaRPr lang="en-US"/>
        </a:p>
      </dgm:t>
    </dgm:pt>
    <dgm:pt modelId="{FCD6F619-8F2E-4F99-846B-6C0F090D77D2}" type="sibTrans" cxnId="{5493EBDA-6DBB-493B-966B-4E02F9650F24}">
      <dgm:prSet/>
      <dgm:spPr/>
      <dgm:t>
        <a:bodyPr/>
        <a:lstStyle/>
        <a:p>
          <a:endParaRPr lang="en-US"/>
        </a:p>
      </dgm:t>
    </dgm:pt>
    <dgm:pt modelId="{13142CD0-CFA5-43D6-BF54-28497B6D60AB}">
      <dgm:prSet phldrT="[Text]"/>
      <dgm:spPr/>
      <dgm:t>
        <a:bodyPr/>
        <a:lstStyle/>
        <a:p>
          <a:r>
            <a:rPr lang="en-US" dirty="0"/>
            <a:t>Stray voltage/current analysis</a:t>
          </a:r>
        </a:p>
      </dgm:t>
    </dgm:pt>
    <dgm:pt modelId="{5D7FAE7E-E8F4-4F43-B446-E764DADAF209}" type="parTrans" cxnId="{A0643664-5054-436B-B61E-08B638672C9B}">
      <dgm:prSet/>
      <dgm:spPr/>
      <dgm:t>
        <a:bodyPr/>
        <a:lstStyle/>
        <a:p>
          <a:endParaRPr lang="en-US"/>
        </a:p>
      </dgm:t>
    </dgm:pt>
    <dgm:pt modelId="{C678A320-F2AF-4F24-9A28-62AA718E07C5}" type="sibTrans" cxnId="{A0643664-5054-436B-B61E-08B638672C9B}">
      <dgm:prSet/>
      <dgm:spPr/>
      <dgm:t>
        <a:bodyPr/>
        <a:lstStyle/>
        <a:p>
          <a:endParaRPr lang="en-US"/>
        </a:p>
      </dgm:t>
    </dgm:pt>
    <dgm:pt modelId="{79709ACE-0A60-4062-A867-EC1849661103}">
      <dgm:prSet phldrT="[Text]"/>
      <dgm:spPr/>
      <dgm:t>
        <a:bodyPr/>
        <a:lstStyle/>
        <a:p>
          <a:r>
            <a:rPr lang="en-US" dirty="0"/>
            <a:t>Price modeling/dispatch</a:t>
          </a:r>
        </a:p>
      </dgm:t>
    </dgm:pt>
    <dgm:pt modelId="{DFF23488-347E-43B0-B621-2B0FADD743ED}" type="parTrans" cxnId="{7A6A7F44-5674-4239-8B0A-E1C88FB7E625}">
      <dgm:prSet/>
      <dgm:spPr/>
      <dgm:t>
        <a:bodyPr/>
        <a:lstStyle/>
        <a:p>
          <a:endParaRPr lang="en-US"/>
        </a:p>
      </dgm:t>
    </dgm:pt>
    <dgm:pt modelId="{AAE63602-4F58-4D90-BEBE-3FA5713E56E7}" type="sibTrans" cxnId="{7A6A7F44-5674-4239-8B0A-E1C88FB7E625}">
      <dgm:prSet/>
      <dgm:spPr/>
      <dgm:t>
        <a:bodyPr/>
        <a:lstStyle/>
        <a:p>
          <a:endParaRPr lang="en-US"/>
        </a:p>
      </dgm:t>
    </dgm:pt>
    <dgm:pt modelId="{4662699A-3690-462B-9820-435368F4491B}">
      <dgm:prSet phldrT="[Text]"/>
      <dgm:spPr/>
      <dgm:t>
        <a:bodyPr/>
        <a:lstStyle/>
        <a:p>
          <a:r>
            <a:rPr lang="en-US" dirty="0"/>
            <a:t>Flicker analysis</a:t>
          </a:r>
        </a:p>
      </dgm:t>
    </dgm:pt>
    <dgm:pt modelId="{BF7638EF-3167-4E58-8645-0DBF43999D49}" type="parTrans" cxnId="{037FF225-F627-42DE-BD68-D186499B2519}">
      <dgm:prSet/>
      <dgm:spPr/>
      <dgm:t>
        <a:bodyPr/>
        <a:lstStyle/>
        <a:p>
          <a:endParaRPr lang="en-US"/>
        </a:p>
      </dgm:t>
    </dgm:pt>
    <dgm:pt modelId="{7657726F-FDDB-430B-AD2E-8EC52D0F64F8}" type="sibTrans" cxnId="{037FF225-F627-42DE-BD68-D186499B2519}">
      <dgm:prSet/>
      <dgm:spPr/>
      <dgm:t>
        <a:bodyPr/>
        <a:lstStyle/>
        <a:p>
          <a:endParaRPr lang="en-US"/>
        </a:p>
      </dgm:t>
    </dgm:pt>
    <dgm:pt modelId="{F42DC847-8E43-4088-8CAE-E27CED66602F}">
      <dgm:prSet phldrT="[Text]"/>
      <dgm:spPr/>
      <dgm:t>
        <a:bodyPr/>
        <a:lstStyle/>
        <a:p>
          <a:r>
            <a:rPr lang="en-US"/>
            <a:t>Automation</a:t>
          </a:r>
          <a:endParaRPr lang="en-US" dirty="0"/>
        </a:p>
      </dgm:t>
    </dgm:pt>
    <dgm:pt modelId="{C5F27441-3118-47C5-A152-F23C50E7CC77}" type="parTrans" cxnId="{FC93F0CC-ADEC-48FF-94A4-8F4D28173141}">
      <dgm:prSet/>
      <dgm:spPr/>
      <dgm:t>
        <a:bodyPr/>
        <a:lstStyle/>
        <a:p>
          <a:endParaRPr lang="en-US"/>
        </a:p>
      </dgm:t>
    </dgm:pt>
    <dgm:pt modelId="{8FF27C57-8A40-4F84-B6E3-66CF2F79A318}" type="sibTrans" cxnId="{FC93F0CC-ADEC-48FF-94A4-8F4D28173141}">
      <dgm:prSet/>
      <dgm:spPr/>
      <dgm:t>
        <a:bodyPr/>
        <a:lstStyle/>
        <a:p>
          <a:endParaRPr lang="en-US"/>
        </a:p>
      </dgm:t>
    </dgm:pt>
    <dgm:pt modelId="{C1F981FD-94C0-467A-B49E-BAEC370E1C43}">
      <dgm:prSet phldrT="[Text]"/>
      <dgm:spPr/>
      <dgm:t>
        <a:bodyPr/>
        <a:lstStyle/>
        <a:p>
          <a:r>
            <a:rPr lang="en-US" dirty="0"/>
            <a:t>Distribution automation</a:t>
          </a:r>
        </a:p>
      </dgm:t>
    </dgm:pt>
    <dgm:pt modelId="{E3DE29E0-198E-4535-95D2-7E37D97D18C1}" type="parTrans" cxnId="{3ACE1CB0-6D8E-42FF-95D5-504506F3C341}">
      <dgm:prSet/>
      <dgm:spPr/>
      <dgm:t>
        <a:bodyPr/>
        <a:lstStyle/>
        <a:p>
          <a:endParaRPr lang="en-US"/>
        </a:p>
      </dgm:t>
    </dgm:pt>
    <dgm:pt modelId="{FCDB963C-3E63-4C8C-861A-8F2C9AAAB2DF}" type="sibTrans" cxnId="{3ACE1CB0-6D8E-42FF-95D5-504506F3C341}">
      <dgm:prSet/>
      <dgm:spPr/>
      <dgm:t>
        <a:bodyPr/>
        <a:lstStyle/>
        <a:p>
          <a:endParaRPr lang="en-US"/>
        </a:p>
      </dgm:t>
    </dgm:pt>
    <dgm:pt modelId="{575E37D5-B10E-4EB0-87D9-3B9DD2E8958A}">
      <dgm:prSet phldrT="[Text]"/>
      <dgm:spPr/>
      <dgm:t>
        <a:bodyPr/>
        <a:lstStyle/>
        <a:p>
          <a:r>
            <a:rPr lang="en-US" dirty="0"/>
            <a:t>Load transfers</a:t>
          </a:r>
        </a:p>
      </dgm:t>
    </dgm:pt>
    <dgm:pt modelId="{A8FE5914-B6D3-4918-AA93-85B8D69B6BF0}" type="parTrans" cxnId="{91A80FBB-70F0-4ABC-802A-02723DD602D1}">
      <dgm:prSet/>
      <dgm:spPr/>
      <dgm:t>
        <a:bodyPr/>
        <a:lstStyle/>
        <a:p>
          <a:endParaRPr lang="en-US"/>
        </a:p>
      </dgm:t>
    </dgm:pt>
    <dgm:pt modelId="{8EDC4A29-72C7-40A4-ABE5-C889E98D1417}" type="sibTrans" cxnId="{91A80FBB-70F0-4ABC-802A-02723DD602D1}">
      <dgm:prSet/>
      <dgm:spPr/>
      <dgm:t>
        <a:bodyPr/>
        <a:lstStyle/>
        <a:p>
          <a:endParaRPr lang="en-US"/>
        </a:p>
      </dgm:t>
    </dgm:pt>
    <dgm:pt modelId="{7D32CE08-10E4-49E2-A428-81087DA627FA}">
      <dgm:prSet phldrT="[Text]"/>
      <dgm:spPr/>
      <dgm:t>
        <a:bodyPr/>
        <a:lstStyle/>
        <a:p>
          <a:r>
            <a:rPr lang="en-US" dirty="0"/>
            <a:t>FLISR (Fault Location, Isolation, and Service Restoration)</a:t>
          </a:r>
        </a:p>
      </dgm:t>
    </dgm:pt>
    <dgm:pt modelId="{3068D170-84F0-4694-A60D-3431396F01D9}" type="parTrans" cxnId="{98CB325C-98BA-4EE8-9BF9-53565FA6EBBD}">
      <dgm:prSet/>
      <dgm:spPr/>
      <dgm:t>
        <a:bodyPr/>
        <a:lstStyle/>
        <a:p>
          <a:endParaRPr lang="en-US"/>
        </a:p>
      </dgm:t>
    </dgm:pt>
    <dgm:pt modelId="{0782386C-9A7B-4852-B6E8-85F7BE46ACE7}" type="sibTrans" cxnId="{98CB325C-98BA-4EE8-9BF9-53565FA6EBBD}">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A7227798-B450-4497-809B-1369C244E7D7}" type="pres">
      <dgm:prSet presAssocID="{A8F3B89E-0E79-4806-B7C9-EB9E12FD4013}" presName="parentText" presStyleLbl="node1" presStyleIdx="0" presStyleCnt="4">
        <dgm:presLayoutVars>
          <dgm:chMax val="0"/>
          <dgm:bulletEnabled val="1"/>
        </dgm:presLayoutVars>
      </dgm:prSet>
      <dgm:spPr/>
    </dgm:pt>
    <dgm:pt modelId="{585B5044-96E9-4960-AB97-5B00C49B0AFE}" type="pres">
      <dgm:prSet presAssocID="{A8F3B89E-0E79-4806-B7C9-EB9E12FD4013}" presName="childText" presStyleLbl="revTx" presStyleIdx="0" presStyleCnt="4">
        <dgm:presLayoutVars>
          <dgm:bulletEnabled val="1"/>
        </dgm:presLayoutVars>
      </dgm:prSet>
      <dgm:spPr/>
    </dgm:pt>
    <dgm:pt modelId="{E2C6C0C5-9C03-4CBF-95B6-6682E516DB13}" type="pres">
      <dgm:prSet presAssocID="{FB717317-F7B1-495A-9D75-47F0FCDDA3E7}" presName="parentText" presStyleLbl="node1" presStyleIdx="1" presStyleCnt="4">
        <dgm:presLayoutVars>
          <dgm:chMax val="0"/>
          <dgm:bulletEnabled val="1"/>
        </dgm:presLayoutVars>
      </dgm:prSet>
      <dgm:spPr/>
    </dgm:pt>
    <dgm:pt modelId="{AD284B58-6828-4CEC-BC35-E5979F40F0FE}" type="pres">
      <dgm:prSet presAssocID="{FB717317-F7B1-495A-9D75-47F0FCDDA3E7}" presName="childText" presStyleLbl="revTx" presStyleIdx="1" presStyleCnt="4">
        <dgm:presLayoutVars>
          <dgm:bulletEnabled val="1"/>
        </dgm:presLayoutVars>
      </dgm:prSet>
      <dgm:spPr/>
    </dgm:pt>
    <dgm:pt modelId="{22E15E88-1047-4876-BA86-447A3463695A}" type="pres">
      <dgm:prSet presAssocID="{B442D379-0A4C-464E-9083-F9717DFF27E3}" presName="parentText" presStyleLbl="node1" presStyleIdx="2" presStyleCnt="4">
        <dgm:presLayoutVars>
          <dgm:chMax val="0"/>
          <dgm:bulletEnabled val="1"/>
        </dgm:presLayoutVars>
      </dgm:prSet>
      <dgm:spPr/>
    </dgm:pt>
    <dgm:pt modelId="{774A68B6-3E3A-4BA9-8E88-3833DB2833F9}" type="pres">
      <dgm:prSet presAssocID="{B442D379-0A4C-464E-9083-F9717DFF27E3}" presName="childText" presStyleLbl="revTx" presStyleIdx="2" presStyleCnt="4">
        <dgm:presLayoutVars>
          <dgm:bulletEnabled val="1"/>
        </dgm:presLayoutVars>
      </dgm:prSet>
      <dgm:spPr/>
    </dgm:pt>
    <dgm:pt modelId="{AF5B46B8-88EE-4436-B336-27DC83626841}" type="pres">
      <dgm:prSet presAssocID="{F42DC847-8E43-4088-8CAE-E27CED66602F}" presName="parentText" presStyleLbl="node1" presStyleIdx="3" presStyleCnt="4">
        <dgm:presLayoutVars>
          <dgm:chMax val="0"/>
          <dgm:bulletEnabled val="1"/>
        </dgm:presLayoutVars>
      </dgm:prSet>
      <dgm:spPr/>
    </dgm:pt>
    <dgm:pt modelId="{74604D28-80FF-4E1E-839E-FDE93F769C8F}" type="pres">
      <dgm:prSet presAssocID="{F42DC847-8E43-4088-8CAE-E27CED66602F}" presName="childText" presStyleLbl="revTx" presStyleIdx="3" presStyleCnt="4">
        <dgm:presLayoutVars>
          <dgm:bulletEnabled val="1"/>
        </dgm:presLayoutVars>
      </dgm:prSet>
      <dgm:spPr/>
    </dgm:pt>
  </dgm:ptLst>
  <dgm:cxnLst>
    <dgm:cxn modelId="{7A6A7F44-5674-4239-8B0A-E1C88FB7E625}" srcId="{B442D379-0A4C-464E-9083-F9717DFF27E3}" destId="{79709ACE-0A60-4062-A867-EC1849661103}" srcOrd="5" destOrd="0" parTransId="{DFF23488-347E-43B0-B621-2B0FADD743ED}" sibTransId="{AAE63602-4F58-4D90-BEBE-3FA5713E56E7}"/>
    <dgm:cxn modelId="{A0643664-5054-436B-B61E-08B638672C9B}" srcId="{A8F3B89E-0E79-4806-B7C9-EB9E12FD4013}" destId="{13142CD0-CFA5-43D6-BF54-28497B6D60AB}" srcOrd="6" destOrd="0" parTransId="{5D7FAE7E-E8F4-4F43-B446-E764DADAF209}" sibTransId="{C678A320-F2AF-4F24-9A28-62AA718E07C5}"/>
    <dgm:cxn modelId="{5B821687-4D3B-4EDA-8664-CCC2E8504363}" srcId="{B442D379-0A4C-464E-9083-F9717DFF27E3}" destId="{E487AE7E-D07C-48B3-9686-E42D58D878C2}" srcOrd="2" destOrd="0" parTransId="{08C804F8-F6CE-45C8-97EA-4C7835F1798C}" sibTransId="{6FDE42A2-2F17-4B4D-826A-FDDDEF5E1C4C}"/>
    <dgm:cxn modelId="{07977FD9-7DB9-4DBF-A98A-0684D55A354D}" type="presOf" srcId="{162BF46F-87B1-4EB6-9C46-3C17C089D63B}" destId="{AD284B58-6828-4CEC-BC35-E5979F40F0FE}" srcOrd="0" destOrd="1" presId="urn:microsoft.com/office/officeart/2005/8/layout/vList2"/>
    <dgm:cxn modelId="{6B3B0245-E621-4C0F-8E3B-2DB6060B0FC3}" type="presOf" srcId="{F81F389B-9DE3-4B9D-A73D-C64C5D749CFE}" destId="{585B5044-96E9-4960-AB97-5B00C49B0AFE}" srcOrd="0" destOrd="2" presId="urn:microsoft.com/office/officeart/2005/8/layout/vList2"/>
    <dgm:cxn modelId="{0775EEA7-8863-45A4-983C-C65CF1F0C8B5}" srcId="{FB717317-F7B1-495A-9D75-47F0FCDDA3E7}" destId="{1CCFB8DC-6C42-49B9-BD99-3CAC9DDF1E41}" srcOrd="0" destOrd="0" parTransId="{EE67BE51-5C42-45AA-A017-BCC471507E5E}" sibTransId="{22CEDD82-D352-4C39-97A1-7784E01B331E}"/>
    <dgm:cxn modelId="{AF954BB0-5181-4478-9B77-FB3B256C9D15}" type="presOf" srcId="{8897CF26-1B1A-4FED-B83F-7DDB8A91ED35}" destId="{585B5044-96E9-4960-AB97-5B00C49B0AFE}" srcOrd="0" destOrd="0" presId="urn:microsoft.com/office/officeart/2005/8/layout/vList2"/>
    <dgm:cxn modelId="{AD8C9415-1E6C-49EC-9F21-62B48B4EFA08}" type="presOf" srcId="{E487AE7E-D07C-48B3-9686-E42D58D878C2}" destId="{774A68B6-3E3A-4BA9-8E88-3833DB2833F9}" srcOrd="0" destOrd="2" presId="urn:microsoft.com/office/officeart/2005/8/layout/vList2"/>
    <dgm:cxn modelId="{E4E98834-8FC7-4015-A393-D7FB195B0257}" type="presOf" srcId="{1CCFB8DC-6C42-49B9-BD99-3CAC9DDF1E41}" destId="{AD284B58-6828-4CEC-BC35-E5979F40F0FE}" srcOrd="0" destOrd="0" presId="urn:microsoft.com/office/officeart/2005/8/layout/vList2"/>
    <dgm:cxn modelId="{7E7030B0-3B84-448B-B819-14384C812C54}" srcId="{FB717317-F7B1-495A-9D75-47F0FCDDA3E7}" destId="{162BF46F-87B1-4EB6-9C46-3C17C089D63B}" srcOrd="1" destOrd="0" parTransId="{6E54CFDC-439B-401A-9476-A7B1B96B983C}" sibTransId="{529915B4-82A4-4B92-8A75-0454D2F7FECA}"/>
    <dgm:cxn modelId="{5493EBDA-6DBB-493B-966B-4E02F9650F24}" srcId="{A8F3B89E-0E79-4806-B7C9-EB9E12FD4013}" destId="{FE274AED-BFAF-44AB-9F1C-93444FF47DDF}" srcOrd="5" destOrd="0" parTransId="{62A8D275-68C1-41AB-8246-E6827AAB7D89}" sibTransId="{FCD6F619-8F2E-4F99-846B-6C0F090D77D2}"/>
    <dgm:cxn modelId="{91A80FBB-70F0-4ABC-802A-02723DD602D1}" srcId="{F42DC847-8E43-4088-8CAE-E27CED66602F}" destId="{575E37D5-B10E-4EB0-87D9-3B9DD2E8958A}" srcOrd="1" destOrd="0" parTransId="{A8FE5914-B6D3-4918-AA93-85B8D69B6BF0}" sibTransId="{8EDC4A29-72C7-40A4-ABE5-C889E98D1417}"/>
    <dgm:cxn modelId="{17C8CE15-F2AD-4CA2-9CBA-84140855C27C}" type="presOf" srcId="{575E37D5-B10E-4EB0-87D9-3B9DD2E8958A}" destId="{74604D28-80FF-4E1E-839E-FDE93F769C8F}" srcOrd="0" destOrd="1" presId="urn:microsoft.com/office/officeart/2005/8/layout/vList2"/>
    <dgm:cxn modelId="{FC93F0CC-ADEC-48FF-94A4-8F4D28173141}" srcId="{984DE146-455A-4DB0-A34F-3281236A86E4}" destId="{F42DC847-8E43-4088-8CAE-E27CED66602F}" srcOrd="3" destOrd="0" parTransId="{C5F27441-3118-47C5-A152-F23C50E7CC77}" sibTransId="{8FF27C57-8A40-4F84-B6E3-66CF2F79A318}"/>
    <dgm:cxn modelId="{EECB9812-8B9E-43F8-9002-AFB4FE395BE4}" type="presOf" srcId="{ED8BE0BB-8429-4BD3-A5AA-2FDF498F8ED1}" destId="{585B5044-96E9-4960-AB97-5B00C49B0AFE}" srcOrd="0" destOrd="1" presId="urn:microsoft.com/office/officeart/2005/8/layout/vList2"/>
    <dgm:cxn modelId="{98CB325C-98BA-4EE8-9BF9-53565FA6EBBD}" srcId="{F42DC847-8E43-4088-8CAE-E27CED66602F}" destId="{7D32CE08-10E4-49E2-A428-81087DA627FA}" srcOrd="2" destOrd="0" parTransId="{3068D170-84F0-4694-A60D-3431396F01D9}" sibTransId="{0782386C-9A7B-4852-B6E8-85F7BE46ACE7}"/>
    <dgm:cxn modelId="{4C056C76-89EA-4BA5-A241-6878668F2C1E}" srcId="{A8F3B89E-0E79-4806-B7C9-EB9E12FD4013}" destId="{F81F389B-9DE3-4B9D-A73D-C64C5D749CFE}" srcOrd="2" destOrd="0" parTransId="{51E33FD6-B1E7-4FF1-A033-C9B311D8F86E}" sibTransId="{CA7F30F1-33AB-4355-BC78-F7EFC870D8B8}"/>
    <dgm:cxn modelId="{A98FDFE8-AE46-451D-A6F5-9D7AF56F92B1}" type="presOf" srcId="{79709ACE-0A60-4062-A867-EC1849661103}" destId="{774A68B6-3E3A-4BA9-8E88-3833DB2833F9}" srcOrd="0" destOrd="5" presId="urn:microsoft.com/office/officeart/2005/8/layout/vList2"/>
    <dgm:cxn modelId="{6452BB4B-E54A-4151-B183-2343854222B6}" srcId="{B442D379-0A4C-464E-9083-F9717DFF27E3}" destId="{3CDB01A6-EC2A-46A2-A0EC-93194BC1F581}" srcOrd="0" destOrd="0" parTransId="{15D64306-EFF5-4162-A715-9BAF8D5B95E9}" sibTransId="{C75267E4-3362-41C1-9637-98F17868D41F}"/>
    <dgm:cxn modelId="{557E2F58-F5BF-4E6C-83A8-19C613932B82}" type="presOf" srcId="{7D32CE08-10E4-49E2-A428-81087DA627FA}" destId="{74604D28-80FF-4E1E-839E-FDE93F769C8F}" srcOrd="0" destOrd="2" presId="urn:microsoft.com/office/officeart/2005/8/layout/vList2"/>
    <dgm:cxn modelId="{9562A4A2-7056-438A-9C29-22FFA612487B}" srcId="{A8F3B89E-0E79-4806-B7C9-EB9E12FD4013}" destId="{ED8BE0BB-8429-4BD3-A5AA-2FDF498F8ED1}" srcOrd="1" destOrd="0" parTransId="{92952F05-0C77-4F3B-9DFC-62E5019B8F45}" sibTransId="{94C3D7BD-3F1E-425A-8609-EBA0F14A62C5}"/>
    <dgm:cxn modelId="{BEE8D186-A467-4205-93B7-4B0D922695C3}" srcId="{984DE146-455A-4DB0-A34F-3281236A86E4}" destId="{A8F3B89E-0E79-4806-B7C9-EB9E12FD4013}" srcOrd="0" destOrd="0" parTransId="{8A56F9AD-A253-45BF-9E5B-9B9EB37793BD}" sibTransId="{58BFD7EF-6DDE-4163-8C02-E7F43A438078}"/>
    <dgm:cxn modelId="{7394B222-AEFE-45F5-BDD9-FDFA899351E5}" srcId="{A8F3B89E-0E79-4806-B7C9-EB9E12FD4013}" destId="{0E35F9B8-971D-4342-B330-482F75F25D87}" srcOrd="3" destOrd="0" parTransId="{E27066E1-7088-46F9-AE8F-46EC4D85839E}" sibTransId="{35BAEEEB-2791-4FB5-AF8F-34F81CDFE8D1}"/>
    <dgm:cxn modelId="{999F35BF-A509-46F8-BA7F-360A1E8A7AD6}" type="presOf" srcId="{984DE146-455A-4DB0-A34F-3281236A86E4}" destId="{95FA5C23-435E-43F3-983E-8016C7B62ECB}" srcOrd="0" destOrd="0" presId="urn:microsoft.com/office/officeart/2005/8/layout/vList2"/>
    <dgm:cxn modelId="{F1ABC315-42E8-4740-80FB-317EB7097770}" type="presOf" srcId="{3CDB01A6-EC2A-46A2-A0EC-93194BC1F581}" destId="{774A68B6-3E3A-4BA9-8E88-3833DB2833F9}" srcOrd="0" destOrd="0" presId="urn:microsoft.com/office/officeart/2005/8/layout/vList2"/>
    <dgm:cxn modelId="{AE983D47-D022-4F03-94F2-D86823D2174B}" type="presOf" srcId="{0E35F9B8-971D-4342-B330-482F75F25D87}" destId="{585B5044-96E9-4960-AB97-5B00C49B0AFE}" srcOrd="0" destOrd="3" presId="urn:microsoft.com/office/officeart/2005/8/layout/vList2"/>
    <dgm:cxn modelId="{3ACE1CB0-6D8E-42FF-95D5-504506F3C341}" srcId="{F42DC847-8E43-4088-8CAE-E27CED66602F}" destId="{C1F981FD-94C0-467A-B49E-BAEC370E1C43}" srcOrd="0" destOrd="0" parTransId="{E3DE29E0-198E-4535-95D2-7E37D97D18C1}" sibTransId="{FCDB963C-3E63-4C8C-861A-8F2C9AAAB2DF}"/>
    <dgm:cxn modelId="{0C34DD79-F5AF-409A-BD9A-EFDEE4C3903D}" type="presOf" srcId="{4662699A-3690-462B-9820-435368F4491B}" destId="{585B5044-96E9-4960-AB97-5B00C49B0AFE}" srcOrd="0" destOrd="4" presId="urn:microsoft.com/office/officeart/2005/8/layout/vList2"/>
    <dgm:cxn modelId="{94C041E3-7285-4944-BD5A-65D5A187C5B5}" srcId="{A8F3B89E-0E79-4806-B7C9-EB9E12FD4013}" destId="{8897CF26-1B1A-4FED-B83F-7DDB8A91ED35}" srcOrd="0" destOrd="0" parTransId="{A4ECCD6E-9A45-45D5-BE19-EEEDAE008395}" sibTransId="{97060836-8C89-45F6-8913-E58277CED874}"/>
    <dgm:cxn modelId="{515CFFDC-649B-4CAD-A617-CE3241BF1F14}" srcId="{B442D379-0A4C-464E-9083-F9717DFF27E3}" destId="{CD981289-6A41-4450-ACAC-64E855625300}" srcOrd="3" destOrd="0" parTransId="{4DEF6E28-AB10-45CC-8F56-15B507629591}" sibTransId="{34A78DEE-1210-4E08-B859-5A221B1B2DF3}"/>
    <dgm:cxn modelId="{97B37FC7-6929-4F84-8703-F5315C4F4FBA}" type="presOf" srcId="{B442D379-0A4C-464E-9083-F9717DFF27E3}" destId="{22E15E88-1047-4876-BA86-447A3463695A}" srcOrd="0" destOrd="0" presId="urn:microsoft.com/office/officeart/2005/8/layout/vList2"/>
    <dgm:cxn modelId="{4C1A6F9E-876D-4B69-BC07-6BF0DE0A51CE}" type="presOf" srcId="{BC12C535-65C2-4974-A55F-C31C791B375E}" destId="{774A68B6-3E3A-4BA9-8E88-3833DB2833F9}" srcOrd="0" destOrd="4" presId="urn:microsoft.com/office/officeart/2005/8/layout/vList2"/>
    <dgm:cxn modelId="{679537CF-81BC-4E8A-99A5-20FEC3700C89}" srcId="{984DE146-455A-4DB0-A34F-3281236A86E4}" destId="{FB717317-F7B1-495A-9D75-47F0FCDDA3E7}" srcOrd="1" destOrd="0" parTransId="{5FA5415B-EBF2-499E-839F-397CDA96F0DB}" sibTransId="{AD038874-EA95-4C8F-BD28-13A469D5CBF6}"/>
    <dgm:cxn modelId="{04A9A48A-9727-457D-827F-A82FC117D0BE}" type="presOf" srcId="{5EE68AB6-9F92-4430-85EC-317EA4A6C7AD}" destId="{774A68B6-3E3A-4BA9-8E88-3833DB2833F9}" srcOrd="0" destOrd="1" presId="urn:microsoft.com/office/officeart/2005/8/layout/vList2"/>
    <dgm:cxn modelId="{CF3CFB4B-0818-452F-9E61-65E60459A068}" type="presOf" srcId="{CD981289-6A41-4450-ACAC-64E855625300}" destId="{774A68B6-3E3A-4BA9-8E88-3833DB2833F9}" srcOrd="0" destOrd="3" presId="urn:microsoft.com/office/officeart/2005/8/layout/vList2"/>
    <dgm:cxn modelId="{8E27F341-9E86-43D7-B853-0D054886AD3F}" srcId="{B442D379-0A4C-464E-9083-F9717DFF27E3}" destId="{5EE68AB6-9F92-4430-85EC-317EA4A6C7AD}" srcOrd="1" destOrd="0" parTransId="{CF442E2C-B5CC-4043-8548-24A37750C611}" sibTransId="{BCBA0D5A-5618-4263-A9D1-48F95221F449}"/>
    <dgm:cxn modelId="{D9D88A36-4D62-40D3-A20E-6EA9112713C7}" type="presOf" srcId="{C1F981FD-94C0-467A-B49E-BAEC370E1C43}" destId="{74604D28-80FF-4E1E-839E-FDE93F769C8F}" srcOrd="0" destOrd="0" presId="urn:microsoft.com/office/officeart/2005/8/layout/vList2"/>
    <dgm:cxn modelId="{991AA9A4-B9C1-4D75-84A7-2A68DB19C6A5}" type="presOf" srcId="{F42DC847-8E43-4088-8CAE-E27CED66602F}" destId="{AF5B46B8-88EE-4436-B336-27DC83626841}" srcOrd="0" destOrd="0" presId="urn:microsoft.com/office/officeart/2005/8/layout/vList2"/>
    <dgm:cxn modelId="{E0A05DC0-0B24-4C6D-92E4-2EE76CD4EB67}" type="presOf" srcId="{FB717317-F7B1-495A-9D75-47F0FCDDA3E7}" destId="{E2C6C0C5-9C03-4CBF-95B6-6682E516DB13}" srcOrd="0" destOrd="0" presId="urn:microsoft.com/office/officeart/2005/8/layout/vList2"/>
    <dgm:cxn modelId="{3A7A4686-86C3-4086-BA00-B7BB394CD443}" srcId="{B442D379-0A4C-464E-9083-F9717DFF27E3}" destId="{BC12C535-65C2-4974-A55F-C31C791B375E}" srcOrd="4" destOrd="0" parTransId="{9836FE43-36F3-4C04-A9EF-F4EE5C9CAF3F}" sibTransId="{3C5BF073-D20A-49FE-89B3-ACDAE9BAC7D9}"/>
    <dgm:cxn modelId="{014D990A-9D48-4E14-A324-2F4C145563C1}" srcId="{984DE146-455A-4DB0-A34F-3281236A86E4}" destId="{B442D379-0A4C-464E-9083-F9717DFF27E3}" srcOrd="2" destOrd="0" parTransId="{2713A0DB-AA90-44E6-8B0C-9105057396C4}" sibTransId="{92512954-77DC-4F08-ABA9-AFD0D17A44D9}"/>
    <dgm:cxn modelId="{037FF225-F627-42DE-BD68-D186499B2519}" srcId="{A8F3B89E-0E79-4806-B7C9-EB9E12FD4013}" destId="{4662699A-3690-462B-9820-435368F4491B}" srcOrd="4" destOrd="0" parTransId="{BF7638EF-3167-4E58-8645-0DBF43999D49}" sibTransId="{7657726F-FDDB-430B-AD2E-8EC52D0F64F8}"/>
    <dgm:cxn modelId="{04E9C8BF-F3B5-4C21-A524-4A26678F3197}" type="presOf" srcId="{13142CD0-CFA5-43D6-BF54-28497B6D60AB}" destId="{585B5044-96E9-4960-AB97-5B00C49B0AFE}" srcOrd="0" destOrd="6" presId="urn:microsoft.com/office/officeart/2005/8/layout/vList2"/>
    <dgm:cxn modelId="{B3B2F5C7-190B-4707-A512-47EEC7319C22}" type="presOf" srcId="{A8F3B89E-0E79-4806-B7C9-EB9E12FD4013}" destId="{A7227798-B450-4497-809B-1369C244E7D7}" srcOrd="0" destOrd="0" presId="urn:microsoft.com/office/officeart/2005/8/layout/vList2"/>
    <dgm:cxn modelId="{3321084A-D899-4331-9E2E-C34EA476005C}" type="presOf" srcId="{FE274AED-BFAF-44AB-9F1C-93444FF47DDF}" destId="{585B5044-96E9-4960-AB97-5B00C49B0AFE}" srcOrd="0" destOrd="5" presId="urn:microsoft.com/office/officeart/2005/8/layout/vList2"/>
    <dgm:cxn modelId="{2E92D119-9CB9-46F1-BC45-89153835C5E2}" type="presParOf" srcId="{95FA5C23-435E-43F3-983E-8016C7B62ECB}" destId="{A7227798-B450-4497-809B-1369C244E7D7}" srcOrd="0" destOrd="0" presId="urn:microsoft.com/office/officeart/2005/8/layout/vList2"/>
    <dgm:cxn modelId="{A73CA2AE-DADB-4288-A707-9B472C33D830}" type="presParOf" srcId="{95FA5C23-435E-43F3-983E-8016C7B62ECB}" destId="{585B5044-96E9-4960-AB97-5B00C49B0AFE}" srcOrd="1" destOrd="0" presId="urn:microsoft.com/office/officeart/2005/8/layout/vList2"/>
    <dgm:cxn modelId="{2B7BAB5F-8A21-4498-86EA-948BF4090C52}" type="presParOf" srcId="{95FA5C23-435E-43F3-983E-8016C7B62ECB}" destId="{E2C6C0C5-9C03-4CBF-95B6-6682E516DB13}" srcOrd="2" destOrd="0" presId="urn:microsoft.com/office/officeart/2005/8/layout/vList2"/>
    <dgm:cxn modelId="{7A9D7168-FE1F-435B-BF5B-54424634C5E2}" type="presParOf" srcId="{95FA5C23-435E-43F3-983E-8016C7B62ECB}" destId="{AD284B58-6828-4CEC-BC35-E5979F40F0FE}" srcOrd="3" destOrd="0" presId="urn:microsoft.com/office/officeart/2005/8/layout/vList2"/>
    <dgm:cxn modelId="{9E44E78C-7C77-4146-99C4-E15689405407}" type="presParOf" srcId="{95FA5C23-435E-43F3-983E-8016C7B62ECB}" destId="{22E15E88-1047-4876-BA86-447A3463695A}" srcOrd="4" destOrd="0" presId="urn:microsoft.com/office/officeart/2005/8/layout/vList2"/>
    <dgm:cxn modelId="{D684E3E0-03BA-477D-8AA3-3B6F05F3949F}" type="presParOf" srcId="{95FA5C23-435E-43F3-983E-8016C7B62ECB}" destId="{774A68B6-3E3A-4BA9-8E88-3833DB2833F9}" srcOrd="5" destOrd="0" presId="urn:microsoft.com/office/officeart/2005/8/layout/vList2"/>
    <dgm:cxn modelId="{A5E41488-B754-4EDE-AEF0-D20B05EB5A0F}" type="presParOf" srcId="{95FA5C23-435E-43F3-983E-8016C7B62ECB}" destId="{AF5B46B8-88EE-4436-B336-27DC83626841}" srcOrd="6" destOrd="0" presId="urn:microsoft.com/office/officeart/2005/8/layout/vList2"/>
    <dgm:cxn modelId="{759D7380-0018-49AE-88F9-0778A5475DBB}" type="presParOf" srcId="{95FA5C23-435E-43F3-983E-8016C7B62ECB}" destId="{74604D28-80FF-4E1E-839E-FDE93F769C8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56CF4669-F97A-4813-938E-CD6E261214D7}">
      <dgm:prSet phldrT="[Text]"/>
      <dgm:spPr/>
      <dgm:t>
        <a:bodyPr/>
        <a:lstStyle/>
        <a:p>
          <a:r>
            <a:rPr lang="en-US" dirty="0"/>
            <a:t>Solution Interfaces</a:t>
          </a:r>
        </a:p>
      </dgm:t>
    </dgm:pt>
    <dgm:pt modelId="{D2364D2F-CB7E-4D1B-94A3-A75184894F5F}" type="parTrans" cxnId="{30944698-CFB4-4E3D-87B7-4460131BBB42}">
      <dgm:prSet/>
      <dgm:spPr/>
      <dgm:t>
        <a:bodyPr/>
        <a:lstStyle/>
        <a:p>
          <a:endParaRPr lang="en-US"/>
        </a:p>
      </dgm:t>
    </dgm:pt>
    <dgm:pt modelId="{E5DB37EF-A7E1-49CA-9A73-FBE59C67C474}" type="sibTrans" cxnId="{30944698-CFB4-4E3D-87B7-4460131BBB42}">
      <dgm:prSet/>
      <dgm:spPr/>
      <dgm:t>
        <a:bodyPr/>
        <a:lstStyle/>
        <a:p>
          <a:endParaRPr lang="en-US"/>
        </a:p>
      </dgm:t>
    </dgm:pt>
    <dgm:pt modelId="{E093F7C4-C9F3-47DA-9C09-BA433166F075}">
      <dgm:prSet phldrT="[Text]"/>
      <dgm:spPr/>
      <dgm:t>
        <a:bodyPr/>
        <a:lstStyle/>
        <a:p>
          <a:r>
            <a:rPr lang="en-US" dirty="0"/>
            <a:t>Parallel processing using actors</a:t>
          </a:r>
        </a:p>
      </dgm:t>
    </dgm:pt>
    <dgm:pt modelId="{DFB14BC3-9DCA-4E6A-9F35-DB5FF575DB63}" type="parTrans" cxnId="{96BF58AC-9DEA-4BBA-B3CD-CE0DD69A6E1C}">
      <dgm:prSet/>
      <dgm:spPr/>
      <dgm:t>
        <a:bodyPr/>
        <a:lstStyle/>
        <a:p>
          <a:endParaRPr lang="en-US"/>
        </a:p>
      </dgm:t>
    </dgm:pt>
    <dgm:pt modelId="{F4744AA1-835B-4F00-B23F-A4A050FD1B43}" type="sibTrans" cxnId="{96BF58AC-9DEA-4BBA-B3CD-CE0DD69A6E1C}">
      <dgm:prSet/>
      <dgm:spPr/>
      <dgm:t>
        <a:bodyPr/>
        <a:lstStyle/>
        <a:p>
          <a:endParaRPr lang="en-US"/>
        </a:p>
      </dgm:t>
    </dgm:pt>
    <dgm:pt modelId="{BBC5BE40-AD0C-45EE-A39E-BDD75198A7CA}">
      <dgm:prSet phldrT="[Text]"/>
      <dgm:spPr/>
      <dgm:t>
        <a:bodyPr/>
        <a:lstStyle/>
        <a:p>
          <a:r>
            <a:rPr lang="en-US" dirty="0"/>
            <a:t>Fast power flow</a:t>
          </a:r>
        </a:p>
      </dgm:t>
    </dgm:pt>
    <dgm:pt modelId="{60FD3387-01AD-4473-B595-044501464232}" type="parTrans" cxnId="{B5A9A0AF-2AD3-406F-8A2F-371E800E3117}">
      <dgm:prSet/>
      <dgm:spPr/>
      <dgm:t>
        <a:bodyPr/>
        <a:lstStyle/>
        <a:p>
          <a:endParaRPr lang="en-US"/>
        </a:p>
      </dgm:t>
    </dgm:pt>
    <dgm:pt modelId="{284851B3-F5E7-45B4-87FC-F42DA51986D2}" type="sibTrans" cxnId="{B5A9A0AF-2AD3-406F-8A2F-371E800E3117}">
      <dgm:prSet/>
      <dgm:spPr/>
      <dgm:t>
        <a:bodyPr/>
        <a:lstStyle/>
        <a:p>
          <a:endParaRPr lang="en-US"/>
        </a:p>
      </dgm:t>
    </dgm:pt>
    <dgm:pt modelId="{AC0E1D50-1D12-41D4-B113-B737A28123DA}">
      <dgm:prSet phldrT="[Text]"/>
      <dgm:spPr/>
      <dgm:t>
        <a:bodyPr/>
        <a:lstStyle/>
        <a:p>
          <a:r>
            <a:rPr lang="en-US" dirty="0"/>
            <a:t>Smart inverters</a:t>
          </a:r>
        </a:p>
      </dgm:t>
    </dgm:pt>
    <dgm:pt modelId="{724D3794-4C43-4DB5-B73E-2270E42836C7}" type="parTrans" cxnId="{E10483DB-C7E3-44C2-AE05-A91166453A44}">
      <dgm:prSet/>
      <dgm:spPr/>
      <dgm:t>
        <a:bodyPr/>
        <a:lstStyle/>
        <a:p>
          <a:endParaRPr lang="en-US"/>
        </a:p>
      </dgm:t>
    </dgm:pt>
    <dgm:pt modelId="{6F949CAD-2231-424C-A60A-6C0B33B338E9}" type="sibTrans" cxnId="{E10483DB-C7E3-44C2-AE05-A91166453A44}">
      <dgm:prSet/>
      <dgm:spPr/>
      <dgm:t>
        <a:bodyPr/>
        <a:lstStyle/>
        <a:p>
          <a:endParaRPr lang="en-US"/>
        </a:p>
      </dgm:t>
    </dgm:pt>
    <dgm:pt modelId="{EFFB50BF-E84D-4E82-81AA-451F29A40D4C}">
      <dgm:prSet phldrT="[Text]"/>
      <dgm:spPr/>
      <dgm:t>
        <a:bodyPr/>
        <a:lstStyle/>
        <a:p>
          <a:r>
            <a:rPr lang="en-US" dirty="0"/>
            <a:t>Energy storage</a:t>
          </a:r>
        </a:p>
      </dgm:t>
    </dgm:pt>
    <dgm:pt modelId="{CE862849-6336-41E9-9B3A-6797CB2DB0C6}" type="parTrans" cxnId="{51064B33-E42A-4C30-837B-CF9557675B75}">
      <dgm:prSet/>
      <dgm:spPr/>
      <dgm:t>
        <a:bodyPr/>
        <a:lstStyle/>
        <a:p>
          <a:endParaRPr lang="en-US"/>
        </a:p>
      </dgm:t>
    </dgm:pt>
    <dgm:pt modelId="{B30CBDCE-99CA-4A2F-AFE5-B0B04A5FACA6}" type="sibTrans" cxnId="{51064B33-E42A-4C30-837B-CF9557675B75}">
      <dgm:prSet/>
      <dgm:spPr/>
      <dgm:t>
        <a:bodyPr/>
        <a:lstStyle/>
        <a:p>
          <a:endParaRPr lang="en-US"/>
        </a:p>
      </dgm:t>
    </dgm:pt>
    <dgm:pt modelId="{620994F3-3D21-4C83-8ED6-A473C8E75483}">
      <dgm:prSet phldrT="[Text]"/>
      <dgm:spPr/>
      <dgm:t>
        <a:bodyPr/>
        <a:lstStyle/>
        <a:p>
          <a:r>
            <a:rPr lang="en-US" dirty="0"/>
            <a:t>PV systems</a:t>
          </a:r>
        </a:p>
      </dgm:t>
    </dgm:pt>
    <dgm:pt modelId="{AC316DD5-3F48-4F4C-AD7A-0C4C838AA1EE}" type="parTrans" cxnId="{F38890CE-8EB9-4160-AB0A-97C7BA858CB3}">
      <dgm:prSet/>
      <dgm:spPr/>
      <dgm:t>
        <a:bodyPr/>
        <a:lstStyle/>
        <a:p>
          <a:endParaRPr lang="en-US"/>
        </a:p>
      </dgm:t>
    </dgm:pt>
    <dgm:pt modelId="{F5C65A94-84A9-4EB9-B2F0-BD3FC67A9AF8}" type="sibTrans" cxnId="{F38890CE-8EB9-4160-AB0A-97C7BA858CB3}">
      <dgm:prSet/>
      <dgm:spPr/>
      <dgm:t>
        <a:bodyPr/>
        <a:lstStyle/>
        <a:p>
          <a:endParaRPr lang="en-US"/>
        </a:p>
      </dgm:t>
    </dgm:pt>
    <dgm:pt modelId="{5D570697-F31A-4735-8AC2-FA17B5C2E774}">
      <dgm:prSet phldrT="[Text]"/>
      <dgm:spPr/>
      <dgm:t>
        <a:bodyPr/>
        <a:lstStyle/>
        <a:p>
          <a:r>
            <a:rPr lang="en-US" dirty="0"/>
            <a:t>Wind systems</a:t>
          </a:r>
        </a:p>
      </dgm:t>
    </dgm:pt>
    <dgm:pt modelId="{E5063149-0908-4B3F-99C6-8E034C89F35C}" type="parTrans" cxnId="{5E8EEC4E-8E64-44EC-B2E7-32F674D875A1}">
      <dgm:prSet/>
      <dgm:spPr/>
      <dgm:t>
        <a:bodyPr/>
        <a:lstStyle/>
        <a:p>
          <a:endParaRPr lang="en-US"/>
        </a:p>
      </dgm:t>
    </dgm:pt>
    <dgm:pt modelId="{C36D734F-BED2-4DE0-87B8-2D880663620B}" type="sibTrans" cxnId="{5E8EEC4E-8E64-44EC-B2E7-32F674D875A1}">
      <dgm:prSet/>
      <dgm:spPr/>
      <dgm:t>
        <a:bodyPr/>
        <a:lstStyle/>
        <a:p>
          <a:endParaRPr lang="en-US"/>
        </a:p>
      </dgm:t>
    </dgm:pt>
    <dgm:pt modelId="{80D9DF06-CC46-408E-B052-18142B252FA2}">
      <dgm:prSet phldrT="[Text]"/>
      <dgm:spPr/>
      <dgm:t>
        <a:bodyPr/>
        <a:lstStyle/>
        <a:p>
          <a:r>
            <a:rPr lang="en-US" dirty="0"/>
            <a:t>Demand response</a:t>
          </a:r>
        </a:p>
      </dgm:t>
    </dgm:pt>
    <dgm:pt modelId="{60F17F77-940D-4553-9279-B8A16FC57FC4}" type="parTrans" cxnId="{84E4C135-6193-453E-9547-A9DD5D96D8E2}">
      <dgm:prSet/>
      <dgm:spPr/>
      <dgm:t>
        <a:bodyPr/>
        <a:lstStyle/>
        <a:p>
          <a:endParaRPr lang="en-US"/>
        </a:p>
      </dgm:t>
    </dgm:pt>
    <dgm:pt modelId="{4A1B4987-63F9-466C-9A94-575C934B8A67}" type="sibTrans" cxnId="{84E4C135-6193-453E-9547-A9DD5D96D8E2}">
      <dgm:prSet/>
      <dgm:spPr/>
      <dgm:t>
        <a:bodyPr/>
        <a:lstStyle/>
        <a:p>
          <a:endParaRPr lang="en-US"/>
        </a:p>
      </dgm:t>
    </dgm:pt>
    <dgm:pt modelId="{3C1614E8-B55C-4774-AEF5-F458ACC1A0B2}">
      <dgm:prSet phldrT="[Text]"/>
      <dgm:spPr/>
      <dgm:t>
        <a:bodyPr/>
        <a:lstStyle/>
        <a:p>
          <a:r>
            <a:rPr lang="en-US" dirty="0"/>
            <a:t>Microgrids</a:t>
          </a:r>
        </a:p>
      </dgm:t>
    </dgm:pt>
    <dgm:pt modelId="{8DA9EC61-27AD-4AA6-A537-E72C275D338A}" type="parTrans" cxnId="{8A967232-2B7B-4678-B637-8EAA7F9D40F4}">
      <dgm:prSet/>
      <dgm:spPr/>
      <dgm:t>
        <a:bodyPr/>
        <a:lstStyle/>
        <a:p>
          <a:endParaRPr lang="en-US"/>
        </a:p>
      </dgm:t>
    </dgm:pt>
    <dgm:pt modelId="{CA06FC03-D5AF-4461-9A84-75B85B3CB7D3}" type="sibTrans" cxnId="{8A967232-2B7B-4678-B637-8EAA7F9D40F4}">
      <dgm:prSet/>
      <dgm:spPr/>
      <dgm:t>
        <a:bodyPr/>
        <a:lstStyle/>
        <a:p>
          <a:endParaRPr lang="en-US"/>
        </a:p>
      </dgm:t>
    </dgm:pt>
    <dgm:pt modelId="{25F5D1A9-9E37-4EBD-B801-1DAF15F64906}">
      <dgm:prSet phldrT="[Text]"/>
      <dgm:spPr/>
      <dgm:t>
        <a:bodyPr/>
        <a:lstStyle/>
        <a:p>
          <a:r>
            <a:rPr lang="en-US" dirty="0"/>
            <a:t>DER short-</a:t>
          </a:r>
          <a:r>
            <a:rPr lang="en-US" dirty="0" err="1"/>
            <a:t>ckt</a:t>
          </a:r>
          <a:endParaRPr lang="en-US" dirty="0"/>
        </a:p>
      </dgm:t>
    </dgm:pt>
    <dgm:pt modelId="{B61947C7-5669-41F3-BC6B-BC6FEFC71383}" type="parTrans" cxnId="{34EC11FC-E125-4B03-A227-315041E315D3}">
      <dgm:prSet/>
      <dgm:spPr/>
      <dgm:t>
        <a:bodyPr/>
        <a:lstStyle/>
        <a:p>
          <a:endParaRPr lang="en-US"/>
        </a:p>
      </dgm:t>
    </dgm:pt>
    <dgm:pt modelId="{F2C92A6E-A32B-45E9-8E58-B0B971624FCF}" type="sibTrans" cxnId="{34EC11FC-E125-4B03-A227-315041E315D3}">
      <dgm:prSet/>
      <dgm:spPr/>
      <dgm:t>
        <a:bodyPr/>
        <a:lstStyle/>
        <a:p>
          <a:endParaRPr lang="en-US"/>
        </a:p>
      </dgm:t>
    </dgm:pt>
    <dgm:pt modelId="{5B02A8D5-56F5-4764-A21A-480A95712279}">
      <dgm:prSet phldrT="[Text]"/>
      <dgm:spPr/>
      <dgm:t>
        <a:bodyPr/>
        <a:lstStyle/>
        <a:p>
          <a:r>
            <a:rPr lang="en-US" dirty="0" err="1"/>
            <a:t>Misc</a:t>
          </a:r>
          <a:endParaRPr lang="en-US" dirty="0"/>
        </a:p>
      </dgm:t>
    </dgm:pt>
    <dgm:pt modelId="{2DA541FA-A1DA-490A-8405-972CFB523444}" type="parTrans" cxnId="{D7635D11-58CF-433E-918D-16519D762A60}">
      <dgm:prSet/>
      <dgm:spPr/>
      <dgm:t>
        <a:bodyPr/>
        <a:lstStyle/>
        <a:p>
          <a:endParaRPr lang="en-US"/>
        </a:p>
      </dgm:t>
    </dgm:pt>
    <dgm:pt modelId="{BD4FD7D5-A007-47CB-AE1F-8243F2B10537}" type="sibTrans" cxnId="{D7635D11-58CF-433E-918D-16519D762A60}">
      <dgm:prSet/>
      <dgm:spPr/>
      <dgm:t>
        <a:bodyPr/>
        <a:lstStyle/>
        <a:p>
          <a:endParaRPr lang="en-US"/>
        </a:p>
      </dgm:t>
    </dgm:pt>
    <dgm:pt modelId="{91547D31-5351-4398-8AEE-2B657655A569}">
      <dgm:prSet phldrT="[Text]"/>
      <dgm:spPr/>
      <dgm:t>
        <a:bodyPr/>
        <a:lstStyle/>
        <a:p>
          <a:r>
            <a:rPr lang="en-US" dirty="0"/>
            <a:t>Radial and networked systems</a:t>
          </a:r>
        </a:p>
      </dgm:t>
    </dgm:pt>
    <dgm:pt modelId="{2DBB9A87-1228-480A-96B0-C493FAB3F70F}" type="parTrans" cxnId="{87CBE6FE-4127-421E-A083-1B7AC3C579E6}">
      <dgm:prSet/>
      <dgm:spPr/>
      <dgm:t>
        <a:bodyPr/>
        <a:lstStyle/>
        <a:p>
          <a:endParaRPr lang="en-US"/>
        </a:p>
      </dgm:t>
    </dgm:pt>
    <dgm:pt modelId="{08FC9260-BDA7-4704-B5C6-181A86B2BCAE}" type="sibTrans" cxnId="{87CBE6FE-4127-421E-A083-1B7AC3C579E6}">
      <dgm:prSet/>
      <dgm:spPr/>
      <dgm:t>
        <a:bodyPr/>
        <a:lstStyle/>
        <a:p>
          <a:endParaRPr lang="en-US"/>
        </a:p>
      </dgm:t>
    </dgm:pt>
    <dgm:pt modelId="{7A8B668A-0FB4-4520-B2E4-16A763BD2CFB}">
      <dgm:prSet/>
      <dgm:spPr/>
      <dgm:t>
        <a:bodyPr/>
        <a:lstStyle/>
        <a:p>
          <a:r>
            <a:rPr lang="en-US" dirty="0"/>
            <a:t>Transmission and distribution modeling</a:t>
          </a:r>
        </a:p>
      </dgm:t>
    </dgm:pt>
    <dgm:pt modelId="{DFA2910E-4225-4B52-B8BB-AA23D532443C}" type="parTrans" cxnId="{44CD31AE-9785-4793-AFD8-3E0B6ED52A8F}">
      <dgm:prSet/>
      <dgm:spPr/>
      <dgm:t>
        <a:bodyPr/>
        <a:lstStyle/>
        <a:p>
          <a:endParaRPr lang="en-US"/>
        </a:p>
      </dgm:t>
    </dgm:pt>
    <dgm:pt modelId="{3DCAA02E-21D5-4358-8103-7B9F9FD721FD}" type="sibTrans" cxnId="{44CD31AE-9785-4793-AFD8-3E0B6ED52A8F}">
      <dgm:prSet/>
      <dgm:spPr/>
      <dgm:t>
        <a:bodyPr/>
        <a:lstStyle/>
        <a:p>
          <a:endParaRPr lang="en-US"/>
        </a:p>
      </dgm:t>
    </dgm:pt>
    <dgm:pt modelId="{DC1EA874-CA4F-47FF-B362-297F6635CE6E}">
      <dgm:prSet phldrT="[Text]"/>
      <dgm:spPr/>
      <dgm:t>
        <a:bodyPr/>
        <a:lstStyle/>
        <a:p>
          <a:r>
            <a:rPr lang="en-US" dirty="0"/>
            <a:t>Arbitrary sized systems (single feeder to planning area)</a:t>
          </a:r>
        </a:p>
      </dgm:t>
    </dgm:pt>
    <dgm:pt modelId="{C29C8EFB-E8EA-4FD3-96FF-32FC15EE57D7}" type="parTrans" cxnId="{4D451EC1-093F-46B5-8418-3AF802E6D973}">
      <dgm:prSet/>
      <dgm:spPr/>
      <dgm:t>
        <a:bodyPr/>
        <a:lstStyle/>
        <a:p>
          <a:endParaRPr lang="en-US"/>
        </a:p>
      </dgm:t>
    </dgm:pt>
    <dgm:pt modelId="{FDDDE9D9-B29C-430C-AC66-EEC34B146B45}" type="sibTrans" cxnId="{4D451EC1-093F-46B5-8418-3AF802E6D973}">
      <dgm:prSet/>
      <dgm:spPr/>
      <dgm:t>
        <a:bodyPr/>
        <a:lstStyle/>
        <a:p>
          <a:endParaRPr lang="en-US"/>
        </a:p>
      </dgm:t>
    </dgm:pt>
    <dgm:pt modelId="{0AF7E345-4F9B-46DF-A9F6-1CDF5D9F05D4}">
      <dgm:prSet phldrT="[Text]"/>
      <dgm:spPr/>
      <dgm:t>
        <a:bodyPr/>
        <a:lstStyle/>
        <a:p>
          <a:r>
            <a:rPr lang="en-US" dirty="0"/>
            <a:t>Multithreading circuit processing</a:t>
          </a:r>
        </a:p>
      </dgm:t>
    </dgm:pt>
    <dgm:pt modelId="{0B6C0C61-39B6-4CA4-8AD0-0D7E5598B0A8}" type="parTrans" cxnId="{DD331A72-2D4F-4EA1-87BE-F41A8403B2A6}">
      <dgm:prSet/>
      <dgm:spPr/>
      <dgm:t>
        <a:bodyPr/>
        <a:lstStyle/>
        <a:p>
          <a:endParaRPr lang="en-US"/>
        </a:p>
      </dgm:t>
    </dgm:pt>
    <dgm:pt modelId="{FE25283B-F588-4636-9335-B974FDDE23B4}" type="sibTrans" cxnId="{DD331A72-2D4F-4EA1-87BE-F41A8403B2A6}">
      <dgm:prSet/>
      <dgm:spPr/>
      <dgm:t>
        <a:bodyPr/>
        <a:lstStyle/>
        <a:p>
          <a:endParaRPr lang="en-US"/>
        </a:p>
      </dgm:t>
    </dgm:pt>
    <dgm:pt modelId="{AD50E5EC-FC77-461D-88A8-5DF616489AD1}">
      <dgm:prSet phldrT="[Text]"/>
      <dgm:spPr/>
      <dgm:t>
        <a:bodyPr/>
        <a:lstStyle/>
        <a:p>
          <a:r>
            <a:rPr lang="en-US" dirty="0"/>
            <a:t>Multi-core management</a:t>
          </a:r>
        </a:p>
      </dgm:t>
    </dgm:pt>
    <dgm:pt modelId="{31A4FE40-CC20-4683-A239-AE956E0FA613}" type="parTrans" cxnId="{D7617F7B-8EE1-41FB-880B-88E993B246BE}">
      <dgm:prSet/>
      <dgm:spPr/>
      <dgm:t>
        <a:bodyPr/>
        <a:lstStyle/>
        <a:p>
          <a:endParaRPr lang="en-US"/>
        </a:p>
      </dgm:t>
    </dgm:pt>
    <dgm:pt modelId="{B3E6C56F-953B-4CFF-92E0-0C03E2298271}" type="sibTrans" cxnId="{D7617F7B-8EE1-41FB-880B-88E993B246BE}">
      <dgm:prSet/>
      <dgm:spPr/>
      <dgm:t>
        <a:bodyPr/>
        <a:lstStyle/>
        <a:p>
          <a:endParaRPr lang="en-US"/>
        </a:p>
      </dgm:t>
    </dgm:pt>
    <dgm:pt modelId="{BD41FA6E-DD12-4526-A067-2F8FF6FFCBFE}">
      <dgm:prSet phldrT="[Text]"/>
      <dgm:spPr/>
      <dgm:t>
        <a:bodyPr/>
        <a:lstStyle/>
        <a:p>
          <a:r>
            <a:rPr lang="en-US"/>
            <a:t>DER </a:t>
          </a:r>
          <a:r>
            <a:rPr lang="en-US" dirty="0"/>
            <a:t>Models</a:t>
          </a:r>
        </a:p>
      </dgm:t>
    </dgm:pt>
    <dgm:pt modelId="{D81DC345-243B-43DC-B2CC-968D7DAA5B5A}" type="parTrans" cxnId="{557C6703-2EDA-4FB4-8A55-5F8ECC69C157}">
      <dgm:prSet/>
      <dgm:spPr/>
      <dgm:t>
        <a:bodyPr/>
        <a:lstStyle/>
        <a:p>
          <a:endParaRPr lang="en-US"/>
        </a:p>
      </dgm:t>
    </dgm:pt>
    <dgm:pt modelId="{4E973545-A5C3-46A6-AD97-20A0B93CB55F}" type="sibTrans" cxnId="{557C6703-2EDA-4FB4-8A55-5F8ECC69C157}">
      <dgm:prSet/>
      <dgm:spPr/>
      <dgm:t>
        <a:bodyPr/>
        <a:lstStyle/>
        <a:p>
          <a:endParaRPr lang="en-US"/>
        </a:p>
      </dgm:t>
    </dgm:pt>
    <dgm:pt modelId="{6D1E8717-3511-447C-B7DB-A89D47140611}">
      <dgm:prSet phldrT="[Text]"/>
      <dgm:spPr/>
      <dgm:t>
        <a:bodyPr/>
        <a:lstStyle/>
        <a:p>
          <a:pPr>
            <a:buFont typeface="Calibri" panose="020F0502020204030204" pitchFamily="34" charset="0"/>
            <a:buChar char="•"/>
          </a:pPr>
          <a:r>
            <a:rPr lang="en-US"/>
            <a:t>Distribution System Scripting language</a:t>
          </a:r>
        </a:p>
      </dgm:t>
    </dgm:pt>
    <dgm:pt modelId="{A7488C43-12E1-4E03-BFEC-5D4DA966C009}" type="parTrans" cxnId="{91D54BB7-6B7A-4F62-A156-DE17E9BC9831}">
      <dgm:prSet/>
      <dgm:spPr/>
      <dgm:t>
        <a:bodyPr/>
        <a:lstStyle/>
        <a:p>
          <a:endParaRPr lang="en-US"/>
        </a:p>
      </dgm:t>
    </dgm:pt>
    <dgm:pt modelId="{6BC41105-DCCC-4942-B79A-D97583BAD391}" type="sibTrans" cxnId="{91D54BB7-6B7A-4F62-A156-DE17E9BC9831}">
      <dgm:prSet/>
      <dgm:spPr/>
      <dgm:t>
        <a:bodyPr/>
        <a:lstStyle/>
        <a:p>
          <a:endParaRPr lang="en-US"/>
        </a:p>
      </dgm:t>
    </dgm:pt>
    <dgm:pt modelId="{D8D55C94-22BA-49B0-A70F-603D662CEF2B}">
      <dgm:prSet phldrT="[Text]"/>
      <dgm:spPr/>
      <dgm:t>
        <a:bodyPr/>
        <a:lstStyle/>
        <a:p>
          <a:pPr>
            <a:buFont typeface="Calibri" panose="020F0502020204030204" pitchFamily="34" charset="0"/>
            <a:buChar char="•"/>
          </a:pPr>
          <a:r>
            <a:rPr lang="en-US"/>
            <a:t>Full graphical user-interface</a:t>
          </a:r>
        </a:p>
      </dgm:t>
    </dgm:pt>
    <dgm:pt modelId="{52B137B7-3CE8-4437-BB58-BF657E6DA6FE}" type="parTrans" cxnId="{798A1C09-CBB6-4E87-8290-08855435CA2C}">
      <dgm:prSet/>
      <dgm:spPr/>
      <dgm:t>
        <a:bodyPr/>
        <a:lstStyle/>
        <a:p>
          <a:endParaRPr lang="en-US"/>
        </a:p>
      </dgm:t>
    </dgm:pt>
    <dgm:pt modelId="{18B458CC-0CBD-4EA7-944A-A1C6FD6AB365}" type="sibTrans" cxnId="{798A1C09-CBB6-4E87-8290-08855435CA2C}">
      <dgm:prSet/>
      <dgm:spPr/>
      <dgm:t>
        <a:bodyPr/>
        <a:lstStyle/>
        <a:p>
          <a:endParaRPr lang="en-US"/>
        </a:p>
      </dgm:t>
    </dgm:pt>
    <dgm:pt modelId="{5AE84F25-5B1A-4882-96B3-25FE65FF07D5}">
      <dgm:prSet phldrT="[Text]"/>
      <dgm:spPr/>
      <dgm:t>
        <a:bodyPr/>
        <a:lstStyle/>
        <a:p>
          <a:pPr>
            <a:buFont typeface="Calibri" panose="020F0502020204030204" pitchFamily="34" charset="0"/>
            <a:buChar char="•"/>
          </a:pPr>
          <a:r>
            <a:rPr lang="en-US"/>
            <a:t>Co-simulation capabilities</a:t>
          </a:r>
        </a:p>
      </dgm:t>
    </dgm:pt>
    <dgm:pt modelId="{1B43919F-4137-4D59-8B3C-BA102AD25338}" type="parTrans" cxnId="{D073E133-9A72-4C1D-BB97-518946B18F85}">
      <dgm:prSet/>
      <dgm:spPr/>
      <dgm:t>
        <a:bodyPr/>
        <a:lstStyle/>
        <a:p>
          <a:endParaRPr lang="en-US"/>
        </a:p>
      </dgm:t>
    </dgm:pt>
    <dgm:pt modelId="{57449E17-4EC4-4282-8181-3A325FADE386}" type="sibTrans" cxnId="{D073E133-9A72-4C1D-BB97-518946B18F85}">
      <dgm:prSet/>
      <dgm:spPr/>
      <dgm:t>
        <a:bodyPr/>
        <a:lstStyle/>
        <a:p>
          <a:endParaRPr lang="en-US"/>
        </a:p>
      </dgm:t>
    </dgm:pt>
    <dgm:pt modelId="{1519CDB4-65D3-4467-BA9C-5BE4E698F9B9}">
      <dgm:prSet phldrT="[Text]"/>
      <dgm:spPr/>
      <dgm:t>
        <a:bodyPr/>
        <a:lstStyle/>
        <a:p>
          <a:pPr>
            <a:buFont typeface="Calibri" panose="020F0502020204030204" pitchFamily="34" charset="0"/>
            <a:buChar char="•"/>
          </a:pPr>
          <a:r>
            <a:rPr lang="en-US"/>
            <a:t>Integrated SDK for customized development</a:t>
          </a:r>
        </a:p>
      </dgm:t>
    </dgm:pt>
    <dgm:pt modelId="{0EFBD0F3-4BC5-423D-B076-592EA6354F35}" type="parTrans" cxnId="{928E8A27-3AE0-4C2D-BA57-E3AEC5F2C3E8}">
      <dgm:prSet/>
      <dgm:spPr/>
      <dgm:t>
        <a:bodyPr/>
        <a:lstStyle/>
        <a:p>
          <a:endParaRPr lang="en-US"/>
        </a:p>
      </dgm:t>
    </dgm:pt>
    <dgm:pt modelId="{E0BD53AD-C4E2-47DB-B38B-82722A19013F}" type="sibTrans" cxnId="{928E8A27-3AE0-4C2D-BA57-E3AEC5F2C3E8}">
      <dgm:prSet/>
      <dgm:spPr/>
      <dgm:t>
        <a:bodyPr/>
        <a:lstStyle/>
        <a:p>
          <a:endParaRPr lang="en-US"/>
        </a:p>
      </dgm:t>
    </dgm:pt>
    <dgm:pt modelId="{DDB52AF1-805D-4F4E-9309-1ED00A06BBBF}">
      <dgm:prSet phldrT="[Text]"/>
      <dgm:spPr/>
      <dgm:t>
        <a:bodyPr/>
        <a:lstStyle/>
        <a:p>
          <a:r>
            <a:rPr lang="en-US"/>
            <a:t>High-Performance </a:t>
          </a:r>
          <a:r>
            <a:rPr lang="en-US" dirty="0"/>
            <a:t>Solutions</a:t>
          </a:r>
        </a:p>
      </dgm:t>
    </dgm:pt>
    <dgm:pt modelId="{CE35ABE3-C4A8-4A9E-BAA3-773EBBACFA96}" type="parTrans" cxnId="{25643B08-8E99-4F52-B4A4-F69526C85937}">
      <dgm:prSet/>
      <dgm:spPr/>
      <dgm:t>
        <a:bodyPr/>
        <a:lstStyle/>
        <a:p>
          <a:endParaRPr lang="en-US"/>
        </a:p>
      </dgm:t>
    </dgm:pt>
    <dgm:pt modelId="{2CF8EAB5-18E4-4F78-BEE1-387732A13630}" type="sibTrans" cxnId="{25643B08-8E99-4F52-B4A4-F69526C85937}">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06580502-3957-4CF6-A381-D10BCF4A7736}" type="pres">
      <dgm:prSet presAssocID="{BD41FA6E-DD12-4526-A067-2F8FF6FFCBFE}" presName="parentText" presStyleLbl="node1" presStyleIdx="0" presStyleCnt="4">
        <dgm:presLayoutVars>
          <dgm:chMax val="0"/>
          <dgm:bulletEnabled val="1"/>
        </dgm:presLayoutVars>
      </dgm:prSet>
      <dgm:spPr/>
    </dgm:pt>
    <dgm:pt modelId="{44580BBB-3AC3-4051-AD53-60B6DEDB08F3}" type="pres">
      <dgm:prSet presAssocID="{BD41FA6E-DD12-4526-A067-2F8FF6FFCBFE}" presName="childText" presStyleLbl="revTx" presStyleIdx="0" presStyleCnt="4">
        <dgm:presLayoutVars>
          <dgm:bulletEnabled val="1"/>
        </dgm:presLayoutVars>
      </dgm:prSet>
      <dgm:spPr/>
    </dgm:pt>
    <dgm:pt modelId="{40B71E01-6BFB-4C6F-9223-259B310EB2C7}" type="pres">
      <dgm:prSet presAssocID="{56CF4669-F97A-4813-938E-CD6E261214D7}" presName="parentText" presStyleLbl="node1" presStyleIdx="1" presStyleCnt="4">
        <dgm:presLayoutVars>
          <dgm:chMax val="0"/>
          <dgm:bulletEnabled val="1"/>
        </dgm:presLayoutVars>
      </dgm:prSet>
      <dgm:spPr/>
    </dgm:pt>
    <dgm:pt modelId="{DAAAFDA8-BE11-4964-B48E-D1994475344C}" type="pres">
      <dgm:prSet presAssocID="{56CF4669-F97A-4813-938E-CD6E261214D7}" presName="childText" presStyleLbl="revTx" presStyleIdx="1" presStyleCnt="4">
        <dgm:presLayoutVars>
          <dgm:bulletEnabled val="1"/>
        </dgm:presLayoutVars>
      </dgm:prSet>
      <dgm:spPr/>
    </dgm:pt>
    <dgm:pt modelId="{BFB11C46-5BE6-449F-AB51-3CE0B5E76566}" type="pres">
      <dgm:prSet presAssocID="{DDB52AF1-805D-4F4E-9309-1ED00A06BBBF}" presName="parentText" presStyleLbl="node1" presStyleIdx="2" presStyleCnt="4">
        <dgm:presLayoutVars>
          <dgm:chMax val="0"/>
          <dgm:bulletEnabled val="1"/>
        </dgm:presLayoutVars>
      </dgm:prSet>
      <dgm:spPr/>
    </dgm:pt>
    <dgm:pt modelId="{F11BA5DA-4B77-4318-A93E-F34C592E28F1}" type="pres">
      <dgm:prSet presAssocID="{DDB52AF1-805D-4F4E-9309-1ED00A06BBBF}" presName="childText" presStyleLbl="revTx" presStyleIdx="2" presStyleCnt="4">
        <dgm:presLayoutVars>
          <dgm:bulletEnabled val="1"/>
        </dgm:presLayoutVars>
      </dgm:prSet>
      <dgm:spPr/>
    </dgm:pt>
    <dgm:pt modelId="{309EDC80-F9D8-4748-B0EC-BEDC41A6270A}" type="pres">
      <dgm:prSet presAssocID="{5B02A8D5-56F5-4764-A21A-480A95712279}" presName="parentText" presStyleLbl="node1" presStyleIdx="3" presStyleCnt="4">
        <dgm:presLayoutVars>
          <dgm:chMax val="0"/>
          <dgm:bulletEnabled val="1"/>
        </dgm:presLayoutVars>
      </dgm:prSet>
      <dgm:spPr/>
    </dgm:pt>
    <dgm:pt modelId="{BE504B98-9466-49DE-AEBA-74D59F43BCC8}" type="pres">
      <dgm:prSet presAssocID="{5B02A8D5-56F5-4764-A21A-480A95712279}" presName="childText" presStyleLbl="revTx" presStyleIdx="3" presStyleCnt="4">
        <dgm:presLayoutVars>
          <dgm:bulletEnabled val="1"/>
        </dgm:presLayoutVars>
      </dgm:prSet>
      <dgm:spPr/>
    </dgm:pt>
  </dgm:ptLst>
  <dgm:cxnLst>
    <dgm:cxn modelId="{B5A9A0AF-2AD3-406F-8A2F-371E800E3117}" srcId="{DDB52AF1-805D-4F4E-9309-1ED00A06BBBF}" destId="{BBC5BE40-AD0C-45EE-A39E-BDD75198A7CA}" srcOrd="3" destOrd="0" parTransId="{60FD3387-01AD-4473-B595-044501464232}" sibTransId="{284851B3-F5E7-45B4-87FC-F42DA51986D2}"/>
    <dgm:cxn modelId="{4BF4F95C-3A2B-4E9E-AC29-EBFF93EAB69F}" type="presOf" srcId="{EFFB50BF-E84D-4E82-81AA-451F29A40D4C}" destId="{44580BBB-3AC3-4051-AD53-60B6DEDB08F3}" srcOrd="0" destOrd="1" presId="urn:microsoft.com/office/officeart/2005/8/layout/vList2"/>
    <dgm:cxn modelId="{5E8EEC4E-8E64-44EC-B2E7-32F674D875A1}" srcId="{BD41FA6E-DD12-4526-A067-2F8FF6FFCBFE}" destId="{5D570697-F31A-4735-8AC2-FA17B5C2E774}" srcOrd="3" destOrd="0" parTransId="{E5063149-0908-4B3F-99C6-8E034C89F35C}" sibTransId="{C36D734F-BED2-4DE0-87B8-2D880663620B}"/>
    <dgm:cxn modelId="{25643B08-8E99-4F52-B4A4-F69526C85937}" srcId="{984DE146-455A-4DB0-A34F-3281236A86E4}" destId="{DDB52AF1-805D-4F4E-9309-1ED00A06BBBF}" srcOrd="2" destOrd="0" parTransId="{CE35ABE3-C4A8-4A9E-BAA3-773EBBACFA96}" sibTransId="{2CF8EAB5-18E4-4F78-BEE1-387732A13630}"/>
    <dgm:cxn modelId="{A8F274C5-9C3B-4475-9375-D4D5DADECEBD}" type="presOf" srcId="{E093F7C4-C9F3-47DA-9C09-BA433166F075}" destId="{F11BA5DA-4B77-4318-A93E-F34C592E28F1}" srcOrd="0" destOrd="0" presId="urn:microsoft.com/office/officeart/2005/8/layout/vList2"/>
    <dgm:cxn modelId="{A43E44C4-C77D-4E6F-989B-C342E5CDD6DB}" type="presOf" srcId="{5AE84F25-5B1A-4882-96B3-25FE65FF07D5}" destId="{DAAAFDA8-BE11-4964-B48E-D1994475344C}" srcOrd="0" destOrd="2" presId="urn:microsoft.com/office/officeart/2005/8/layout/vList2"/>
    <dgm:cxn modelId="{34EC11FC-E125-4B03-A227-315041E315D3}" srcId="{BD41FA6E-DD12-4526-A067-2F8FF6FFCBFE}" destId="{25F5D1A9-9E37-4EBD-B801-1DAF15F64906}" srcOrd="6" destOrd="0" parTransId="{B61947C7-5669-41F3-BC6B-BC6FEFC71383}" sibTransId="{F2C92A6E-A32B-45E9-8E58-B0B971624FCF}"/>
    <dgm:cxn modelId="{51064B33-E42A-4C30-837B-CF9557675B75}" srcId="{BD41FA6E-DD12-4526-A067-2F8FF6FFCBFE}" destId="{EFFB50BF-E84D-4E82-81AA-451F29A40D4C}" srcOrd="1" destOrd="0" parTransId="{CE862849-6336-41E9-9B3A-6797CB2DB0C6}" sibTransId="{B30CBDCE-99CA-4A2F-AFE5-B0B04A5FACA6}"/>
    <dgm:cxn modelId="{D6D012D7-8266-480A-BA8C-D8B24C20799D}" type="presOf" srcId="{6D1E8717-3511-447C-B7DB-A89D47140611}" destId="{DAAAFDA8-BE11-4964-B48E-D1994475344C}" srcOrd="0" destOrd="0" presId="urn:microsoft.com/office/officeart/2005/8/layout/vList2"/>
    <dgm:cxn modelId="{D7635D11-58CF-433E-918D-16519D762A60}" srcId="{984DE146-455A-4DB0-A34F-3281236A86E4}" destId="{5B02A8D5-56F5-4764-A21A-480A95712279}" srcOrd="3" destOrd="0" parTransId="{2DA541FA-A1DA-490A-8405-972CFB523444}" sibTransId="{BD4FD7D5-A007-47CB-AE1F-8243F2B10537}"/>
    <dgm:cxn modelId="{20AC1C32-B3DE-4D94-92BC-E4D0B1B250B9}" type="presOf" srcId="{D8D55C94-22BA-49B0-A70F-603D662CEF2B}" destId="{DAAAFDA8-BE11-4964-B48E-D1994475344C}" srcOrd="0" destOrd="1" presId="urn:microsoft.com/office/officeart/2005/8/layout/vList2"/>
    <dgm:cxn modelId="{D073E133-9A72-4C1D-BB97-518946B18F85}" srcId="{56CF4669-F97A-4813-938E-CD6E261214D7}" destId="{5AE84F25-5B1A-4882-96B3-25FE65FF07D5}" srcOrd="2" destOrd="0" parTransId="{1B43919F-4137-4D59-8B3C-BA102AD25338}" sibTransId="{57449E17-4EC4-4282-8181-3A325FADE386}"/>
    <dgm:cxn modelId="{2CD4203E-0E37-4246-A2C5-2827F405DB2B}" type="presOf" srcId="{0AF7E345-4F9B-46DF-A9F6-1CDF5D9F05D4}" destId="{F11BA5DA-4B77-4318-A93E-F34C592E28F1}" srcOrd="0" destOrd="1" presId="urn:microsoft.com/office/officeart/2005/8/layout/vList2"/>
    <dgm:cxn modelId="{FBB3AE53-2A6F-4092-82AD-7CD87A859EBB}" type="presOf" srcId="{91547D31-5351-4398-8AEE-2B657655A569}" destId="{BE504B98-9466-49DE-AEBA-74D59F43BCC8}" srcOrd="0" destOrd="0" presId="urn:microsoft.com/office/officeart/2005/8/layout/vList2"/>
    <dgm:cxn modelId="{91D54BB7-6B7A-4F62-A156-DE17E9BC9831}" srcId="{56CF4669-F97A-4813-938E-CD6E261214D7}" destId="{6D1E8717-3511-447C-B7DB-A89D47140611}" srcOrd="0" destOrd="0" parTransId="{A7488C43-12E1-4E03-BFEC-5D4DA966C009}" sibTransId="{6BC41105-DCCC-4942-B79A-D97583BAD391}"/>
    <dgm:cxn modelId="{84E4C135-6193-453E-9547-A9DD5D96D8E2}" srcId="{BD41FA6E-DD12-4526-A067-2F8FF6FFCBFE}" destId="{80D9DF06-CC46-408E-B052-18142B252FA2}" srcOrd="4" destOrd="0" parTransId="{60F17F77-940D-4553-9279-B8A16FC57FC4}" sibTransId="{4A1B4987-63F9-466C-9A94-575C934B8A67}"/>
    <dgm:cxn modelId="{E6CF0233-726F-4D56-BFF3-CF68C2A34829}" type="presOf" srcId="{5D570697-F31A-4735-8AC2-FA17B5C2E774}" destId="{44580BBB-3AC3-4051-AD53-60B6DEDB08F3}" srcOrd="0" destOrd="3" presId="urn:microsoft.com/office/officeart/2005/8/layout/vList2"/>
    <dgm:cxn modelId="{44CD31AE-9785-4793-AFD8-3E0B6ED52A8F}" srcId="{5B02A8D5-56F5-4764-A21A-480A95712279}" destId="{7A8B668A-0FB4-4520-B2E4-16A763BD2CFB}" srcOrd="2" destOrd="0" parTransId="{DFA2910E-4225-4B52-B8BB-AA23D532443C}" sibTransId="{3DCAA02E-21D5-4358-8103-7B9F9FD721FD}"/>
    <dgm:cxn modelId="{F38890CE-8EB9-4160-AB0A-97C7BA858CB3}" srcId="{BD41FA6E-DD12-4526-A067-2F8FF6FFCBFE}" destId="{620994F3-3D21-4C83-8ED6-A473C8E75483}" srcOrd="2" destOrd="0" parTransId="{AC316DD5-3F48-4F4C-AD7A-0C4C838AA1EE}" sibTransId="{F5C65A94-84A9-4EB9-B2F0-BD3FC67A9AF8}"/>
    <dgm:cxn modelId="{BFD2FBFD-6F72-484E-BF3A-7EA478F395A6}" type="presOf" srcId="{BD41FA6E-DD12-4526-A067-2F8FF6FFCBFE}" destId="{06580502-3957-4CF6-A381-D10BCF4A7736}" srcOrd="0" destOrd="0" presId="urn:microsoft.com/office/officeart/2005/8/layout/vList2"/>
    <dgm:cxn modelId="{0EA15727-473E-48A2-8125-9DFF56916ABA}" type="presOf" srcId="{DDB52AF1-805D-4F4E-9309-1ED00A06BBBF}" destId="{BFB11C46-5BE6-449F-AB51-3CE0B5E76566}" srcOrd="0" destOrd="0" presId="urn:microsoft.com/office/officeart/2005/8/layout/vList2"/>
    <dgm:cxn modelId="{D7617F7B-8EE1-41FB-880B-88E993B246BE}" srcId="{DDB52AF1-805D-4F4E-9309-1ED00A06BBBF}" destId="{AD50E5EC-FC77-461D-88A8-5DF616489AD1}" srcOrd="2" destOrd="0" parTransId="{31A4FE40-CC20-4683-A239-AE956E0FA613}" sibTransId="{B3E6C56F-953B-4CFF-92E0-0C03E2298271}"/>
    <dgm:cxn modelId="{30944698-CFB4-4E3D-87B7-4460131BBB42}" srcId="{984DE146-455A-4DB0-A34F-3281236A86E4}" destId="{56CF4669-F97A-4813-938E-CD6E261214D7}" srcOrd="1" destOrd="0" parTransId="{D2364D2F-CB7E-4D1B-94A3-A75184894F5F}" sibTransId="{E5DB37EF-A7E1-49CA-9A73-FBE59C67C474}"/>
    <dgm:cxn modelId="{928E8A27-3AE0-4C2D-BA57-E3AEC5F2C3E8}" srcId="{56CF4669-F97A-4813-938E-CD6E261214D7}" destId="{1519CDB4-65D3-4467-BA9C-5BE4E698F9B9}" srcOrd="3" destOrd="0" parTransId="{0EFBD0F3-4BC5-423D-B076-592EA6354F35}" sibTransId="{E0BD53AD-C4E2-47DB-B38B-82722A19013F}"/>
    <dgm:cxn modelId="{B3880FD9-74E9-4ED2-814A-8F8259F13D5E}" type="presOf" srcId="{25F5D1A9-9E37-4EBD-B801-1DAF15F64906}" destId="{44580BBB-3AC3-4051-AD53-60B6DEDB08F3}" srcOrd="0" destOrd="6" presId="urn:microsoft.com/office/officeart/2005/8/layout/vList2"/>
    <dgm:cxn modelId="{7E1D6F7B-A32C-4883-A9C9-A77F87F6154C}" type="presOf" srcId="{3C1614E8-B55C-4774-AEF5-F458ACC1A0B2}" destId="{44580BBB-3AC3-4051-AD53-60B6DEDB08F3}" srcOrd="0" destOrd="5" presId="urn:microsoft.com/office/officeart/2005/8/layout/vList2"/>
    <dgm:cxn modelId="{134CAEAB-DE88-47F0-B372-4240F6D4880D}" type="presOf" srcId="{7A8B668A-0FB4-4520-B2E4-16A763BD2CFB}" destId="{BE504B98-9466-49DE-AEBA-74D59F43BCC8}" srcOrd="0" destOrd="2" presId="urn:microsoft.com/office/officeart/2005/8/layout/vList2"/>
    <dgm:cxn modelId="{96BF58AC-9DEA-4BBA-B3CD-CE0DD69A6E1C}" srcId="{DDB52AF1-805D-4F4E-9309-1ED00A06BBBF}" destId="{E093F7C4-C9F3-47DA-9C09-BA433166F075}" srcOrd="0" destOrd="0" parTransId="{DFB14BC3-9DCA-4E6A-9F35-DB5FF575DB63}" sibTransId="{F4744AA1-835B-4F00-B23F-A4A050FD1B43}"/>
    <dgm:cxn modelId="{557C6703-2EDA-4FB4-8A55-5F8ECC69C157}" srcId="{984DE146-455A-4DB0-A34F-3281236A86E4}" destId="{BD41FA6E-DD12-4526-A067-2F8FF6FFCBFE}" srcOrd="0" destOrd="0" parTransId="{D81DC345-243B-43DC-B2CC-968D7DAA5B5A}" sibTransId="{4E973545-A5C3-46A6-AD97-20A0B93CB55F}"/>
    <dgm:cxn modelId="{AB20A439-542C-4E6B-ABFE-88E8931E3EFA}" type="presOf" srcId="{DC1EA874-CA4F-47FF-B362-297F6635CE6E}" destId="{BE504B98-9466-49DE-AEBA-74D59F43BCC8}" srcOrd="0" destOrd="1" presId="urn:microsoft.com/office/officeart/2005/8/layout/vList2"/>
    <dgm:cxn modelId="{4D451EC1-093F-46B5-8418-3AF802E6D973}" srcId="{5B02A8D5-56F5-4764-A21A-480A95712279}" destId="{DC1EA874-CA4F-47FF-B362-297F6635CE6E}" srcOrd="1" destOrd="0" parTransId="{C29C8EFB-E8EA-4FD3-96FF-32FC15EE57D7}" sibTransId="{FDDDE9D9-B29C-430C-AC66-EEC34B146B45}"/>
    <dgm:cxn modelId="{999F35BF-A509-46F8-BA7F-360A1E8A7AD6}" type="presOf" srcId="{984DE146-455A-4DB0-A34F-3281236A86E4}" destId="{95FA5C23-435E-43F3-983E-8016C7B62ECB}" srcOrd="0" destOrd="0" presId="urn:microsoft.com/office/officeart/2005/8/layout/vList2"/>
    <dgm:cxn modelId="{D6712591-BFB9-4DD4-81AB-0891425210D2}" type="presOf" srcId="{AC0E1D50-1D12-41D4-B113-B737A28123DA}" destId="{44580BBB-3AC3-4051-AD53-60B6DEDB08F3}" srcOrd="0" destOrd="0" presId="urn:microsoft.com/office/officeart/2005/8/layout/vList2"/>
    <dgm:cxn modelId="{87CBE6FE-4127-421E-A083-1B7AC3C579E6}" srcId="{5B02A8D5-56F5-4764-A21A-480A95712279}" destId="{91547D31-5351-4398-8AEE-2B657655A569}" srcOrd="0" destOrd="0" parTransId="{2DBB9A87-1228-480A-96B0-C493FAB3F70F}" sibTransId="{08FC9260-BDA7-4704-B5C6-181A86B2BCAE}"/>
    <dgm:cxn modelId="{BDBC3C14-F326-4D64-AC4E-0887C60A3C7A}" type="presOf" srcId="{1519CDB4-65D3-4467-BA9C-5BE4E698F9B9}" destId="{DAAAFDA8-BE11-4964-B48E-D1994475344C}" srcOrd="0" destOrd="3" presId="urn:microsoft.com/office/officeart/2005/8/layout/vList2"/>
    <dgm:cxn modelId="{696B7122-8766-471E-833F-2DF42E4F29E6}" type="presOf" srcId="{5B02A8D5-56F5-4764-A21A-480A95712279}" destId="{309EDC80-F9D8-4748-B0EC-BEDC41A6270A}" srcOrd="0" destOrd="0" presId="urn:microsoft.com/office/officeart/2005/8/layout/vList2"/>
    <dgm:cxn modelId="{8A967232-2B7B-4678-B637-8EAA7F9D40F4}" srcId="{BD41FA6E-DD12-4526-A067-2F8FF6FFCBFE}" destId="{3C1614E8-B55C-4774-AEF5-F458ACC1A0B2}" srcOrd="5" destOrd="0" parTransId="{8DA9EC61-27AD-4AA6-A537-E72C275D338A}" sibTransId="{CA06FC03-D5AF-4461-9A84-75B85B3CB7D3}"/>
    <dgm:cxn modelId="{5BBE6FA5-52BC-4513-AAAE-8DF7059F3910}" type="presOf" srcId="{AD50E5EC-FC77-461D-88A8-5DF616489AD1}" destId="{F11BA5DA-4B77-4318-A93E-F34C592E28F1}" srcOrd="0" destOrd="2" presId="urn:microsoft.com/office/officeart/2005/8/layout/vList2"/>
    <dgm:cxn modelId="{590EA97A-0FF0-49CD-8895-994C83843AE3}" type="presOf" srcId="{BBC5BE40-AD0C-45EE-A39E-BDD75198A7CA}" destId="{F11BA5DA-4B77-4318-A93E-F34C592E28F1}" srcOrd="0" destOrd="3" presId="urn:microsoft.com/office/officeart/2005/8/layout/vList2"/>
    <dgm:cxn modelId="{24DE97CF-3CA2-4466-B661-1E27B386DF27}" type="presOf" srcId="{56CF4669-F97A-4813-938E-CD6E261214D7}" destId="{40B71E01-6BFB-4C6F-9223-259B310EB2C7}" srcOrd="0" destOrd="0" presId="urn:microsoft.com/office/officeart/2005/8/layout/vList2"/>
    <dgm:cxn modelId="{798A1C09-CBB6-4E87-8290-08855435CA2C}" srcId="{56CF4669-F97A-4813-938E-CD6E261214D7}" destId="{D8D55C94-22BA-49B0-A70F-603D662CEF2B}" srcOrd="1" destOrd="0" parTransId="{52B137B7-3CE8-4437-BB58-BF657E6DA6FE}" sibTransId="{18B458CC-0CBD-4EA7-944A-A1C6FD6AB365}"/>
    <dgm:cxn modelId="{1B0D8B62-8116-4E13-88F8-CC281BA576E8}" type="presOf" srcId="{620994F3-3D21-4C83-8ED6-A473C8E75483}" destId="{44580BBB-3AC3-4051-AD53-60B6DEDB08F3}" srcOrd="0" destOrd="2" presId="urn:microsoft.com/office/officeart/2005/8/layout/vList2"/>
    <dgm:cxn modelId="{DD331A72-2D4F-4EA1-87BE-F41A8403B2A6}" srcId="{DDB52AF1-805D-4F4E-9309-1ED00A06BBBF}" destId="{0AF7E345-4F9B-46DF-A9F6-1CDF5D9F05D4}" srcOrd="1" destOrd="0" parTransId="{0B6C0C61-39B6-4CA4-8AD0-0D7E5598B0A8}" sibTransId="{FE25283B-F588-4636-9335-B974FDDE23B4}"/>
    <dgm:cxn modelId="{E10483DB-C7E3-44C2-AE05-A91166453A44}" srcId="{BD41FA6E-DD12-4526-A067-2F8FF6FFCBFE}" destId="{AC0E1D50-1D12-41D4-B113-B737A28123DA}" srcOrd="0" destOrd="0" parTransId="{724D3794-4C43-4DB5-B73E-2270E42836C7}" sibTransId="{6F949CAD-2231-424C-A60A-6C0B33B338E9}"/>
    <dgm:cxn modelId="{6AF0B046-A364-46F7-B2E2-6CDFFBA2A721}" type="presOf" srcId="{80D9DF06-CC46-408E-B052-18142B252FA2}" destId="{44580BBB-3AC3-4051-AD53-60B6DEDB08F3}" srcOrd="0" destOrd="4" presId="urn:microsoft.com/office/officeart/2005/8/layout/vList2"/>
    <dgm:cxn modelId="{1D4DEC86-D9A6-4A62-A719-85419DA9E158}" type="presParOf" srcId="{95FA5C23-435E-43F3-983E-8016C7B62ECB}" destId="{06580502-3957-4CF6-A381-D10BCF4A7736}" srcOrd="0" destOrd="0" presId="urn:microsoft.com/office/officeart/2005/8/layout/vList2"/>
    <dgm:cxn modelId="{888B0362-647D-4C8C-A042-B38C2701D1B3}" type="presParOf" srcId="{95FA5C23-435E-43F3-983E-8016C7B62ECB}" destId="{44580BBB-3AC3-4051-AD53-60B6DEDB08F3}" srcOrd="1" destOrd="0" presId="urn:microsoft.com/office/officeart/2005/8/layout/vList2"/>
    <dgm:cxn modelId="{F35722F2-9955-4536-AA1A-BB243E04393E}" type="presParOf" srcId="{95FA5C23-435E-43F3-983E-8016C7B62ECB}" destId="{40B71E01-6BFB-4C6F-9223-259B310EB2C7}" srcOrd="2" destOrd="0" presId="urn:microsoft.com/office/officeart/2005/8/layout/vList2"/>
    <dgm:cxn modelId="{47FD3B2C-A9E1-4879-92C6-C235CCC1AEEB}" type="presParOf" srcId="{95FA5C23-435E-43F3-983E-8016C7B62ECB}" destId="{DAAAFDA8-BE11-4964-B48E-D1994475344C}" srcOrd="3" destOrd="0" presId="urn:microsoft.com/office/officeart/2005/8/layout/vList2"/>
    <dgm:cxn modelId="{70093007-1F75-43C3-9E9B-DF65CB8F7FAD}" type="presParOf" srcId="{95FA5C23-435E-43F3-983E-8016C7B62ECB}" destId="{BFB11C46-5BE6-449F-AB51-3CE0B5E76566}" srcOrd="4" destOrd="0" presId="urn:microsoft.com/office/officeart/2005/8/layout/vList2"/>
    <dgm:cxn modelId="{9C808C22-84D0-424C-8132-C42D1FA46132}" type="presParOf" srcId="{95FA5C23-435E-43F3-983E-8016C7B62ECB}" destId="{F11BA5DA-4B77-4318-A93E-F34C592E28F1}" srcOrd="5" destOrd="0" presId="urn:microsoft.com/office/officeart/2005/8/layout/vList2"/>
    <dgm:cxn modelId="{494B0422-EC4C-4CDC-81FF-48AB3024BF6C}" type="presParOf" srcId="{95FA5C23-435E-43F3-983E-8016C7B62ECB}" destId="{309EDC80-F9D8-4748-B0EC-BEDC41A6270A}" srcOrd="6" destOrd="0" presId="urn:microsoft.com/office/officeart/2005/8/layout/vList2"/>
    <dgm:cxn modelId="{AE3F52D9-D6C9-4292-BA9D-2B555754DE06}" type="presParOf" srcId="{95FA5C23-435E-43F3-983E-8016C7B62ECB}" destId="{BE504B98-9466-49DE-AEBA-74D59F43BCC8}" srcOrd="7"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27798-B450-4497-809B-1369C244E7D7}">
      <dsp:nvSpPr>
        <dsp:cNvPr id="0" name=""/>
        <dsp:cNvSpPr/>
      </dsp:nvSpPr>
      <dsp:spPr>
        <a:xfrm>
          <a:off x="0" y="138178"/>
          <a:ext cx="3989614" cy="287819"/>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Capabilities</a:t>
          </a:r>
        </a:p>
      </dsp:txBody>
      <dsp:txXfrm>
        <a:off x="14050" y="152228"/>
        <a:ext cx="3961514" cy="259719"/>
      </dsp:txXfrm>
    </dsp:sp>
    <dsp:sp modelId="{585B5044-96E9-4960-AB97-5B00C49B0AFE}">
      <dsp:nvSpPr>
        <dsp:cNvPr id="0" name=""/>
        <dsp:cNvSpPr/>
      </dsp:nvSpPr>
      <dsp:spPr>
        <a:xfrm>
          <a:off x="0" y="425998"/>
          <a:ext cx="3989614"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Unbalanced multi-phase power flow</a:t>
          </a:r>
        </a:p>
        <a:p>
          <a:pPr marL="57150" lvl="1" indent="-57150" algn="l" defTabSz="400050">
            <a:lnSpc>
              <a:spcPct val="90000"/>
            </a:lnSpc>
            <a:spcBef>
              <a:spcPct val="0"/>
            </a:spcBef>
            <a:spcAft>
              <a:spcPct val="20000"/>
            </a:spcAft>
            <a:buChar char="•"/>
          </a:pPr>
          <a:r>
            <a:rPr lang="en-US" sz="900" kern="1200" dirty="0"/>
            <a:t>Quasi-static time-series (QSTS)</a:t>
          </a:r>
        </a:p>
        <a:p>
          <a:pPr marL="57150" lvl="1" indent="-57150" algn="l" defTabSz="400050">
            <a:lnSpc>
              <a:spcPct val="90000"/>
            </a:lnSpc>
            <a:spcBef>
              <a:spcPct val="0"/>
            </a:spcBef>
            <a:spcAft>
              <a:spcPct val="20000"/>
            </a:spcAft>
            <a:buChar char="•"/>
          </a:pPr>
          <a:r>
            <a:rPr lang="en-US" sz="900" kern="1200" dirty="0"/>
            <a:t>Fault analysis</a:t>
          </a:r>
        </a:p>
        <a:p>
          <a:pPr marL="57150" lvl="1" indent="-57150" algn="l" defTabSz="400050">
            <a:lnSpc>
              <a:spcPct val="90000"/>
            </a:lnSpc>
            <a:spcBef>
              <a:spcPct val="0"/>
            </a:spcBef>
            <a:spcAft>
              <a:spcPct val="20000"/>
            </a:spcAft>
            <a:buChar char="•"/>
          </a:pPr>
          <a:r>
            <a:rPr lang="en-US" sz="900" kern="1200" dirty="0"/>
            <a:t>Harmonic analysis</a:t>
          </a:r>
        </a:p>
        <a:p>
          <a:pPr marL="57150" lvl="1" indent="-57150" algn="l" defTabSz="400050">
            <a:lnSpc>
              <a:spcPct val="90000"/>
            </a:lnSpc>
            <a:spcBef>
              <a:spcPct val="0"/>
            </a:spcBef>
            <a:spcAft>
              <a:spcPct val="20000"/>
            </a:spcAft>
            <a:buChar char="•"/>
          </a:pPr>
          <a:r>
            <a:rPr lang="en-US" sz="900" kern="1200" dirty="0"/>
            <a:t>Flicker analysis</a:t>
          </a:r>
        </a:p>
        <a:p>
          <a:pPr marL="57150" lvl="1" indent="-57150" algn="l" defTabSz="400050">
            <a:lnSpc>
              <a:spcPct val="90000"/>
            </a:lnSpc>
            <a:spcBef>
              <a:spcPct val="0"/>
            </a:spcBef>
            <a:spcAft>
              <a:spcPct val="20000"/>
            </a:spcAft>
            <a:buChar char="•"/>
          </a:pPr>
          <a:r>
            <a:rPr lang="en-US" sz="900" kern="1200" dirty="0"/>
            <a:t>Linear and non-linear analysis</a:t>
          </a:r>
        </a:p>
        <a:p>
          <a:pPr marL="57150" lvl="1" indent="-57150" algn="l" defTabSz="400050">
            <a:lnSpc>
              <a:spcPct val="90000"/>
            </a:lnSpc>
            <a:spcBef>
              <a:spcPct val="0"/>
            </a:spcBef>
            <a:spcAft>
              <a:spcPct val="20000"/>
            </a:spcAft>
            <a:buChar char="•"/>
          </a:pPr>
          <a:r>
            <a:rPr lang="en-US" sz="900" kern="1200" dirty="0"/>
            <a:t>Stray voltage/current analysis</a:t>
          </a:r>
        </a:p>
      </dsp:txBody>
      <dsp:txXfrm>
        <a:off x="0" y="425998"/>
        <a:ext cx="3989614" cy="1092960"/>
      </dsp:txXfrm>
    </dsp:sp>
    <dsp:sp modelId="{E2C6C0C5-9C03-4CBF-95B6-6682E516DB13}">
      <dsp:nvSpPr>
        <dsp:cNvPr id="0" name=""/>
        <dsp:cNvSpPr/>
      </dsp:nvSpPr>
      <dsp:spPr>
        <a:xfrm>
          <a:off x="0" y="1518958"/>
          <a:ext cx="3989614" cy="287819"/>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Grid Devices</a:t>
          </a:r>
        </a:p>
      </dsp:txBody>
      <dsp:txXfrm>
        <a:off x="14050" y="1533008"/>
        <a:ext cx="3961514" cy="259719"/>
      </dsp:txXfrm>
    </dsp:sp>
    <dsp:sp modelId="{AD284B58-6828-4CEC-BC35-E5979F40F0FE}">
      <dsp:nvSpPr>
        <dsp:cNvPr id="0" name=""/>
        <dsp:cNvSpPr/>
      </dsp:nvSpPr>
      <dsp:spPr>
        <a:xfrm>
          <a:off x="0" y="1806778"/>
          <a:ext cx="3989614"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Full library of traditional assets (lines, conductors, transformers, cap banks, switches, etc.)</a:t>
          </a:r>
        </a:p>
        <a:p>
          <a:pPr marL="57150" lvl="1" indent="-57150" algn="l" defTabSz="400050">
            <a:lnSpc>
              <a:spcPct val="90000"/>
            </a:lnSpc>
            <a:spcBef>
              <a:spcPct val="0"/>
            </a:spcBef>
            <a:spcAft>
              <a:spcPct val="20000"/>
            </a:spcAft>
            <a:buChar char="•"/>
          </a:pPr>
          <a:r>
            <a:rPr lang="en-US" sz="900" kern="1200" dirty="0"/>
            <a:t>Load models</a:t>
          </a:r>
        </a:p>
      </dsp:txBody>
      <dsp:txXfrm>
        <a:off x="0" y="1806778"/>
        <a:ext cx="3989614" cy="447120"/>
      </dsp:txXfrm>
    </dsp:sp>
    <dsp:sp modelId="{22E15E88-1047-4876-BA86-447A3463695A}">
      <dsp:nvSpPr>
        <dsp:cNvPr id="0" name=""/>
        <dsp:cNvSpPr/>
      </dsp:nvSpPr>
      <dsp:spPr>
        <a:xfrm>
          <a:off x="0" y="2253898"/>
          <a:ext cx="3989614" cy="287819"/>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Controls</a:t>
          </a:r>
        </a:p>
      </dsp:txBody>
      <dsp:txXfrm>
        <a:off x="14050" y="2267948"/>
        <a:ext cx="3961514" cy="259719"/>
      </dsp:txXfrm>
    </dsp:sp>
    <dsp:sp modelId="{774A68B6-3E3A-4BA9-8E88-3833DB2833F9}">
      <dsp:nvSpPr>
        <dsp:cNvPr id="0" name=""/>
        <dsp:cNvSpPr/>
      </dsp:nvSpPr>
      <dsp:spPr>
        <a:xfrm>
          <a:off x="0" y="2541718"/>
          <a:ext cx="3989614"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Line Reg/LTC, cap banks</a:t>
          </a:r>
        </a:p>
        <a:p>
          <a:pPr marL="57150" lvl="1" indent="-57150" algn="l" defTabSz="400050">
            <a:lnSpc>
              <a:spcPct val="90000"/>
            </a:lnSpc>
            <a:spcBef>
              <a:spcPct val="0"/>
            </a:spcBef>
            <a:spcAft>
              <a:spcPct val="20000"/>
            </a:spcAft>
            <a:buChar char="•"/>
          </a:pPr>
          <a:r>
            <a:rPr lang="en-US" sz="900" kern="1200" dirty="0"/>
            <a:t>DER smart inverter</a:t>
          </a:r>
        </a:p>
        <a:p>
          <a:pPr marL="57150" lvl="1" indent="-57150" algn="l" defTabSz="400050">
            <a:lnSpc>
              <a:spcPct val="90000"/>
            </a:lnSpc>
            <a:spcBef>
              <a:spcPct val="0"/>
            </a:spcBef>
            <a:spcAft>
              <a:spcPct val="20000"/>
            </a:spcAft>
            <a:buChar char="•"/>
          </a:pPr>
          <a:r>
            <a:rPr lang="en-US" sz="900" kern="1200" dirty="0"/>
            <a:t>Energy storage dispatch</a:t>
          </a:r>
        </a:p>
        <a:p>
          <a:pPr marL="57150" lvl="1" indent="-57150" algn="l" defTabSz="400050">
            <a:lnSpc>
              <a:spcPct val="90000"/>
            </a:lnSpc>
            <a:spcBef>
              <a:spcPct val="0"/>
            </a:spcBef>
            <a:spcAft>
              <a:spcPct val="20000"/>
            </a:spcAft>
            <a:buChar char="•"/>
          </a:pPr>
          <a:r>
            <a:rPr lang="en-US" sz="900" kern="1200" dirty="0"/>
            <a:t>DMS/DERMS</a:t>
          </a:r>
        </a:p>
        <a:p>
          <a:pPr marL="57150" lvl="1" indent="-57150" algn="l" defTabSz="400050">
            <a:lnSpc>
              <a:spcPct val="90000"/>
            </a:lnSpc>
            <a:spcBef>
              <a:spcPct val="0"/>
            </a:spcBef>
            <a:spcAft>
              <a:spcPct val="20000"/>
            </a:spcAft>
            <a:buChar char="•"/>
          </a:pPr>
          <a:r>
            <a:rPr lang="en-US" sz="900" kern="1200" dirty="0"/>
            <a:t>VVO</a:t>
          </a:r>
        </a:p>
        <a:p>
          <a:pPr marL="57150" lvl="1" indent="-57150" algn="l" defTabSz="400050">
            <a:lnSpc>
              <a:spcPct val="90000"/>
            </a:lnSpc>
            <a:spcBef>
              <a:spcPct val="0"/>
            </a:spcBef>
            <a:spcAft>
              <a:spcPct val="20000"/>
            </a:spcAft>
            <a:buChar char="•"/>
          </a:pPr>
          <a:r>
            <a:rPr lang="en-US" sz="900" kern="1200" dirty="0"/>
            <a:t>Price modeling/dispatch</a:t>
          </a:r>
        </a:p>
      </dsp:txBody>
      <dsp:txXfrm>
        <a:off x="0" y="2541718"/>
        <a:ext cx="3989614" cy="943920"/>
      </dsp:txXfrm>
    </dsp:sp>
    <dsp:sp modelId="{AF5B46B8-88EE-4436-B336-27DC83626841}">
      <dsp:nvSpPr>
        <dsp:cNvPr id="0" name=""/>
        <dsp:cNvSpPr/>
      </dsp:nvSpPr>
      <dsp:spPr>
        <a:xfrm>
          <a:off x="0" y="3485638"/>
          <a:ext cx="3989614" cy="287819"/>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Automation</a:t>
          </a:r>
          <a:endParaRPr lang="en-US" sz="1200" kern="1200" dirty="0"/>
        </a:p>
      </dsp:txBody>
      <dsp:txXfrm>
        <a:off x="14050" y="3499688"/>
        <a:ext cx="3961514" cy="259719"/>
      </dsp:txXfrm>
    </dsp:sp>
    <dsp:sp modelId="{74604D28-80FF-4E1E-839E-FDE93F769C8F}">
      <dsp:nvSpPr>
        <dsp:cNvPr id="0" name=""/>
        <dsp:cNvSpPr/>
      </dsp:nvSpPr>
      <dsp:spPr>
        <a:xfrm>
          <a:off x="0" y="3773458"/>
          <a:ext cx="3989614"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Distribution automation</a:t>
          </a:r>
        </a:p>
        <a:p>
          <a:pPr marL="57150" lvl="1" indent="-57150" algn="l" defTabSz="400050">
            <a:lnSpc>
              <a:spcPct val="90000"/>
            </a:lnSpc>
            <a:spcBef>
              <a:spcPct val="0"/>
            </a:spcBef>
            <a:spcAft>
              <a:spcPct val="20000"/>
            </a:spcAft>
            <a:buChar char="•"/>
          </a:pPr>
          <a:r>
            <a:rPr lang="en-US" sz="900" kern="1200" dirty="0"/>
            <a:t>Load transfers</a:t>
          </a:r>
        </a:p>
        <a:p>
          <a:pPr marL="57150" lvl="1" indent="-57150" algn="l" defTabSz="400050">
            <a:lnSpc>
              <a:spcPct val="90000"/>
            </a:lnSpc>
            <a:spcBef>
              <a:spcPct val="0"/>
            </a:spcBef>
            <a:spcAft>
              <a:spcPct val="20000"/>
            </a:spcAft>
            <a:buChar char="•"/>
          </a:pPr>
          <a:r>
            <a:rPr lang="en-US" sz="900" kern="1200" dirty="0"/>
            <a:t>FLISR (Fault Location, Isolation, and Service Restoration)</a:t>
          </a:r>
        </a:p>
      </dsp:txBody>
      <dsp:txXfrm>
        <a:off x="0" y="3773458"/>
        <a:ext cx="3989614" cy="471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80502-3957-4CF6-A381-D10BCF4A7736}">
      <dsp:nvSpPr>
        <dsp:cNvPr id="0" name=""/>
        <dsp:cNvSpPr/>
      </dsp:nvSpPr>
      <dsp:spPr>
        <a:xfrm>
          <a:off x="0" y="87450"/>
          <a:ext cx="3916250" cy="287819"/>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DER </a:t>
          </a:r>
          <a:r>
            <a:rPr lang="en-US" sz="1200" kern="1200" dirty="0"/>
            <a:t>Models</a:t>
          </a:r>
        </a:p>
      </dsp:txBody>
      <dsp:txXfrm>
        <a:off x="14050" y="101500"/>
        <a:ext cx="3888150" cy="259719"/>
      </dsp:txXfrm>
    </dsp:sp>
    <dsp:sp modelId="{44580BBB-3AC3-4051-AD53-60B6DEDB08F3}">
      <dsp:nvSpPr>
        <dsp:cNvPr id="0" name=""/>
        <dsp:cNvSpPr/>
      </dsp:nvSpPr>
      <dsp:spPr>
        <a:xfrm>
          <a:off x="0" y="375270"/>
          <a:ext cx="3916250"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Smart inverters</a:t>
          </a:r>
        </a:p>
        <a:p>
          <a:pPr marL="57150" lvl="1" indent="-57150" algn="l" defTabSz="400050">
            <a:lnSpc>
              <a:spcPct val="90000"/>
            </a:lnSpc>
            <a:spcBef>
              <a:spcPct val="0"/>
            </a:spcBef>
            <a:spcAft>
              <a:spcPct val="20000"/>
            </a:spcAft>
            <a:buChar char="•"/>
          </a:pPr>
          <a:r>
            <a:rPr lang="en-US" sz="900" kern="1200" dirty="0"/>
            <a:t>Energy storage</a:t>
          </a:r>
        </a:p>
        <a:p>
          <a:pPr marL="57150" lvl="1" indent="-57150" algn="l" defTabSz="400050">
            <a:lnSpc>
              <a:spcPct val="90000"/>
            </a:lnSpc>
            <a:spcBef>
              <a:spcPct val="0"/>
            </a:spcBef>
            <a:spcAft>
              <a:spcPct val="20000"/>
            </a:spcAft>
            <a:buChar char="•"/>
          </a:pPr>
          <a:r>
            <a:rPr lang="en-US" sz="900" kern="1200" dirty="0"/>
            <a:t>PV systems</a:t>
          </a:r>
        </a:p>
        <a:p>
          <a:pPr marL="57150" lvl="1" indent="-57150" algn="l" defTabSz="400050">
            <a:lnSpc>
              <a:spcPct val="90000"/>
            </a:lnSpc>
            <a:spcBef>
              <a:spcPct val="0"/>
            </a:spcBef>
            <a:spcAft>
              <a:spcPct val="20000"/>
            </a:spcAft>
            <a:buChar char="•"/>
          </a:pPr>
          <a:r>
            <a:rPr lang="en-US" sz="900" kern="1200" dirty="0"/>
            <a:t>Wind systems</a:t>
          </a:r>
        </a:p>
        <a:p>
          <a:pPr marL="57150" lvl="1" indent="-57150" algn="l" defTabSz="400050">
            <a:lnSpc>
              <a:spcPct val="90000"/>
            </a:lnSpc>
            <a:spcBef>
              <a:spcPct val="0"/>
            </a:spcBef>
            <a:spcAft>
              <a:spcPct val="20000"/>
            </a:spcAft>
            <a:buChar char="•"/>
          </a:pPr>
          <a:r>
            <a:rPr lang="en-US" sz="900" kern="1200" dirty="0"/>
            <a:t>Demand response</a:t>
          </a:r>
        </a:p>
        <a:p>
          <a:pPr marL="57150" lvl="1" indent="-57150" algn="l" defTabSz="400050">
            <a:lnSpc>
              <a:spcPct val="90000"/>
            </a:lnSpc>
            <a:spcBef>
              <a:spcPct val="0"/>
            </a:spcBef>
            <a:spcAft>
              <a:spcPct val="20000"/>
            </a:spcAft>
            <a:buChar char="•"/>
          </a:pPr>
          <a:r>
            <a:rPr lang="en-US" sz="900" kern="1200" dirty="0"/>
            <a:t>Microgrids</a:t>
          </a:r>
        </a:p>
        <a:p>
          <a:pPr marL="57150" lvl="1" indent="-57150" algn="l" defTabSz="400050">
            <a:lnSpc>
              <a:spcPct val="90000"/>
            </a:lnSpc>
            <a:spcBef>
              <a:spcPct val="0"/>
            </a:spcBef>
            <a:spcAft>
              <a:spcPct val="20000"/>
            </a:spcAft>
            <a:buChar char="•"/>
          </a:pPr>
          <a:r>
            <a:rPr lang="en-US" sz="900" kern="1200" dirty="0"/>
            <a:t>DER short-</a:t>
          </a:r>
          <a:r>
            <a:rPr lang="en-US" sz="900" kern="1200" dirty="0" err="1"/>
            <a:t>ckt</a:t>
          </a:r>
          <a:endParaRPr lang="en-US" sz="900" kern="1200" dirty="0"/>
        </a:p>
      </dsp:txBody>
      <dsp:txXfrm>
        <a:off x="0" y="375270"/>
        <a:ext cx="3916250" cy="1092960"/>
      </dsp:txXfrm>
    </dsp:sp>
    <dsp:sp modelId="{40B71E01-6BFB-4C6F-9223-259B310EB2C7}">
      <dsp:nvSpPr>
        <dsp:cNvPr id="0" name=""/>
        <dsp:cNvSpPr/>
      </dsp:nvSpPr>
      <dsp:spPr>
        <a:xfrm>
          <a:off x="0" y="1468231"/>
          <a:ext cx="3916250" cy="287819"/>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Interfaces</a:t>
          </a:r>
        </a:p>
      </dsp:txBody>
      <dsp:txXfrm>
        <a:off x="14050" y="1482281"/>
        <a:ext cx="3888150" cy="259719"/>
      </dsp:txXfrm>
    </dsp:sp>
    <dsp:sp modelId="{DAAAFDA8-BE11-4964-B48E-D1994475344C}">
      <dsp:nvSpPr>
        <dsp:cNvPr id="0" name=""/>
        <dsp:cNvSpPr/>
      </dsp:nvSpPr>
      <dsp:spPr>
        <a:xfrm>
          <a:off x="0" y="1756051"/>
          <a:ext cx="39162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Font typeface="Calibri" panose="020F0502020204030204" pitchFamily="34" charset="0"/>
            <a:buChar char="•"/>
          </a:pPr>
          <a:r>
            <a:rPr lang="en-US" sz="900" kern="1200"/>
            <a:t>Distribution System Scripting language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Full graphical user-interface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Co-simulation capabilities</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Integrated SDK for customized development</a:t>
          </a:r>
        </a:p>
      </dsp:txBody>
      <dsp:txXfrm>
        <a:off x="0" y="1756051"/>
        <a:ext cx="3916250" cy="621000"/>
      </dsp:txXfrm>
    </dsp:sp>
    <dsp:sp modelId="{BFB11C46-5BE6-449F-AB51-3CE0B5E76566}">
      <dsp:nvSpPr>
        <dsp:cNvPr id="0" name=""/>
        <dsp:cNvSpPr/>
      </dsp:nvSpPr>
      <dsp:spPr>
        <a:xfrm>
          <a:off x="0" y="2377051"/>
          <a:ext cx="3916250" cy="287819"/>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High-Performance </a:t>
          </a:r>
          <a:r>
            <a:rPr lang="en-US" sz="1200" kern="1200" dirty="0"/>
            <a:t>Solutions</a:t>
          </a:r>
        </a:p>
      </dsp:txBody>
      <dsp:txXfrm>
        <a:off x="14050" y="2391101"/>
        <a:ext cx="3888150" cy="259719"/>
      </dsp:txXfrm>
    </dsp:sp>
    <dsp:sp modelId="{F11BA5DA-4B77-4318-A93E-F34C592E28F1}">
      <dsp:nvSpPr>
        <dsp:cNvPr id="0" name=""/>
        <dsp:cNvSpPr/>
      </dsp:nvSpPr>
      <dsp:spPr>
        <a:xfrm>
          <a:off x="0" y="2664871"/>
          <a:ext cx="39162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Parallel processing using actors</a:t>
          </a:r>
        </a:p>
        <a:p>
          <a:pPr marL="57150" lvl="1" indent="-57150" algn="l" defTabSz="400050">
            <a:lnSpc>
              <a:spcPct val="90000"/>
            </a:lnSpc>
            <a:spcBef>
              <a:spcPct val="0"/>
            </a:spcBef>
            <a:spcAft>
              <a:spcPct val="20000"/>
            </a:spcAft>
            <a:buChar char="•"/>
          </a:pPr>
          <a:r>
            <a:rPr lang="en-US" sz="900" kern="1200" dirty="0"/>
            <a:t>Multithreading circuit processing</a:t>
          </a:r>
        </a:p>
        <a:p>
          <a:pPr marL="57150" lvl="1" indent="-57150" algn="l" defTabSz="400050">
            <a:lnSpc>
              <a:spcPct val="90000"/>
            </a:lnSpc>
            <a:spcBef>
              <a:spcPct val="0"/>
            </a:spcBef>
            <a:spcAft>
              <a:spcPct val="20000"/>
            </a:spcAft>
            <a:buChar char="•"/>
          </a:pPr>
          <a:r>
            <a:rPr lang="en-US" sz="900" kern="1200" dirty="0"/>
            <a:t>Multi-core management</a:t>
          </a:r>
        </a:p>
        <a:p>
          <a:pPr marL="57150" lvl="1" indent="-57150" algn="l" defTabSz="400050">
            <a:lnSpc>
              <a:spcPct val="90000"/>
            </a:lnSpc>
            <a:spcBef>
              <a:spcPct val="0"/>
            </a:spcBef>
            <a:spcAft>
              <a:spcPct val="20000"/>
            </a:spcAft>
            <a:buChar char="•"/>
          </a:pPr>
          <a:r>
            <a:rPr lang="en-US" sz="900" kern="1200" dirty="0"/>
            <a:t>Fast power flow</a:t>
          </a:r>
        </a:p>
      </dsp:txBody>
      <dsp:txXfrm>
        <a:off x="0" y="2664871"/>
        <a:ext cx="3916250" cy="621000"/>
      </dsp:txXfrm>
    </dsp:sp>
    <dsp:sp modelId="{309EDC80-F9D8-4748-B0EC-BEDC41A6270A}">
      <dsp:nvSpPr>
        <dsp:cNvPr id="0" name=""/>
        <dsp:cNvSpPr/>
      </dsp:nvSpPr>
      <dsp:spPr>
        <a:xfrm>
          <a:off x="0" y="3285871"/>
          <a:ext cx="3916250" cy="287819"/>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Misc</a:t>
          </a:r>
          <a:endParaRPr lang="en-US" sz="1200" kern="1200" dirty="0"/>
        </a:p>
      </dsp:txBody>
      <dsp:txXfrm>
        <a:off x="14050" y="3299921"/>
        <a:ext cx="3888150" cy="259719"/>
      </dsp:txXfrm>
    </dsp:sp>
    <dsp:sp modelId="{BE504B98-9466-49DE-AEBA-74D59F43BCC8}">
      <dsp:nvSpPr>
        <dsp:cNvPr id="0" name=""/>
        <dsp:cNvSpPr/>
      </dsp:nvSpPr>
      <dsp:spPr>
        <a:xfrm>
          <a:off x="0" y="3573691"/>
          <a:ext cx="3916250"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Radial and networked systems</a:t>
          </a:r>
        </a:p>
        <a:p>
          <a:pPr marL="57150" lvl="1" indent="-57150" algn="l" defTabSz="400050">
            <a:lnSpc>
              <a:spcPct val="90000"/>
            </a:lnSpc>
            <a:spcBef>
              <a:spcPct val="0"/>
            </a:spcBef>
            <a:spcAft>
              <a:spcPct val="20000"/>
            </a:spcAft>
            <a:buChar char="•"/>
          </a:pPr>
          <a:r>
            <a:rPr lang="en-US" sz="900" kern="1200" dirty="0"/>
            <a:t>Arbitrary sized systems (single feeder to planning area)</a:t>
          </a:r>
        </a:p>
        <a:p>
          <a:pPr marL="57150" lvl="1" indent="-57150" algn="l" defTabSz="400050">
            <a:lnSpc>
              <a:spcPct val="90000"/>
            </a:lnSpc>
            <a:spcBef>
              <a:spcPct val="0"/>
            </a:spcBef>
            <a:spcAft>
              <a:spcPct val="20000"/>
            </a:spcAft>
            <a:buChar char="•"/>
          </a:pPr>
          <a:r>
            <a:rPr lang="en-US" sz="900" kern="1200" dirty="0"/>
            <a:t>Transmission and distribution modeling</a:t>
          </a:r>
        </a:p>
      </dsp:txBody>
      <dsp:txXfrm>
        <a:off x="0" y="3573691"/>
        <a:ext cx="3916250" cy="471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9/18/2019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9/18/2019</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91250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8823BDB-465B-470B-A558-7A70E51BAA3F}" type="slidenum">
              <a:rPr lang="en-US" altLang="en-US" sz="1200">
                <a:solidFill>
                  <a:schemeClr val="tx1"/>
                </a:solidFill>
              </a:rPr>
              <a:pPr/>
              <a:t>12</a:t>
            </a:fld>
            <a:endParaRPr lang="en-US" altLang="en-US" sz="1200">
              <a:solidFill>
                <a:schemeClr val="tx1"/>
              </a:solidFill>
            </a:endParaRPr>
          </a:p>
        </p:txBody>
      </p:sp>
      <p:sp>
        <p:nvSpPr>
          <p:cNvPr id="189443" name="Rectangle 2"/>
          <p:cNvSpPr>
            <a:spLocks noGrp="1" noRot="1" noChangeAspect="1" noChangeArrowheads="1" noTextEdit="1"/>
          </p:cNvSpPr>
          <p:nvPr>
            <p:ph type="sldImg"/>
          </p:nvPr>
        </p:nvSpPr>
        <p:spPr>
          <a:xfrm>
            <a:off x="1108075" y="695325"/>
            <a:ext cx="4646613" cy="3486150"/>
          </a:xfrm>
          <a:ln/>
        </p:spPr>
      </p:sp>
      <p:sp>
        <p:nvSpPr>
          <p:cNvPr id="1894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45846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F693475-D373-4D95-AA63-32A59D3B923A}" type="slidenum">
              <a:rPr lang="en-US" altLang="en-US" sz="1200">
                <a:solidFill>
                  <a:schemeClr val="tx1"/>
                </a:solidFill>
              </a:rPr>
              <a:pPr/>
              <a:t>13</a:t>
            </a:fld>
            <a:endParaRPr lang="en-US" altLang="en-US" sz="1200">
              <a:solidFill>
                <a:schemeClr val="tx1"/>
              </a:solidFill>
            </a:endParaRPr>
          </a:p>
        </p:txBody>
      </p:sp>
      <p:sp>
        <p:nvSpPr>
          <p:cNvPr id="190467" name="Rectangle 2"/>
          <p:cNvSpPr>
            <a:spLocks noGrp="1" noRot="1" noChangeAspect="1" noChangeArrowheads="1" noTextEdit="1"/>
          </p:cNvSpPr>
          <p:nvPr>
            <p:ph type="sldImg"/>
          </p:nvPr>
        </p:nvSpPr>
        <p:spPr>
          <a:xfrm>
            <a:off x="1108075" y="695325"/>
            <a:ext cx="4646613" cy="3486150"/>
          </a:xfrm>
          <a:ln/>
        </p:spPr>
      </p:sp>
      <p:sp>
        <p:nvSpPr>
          <p:cNvPr id="1904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9468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D4D41BA-E154-4212-9495-08114620C780}" type="slidenum">
              <a:rPr lang="en-US" altLang="en-US" sz="1200">
                <a:solidFill>
                  <a:schemeClr val="tx1"/>
                </a:solidFill>
              </a:rPr>
              <a:pPr/>
              <a:t>14</a:t>
            </a:fld>
            <a:endParaRPr lang="en-US" altLang="en-US" sz="1200">
              <a:solidFill>
                <a:schemeClr val="tx1"/>
              </a:solidFill>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57510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5EA810-F301-4B24-9404-6768F6A0238D}" type="slidenum">
              <a:rPr lang="en-US" altLang="en-US" sz="1200">
                <a:solidFill>
                  <a:schemeClr val="tx1"/>
                </a:solidFill>
              </a:rPr>
              <a:pPr/>
              <a:t>15</a:t>
            </a:fld>
            <a:endParaRPr lang="en-US" altLang="en-US" sz="1200">
              <a:solidFill>
                <a:schemeClr val="tx1"/>
              </a:solidFill>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6332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5BE8138-13D2-49C0-9E88-103C5440F792}" type="slidenum">
              <a:rPr lang="en-US" altLang="en-US" sz="1200">
                <a:solidFill>
                  <a:schemeClr val="tx1"/>
                </a:solidFill>
              </a:rPr>
              <a:pPr/>
              <a:t>16</a:t>
            </a:fld>
            <a:endParaRPr lang="en-US" altLang="en-US" sz="1200">
              <a:solidFill>
                <a:schemeClr val="tx1"/>
              </a:solidFill>
            </a:endParaRPr>
          </a:p>
        </p:txBody>
      </p:sp>
      <p:sp>
        <p:nvSpPr>
          <p:cNvPr id="194563" name="Rectangle 2"/>
          <p:cNvSpPr>
            <a:spLocks noGrp="1" noRot="1" noChangeAspect="1" noChangeArrowheads="1" noTextEdit="1"/>
          </p:cNvSpPr>
          <p:nvPr>
            <p:ph type="sldImg"/>
          </p:nvPr>
        </p:nvSpPr>
        <p:spPr>
          <a:xfrm>
            <a:off x="1108075" y="695325"/>
            <a:ext cx="4646613" cy="3486150"/>
          </a:xfrm>
          <a:ln/>
        </p:spPr>
      </p:sp>
      <p:sp>
        <p:nvSpPr>
          <p:cNvPr id="19456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5856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8F1EBF2-F604-4A38-AC40-7B45D16DFA89}" type="slidenum">
              <a:rPr lang="en-US" altLang="en-US" sz="1200">
                <a:solidFill>
                  <a:schemeClr val="tx1"/>
                </a:solidFill>
              </a:rPr>
              <a:pPr/>
              <a:t>17</a:t>
            </a:fld>
            <a:endParaRPr lang="en-US" altLang="en-US" sz="1200">
              <a:solidFill>
                <a:schemeClr val="tx1"/>
              </a:solidFill>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20508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8628865-29AE-4538-892D-7F23656E7D3F}" type="slidenum">
              <a:rPr lang="en-US" altLang="en-US" sz="1200">
                <a:solidFill>
                  <a:schemeClr val="tx1"/>
                </a:solidFill>
              </a:rPr>
              <a:pPr/>
              <a:t>18</a:t>
            </a:fld>
            <a:endParaRPr lang="en-US" altLang="en-US" sz="1200">
              <a:solidFill>
                <a:schemeClr val="tx1"/>
              </a:solidFill>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2079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20</a:t>
            </a:fld>
            <a:endParaRPr lang="en-US" altLang="en-US" sz="1200">
              <a:solidFill>
                <a:schemeClr val="tx1"/>
              </a:solidFill>
            </a:endParaRPr>
          </a:p>
        </p:txBody>
      </p:sp>
    </p:spTree>
    <p:extLst>
      <p:ext uri="{BB962C8B-B14F-4D97-AF65-F5344CB8AC3E}">
        <p14:creationId xmlns:p14="http://schemas.microsoft.com/office/powerpoint/2010/main" val="625193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E47E265-EBAC-4E72-A4E4-4E51A622F909}" type="slidenum">
              <a:rPr lang="en-US" altLang="en-US" sz="1200">
                <a:solidFill>
                  <a:schemeClr val="tx1"/>
                </a:solidFill>
              </a:rPr>
              <a:pPr/>
              <a:t>21</a:t>
            </a:fld>
            <a:endParaRPr lang="en-US" altLang="en-US" sz="1200">
              <a:solidFill>
                <a:schemeClr val="tx1"/>
              </a:solidFill>
            </a:endParaRPr>
          </a:p>
        </p:txBody>
      </p:sp>
      <p:sp>
        <p:nvSpPr>
          <p:cNvPr id="183299" name="Rectangle 2"/>
          <p:cNvSpPr>
            <a:spLocks noGrp="1" noRot="1" noChangeAspect="1" noChangeArrowheads="1" noTextEdit="1"/>
          </p:cNvSpPr>
          <p:nvPr>
            <p:ph type="sldImg"/>
          </p:nvPr>
        </p:nvSpPr>
        <p:spPr>
          <a:xfrm>
            <a:off x="1133475" y="731838"/>
            <a:ext cx="4592638" cy="3446462"/>
          </a:xfrm>
          <a:ln/>
        </p:spPr>
      </p:sp>
      <p:sp>
        <p:nvSpPr>
          <p:cNvPr id="183300" name="Rectangle 3"/>
          <p:cNvSpPr>
            <a:spLocks noGrp="1" noChangeArrowheads="1"/>
          </p:cNvSpPr>
          <p:nvPr>
            <p:ph type="body" idx="1"/>
          </p:nvPr>
        </p:nvSpPr>
        <p:spPr>
          <a:xfrm>
            <a:off x="912813" y="4414838"/>
            <a:ext cx="50323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8223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51EE1D-1BF6-4C67-B055-15C00104BA75}" type="slidenum">
              <a:rPr lang="en-US" altLang="en-US" sz="1200">
                <a:solidFill>
                  <a:schemeClr val="tx1"/>
                </a:solidFill>
              </a:rPr>
              <a:pPr/>
              <a:t>23</a:t>
            </a:fld>
            <a:endParaRPr lang="en-US" altLang="en-US" sz="1200">
              <a:solidFill>
                <a:schemeClr val="tx1"/>
              </a:solidFill>
            </a:endParaRPr>
          </a:p>
        </p:txBody>
      </p:sp>
      <p:sp>
        <p:nvSpPr>
          <p:cNvPr id="184323" name="Rectangle 2"/>
          <p:cNvSpPr>
            <a:spLocks noGrp="1" noRot="1" noChangeAspect="1" noChangeArrowheads="1" noTextEdit="1"/>
          </p:cNvSpPr>
          <p:nvPr>
            <p:ph type="sldImg"/>
          </p:nvPr>
        </p:nvSpPr>
        <p:spPr>
          <a:xfrm>
            <a:off x="1133475" y="733425"/>
            <a:ext cx="4592638" cy="3444875"/>
          </a:xfrm>
          <a:ln/>
        </p:spPr>
      </p:sp>
      <p:sp>
        <p:nvSpPr>
          <p:cNvPr id="184324"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21315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99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29FEB55-B2BB-4C08-AD16-39090D2E1204}" type="slidenum">
              <a:rPr lang="en-US" altLang="en-US" sz="1200">
                <a:solidFill>
                  <a:schemeClr val="tx1"/>
                </a:solidFill>
              </a:rPr>
              <a:pPr/>
              <a:t>4</a:t>
            </a:fld>
            <a:endParaRPr lang="en-US" altLang="en-US" sz="1200">
              <a:solidFill>
                <a:schemeClr val="tx1"/>
              </a:solidFill>
            </a:endParaRPr>
          </a:p>
        </p:txBody>
      </p:sp>
    </p:spTree>
    <p:extLst>
      <p:ext uri="{BB962C8B-B14F-4D97-AF65-F5344CB8AC3E}">
        <p14:creationId xmlns:p14="http://schemas.microsoft.com/office/powerpoint/2010/main" val="3222003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8C39AAD-1C86-4BBE-8E3A-BF3AC01B38C7}" type="slidenum">
              <a:rPr lang="en-US" altLang="en-US" sz="1200">
                <a:solidFill>
                  <a:schemeClr val="tx1"/>
                </a:solidFill>
              </a:rPr>
              <a:pPr/>
              <a:t>24</a:t>
            </a:fld>
            <a:endParaRPr lang="en-US" altLang="en-US" sz="1200">
              <a:solidFill>
                <a:schemeClr val="tx1"/>
              </a:solidFill>
            </a:endParaRPr>
          </a:p>
        </p:txBody>
      </p:sp>
      <p:sp>
        <p:nvSpPr>
          <p:cNvPr id="185347" name="Rectangle 2"/>
          <p:cNvSpPr>
            <a:spLocks noGrp="1" noRot="1" noChangeAspect="1" noChangeArrowheads="1" noTextEdit="1"/>
          </p:cNvSpPr>
          <p:nvPr>
            <p:ph type="sldImg"/>
          </p:nvPr>
        </p:nvSpPr>
        <p:spPr>
          <a:xfrm>
            <a:off x="1133475" y="733425"/>
            <a:ext cx="4592638" cy="3444875"/>
          </a:xfrm>
          <a:ln/>
        </p:spPr>
      </p:sp>
      <p:sp>
        <p:nvSpPr>
          <p:cNvPr id="185348"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39643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F84CF27-DF37-406B-A0B9-23AA5CC986BB}" type="slidenum">
              <a:rPr lang="en-US" altLang="en-US" sz="1200">
                <a:solidFill>
                  <a:schemeClr val="tx1"/>
                </a:solidFill>
              </a:rPr>
              <a:pPr/>
              <a:t>25</a:t>
            </a:fld>
            <a:endParaRPr lang="en-US" altLang="en-US" sz="1200">
              <a:solidFill>
                <a:schemeClr val="tx1"/>
              </a:solidFill>
            </a:endParaRPr>
          </a:p>
        </p:txBody>
      </p:sp>
      <p:sp>
        <p:nvSpPr>
          <p:cNvPr id="186371" name="Rectangle 2"/>
          <p:cNvSpPr>
            <a:spLocks noGrp="1" noRot="1" noChangeAspect="1" noChangeArrowheads="1" noTextEdit="1"/>
          </p:cNvSpPr>
          <p:nvPr>
            <p:ph type="sldImg"/>
          </p:nvPr>
        </p:nvSpPr>
        <p:spPr>
          <a:xfrm>
            <a:off x="1133475" y="733425"/>
            <a:ext cx="4592638" cy="3444875"/>
          </a:xfrm>
          <a:ln/>
        </p:spPr>
      </p:sp>
      <p:sp>
        <p:nvSpPr>
          <p:cNvPr id="186372"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86184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F9EC2C-9524-4AC3-8C3D-9CD7CCFC3331}" type="slidenum">
              <a:rPr lang="en-US" altLang="en-US"/>
              <a:pPr/>
              <a:t>27</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4156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FD6E5-03DC-4E3E-905E-2F55C0263368}" type="slidenum">
              <a:rPr lang="en-US" altLang="en-US"/>
              <a:pPr/>
              <a:t>30</a:t>
            </a:fld>
            <a:endParaRPr lang="en-US"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410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63111-4575-4B7B-9BF8-7097EF20A733}" type="slidenum">
              <a:rPr lang="en-US" altLang="en-US"/>
              <a:pPr/>
              <a:t>31</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16573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EA34A2-CE92-4F75-9B21-17B7D08C569F}" type="slidenum">
              <a:rPr lang="en-US" altLang="en-US"/>
              <a:pPr/>
              <a:t>32</a:t>
            </a:fld>
            <a:endParaRPr lang="en-US" alt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86926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7BB9B-DF97-43D0-84EB-E2C6AE8C0777}" type="slidenum">
              <a:rPr lang="en-US" altLang="en-US"/>
              <a:pPr/>
              <a:t>34</a:t>
            </a:fld>
            <a:endParaRPr lang="en-US" alt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3360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9A169-D4CF-41FE-BAA9-CC40B64F0FDF}" type="slidenum">
              <a:rPr lang="en-US" altLang="en-US"/>
              <a:pPr/>
              <a:t>35</a:t>
            </a:fld>
            <a:endParaRPr lang="en-US" alt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1659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881526-9FE3-470C-9616-6CC086EB5750}" type="slidenum">
              <a:rPr lang="en-US" altLang="en-US"/>
              <a:pPr/>
              <a:t>36</a:t>
            </a:fld>
            <a:endParaRPr lang="en-US" alt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893286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207C1-9F14-4F17-8EC8-F2337C8BC3BE}" type="slidenum">
              <a:rPr lang="en-US" altLang="en-US"/>
              <a:pPr/>
              <a:t>37</a:t>
            </a:fld>
            <a:endParaRPr lang="en-US" alt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1883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5</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98590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E9FA1A-4C8D-47E8-813F-E51EEB8081EE}" type="slidenum">
              <a:rPr lang="en-US" altLang="en-US"/>
              <a:pPr/>
              <a:t>38</a:t>
            </a:fld>
            <a:endParaRPr lang="en-US" alt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61824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42317-A45F-4004-BA84-AF6E357A0B20}" type="slidenum">
              <a:rPr lang="en-US" altLang="en-US"/>
              <a:pPr/>
              <a:t>39</a:t>
            </a:fld>
            <a:endParaRPr lang="en-US" alt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947710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40</a:t>
            </a:fld>
            <a:endParaRPr lang="en-US" altLang="en-US" sz="1200">
              <a:solidFill>
                <a:schemeClr val="tx1"/>
              </a:solidFill>
            </a:endParaRPr>
          </a:p>
        </p:txBody>
      </p:sp>
    </p:spTree>
    <p:extLst>
      <p:ext uri="{BB962C8B-B14F-4D97-AF65-F5344CB8AC3E}">
        <p14:creationId xmlns:p14="http://schemas.microsoft.com/office/powerpoint/2010/main" val="3062659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1581DD7-6321-4457-87CF-E10AD80D8DFB}" type="slidenum">
              <a:rPr lang="en-US" altLang="en-US" sz="1200">
                <a:solidFill>
                  <a:schemeClr val="tx1"/>
                </a:solidFill>
              </a:rPr>
              <a:pPr/>
              <a:t>41</a:t>
            </a:fld>
            <a:endParaRPr lang="en-US" altLang="en-US" sz="1200">
              <a:solidFill>
                <a:schemeClr val="tx1"/>
              </a:solidFill>
            </a:endParaRPr>
          </a:p>
        </p:txBody>
      </p:sp>
      <p:sp>
        <p:nvSpPr>
          <p:cNvPr id="220163" name="Rectangle 2"/>
          <p:cNvSpPr>
            <a:spLocks noGrp="1" noRot="1" noChangeAspect="1" noChangeArrowheads="1" noTextEdit="1"/>
          </p:cNvSpPr>
          <p:nvPr>
            <p:ph type="sldImg"/>
          </p:nvPr>
        </p:nvSpPr>
        <p:spPr>
          <a:xfrm>
            <a:off x="1108075" y="695325"/>
            <a:ext cx="4646613" cy="3486150"/>
          </a:xfrm>
          <a:ln/>
        </p:spPr>
      </p:sp>
      <p:sp>
        <p:nvSpPr>
          <p:cNvPr id="22016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3958514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D334D2F-BAC7-4705-9623-665619546E89}" type="slidenum">
              <a:rPr lang="en-US" altLang="en-US" sz="1200">
                <a:solidFill>
                  <a:schemeClr val="tx1"/>
                </a:solidFill>
              </a:rPr>
              <a:pPr/>
              <a:t>42</a:t>
            </a:fld>
            <a:endParaRPr lang="en-US" altLang="en-US" sz="1200">
              <a:solidFill>
                <a:schemeClr val="tx1"/>
              </a:solidFill>
            </a:endParaRPr>
          </a:p>
        </p:txBody>
      </p:sp>
      <p:sp>
        <p:nvSpPr>
          <p:cNvPr id="221187" name="Rectangle 2"/>
          <p:cNvSpPr>
            <a:spLocks noGrp="1" noRot="1" noChangeAspect="1" noChangeArrowheads="1" noTextEdit="1"/>
          </p:cNvSpPr>
          <p:nvPr>
            <p:ph type="sldImg"/>
          </p:nvPr>
        </p:nvSpPr>
        <p:spPr>
          <a:xfrm>
            <a:off x="1108075" y="695325"/>
            <a:ext cx="4646613" cy="3486150"/>
          </a:xfrm>
          <a:ln/>
        </p:spPr>
      </p:sp>
      <p:sp>
        <p:nvSpPr>
          <p:cNvPr id="2211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079347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5C736F-BB30-4A9E-A43A-7241BD7818A6}" type="slidenum">
              <a:rPr lang="en-US" altLang="en-US" sz="1200">
                <a:solidFill>
                  <a:schemeClr val="tx1"/>
                </a:solidFill>
              </a:rPr>
              <a:pPr/>
              <a:t>43</a:t>
            </a:fld>
            <a:endParaRPr lang="en-US" altLang="en-US" sz="1200">
              <a:solidFill>
                <a:schemeClr val="tx1"/>
              </a:solidFill>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42850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912BB-8DA4-47DE-8B79-DB4AEDF45D0B}" type="slidenum">
              <a:rPr lang="en-US" altLang="en-US" sz="1200">
                <a:solidFill>
                  <a:schemeClr val="tx1"/>
                </a:solidFill>
              </a:rPr>
              <a:pPr/>
              <a:t>47</a:t>
            </a:fld>
            <a:endParaRPr lang="en-US" altLang="en-US" sz="1200">
              <a:solidFill>
                <a:schemeClr val="tx1"/>
              </a:solidFill>
            </a:endParaRPr>
          </a:p>
        </p:txBody>
      </p:sp>
      <p:sp>
        <p:nvSpPr>
          <p:cNvPr id="327683" name="Rectangle 2"/>
          <p:cNvSpPr>
            <a:spLocks noGrp="1" noRot="1" noChangeAspect="1" noChangeArrowheads="1" noTextEdit="1"/>
          </p:cNvSpPr>
          <p:nvPr>
            <p:ph type="sldImg"/>
          </p:nvPr>
        </p:nvSpPr>
        <p:spPr>
          <a:xfrm>
            <a:off x="1108075" y="695325"/>
            <a:ext cx="4646613" cy="3486150"/>
          </a:xfrm>
          <a:ln/>
        </p:spPr>
      </p:sp>
      <p:sp>
        <p:nvSpPr>
          <p:cNvPr id="32768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370466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912BB-8DA4-47DE-8B79-DB4AEDF45D0B}" type="slidenum">
              <a:rPr lang="en-US" altLang="en-US" sz="1200">
                <a:solidFill>
                  <a:schemeClr val="tx1"/>
                </a:solidFill>
              </a:rPr>
              <a:pPr/>
              <a:t>48</a:t>
            </a:fld>
            <a:endParaRPr lang="en-US" altLang="en-US" sz="1200">
              <a:solidFill>
                <a:schemeClr val="tx1"/>
              </a:solidFill>
            </a:endParaRPr>
          </a:p>
        </p:txBody>
      </p:sp>
      <p:sp>
        <p:nvSpPr>
          <p:cNvPr id="327683" name="Rectangle 2"/>
          <p:cNvSpPr>
            <a:spLocks noGrp="1" noRot="1" noChangeAspect="1" noChangeArrowheads="1" noTextEdit="1"/>
          </p:cNvSpPr>
          <p:nvPr>
            <p:ph type="sldImg"/>
          </p:nvPr>
        </p:nvSpPr>
        <p:spPr>
          <a:xfrm>
            <a:off x="1108075" y="695325"/>
            <a:ext cx="4646613" cy="3486150"/>
          </a:xfrm>
          <a:ln/>
        </p:spPr>
      </p:sp>
      <p:sp>
        <p:nvSpPr>
          <p:cNvPr id="32768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68311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51A9668-A94A-4CC8-BB14-0A7EAABF8F53}" type="slidenum">
              <a:rPr lang="en-US" altLang="en-US" sz="1200">
                <a:solidFill>
                  <a:schemeClr val="tx1"/>
                </a:solidFill>
              </a:rPr>
              <a:pPr/>
              <a:t>49</a:t>
            </a:fld>
            <a:endParaRPr lang="en-US" altLang="en-US" sz="1200">
              <a:solidFill>
                <a:schemeClr val="tx1"/>
              </a:solidFill>
            </a:endParaRPr>
          </a:p>
        </p:txBody>
      </p:sp>
      <p:sp>
        <p:nvSpPr>
          <p:cNvPr id="227331" name="Rectangle 2"/>
          <p:cNvSpPr>
            <a:spLocks noGrp="1" noRot="1" noChangeAspect="1" noChangeArrowheads="1" noTextEdit="1"/>
          </p:cNvSpPr>
          <p:nvPr>
            <p:ph type="sldImg"/>
          </p:nvPr>
        </p:nvSpPr>
        <p:spPr>
          <a:xfrm>
            <a:off x="1108075" y="695325"/>
            <a:ext cx="4646613" cy="3486150"/>
          </a:xfrm>
          <a:ln/>
        </p:spPr>
      </p:sp>
      <p:sp>
        <p:nvSpPr>
          <p:cNvPr id="22733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040150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3E117B2-8D5F-4AEA-A2BF-9BFC7605AC7F}" type="slidenum">
              <a:rPr lang="en-US" altLang="en-US" sz="1200">
                <a:solidFill>
                  <a:schemeClr val="tx1"/>
                </a:solidFill>
              </a:rPr>
              <a:pPr/>
              <a:t>50</a:t>
            </a:fld>
            <a:endParaRPr lang="en-US" altLang="en-US" sz="1200">
              <a:solidFill>
                <a:schemeClr val="tx1"/>
              </a:solidFill>
            </a:endParaRPr>
          </a:p>
        </p:txBody>
      </p:sp>
      <p:sp>
        <p:nvSpPr>
          <p:cNvPr id="228355" name="Rectangle 2"/>
          <p:cNvSpPr>
            <a:spLocks noGrp="1" noRot="1" noChangeAspect="1" noChangeArrowheads="1" noTextEdit="1"/>
          </p:cNvSpPr>
          <p:nvPr>
            <p:ph type="sldImg"/>
          </p:nvPr>
        </p:nvSpPr>
        <p:spPr>
          <a:xfrm>
            <a:off x="1108075" y="695325"/>
            <a:ext cx="4646613" cy="3486150"/>
          </a:xfrm>
          <a:ln/>
        </p:spPr>
      </p:sp>
      <p:sp>
        <p:nvSpPr>
          <p:cNvPr id="22835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92548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OpenDSS – EPRI’s best kept secret. </a:t>
            </a:r>
            <a:r>
              <a:rPr lang="en-US" dirty="0">
                <a:sym typeface="Wingdings" panose="05000000000000000000" pitchFamily="2" charset="2"/>
              </a:rPr>
              <a:t></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6</a:t>
            </a:fld>
            <a:endParaRPr lang="en-US"/>
          </a:p>
        </p:txBody>
      </p:sp>
    </p:spTree>
    <p:extLst>
      <p:ext uri="{BB962C8B-B14F-4D97-AF65-F5344CB8AC3E}">
        <p14:creationId xmlns:p14="http://schemas.microsoft.com/office/powerpoint/2010/main" val="16521290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D334D2F-BAC7-4705-9623-665619546E89}" type="slidenum">
              <a:rPr lang="en-US" altLang="en-US" sz="1200">
                <a:solidFill>
                  <a:schemeClr val="tx1"/>
                </a:solidFill>
              </a:rPr>
              <a:pPr/>
              <a:t>51</a:t>
            </a:fld>
            <a:endParaRPr lang="en-US" altLang="en-US" sz="1200">
              <a:solidFill>
                <a:schemeClr val="tx1"/>
              </a:solidFill>
            </a:endParaRPr>
          </a:p>
        </p:txBody>
      </p:sp>
      <p:sp>
        <p:nvSpPr>
          <p:cNvPr id="221187" name="Rectangle 2"/>
          <p:cNvSpPr>
            <a:spLocks noGrp="1" noRot="1" noChangeAspect="1" noChangeArrowheads="1" noTextEdit="1"/>
          </p:cNvSpPr>
          <p:nvPr>
            <p:ph type="sldImg"/>
          </p:nvPr>
        </p:nvSpPr>
        <p:spPr>
          <a:xfrm>
            <a:off x="1106488" y="695325"/>
            <a:ext cx="4649787" cy="3486150"/>
          </a:xfrm>
          <a:ln/>
        </p:spPr>
      </p:sp>
      <p:sp>
        <p:nvSpPr>
          <p:cNvPr id="2211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859907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FFB283E-3410-481B-A40D-CED0C5DC11EC}" type="slidenum">
              <a:rPr lang="en-US" altLang="en-US" sz="1200">
                <a:solidFill>
                  <a:schemeClr val="tx1"/>
                </a:solidFill>
              </a:rPr>
              <a:pPr/>
              <a:t>52</a:t>
            </a:fld>
            <a:endParaRPr lang="en-US" altLang="en-US" sz="1200">
              <a:solidFill>
                <a:schemeClr val="tx1"/>
              </a:solidFill>
            </a:endParaRPr>
          </a:p>
        </p:txBody>
      </p:sp>
    </p:spTree>
    <p:extLst>
      <p:ext uri="{BB962C8B-B14F-4D97-AF65-F5344CB8AC3E}">
        <p14:creationId xmlns:p14="http://schemas.microsoft.com/office/powerpoint/2010/main" val="3613226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FFB283E-3410-481B-A40D-CED0C5DC11EC}" type="slidenum">
              <a:rPr lang="en-US" altLang="en-US" sz="1200">
                <a:solidFill>
                  <a:schemeClr val="tx1"/>
                </a:solidFill>
              </a:rPr>
              <a:pPr/>
              <a:t>55</a:t>
            </a:fld>
            <a:endParaRPr lang="en-US" altLang="en-US" sz="1200">
              <a:solidFill>
                <a:schemeClr val="tx1"/>
              </a:solidFill>
            </a:endParaRPr>
          </a:p>
        </p:txBody>
      </p:sp>
    </p:spTree>
    <p:extLst>
      <p:ext uri="{BB962C8B-B14F-4D97-AF65-F5344CB8AC3E}">
        <p14:creationId xmlns:p14="http://schemas.microsoft.com/office/powerpoint/2010/main" val="879217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56</a:t>
            </a:fld>
            <a:endParaRPr lang="en-US" altLang="en-US" sz="1200">
              <a:solidFill>
                <a:schemeClr val="tx1"/>
              </a:solidFill>
            </a:endParaRPr>
          </a:p>
        </p:txBody>
      </p:sp>
    </p:spTree>
    <p:extLst>
      <p:ext uri="{BB962C8B-B14F-4D97-AF65-F5344CB8AC3E}">
        <p14:creationId xmlns:p14="http://schemas.microsoft.com/office/powerpoint/2010/main" val="7145058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FFB283E-3410-481B-A40D-CED0C5DC11EC}" type="slidenum">
              <a:rPr lang="en-US" altLang="en-US" sz="1200">
                <a:solidFill>
                  <a:schemeClr val="tx1"/>
                </a:solidFill>
              </a:rPr>
              <a:pPr/>
              <a:t>57</a:t>
            </a:fld>
            <a:endParaRPr lang="en-US" altLang="en-US" sz="1200">
              <a:solidFill>
                <a:schemeClr val="tx1"/>
              </a:solidFill>
            </a:endParaRPr>
          </a:p>
        </p:txBody>
      </p:sp>
    </p:spTree>
    <p:extLst>
      <p:ext uri="{BB962C8B-B14F-4D97-AF65-F5344CB8AC3E}">
        <p14:creationId xmlns:p14="http://schemas.microsoft.com/office/powerpoint/2010/main" val="14004308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58</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638750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473BCCC-4626-47E8-B555-D5B5F2F37910}" type="slidenum">
              <a:rPr lang="en-US" altLang="en-US" sz="1200">
                <a:solidFill>
                  <a:schemeClr val="tx1"/>
                </a:solidFill>
              </a:rPr>
              <a:pPr/>
              <a:t>59</a:t>
            </a:fld>
            <a:endParaRPr lang="en-US" altLang="en-US" sz="1200">
              <a:solidFill>
                <a:schemeClr val="tx1"/>
              </a:solidFill>
            </a:endParaRPr>
          </a:p>
        </p:txBody>
      </p:sp>
      <p:sp>
        <p:nvSpPr>
          <p:cNvPr id="232451" name="Rectangle 2"/>
          <p:cNvSpPr>
            <a:spLocks noGrp="1" noRot="1" noChangeAspect="1" noChangeArrowheads="1" noTextEdit="1"/>
          </p:cNvSpPr>
          <p:nvPr>
            <p:ph type="sldImg"/>
          </p:nvPr>
        </p:nvSpPr>
        <p:spPr>
          <a:xfrm>
            <a:off x="1106488" y="695325"/>
            <a:ext cx="4646612" cy="3486150"/>
          </a:xfrm>
          <a:ln/>
        </p:spPr>
      </p:sp>
      <p:sp>
        <p:nvSpPr>
          <p:cNvPr id="23245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919970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F20E3F8-A434-4D36-91EA-4B9D3BAEF055}" type="slidenum">
              <a:rPr lang="en-US" altLang="en-US" sz="1200">
                <a:solidFill>
                  <a:schemeClr val="tx1"/>
                </a:solidFill>
              </a:rPr>
              <a:pPr/>
              <a:t>60</a:t>
            </a:fld>
            <a:endParaRPr lang="en-US" altLang="en-US" sz="1200">
              <a:solidFill>
                <a:schemeClr val="tx1"/>
              </a:solidFill>
            </a:endParaRPr>
          </a:p>
        </p:txBody>
      </p:sp>
      <p:sp>
        <p:nvSpPr>
          <p:cNvPr id="233475" name="Rectangle 2"/>
          <p:cNvSpPr>
            <a:spLocks noGrp="1" noRot="1" noChangeAspect="1" noChangeArrowheads="1" noTextEdit="1"/>
          </p:cNvSpPr>
          <p:nvPr>
            <p:ph type="sldImg"/>
          </p:nvPr>
        </p:nvSpPr>
        <p:spPr>
          <a:xfrm>
            <a:off x="1106488" y="695325"/>
            <a:ext cx="4646612" cy="3486150"/>
          </a:xfrm>
          <a:ln/>
        </p:spPr>
      </p:sp>
      <p:sp>
        <p:nvSpPr>
          <p:cNvPr id="23347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41042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B47AEEC-8BBC-4F1E-8E8E-5FBC51504766}" type="slidenum">
              <a:rPr lang="en-US" altLang="en-US" sz="1200">
                <a:solidFill>
                  <a:schemeClr val="tx1"/>
                </a:solidFill>
              </a:rPr>
              <a:pPr/>
              <a:t>61</a:t>
            </a:fld>
            <a:endParaRPr lang="en-US" altLang="en-US" sz="1200">
              <a:solidFill>
                <a:schemeClr val="tx1"/>
              </a:solidFill>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023774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460C566-F2C7-4298-9116-1307F38F6838}" type="slidenum">
              <a:rPr lang="en-US" altLang="en-US" sz="1200">
                <a:solidFill>
                  <a:schemeClr val="tx1"/>
                </a:solidFill>
              </a:rPr>
              <a:pPr/>
              <a:t>62</a:t>
            </a:fld>
            <a:endParaRPr lang="en-US" altLang="en-US" sz="1200">
              <a:solidFill>
                <a:schemeClr val="tx1"/>
              </a:solidFill>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2605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main points</a:t>
            </a:r>
          </a:p>
          <a:p>
            <a:pPr marL="0" indent="0">
              <a:buNone/>
            </a:pPr>
            <a:r>
              <a:rPr lang="en-US" b="1" dirty="0"/>
              <a:t>1. Wide range of </a:t>
            </a:r>
            <a:r>
              <a:rPr lang="en-US" b="1" dirty="0" err="1"/>
              <a:t>capabiliites</a:t>
            </a:r>
            <a:endParaRPr lang="en-US" b="1" dirty="0"/>
          </a:p>
          <a:p>
            <a:pPr marL="171450" indent="-171450">
              <a:buFontTx/>
              <a:buChar char="-"/>
            </a:pPr>
            <a:r>
              <a:rPr lang="en-US" dirty="0"/>
              <a:t>Highlight main points</a:t>
            </a:r>
          </a:p>
          <a:p>
            <a:pPr marL="171450" indent="-171450">
              <a:buFontTx/>
              <a:buChar char="-"/>
            </a:pPr>
            <a:r>
              <a:rPr lang="en-US" dirty="0"/>
              <a:t>These have been added through many years of research-driven needs</a:t>
            </a:r>
          </a:p>
          <a:p>
            <a:pPr marL="171450" indent="-171450">
              <a:buFontTx/>
              <a:buChar char="-"/>
            </a:pPr>
            <a:endParaRPr lang="en-US" dirty="0"/>
          </a:p>
          <a:p>
            <a:pPr marL="0" indent="0">
              <a:buNone/>
            </a:pPr>
            <a:r>
              <a:rPr lang="en-US" b="1" dirty="0"/>
              <a:t>2. A few we are going to be able to show</a:t>
            </a:r>
          </a:p>
          <a:p>
            <a:pPr marL="0" indent="0">
              <a:buNone/>
            </a:pPr>
            <a:endParaRPr lang="en-US" dirty="0"/>
          </a:p>
          <a:p>
            <a:pPr marL="0" indent="0">
              <a:buNone/>
            </a:pPr>
            <a:r>
              <a:rPr lang="en-US" b="1" dirty="0"/>
              <a:t>3. Some we are not:</a:t>
            </a:r>
          </a:p>
          <a:p>
            <a:pPr marL="0" indent="0">
              <a:buNone/>
            </a:pPr>
            <a:r>
              <a:rPr lang="en-US" dirty="0"/>
              <a:t>- Distribution system scripting language</a:t>
            </a:r>
          </a:p>
          <a:p>
            <a:pPr marL="0" indent="0">
              <a:buNone/>
            </a:pPr>
            <a:endParaRPr lang="en-US" dirty="0"/>
          </a:p>
          <a:p>
            <a:pPr marL="0" indent="0">
              <a:buNone/>
            </a:pPr>
            <a:endParaRPr lang="en-US" dirty="0"/>
          </a:p>
          <a:p>
            <a:pPr marL="0" indent="0">
              <a:buNone/>
            </a:pPr>
            <a:endParaRPr lang="en-US" dirty="0"/>
          </a:p>
          <a:p>
            <a:pPr rtl="0" fontAlgn="ctr"/>
            <a:r>
              <a:rPr lang="en-US" sz="1200" kern="1200" dirty="0">
                <a:solidFill>
                  <a:schemeClr val="tx1"/>
                </a:solidFill>
                <a:effectLst/>
                <a:latin typeface="+mn-lt"/>
                <a:ea typeface="+mn-ea"/>
                <a:cs typeface="+mn-cs"/>
              </a:rPr>
              <a:t>&lt;Extra not to be discussed&gt;</a:t>
            </a:r>
          </a:p>
          <a:p>
            <a:pPr marL="0" indent="0">
              <a:buNone/>
            </a:pPr>
            <a:endParaRPr lang="en-US" dirty="0"/>
          </a:p>
          <a:p>
            <a:r>
              <a:rPr lang="en-US" dirty="0"/>
              <a:t>EPRI R&amp;D and other industry partners (National Labs, universities) continue to advance the tool</a:t>
            </a:r>
          </a:p>
          <a:p>
            <a:r>
              <a:rPr lang="en-US" dirty="0"/>
              <a:t>Advanced capabilities fully vetted through years of user application</a:t>
            </a:r>
          </a:p>
          <a:p>
            <a:r>
              <a:rPr lang="en-US" dirty="0"/>
              <a:t>User-minded approach to modeling</a:t>
            </a:r>
          </a:p>
          <a:p>
            <a:pPr lvl="1"/>
            <a:endParaRPr lang="en-US" dirty="0"/>
          </a:p>
          <a:p>
            <a:pPr lvl="1"/>
            <a:endParaRPr lang="en-US" dirty="0"/>
          </a:p>
          <a:p>
            <a:pPr lvl="1"/>
            <a:endParaRPr lang="en-US" dirty="0"/>
          </a:p>
          <a:p>
            <a:pPr lvl="1"/>
            <a:r>
              <a:rPr lang="en-US" dirty="0"/>
              <a:t>All modeling capabilities have and continue to be developed through the years with two things in mind:</a:t>
            </a:r>
          </a:p>
          <a:p>
            <a:pPr lvl="2"/>
            <a:r>
              <a:rPr lang="en-US" dirty="0"/>
              <a:t>Application: How can system models/solutions be created to answer the question/issue at hand</a:t>
            </a:r>
          </a:p>
          <a:p>
            <a:pPr lvl="2"/>
            <a:r>
              <a:rPr lang="en-US" dirty="0"/>
              <a:t>User: how can this be modeled to enable ease of use, but flexible enough for customized analysis</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7</a:t>
            </a:fld>
            <a:endParaRPr lang="en-US"/>
          </a:p>
        </p:txBody>
      </p:sp>
    </p:spTree>
    <p:extLst>
      <p:ext uri="{BB962C8B-B14F-4D97-AF65-F5344CB8AC3E}">
        <p14:creationId xmlns:p14="http://schemas.microsoft.com/office/powerpoint/2010/main" val="17994771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65431A8-0008-4620-8BB6-55D9AD9DFFF6}" type="slidenum">
              <a:rPr lang="en-US" altLang="en-US" sz="1200">
                <a:solidFill>
                  <a:schemeClr val="tx1"/>
                </a:solidFill>
              </a:rPr>
              <a:pPr/>
              <a:t>63</a:t>
            </a:fld>
            <a:endParaRPr lang="en-US" altLang="en-US" sz="1200">
              <a:solidFill>
                <a:schemeClr val="tx1"/>
              </a:solidFill>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246371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64</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03262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65</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619163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6B57384-9294-4014-A0AF-8B3BCC35BBAB}" type="slidenum">
              <a:rPr lang="en-US" altLang="en-US" sz="1200">
                <a:solidFill>
                  <a:schemeClr val="tx1"/>
                </a:solidFill>
              </a:rPr>
              <a:pPr/>
              <a:t>66</a:t>
            </a:fld>
            <a:endParaRPr lang="en-US" altLang="en-US" sz="1200">
              <a:solidFill>
                <a:schemeClr val="tx1"/>
              </a:solidFill>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666274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9C4CFC4-3D0A-44CA-B571-1BFFE8F738FB}" type="slidenum">
              <a:rPr lang="en-US" altLang="en-US" sz="1200">
                <a:solidFill>
                  <a:schemeClr val="tx1"/>
                </a:solidFill>
              </a:rPr>
              <a:pPr/>
              <a:t>74</a:t>
            </a:fld>
            <a:endParaRPr lang="en-US" altLang="en-US" sz="1200">
              <a:solidFill>
                <a:schemeClr val="tx1"/>
              </a:solidFill>
            </a:endParaRPr>
          </a:p>
        </p:txBody>
      </p:sp>
      <p:sp>
        <p:nvSpPr>
          <p:cNvPr id="338947" name="Rectangle 2"/>
          <p:cNvSpPr>
            <a:spLocks noGrp="1" noRot="1" noChangeAspect="1" noChangeArrowheads="1" noTextEdit="1"/>
          </p:cNvSpPr>
          <p:nvPr>
            <p:ph type="sldImg"/>
          </p:nvPr>
        </p:nvSpPr>
        <p:spPr>
          <a:xfrm>
            <a:off x="1181100" y="695325"/>
            <a:ext cx="4649788" cy="3486150"/>
          </a:xfrm>
          <a:ln/>
        </p:spPr>
      </p:sp>
      <p:sp>
        <p:nvSpPr>
          <p:cNvPr id="338948" name="Rectangle 3"/>
          <p:cNvSpPr>
            <a:spLocks noGrp="1"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10539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75</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178912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9EBBB17-52E3-4B48-BD0A-BD96A974E551}" type="slidenum">
              <a:rPr lang="en-US" altLang="en-US" sz="1200">
                <a:solidFill>
                  <a:schemeClr val="tx1"/>
                </a:solidFill>
              </a:rPr>
              <a:pPr/>
              <a:t>76</a:t>
            </a:fld>
            <a:endParaRPr lang="en-US" altLang="en-US" sz="1200">
              <a:solidFill>
                <a:schemeClr val="tx1"/>
              </a:solidFill>
            </a:endParaRPr>
          </a:p>
        </p:txBody>
      </p:sp>
      <p:sp>
        <p:nvSpPr>
          <p:cNvPr id="340995" name="Rectangle 2"/>
          <p:cNvSpPr>
            <a:spLocks noGrp="1" noRot="1" noChangeAspect="1" noChangeArrowheads="1" noTextEdit="1"/>
          </p:cNvSpPr>
          <p:nvPr>
            <p:ph type="sldImg"/>
          </p:nvPr>
        </p:nvSpPr>
        <p:spPr>
          <a:xfrm>
            <a:off x="1181100" y="695325"/>
            <a:ext cx="4649788" cy="3486150"/>
          </a:xfrm>
          <a:ln/>
        </p:spPr>
      </p:sp>
      <p:sp>
        <p:nvSpPr>
          <p:cNvPr id="34099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859870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D26962-C937-4E4A-B2AE-9567FB2C1492}" type="slidenum">
              <a:rPr lang="en-US" altLang="en-US" sz="1200">
                <a:solidFill>
                  <a:schemeClr val="tx1"/>
                </a:solidFill>
              </a:rPr>
              <a:pPr/>
              <a:t>77</a:t>
            </a:fld>
            <a:endParaRPr lang="en-US" altLang="en-US" sz="1200">
              <a:solidFill>
                <a:schemeClr val="tx1"/>
              </a:solidFill>
            </a:endParaRPr>
          </a:p>
        </p:txBody>
      </p:sp>
      <p:sp>
        <p:nvSpPr>
          <p:cNvPr id="342019" name="Rectangle 2"/>
          <p:cNvSpPr>
            <a:spLocks noGrp="1" noRot="1" noChangeAspect="1" noChangeArrowheads="1" noTextEdit="1"/>
          </p:cNvSpPr>
          <p:nvPr>
            <p:ph type="sldImg"/>
          </p:nvPr>
        </p:nvSpPr>
        <p:spPr>
          <a:xfrm>
            <a:off x="1181100" y="695325"/>
            <a:ext cx="4649788" cy="3486150"/>
          </a:xfrm>
          <a:ln/>
        </p:spPr>
      </p:sp>
      <p:sp>
        <p:nvSpPr>
          <p:cNvPr id="34202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913303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78</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1184275" y="695325"/>
            <a:ext cx="46482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896299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2690BC-578D-4AFB-9292-CCDD2A84BF09}" type="slidenum">
              <a:rPr lang="en-US" altLang="en-US" sz="1200">
                <a:solidFill>
                  <a:schemeClr val="tx1"/>
                </a:solidFill>
              </a:rPr>
              <a:pPr/>
              <a:t>79</a:t>
            </a:fld>
            <a:endParaRPr lang="en-US" altLang="en-US" sz="1200">
              <a:solidFill>
                <a:schemeClr val="tx1"/>
              </a:solidFill>
            </a:endParaRPr>
          </a:p>
        </p:txBody>
      </p:sp>
      <p:sp>
        <p:nvSpPr>
          <p:cNvPr id="344067" name="Rectangle 2"/>
          <p:cNvSpPr>
            <a:spLocks noGrp="1" noRot="1" noChangeAspect="1" noChangeArrowheads="1" noTextEdit="1"/>
          </p:cNvSpPr>
          <p:nvPr>
            <p:ph type="sldImg"/>
          </p:nvPr>
        </p:nvSpPr>
        <p:spPr>
          <a:xfrm>
            <a:off x="1184275" y="695325"/>
            <a:ext cx="4648200" cy="3486150"/>
          </a:xfrm>
          <a:ln/>
        </p:spPr>
      </p:sp>
      <p:sp>
        <p:nvSpPr>
          <p:cNvPr id="344068"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72375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some of these things matter to you and ADP?</a:t>
            </a:r>
          </a:p>
          <a:p>
            <a:r>
              <a:rPr lang="en-US" dirty="0"/>
              <a:t>- Strength of DSS is it’s w</a:t>
            </a:r>
          </a:p>
        </p:txBody>
      </p:sp>
      <p:sp>
        <p:nvSpPr>
          <p:cNvPr id="4" name="Slide Number Placeholder 3"/>
          <p:cNvSpPr>
            <a:spLocks noGrp="1"/>
          </p:cNvSpPr>
          <p:nvPr>
            <p:ph type="sldNum" sz="quarter" idx="10"/>
          </p:nvPr>
        </p:nvSpPr>
        <p:spPr/>
        <p:txBody>
          <a:bodyPr/>
          <a:lstStyle/>
          <a:p>
            <a:fld id="{788F879F-D9B5-4FBF-AE43-BD6079C78E43}" type="slidenum">
              <a:rPr lang="en-US" smtClean="0"/>
              <a:t>8</a:t>
            </a:fld>
            <a:endParaRPr lang="en-US"/>
          </a:p>
        </p:txBody>
      </p:sp>
    </p:spTree>
    <p:extLst>
      <p:ext uri="{BB962C8B-B14F-4D97-AF65-F5344CB8AC3E}">
        <p14:creationId xmlns:p14="http://schemas.microsoft.com/office/powerpoint/2010/main" val="20615099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781AB2-B2A6-4FA4-8284-267746FD66EC}" type="slidenum">
              <a:rPr lang="en-US" altLang="en-US" sz="1200">
                <a:solidFill>
                  <a:schemeClr val="tx1"/>
                </a:solidFill>
              </a:rPr>
              <a:pPr/>
              <a:t>80</a:t>
            </a:fld>
            <a:endParaRPr lang="en-US" altLang="en-US" sz="1200">
              <a:solidFill>
                <a:schemeClr val="tx1"/>
              </a:solidFill>
            </a:endParaRPr>
          </a:p>
        </p:txBody>
      </p:sp>
      <p:sp>
        <p:nvSpPr>
          <p:cNvPr id="345091" name="Rectangle 2"/>
          <p:cNvSpPr>
            <a:spLocks noGrp="1" noRot="1" noChangeAspect="1" noChangeArrowheads="1" noTextEdit="1"/>
          </p:cNvSpPr>
          <p:nvPr>
            <p:ph type="sldImg"/>
          </p:nvPr>
        </p:nvSpPr>
        <p:spPr>
          <a:xfrm>
            <a:off x="1184275" y="695325"/>
            <a:ext cx="4648200" cy="3486150"/>
          </a:xfrm>
          <a:ln/>
        </p:spPr>
      </p:sp>
      <p:sp>
        <p:nvSpPr>
          <p:cNvPr id="34509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27284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576B999-35A4-4F09-A7CA-AD6AE69A9D24}" type="slidenum">
              <a:rPr lang="en-US" altLang="en-US" sz="1200">
                <a:solidFill>
                  <a:schemeClr val="tx1"/>
                </a:solidFill>
              </a:rPr>
              <a:pPr/>
              <a:t>82</a:t>
            </a:fld>
            <a:endParaRPr lang="en-US" altLang="en-US" sz="1200">
              <a:solidFill>
                <a:schemeClr val="tx1"/>
              </a:solidFill>
            </a:endParaRPr>
          </a:p>
        </p:txBody>
      </p:sp>
      <p:sp>
        <p:nvSpPr>
          <p:cNvPr id="346115" name="Rectangle 2"/>
          <p:cNvSpPr>
            <a:spLocks noGrp="1" noRot="1" noChangeAspect="1" noChangeArrowheads="1" noTextEdit="1"/>
          </p:cNvSpPr>
          <p:nvPr>
            <p:ph type="sldImg"/>
          </p:nvPr>
        </p:nvSpPr>
        <p:spPr>
          <a:xfrm>
            <a:off x="1181100" y="695325"/>
            <a:ext cx="4649788" cy="3486150"/>
          </a:xfrm>
          <a:ln/>
        </p:spPr>
      </p:sp>
      <p:sp>
        <p:nvSpPr>
          <p:cNvPr id="34611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164453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23B134-3C01-482F-9923-55A3B9EDEA61}" type="slidenum">
              <a:rPr lang="en-US" altLang="en-US" sz="1200">
                <a:solidFill>
                  <a:schemeClr val="tx1"/>
                </a:solidFill>
              </a:rPr>
              <a:pPr/>
              <a:t>83</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81100" y="695325"/>
            <a:ext cx="4649788" cy="3486150"/>
          </a:xfrm>
          <a:ln/>
        </p:spPr>
      </p:sp>
      <p:sp>
        <p:nvSpPr>
          <p:cNvPr id="34714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846187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A3B8D20-181C-4B8F-8436-EEA44D5BB1D9}" type="slidenum">
              <a:rPr lang="en-US" altLang="en-US" sz="1200">
                <a:solidFill>
                  <a:schemeClr val="tx1"/>
                </a:solidFill>
              </a:rPr>
              <a:pPr/>
              <a:t>86</a:t>
            </a:fld>
            <a:endParaRPr lang="en-US" altLang="en-US" sz="1200">
              <a:solidFill>
                <a:schemeClr val="tx1"/>
              </a:solidFill>
            </a:endParaRPr>
          </a:p>
        </p:txBody>
      </p:sp>
      <p:sp>
        <p:nvSpPr>
          <p:cNvPr id="262147" name="Rectangle 2"/>
          <p:cNvSpPr>
            <a:spLocks noGrp="1" noRot="1" noChangeAspect="1" noChangeArrowheads="1" noTextEdit="1"/>
          </p:cNvSpPr>
          <p:nvPr>
            <p:ph type="sldImg"/>
          </p:nvPr>
        </p:nvSpPr>
        <p:spPr>
          <a:xfrm>
            <a:off x="1106488" y="695325"/>
            <a:ext cx="4646612" cy="3486150"/>
          </a:xfrm>
          <a:ln/>
        </p:spPr>
      </p:sp>
      <p:sp>
        <p:nvSpPr>
          <p:cNvPr id="262148" name="Rectangle 3"/>
          <p:cNvSpPr>
            <a:spLocks noGrp="1" noChangeArrowheads="1"/>
          </p:cNvSpPr>
          <p:nvPr>
            <p:ph type="body" idx="1"/>
          </p:nvPr>
        </p:nvSpPr>
        <p:spPr>
          <a:xfrm>
            <a:off x="914400" y="4416425"/>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4366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9</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94716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F13D36C-805D-4DCA-8821-7A16A63B5CFE}" type="slidenum">
              <a:rPr lang="en-US" altLang="en-US" sz="1200">
                <a:solidFill>
                  <a:schemeClr val="tx1"/>
                </a:solidFill>
              </a:rPr>
              <a:pPr/>
              <a:t>10</a:t>
            </a:fld>
            <a:endParaRPr lang="en-US" altLang="en-US" sz="1200">
              <a:solidFill>
                <a:schemeClr val="tx1"/>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62665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032A4BA-19DC-4301-9B81-AFC0BD708A47}" type="slidenum">
              <a:rPr lang="en-US" altLang="en-US" sz="1200">
                <a:solidFill>
                  <a:schemeClr val="tx1"/>
                </a:solidFill>
              </a:rPr>
              <a:pPr/>
              <a:t>11</a:t>
            </a:fld>
            <a:endParaRPr lang="en-US" altLang="en-US" sz="1200">
              <a:solidFill>
                <a:schemeClr val="tx1"/>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051607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PRI 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1"/>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5265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274320"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63439"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8" name="Rectangle 7"/>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8" y="2712787"/>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spTree>
    <p:extLst>
      <p:ext uri="{BB962C8B-B14F-4D97-AF65-F5344CB8AC3E}">
        <p14:creationId xmlns:p14="http://schemas.microsoft.com/office/powerpoint/2010/main" val="224947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8" name="Rectangle 7"/>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43226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68755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3"/>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5859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UC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6"/>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3066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amp;E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2"/>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5420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5"/>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2070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EN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4"/>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97989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323624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www.epri.com/" TargetMode="Externa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21"/>
          <p:cNvSpPr/>
          <p:nvPr userDrawn="1"/>
        </p:nvSpPr>
        <p:spPr>
          <a:xfrm>
            <a:off x="1" y="6602042"/>
            <a:ext cx="75818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060" name="Text Box 36"/>
          <p:cNvSpPr txBox="1">
            <a:spLocks noChangeArrowheads="1"/>
          </p:cNvSpPr>
          <p:nvPr/>
        </p:nvSpPr>
        <p:spPr bwMode="auto">
          <a:xfrm>
            <a:off x="60962"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sp>
        <p:nvSpPr>
          <p:cNvPr id="14" name="Rectangle 13"/>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3" name="Picture 2"/>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1" name="Text Box 47"/>
          <p:cNvSpPr txBox="1">
            <a:spLocks noChangeArrowheads="1"/>
          </p:cNvSpPr>
          <p:nvPr userDrawn="1"/>
        </p:nvSpPr>
        <p:spPr bwMode="auto">
          <a:xfrm>
            <a:off x="3141159"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15" name="TextBox 14">
            <a:hlinkClick r:id="rId17"/>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pic>
        <p:nvPicPr>
          <p:cNvPr id="16" name="Picture 15"/>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679047" y="6576082"/>
            <a:ext cx="1382943" cy="226142"/>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85" r:id="rId2"/>
    <p:sldLayoutId id="2147483686" r:id="rId3"/>
    <p:sldLayoutId id="2147483687" r:id="rId4"/>
    <p:sldLayoutId id="2147483688" r:id="rId5"/>
    <p:sldLayoutId id="2147483689" r:id="rId6"/>
    <p:sldLayoutId id="2147483666" r:id="rId7"/>
    <p:sldLayoutId id="2147483670" r:id="rId8"/>
    <p:sldLayoutId id="2147483668" r:id="rId9"/>
    <p:sldLayoutId id="2147483669" r:id="rId10"/>
    <p:sldLayoutId id="2147483671" r:id="rId11"/>
    <p:sldLayoutId id="2147483684" r:id="rId12"/>
    <p:sldLayoutId id="2147483677" r:id="rId13"/>
    <p:sldLayoutId id="2147483691" r:id="rId14"/>
  </p:sldLayoutIdLst>
  <p:txStyles>
    <p:titleStyle>
      <a:lvl1pPr algn="l" rtl="0" eaLnBrk="1" fontAlgn="base" hangingPunct="1">
        <a:lnSpc>
          <a:spcPct val="100000"/>
        </a:lnSpc>
        <a:spcBef>
          <a:spcPct val="0"/>
        </a:spcBef>
        <a:spcAft>
          <a:spcPct val="0"/>
        </a:spcAft>
        <a:defRPr sz="28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892" algn="l" rtl="0" eaLnBrk="1" fontAlgn="base" hangingPunct="1">
        <a:lnSpc>
          <a:spcPct val="95000"/>
        </a:lnSpc>
        <a:spcBef>
          <a:spcPct val="0"/>
        </a:spcBef>
        <a:spcAft>
          <a:spcPct val="0"/>
        </a:spcAft>
        <a:defRPr sz="2100" b="1">
          <a:solidFill>
            <a:schemeClr val="tx2"/>
          </a:solidFill>
          <a:latin typeface="Arial" charset="0"/>
        </a:defRPr>
      </a:lvl6pPr>
      <a:lvl7pPr marL="685783" algn="l" rtl="0" eaLnBrk="1" fontAlgn="base" hangingPunct="1">
        <a:lnSpc>
          <a:spcPct val="95000"/>
        </a:lnSpc>
        <a:spcBef>
          <a:spcPct val="0"/>
        </a:spcBef>
        <a:spcAft>
          <a:spcPct val="0"/>
        </a:spcAft>
        <a:defRPr sz="2100" b="1">
          <a:solidFill>
            <a:schemeClr val="tx2"/>
          </a:solidFill>
          <a:latin typeface="Arial" charset="0"/>
        </a:defRPr>
      </a:lvl7pPr>
      <a:lvl8pPr marL="1028675" algn="l" rtl="0" eaLnBrk="1" fontAlgn="base" hangingPunct="1">
        <a:lnSpc>
          <a:spcPct val="95000"/>
        </a:lnSpc>
        <a:spcBef>
          <a:spcPct val="0"/>
        </a:spcBef>
        <a:spcAft>
          <a:spcPct val="0"/>
        </a:spcAft>
        <a:defRPr sz="2100" b="1">
          <a:solidFill>
            <a:schemeClr val="tx2"/>
          </a:solidFill>
          <a:latin typeface="Arial" charset="0"/>
        </a:defRPr>
      </a:lvl8pPr>
      <a:lvl9pPr marL="1371566"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27" indent="-173827"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43" indent="-209545"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31" indent="-16787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23" indent="-216689"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688" indent="-16906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479" indent="-130966" algn="l" rtl="0" eaLnBrk="1" fontAlgn="base" hangingPunct="1">
        <a:lnSpc>
          <a:spcPct val="95000"/>
        </a:lnSpc>
        <a:spcBef>
          <a:spcPct val="0"/>
        </a:spcBef>
        <a:spcAft>
          <a:spcPct val="25000"/>
        </a:spcAft>
        <a:buChar char="•"/>
        <a:defRPr sz="1800">
          <a:solidFill>
            <a:srgbClr val="000000"/>
          </a:solidFill>
          <a:latin typeface="+mn-lt"/>
        </a:defRPr>
      </a:lvl6pPr>
      <a:lvl7pPr marL="1801371" indent="-130966" algn="l" rtl="0" eaLnBrk="1" fontAlgn="base" hangingPunct="1">
        <a:lnSpc>
          <a:spcPct val="95000"/>
        </a:lnSpc>
        <a:spcBef>
          <a:spcPct val="0"/>
        </a:spcBef>
        <a:spcAft>
          <a:spcPct val="25000"/>
        </a:spcAft>
        <a:buChar char="•"/>
        <a:defRPr sz="1800">
          <a:solidFill>
            <a:srgbClr val="000000"/>
          </a:solidFill>
          <a:latin typeface="+mn-lt"/>
        </a:defRPr>
      </a:lvl7pPr>
      <a:lvl8pPr marL="2144263" indent="-130966" algn="l" rtl="0" eaLnBrk="1" fontAlgn="base" hangingPunct="1">
        <a:lnSpc>
          <a:spcPct val="95000"/>
        </a:lnSpc>
        <a:spcBef>
          <a:spcPct val="0"/>
        </a:spcBef>
        <a:spcAft>
          <a:spcPct val="25000"/>
        </a:spcAft>
        <a:buChar char="•"/>
        <a:defRPr sz="1800">
          <a:solidFill>
            <a:srgbClr val="000000"/>
          </a:solidFill>
          <a:latin typeface="+mn-lt"/>
        </a:defRPr>
      </a:lvl8pPr>
      <a:lvl9pPr marL="2487154" indent="-130966"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vn.code.sf.net/p/electricdss/code/trunk/Distrib/Doc/"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2.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4.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5.w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30.wmf"/><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hyperlink" Target="https://www.epri.com/#/pages/sa/opendss?lang=en-US"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hyperlink" Target="http://sourceforge.net/projects/electricdss/files/"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sourceforge.ne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www.epri.com/#/pages/sa/opendss?lang=en-US"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hyperlink" Target="https://www.epri.com/#/pages/sa/opendss" TargetMode="External"/><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20.emf"/><Relationship Id="rId4" Type="http://schemas.openxmlformats.org/officeDocument/2006/relationships/image" Target="../media/image19.emf"/></Relationships>
</file>

<file path=ppt/slides/_rels/slide8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50.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a:t>Davis Montenegro</a:t>
            </a:r>
          </a:p>
          <a:p>
            <a:r>
              <a:rPr lang="en-US"/>
              <a:t>EPRI </a:t>
            </a:r>
            <a:r>
              <a:rPr lang="en-US" dirty="0"/>
              <a:t>Knoxville, TN</a:t>
            </a:r>
          </a:p>
          <a:p>
            <a:endParaRPr lang="en-US" dirty="0"/>
          </a:p>
          <a:p>
            <a:endParaRPr lang="en-US" dirty="0"/>
          </a:p>
          <a:p>
            <a:r>
              <a:rPr lang="en-US" b="1" dirty="0"/>
              <a:t>September 24-25, 2019</a:t>
            </a:r>
            <a:endParaRPr lang="en-US" dirty="0"/>
          </a:p>
        </p:txBody>
      </p:sp>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4" name="Text Placeholder 3"/>
          <p:cNvSpPr>
            <a:spLocks noGrp="1"/>
          </p:cNvSpPr>
          <p:nvPr>
            <p:ph type="body" sz="quarter" idx="10"/>
          </p:nvPr>
        </p:nvSpPr>
        <p:spPr/>
        <p:txBody>
          <a:bodyPr>
            <a:normAutofit fontScale="92500" lnSpcReduction="20000"/>
          </a:bodyPr>
          <a:lstStyle/>
          <a:p>
            <a:r>
              <a:rPr lang="en-US" dirty="0"/>
              <a:t>Idaho Power Co.,</a:t>
            </a:r>
          </a:p>
          <a:p>
            <a:r>
              <a:rPr lang="en-US" dirty="0"/>
              <a:t>Boise, Idaho</a:t>
            </a:r>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What is the </a:t>
            </a:r>
            <a:r>
              <a:rPr lang="en-US" altLang="en-US" dirty="0" err="1"/>
              <a:t>OpenDSS</a:t>
            </a:r>
            <a:r>
              <a:rPr lang="en-US" altLang="en-US" dirty="0"/>
              <a:t>? (cont’d)</a:t>
            </a:r>
          </a:p>
        </p:txBody>
      </p:sp>
      <p:sp>
        <p:nvSpPr>
          <p:cNvPr id="13315" name="Rectangle 3"/>
          <p:cNvSpPr>
            <a:spLocks noGrp="1" noChangeArrowheads="1"/>
          </p:cNvSpPr>
          <p:nvPr>
            <p:ph type="body" idx="1"/>
          </p:nvPr>
        </p:nvSpPr>
        <p:spPr/>
        <p:txBody>
          <a:bodyPr/>
          <a:lstStyle/>
          <a:p>
            <a:pPr eaLnBrk="1" hangingPunct="1"/>
            <a:r>
              <a:rPr lang="en-US" altLang="en-US" dirty="0"/>
              <a:t>Heritage</a:t>
            </a:r>
          </a:p>
          <a:p>
            <a:pPr lvl="1" eaLnBrk="1" hangingPunct="1"/>
            <a:r>
              <a:rPr lang="en-US" altLang="en-US" b="1" dirty="0"/>
              <a:t>Harmonics solvers</a:t>
            </a:r>
            <a:r>
              <a:rPr lang="en-US" altLang="en-US" dirty="0"/>
              <a:t> rather than </a:t>
            </a:r>
            <a:r>
              <a:rPr lang="en-US" altLang="en-US" b="1" dirty="0"/>
              <a:t>power flow</a:t>
            </a:r>
          </a:p>
          <a:p>
            <a:pPr lvl="2" eaLnBrk="1" hangingPunct="1"/>
            <a:r>
              <a:rPr lang="en-US" altLang="en-US" dirty="0"/>
              <a:t>Gives </a:t>
            </a:r>
            <a:r>
              <a:rPr lang="en-US" altLang="en-US" dirty="0" err="1"/>
              <a:t>OpenDSS</a:t>
            </a:r>
            <a:r>
              <a:rPr lang="en-US" altLang="en-US" dirty="0"/>
              <a:t> extraordinary distribution system modeling capability</a:t>
            </a:r>
          </a:p>
          <a:p>
            <a:pPr lvl="1" eaLnBrk="1" hangingPunct="1"/>
            <a:r>
              <a:rPr lang="en-US" altLang="en-US" dirty="0"/>
              <a:t>Simpler to solve power flow problem with a harmonics solver than vice-versa</a:t>
            </a:r>
          </a:p>
          <a:p>
            <a:pPr eaLnBrk="1" hangingPunct="1"/>
            <a:r>
              <a:rPr lang="en-US" altLang="en-US" dirty="0"/>
              <a:t>Supports all </a:t>
            </a:r>
            <a:r>
              <a:rPr lang="en-US" altLang="en-US" dirty="0" err="1"/>
              <a:t>rms</a:t>
            </a:r>
            <a:r>
              <a:rPr lang="en-US" altLang="en-US" dirty="0"/>
              <a:t> steady-state (i.e., frequency domain) analyses commonly performed for utility distribution system planning</a:t>
            </a:r>
          </a:p>
          <a:p>
            <a:pPr lvl="1" eaLnBrk="1" hangingPunct="1"/>
            <a:r>
              <a:rPr lang="en-US" altLang="en-US" dirty="0"/>
              <a:t>And many new types of analyses</a:t>
            </a:r>
          </a:p>
          <a:p>
            <a:pPr lvl="1" eaLnBrk="1" hangingPunct="1"/>
            <a:r>
              <a:rPr lang="en-US" altLang="en-US" dirty="0"/>
              <a:t>Original purpose: DG interconnection analysis</a:t>
            </a:r>
          </a:p>
          <a:p>
            <a:pPr eaLnBrk="1" hangingPunct="1">
              <a:buFontTx/>
              <a:buNone/>
            </a:pPr>
            <a:endParaRPr lang="en-US" altLang="en-US" dirty="0"/>
          </a:p>
          <a:p>
            <a:pPr eaLnBrk="1" hangingPunct="1"/>
            <a:endParaRPr lang="en-US" altLang="en-US" dirty="0"/>
          </a:p>
        </p:txBody>
      </p:sp>
    </p:spTree>
    <p:extLst>
      <p:ext uri="{BB962C8B-B14F-4D97-AF65-F5344CB8AC3E}">
        <p14:creationId xmlns:p14="http://schemas.microsoft.com/office/powerpoint/2010/main" val="1887027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What is the OpenDSS? (cont’d)</a:t>
            </a:r>
          </a:p>
        </p:txBody>
      </p:sp>
      <p:sp>
        <p:nvSpPr>
          <p:cNvPr id="14339" name="Rectangle 3"/>
          <p:cNvSpPr>
            <a:spLocks noGrp="1" noChangeArrowheads="1"/>
          </p:cNvSpPr>
          <p:nvPr>
            <p:ph type="body" idx="1"/>
          </p:nvPr>
        </p:nvSpPr>
        <p:spPr/>
        <p:txBody>
          <a:bodyPr/>
          <a:lstStyle/>
          <a:p>
            <a:pPr eaLnBrk="1" hangingPunct="1"/>
            <a:r>
              <a:rPr lang="en-US" altLang="en-US" dirty="0"/>
              <a:t>What it Isn’t</a:t>
            </a:r>
          </a:p>
          <a:p>
            <a:pPr lvl="1" eaLnBrk="1" hangingPunct="1"/>
            <a:r>
              <a:rPr lang="en-US" altLang="en-US" dirty="0"/>
              <a:t>An </a:t>
            </a:r>
            <a:r>
              <a:rPr lang="en-US" altLang="en-US" i="1" dirty="0"/>
              <a:t>Electromagnetic</a:t>
            </a:r>
            <a:r>
              <a:rPr lang="en-US" altLang="en-US" dirty="0"/>
              <a:t> transients solver (Time Domain)</a:t>
            </a:r>
          </a:p>
          <a:p>
            <a:pPr lvl="2" eaLnBrk="1" hangingPunct="1"/>
            <a:r>
              <a:rPr lang="en-US" altLang="en-US" dirty="0"/>
              <a:t>It can solve </a:t>
            </a:r>
            <a:r>
              <a:rPr lang="en-US" altLang="en-US" i="1" dirty="0"/>
              <a:t>Electromechanical transients</a:t>
            </a:r>
          </a:p>
          <a:p>
            <a:pPr lvl="3" eaLnBrk="1" hangingPunct="1"/>
            <a:r>
              <a:rPr lang="en-US" altLang="en-US" dirty="0"/>
              <a:t>Frequency Domain =&gt; “Dynamics” </a:t>
            </a:r>
          </a:p>
          <a:p>
            <a:pPr lvl="3" eaLnBrk="1" hangingPunct="1"/>
            <a:r>
              <a:rPr lang="en-US" altLang="en-US" dirty="0"/>
              <a:t>All solutions are in </a:t>
            </a:r>
            <a:r>
              <a:rPr lang="en-US" altLang="en-US" b="1" i="1" dirty="0"/>
              <a:t>phasors </a:t>
            </a:r>
            <a:r>
              <a:rPr lang="en-US" altLang="en-US" dirty="0"/>
              <a:t>(complex math)</a:t>
            </a:r>
          </a:p>
          <a:p>
            <a:pPr lvl="1" eaLnBrk="1" hangingPunct="1"/>
            <a:r>
              <a:rPr lang="en-US" altLang="en-US" dirty="0"/>
              <a:t>Not a “Power Flow” program</a:t>
            </a:r>
          </a:p>
          <a:p>
            <a:pPr lvl="1" eaLnBrk="1" hangingPunct="1"/>
            <a:r>
              <a:rPr lang="en-US" altLang="en-US" dirty="0"/>
              <a:t>Not a radial circuit solver</a:t>
            </a:r>
          </a:p>
          <a:p>
            <a:pPr lvl="2" eaLnBrk="1" hangingPunct="1"/>
            <a:r>
              <a:rPr lang="en-US" altLang="en-US" dirty="0"/>
              <a:t>Does meshed networks just as easily</a:t>
            </a:r>
          </a:p>
          <a:p>
            <a:pPr lvl="1" eaLnBrk="1" hangingPunct="1"/>
            <a:r>
              <a:rPr lang="en-US" altLang="en-US" dirty="0"/>
              <a:t>Not a distribution data management tool</a:t>
            </a:r>
          </a:p>
          <a:p>
            <a:pPr lvl="2" eaLnBrk="1" hangingPunct="1"/>
            <a:r>
              <a:rPr lang="en-US" altLang="en-US" dirty="0"/>
              <a:t>It is a simulation engine designed to work with data extracted from one or more utility databases</a:t>
            </a:r>
          </a:p>
          <a:p>
            <a:pPr eaLnBrk="1" hangingPunct="1"/>
            <a:endParaRPr lang="en-US" altLang="en-US" dirty="0"/>
          </a:p>
        </p:txBody>
      </p:sp>
    </p:spTree>
    <p:extLst>
      <p:ext uri="{BB962C8B-B14F-4D97-AF65-F5344CB8AC3E}">
        <p14:creationId xmlns:p14="http://schemas.microsoft.com/office/powerpoint/2010/main" val="3477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Time- and Location-Dependent Benefits</a:t>
            </a:r>
          </a:p>
        </p:txBody>
      </p:sp>
      <p:sp>
        <p:nvSpPr>
          <p:cNvPr id="15363" name="Rectangle 3"/>
          <p:cNvSpPr>
            <a:spLocks noGrp="1" noChangeArrowheads="1"/>
          </p:cNvSpPr>
          <p:nvPr>
            <p:ph type="body" idx="1"/>
          </p:nvPr>
        </p:nvSpPr>
        <p:spPr/>
        <p:txBody>
          <a:bodyPr/>
          <a:lstStyle/>
          <a:p>
            <a:pPr eaLnBrk="1" hangingPunct="1"/>
            <a:r>
              <a:rPr lang="en-US" altLang="en-US"/>
              <a:t>The OpenDSS was designed to capture both </a:t>
            </a:r>
          </a:p>
          <a:p>
            <a:pPr lvl="1" eaLnBrk="1" hangingPunct="1"/>
            <a:r>
              <a:rPr lang="en-US" altLang="en-US" b="1"/>
              <a:t>Time-specific benefits</a:t>
            </a:r>
            <a:r>
              <a:rPr lang="en-US" altLang="en-US"/>
              <a:t> and </a:t>
            </a:r>
          </a:p>
          <a:p>
            <a:pPr lvl="1" eaLnBrk="1" hangingPunct="1"/>
            <a:r>
              <a:rPr lang="en-US" altLang="en-US" b="1"/>
              <a:t>Location-specific benefits</a:t>
            </a:r>
            <a:r>
              <a:rPr lang="en-US" altLang="en-US"/>
              <a:t> </a:t>
            </a:r>
          </a:p>
          <a:p>
            <a:pPr eaLnBrk="1" hangingPunct="1"/>
            <a:r>
              <a:rPr lang="en-US" altLang="en-US"/>
              <a:t>Needed for</a:t>
            </a:r>
          </a:p>
          <a:p>
            <a:pPr lvl="1" eaLnBrk="1" hangingPunct="1"/>
            <a:r>
              <a:rPr lang="en-US" altLang="en-US"/>
              <a:t>DG analysis</a:t>
            </a:r>
          </a:p>
          <a:p>
            <a:pPr lvl="1" eaLnBrk="1" hangingPunct="1"/>
            <a:r>
              <a:rPr lang="en-US" altLang="en-US"/>
              <a:t>Renewable generation</a:t>
            </a:r>
          </a:p>
          <a:p>
            <a:pPr lvl="1" eaLnBrk="1" hangingPunct="1"/>
            <a:r>
              <a:rPr lang="en-US" altLang="en-US"/>
              <a:t>Energy efficiency analysis</a:t>
            </a:r>
          </a:p>
          <a:p>
            <a:pPr lvl="1" eaLnBrk="1" hangingPunct="1"/>
            <a:r>
              <a:rPr lang="en-US" altLang="en-US"/>
              <a:t>PHEV and EV impacts</a:t>
            </a:r>
          </a:p>
          <a:p>
            <a:pPr lvl="1" eaLnBrk="1" hangingPunct="1"/>
            <a:r>
              <a:rPr lang="en-US" altLang="en-US"/>
              <a:t>Other proposed capacity enhancements that don’t follow typical loadshapes</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1187494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Time- and Location-Dependent Benefits</a:t>
            </a:r>
          </a:p>
        </p:txBody>
      </p:sp>
      <p:sp>
        <p:nvSpPr>
          <p:cNvPr id="16387" name="Rectangle 3"/>
          <p:cNvSpPr>
            <a:spLocks noGrp="1" noChangeArrowheads="1"/>
          </p:cNvSpPr>
          <p:nvPr>
            <p:ph type="body" idx="1"/>
          </p:nvPr>
        </p:nvSpPr>
        <p:spPr/>
        <p:txBody>
          <a:bodyPr/>
          <a:lstStyle/>
          <a:p>
            <a:pPr eaLnBrk="1" hangingPunct="1"/>
            <a:r>
              <a:rPr lang="en-US" altLang="en-US" dirty="0"/>
              <a:t>Traditional distribution system analysis programs </a:t>
            </a:r>
          </a:p>
          <a:p>
            <a:pPr lvl="1" eaLnBrk="1" hangingPunct="1"/>
            <a:r>
              <a:rPr lang="en-US" altLang="en-US" dirty="0"/>
              <a:t>Designed to study </a:t>
            </a:r>
            <a:r>
              <a:rPr lang="en-US" altLang="en-US" b="1" dirty="0"/>
              <a:t>peak loading</a:t>
            </a:r>
            <a:r>
              <a:rPr lang="en-US" altLang="en-US" dirty="0"/>
              <a:t> conditions</a:t>
            </a:r>
          </a:p>
          <a:p>
            <a:pPr lvl="1" eaLnBrk="1" hangingPunct="1"/>
            <a:r>
              <a:rPr lang="en-US" altLang="en-US" dirty="0"/>
              <a:t>Capture mostly </a:t>
            </a:r>
            <a:r>
              <a:rPr lang="en-US" altLang="en-US" b="1" dirty="0"/>
              <a:t>location-specific</a:t>
            </a:r>
            <a:r>
              <a:rPr lang="en-US" altLang="en-US" dirty="0"/>
              <a:t> benefits</a:t>
            </a:r>
          </a:p>
          <a:p>
            <a:pPr lvl="1" eaLnBrk="1" hangingPunct="1"/>
            <a:r>
              <a:rPr lang="en-US" altLang="en-US" dirty="0"/>
              <a:t>Ignores time; Assumes resource is available</a:t>
            </a:r>
          </a:p>
          <a:p>
            <a:pPr lvl="1" eaLnBrk="1" hangingPunct="1"/>
            <a:r>
              <a:rPr lang="en-US" altLang="en-US" dirty="0"/>
              <a:t>This gets the wrong answer for many DG, energy efficiency, and Smart Grid analyses</a:t>
            </a:r>
          </a:p>
          <a:p>
            <a:pPr lvl="1" eaLnBrk="1" hangingPunct="1"/>
            <a:endParaRPr lang="en-US" altLang="en-US" dirty="0"/>
          </a:p>
          <a:p>
            <a:pPr eaLnBrk="1" hangingPunct="1"/>
            <a:r>
              <a:rPr lang="en-US" altLang="en-US" dirty="0"/>
              <a:t>Must do </a:t>
            </a:r>
            <a:r>
              <a:rPr lang="en-US" altLang="en-US" b="1" dirty="0"/>
              <a:t>time sequence analysis</a:t>
            </a:r>
            <a:r>
              <a:rPr lang="en-US" altLang="en-US" dirty="0"/>
              <a:t> to get the right answer</a:t>
            </a:r>
          </a:p>
          <a:p>
            <a:pPr lvl="1"/>
            <a:r>
              <a:rPr lang="en-US" altLang="en-US" dirty="0"/>
              <a:t>“Quasi-Static Time-Series” (QSTS) simulations</a:t>
            </a:r>
          </a:p>
          <a:p>
            <a:pPr lvl="1" eaLnBrk="1" hangingPunct="1"/>
            <a:r>
              <a:rPr lang="en-US" altLang="en-US" dirty="0"/>
              <a:t>Over distribution planning area</a:t>
            </a:r>
          </a:p>
        </p:txBody>
      </p:sp>
    </p:spTree>
    <p:extLst>
      <p:ext uri="{BB962C8B-B14F-4D97-AF65-F5344CB8AC3E}">
        <p14:creationId xmlns:p14="http://schemas.microsoft.com/office/powerpoint/2010/main" val="2354105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What are the Key Features?</a:t>
            </a:r>
          </a:p>
        </p:txBody>
      </p:sp>
      <p:sp>
        <p:nvSpPr>
          <p:cNvPr id="17411" name="Rectangle 3"/>
          <p:cNvSpPr>
            <a:spLocks noGrp="1" noChangeArrowheads="1"/>
          </p:cNvSpPr>
          <p:nvPr>
            <p:ph type="body" idx="1"/>
          </p:nvPr>
        </p:nvSpPr>
        <p:spPr/>
        <p:txBody>
          <a:bodyPr/>
          <a:lstStyle/>
          <a:p>
            <a:pPr eaLnBrk="1" hangingPunct="1"/>
            <a:endParaRPr lang="en-US" altLang="en-US" dirty="0"/>
          </a:p>
          <a:p>
            <a:pPr eaLnBrk="1" hangingPunct="1"/>
            <a:r>
              <a:rPr lang="en-US" altLang="en-US" dirty="0"/>
              <a:t>Can model virtually any circuit configuration</a:t>
            </a:r>
          </a:p>
          <a:p>
            <a:pPr eaLnBrk="1" hangingPunct="1"/>
            <a:r>
              <a:rPr lang="en-US" altLang="en-US" dirty="0"/>
              <a:t>Fast and efficient QSTS simulations</a:t>
            </a:r>
          </a:p>
          <a:p>
            <a:pPr eaLnBrk="1" hangingPunct="1"/>
            <a:r>
              <a:rPr lang="en-US" altLang="en-US" dirty="0"/>
              <a:t>Designed to allow expansion indefinitely</a:t>
            </a:r>
          </a:p>
          <a:p>
            <a:pPr lvl="1" eaLnBrk="1" hangingPunct="1"/>
            <a:r>
              <a:rPr lang="en-US" altLang="en-US" dirty="0"/>
              <a:t>Impossible to anticipate everything users will want to do</a:t>
            </a:r>
          </a:p>
          <a:p>
            <a:pPr lvl="1" eaLnBrk="1" hangingPunct="1"/>
            <a:r>
              <a:rPr lang="en-US" altLang="en-US" dirty="0"/>
              <a:t>Scripting language and COM interface allows easier customization</a:t>
            </a:r>
          </a:p>
          <a:p>
            <a:pPr lvl="1" eaLnBrk="1" hangingPunct="1"/>
            <a:r>
              <a:rPr lang="en-US" altLang="en-US" dirty="0"/>
              <a:t>OOP design of software makes </a:t>
            </a:r>
            <a:r>
              <a:rPr lang="en-US" altLang="en-US"/>
              <a:t>it easy </a:t>
            </a:r>
            <a:r>
              <a:rPr lang="en-US" altLang="en-US" dirty="0"/>
              <a:t>to add new circuit element models</a:t>
            </a:r>
          </a:p>
          <a:p>
            <a:pPr lvl="1" eaLnBrk="1" hangingPunct="1"/>
            <a:endParaRPr lang="en-US" altLang="en-US" dirty="0"/>
          </a:p>
          <a:p>
            <a:r>
              <a:rPr lang="en-US" altLang="en-US" dirty="0"/>
              <a:t>See Documentation for more details</a:t>
            </a:r>
          </a:p>
          <a:p>
            <a:pPr lvl="1"/>
            <a:r>
              <a:rPr lang="en-US" altLang="en-US" sz="1800" dirty="0">
                <a:hlinkClick r:id="rId3"/>
              </a:rPr>
              <a:t>http://svn.code.sf.net/p/electricdss/code/trunk/Distrib/Doc/</a:t>
            </a:r>
            <a:endParaRPr lang="en-US" altLang="en-US" sz="1800" dirty="0"/>
          </a:p>
          <a:p>
            <a:pPr lvl="1"/>
            <a:r>
              <a:rPr lang="en-US" altLang="en-US" sz="1800" b="1" dirty="0"/>
              <a:t>Help</a:t>
            </a:r>
            <a:r>
              <a:rPr lang="en-US" altLang="en-US" sz="1800" dirty="0"/>
              <a:t> menu on OpenDSS.exe</a:t>
            </a:r>
          </a:p>
          <a:p>
            <a:pPr lvl="1" eaLnBrk="1" hangingPunct="1"/>
            <a:endParaRPr lang="en-US" altLang="en-US" dirty="0"/>
          </a:p>
        </p:txBody>
      </p:sp>
    </p:spTree>
    <p:extLst>
      <p:ext uri="{BB962C8B-B14F-4D97-AF65-F5344CB8AC3E}">
        <p14:creationId xmlns:p14="http://schemas.microsoft.com/office/powerpoint/2010/main" val="201175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Controls</a:t>
            </a:r>
          </a:p>
        </p:txBody>
      </p:sp>
      <p:sp>
        <p:nvSpPr>
          <p:cNvPr id="19459" name="Rectangle 3"/>
          <p:cNvSpPr>
            <a:spLocks noGrp="1" noChangeArrowheads="1"/>
          </p:cNvSpPr>
          <p:nvPr>
            <p:ph type="body" idx="1"/>
          </p:nvPr>
        </p:nvSpPr>
        <p:spPr/>
        <p:txBody>
          <a:bodyPr/>
          <a:lstStyle/>
          <a:p>
            <a:pPr eaLnBrk="1" hangingPunct="1"/>
            <a:r>
              <a:rPr lang="en-US" altLang="en-US"/>
              <a:t>A key feature is that controls are modeled separately from the devices being controlled</a:t>
            </a:r>
          </a:p>
          <a:p>
            <a:pPr lvl="1" eaLnBrk="1" hangingPunct="1"/>
            <a:r>
              <a:rPr lang="en-US" altLang="en-US"/>
              <a:t>Capacitors</a:t>
            </a:r>
          </a:p>
          <a:p>
            <a:pPr lvl="1" eaLnBrk="1" hangingPunct="1"/>
            <a:r>
              <a:rPr lang="en-US" altLang="en-US"/>
              <a:t>Regulators/tapchangers</a:t>
            </a:r>
          </a:p>
          <a:p>
            <a:pPr eaLnBrk="1" hangingPunct="1"/>
            <a:r>
              <a:rPr lang="en-US" altLang="en-US"/>
              <a:t>Control Modes</a:t>
            </a:r>
          </a:p>
          <a:p>
            <a:pPr lvl="1" eaLnBrk="1" hangingPunct="1"/>
            <a:r>
              <a:rPr lang="en-US" altLang="en-US"/>
              <a:t>Static</a:t>
            </a:r>
          </a:p>
          <a:p>
            <a:pPr lvl="2" eaLnBrk="1" hangingPunct="1"/>
            <a:r>
              <a:rPr lang="en-US" altLang="en-US"/>
              <a:t>Power flows with large time steps</a:t>
            </a:r>
          </a:p>
          <a:p>
            <a:pPr lvl="1" eaLnBrk="1" hangingPunct="1"/>
            <a:r>
              <a:rPr lang="en-US" altLang="en-US"/>
              <a:t>Time</a:t>
            </a:r>
          </a:p>
          <a:p>
            <a:pPr lvl="2" eaLnBrk="1" hangingPunct="1"/>
            <a:r>
              <a:rPr lang="en-US" altLang="en-US"/>
              <a:t>Control queue employed to delay actions</a:t>
            </a:r>
          </a:p>
          <a:p>
            <a:pPr lvl="2" eaLnBrk="1" hangingPunct="1"/>
            <a:r>
              <a:rPr lang="en-US" altLang="en-US"/>
              <a:t>Control acts when time is reached</a:t>
            </a:r>
          </a:p>
          <a:p>
            <a:pPr lvl="1" eaLnBrk="1" hangingPunct="1"/>
            <a:r>
              <a:rPr lang="en-US" altLang="en-US"/>
              <a:t>Event</a:t>
            </a:r>
          </a:p>
        </p:txBody>
      </p:sp>
    </p:spTree>
    <p:extLst>
      <p:ext uri="{BB962C8B-B14F-4D97-AF65-F5344CB8AC3E}">
        <p14:creationId xmlns:p14="http://schemas.microsoft.com/office/powerpoint/2010/main" val="3921560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168400" y="1785938"/>
            <a:ext cx="6446838" cy="4614862"/>
          </a:xfrm>
          <a:prstGeom prst="rect">
            <a:avLst/>
          </a:prstGeom>
          <a:solidFill>
            <a:srgbClr val="CC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483" name="Rectangle 3"/>
          <p:cNvSpPr>
            <a:spLocks noGrp="1" noChangeArrowheads="1"/>
          </p:cNvSpPr>
          <p:nvPr>
            <p:ph type="title"/>
          </p:nvPr>
        </p:nvSpPr>
        <p:spPr/>
        <p:txBody>
          <a:bodyPr/>
          <a:lstStyle/>
          <a:p>
            <a:pPr eaLnBrk="1" hangingPunct="1"/>
            <a:r>
              <a:rPr lang="en-US" altLang="en-US"/>
              <a:t>Overall Model Concept</a:t>
            </a:r>
          </a:p>
        </p:txBody>
      </p:sp>
      <p:sp>
        <p:nvSpPr>
          <p:cNvPr id="20484" name="Rectangle 4"/>
          <p:cNvSpPr>
            <a:spLocks noChangeArrowheads="1"/>
          </p:cNvSpPr>
          <p:nvPr/>
        </p:nvSpPr>
        <p:spPr bwMode="auto">
          <a:xfrm>
            <a:off x="1828800" y="78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2048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100" y="1993900"/>
            <a:ext cx="4452938" cy="42910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293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User Interfaces Currently Implemented</a:t>
            </a:r>
          </a:p>
        </p:txBody>
      </p:sp>
      <p:sp>
        <p:nvSpPr>
          <p:cNvPr id="21507" name="Rectangle 3"/>
          <p:cNvSpPr>
            <a:spLocks noGrp="1" noChangeArrowheads="1"/>
          </p:cNvSpPr>
          <p:nvPr>
            <p:ph type="body" idx="1"/>
          </p:nvPr>
        </p:nvSpPr>
        <p:spPr/>
        <p:txBody>
          <a:bodyPr>
            <a:normAutofit/>
          </a:bodyPr>
          <a:lstStyle/>
          <a:p>
            <a:pPr marL="457200" indent="-457200" eaLnBrk="1" hangingPunct="1"/>
            <a:r>
              <a:rPr lang="en-US" altLang="en-US" dirty="0"/>
              <a:t>A </a:t>
            </a:r>
            <a:r>
              <a:rPr lang="en-US" altLang="en-US" b="1" dirty="0"/>
              <a:t>stand-alone executable </a:t>
            </a:r>
            <a:r>
              <a:rPr lang="en-US" altLang="en-US" dirty="0"/>
              <a:t>program (</a:t>
            </a:r>
            <a:r>
              <a:rPr lang="en-US" altLang="en-US" b="1" dirty="0"/>
              <a:t>OpenDSS.exe</a:t>
            </a:r>
            <a:r>
              <a:rPr lang="en-US" altLang="en-US" dirty="0"/>
              <a:t>) that provides a text-based interface (multiple windows) </a:t>
            </a:r>
          </a:p>
          <a:p>
            <a:pPr marL="744538" lvl="1" indent="-457200" eaLnBrk="1" hangingPunct="1"/>
            <a:r>
              <a:rPr lang="en-US" altLang="en-US" dirty="0"/>
              <a:t>Some graphical output is also provided. </a:t>
            </a:r>
          </a:p>
          <a:p>
            <a:pPr marL="744538" lvl="1" indent="-457200" eaLnBrk="1" hangingPunct="1"/>
            <a:r>
              <a:rPr lang="en-US" altLang="en-US" dirty="0"/>
              <a:t>No graphical input is provided.</a:t>
            </a:r>
          </a:p>
          <a:p>
            <a:pPr marL="457200" indent="-457200" eaLnBrk="1" hangingPunct="1"/>
            <a:r>
              <a:rPr lang="en-US" altLang="en-US" dirty="0"/>
              <a:t>An </a:t>
            </a:r>
            <a:r>
              <a:rPr lang="en-US" altLang="en-US" b="1" dirty="0"/>
              <a:t>in-process COM server</a:t>
            </a:r>
            <a:r>
              <a:rPr lang="en-US" altLang="en-US" dirty="0"/>
              <a:t> (for Windows) that supports driving the simulator from user-written programs. </a:t>
            </a:r>
          </a:p>
          <a:p>
            <a:pPr marL="800100" lvl="1" indent="-457200"/>
            <a:r>
              <a:rPr lang="en-US" altLang="en-US" b="1" dirty="0"/>
              <a:t>OpenDSSEngine.DLL</a:t>
            </a:r>
          </a:p>
          <a:p>
            <a:pPr marL="457200" lvl="1" indent="-457200">
              <a:buFont typeface="Wingdings" panose="05000000000000000000" pitchFamily="2" charset="2"/>
              <a:buChar char="§"/>
            </a:pPr>
            <a:r>
              <a:rPr lang="en-US" altLang="en-US" dirty="0"/>
              <a:t>A </a:t>
            </a:r>
            <a:r>
              <a:rPr lang="en-US" altLang="en-US" b="1" dirty="0"/>
              <a:t>direct DLL </a:t>
            </a:r>
            <a:r>
              <a:rPr lang="en-US" altLang="en-US" dirty="0"/>
              <a:t>interface (</a:t>
            </a:r>
            <a:r>
              <a:rPr lang="en-US" altLang="en-US" b="1" dirty="0"/>
              <a:t>OpenDSSDirect.dll)</a:t>
            </a:r>
            <a:r>
              <a:rPr lang="en-US" altLang="en-US" dirty="0"/>
              <a:t> that mimics the COM interface with a standard call library</a:t>
            </a:r>
          </a:p>
          <a:p>
            <a:pPr marL="800100" lvl="1" indent="-457200"/>
            <a:r>
              <a:rPr lang="en-US" altLang="en-US" dirty="0"/>
              <a:t>For non-Windows platforms, such as HPCs</a:t>
            </a:r>
          </a:p>
          <a:p>
            <a:pPr marL="800100" lvl="1" indent="-457200"/>
            <a:r>
              <a:rPr lang="en-US" altLang="en-US" dirty="0"/>
              <a:t>For programming languages that do not support COM or are not efficient at supporting COM</a:t>
            </a:r>
          </a:p>
        </p:txBody>
      </p:sp>
    </p:spTree>
    <p:extLst>
      <p:ext uri="{BB962C8B-B14F-4D97-AF65-F5344CB8AC3E}">
        <p14:creationId xmlns:p14="http://schemas.microsoft.com/office/powerpoint/2010/main" val="3128394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a:t>Plan for Future Work/Enhancements</a:t>
            </a:r>
          </a:p>
        </p:txBody>
      </p:sp>
      <p:sp>
        <p:nvSpPr>
          <p:cNvPr id="24579" name="Rectangle 3"/>
          <p:cNvSpPr>
            <a:spLocks noGrp="1" noChangeArrowheads="1"/>
          </p:cNvSpPr>
          <p:nvPr>
            <p:ph type="body" idx="1"/>
          </p:nvPr>
        </p:nvSpPr>
        <p:spPr/>
        <p:txBody>
          <a:bodyPr/>
          <a:lstStyle/>
          <a:p>
            <a:pPr eaLnBrk="1" hangingPunct="1"/>
            <a:r>
              <a:rPr lang="en-US" altLang="en-US" sz="2000" dirty="0"/>
              <a:t>We are exploiting </a:t>
            </a:r>
            <a:r>
              <a:rPr lang="en-US" altLang="en-US" sz="2000" b="1" dirty="0"/>
              <a:t>high performance desktop computing</a:t>
            </a:r>
            <a:r>
              <a:rPr lang="en-US" altLang="en-US" sz="2000" dirty="0"/>
              <a:t> to make it feasible to study distribution systems of at least 100,000 nodes and perhaps as many as 1,000,000 nodes. </a:t>
            </a:r>
          </a:p>
          <a:p>
            <a:pPr lvl="1" eaLnBrk="1" hangingPunct="1"/>
            <a:r>
              <a:rPr lang="en-US" altLang="en-US" sz="2000" dirty="0" err="1"/>
              <a:t>OpenDSS</a:t>
            </a:r>
            <a:r>
              <a:rPr lang="en-US" altLang="en-US" sz="2000" dirty="0"/>
              <a:t>-PM (for Parallel Machine) developed in 2016 to perform parallel processing for faster QSTS simulations</a:t>
            </a:r>
          </a:p>
          <a:p>
            <a:pPr lvl="1" eaLnBrk="1" hangingPunct="1"/>
            <a:r>
              <a:rPr lang="en-US" altLang="en-US" dirty="0"/>
              <a:t>Can solve different time periods in parallel</a:t>
            </a:r>
            <a:endParaRPr lang="en-US" altLang="en-US" sz="2000" dirty="0"/>
          </a:p>
          <a:p>
            <a:pPr lvl="1" eaLnBrk="1" hangingPunct="1"/>
            <a:r>
              <a:rPr lang="en-US" altLang="en-US" dirty="0"/>
              <a:t>Employs </a:t>
            </a:r>
            <a:r>
              <a:rPr lang="en-US" altLang="en-US" dirty="0" err="1"/>
              <a:t>Diakoptics</a:t>
            </a:r>
            <a:r>
              <a:rPr lang="en-US" altLang="en-US" dirty="0"/>
              <a:t> to solve very large networks</a:t>
            </a:r>
            <a:endParaRPr lang="en-US" altLang="en-US" sz="2000" dirty="0"/>
          </a:p>
          <a:p>
            <a:pPr lvl="1" eaLnBrk="1" hangingPunct="1"/>
            <a:r>
              <a:rPr lang="en-US" altLang="en-US" dirty="0"/>
              <a:t>Still under development with US DOE (Sandia &amp; NREL) contract (since 2016)</a:t>
            </a:r>
          </a:p>
          <a:p>
            <a:r>
              <a:rPr lang="en-US" altLang="en-US" sz="2000" dirty="0"/>
              <a:t>Improved Distribution Management Systems (DMS) functions </a:t>
            </a:r>
          </a:p>
          <a:p>
            <a:pPr lvl="1"/>
            <a:r>
              <a:rPr lang="en-US" altLang="en-US" sz="1600" dirty="0"/>
              <a:t>Existing EPRI research project</a:t>
            </a:r>
          </a:p>
          <a:p>
            <a:pPr eaLnBrk="1" hangingPunct="1"/>
            <a:r>
              <a:rPr lang="en-US" altLang="en-US" sz="2000" dirty="0"/>
              <a:t>Improved distribution state estimation functions </a:t>
            </a:r>
          </a:p>
          <a:p>
            <a:pPr eaLnBrk="1" hangingPunct="1"/>
            <a:r>
              <a:rPr lang="en-US" altLang="en-US" sz="2000" dirty="0"/>
              <a:t>Improved microgrid simulations (Dynamics mode)</a:t>
            </a:r>
          </a:p>
          <a:p>
            <a:pPr eaLnBrk="1" hangingPunct="1"/>
            <a:endParaRPr lang="en-US" altLang="en-US" sz="2000" dirty="0"/>
          </a:p>
        </p:txBody>
      </p:sp>
    </p:spTree>
    <p:extLst>
      <p:ext uri="{BB962C8B-B14F-4D97-AF65-F5344CB8AC3E}">
        <p14:creationId xmlns:p14="http://schemas.microsoft.com/office/powerpoint/2010/main" val="2506392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What’s Next?</a:t>
            </a:r>
          </a:p>
        </p:txBody>
      </p:sp>
      <p:sp>
        <p:nvSpPr>
          <p:cNvPr id="34819" name="Content Placeholder 2"/>
          <p:cNvSpPr>
            <a:spLocks noGrp="1"/>
          </p:cNvSpPr>
          <p:nvPr>
            <p:ph idx="1"/>
          </p:nvPr>
        </p:nvSpPr>
        <p:spPr/>
        <p:txBody>
          <a:bodyPr/>
          <a:lstStyle/>
          <a:p>
            <a:r>
              <a:rPr lang="en-US" altLang="en-US" dirty="0"/>
              <a:t>Other Advanced Distribution System Analysis problems</a:t>
            </a:r>
          </a:p>
          <a:p>
            <a:pPr lvl="1"/>
            <a:r>
              <a:rPr lang="en-US" altLang="en-US" dirty="0"/>
              <a:t>Microgrids</a:t>
            </a:r>
          </a:p>
          <a:p>
            <a:pPr lvl="1"/>
            <a:r>
              <a:rPr lang="en-US" altLang="en-US" dirty="0"/>
              <a:t>Advanced inverters</a:t>
            </a:r>
          </a:p>
          <a:p>
            <a:pPr lvl="1"/>
            <a:r>
              <a:rPr lang="en-US" altLang="en-US" dirty="0"/>
              <a:t>Probabilistic planning</a:t>
            </a:r>
          </a:p>
          <a:p>
            <a:pPr lvl="1"/>
            <a:r>
              <a:rPr lang="en-US" altLang="en-US" dirty="0"/>
              <a:t>DMS and DA </a:t>
            </a:r>
          </a:p>
          <a:p>
            <a:pPr lvl="1"/>
            <a:r>
              <a:rPr lang="en-US" altLang="en-US" dirty="0"/>
              <a:t>Communications and control latency co-simulation</a:t>
            </a:r>
          </a:p>
          <a:p>
            <a:pPr lvl="1"/>
            <a:r>
              <a:rPr lang="en-US" altLang="en-US" dirty="0"/>
              <a:t>Masking of load growth by PV and other DG</a:t>
            </a:r>
          </a:p>
          <a:p>
            <a:pPr lvl="1"/>
            <a:r>
              <a:rPr lang="en-US" altLang="en-US" dirty="0"/>
              <a:t>Recloser siting</a:t>
            </a:r>
          </a:p>
          <a:p>
            <a:pPr lvl="1"/>
            <a:r>
              <a:rPr lang="en-US" altLang="en-US" dirty="0"/>
              <a:t>Training next generation distribution engineer for the “Integrated Grid”</a:t>
            </a:r>
          </a:p>
        </p:txBody>
      </p:sp>
    </p:spTree>
    <p:extLst>
      <p:ext uri="{BB962C8B-B14F-4D97-AF65-F5344CB8AC3E}">
        <p14:creationId xmlns:p14="http://schemas.microsoft.com/office/powerpoint/2010/main" val="343610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Introduction to</a:t>
            </a:r>
            <a:br>
              <a:rPr lang="en-US" altLang="en-US" dirty="0"/>
            </a:br>
            <a:r>
              <a:rPr lang="en-US" altLang="en-US" dirty="0"/>
              <a:t> Distribution Systems</a:t>
            </a:r>
          </a:p>
        </p:txBody>
      </p:sp>
    </p:spTree>
    <p:extLst>
      <p:ext uri="{BB962C8B-B14F-4D97-AF65-F5344CB8AC3E}">
        <p14:creationId xmlns:p14="http://schemas.microsoft.com/office/powerpoint/2010/main" val="3060730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AutoShape 2"/>
          <p:cNvSpPr>
            <a:spLocks noChangeArrowheads="1"/>
          </p:cNvSpPr>
          <p:nvPr/>
        </p:nvSpPr>
        <p:spPr bwMode="auto">
          <a:xfrm>
            <a:off x="342900" y="1905000"/>
            <a:ext cx="8458200" cy="32004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28" name="Rectangle 3"/>
          <p:cNvSpPr>
            <a:spLocks noGrp="1" noChangeArrowheads="1"/>
          </p:cNvSpPr>
          <p:nvPr>
            <p:ph type="title"/>
          </p:nvPr>
        </p:nvSpPr>
        <p:spPr/>
        <p:txBody>
          <a:bodyPr/>
          <a:lstStyle/>
          <a:p>
            <a:pPr eaLnBrk="1" hangingPunct="1"/>
            <a:r>
              <a:rPr lang="en-US" altLang="en-US"/>
              <a:t>Typical North American Distribution System</a:t>
            </a:r>
          </a:p>
        </p:txBody>
      </p:sp>
      <p:graphicFrame>
        <p:nvGraphicFramePr>
          <p:cNvPr id="1026" name="Object 4"/>
          <p:cNvGraphicFramePr>
            <a:graphicFrameLocks noGrp="1" noChangeAspect="1"/>
          </p:cNvGraphicFramePr>
          <p:nvPr>
            <p:ph type="body" idx="1"/>
          </p:nvPr>
        </p:nvGraphicFramePr>
        <p:xfrm>
          <a:off x="457200" y="2366963"/>
          <a:ext cx="8226425" cy="2266950"/>
        </p:xfrm>
        <a:graphic>
          <a:graphicData uri="http://schemas.openxmlformats.org/presentationml/2006/ole">
            <mc:AlternateContent xmlns:mc="http://schemas.openxmlformats.org/markup-compatibility/2006">
              <mc:Choice xmlns:v="urn:schemas-microsoft-com:vml" Requires="v">
                <p:oleObj spid="_x0000_s1039" name="Document" r:id="rId4" imgW="5477400" imgH="1430640" progId="Word.Document.8">
                  <p:embed/>
                </p:oleObj>
              </mc:Choice>
              <mc:Fallback>
                <p:oleObj name="Document" r:id="rId4" imgW="5477400" imgH="1430640" progId="Word.Document.8">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366963"/>
                        <a:ext cx="8226425" cy="2266950"/>
                      </a:xfrm>
                      <a:prstGeom prst="rect">
                        <a:avLst/>
                      </a:prstGeom>
                    </p:spPr>
                  </p:pic>
                </p:oleObj>
              </mc:Fallback>
            </mc:AlternateContent>
          </a:graphicData>
        </a:graphic>
      </p:graphicFrame>
      <p:sp>
        <p:nvSpPr>
          <p:cNvPr id="1029" name="Text Box 5"/>
          <p:cNvSpPr txBox="1">
            <a:spLocks noChangeArrowheads="1"/>
          </p:cNvSpPr>
          <p:nvPr/>
        </p:nvSpPr>
        <p:spPr bwMode="auto">
          <a:xfrm>
            <a:off x="706438" y="4532313"/>
            <a:ext cx="726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Typical 4-wire multi-grounded neutral system</a:t>
            </a:r>
          </a:p>
        </p:txBody>
      </p:sp>
      <p:sp>
        <p:nvSpPr>
          <p:cNvPr id="1030" name="Text Box 6"/>
          <p:cNvSpPr txBox="1">
            <a:spLocks noChangeArrowheads="1"/>
          </p:cNvSpPr>
          <p:nvPr/>
        </p:nvSpPr>
        <p:spPr bwMode="auto">
          <a:xfrm>
            <a:off x="485775" y="5381625"/>
            <a:ext cx="837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Unigrounded/Delta 3-wire also common on West Coast</a:t>
            </a:r>
          </a:p>
        </p:txBody>
      </p:sp>
    </p:spTree>
    <p:extLst>
      <p:ext uri="{BB962C8B-B14F-4D97-AF65-F5344CB8AC3E}">
        <p14:creationId xmlns:p14="http://schemas.microsoft.com/office/powerpoint/2010/main" val="1260630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Unbalanced Distribution System</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743200"/>
            <a:ext cx="6981340" cy="2760027"/>
          </a:xfrm>
          <a:prstGeom prst="rect">
            <a:avLst/>
          </a:prstGeom>
          <a:noFill/>
          <a:ln>
            <a:noFill/>
          </a:ln>
        </p:spPr>
      </p:pic>
      <p:sp>
        <p:nvSpPr>
          <p:cNvPr id="6" name="TextBox 5"/>
          <p:cNvSpPr txBox="1"/>
          <p:nvPr/>
        </p:nvSpPr>
        <p:spPr>
          <a:xfrm>
            <a:off x="838200" y="1752600"/>
            <a:ext cx="7315200" cy="461665"/>
          </a:xfrm>
          <a:prstGeom prst="rect">
            <a:avLst/>
          </a:prstGeom>
          <a:noFill/>
        </p:spPr>
        <p:txBody>
          <a:bodyPr wrap="square" rtlCol="0">
            <a:spAutoFit/>
          </a:bodyPr>
          <a:lstStyle/>
          <a:p>
            <a:r>
              <a:rPr lang="en-US" sz="2400" dirty="0"/>
              <a:t>This takes more than a positive-sequence model !!</a:t>
            </a:r>
          </a:p>
        </p:txBody>
      </p:sp>
    </p:spTree>
    <p:extLst>
      <p:ext uri="{BB962C8B-B14F-4D97-AF65-F5344CB8AC3E}">
        <p14:creationId xmlns:p14="http://schemas.microsoft.com/office/powerpoint/2010/main" val="3343661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2"/>
          <p:cNvSpPr>
            <a:spLocks noChangeArrowheads="1"/>
          </p:cNvSpPr>
          <p:nvPr/>
        </p:nvSpPr>
        <p:spPr bwMode="auto">
          <a:xfrm>
            <a:off x="381000" y="1371600"/>
            <a:ext cx="8382000" cy="41910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52" name="Rectangle 3"/>
          <p:cNvSpPr>
            <a:spLocks noGrp="1" noChangeArrowheads="1"/>
          </p:cNvSpPr>
          <p:nvPr>
            <p:ph type="title"/>
          </p:nvPr>
        </p:nvSpPr>
        <p:spPr/>
        <p:txBody>
          <a:bodyPr/>
          <a:lstStyle/>
          <a:p>
            <a:r>
              <a:rPr lang="en-US" altLang="en-US"/>
              <a:t>Typical European Style System</a:t>
            </a:r>
          </a:p>
        </p:txBody>
      </p:sp>
      <p:sp>
        <p:nvSpPr>
          <p:cNvPr id="2053" name="Rectangle 4"/>
          <p:cNvSpPr>
            <a:spLocks noGrp="1" noChangeArrowheads="1"/>
          </p:cNvSpPr>
          <p:nvPr>
            <p:ph type="body" idx="1"/>
          </p:nvPr>
        </p:nvSpPr>
        <p:spPr/>
        <p:txBody>
          <a:bodyPr/>
          <a:lstStyle/>
          <a:p>
            <a:pPr lvl="1"/>
            <a:r>
              <a:rPr lang="en-US" altLang="en-US">
                <a:latin typeface="Arial Black" panose="020B0A04020102020204" pitchFamily="34" charset="0"/>
              </a:rPr>
              <a:t>3-wire unigrounded primary</a:t>
            </a:r>
          </a:p>
        </p:txBody>
      </p:sp>
      <p:graphicFrame>
        <p:nvGraphicFramePr>
          <p:cNvPr id="2050" name="Object 2"/>
          <p:cNvGraphicFramePr>
            <a:graphicFrameLocks noChangeAspect="1"/>
          </p:cNvGraphicFramePr>
          <p:nvPr/>
        </p:nvGraphicFramePr>
        <p:xfrm>
          <a:off x="1524000" y="2667000"/>
          <a:ext cx="5449888" cy="2587625"/>
        </p:xfrm>
        <a:graphic>
          <a:graphicData uri="http://schemas.openxmlformats.org/presentationml/2006/ole">
            <mc:AlternateContent xmlns:mc="http://schemas.openxmlformats.org/markup-compatibility/2006">
              <mc:Choice xmlns:v="urn:schemas-microsoft-com:vml" Requires="v">
                <p:oleObj spid="_x0000_s2063" name="Document" r:id="rId4" imgW="5448960" imgH="2586960" progId="Word.Document.8">
                  <p:embed/>
                </p:oleObj>
              </mc:Choice>
              <mc:Fallback>
                <p:oleObj name="Document" r:id="rId4" imgW="5448960" imgH="258696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67000"/>
                        <a:ext cx="5449888"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6"/>
          <p:cNvSpPr txBox="1">
            <a:spLocks noChangeArrowheads="1"/>
          </p:cNvSpPr>
          <p:nvPr/>
        </p:nvSpPr>
        <p:spPr bwMode="auto">
          <a:xfrm>
            <a:off x="1431925" y="4545013"/>
            <a:ext cx="4314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2400">
                <a:solidFill>
                  <a:schemeClr val="tx1"/>
                </a:solidFill>
                <a:latin typeface="Arial Black" panose="020B0A04020102020204" pitchFamily="34" charset="0"/>
              </a:rPr>
              <a:t>Three-phase throughout,</a:t>
            </a:r>
          </a:p>
          <a:p>
            <a:pPr algn="l">
              <a:spcBef>
                <a:spcPct val="0"/>
              </a:spcBef>
            </a:pPr>
            <a:r>
              <a:rPr lang="en-US" altLang="en-US" sz="2400">
                <a:solidFill>
                  <a:schemeClr val="tx1"/>
                </a:solidFill>
                <a:latin typeface="Arial Black" panose="020B0A04020102020204" pitchFamily="34" charset="0"/>
              </a:rPr>
              <a:t>including secondary (LV)</a:t>
            </a:r>
          </a:p>
        </p:txBody>
      </p:sp>
    </p:spTree>
    <p:extLst>
      <p:ext uri="{BB962C8B-B14F-4D97-AF65-F5344CB8AC3E}">
        <p14:creationId xmlns:p14="http://schemas.microsoft.com/office/powerpoint/2010/main" val="106093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en-US"/>
              <a:t>Comparisons of Systems</a:t>
            </a:r>
          </a:p>
        </p:txBody>
      </p:sp>
      <p:graphicFrame>
        <p:nvGraphicFramePr>
          <p:cNvPr id="3074" name="Object 2"/>
          <p:cNvGraphicFramePr>
            <a:graphicFrameLocks noChangeAspect="1"/>
          </p:cNvGraphicFramePr>
          <p:nvPr/>
        </p:nvGraphicFramePr>
        <p:xfrm>
          <a:off x="2025650" y="1468438"/>
          <a:ext cx="4733925" cy="2378075"/>
        </p:xfrm>
        <a:graphic>
          <a:graphicData uri="http://schemas.openxmlformats.org/presentationml/2006/ole">
            <mc:AlternateContent xmlns:mc="http://schemas.openxmlformats.org/markup-compatibility/2006">
              <mc:Choice xmlns:v="urn:schemas-microsoft-com:vml" Requires="v">
                <p:oleObj spid="_x0000_s3087" name="Document" r:id="rId4" imgW="5258520" imgH="2640960" progId="Word.Document.8">
                  <p:embed/>
                </p:oleObj>
              </mc:Choice>
              <mc:Fallback>
                <p:oleObj name="Document" r:id="rId4" imgW="5258520" imgH="2640960" progId="Word.Document.8">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5650" y="1468438"/>
                        <a:ext cx="473392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6" name="Group 4"/>
          <p:cNvGrpSpPr>
            <a:grpSpLocks/>
          </p:cNvGrpSpPr>
          <p:nvPr/>
        </p:nvGrpSpPr>
        <p:grpSpPr bwMode="auto">
          <a:xfrm>
            <a:off x="1689100" y="4151313"/>
            <a:ext cx="6364288" cy="2127250"/>
            <a:chOff x="670" y="909"/>
            <a:chExt cx="4426" cy="1673"/>
          </a:xfrm>
        </p:grpSpPr>
        <p:sp>
          <p:nvSpPr>
            <p:cNvPr id="3083" name="Freeform 5"/>
            <p:cNvSpPr>
              <a:spLocks/>
            </p:cNvSpPr>
            <p:nvPr/>
          </p:nvSpPr>
          <p:spPr bwMode="auto">
            <a:xfrm>
              <a:off x="670" y="1633"/>
              <a:ext cx="257" cy="270"/>
            </a:xfrm>
            <a:custGeom>
              <a:avLst/>
              <a:gdLst>
                <a:gd name="T0" fmla="*/ 0 w 257"/>
                <a:gd name="T1" fmla="*/ 135 h 270"/>
                <a:gd name="T2" fmla="*/ 5 w 257"/>
                <a:gd name="T3" fmla="*/ 99 h 270"/>
                <a:gd name="T4" fmla="*/ 16 w 257"/>
                <a:gd name="T5" fmla="*/ 68 h 270"/>
                <a:gd name="T6" fmla="*/ 37 w 257"/>
                <a:gd name="T7" fmla="*/ 39 h 270"/>
                <a:gd name="T8" fmla="*/ 64 w 257"/>
                <a:gd name="T9" fmla="*/ 17 h 270"/>
                <a:gd name="T10" fmla="*/ 94 w 257"/>
                <a:gd name="T11" fmla="*/ 5 h 270"/>
                <a:gd name="T12" fmla="*/ 128 w 257"/>
                <a:gd name="T13" fmla="*/ 0 h 270"/>
                <a:gd name="T14" fmla="*/ 160 w 257"/>
                <a:gd name="T15" fmla="*/ 5 h 270"/>
                <a:gd name="T16" fmla="*/ 193 w 257"/>
                <a:gd name="T17" fmla="*/ 17 h 270"/>
                <a:gd name="T18" fmla="*/ 220 w 257"/>
                <a:gd name="T19" fmla="*/ 39 h 270"/>
                <a:gd name="T20" fmla="*/ 241 w 257"/>
                <a:gd name="T21" fmla="*/ 68 h 270"/>
                <a:gd name="T22" fmla="*/ 252 w 257"/>
                <a:gd name="T23" fmla="*/ 99 h 270"/>
                <a:gd name="T24" fmla="*/ 257 w 257"/>
                <a:gd name="T25" fmla="*/ 135 h 270"/>
                <a:gd name="T26" fmla="*/ 252 w 257"/>
                <a:gd name="T27" fmla="*/ 169 h 270"/>
                <a:gd name="T28" fmla="*/ 241 w 257"/>
                <a:gd name="T29" fmla="*/ 203 h 270"/>
                <a:gd name="T30" fmla="*/ 220 w 257"/>
                <a:gd name="T31" fmla="*/ 232 h 270"/>
                <a:gd name="T32" fmla="*/ 193 w 257"/>
                <a:gd name="T33" fmla="*/ 253 h 270"/>
                <a:gd name="T34" fmla="*/ 160 w 257"/>
                <a:gd name="T35" fmla="*/ 266 h 270"/>
                <a:gd name="T36" fmla="*/ 128 w 257"/>
                <a:gd name="T37" fmla="*/ 270 h 270"/>
                <a:gd name="T38" fmla="*/ 94 w 257"/>
                <a:gd name="T39" fmla="*/ 266 h 270"/>
                <a:gd name="T40" fmla="*/ 64 w 257"/>
                <a:gd name="T41" fmla="*/ 253 h 270"/>
                <a:gd name="T42" fmla="*/ 37 w 257"/>
                <a:gd name="T43" fmla="*/ 232 h 270"/>
                <a:gd name="T44" fmla="*/ 16 w 257"/>
                <a:gd name="T45" fmla="*/ 203 h 270"/>
                <a:gd name="T46" fmla="*/ 5 w 257"/>
                <a:gd name="T47" fmla="*/ 169 h 270"/>
                <a:gd name="T48" fmla="*/ 0 w 257"/>
                <a:gd name="T49" fmla="*/ 135 h 2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270"/>
                <a:gd name="T77" fmla="*/ 257 w 257"/>
                <a:gd name="T78" fmla="*/ 270 h 2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270">
                  <a:moveTo>
                    <a:pt x="0" y="135"/>
                  </a:moveTo>
                  <a:lnTo>
                    <a:pt x="5" y="99"/>
                  </a:lnTo>
                  <a:lnTo>
                    <a:pt x="16" y="68"/>
                  </a:lnTo>
                  <a:lnTo>
                    <a:pt x="37" y="39"/>
                  </a:lnTo>
                  <a:lnTo>
                    <a:pt x="64" y="17"/>
                  </a:lnTo>
                  <a:lnTo>
                    <a:pt x="94" y="5"/>
                  </a:lnTo>
                  <a:lnTo>
                    <a:pt x="128" y="0"/>
                  </a:lnTo>
                  <a:lnTo>
                    <a:pt x="160" y="5"/>
                  </a:lnTo>
                  <a:lnTo>
                    <a:pt x="193" y="17"/>
                  </a:lnTo>
                  <a:lnTo>
                    <a:pt x="220" y="39"/>
                  </a:lnTo>
                  <a:lnTo>
                    <a:pt x="241" y="68"/>
                  </a:lnTo>
                  <a:lnTo>
                    <a:pt x="252" y="99"/>
                  </a:lnTo>
                  <a:lnTo>
                    <a:pt x="257" y="135"/>
                  </a:lnTo>
                  <a:lnTo>
                    <a:pt x="252" y="169"/>
                  </a:lnTo>
                  <a:lnTo>
                    <a:pt x="241" y="203"/>
                  </a:lnTo>
                  <a:lnTo>
                    <a:pt x="220" y="232"/>
                  </a:lnTo>
                  <a:lnTo>
                    <a:pt x="193" y="253"/>
                  </a:lnTo>
                  <a:lnTo>
                    <a:pt x="160" y="266"/>
                  </a:lnTo>
                  <a:lnTo>
                    <a:pt x="128" y="270"/>
                  </a:lnTo>
                  <a:lnTo>
                    <a:pt x="94" y="266"/>
                  </a:lnTo>
                  <a:lnTo>
                    <a:pt x="64" y="253"/>
                  </a:lnTo>
                  <a:lnTo>
                    <a:pt x="37" y="232"/>
                  </a:lnTo>
                  <a:lnTo>
                    <a:pt x="16" y="203"/>
                  </a:lnTo>
                  <a:lnTo>
                    <a:pt x="5" y="169"/>
                  </a:lnTo>
                  <a:lnTo>
                    <a:pt x="0" y="135"/>
                  </a:lnTo>
                  <a:close/>
                </a:path>
              </a:pathLst>
            </a:custGeom>
            <a:solidFill>
              <a:srgbClr val="FFFFFF"/>
            </a:solidFill>
            <a:ln w="3175">
              <a:solidFill>
                <a:srgbClr val="000000"/>
              </a:solidFill>
              <a:prstDash val="solid"/>
              <a:round/>
              <a:headEnd/>
              <a:tailEnd/>
            </a:ln>
          </p:spPr>
          <p:txBody>
            <a:bodyPr/>
            <a:lstStyle/>
            <a:p>
              <a:endParaRPr lang="en-US"/>
            </a:p>
          </p:txBody>
        </p:sp>
        <p:sp>
          <p:nvSpPr>
            <p:cNvPr id="3084" name="Freeform 6"/>
            <p:cNvSpPr>
              <a:spLocks/>
            </p:cNvSpPr>
            <p:nvPr/>
          </p:nvSpPr>
          <p:spPr bwMode="auto">
            <a:xfrm>
              <a:off x="798" y="1768"/>
              <a:ext cx="85" cy="44"/>
            </a:xfrm>
            <a:custGeom>
              <a:avLst/>
              <a:gdLst>
                <a:gd name="T0" fmla="*/ 0 w 85"/>
                <a:gd name="T1" fmla="*/ 0 h 44"/>
                <a:gd name="T2" fmla="*/ 5 w 85"/>
                <a:gd name="T3" fmla="*/ 20 h 44"/>
                <a:gd name="T4" fmla="*/ 16 w 85"/>
                <a:gd name="T5" fmla="*/ 36 h 44"/>
                <a:gd name="T6" fmla="*/ 35 w 85"/>
                <a:gd name="T7" fmla="*/ 44 h 44"/>
                <a:gd name="T8" fmla="*/ 53 w 85"/>
                <a:gd name="T9" fmla="*/ 44 h 44"/>
                <a:gd name="T10" fmla="*/ 69 w 85"/>
                <a:gd name="T11" fmla="*/ 36 h 44"/>
                <a:gd name="T12" fmla="*/ 83 w 85"/>
                <a:gd name="T13" fmla="*/ 20 h 44"/>
                <a:gd name="T14" fmla="*/ 85 w 85"/>
                <a:gd name="T15" fmla="*/ 0 h 44"/>
                <a:gd name="T16" fmla="*/ 0 60000 65536"/>
                <a:gd name="T17" fmla="*/ 0 60000 65536"/>
                <a:gd name="T18" fmla="*/ 0 60000 65536"/>
                <a:gd name="T19" fmla="*/ 0 60000 65536"/>
                <a:gd name="T20" fmla="*/ 0 60000 65536"/>
                <a:gd name="T21" fmla="*/ 0 60000 65536"/>
                <a:gd name="T22" fmla="*/ 0 60000 65536"/>
                <a:gd name="T23" fmla="*/ 0 60000 65536"/>
                <a:gd name="T24" fmla="*/ 0 w 85"/>
                <a:gd name="T25" fmla="*/ 0 h 44"/>
                <a:gd name="T26" fmla="*/ 85 w 85"/>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 h="44">
                  <a:moveTo>
                    <a:pt x="0" y="0"/>
                  </a:moveTo>
                  <a:lnTo>
                    <a:pt x="5" y="20"/>
                  </a:lnTo>
                  <a:lnTo>
                    <a:pt x="16" y="36"/>
                  </a:lnTo>
                  <a:lnTo>
                    <a:pt x="35" y="44"/>
                  </a:lnTo>
                  <a:lnTo>
                    <a:pt x="53" y="44"/>
                  </a:lnTo>
                  <a:lnTo>
                    <a:pt x="69" y="36"/>
                  </a:lnTo>
                  <a:lnTo>
                    <a:pt x="83" y="20"/>
                  </a:lnTo>
                  <a:lnTo>
                    <a:pt x="8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5" name="Freeform 7"/>
            <p:cNvSpPr>
              <a:spLocks/>
            </p:cNvSpPr>
            <p:nvPr/>
          </p:nvSpPr>
          <p:spPr bwMode="auto">
            <a:xfrm>
              <a:off x="711" y="1725"/>
              <a:ext cx="87" cy="43"/>
            </a:xfrm>
            <a:custGeom>
              <a:avLst/>
              <a:gdLst>
                <a:gd name="T0" fmla="*/ 0 w 87"/>
                <a:gd name="T1" fmla="*/ 43 h 43"/>
                <a:gd name="T2" fmla="*/ 5 w 87"/>
                <a:gd name="T3" fmla="*/ 24 h 43"/>
                <a:gd name="T4" fmla="*/ 16 w 87"/>
                <a:gd name="T5" fmla="*/ 7 h 43"/>
                <a:gd name="T6" fmla="*/ 35 w 87"/>
                <a:gd name="T7" fmla="*/ 0 h 43"/>
                <a:gd name="T8" fmla="*/ 53 w 87"/>
                <a:gd name="T9" fmla="*/ 0 h 43"/>
                <a:gd name="T10" fmla="*/ 71 w 87"/>
                <a:gd name="T11" fmla="*/ 7 h 43"/>
                <a:gd name="T12" fmla="*/ 83 w 87"/>
                <a:gd name="T13" fmla="*/ 24 h 43"/>
                <a:gd name="T14" fmla="*/ 87 w 87"/>
                <a:gd name="T15" fmla="*/ 43 h 43"/>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43"/>
                <a:gd name="T26" fmla="*/ 87 w 87"/>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43">
                  <a:moveTo>
                    <a:pt x="0" y="43"/>
                  </a:moveTo>
                  <a:lnTo>
                    <a:pt x="5" y="24"/>
                  </a:lnTo>
                  <a:lnTo>
                    <a:pt x="16" y="7"/>
                  </a:lnTo>
                  <a:lnTo>
                    <a:pt x="35" y="0"/>
                  </a:lnTo>
                  <a:lnTo>
                    <a:pt x="53" y="0"/>
                  </a:lnTo>
                  <a:lnTo>
                    <a:pt x="71" y="7"/>
                  </a:lnTo>
                  <a:lnTo>
                    <a:pt x="83" y="24"/>
                  </a:lnTo>
                  <a:lnTo>
                    <a:pt x="87" y="4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6" name="Line 8"/>
            <p:cNvSpPr>
              <a:spLocks noChangeShapeType="1"/>
            </p:cNvSpPr>
            <p:nvPr/>
          </p:nvSpPr>
          <p:spPr bwMode="auto">
            <a:xfrm flipH="1">
              <a:off x="1186" y="1768"/>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 name="Line 9"/>
            <p:cNvSpPr>
              <a:spLocks noChangeShapeType="1"/>
            </p:cNvSpPr>
            <p:nvPr/>
          </p:nvSpPr>
          <p:spPr bwMode="auto">
            <a:xfrm flipH="1">
              <a:off x="927" y="1768"/>
              <a:ext cx="15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8" name="Freeform 10"/>
            <p:cNvSpPr>
              <a:spLocks/>
            </p:cNvSpPr>
            <p:nvPr/>
          </p:nvSpPr>
          <p:spPr bwMode="auto">
            <a:xfrm>
              <a:off x="1078" y="1587"/>
              <a:ext cx="41" cy="362"/>
            </a:xfrm>
            <a:custGeom>
              <a:avLst/>
              <a:gdLst>
                <a:gd name="T0" fmla="*/ 0 w 41"/>
                <a:gd name="T1" fmla="*/ 362 h 362"/>
                <a:gd name="T2" fmla="*/ 18 w 41"/>
                <a:gd name="T3" fmla="*/ 357 h 362"/>
                <a:gd name="T4" fmla="*/ 32 w 41"/>
                <a:gd name="T5" fmla="*/ 345 h 362"/>
                <a:gd name="T6" fmla="*/ 41 w 41"/>
                <a:gd name="T7" fmla="*/ 326 h 362"/>
                <a:gd name="T8" fmla="*/ 41 w 41"/>
                <a:gd name="T9" fmla="*/ 307 h 362"/>
                <a:gd name="T10" fmla="*/ 32 w 41"/>
                <a:gd name="T11" fmla="*/ 287 h 362"/>
                <a:gd name="T12" fmla="*/ 18 w 41"/>
                <a:gd name="T13" fmla="*/ 275 h 362"/>
                <a:gd name="T14" fmla="*/ 0 w 41"/>
                <a:gd name="T15" fmla="*/ 271 h 362"/>
                <a:gd name="T16" fmla="*/ 18 w 41"/>
                <a:gd name="T17" fmla="*/ 268 h 362"/>
                <a:gd name="T18" fmla="*/ 32 w 41"/>
                <a:gd name="T19" fmla="*/ 254 h 362"/>
                <a:gd name="T20" fmla="*/ 41 w 41"/>
                <a:gd name="T21" fmla="*/ 237 h 362"/>
                <a:gd name="T22" fmla="*/ 41 w 41"/>
                <a:gd name="T23" fmla="*/ 217 h 362"/>
                <a:gd name="T24" fmla="*/ 32 w 41"/>
                <a:gd name="T25" fmla="*/ 198 h 362"/>
                <a:gd name="T26" fmla="*/ 18 w 41"/>
                <a:gd name="T27" fmla="*/ 186 h 362"/>
                <a:gd name="T28" fmla="*/ 0 w 41"/>
                <a:gd name="T29" fmla="*/ 181 h 362"/>
                <a:gd name="T30" fmla="*/ 18 w 41"/>
                <a:gd name="T31" fmla="*/ 176 h 362"/>
                <a:gd name="T32" fmla="*/ 32 w 41"/>
                <a:gd name="T33" fmla="*/ 164 h 362"/>
                <a:gd name="T34" fmla="*/ 41 w 41"/>
                <a:gd name="T35" fmla="*/ 145 h 362"/>
                <a:gd name="T36" fmla="*/ 41 w 41"/>
                <a:gd name="T37" fmla="*/ 126 h 362"/>
                <a:gd name="T38" fmla="*/ 32 w 41"/>
                <a:gd name="T39" fmla="*/ 106 h 362"/>
                <a:gd name="T40" fmla="*/ 18 w 41"/>
                <a:gd name="T41" fmla="*/ 94 h 362"/>
                <a:gd name="T42" fmla="*/ 0 w 41"/>
                <a:gd name="T43" fmla="*/ 89 h 362"/>
                <a:gd name="T44" fmla="*/ 18 w 41"/>
                <a:gd name="T45" fmla="*/ 87 h 362"/>
                <a:gd name="T46" fmla="*/ 32 w 41"/>
                <a:gd name="T47" fmla="*/ 73 h 362"/>
                <a:gd name="T48" fmla="*/ 41 w 41"/>
                <a:gd name="T49" fmla="*/ 56 h 362"/>
                <a:gd name="T50" fmla="*/ 41 w 41"/>
                <a:gd name="T51" fmla="*/ 36 h 362"/>
                <a:gd name="T52" fmla="*/ 32 w 41"/>
                <a:gd name="T53" fmla="*/ 17 h 362"/>
                <a:gd name="T54" fmla="*/ 18 w 41"/>
                <a:gd name="T55" fmla="*/ 5 h 362"/>
                <a:gd name="T56" fmla="*/ 0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0" y="362"/>
                  </a:moveTo>
                  <a:lnTo>
                    <a:pt x="18" y="357"/>
                  </a:lnTo>
                  <a:lnTo>
                    <a:pt x="32" y="345"/>
                  </a:lnTo>
                  <a:lnTo>
                    <a:pt x="41" y="326"/>
                  </a:lnTo>
                  <a:lnTo>
                    <a:pt x="41" y="307"/>
                  </a:lnTo>
                  <a:lnTo>
                    <a:pt x="32" y="287"/>
                  </a:lnTo>
                  <a:lnTo>
                    <a:pt x="18" y="275"/>
                  </a:lnTo>
                  <a:lnTo>
                    <a:pt x="0" y="271"/>
                  </a:lnTo>
                  <a:lnTo>
                    <a:pt x="18" y="268"/>
                  </a:lnTo>
                  <a:lnTo>
                    <a:pt x="32" y="254"/>
                  </a:lnTo>
                  <a:lnTo>
                    <a:pt x="41" y="237"/>
                  </a:lnTo>
                  <a:lnTo>
                    <a:pt x="41" y="217"/>
                  </a:lnTo>
                  <a:lnTo>
                    <a:pt x="32" y="198"/>
                  </a:lnTo>
                  <a:lnTo>
                    <a:pt x="18" y="186"/>
                  </a:lnTo>
                  <a:lnTo>
                    <a:pt x="0" y="181"/>
                  </a:lnTo>
                  <a:lnTo>
                    <a:pt x="18" y="176"/>
                  </a:lnTo>
                  <a:lnTo>
                    <a:pt x="32" y="164"/>
                  </a:lnTo>
                  <a:lnTo>
                    <a:pt x="41" y="145"/>
                  </a:lnTo>
                  <a:lnTo>
                    <a:pt x="41" y="126"/>
                  </a:lnTo>
                  <a:lnTo>
                    <a:pt x="32" y="106"/>
                  </a:lnTo>
                  <a:lnTo>
                    <a:pt x="18" y="94"/>
                  </a:lnTo>
                  <a:lnTo>
                    <a:pt x="0" y="89"/>
                  </a:lnTo>
                  <a:lnTo>
                    <a:pt x="18" y="87"/>
                  </a:lnTo>
                  <a:lnTo>
                    <a:pt x="32" y="73"/>
                  </a:lnTo>
                  <a:lnTo>
                    <a:pt x="41" y="56"/>
                  </a:lnTo>
                  <a:lnTo>
                    <a:pt x="41" y="36"/>
                  </a:lnTo>
                  <a:lnTo>
                    <a:pt x="32" y="17"/>
                  </a:lnTo>
                  <a:lnTo>
                    <a:pt x="18" y="5"/>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9" name="Freeform 11"/>
            <p:cNvSpPr>
              <a:spLocks/>
            </p:cNvSpPr>
            <p:nvPr/>
          </p:nvSpPr>
          <p:spPr bwMode="auto">
            <a:xfrm>
              <a:off x="1165" y="1587"/>
              <a:ext cx="41" cy="362"/>
            </a:xfrm>
            <a:custGeom>
              <a:avLst/>
              <a:gdLst>
                <a:gd name="T0" fmla="*/ 41 w 41"/>
                <a:gd name="T1" fmla="*/ 362 h 362"/>
                <a:gd name="T2" fmla="*/ 23 w 41"/>
                <a:gd name="T3" fmla="*/ 357 h 362"/>
                <a:gd name="T4" fmla="*/ 7 w 41"/>
                <a:gd name="T5" fmla="*/ 345 h 362"/>
                <a:gd name="T6" fmla="*/ 0 w 41"/>
                <a:gd name="T7" fmla="*/ 326 h 362"/>
                <a:gd name="T8" fmla="*/ 0 w 41"/>
                <a:gd name="T9" fmla="*/ 307 h 362"/>
                <a:gd name="T10" fmla="*/ 7 w 41"/>
                <a:gd name="T11" fmla="*/ 287 h 362"/>
                <a:gd name="T12" fmla="*/ 23 w 41"/>
                <a:gd name="T13" fmla="*/ 275 h 362"/>
                <a:gd name="T14" fmla="*/ 41 w 41"/>
                <a:gd name="T15" fmla="*/ 271 h 362"/>
                <a:gd name="T16" fmla="*/ 23 w 41"/>
                <a:gd name="T17" fmla="*/ 268 h 362"/>
                <a:gd name="T18" fmla="*/ 7 w 41"/>
                <a:gd name="T19" fmla="*/ 254 h 362"/>
                <a:gd name="T20" fmla="*/ 0 w 41"/>
                <a:gd name="T21" fmla="*/ 237 h 362"/>
                <a:gd name="T22" fmla="*/ 0 w 41"/>
                <a:gd name="T23" fmla="*/ 217 h 362"/>
                <a:gd name="T24" fmla="*/ 7 w 41"/>
                <a:gd name="T25" fmla="*/ 198 h 362"/>
                <a:gd name="T26" fmla="*/ 23 w 41"/>
                <a:gd name="T27" fmla="*/ 186 h 362"/>
                <a:gd name="T28" fmla="*/ 41 w 41"/>
                <a:gd name="T29" fmla="*/ 181 h 362"/>
                <a:gd name="T30" fmla="*/ 23 w 41"/>
                <a:gd name="T31" fmla="*/ 176 h 362"/>
                <a:gd name="T32" fmla="*/ 7 w 41"/>
                <a:gd name="T33" fmla="*/ 164 h 362"/>
                <a:gd name="T34" fmla="*/ 0 w 41"/>
                <a:gd name="T35" fmla="*/ 145 h 362"/>
                <a:gd name="T36" fmla="*/ 0 w 41"/>
                <a:gd name="T37" fmla="*/ 126 h 362"/>
                <a:gd name="T38" fmla="*/ 7 w 41"/>
                <a:gd name="T39" fmla="*/ 106 h 362"/>
                <a:gd name="T40" fmla="*/ 23 w 41"/>
                <a:gd name="T41" fmla="*/ 94 h 362"/>
                <a:gd name="T42" fmla="*/ 41 w 41"/>
                <a:gd name="T43" fmla="*/ 89 h 362"/>
                <a:gd name="T44" fmla="*/ 23 w 41"/>
                <a:gd name="T45" fmla="*/ 87 h 362"/>
                <a:gd name="T46" fmla="*/ 7 w 41"/>
                <a:gd name="T47" fmla="*/ 73 h 362"/>
                <a:gd name="T48" fmla="*/ 0 w 41"/>
                <a:gd name="T49" fmla="*/ 56 h 362"/>
                <a:gd name="T50" fmla="*/ 0 w 41"/>
                <a:gd name="T51" fmla="*/ 36 h 362"/>
                <a:gd name="T52" fmla="*/ 7 w 41"/>
                <a:gd name="T53" fmla="*/ 17 h 362"/>
                <a:gd name="T54" fmla="*/ 23 w 41"/>
                <a:gd name="T55" fmla="*/ 5 h 362"/>
                <a:gd name="T56" fmla="*/ 41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41" y="362"/>
                  </a:moveTo>
                  <a:lnTo>
                    <a:pt x="23" y="357"/>
                  </a:lnTo>
                  <a:lnTo>
                    <a:pt x="7" y="345"/>
                  </a:lnTo>
                  <a:lnTo>
                    <a:pt x="0" y="326"/>
                  </a:lnTo>
                  <a:lnTo>
                    <a:pt x="0" y="307"/>
                  </a:lnTo>
                  <a:lnTo>
                    <a:pt x="7" y="287"/>
                  </a:lnTo>
                  <a:lnTo>
                    <a:pt x="23" y="275"/>
                  </a:lnTo>
                  <a:lnTo>
                    <a:pt x="41" y="271"/>
                  </a:lnTo>
                  <a:lnTo>
                    <a:pt x="23" y="268"/>
                  </a:lnTo>
                  <a:lnTo>
                    <a:pt x="7" y="254"/>
                  </a:lnTo>
                  <a:lnTo>
                    <a:pt x="0" y="237"/>
                  </a:lnTo>
                  <a:lnTo>
                    <a:pt x="0" y="217"/>
                  </a:lnTo>
                  <a:lnTo>
                    <a:pt x="7" y="198"/>
                  </a:lnTo>
                  <a:lnTo>
                    <a:pt x="23" y="186"/>
                  </a:lnTo>
                  <a:lnTo>
                    <a:pt x="41" y="181"/>
                  </a:lnTo>
                  <a:lnTo>
                    <a:pt x="23" y="176"/>
                  </a:lnTo>
                  <a:lnTo>
                    <a:pt x="7" y="164"/>
                  </a:lnTo>
                  <a:lnTo>
                    <a:pt x="0" y="145"/>
                  </a:lnTo>
                  <a:lnTo>
                    <a:pt x="0" y="126"/>
                  </a:lnTo>
                  <a:lnTo>
                    <a:pt x="7" y="106"/>
                  </a:lnTo>
                  <a:lnTo>
                    <a:pt x="23" y="94"/>
                  </a:lnTo>
                  <a:lnTo>
                    <a:pt x="41" y="89"/>
                  </a:lnTo>
                  <a:lnTo>
                    <a:pt x="23" y="87"/>
                  </a:lnTo>
                  <a:lnTo>
                    <a:pt x="7" y="73"/>
                  </a:lnTo>
                  <a:lnTo>
                    <a:pt x="0" y="56"/>
                  </a:lnTo>
                  <a:lnTo>
                    <a:pt x="0" y="36"/>
                  </a:lnTo>
                  <a:lnTo>
                    <a:pt x="7" y="17"/>
                  </a:lnTo>
                  <a:lnTo>
                    <a:pt x="23" y="5"/>
                  </a:lnTo>
                  <a:lnTo>
                    <a:pt x="41"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0" name="Rectangle 12"/>
            <p:cNvSpPr>
              <a:spLocks noChangeArrowheads="1"/>
            </p:cNvSpPr>
            <p:nvPr/>
          </p:nvSpPr>
          <p:spPr bwMode="auto">
            <a:xfrm>
              <a:off x="1314" y="1676"/>
              <a:ext cx="172" cy="182"/>
            </a:xfrm>
            <a:prstGeom prst="rect">
              <a:avLst/>
            </a:prstGeom>
            <a:solidFill>
              <a:srgbClr val="000000"/>
            </a:solidFill>
            <a:ln w="317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091" name="Line 13"/>
            <p:cNvSpPr>
              <a:spLocks noChangeShapeType="1"/>
            </p:cNvSpPr>
            <p:nvPr/>
          </p:nvSpPr>
          <p:spPr bwMode="auto">
            <a:xfrm>
              <a:off x="1486" y="1768"/>
              <a:ext cx="343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2" name="Line 14"/>
            <p:cNvSpPr>
              <a:spLocks noChangeShapeType="1"/>
            </p:cNvSpPr>
            <p:nvPr/>
          </p:nvSpPr>
          <p:spPr bwMode="auto">
            <a:xfrm flipV="1">
              <a:off x="2174" y="1044"/>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3" name="Line 15"/>
            <p:cNvSpPr>
              <a:spLocks noChangeShapeType="1"/>
            </p:cNvSpPr>
            <p:nvPr/>
          </p:nvSpPr>
          <p:spPr bwMode="auto">
            <a:xfrm>
              <a:off x="2174" y="122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4" name="Line 16"/>
            <p:cNvSpPr>
              <a:spLocks noChangeShapeType="1"/>
            </p:cNvSpPr>
            <p:nvPr/>
          </p:nvSpPr>
          <p:spPr bwMode="auto">
            <a:xfrm>
              <a:off x="2174" y="1541"/>
              <a:ext cx="42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5" name="Line 17"/>
            <p:cNvSpPr>
              <a:spLocks noChangeShapeType="1"/>
            </p:cNvSpPr>
            <p:nvPr/>
          </p:nvSpPr>
          <p:spPr bwMode="auto">
            <a:xfrm flipH="1">
              <a:off x="1743" y="1314"/>
              <a:ext cx="43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6" name="Line 18"/>
            <p:cNvSpPr>
              <a:spLocks noChangeShapeType="1"/>
            </p:cNvSpPr>
            <p:nvPr/>
          </p:nvSpPr>
          <p:spPr bwMode="auto">
            <a:xfrm flipV="1">
              <a:off x="2430" y="1406"/>
              <a:ext cx="0" cy="13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7" name="Line 19"/>
            <p:cNvSpPr>
              <a:spLocks noChangeShapeType="1"/>
            </p:cNvSpPr>
            <p:nvPr/>
          </p:nvSpPr>
          <p:spPr bwMode="auto">
            <a:xfrm>
              <a:off x="1830" y="1314"/>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8" name="Line 20"/>
            <p:cNvSpPr>
              <a:spLocks noChangeShapeType="1"/>
            </p:cNvSpPr>
            <p:nvPr/>
          </p:nvSpPr>
          <p:spPr bwMode="auto">
            <a:xfrm flipH="1">
              <a:off x="2430" y="1768"/>
              <a:ext cx="87"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9" name="Freeform 21"/>
            <p:cNvSpPr>
              <a:spLocks/>
            </p:cNvSpPr>
            <p:nvPr/>
          </p:nvSpPr>
          <p:spPr bwMode="auto">
            <a:xfrm>
              <a:off x="2087" y="2220"/>
              <a:ext cx="343" cy="272"/>
            </a:xfrm>
            <a:custGeom>
              <a:avLst/>
              <a:gdLst>
                <a:gd name="T0" fmla="*/ 343 w 343"/>
                <a:gd name="T1" fmla="*/ 272 h 272"/>
                <a:gd name="T2" fmla="*/ 171 w 343"/>
                <a:gd name="T3" fmla="*/ 0 h 272"/>
                <a:gd name="T4" fmla="*/ 0 w 343"/>
                <a:gd name="T5" fmla="*/ 272 h 272"/>
                <a:gd name="T6" fmla="*/ 0 60000 65536"/>
                <a:gd name="T7" fmla="*/ 0 60000 65536"/>
                <a:gd name="T8" fmla="*/ 0 60000 65536"/>
                <a:gd name="T9" fmla="*/ 0 w 343"/>
                <a:gd name="T10" fmla="*/ 0 h 272"/>
                <a:gd name="T11" fmla="*/ 343 w 343"/>
                <a:gd name="T12" fmla="*/ 272 h 272"/>
              </a:gdLst>
              <a:ahLst/>
              <a:cxnLst>
                <a:cxn ang="T6">
                  <a:pos x="T0" y="T1"/>
                </a:cxn>
                <a:cxn ang="T7">
                  <a:pos x="T2" y="T3"/>
                </a:cxn>
                <a:cxn ang="T8">
                  <a:pos x="T4" y="T5"/>
                </a:cxn>
              </a:cxnLst>
              <a:rect l="T9" t="T10" r="T11" b="T12"/>
              <a:pathLst>
                <a:path w="343" h="272">
                  <a:moveTo>
                    <a:pt x="343" y="272"/>
                  </a:moveTo>
                  <a:lnTo>
                    <a:pt x="171" y="0"/>
                  </a:lnTo>
                  <a:lnTo>
                    <a:pt x="0" y="27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0" name="Freeform 22"/>
            <p:cNvSpPr>
              <a:spLocks/>
            </p:cNvSpPr>
            <p:nvPr/>
          </p:nvSpPr>
          <p:spPr bwMode="auto">
            <a:xfrm>
              <a:off x="3205" y="1768"/>
              <a:ext cx="344" cy="724"/>
            </a:xfrm>
            <a:custGeom>
              <a:avLst/>
              <a:gdLst>
                <a:gd name="T0" fmla="*/ 0 w 344"/>
                <a:gd name="T1" fmla="*/ 0 h 724"/>
                <a:gd name="T2" fmla="*/ 0 w 344"/>
                <a:gd name="T3" fmla="*/ 724 h 724"/>
                <a:gd name="T4" fmla="*/ 344 w 344"/>
                <a:gd name="T5" fmla="*/ 724 h 724"/>
                <a:gd name="T6" fmla="*/ 0 60000 65536"/>
                <a:gd name="T7" fmla="*/ 0 60000 65536"/>
                <a:gd name="T8" fmla="*/ 0 60000 65536"/>
                <a:gd name="T9" fmla="*/ 0 w 344"/>
                <a:gd name="T10" fmla="*/ 0 h 724"/>
                <a:gd name="T11" fmla="*/ 344 w 344"/>
                <a:gd name="T12" fmla="*/ 724 h 724"/>
              </a:gdLst>
              <a:ahLst/>
              <a:cxnLst>
                <a:cxn ang="T6">
                  <a:pos x="T0" y="T1"/>
                </a:cxn>
                <a:cxn ang="T7">
                  <a:pos x="T2" y="T3"/>
                </a:cxn>
                <a:cxn ang="T8">
                  <a:pos x="T4" y="T5"/>
                </a:cxn>
              </a:cxnLst>
              <a:rect l="T9" t="T10" r="T11" b="T12"/>
              <a:pathLst>
                <a:path w="344" h="724">
                  <a:moveTo>
                    <a:pt x="0" y="0"/>
                  </a:moveTo>
                  <a:lnTo>
                    <a:pt x="0" y="724"/>
                  </a:lnTo>
                  <a:lnTo>
                    <a:pt x="344" y="7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1" name="Line 23"/>
            <p:cNvSpPr>
              <a:spLocks noChangeShapeType="1"/>
            </p:cNvSpPr>
            <p:nvPr/>
          </p:nvSpPr>
          <p:spPr bwMode="auto">
            <a:xfrm>
              <a:off x="3893" y="1768"/>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2" name="Freeform 24"/>
            <p:cNvSpPr>
              <a:spLocks/>
            </p:cNvSpPr>
            <p:nvPr/>
          </p:nvSpPr>
          <p:spPr bwMode="auto">
            <a:xfrm>
              <a:off x="4956" y="1710"/>
              <a:ext cx="108" cy="116"/>
            </a:xfrm>
            <a:custGeom>
              <a:avLst/>
              <a:gdLst>
                <a:gd name="T0" fmla="*/ 0 w 108"/>
                <a:gd name="T1" fmla="*/ 58 h 116"/>
                <a:gd name="T2" fmla="*/ 5 w 108"/>
                <a:gd name="T3" fmla="*/ 36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6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6"/>
                  </a:lnTo>
                  <a:lnTo>
                    <a:pt x="16" y="17"/>
                  </a:lnTo>
                  <a:lnTo>
                    <a:pt x="32" y="5"/>
                  </a:lnTo>
                  <a:lnTo>
                    <a:pt x="53" y="0"/>
                  </a:lnTo>
                  <a:lnTo>
                    <a:pt x="76" y="5"/>
                  </a:lnTo>
                  <a:lnTo>
                    <a:pt x="92" y="17"/>
                  </a:lnTo>
                  <a:lnTo>
                    <a:pt x="103" y="36"/>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03" name="Line 25"/>
            <p:cNvSpPr>
              <a:spLocks noChangeShapeType="1"/>
            </p:cNvSpPr>
            <p:nvPr/>
          </p:nvSpPr>
          <p:spPr bwMode="auto">
            <a:xfrm flipV="1">
              <a:off x="4952" y="1710"/>
              <a:ext cx="116"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4" name="Line 26"/>
            <p:cNvSpPr>
              <a:spLocks noChangeShapeType="1"/>
            </p:cNvSpPr>
            <p:nvPr/>
          </p:nvSpPr>
          <p:spPr bwMode="auto">
            <a:xfrm>
              <a:off x="506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5" name="Line 27"/>
            <p:cNvSpPr>
              <a:spLocks noChangeShapeType="1"/>
            </p:cNvSpPr>
            <p:nvPr/>
          </p:nvSpPr>
          <p:spPr bwMode="auto">
            <a:xfrm>
              <a:off x="492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6" name="Freeform 28"/>
            <p:cNvSpPr>
              <a:spLocks/>
            </p:cNvSpPr>
            <p:nvPr/>
          </p:nvSpPr>
          <p:spPr bwMode="auto">
            <a:xfrm>
              <a:off x="3494" y="1710"/>
              <a:ext cx="110" cy="116"/>
            </a:xfrm>
            <a:custGeom>
              <a:avLst/>
              <a:gdLst>
                <a:gd name="T0" fmla="*/ 0 w 110"/>
                <a:gd name="T1" fmla="*/ 58 h 116"/>
                <a:gd name="T2" fmla="*/ 4 w 110"/>
                <a:gd name="T3" fmla="*/ 36 h 116"/>
                <a:gd name="T4" fmla="*/ 16 w 110"/>
                <a:gd name="T5" fmla="*/ 17 h 116"/>
                <a:gd name="T6" fmla="*/ 34 w 110"/>
                <a:gd name="T7" fmla="*/ 5 h 116"/>
                <a:gd name="T8" fmla="*/ 55 w 110"/>
                <a:gd name="T9" fmla="*/ 0 h 116"/>
                <a:gd name="T10" fmla="*/ 75 w 110"/>
                <a:gd name="T11" fmla="*/ 5 h 116"/>
                <a:gd name="T12" fmla="*/ 94 w 110"/>
                <a:gd name="T13" fmla="*/ 17 h 116"/>
                <a:gd name="T14" fmla="*/ 105 w 110"/>
                <a:gd name="T15" fmla="*/ 36 h 116"/>
                <a:gd name="T16" fmla="*/ 110 w 110"/>
                <a:gd name="T17" fmla="*/ 58 h 116"/>
                <a:gd name="T18" fmla="*/ 105 w 110"/>
                <a:gd name="T19" fmla="*/ 80 h 116"/>
                <a:gd name="T20" fmla="*/ 94 w 110"/>
                <a:gd name="T21" fmla="*/ 99 h 116"/>
                <a:gd name="T22" fmla="*/ 75 w 110"/>
                <a:gd name="T23" fmla="*/ 111 h 116"/>
                <a:gd name="T24" fmla="*/ 55 w 110"/>
                <a:gd name="T25" fmla="*/ 116 h 116"/>
                <a:gd name="T26" fmla="*/ 34 w 110"/>
                <a:gd name="T27" fmla="*/ 111 h 116"/>
                <a:gd name="T28" fmla="*/ 16 w 110"/>
                <a:gd name="T29" fmla="*/ 99 h 116"/>
                <a:gd name="T30" fmla="*/ 4 w 110"/>
                <a:gd name="T31" fmla="*/ 80 h 116"/>
                <a:gd name="T32" fmla="*/ 0 w 110"/>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0"/>
                <a:gd name="T52" fmla="*/ 0 h 116"/>
                <a:gd name="T53" fmla="*/ 110 w 110"/>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0" h="116">
                  <a:moveTo>
                    <a:pt x="0" y="58"/>
                  </a:moveTo>
                  <a:lnTo>
                    <a:pt x="4" y="36"/>
                  </a:lnTo>
                  <a:lnTo>
                    <a:pt x="16" y="17"/>
                  </a:lnTo>
                  <a:lnTo>
                    <a:pt x="34" y="5"/>
                  </a:lnTo>
                  <a:lnTo>
                    <a:pt x="55" y="0"/>
                  </a:lnTo>
                  <a:lnTo>
                    <a:pt x="75" y="5"/>
                  </a:lnTo>
                  <a:lnTo>
                    <a:pt x="94" y="17"/>
                  </a:lnTo>
                  <a:lnTo>
                    <a:pt x="105" y="36"/>
                  </a:lnTo>
                  <a:lnTo>
                    <a:pt x="110" y="58"/>
                  </a:lnTo>
                  <a:lnTo>
                    <a:pt x="105" y="80"/>
                  </a:lnTo>
                  <a:lnTo>
                    <a:pt x="94" y="99"/>
                  </a:lnTo>
                  <a:lnTo>
                    <a:pt x="75" y="111"/>
                  </a:lnTo>
                  <a:lnTo>
                    <a:pt x="55" y="116"/>
                  </a:lnTo>
                  <a:lnTo>
                    <a:pt x="34" y="111"/>
                  </a:lnTo>
                  <a:lnTo>
                    <a:pt x="16" y="99"/>
                  </a:lnTo>
                  <a:lnTo>
                    <a:pt x="4" y="80"/>
                  </a:lnTo>
                  <a:lnTo>
                    <a:pt x="0" y="58"/>
                  </a:lnTo>
                  <a:close/>
                </a:path>
              </a:pathLst>
            </a:custGeom>
            <a:solidFill>
              <a:srgbClr val="000000"/>
            </a:solidFill>
            <a:ln w="3175">
              <a:solidFill>
                <a:srgbClr val="000000"/>
              </a:solidFill>
              <a:prstDash val="solid"/>
              <a:round/>
              <a:headEnd/>
              <a:tailEnd/>
            </a:ln>
          </p:spPr>
          <p:txBody>
            <a:bodyPr/>
            <a:lstStyle/>
            <a:p>
              <a:endParaRPr lang="en-US"/>
            </a:p>
          </p:txBody>
        </p:sp>
        <p:sp>
          <p:nvSpPr>
            <p:cNvPr id="3107" name="Line 29"/>
            <p:cNvSpPr>
              <a:spLocks noChangeShapeType="1"/>
            </p:cNvSpPr>
            <p:nvPr/>
          </p:nvSpPr>
          <p:spPr bwMode="auto">
            <a:xfrm flipV="1">
              <a:off x="3489" y="1710"/>
              <a:ext cx="119"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8" name="Line 30"/>
            <p:cNvSpPr>
              <a:spLocks noChangeShapeType="1"/>
            </p:cNvSpPr>
            <p:nvPr/>
          </p:nvSpPr>
          <p:spPr bwMode="auto">
            <a:xfrm>
              <a:off x="3604" y="1768"/>
              <a:ext cx="3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9" name="Line 31"/>
            <p:cNvSpPr>
              <a:spLocks noChangeShapeType="1"/>
            </p:cNvSpPr>
            <p:nvPr/>
          </p:nvSpPr>
          <p:spPr bwMode="auto">
            <a:xfrm>
              <a:off x="3462"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0" name="Line 32"/>
            <p:cNvSpPr>
              <a:spLocks noChangeShapeType="1"/>
            </p:cNvSpPr>
            <p:nvPr/>
          </p:nvSpPr>
          <p:spPr bwMode="auto">
            <a:xfrm>
              <a:off x="3721" y="2492"/>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1" name="Line 33"/>
            <p:cNvSpPr>
              <a:spLocks noChangeShapeType="1"/>
            </p:cNvSpPr>
            <p:nvPr/>
          </p:nvSpPr>
          <p:spPr bwMode="auto">
            <a:xfrm>
              <a:off x="3205" y="2261"/>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2" name="Line 34"/>
            <p:cNvSpPr>
              <a:spLocks noChangeShapeType="1"/>
            </p:cNvSpPr>
            <p:nvPr/>
          </p:nvSpPr>
          <p:spPr bwMode="auto">
            <a:xfrm>
              <a:off x="3205" y="2039"/>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3" name="Line 35"/>
            <p:cNvSpPr>
              <a:spLocks noChangeShapeType="1"/>
            </p:cNvSpPr>
            <p:nvPr/>
          </p:nvSpPr>
          <p:spPr bwMode="auto">
            <a:xfrm flipH="1">
              <a:off x="3721" y="199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4" name="Line 36"/>
            <p:cNvSpPr>
              <a:spLocks noChangeShapeType="1"/>
            </p:cNvSpPr>
            <p:nvPr/>
          </p:nvSpPr>
          <p:spPr bwMode="auto">
            <a:xfrm flipH="1">
              <a:off x="3721" y="2220"/>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5" name="Line 37"/>
            <p:cNvSpPr>
              <a:spLocks noChangeShapeType="1"/>
            </p:cNvSpPr>
            <p:nvPr/>
          </p:nvSpPr>
          <p:spPr bwMode="auto">
            <a:xfrm>
              <a:off x="3893" y="2130"/>
              <a:ext cx="256"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6" name="Line 38"/>
            <p:cNvSpPr>
              <a:spLocks noChangeShapeType="1"/>
            </p:cNvSpPr>
            <p:nvPr/>
          </p:nvSpPr>
          <p:spPr bwMode="auto">
            <a:xfrm flipH="1">
              <a:off x="2946" y="2130"/>
              <a:ext cx="25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7" name="Line 39"/>
            <p:cNvSpPr>
              <a:spLocks noChangeShapeType="1"/>
            </p:cNvSpPr>
            <p:nvPr/>
          </p:nvSpPr>
          <p:spPr bwMode="auto">
            <a:xfrm flipV="1">
              <a:off x="3329" y="1899"/>
              <a:ext cx="4" cy="14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8" name="Line 40"/>
            <p:cNvSpPr>
              <a:spLocks noChangeShapeType="1"/>
            </p:cNvSpPr>
            <p:nvPr/>
          </p:nvSpPr>
          <p:spPr bwMode="auto">
            <a:xfrm flipV="1">
              <a:off x="3806" y="1858"/>
              <a:ext cx="0" cy="1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9" name="Line 41"/>
            <p:cNvSpPr>
              <a:spLocks noChangeShapeType="1"/>
            </p:cNvSpPr>
            <p:nvPr/>
          </p:nvSpPr>
          <p:spPr bwMode="auto">
            <a:xfrm>
              <a:off x="3806" y="2220"/>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0" name="Line 42"/>
            <p:cNvSpPr>
              <a:spLocks noChangeShapeType="1"/>
            </p:cNvSpPr>
            <p:nvPr/>
          </p:nvSpPr>
          <p:spPr bwMode="auto">
            <a:xfrm>
              <a:off x="4065" y="2130"/>
              <a:ext cx="0" cy="9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1" name="Line 43"/>
            <p:cNvSpPr>
              <a:spLocks noChangeShapeType="1"/>
            </p:cNvSpPr>
            <p:nvPr/>
          </p:nvSpPr>
          <p:spPr bwMode="auto">
            <a:xfrm flipV="1">
              <a:off x="4149" y="1858"/>
              <a:ext cx="0" cy="27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2" name="Freeform 44"/>
            <p:cNvSpPr>
              <a:spLocks/>
            </p:cNvSpPr>
            <p:nvPr/>
          </p:nvSpPr>
          <p:spPr bwMode="auto">
            <a:xfrm>
              <a:off x="3581" y="2434"/>
              <a:ext cx="108" cy="116"/>
            </a:xfrm>
            <a:custGeom>
              <a:avLst/>
              <a:gdLst>
                <a:gd name="T0" fmla="*/ 0 w 108"/>
                <a:gd name="T1" fmla="*/ 58 h 116"/>
                <a:gd name="T2" fmla="*/ 5 w 108"/>
                <a:gd name="T3" fmla="*/ 37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7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7"/>
                  </a:lnTo>
                  <a:lnTo>
                    <a:pt x="16" y="17"/>
                  </a:lnTo>
                  <a:lnTo>
                    <a:pt x="32" y="5"/>
                  </a:lnTo>
                  <a:lnTo>
                    <a:pt x="53" y="0"/>
                  </a:lnTo>
                  <a:lnTo>
                    <a:pt x="76" y="5"/>
                  </a:lnTo>
                  <a:lnTo>
                    <a:pt x="92" y="17"/>
                  </a:lnTo>
                  <a:lnTo>
                    <a:pt x="103" y="37"/>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23" name="Line 45"/>
            <p:cNvSpPr>
              <a:spLocks noChangeShapeType="1"/>
            </p:cNvSpPr>
            <p:nvPr/>
          </p:nvSpPr>
          <p:spPr bwMode="auto">
            <a:xfrm flipV="1">
              <a:off x="3576" y="2434"/>
              <a:ext cx="117"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4" name="Line 46"/>
            <p:cNvSpPr>
              <a:spLocks noChangeShapeType="1"/>
            </p:cNvSpPr>
            <p:nvPr/>
          </p:nvSpPr>
          <p:spPr bwMode="auto">
            <a:xfrm>
              <a:off x="368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5" name="Line 47"/>
            <p:cNvSpPr>
              <a:spLocks noChangeShapeType="1"/>
            </p:cNvSpPr>
            <p:nvPr/>
          </p:nvSpPr>
          <p:spPr bwMode="auto">
            <a:xfrm>
              <a:off x="354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6" name="Line 48"/>
            <p:cNvSpPr>
              <a:spLocks noChangeShapeType="1"/>
            </p:cNvSpPr>
            <p:nvPr/>
          </p:nvSpPr>
          <p:spPr bwMode="auto">
            <a:xfrm flipH="1">
              <a:off x="2258" y="2401"/>
              <a:ext cx="88"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7" name="Freeform 49"/>
            <p:cNvSpPr>
              <a:spLocks/>
            </p:cNvSpPr>
            <p:nvPr/>
          </p:nvSpPr>
          <p:spPr bwMode="auto">
            <a:xfrm>
              <a:off x="1915" y="2278"/>
              <a:ext cx="270" cy="67"/>
            </a:xfrm>
            <a:custGeom>
              <a:avLst/>
              <a:gdLst>
                <a:gd name="T0" fmla="*/ 270 w 270"/>
                <a:gd name="T1" fmla="*/ 55 h 67"/>
                <a:gd name="T2" fmla="*/ 194 w 270"/>
                <a:gd name="T3" fmla="*/ 0 h 67"/>
                <a:gd name="T4" fmla="*/ 87 w 270"/>
                <a:gd name="T5" fmla="*/ 0 h 67"/>
                <a:gd name="T6" fmla="*/ 0 w 270"/>
                <a:gd name="T7" fmla="*/ 67 h 67"/>
                <a:gd name="T8" fmla="*/ 0 60000 65536"/>
                <a:gd name="T9" fmla="*/ 0 60000 65536"/>
                <a:gd name="T10" fmla="*/ 0 60000 65536"/>
                <a:gd name="T11" fmla="*/ 0 60000 65536"/>
                <a:gd name="T12" fmla="*/ 0 w 270"/>
                <a:gd name="T13" fmla="*/ 0 h 67"/>
                <a:gd name="T14" fmla="*/ 270 w 270"/>
                <a:gd name="T15" fmla="*/ 67 h 67"/>
              </a:gdLst>
              <a:ahLst/>
              <a:cxnLst>
                <a:cxn ang="T8">
                  <a:pos x="T0" y="T1"/>
                </a:cxn>
                <a:cxn ang="T9">
                  <a:pos x="T2" y="T3"/>
                </a:cxn>
                <a:cxn ang="T10">
                  <a:pos x="T4" y="T5"/>
                </a:cxn>
                <a:cxn ang="T11">
                  <a:pos x="T6" y="T7"/>
                </a:cxn>
              </a:cxnLst>
              <a:rect l="T12" t="T13" r="T14" b="T15"/>
              <a:pathLst>
                <a:path w="270" h="67">
                  <a:moveTo>
                    <a:pt x="270" y="55"/>
                  </a:moveTo>
                  <a:lnTo>
                    <a:pt x="194" y="0"/>
                  </a:lnTo>
                  <a:lnTo>
                    <a:pt x="87" y="0"/>
                  </a:lnTo>
                  <a:lnTo>
                    <a:pt x="0" y="6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8" name="Freeform 50"/>
            <p:cNvSpPr>
              <a:spLocks/>
            </p:cNvSpPr>
            <p:nvPr/>
          </p:nvSpPr>
          <p:spPr bwMode="auto">
            <a:xfrm>
              <a:off x="2142" y="2447"/>
              <a:ext cx="160" cy="45"/>
            </a:xfrm>
            <a:custGeom>
              <a:avLst/>
              <a:gdLst>
                <a:gd name="T0" fmla="*/ 160 w 160"/>
                <a:gd name="T1" fmla="*/ 45 h 45"/>
                <a:gd name="T2" fmla="*/ 84 w 160"/>
                <a:gd name="T3" fmla="*/ 0 h 45"/>
                <a:gd name="T4" fmla="*/ 0 w 160"/>
                <a:gd name="T5" fmla="*/ 24 h 45"/>
                <a:gd name="T6" fmla="*/ 0 60000 65536"/>
                <a:gd name="T7" fmla="*/ 0 60000 65536"/>
                <a:gd name="T8" fmla="*/ 0 60000 65536"/>
                <a:gd name="T9" fmla="*/ 0 w 160"/>
                <a:gd name="T10" fmla="*/ 0 h 45"/>
                <a:gd name="T11" fmla="*/ 160 w 160"/>
                <a:gd name="T12" fmla="*/ 45 h 45"/>
              </a:gdLst>
              <a:ahLst/>
              <a:cxnLst>
                <a:cxn ang="T6">
                  <a:pos x="T0" y="T1"/>
                </a:cxn>
                <a:cxn ang="T7">
                  <a:pos x="T2" y="T3"/>
                </a:cxn>
                <a:cxn ang="T8">
                  <a:pos x="T4" y="T5"/>
                </a:cxn>
              </a:cxnLst>
              <a:rect l="T9" t="T10" r="T11" b="T12"/>
              <a:pathLst>
                <a:path w="160" h="45">
                  <a:moveTo>
                    <a:pt x="160" y="45"/>
                  </a:moveTo>
                  <a:lnTo>
                    <a:pt x="84" y="0"/>
                  </a:lnTo>
                  <a:lnTo>
                    <a:pt x="0" y="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9" name="Line 51"/>
            <p:cNvSpPr>
              <a:spLocks noChangeShapeType="1"/>
            </p:cNvSpPr>
            <p:nvPr/>
          </p:nvSpPr>
          <p:spPr bwMode="auto">
            <a:xfrm>
              <a:off x="2469" y="2176"/>
              <a:ext cx="168" cy="12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0" name="Line 52"/>
            <p:cNvSpPr>
              <a:spLocks noChangeShapeType="1"/>
            </p:cNvSpPr>
            <p:nvPr/>
          </p:nvSpPr>
          <p:spPr bwMode="auto">
            <a:xfrm>
              <a:off x="2506" y="1983"/>
              <a:ext cx="312" cy="29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1" name="Line 53"/>
            <p:cNvSpPr>
              <a:spLocks noChangeShapeType="1"/>
            </p:cNvSpPr>
            <p:nvPr/>
          </p:nvSpPr>
          <p:spPr bwMode="auto">
            <a:xfrm flipV="1">
              <a:off x="3968" y="1259"/>
              <a:ext cx="0" cy="49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2" name="Line 54"/>
            <p:cNvSpPr>
              <a:spLocks noChangeShapeType="1"/>
            </p:cNvSpPr>
            <p:nvPr/>
          </p:nvSpPr>
          <p:spPr bwMode="auto">
            <a:xfrm>
              <a:off x="3977" y="1474"/>
              <a:ext cx="64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3" name="Line 55"/>
            <p:cNvSpPr>
              <a:spLocks noChangeShapeType="1"/>
            </p:cNvSpPr>
            <p:nvPr/>
          </p:nvSpPr>
          <p:spPr bwMode="auto">
            <a:xfrm>
              <a:off x="4360" y="1474"/>
              <a:ext cx="0" cy="19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4" name="Line 56"/>
            <p:cNvSpPr>
              <a:spLocks noChangeShapeType="1"/>
            </p:cNvSpPr>
            <p:nvPr/>
          </p:nvSpPr>
          <p:spPr bwMode="auto">
            <a:xfrm flipH="1" flipV="1">
              <a:off x="4161" y="1259"/>
              <a:ext cx="27" cy="20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5" name="Line 57"/>
            <p:cNvSpPr>
              <a:spLocks noChangeShapeType="1"/>
            </p:cNvSpPr>
            <p:nvPr/>
          </p:nvSpPr>
          <p:spPr bwMode="auto">
            <a:xfrm flipH="1">
              <a:off x="3785" y="1339"/>
              <a:ext cx="172" cy="10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6" name="Line 58"/>
            <p:cNvSpPr>
              <a:spLocks noChangeShapeType="1"/>
            </p:cNvSpPr>
            <p:nvPr/>
          </p:nvSpPr>
          <p:spPr bwMode="auto">
            <a:xfrm flipV="1">
              <a:off x="2914" y="909"/>
              <a:ext cx="0" cy="84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7" name="Line 59"/>
            <p:cNvSpPr>
              <a:spLocks noChangeShapeType="1"/>
            </p:cNvSpPr>
            <p:nvPr/>
          </p:nvSpPr>
          <p:spPr bwMode="auto">
            <a:xfrm>
              <a:off x="2905" y="1213"/>
              <a:ext cx="321" cy="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8" name="Line 60"/>
            <p:cNvSpPr>
              <a:spLocks noChangeShapeType="1"/>
            </p:cNvSpPr>
            <p:nvPr/>
          </p:nvSpPr>
          <p:spPr bwMode="auto">
            <a:xfrm flipH="1" flipV="1">
              <a:off x="2765" y="1406"/>
              <a:ext cx="149" cy="4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7" name="Text Box 61"/>
          <p:cNvSpPr txBox="1">
            <a:spLocks noChangeArrowheads="1"/>
          </p:cNvSpPr>
          <p:nvPr/>
        </p:nvSpPr>
        <p:spPr bwMode="auto">
          <a:xfrm>
            <a:off x="3044825" y="5329238"/>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 (ALL)</a:t>
            </a:r>
          </a:p>
        </p:txBody>
      </p:sp>
      <p:sp>
        <p:nvSpPr>
          <p:cNvPr id="3078" name="Text Box 62"/>
          <p:cNvSpPr txBox="1">
            <a:spLocks noChangeArrowheads="1"/>
          </p:cNvSpPr>
          <p:nvPr/>
        </p:nvSpPr>
        <p:spPr bwMode="auto">
          <a:xfrm>
            <a:off x="3644900" y="3163888"/>
            <a:ext cx="758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LV</a:t>
            </a:r>
          </a:p>
        </p:txBody>
      </p:sp>
      <p:sp>
        <p:nvSpPr>
          <p:cNvPr id="3079" name="Text Box 63"/>
          <p:cNvSpPr txBox="1">
            <a:spLocks noChangeArrowheads="1"/>
          </p:cNvSpPr>
          <p:nvPr/>
        </p:nvSpPr>
        <p:spPr bwMode="auto">
          <a:xfrm>
            <a:off x="3357563" y="2322513"/>
            <a:ext cx="819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a:t>
            </a:r>
          </a:p>
        </p:txBody>
      </p:sp>
      <p:sp>
        <p:nvSpPr>
          <p:cNvPr id="3080" name="Text Box 64"/>
          <p:cNvSpPr txBox="1">
            <a:spLocks noChangeArrowheads="1"/>
          </p:cNvSpPr>
          <p:nvPr/>
        </p:nvSpPr>
        <p:spPr bwMode="auto">
          <a:xfrm>
            <a:off x="301625" y="4065588"/>
            <a:ext cx="2419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North American System</a:t>
            </a:r>
          </a:p>
        </p:txBody>
      </p:sp>
      <p:sp>
        <p:nvSpPr>
          <p:cNvPr id="3081" name="Text Box 65"/>
          <p:cNvSpPr txBox="1">
            <a:spLocks noChangeArrowheads="1"/>
          </p:cNvSpPr>
          <p:nvPr/>
        </p:nvSpPr>
        <p:spPr bwMode="auto">
          <a:xfrm>
            <a:off x="374650" y="1490663"/>
            <a:ext cx="315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European-Style System</a:t>
            </a:r>
          </a:p>
        </p:txBody>
      </p:sp>
      <p:sp>
        <p:nvSpPr>
          <p:cNvPr id="3082" name="Line 66"/>
          <p:cNvSpPr>
            <a:spLocks noChangeShapeType="1"/>
          </p:cNvSpPr>
          <p:nvPr/>
        </p:nvSpPr>
        <p:spPr bwMode="auto">
          <a:xfrm>
            <a:off x="241300" y="3970338"/>
            <a:ext cx="85074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221744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Comparison of Distribution Systems</a:t>
            </a:r>
          </a:p>
        </p:txBody>
      </p:sp>
      <p:sp>
        <p:nvSpPr>
          <p:cNvPr id="12291" name="Rectangle 3"/>
          <p:cNvSpPr>
            <a:spLocks noGrp="1" noChangeArrowheads="1"/>
          </p:cNvSpPr>
          <p:nvPr>
            <p:ph type="body" sz="half" idx="1"/>
          </p:nvPr>
        </p:nvSpPr>
        <p:spPr/>
        <p:txBody>
          <a:bodyPr/>
          <a:lstStyle/>
          <a:p>
            <a:pPr>
              <a:lnSpc>
                <a:spcPct val="90000"/>
              </a:lnSpc>
            </a:pPr>
            <a:r>
              <a:rPr lang="en-US" altLang="en-US" sz="2200"/>
              <a:t>North American System</a:t>
            </a:r>
          </a:p>
          <a:p>
            <a:pPr lvl="1">
              <a:lnSpc>
                <a:spcPct val="90000"/>
              </a:lnSpc>
            </a:pPr>
            <a:r>
              <a:rPr lang="en-US" altLang="en-US" sz="2200"/>
              <a:t>Primary (MV) system is extensive, complex</a:t>
            </a:r>
          </a:p>
          <a:p>
            <a:pPr lvl="1">
              <a:lnSpc>
                <a:spcPct val="90000"/>
              </a:lnSpc>
            </a:pPr>
            <a:r>
              <a:rPr lang="en-US" altLang="en-US" sz="2200"/>
              <a:t>Secondary (LV) is short</a:t>
            </a:r>
          </a:p>
          <a:p>
            <a:pPr lvl="1">
              <a:lnSpc>
                <a:spcPct val="90000"/>
              </a:lnSpc>
            </a:pPr>
            <a:r>
              <a:rPr lang="en-US" altLang="en-US" sz="2200"/>
              <a:t>4-5 houses per distribution transformer</a:t>
            </a:r>
          </a:p>
          <a:p>
            <a:pPr lvl="2">
              <a:lnSpc>
                <a:spcPct val="90000"/>
              </a:lnSpc>
            </a:pPr>
            <a:r>
              <a:rPr lang="en-US" altLang="en-US"/>
              <a:t>120/240 V single-phase (“split phase”) service</a:t>
            </a:r>
          </a:p>
          <a:p>
            <a:pPr lvl="1">
              <a:lnSpc>
                <a:spcPct val="90000"/>
              </a:lnSpc>
            </a:pPr>
            <a:r>
              <a:rPr lang="en-US" altLang="en-US" sz="2200"/>
              <a:t>1 Industrial customer per distribution transformer</a:t>
            </a:r>
          </a:p>
          <a:p>
            <a:pPr lvl="2">
              <a:lnSpc>
                <a:spcPct val="90000"/>
              </a:lnSpc>
            </a:pPr>
            <a:r>
              <a:rPr lang="en-US" altLang="en-US"/>
              <a:t>Or multiple transformers per customer</a:t>
            </a:r>
          </a:p>
          <a:p>
            <a:pPr lvl="1">
              <a:lnSpc>
                <a:spcPct val="90000"/>
              </a:lnSpc>
            </a:pPr>
            <a:r>
              <a:rPr lang="en-US" altLang="en-US" sz="2200"/>
              <a:t>Extended by adding transformer + wire</a:t>
            </a:r>
          </a:p>
        </p:txBody>
      </p:sp>
      <p:sp>
        <p:nvSpPr>
          <p:cNvPr id="12292" name="Rectangle 4"/>
          <p:cNvSpPr>
            <a:spLocks noGrp="1" noChangeArrowheads="1"/>
          </p:cNvSpPr>
          <p:nvPr>
            <p:ph type="body" sz="half" idx="2"/>
          </p:nvPr>
        </p:nvSpPr>
        <p:spPr/>
        <p:txBody>
          <a:bodyPr/>
          <a:lstStyle/>
          <a:p>
            <a:r>
              <a:rPr lang="en-US" altLang="en-US" sz="2200"/>
              <a:t>European Style System</a:t>
            </a:r>
          </a:p>
          <a:p>
            <a:pPr lvl="1"/>
            <a:r>
              <a:rPr lang="en-US" altLang="en-US" sz="2200"/>
              <a:t>MV System has simpler structure</a:t>
            </a:r>
          </a:p>
          <a:p>
            <a:pPr lvl="1"/>
            <a:r>
              <a:rPr lang="en-US" altLang="en-US" sz="2200"/>
              <a:t>LV System (400 V) is extensive</a:t>
            </a:r>
          </a:p>
          <a:p>
            <a:pPr lvl="1"/>
            <a:r>
              <a:rPr lang="en-US" altLang="en-US" sz="2200"/>
              <a:t>Perhaps 100 residences on MV/LV transformer</a:t>
            </a:r>
          </a:p>
          <a:p>
            <a:pPr lvl="2"/>
            <a:r>
              <a:rPr lang="en-US" altLang="en-US"/>
              <a:t>230/400 V 3-phase</a:t>
            </a:r>
          </a:p>
          <a:p>
            <a:pPr lvl="1"/>
            <a:r>
              <a:rPr lang="en-US" altLang="en-US" sz="2200"/>
              <a:t>Extended by adding wire</a:t>
            </a:r>
          </a:p>
          <a:p>
            <a:pPr lvl="2"/>
            <a:r>
              <a:rPr lang="en-US" altLang="en-US"/>
              <a:t>Fewer transformers</a:t>
            </a:r>
          </a:p>
        </p:txBody>
      </p:sp>
    </p:spTree>
    <p:extLst>
      <p:ext uri="{BB962C8B-B14F-4D97-AF65-F5344CB8AC3E}">
        <p14:creationId xmlns:p14="http://schemas.microsoft.com/office/powerpoint/2010/main" val="2277279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182562"/>
            <a:ext cx="2666999" cy="5151437"/>
          </a:xfrm>
        </p:spPr>
        <p:txBody>
          <a:bodyPr/>
          <a:lstStyle/>
          <a:p>
            <a:r>
              <a:rPr lang="en-US" dirty="0"/>
              <a:t>Urban </a:t>
            </a:r>
            <a:br>
              <a:rPr lang="en-US" dirty="0"/>
            </a:br>
            <a:r>
              <a:rPr lang="en-US" dirty="0"/>
              <a:t>Low-Voltage Network Systems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319" y="44355"/>
            <a:ext cx="6197600" cy="6540500"/>
          </a:xfrm>
          <a:prstGeom prst="rect">
            <a:avLst/>
          </a:prstGeom>
          <a:solidFill>
            <a:schemeClr val="bg1"/>
          </a:solidFill>
          <a:ln>
            <a:solidFill>
              <a:schemeClr val="tx1"/>
            </a:solidFill>
          </a:ln>
        </p:spPr>
      </p:pic>
    </p:spTree>
    <p:extLst>
      <p:ext uri="{BB962C8B-B14F-4D97-AF65-F5344CB8AC3E}">
        <p14:creationId xmlns:p14="http://schemas.microsoft.com/office/powerpoint/2010/main" val="2397801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1219200" y="1600200"/>
            <a:ext cx="6915150" cy="4133850"/>
          </a:xfrm>
          <a:prstGeom prst="rect">
            <a:avLst/>
          </a:prstGeom>
          <a:solidFill>
            <a:srgbClr val="FFFFCC"/>
          </a:solidFill>
          <a:ln>
            <a:noFill/>
          </a:ln>
          <a:effectLst/>
          <a:extLs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47" name="Rectangle 3"/>
          <p:cNvSpPr>
            <a:spLocks noGrp="1" noChangeArrowheads="1"/>
          </p:cNvSpPr>
          <p:nvPr>
            <p:ph type="title"/>
          </p:nvPr>
        </p:nvSpPr>
        <p:spPr>
          <a:ln/>
        </p:spPr>
        <p:txBody>
          <a:bodyPr/>
          <a:lstStyle/>
          <a:p>
            <a:r>
              <a:rPr lang="en-US" altLang="en-US" dirty="0"/>
              <a:t>Urban LV Network Systems – Another View</a:t>
            </a:r>
          </a:p>
        </p:txBody>
      </p:sp>
      <p:sp>
        <p:nvSpPr>
          <p:cNvPr id="185348"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5350" name="Line 6"/>
          <p:cNvSpPr>
            <a:spLocks noChangeShapeType="1"/>
          </p:cNvSpPr>
          <p:nvPr/>
        </p:nvSpPr>
        <p:spPr bwMode="auto">
          <a:xfrm flipH="1">
            <a:off x="2735263" y="3370263"/>
            <a:ext cx="238125"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1" name="Line 7"/>
          <p:cNvSpPr>
            <a:spLocks noChangeShapeType="1"/>
          </p:cNvSpPr>
          <p:nvPr/>
        </p:nvSpPr>
        <p:spPr bwMode="auto">
          <a:xfrm flipH="1">
            <a:off x="2381250" y="3370263"/>
            <a:ext cx="2079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2" name="Freeform 8"/>
          <p:cNvSpPr>
            <a:spLocks/>
          </p:cNvSpPr>
          <p:nvPr/>
        </p:nvSpPr>
        <p:spPr bwMode="auto">
          <a:xfrm>
            <a:off x="2589213" y="3132138"/>
            <a:ext cx="57150" cy="474662"/>
          </a:xfrm>
          <a:custGeom>
            <a:avLst/>
            <a:gdLst>
              <a:gd name="T0" fmla="*/ 0 w 36"/>
              <a:gd name="T1" fmla="*/ 299 h 299"/>
              <a:gd name="T2" fmla="*/ 16 w 36"/>
              <a:gd name="T3" fmla="*/ 295 h 299"/>
              <a:gd name="T4" fmla="*/ 28 w 36"/>
              <a:gd name="T5" fmla="*/ 285 h 299"/>
              <a:gd name="T6" fmla="*/ 36 w 36"/>
              <a:gd name="T7" fmla="*/ 269 h 299"/>
              <a:gd name="T8" fmla="*/ 36 w 36"/>
              <a:gd name="T9" fmla="*/ 253 h 299"/>
              <a:gd name="T10" fmla="*/ 28 w 36"/>
              <a:gd name="T11" fmla="*/ 237 h 299"/>
              <a:gd name="T12" fmla="*/ 16 w 36"/>
              <a:gd name="T13" fmla="*/ 227 h 299"/>
              <a:gd name="T14" fmla="*/ 0 w 36"/>
              <a:gd name="T15" fmla="*/ 223 h 299"/>
              <a:gd name="T16" fmla="*/ 16 w 36"/>
              <a:gd name="T17" fmla="*/ 219 h 299"/>
              <a:gd name="T18" fmla="*/ 28 w 36"/>
              <a:gd name="T19" fmla="*/ 209 h 299"/>
              <a:gd name="T20" fmla="*/ 36 w 36"/>
              <a:gd name="T21" fmla="*/ 196 h 299"/>
              <a:gd name="T22" fmla="*/ 36 w 36"/>
              <a:gd name="T23" fmla="*/ 178 h 299"/>
              <a:gd name="T24" fmla="*/ 28 w 36"/>
              <a:gd name="T25" fmla="*/ 164 h 299"/>
              <a:gd name="T26" fmla="*/ 16 w 36"/>
              <a:gd name="T27" fmla="*/ 154 h 299"/>
              <a:gd name="T28" fmla="*/ 0 w 36"/>
              <a:gd name="T29" fmla="*/ 150 h 299"/>
              <a:gd name="T30" fmla="*/ 16 w 36"/>
              <a:gd name="T31" fmla="*/ 146 h 299"/>
              <a:gd name="T32" fmla="*/ 28 w 36"/>
              <a:gd name="T33" fmla="*/ 136 h 299"/>
              <a:gd name="T34" fmla="*/ 36 w 36"/>
              <a:gd name="T35" fmla="*/ 120 h 299"/>
              <a:gd name="T36" fmla="*/ 36 w 36"/>
              <a:gd name="T37" fmla="*/ 104 h 299"/>
              <a:gd name="T38" fmla="*/ 28 w 36"/>
              <a:gd name="T39" fmla="*/ 88 h 299"/>
              <a:gd name="T40" fmla="*/ 16 w 36"/>
              <a:gd name="T41" fmla="*/ 78 h 299"/>
              <a:gd name="T42" fmla="*/ 0 w 36"/>
              <a:gd name="T43" fmla="*/ 74 h 299"/>
              <a:gd name="T44" fmla="*/ 16 w 36"/>
              <a:gd name="T45" fmla="*/ 70 h 299"/>
              <a:gd name="T46" fmla="*/ 28 w 36"/>
              <a:gd name="T47" fmla="*/ 60 h 299"/>
              <a:gd name="T48" fmla="*/ 36 w 36"/>
              <a:gd name="T49" fmla="*/ 46 h 299"/>
              <a:gd name="T50" fmla="*/ 36 w 36"/>
              <a:gd name="T51" fmla="*/ 28 h 299"/>
              <a:gd name="T52" fmla="*/ 28 w 36"/>
              <a:gd name="T53" fmla="*/ 14 h 299"/>
              <a:gd name="T54" fmla="*/ 16 w 36"/>
              <a:gd name="T55" fmla="*/ 4 h 299"/>
              <a:gd name="T56" fmla="*/ 0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0" y="299"/>
                </a:moveTo>
                <a:lnTo>
                  <a:pt x="16" y="295"/>
                </a:lnTo>
                <a:lnTo>
                  <a:pt x="28" y="285"/>
                </a:lnTo>
                <a:lnTo>
                  <a:pt x="36" y="269"/>
                </a:lnTo>
                <a:lnTo>
                  <a:pt x="36" y="253"/>
                </a:lnTo>
                <a:lnTo>
                  <a:pt x="28" y="237"/>
                </a:lnTo>
                <a:lnTo>
                  <a:pt x="16" y="227"/>
                </a:lnTo>
                <a:lnTo>
                  <a:pt x="0" y="223"/>
                </a:lnTo>
                <a:lnTo>
                  <a:pt x="16" y="219"/>
                </a:lnTo>
                <a:lnTo>
                  <a:pt x="28" y="209"/>
                </a:lnTo>
                <a:lnTo>
                  <a:pt x="36" y="196"/>
                </a:lnTo>
                <a:lnTo>
                  <a:pt x="36" y="178"/>
                </a:lnTo>
                <a:lnTo>
                  <a:pt x="28" y="164"/>
                </a:lnTo>
                <a:lnTo>
                  <a:pt x="16" y="154"/>
                </a:lnTo>
                <a:lnTo>
                  <a:pt x="0" y="150"/>
                </a:lnTo>
                <a:lnTo>
                  <a:pt x="16" y="146"/>
                </a:lnTo>
                <a:lnTo>
                  <a:pt x="28" y="136"/>
                </a:lnTo>
                <a:lnTo>
                  <a:pt x="36" y="120"/>
                </a:lnTo>
                <a:lnTo>
                  <a:pt x="36" y="104"/>
                </a:lnTo>
                <a:lnTo>
                  <a:pt x="28" y="88"/>
                </a:lnTo>
                <a:lnTo>
                  <a:pt x="16" y="78"/>
                </a:lnTo>
                <a:lnTo>
                  <a:pt x="0" y="74"/>
                </a:lnTo>
                <a:lnTo>
                  <a:pt x="16" y="70"/>
                </a:lnTo>
                <a:lnTo>
                  <a:pt x="28" y="60"/>
                </a:lnTo>
                <a:lnTo>
                  <a:pt x="36" y="46"/>
                </a:lnTo>
                <a:lnTo>
                  <a:pt x="36" y="28"/>
                </a:lnTo>
                <a:lnTo>
                  <a:pt x="28" y="14"/>
                </a:lnTo>
                <a:lnTo>
                  <a:pt x="16" y="4"/>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3" name="Freeform 9"/>
          <p:cNvSpPr>
            <a:spLocks/>
          </p:cNvSpPr>
          <p:nvPr/>
        </p:nvSpPr>
        <p:spPr bwMode="auto">
          <a:xfrm>
            <a:off x="2709863" y="3132138"/>
            <a:ext cx="57150" cy="474662"/>
          </a:xfrm>
          <a:custGeom>
            <a:avLst/>
            <a:gdLst>
              <a:gd name="T0" fmla="*/ 36 w 36"/>
              <a:gd name="T1" fmla="*/ 299 h 299"/>
              <a:gd name="T2" fmla="*/ 20 w 36"/>
              <a:gd name="T3" fmla="*/ 295 h 299"/>
              <a:gd name="T4" fmla="*/ 6 w 36"/>
              <a:gd name="T5" fmla="*/ 285 h 299"/>
              <a:gd name="T6" fmla="*/ 0 w 36"/>
              <a:gd name="T7" fmla="*/ 269 h 299"/>
              <a:gd name="T8" fmla="*/ 0 w 36"/>
              <a:gd name="T9" fmla="*/ 253 h 299"/>
              <a:gd name="T10" fmla="*/ 6 w 36"/>
              <a:gd name="T11" fmla="*/ 237 h 299"/>
              <a:gd name="T12" fmla="*/ 20 w 36"/>
              <a:gd name="T13" fmla="*/ 227 h 299"/>
              <a:gd name="T14" fmla="*/ 36 w 36"/>
              <a:gd name="T15" fmla="*/ 223 h 299"/>
              <a:gd name="T16" fmla="*/ 20 w 36"/>
              <a:gd name="T17" fmla="*/ 219 h 299"/>
              <a:gd name="T18" fmla="*/ 6 w 36"/>
              <a:gd name="T19" fmla="*/ 209 h 299"/>
              <a:gd name="T20" fmla="*/ 0 w 36"/>
              <a:gd name="T21" fmla="*/ 196 h 299"/>
              <a:gd name="T22" fmla="*/ 0 w 36"/>
              <a:gd name="T23" fmla="*/ 178 h 299"/>
              <a:gd name="T24" fmla="*/ 6 w 36"/>
              <a:gd name="T25" fmla="*/ 164 h 299"/>
              <a:gd name="T26" fmla="*/ 20 w 36"/>
              <a:gd name="T27" fmla="*/ 154 h 299"/>
              <a:gd name="T28" fmla="*/ 36 w 36"/>
              <a:gd name="T29" fmla="*/ 150 h 299"/>
              <a:gd name="T30" fmla="*/ 20 w 36"/>
              <a:gd name="T31" fmla="*/ 146 h 299"/>
              <a:gd name="T32" fmla="*/ 6 w 36"/>
              <a:gd name="T33" fmla="*/ 136 h 299"/>
              <a:gd name="T34" fmla="*/ 0 w 36"/>
              <a:gd name="T35" fmla="*/ 120 h 299"/>
              <a:gd name="T36" fmla="*/ 0 w 36"/>
              <a:gd name="T37" fmla="*/ 104 h 299"/>
              <a:gd name="T38" fmla="*/ 6 w 36"/>
              <a:gd name="T39" fmla="*/ 88 h 299"/>
              <a:gd name="T40" fmla="*/ 20 w 36"/>
              <a:gd name="T41" fmla="*/ 78 h 299"/>
              <a:gd name="T42" fmla="*/ 36 w 36"/>
              <a:gd name="T43" fmla="*/ 74 h 299"/>
              <a:gd name="T44" fmla="*/ 20 w 36"/>
              <a:gd name="T45" fmla="*/ 70 h 299"/>
              <a:gd name="T46" fmla="*/ 6 w 36"/>
              <a:gd name="T47" fmla="*/ 60 h 299"/>
              <a:gd name="T48" fmla="*/ 0 w 36"/>
              <a:gd name="T49" fmla="*/ 46 h 299"/>
              <a:gd name="T50" fmla="*/ 0 w 36"/>
              <a:gd name="T51" fmla="*/ 28 h 299"/>
              <a:gd name="T52" fmla="*/ 6 w 36"/>
              <a:gd name="T53" fmla="*/ 14 h 299"/>
              <a:gd name="T54" fmla="*/ 20 w 36"/>
              <a:gd name="T55" fmla="*/ 4 h 299"/>
              <a:gd name="T56" fmla="*/ 36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36" y="299"/>
                </a:moveTo>
                <a:lnTo>
                  <a:pt x="20" y="295"/>
                </a:lnTo>
                <a:lnTo>
                  <a:pt x="6" y="285"/>
                </a:lnTo>
                <a:lnTo>
                  <a:pt x="0" y="269"/>
                </a:lnTo>
                <a:lnTo>
                  <a:pt x="0" y="253"/>
                </a:lnTo>
                <a:lnTo>
                  <a:pt x="6" y="237"/>
                </a:lnTo>
                <a:lnTo>
                  <a:pt x="20" y="227"/>
                </a:lnTo>
                <a:lnTo>
                  <a:pt x="36" y="223"/>
                </a:lnTo>
                <a:lnTo>
                  <a:pt x="20" y="219"/>
                </a:lnTo>
                <a:lnTo>
                  <a:pt x="6" y="209"/>
                </a:lnTo>
                <a:lnTo>
                  <a:pt x="0" y="196"/>
                </a:lnTo>
                <a:lnTo>
                  <a:pt x="0" y="178"/>
                </a:lnTo>
                <a:lnTo>
                  <a:pt x="6" y="164"/>
                </a:lnTo>
                <a:lnTo>
                  <a:pt x="20" y="154"/>
                </a:lnTo>
                <a:lnTo>
                  <a:pt x="36" y="150"/>
                </a:lnTo>
                <a:lnTo>
                  <a:pt x="20" y="146"/>
                </a:lnTo>
                <a:lnTo>
                  <a:pt x="6" y="136"/>
                </a:lnTo>
                <a:lnTo>
                  <a:pt x="0" y="120"/>
                </a:lnTo>
                <a:lnTo>
                  <a:pt x="0" y="104"/>
                </a:lnTo>
                <a:lnTo>
                  <a:pt x="6" y="88"/>
                </a:lnTo>
                <a:lnTo>
                  <a:pt x="20" y="78"/>
                </a:lnTo>
                <a:lnTo>
                  <a:pt x="36" y="74"/>
                </a:lnTo>
                <a:lnTo>
                  <a:pt x="20" y="70"/>
                </a:lnTo>
                <a:lnTo>
                  <a:pt x="6" y="60"/>
                </a:lnTo>
                <a:lnTo>
                  <a:pt x="0" y="46"/>
                </a:lnTo>
                <a:lnTo>
                  <a:pt x="0" y="28"/>
                </a:lnTo>
                <a:lnTo>
                  <a:pt x="6" y="14"/>
                </a:lnTo>
                <a:lnTo>
                  <a:pt x="20" y="4"/>
                </a:lnTo>
                <a:lnTo>
                  <a:pt x="36"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4" name="Line 10"/>
          <p:cNvSpPr>
            <a:spLocks noChangeShapeType="1"/>
          </p:cNvSpPr>
          <p:nvPr/>
        </p:nvSpPr>
        <p:spPr bwMode="auto">
          <a:xfrm>
            <a:off x="2967038" y="2301875"/>
            <a:ext cx="1587" cy="18288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5" name="Rectangle 11"/>
          <p:cNvSpPr>
            <a:spLocks noChangeArrowheads="1"/>
          </p:cNvSpPr>
          <p:nvPr/>
        </p:nvSpPr>
        <p:spPr bwMode="auto">
          <a:xfrm>
            <a:off x="3152775" y="2362200"/>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6" name="Line 12"/>
          <p:cNvSpPr>
            <a:spLocks noChangeShapeType="1"/>
          </p:cNvSpPr>
          <p:nvPr/>
        </p:nvSpPr>
        <p:spPr bwMode="auto">
          <a:xfrm>
            <a:off x="2967038" y="2422525"/>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7" name="Line 13"/>
          <p:cNvSpPr>
            <a:spLocks noChangeShapeType="1"/>
          </p:cNvSpPr>
          <p:nvPr/>
        </p:nvSpPr>
        <p:spPr bwMode="auto">
          <a:xfrm>
            <a:off x="3263900" y="2422525"/>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8" name="Rectangle 14"/>
          <p:cNvSpPr>
            <a:spLocks noChangeArrowheads="1"/>
          </p:cNvSpPr>
          <p:nvPr/>
        </p:nvSpPr>
        <p:spPr bwMode="auto">
          <a:xfrm>
            <a:off x="3152775" y="2835275"/>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9" name="Line 15"/>
          <p:cNvSpPr>
            <a:spLocks noChangeShapeType="1"/>
          </p:cNvSpPr>
          <p:nvPr/>
        </p:nvSpPr>
        <p:spPr bwMode="auto">
          <a:xfrm>
            <a:off x="2967038" y="2895600"/>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0" name="Line 16"/>
          <p:cNvSpPr>
            <a:spLocks noChangeShapeType="1"/>
          </p:cNvSpPr>
          <p:nvPr/>
        </p:nvSpPr>
        <p:spPr bwMode="auto">
          <a:xfrm>
            <a:off x="3263900" y="2895600"/>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1" name="Rectangle 17"/>
          <p:cNvSpPr>
            <a:spLocks noChangeArrowheads="1"/>
          </p:cNvSpPr>
          <p:nvPr/>
        </p:nvSpPr>
        <p:spPr bwMode="auto">
          <a:xfrm>
            <a:off x="3152775" y="3309938"/>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2" name="Line 18"/>
          <p:cNvSpPr>
            <a:spLocks noChangeShapeType="1"/>
          </p:cNvSpPr>
          <p:nvPr/>
        </p:nvSpPr>
        <p:spPr bwMode="auto">
          <a:xfrm>
            <a:off x="2967038" y="3370263"/>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3" name="Line 19"/>
          <p:cNvSpPr>
            <a:spLocks noChangeShapeType="1"/>
          </p:cNvSpPr>
          <p:nvPr/>
        </p:nvSpPr>
        <p:spPr bwMode="auto">
          <a:xfrm>
            <a:off x="3263900" y="3370263"/>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4" name="Rectangle 20"/>
          <p:cNvSpPr>
            <a:spLocks noChangeArrowheads="1"/>
          </p:cNvSpPr>
          <p:nvPr/>
        </p:nvSpPr>
        <p:spPr bwMode="auto">
          <a:xfrm>
            <a:off x="3152775" y="3783013"/>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5" name="Line 21"/>
          <p:cNvSpPr>
            <a:spLocks noChangeShapeType="1"/>
          </p:cNvSpPr>
          <p:nvPr/>
        </p:nvSpPr>
        <p:spPr bwMode="auto">
          <a:xfrm>
            <a:off x="2967038" y="3843338"/>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6" name="Line 22"/>
          <p:cNvSpPr>
            <a:spLocks noChangeShapeType="1"/>
          </p:cNvSpPr>
          <p:nvPr/>
        </p:nvSpPr>
        <p:spPr bwMode="auto">
          <a:xfrm>
            <a:off x="3263900" y="3843338"/>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7" name="Line 23"/>
          <p:cNvSpPr>
            <a:spLocks noChangeShapeType="1"/>
          </p:cNvSpPr>
          <p:nvPr/>
        </p:nvSpPr>
        <p:spPr bwMode="auto">
          <a:xfrm>
            <a:off x="3448050" y="3843338"/>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8" name="Rectangle 24"/>
          <p:cNvSpPr>
            <a:spLocks noChangeArrowheads="1"/>
          </p:cNvSpPr>
          <p:nvPr/>
        </p:nvSpPr>
        <p:spPr bwMode="auto">
          <a:xfrm>
            <a:off x="1865313" y="2487613"/>
            <a:ext cx="10795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SUBSTATION</a:t>
            </a:r>
            <a:endParaRPr lang="en-US" altLang="en-US"/>
          </a:p>
        </p:txBody>
      </p:sp>
      <p:sp>
        <p:nvSpPr>
          <p:cNvPr id="185369" name="Line 25"/>
          <p:cNvSpPr>
            <a:spLocks noChangeShapeType="1"/>
          </p:cNvSpPr>
          <p:nvPr/>
        </p:nvSpPr>
        <p:spPr bwMode="auto">
          <a:xfrm>
            <a:off x="2381250" y="3132138"/>
            <a:ext cx="1588" cy="5318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0" name="Line 26"/>
          <p:cNvSpPr>
            <a:spLocks noChangeShapeType="1"/>
          </p:cNvSpPr>
          <p:nvPr/>
        </p:nvSpPr>
        <p:spPr bwMode="auto">
          <a:xfrm flipH="1">
            <a:off x="1833563" y="3783013"/>
            <a:ext cx="36988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1" name="Freeform 27"/>
          <p:cNvSpPr>
            <a:spLocks/>
          </p:cNvSpPr>
          <p:nvPr/>
        </p:nvSpPr>
        <p:spPr bwMode="auto">
          <a:xfrm>
            <a:off x="1785938" y="3756025"/>
            <a:ext cx="53975" cy="52388"/>
          </a:xfrm>
          <a:custGeom>
            <a:avLst/>
            <a:gdLst>
              <a:gd name="T0" fmla="*/ 34 w 34"/>
              <a:gd name="T1" fmla="*/ 33 h 33"/>
              <a:gd name="T2" fmla="*/ 0 w 34"/>
              <a:gd name="T3" fmla="*/ 17 h 33"/>
              <a:gd name="T4" fmla="*/ 34 w 34"/>
              <a:gd name="T5" fmla="*/ 0 h 33"/>
              <a:gd name="T6" fmla="*/ 34 w 34"/>
              <a:gd name="T7" fmla="*/ 33 h 33"/>
            </a:gdLst>
            <a:ahLst/>
            <a:cxnLst>
              <a:cxn ang="0">
                <a:pos x="T0" y="T1"/>
              </a:cxn>
              <a:cxn ang="0">
                <a:pos x="T2" y="T3"/>
              </a:cxn>
              <a:cxn ang="0">
                <a:pos x="T4" y="T5"/>
              </a:cxn>
              <a:cxn ang="0">
                <a:pos x="T6" y="T7"/>
              </a:cxn>
            </a:cxnLst>
            <a:rect l="0" t="0" r="r" b="b"/>
            <a:pathLst>
              <a:path w="34" h="33">
                <a:moveTo>
                  <a:pt x="34" y="33"/>
                </a:moveTo>
                <a:lnTo>
                  <a:pt x="0" y="17"/>
                </a:lnTo>
                <a:lnTo>
                  <a:pt x="34" y="0"/>
                </a:lnTo>
                <a:lnTo>
                  <a:pt x="34"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2" name="Line 28"/>
          <p:cNvSpPr>
            <a:spLocks noChangeShapeType="1"/>
          </p:cNvSpPr>
          <p:nvPr/>
        </p:nvSpPr>
        <p:spPr bwMode="auto">
          <a:xfrm flipH="1">
            <a:off x="1728788" y="3370263"/>
            <a:ext cx="65246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3" name="Rectangle 29"/>
          <p:cNvSpPr>
            <a:spLocks noChangeArrowheads="1"/>
          </p:cNvSpPr>
          <p:nvPr/>
        </p:nvSpPr>
        <p:spPr bwMode="auto">
          <a:xfrm>
            <a:off x="1422400" y="3849688"/>
            <a:ext cx="12604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TRANSMISSION</a:t>
            </a:r>
            <a:endParaRPr lang="en-US" altLang="en-US"/>
          </a:p>
        </p:txBody>
      </p:sp>
      <p:sp>
        <p:nvSpPr>
          <p:cNvPr id="185374" name="Rectangle 30"/>
          <p:cNvSpPr>
            <a:spLocks noChangeArrowheads="1"/>
          </p:cNvSpPr>
          <p:nvPr/>
        </p:nvSpPr>
        <p:spPr bwMode="auto">
          <a:xfrm>
            <a:off x="1700213" y="4038600"/>
            <a:ext cx="719137"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dirty="0">
                <a:solidFill>
                  <a:srgbClr val="000000"/>
                </a:solidFill>
                <a:latin typeface="Arial" panose="020B0604020202020204" pitchFamily="34" charset="0"/>
              </a:rPr>
              <a:t>SYSTEM</a:t>
            </a:r>
            <a:endParaRPr lang="en-US" altLang="en-US" dirty="0"/>
          </a:p>
        </p:txBody>
      </p:sp>
      <p:sp>
        <p:nvSpPr>
          <p:cNvPr id="185375" name="Rectangle 31"/>
          <p:cNvSpPr>
            <a:spLocks noChangeArrowheads="1"/>
          </p:cNvSpPr>
          <p:nvPr/>
        </p:nvSpPr>
        <p:spPr bwMode="auto">
          <a:xfrm>
            <a:off x="1770063" y="4440238"/>
            <a:ext cx="1512887"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FEEDER BREAKER</a:t>
            </a:r>
            <a:endParaRPr lang="en-US" altLang="en-US"/>
          </a:p>
        </p:txBody>
      </p:sp>
      <p:sp>
        <p:nvSpPr>
          <p:cNvPr id="185376" name="Rectangle 32"/>
          <p:cNvSpPr>
            <a:spLocks noChangeArrowheads="1"/>
          </p:cNvSpPr>
          <p:nvPr/>
        </p:nvSpPr>
        <p:spPr bwMode="auto">
          <a:xfrm>
            <a:off x="1919288" y="4629150"/>
            <a:ext cx="12128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OR RECLOSER</a:t>
            </a:r>
            <a:endParaRPr lang="en-US" altLang="en-US"/>
          </a:p>
        </p:txBody>
      </p:sp>
      <p:sp>
        <p:nvSpPr>
          <p:cNvPr id="185377" name="Line 33"/>
          <p:cNvSpPr>
            <a:spLocks noChangeShapeType="1"/>
          </p:cNvSpPr>
          <p:nvPr/>
        </p:nvSpPr>
        <p:spPr bwMode="auto">
          <a:xfrm flipV="1">
            <a:off x="3152775" y="4008438"/>
            <a:ext cx="53975" cy="4254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8" name="Freeform 34"/>
          <p:cNvSpPr>
            <a:spLocks/>
          </p:cNvSpPr>
          <p:nvPr/>
        </p:nvSpPr>
        <p:spPr bwMode="auto">
          <a:xfrm>
            <a:off x="3178175" y="3960813"/>
            <a:ext cx="53975" cy="57150"/>
          </a:xfrm>
          <a:custGeom>
            <a:avLst/>
            <a:gdLst>
              <a:gd name="T0" fmla="*/ 0 w 34"/>
              <a:gd name="T1" fmla="*/ 32 h 36"/>
              <a:gd name="T2" fmla="*/ 20 w 34"/>
              <a:gd name="T3" fmla="*/ 0 h 36"/>
              <a:gd name="T4" fmla="*/ 34 w 34"/>
              <a:gd name="T5" fmla="*/ 36 h 36"/>
              <a:gd name="T6" fmla="*/ 0 w 34"/>
              <a:gd name="T7" fmla="*/ 32 h 36"/>
            </a:gdLst>
            <a:ahLst/>
            <a:cxnLst>
              <a:cxn ang="0">
                <a:pos x="T0" y="T1"/>
              </a:cxn>
              <a:cxn ang="0">
                <a:pos x="T2" y="T3"/>
              </a:cxn>
              <a:cxn ang="0">
                <a:pos x="T4" y="T5"/>
              </a:cxn>
              <a:cxn ang="0">
                <a:pos x="T6" y="T7"/>
              </a:cxn>
            </a:cxnLst>
            <a:rect l="0" t="0" r="r" b="b"/>
            <a:pathLst>
              <a:path w="34" h="36">
                <a:moveTo>
                  <a:pt x="0" y="32"/>
                </a:moveTo>
                <a:lnTo>
                  <a:pt x="20" y="0"/>
                </a:lnTo>
                <a:lnTo>
                  <a:pt x="34" y="36"/>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9" name="Line 35"/>
          <p:cNvSpPr>
            <a:spLocks noChangeShapeType="1"/>
          </p:cNvSpPr>
          <p:nvPr/>
        </p:nvSpPr>
        <p:spPr bwMode="auto">
          <a:xfrm>
            <a:off x="3448050" y="3370263"/>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0" name="Line 36"/>
          <p:cNvSpPr>
            <a:spLocks noChangeShapeType="1"/>
          </p:cNvSpPr>
          <p:nvPr/>
        </p:nvSpPr>
        <p:spPr bwMode="auto">
          <a:xfrm>
            <a:off x="3390900" y="2895600"/>
            <a:ext cx="3975100"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1" name="Line 37"/>
          <p:cNvSpPr>
            <a:spLocks noChangeShapeType="1"/>
          </p:cNvSpPr>
          <p:nvPr/>
        </p:nvSpPr>
        <p:spPr bwMode="auto">
          <a:xfrm>
            <a:off x="3448050" y="2422525"/>
            <a:ext cx="39782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2" name="Line 38"/>
          <p:cNvSpPr>
            <a:spLocks noChangeShapeType="1"/>
          </p:cNvSpPr>
          <p:nvPr/>
        </p:nvSpPr>
        <p:spPr bwMode="auto">
          <a:xfrm flipV="1">
            <a:off x="4103688"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3" name="Line 39"/>
          <p:cNvSpPr>
            <a:spLocks noChangeShapeType="1"/>
          </p:cNvSpPr>
          <p:nvPr/>
        </p:nvSpPr>
        <p:spPr bwMode="auto">
          <a:xfrm flipV="1">
            <a:off x="4103688"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4" name="Freeform 40"/>
          <p:cNvSpPr>
            <a:spLocks/>
          </p:cNvSpPr>
          <p:nvPr/>
        </p:nvSpPr>
        <p:spPr bwMode="auto">
          <a:xfrm>
            <a:off x="3976688" y="419100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5" name="Freeform 41"/>
          <p:cNvSpPr>
            <a:spLocks/>
          </p:cNvSpPr>
          <p:nvPr/>
        </p:nvSpPr>
        <p:spPr bwMode="auto">
          <a:xfrm>
            <a:off x="3976688" y="425450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6" name="Rectangle 42"/>
          <p:cNvSpPr>
            <a:spLocks noChangeArrowheads="1"/>
          </p:cNvSpPr>
          <p:nvPr/>
        </p:nvSpPr>
        <p:spPr bwMode="auto">
          <a:xfrm>
            <a:off x="4071938" y="4397375"/>
            <a:ext cx="61912" cy="61913"/>
          </a:xfrm>
          <a:prstGeom prst="rect">
            <a:avLst/>
          </a:prstGeom>
          <a:solidFill>
            <a:srgbClr val="FFFFFF"/>
          </a:solidFill>
          <a:ln w="3175">
            <a:solidFill>
              <a:srgbClr val="000000"/>
            </a:solidFill>
            <a:miter lim="800000"/>
            <a:headEnd/>
            <a:tailEnd/>
          </a:ln>
        </p:spPr>
        <p:txBody>
          <a:bodyPr/>
          <a:lstStyle/>
          <a:p>
            <a:endParaRPr lang="en-US"/>
          </a:p>
        </p:txBody>
      </p:sp>
      <p:sp>
        <p:nvSpPr>
          <p:cNvPr id="185387" name="Line 43"/>
          <p:cNvSpPr>
            <a:spLocks noChangeShapeType="1"/>
          </p:cNvSpPr>
          <p:nvPr/>
        </p:nvSpPr>
        <p:spPr bwMode="auto">
          <a:xfrm>
            <a:off x="4103688"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8" name="Line 44"/>
          <p:cNvSpPr>
            <a:spLocks noChangeShapeType="1"/>
          </p:cNvSpPr>
          <p:nvPr/>
        </p:nvSpPr>
        <p:spPr bwMode="auto">
          <a:xfrm flipV="1">
            <a:off x="4578350"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9" name="Line 45"/>
          <p:cNvSpPr>
            <a:spLocks noChangeShapeType="1"/>
          </p:cNvSpPr>
          <p:nvPr/>
        </p:nvSpPr>
        <p:spPr bwMode="auto">
          <a:xfrm flipV="1">
            <a:off x="4578350"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0" name="Freeform 46"/>
          <p:cNvSpPr>
            <a:spLocks/>
          </p:cNvSpPr>
          <p:nvPr/>
        </p:nvSpPr>
        <p:spPr bwMode="auto">
          <a:xfrm>
            <a:off x="4451350" y="419100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1" name="Freeform 47"/>
          <p:cNvSpPr>
            <a:spLocks/>
          </p:cNvSpPr>
          <p:nvPr/>
        </p:nvSpPr>
        <p:spPr bwMode="auto">
          <a:xfrm>
            <a:off x="4451350" y="425450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2" name="Rectangle 48"/>
          <p:cNvSpPr>
            <a:spLocks noChangeArrowheads="1"/>
          </p:cNvSpPr>
          <p:nvPr/>
        </p:nvSpPr>
        <p:spPr bwMode="auto">
          <a:xfrm>
            <a:off x="4546600"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3" name="Line 49"/>
          <p:cNvSpPr>
            <a:spLocks noChangeShapeType="1"/>
          </p:cNvSpPr>
          <p:nvPr/>
        </p:nvSpPr>
        <p:spPr bwMode="auto">
          <a:xfrm>
            <a:off x="4578350"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4" name="Line 50"/>
          <p:cNvSpPr>
            <a:spLocks noChangeShapeType="1"/>
          </p:cNvSpPr>
          <p:nvPr/>
        </p:nvSpPr>
        <p:spPr bwMode="auto">
          <a:xfrm flipV="1">
            <a:off x="5053013"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5" name="Line 51"/>
          <p:cNvSpPr>
            <a:spLocks noChangeShapeType="1"/>
          </p:cNvSpPr>
          <p:nvPr/>
        </p:nvSpPr>
        <p:spPr bwMode="auto">
          <a:xfrm flipV="1">
            <a:off x="5053013"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6" name="Freeform 52"/>
          <p:cNvSpPr>
            <a:spLocks/>
          </p:cNvSpPr>
          <p:nvPr/>
        </p:nvSpPr>
        <p:spPr bwMode="auto">
          <a:xfrm>
            <a:off x="4926013" y="419100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20 w 159"/>
              <a:gd name="T31" fmla="*/ 0 h 18"/>
              <a:gd name="T32" fmla="*/ 124 w 159"/>
              <a:gd name="T33" fmla="*/ 12 h 18"/>
              <a:gd name="T34" fmla="*/ 134 w 159"/>
              <a:gd name="T35" fmla="*/ 18 h 18"/>
              <a:gd name="T36" fmla="*/ 146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7" name="Freeform 53"/>
          <p:cNvSpPr>
            <a:spLocks/>
          </p:cNvSpPr>
          <p:nvPr/>
        </p:nvSpPr>
        <p:spPr bwMode="auto">
          <a:xfrm>
            <a:off x="4926013" y="425450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20 w 159"/>
              <a:gd name="T31" fmla="*/ 20 h 20"/>
              <a:gd name="T32" fmla="*/ 124 w 159"/>
              <a:gd name="T33" fmla="*/ 8 h 20"/>
              <a:gd name="T34" fmla="*/ 134 w 159"/>
              <a:gd name="T35" fmla="*/ 0 h 20"/>
              <a:gd name="T36" fmla="*/ 146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8" name="Rectangle 54"/>
          <p:cNvSpPr>
            <a:spLocks noChangeArrowheads="1"/>
          </p:cNvSpPr>
          <p:nvPr/>
        </p:nvSpPr>
        <p:spPr bwMode="auto">
          <a:xfrm>
            <a:off x="5021263"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9" name="Line 55"/>
          <p:cNvSpPr>
            <a:spLocks noChangeShapeType="1"/>
          </p:cNvSpPr>
          <p:nvPr/>
        </p:nvSpPr>
        <p:spPr bwMode="auto">
          <a:xfrm>
            <a:off x="5053013"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0" name="Line 56"/>
          <p:cNvSpPr>
            <a:spLocks noChangeShapeType="1"/>
          </p:cNvSpPr>
          <p:nvPr/>
        </p:nvSpPr>
        <p:spPr bwMode="auto">
          <a:xfrm flipV="1">
            <a:off x="5527675"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1" name="Line 57"/>
          <p:cNvSpPr>
            <a:spLocks noChangeShapeType="1"/>
          </p:cNvSpPr>
          <p:nvPr/>
        </p:nvSpPr>
        <p:spPr bwMode="auto">
          <a:xfrm flipV="1">
            <a:off x="5527675"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2" name="Freeform 58"/>
          <p:cNvSpPr>
            <a:spLocks/>
          </p:cNvSpPr>
          <p:nvPr/>
        </p:nvSpPr>
        <p:spPr bwMode="auto">
          <a:xfrm>
            <a:off x="5400675"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3" name="Freeform 59"/>
          <p:cNvSpPr>
            <a:spLocks/>
          </p:cNvSpPr>
          <p:nvPr/>
        </p:nvSpPr>
        <p:spPr bwMode="auto">
          <a:xfrm>
            <a:off x="5400675"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4" name="Rectangle 60"/>
          <p:cNvSpPr>
            <a:spLocks noChangeArrowheads="1"/>
          </p:cNvSpPr>
          <p:nvPr/>
        </p:nvSpPr>
        <p:spPr bwMode="auto">
          <a:xfrm>
            <a:off x="5495925"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05" name="Line 61"/>
          <p:cNvSpPr>
            <a:spLocks noChangeShapeType="1"/>
          </p:cNvSpPr>
          <p:nvPr/>
        </p:nvSpPr>
        <p:spPr bwMode="auto">
          <a:xfrm>
            <a:off x="5527675"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6" name="Line 62"/>
          <p:cNvSpPr>
            <a:spLocks noChangeShapeType="1"/>
          </p:cNvSpPr>
          <p:nvPr/>
        </p:nvSpPr>
        <p:spPr bwMode="auto">
          <a:xfrm flipV="1">
            <a:off x="6002338"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7" name="Line 63"/>
          <p:cNvSpPr>
            <a:spLocks noChangeShapeType="1"/>
          </p:cNvSpPr>
          <p:nvPr/>
        </p:nvSpPr>
        <p:spPr bwMode="auto">
          <a:xfrm flipV="1">
            <a:off x="6002338"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8" name="Freeform 64"/>
          <p:cNvSpPr>
            <a:spLocks/>
          </p:cNvSpPr>
          <p:nvPr/>
        </p:nvSpPr>
        <p:spPr bwMode="auto">
          <a:xfrm>
            <a:off x="5875338"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9" name="Freeform 65"/>
          <p:cNvSpPr>
            <a:spLocks/>
          </p:cNvSpPr>
          <p:nvPr/>
        </p:nvSpPr>
        <p:spPr bwMode="auto">
          <a:xfrm>
            <a:off x="5875338"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0" name="Rectangle 66"/>
          <p:cNvSpPr>
            <a:spLocks noChangeArrowheads="1"/>
          </p:cNvSpPr>
          <p:nvPr/>
        </p:nvSpPr>
        <p:spPr bwMode="auto">
          <a:xfrm>
            <a:off x="5970588"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1" name="Line 67"/>
          <p:cNvSpPr>
            <a:spLocks noChangeShapeType="1"/>
          </p:cNvSpPr>
          <p:nvPr/>
        </p:nvSpPr>
        <p:spPr bwMode="auto">
          <a:xfrm>
            <a:off x="6002338"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2" name="Line 68"/>
          <p:cNvSpPr>
            <a:spLocks noChangeShapeType="1"/>
          </p:cNvSpPr>
          <p:nvPr/>
        </p:nvSpPr>
        <p:spPr bwMode="auto">
          <a:xfrm flipV="1">
            <a:off x="6477000"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3" name="Line 69"/>
          <p:cNvSpPr>
            <a:spLocks noChangeShapeType="1"/>
          </p:cNvSpPr>
          <p:nvPr/>
        </p:nvSpPr>
        <p:spPr bwMode="auto">
          <a:xfrm flipV="1">
            <a:off x="6477000"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4" name="Freeform 70"/>
          <p:cNvSpPr>
            <a:spLocks/>
          </p:cNvSpPr>
          <p:nvPr/>
        </p:nvSpPr>
        <p:spPr bwMode="auto">
          <a:xfrm>
            <a:off x="6350000"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5" name="Freeform 71"/>
          <p:cNvSpPr>
            <a:spLocks/>
          </p:cNvSpPr>
          <p:nvPr/>
        </p:nvSpPr>
        <p:spPr bwMode="auto">
          <a:xfrm>
            <a:off x="6350000"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6" name="Rectangle 72"/>
          <p:cNvSpPr>
            <a:spLocks noChangeArrowheads="1"/>
          </p:cNvSpPr>
          <p:nvPr/>
        </p:nvSpPr>
        <p:spPr bwMode="auto">
          <a:xfrm>
            <a:off x="6445250"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7" name="Line 73"/>
          <p:cNvSpPr>
            <a:spLocks noChangeShapeType="1"/>
          </p:cNvSpPr>
          <p:nvPr/>
        </p:nvSpPr>
        <p:spPr bwMode="auto">
          <a:xfrm>
            <a:off x="6477000"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8" name="Line 74"/>
          <p:cNvSpPr>
            <a:spLocks noChangeShapeType="1"/>
          </p:cNvSpPr>
          <p:nvPr/>
        </p:nvSpPr>
        <p:spPr bwMode="auto">
          <a:xfrm flipV="1">
            <a:off x="6951663"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9" name="Line 75"/>
          <p:cNvSpPr>
            <a:spLocks noChangeShapeType="1"/>
          </p:cNvSpPr>
          <p:nvPr/>
        </p:nvSpPr>
        <p:spPr bwMode="auto">
          <a:xfrm flipV="1">
            <a:off x="6951663"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0" name="Freeform 76"/>
          <p:cNvSpPr>
            <a:spLocks/>
          </p:cNvSpPr>
          <p:nvPr/>
        </p:nvSpPr>
        <p:spPr bwMode="auto">
          <a:xfrm>
            <a:off x="6824663"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1" name="Freeform 77"/>
          <p:cNvSpPr>
            <a:spLocks/>
          </p:cNvSpPr>
          <p:nvPr/>
        </p:nvSpPr>
        <p:spPr bwMode="auto">
          <a:xfrm>
            <a:off x="6824663"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2" name="Rectangle 78"/>
          <p:cNvSpPr>
            <a:spLocks noChangeArrowheads="1"/>
          </p:cNvSpPr>
          <p:nvPr/>
        </p:nvSpPr>
        <p:spPr bwMode="auto">
          <a:xfrm>
            <a:off x="6919913"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3" name="Line 79"/>
          <p:cNvSpPr>
            <a:spLocks noChangeShapeType="1"/>
          </p:cNvSpPr>
          <p:nvPr/>
        </p:nvSpPr>
        <p:spPr bwMode="auto">
          <a:xfrm>
            <a:off x="6951663"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4" name="Line 80"/>
          <p:cNvSpPr>
            <a:spLocks noChangeShapeType="1"/>
          </p:cNvSpPr>
          <p:nvPr/>
        </p:nvSpPr>
        <p:spPr bwMode="auto">
          <a:xfrm flipV="1">
            <a:off x="7426325"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5" name="Line 81"/>
          <p:cNvSpPr>
            <a:spLocks noChangeShapeType="1"/>
          </p:cNvSpPr>
          <p:nvPr/>
        </p:nvSpPr>
        <p:spPr bwMode="auto">
          <a:xfrm flipV="1">
            <a:off x="7426325"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6" name="Freeform 82"/>
          <p:cNvSpPr>
            <a:spLocks/>
          </p:cNvSpPr>
          <p:nvPr/>
        </p:nvSpPr>
        <p:spPr bwMode="auto">
          <a:xfrm>
            <a:off x="7299325"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7" name="Freeform 83"/>
          <p:cNvSpPr>
            <a:spLocks/>
          </p:cNvSpPr>
          <p:nvPr/>
        </p:nvSpPr>
        <p:spPr bwMode="auto">
          <a:xfrm>
            <a:off x="7299325"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8" name="Rectangle 84"/>
          <p:cNvSpPr>
            <a:spLocks noChangeArrowheads="1"/>
          </p:cNvSpPr>
          <p:nvPr/>
        </p:nvSpPr>
        <p:spPr bwMode="auto">
          <a:xfrm>
            <a:off x="7394575"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9" name="Line 85"/>
          <p:cNvSpPr>
            <a:spLocks noChangeShapeType="1"/>
          </p:cNvSpPr>
          <p:nvPr/>
        </p:nvSpPr>
        <p:spPr bwMode="auto">
          <a:xfrm>
            <a:off x="7426325"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0" name="Line 86"/>
          <p:cNvSpPr>
            <a:spLocks noChangeShapeType="1"/>
          </p:cNvSpPr>
          <p:nvPr/>
        </p:nvSpPr>
        <p:spPr bwMode="auto">
          <a:xfrm flipV="1">
            <a:off x="3627438"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1" name="Line 87"/>
          <p:cNvSpPr>
            <a:spLocks noChangeShapeType="1"/>
          </p:cNvSpPr>
          <p:nvPr/>
        </p:nvSpPr>
        <p:spPr bwMode="auto">
          <a:xfrm flipV="1">
            <a:off x="3627438"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2" name="Freeform 88"/>
          <p:cNvSpPr>
            <a:spLocks/>
          </p:cNvSpPr>
          <p:nvPr/>
        </p:nvSpPr>
        <p:spPr bwMode="auto">
          <a:xfrm>
            <a:off x="3502025" y="419100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3 w 159"/>
              <a:gd name="T15" fmla="*/ 18 h 18"/>
              <a:gd name="T16" fmla="*/ 65 w 159"/>
              <a:gd name="T17" fmla="*/ 18 h 18"/>
              <a:gd name="T18" fmla="*/ 75 w 159"/>
              <a:gd name="T19" fmla="*/ 12 h 18"/>
              <a:gd name="T20" fmla="*/ 79 w 159"/>
              <a:gd name="T21" fmla="*/ 0 h 18"/>
              <a:gd name="T22" fmla="*/ 83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3" y="18"/>
                </a:lnTo>
                <a:lnTo>
                  <a:pt x="65" y="18"/>
                </a:lnTo>
                <a:lnTo>
                  <a:pt x="75" y="12"/>
                </a:lnTo>
                <a:lnTo>
                  <a:pt x="79" y="0"/>
                </a:lnTo>
                <a:lnTo>
                  <a:pt x="83"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3" name="Freeform 89"/>
          <p:cNvSpPr>
            <a:spLocks/>
          </p:cNvSpPr>
          <p:nvPr/>
        </p:nvSpPr>
        <p:spPr bwMode="auto">
          <a:xfrm>
            <a:off x="3502025" y="425450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3 w 159"/>
              <a:gd name="T15" fmla="*/ 0 h 20"/>
              <a:gd name="T16" fmla="*/ 65 w 159"/>
              <a:gd name="T17" fmla="*/ 0 h 20"/>
              <a:gd name="T18" fmla="*/ 75 w 159"/>
              <a:gd name="T19" fmla="*/ 8 h 20"/>
              <a:gd name="T20" fmla="*/ 79 w 159"/>
              <a:gd name="T21" fmla="*/ 20 h 20"/>
              <a:gd name="T22" fmla="*/ 83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3" y="0"/>
                </a:lnTo>
                <a:lnTo>
                  <a:pt x="65" y="0"/>
                </a:lnTo>
                <a:lnTo>
                  <a:pt x="75" y="8"/>
                </a:lnTo>
                <a:lnTo>
                  <a:pt x="79" y="20"/>
                </a:lnTo>
                <a:lnTo>
                  <a:pt x="83"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4" name="Rectangle 90"/>
          <p:cNvSpPr>
            <a:spLocks noChangeArrowheads="1"/>
          </p:cNvSpPr>
          <p:nvPr/>
        </p:nvSpPr>
        <p:spPr bwMode="auto">
          <a:xfrm>
            <a:off x="3595688"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35" name="Line 91"/>
          <p:cNvSpPr>
            <a:spLocks noChangeShapeType="1"/>
          </p:cNvSpPr>
          <p:nvPr/>
        </p:nvSpPr>
        <p:spPr bwMode="auto">
          <a:xfrm>
            <a:off x="3627438"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6" name="Line 92"/>
          <p:cNvSpPr>
            <a:spLocks noChangeShapeType="1"/>
          </p:cNvSpPr>
          <p:nvPr/>
        </p:nvSpPr>
        <p:spPr bwMode="auto">
          <a:xfrm flipV="1">
            <a:off x="3627438" y="3843338"/>
            <a:ext cx="1587"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7" name="Line 93"/>
          <p:cNvSpPr>
            <a:spLocks noChangeShapeType="1"/>
          </p:cNvSpPr>
          <p:nvPr/>
        </p:nvSpPr>
        <p:spPr bwMode="auto">
          <a:xfrm flipV="1">
            <a:off x="4103688" y="337026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8" name="Line 94"/>
          <p:cNvSpPr>
            <a:spLocks noChangeShapeType="1"/>
          </p:cNvSpPr>
          <p:nvPr/>
        </p:nvSpPr>
        <p:spPr bwMode="auto">
          <a:xfrm flipV="1">
            <a:off x="4578350" y="289560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9" name="Line 95"/>
          <p:cNvSpPr>
            <a:spLocks noChangeShapeType="1"/>
          </p:cNvSpPr>
          <p:nvPr/>
        </p:nvSpPr>
        <p:spPr bwMode="auto">
          <a:xfrm flipV="1">
            <a:off x="5053013" y="242252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0" name="Line 96"/>
          <p:cNvSpPr>
            <a:spLocks noChangeShapeType="1"/>
          </p:cNvSpPr>
          <p:nvPr/>
        </p:nvSpPr>
        <p:spPr bwMode="auto">
          <a:xfrm flipV="1">
            <a:off x="5527675" y="384333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1" name="Line 97"/>
          <p:cNvSpPr>
            <a:spLocks noChangeShapeType="1"/>
          </p:cNvSpPr>
          <p:nvPr/>
        </p:nvSpPr>
        <p:spPr bwMode="auto">
          <a:xfrm flipV="1">
            <a:off x="6002338" y="337026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2" name="Line 98"/>
          <p:cNvSpPr>
            <a:spLocks noChangeShapeType="1"/>
          </p:cNvSpPr>
          <p:nvPr/>
        </p:nvSpPr>
        <p:spPr bwMode="auto">
          <a:xfrm flipV="1">
            <a:off x="6477000" y="289560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3" name="Line 99"/>
          <p:cNvSpPr>
            <a:spLocks noChangeShapeType="1"/>
          </p:cNvSpPr>
          <p:nvPr/>
        </p:nvSpPr>
        <p:spPr bwMode="auto">
          <a:xfrm flipV="1">
            <a:off x="6951663" y="242252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4" name="Line 100"/>
          <p:cNvSpPr>
            <a:spLocks noChangeShapeType="1"/>
          </p:cNvSpPr>
          <p:nvPr/>
        </p:nvSpPr>
        <p:spPr bwMode="auto">
          <a:xfrm flipV="1">
            <a:off x="7426325" y="384333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56" name="Freeform 112"/>
          <p:cNvSpPr>
            <a:spLocks/>
          </p:cNvSpPr>
          <p:nvPr/>
        </p:nvSpPr>
        <p:spPr bwMode="auto">
          <a:xfrm>
            <a:off x="3390900" y="4554538"/>
            <a:ext cx="4273550" cy="947737"/>
          </a:xfrm>
          <a:custGeom>
            <a:avLst/>
            <a:gdLst>
              <a:gd name="T0" fmla="*/ 149 w 2692"/>
              <a:gd name="T1" fmla="*/ 597 h 597"/>
              <a:gd name="T2" fmla="*/ 2542 w 2692"/>
              <a:gd name="T3" fmla="*/ 597 h 597"/>
              <a:gd name="T4" fmla="*/ 2574 w 2692"/>
              <a:gd name="T5" fmla="*/ 593 h 597"/>
              <a:gd name="T6" fmla="*/ 2606 w 2692"/>
              <a:gd name="T7" fmla="*/ 581 h 597"/>
              <a:gd name="T8" fmla="*/ 2634 w 2692"/>
              <a:gd name="T9" fmla="*/ 563 h 597"/>
              <a:gd name="T10" fmla="*/ 2658 w 2692"/>
              <a:gd name="T11" fmla="*/ 539 h 597"/>
              <a:gd name="T12" fmla="*/ 2676 w 2692"/>
              <a:gd name="T13" fmla="*/ 512 h 597"/>
              <a:gd name="T14" fmla="*/ 2688 w 2692"/>
              <a:gd name="T15" fmla="*/ 480 h 597"/>
              <a:gd name="T16" fmla="*/ 2692 w 2692"/>
              <a:gd name="T17" fmla="*/ 448 h 597"/>
              <a:gd name="T18" fmla="*/ 2692 w 2692"/>
              <a:gd name="T19" fmla="*/ 149 h 597"/>
              <a:gd name="T20" fmla="*/ 2688 w 2692"/>
              <a:gd name="T21" fmla="*/ 115 h 597"/>
              <a:gd name="T22" fmla="*/ 2676 w 2692"/>
              <a:gd name="T23" fmla="*/ 84 h 597"/>
              <a:gd name="T24" fmla="*/ 2658 w 2692"/>
              <a:gd name="T25" fmla="*/ 56 h 597"/>
              <a:gd name="T26" fmla="*/ 2634 w 2692"/>
              <a:gd name="T27" fmla="*/ 32 h 597"/>
              <a:gd name="T28" fmla="*/ 2606 w 2692"/>
              <a:gd name="T29" fmla="*/ 14 h 597"/>
              <a:gd name="T30" fmla="*/ 2574 w 2692"/>
              <a:gd name="T31" fmla="*/ 4 h 597"/>
              <a:gd name="T32" fmla="*/ 2542 w 2692"/>
              <a:gd name="T33" fmla="*/ 0 h 597"/>
              <a:gd name="T34" fmla="*/ 149 w 2692"/>
              <a:gd name="T35" fmla="*/ 0 h 597"/>
              <a:gd name="T36" fmla="*/ 116 w 2692"/>
              <a:gd name="T37" fmla="*/ 4 h 597"/>
              <a:gd name="T38" fmla="*/ 84 w 2692"/>
              <a:gd name="T39" fmla="*/ 14 h 597"/>
              <a:gd name="T40" fmla="*/ 56 w 2692"/>
              <a:gd name="T41" fmla="*/ 32 h 597"/>
              <a:gd name="T42" fmla="*/ 32 w 2692"/>
              <a:gd name="T43" fmla="*/ 56 h 597"/>
              <a:gd name="T44" fmla="*/ 14 w 2692"/>
              <a:gd name="T45" fmla="*/ 84 h 597"/>
              <a:gd name="T46" fmla="*/ 4 w 2692"/>
              <a:gd name="T47" fmla="*/ 115 h 597"/>
              <a:gd name="T48" fmla="*/ 0 w 2692"/>
              <a:gd name="T49" fmla="*/ 149 h 597"/>
              <a:gd name="T50" fmla="*/ 0 w 2692"/>
              <a:gd name="T51" fmla="*/ 448 h 597"/>
              <a:gd name="T52" fmla="*/ 4 w 2692"/>
              <a:gd name="T53" fmla="*/ 480 h 597"/>
              <a:gd name="T54" fmla="*/ 14 w 2692"/>
              <a:gd name="T55" fmla="*/ 512 h 597"/>
              <a:gd name="T56" fmla="*/ 32 w 2692"/>
              <a:gd name="T57" fmla="*/ 539 h 597"/>
              <a:gd name="T58" fmla="*/ 56 w 2692"/>
              <a:gd name="T59" fmla="*/ 563 h 597"/>
              <a:gd name="T60" fmla="*/ 84 w 2692"/>
              <a:gd name="T61" fmla="*/ 581 h 597"/>
              <a:gd name="T62" fmla="*/ 116 w 2692"/>
              <a:gd name="T63" fmla="*/ 593 h 597"/>
              <a:gd name="T64" fmla="*/ 149 w 2692"/>
              <a:gd name="T65"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92" h="597">
                <a:moveTo>
                  <a:pt x="149" y="597"/>
                </a:moveTo>
                <a:lnTo>
                  <a:pt x="2542" y="597"/>
                </a:lnTo>
                <a:lnTo>
                  <a:pt x="2574" y="593"/>
                </a:lnTo>
                <a:lnTo>
                  <a:pt x="2606" y="581"/>
                </a:lnTo>
                <a:lnTo>
                  <a:pt x="2634" y="563"/>
                </a:lnTo>
                <a:lnTo>
                  <a:pt x="2658" y="539"/>
                </a:lnTo>
                <a:lnTo>
                  <a:pt x="2676" y="512"/>
                </a:lnTo>
                <a:lnTo>
                  <a:pt x="2688" y="480"/>
                </a:lnTo>
                <a:lnTo>
                  <a:pt x="2692" y="448"/>
                </a:lnTo>
                <a:lnTo>
                  <a:pt x="2692" y="149"/>
                </a:lnTo>
                <a:lnTo>
                  <a:pt x="2688" y="115"/>
                </a:lnTo>
                <a:lnTo>
                  <a:pt x="2676" y="84"/>
                </a:lnTo>
                <a:lnTo>
                  <a:pt x="2658" y="56"/>
                </a:lnTo>
                <a:lnTo>
                  <a:pt x="2634" y="32"/>
                </a:lnTo>
                <a:lnTo>
                  <a:pt x="2606" y="14"/>
                </a:lnTo>
                <a:lnTo>
                  <a:pt x="2574" y="4"/>
                </a:lnTo>
                <a:lnTo>
                  <a:pt x="2542" y="0"/>
                </a:lnTo>
                <a:lnTo>
                  <a:pt x="149" y="0"/>
                </a:lnTo>
                <a:lnTo>
                  <a:pt x="116" y="4"/>
                </a:lnTo>
                <a:lnTo>
                  <a:pt x="84" y="14"/>
                </a:lnTo>
                <a:lnTo>
                  <a:pt x="56" y="32"/>
                </a:lnTo>
                <a:lnTo>
                  <a:pt x="32" y="56"/>
                </a:lnTo>
                <a:lnTo>
                  <a:pt x="14" y="84"/>
                </a:lnTo>
                <a:lnTo>
                  <a:pt x="4" y="115"/>
                </a:lnTo>
                <a:lnTo>
                  <a:pt x="0" y="149"/>
                </a:lnTo>
                <a:lnTo>
                  <a:pt x="0" y="448"/>
                </a:lnTo>
                <a:lnTo>
                  <a:pt x="4" y="480"/>
                </a:lnTo>
                <a:lnTo>
                  <a:pt x="14" y="512"/>
                </a:lnTo>
                <a:lnTo>
                  <a:pt x="32" y="539"/>
                </a:lnTo>
                <a:lnTo>
                  <a:pt x="56" y="563"/>
                </a:lnTo>
                <a:lnTo>
                  <a:pt x="84" y="581"/>
                </a:lnTo>
                <a:lnTo>
                  <a:pt x="116" y="593"/>
                </a:lnTo>
                <a:lnTo>
                  <a:pt x="149" y="597"/>
                </a:lnTo>
                <a:close/>
              </a:path>
            </a:pathLst>
          </a:custGeom>
          <a:solidFill>
            <a:srgbClr val="FFFFFF"/>
          </a:solidFill>
          <a:ln w="3175">
            <a:solidFill>
              <a:srgbClr val="000000"/>
            </a:solidFill>
            <a:prstDash val="solid"/>
            <a:round/>
            <a:headEnd/>
            <a:tailEnd/>
          </a:ln>
        </p:spPr>
        <p:txBody>
          <a:bodyPr/>
          <a:lstStyle/>
          <a:p>
            <a:endParaRPr lang="en-US"/>
          </a:p>
        </p:txBody>
      </p:sp>
      <p:sp>
        <p:nvSpPr>
          <p:cNvPr id="185457" name="Rectangle 113"/>
          <p:cNvSpPr>
            <a:spLocks noChangeArrowheads="1"/>
          </p:cNvSpPr>
          <p:nvPr/>
        </p:nvSpPr>
        <p:spPr bwMode="auto">
          <a:xfrm>
            <a:off x="4498975" y="4857750"/>
            <a:ext cx="20859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LOW-VOLTAGE NETWORK</a:t>
            </a:r>
            <a:endParaRPr lang="en-US" altLang="en-US"/>
          </a:p>
        </p:txBody>
      </p:sp>
      <p:sp>
        <p:nvSpPr>
          <p:cNvPr id="185460" name="Rectangle 116"/>
          <p:cNvSpPr>
            <a:spLocks noChangeArrowheads="1"/>
          </p:cNvSpPr>
          <p:nvPr/>
        </p:nvSpPr>
        <p:spPr bwMode="auto">
          <a:xfrm>
            <a:off x="1970088" y="5094288"/>
            <a:ext cx="8763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NETWORK</a:t>
            </a:r>
            <a:endParaRPr lang="en-US" altLang="en-US"/>
          </a:p>
        </p:txBody>
      </p:sp>
      <p:sp>
        <p:nvSpPr>
          <p:cNvPr id="185461" name="Rectangle 117"/>
          <p:cNvSpPr>
            <a:spLocks noChangeArrowheads="1"/>
          </p:cNvSpPr>
          <p:nvPr/>
        </p:nvSpPr>
        <p:spPr bwMode="auto">
          <a:xfrm>
            <a:off x="1881188" y="5283200"/>
            <a:ext cx="10477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PROTECTOR</a:t>
            </a:r>
            <a:endParaRPr lang="en-US" altLang="en-US"/>
          </a:p>
        </p:txBody>
      </p:sp>
      <p:sp>
        <p:nvSpPr>
          <p:cNvPr id="185462" name="Line 118"/>
          <p:cNvSpPr>
            <a:spLocks noChangeShapeType="1"/>
          </p:cNvSpPr>
          <p:nvPr/>
        </p:nvSpPr>
        <p:spPr bwMode="auto">
          <a:xfrm flipV="1">
            <a:off x="2916238" y="4433888"/>
            <a:ext cx="652462"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63" name="Rectangle 119"/>
          <p:cNvSpPr>
            <a:spLocks noChangeArrowheads="1"/>
          </p:cNvSpPr>
          <p:nvPr/>
        </p:nvSpPr>
        <p:spPr bwMode="auto">
          <a:xfrm>
            <a:off x="3349625" y="3017838"/>
            <a:ext cx="1566863"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PRIMARY FEEDERS</a:t>
            </a:r>
            <a:endParaRPr lang="en-US" altLang="en-US"/>
          </a:p>
        </p:txBody>
      </p:sp>
    </p:spTree>
    <p:extLst>
      <p:ext uri="{BB962C8B-B14F-4D97-AF65-F5344CB8AC3E}">
        <p14:creationId xmlns:p14="http://schemas.microsoft.com/office/powerpoint/2010/main" val="4006039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Urban LV Network Systems</a:t>
            </a:r>
          </a:p>
        </p:txBody>
      </p:sp>
      <p:sp>
        <p:nvSpPr>
          <p:cNvPr id="4" name="Content Placeholder 3"/>
          <p:cNvSpPr>
            <a:spLocks noGrp="1"/>
          </p:cNvSpPr>
          <p:nvPr>
            <p:ph idx="1"/>
          </p:nvPr>
        </p:nvSpPr>
        <p:spPr/>
        <p:txBody>
          <a:bodyPr/>
          <a:lstStyle/>
          <a:p>
            <a:r>
              <a:rPr lang="en-US" dirty="0"/>
              <a:t>Used in downtown areas (e.g., Manhattan) requiring extraordinary reliability</a:t>
            </a:r>
          </a:p>
          <a:p>
            <a:r>
              <a:rPr lang="en-US" dirty="0"/>
              <a:t>In a number of major cities</a:t>
            </a:r>
          </a:p>
          <a:p>
            <a:pPr lvl="1"/>
            <a:r>
              <a:rPr lang="en-US" dirty="0"/>
              <a:t>New York</a:t>
            </a:r>
          </a:p>
          <a:p>
            <a:pPr lvl="1"/>
            <a:r>
              <a:rPr lang="en-US" dirty="0"/>
              <a:t>Seattle</a:t>
            </a:r>
          </a:p>
          <a:p>
            <a:pPr lvl="1"/>
            <a:r>
              <a:rPr lang="en-US" dirty="0"/>
              <a:t>Chicago</a:t>
            </a:r>
          </a:p>
          <a:p>
            <a:r>
              <a:rPr lang="en-US" dirty="0"/>
              <a:t>Reliability is on the order of 100 times better than radial</a:t>
            </a:r>
          </a:p>
          <a:p>
            <a:r>
              <a:rPr lang="en-US" dirty="0"/>
              <a:t>Much more costly to build</a:t>
            </a:r>
          </a:p>
          <a:p>
            <a:r>
              <a:rPr lang="en-US" dirty="0"/>
              <a:t>Use devices not found on other distribution systems</a:t>
            </a:r>
          </a:p>
          <a:p>
            <a:pPr lvl="1"/>
            <a:r>
              <a:rPr lang="en-US" dirty="0"/>
              <a:t>Network transformer and network protectors</a:t>
            </a:r>
          </a:p>
          <a:p>
            <a:r>
              <a:rPr lang="en-US" dirty="0"/>
              <a:t>Most distribution systems in the world are radial</a:t>
            </a:r>
          </a:p>
        </p:txBody>
      </p:sp>
    </p:spTree>
    <p:extLst>
      <p:ext uri="{BB962C8B-B14F-4D97-AF65-F5344CB8AC3E}">
        <p14:creationId xmlns:p14="http://schemas.microsoft.com/office/powerpoint/2010/main" val="955096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7000"/>
            <a:ext cx="8226425" cy="914400"/>
          </a:xfrm>
        </p:spPr>
        <p:txBody>
          <a:bodyPr/>
          <a:lstStyle/>
          <a:p>
            <a:r>
              <a:rPr lang="en-US" dirty="0"/>
              <a:t>Why are most distribution systems radial?</a:t>
            </a:r>
          </a:p>
        </p:txBody>
      </p:sp>
    </p:spTree>
    <p:extLst>
      <p:ext uri="{BB962C8B-B14F-4D97-AF65-F5344CB8AC3E}">
        <p14:creationId xmlns:p14="http://schemas.microsoft.com/office/powerpoint/2010/main" val="124648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bwMode="auto">
          <a:xfrm>
            <a:off x="274320" y="1005840"/>
            <a:ext cx="8503920" cy="5468112"/>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noAutofit/>
          </a:bodyPr>
          <a:lst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a:lstStyle>
          <a:p>
            <a:r>
              <a:rPr lang="en-US" altLang="en-US" b="1" kern="0" dirty="0"/>
              <a:t>Davis Montenegro, </a:t>
            </a:r>
            <a:r>
              <a:rPr lang="en-US" altLang="en-US" b="1" i="1" kern="0" dirty="0"/>
              <a:t>Senior</a:t>
            </a:r>
            <a:r>
              <a:rPr lang="en-US" altLang="en-US" b="1" kern="0" dirty="0"/>
              <a:t> </a:t>
            </a:r>
            <a:r>
              <a:rPr lang="en-US" altLang="en-US" b="1" i="1" kern="0" dirty="0"/>
              <a:t>Member, IEEE</a:t>
            </a:r>
          </a:p>
          <a:p>
            <a:pPr marL="0" indent="0">
              <a:buNone/>
            </a:pPr>
            <a:r>
              <a:rPr lang="en-US" altLang="en-US" sz="1600" b="1" kern="0" dirty="0"/>
              <a:t>Davis Montenegro-Martinez serves as Engineer/Scientist III at the Electric Power Research Institute (EPRI) in the areas of power system modeling, analysis and high performance computing. He received his B.Sc. degree in electronics engineering from Universidad Santo </a:t>
            </a:r>
            <a:r>
              <a:rPr lang="en-US" altLang="en-US" sz="1600" b="1" kern="0" dirty="0" err="1"/>
              <a:t>Tomás</a:t>
            </a:r>
            <a:r>
              <a:rPr lang="en-US" altLang="en-US" sz="1600" b="1" kern="0" dirty="0"/>
              <a:t>, Bogotá, Colombia (2004); he is M.Sc. in electrical engineering from Universidad de </a:t>
            </a:r>
            <a:r>
              <a:rPr lang="en-US" altLang="en-US" sz="1600" b="1" kern="0" dirty="0" err="1"/>
              <a:t>los</a:t>
            </a:r>
            <a:r>
              <a:rPr lang="en-US" altLang="en-US" sz="1600" b="1" kern="0" dirty="0"/>
              <a:t> Andes, Bogotá , Colombia (2012). He received his Ph.D. in electrical engineering from Universidad de </a:t>
            </a:r>
            <a:r>
              <a:rPr lang="en-US" altLang="en-US" sz="1600" b="1" kern="0" dirty="0" err="1"/>
              <a:t>los</a:t>
            </a:r>
            <a:r>
              <a:rPr lang="en-US" altLang="en-US" sz="1600" b="1" kern="0" dirty="0"/>
              <a:t> Andes (2015), and a Ph.D. in electrical engineering from the University Grenoble-</a:t>
            </a:r>
            <a:r>
              <a:rPr lang="en-US" altLang="en-US" sz="1600" b="1" kern="0" dirty="0" err="1"/>
              <a:t>Alpes</a:t>
            </a:r>
            <a:r>
              <a:rPr lang="en-US" altLang="en-US" sz="1600" b="1" kern="0" dirty="0"/>
              <a:t>, France (2015). </a:t>
            </a:r>
          </a:p>
          <a:p>
            <a:pPr marL="0" indent="0">
              <a:buNone/>
            </a:pPr>
            <a:r>
              <a:rPr lang="en-US" altLang="en-US" sz="1600" b="1" kern="0" dirty="0"/>
              <a:t>Before joining EPRI, Davis served for 10 years as a lecturer for Universidad Santo Tomas in Colombia, during this time he was also technology consultant in the areas of industrial automation, software and electronic hardware design focused in the electric power industry, specifically in monitoring and control for meter calibration laboratories. His expertise in parallel computing techniques is being used at EPRI for incorporating multi-core processing to power system analysis methods such as QSTS, reducing the computational time required to perform these analysis using standard computing architectures.</a:t>
            </a:r>
          </a:p>
          <a:p>
            <a:pPr marL="0" indent="0">
              <a:buNone/>
            </a:pPr>
            <a:r>
              <a:rPr lang="en-US" altLang="en-US" sz="1600" b="1" kern="0" dirty="0"/>
              <a:t>Dr. Montenegro is also a member of the International Council on Large Electric Systems CIGRE, he was awarded with the IEEE 2016 I&amp;CPS Ralph H. Lee Department Prize Paper Award at the 2017 I&amp;CPS Technical Conference Awards luncheon in Niagara Falls, ON, Canada, for the paper titled “Energy Storage Modeling for Distribution Planning.” He was also awarded an IEEE recognition in 2017 for notable services and contributions towards the advancement of IEEE and the engineering professions chairing of IM09 (Instrumentation and Measurements) Society Chapter, Colombian Section 2015–2017. </a:t>
            </a:r>
          </a:p>
          <a:p>
            <a:pPr marL="0" indent="0">
              <a:buNone/>
            </a:pPr>
            <a:endParaRPr lang="en-US" altLang="en-US" sz="1600" kern="0" dirty="0"/>
          </a:p>
        </p:txBody>
      </p:sp>
      <p:pic>
        <p:nvPicPr>
          <p:cNvPr id="14" name="Picture 13"/>
          <p:cNvPicPr preferRelativeResize="0">
            <a:picLocks/>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278624" y="365760"/>
            <a:ext cx="1018903" cy="1069848"/>
          </a:xfrm>
          <a:prstGeom prst="rect">
            <a:avLst/>
          </a:prstGeom>
        </p:spPr>
      </p:pic>
      <p:sp>
        <p:nvSpPr>
          <p:cNvPr id="7" name="Title 1"/>
          <p:cNvSpPr>
            <a:spLocks noGrp="1"/>
          </p:cNvSpPr>
          <p:nvPr>
            <p:ph type="title"/>
          </p:nvPr>
        </p:nvSpPr>
        <p:spPr>
          <a:xfrm>
            <a:off x="274320" y="182563"/>
            <a:ext cx="8572500" cy="731520"/>
          </a:xfrm>
        </p:spPr>
        <p:txBody>
          <a:bodyPr/>
          <a:lstStyle/>
          <a:p>
            <a:r>
              <a:rPr lang="en-US" altLang="en-US" dirty="0"/>
              <a:t>Instructor</a:t>
            </a:r>
          </a:p>
        </p:txBody>
      </p:sp>
    </p:spTree>
    <p:extLst>
      <p:ext uri="{BB962C8B-B14F-4D97-AF65-F5344CB8AC3E}">
        <p14:creationId xmlns:p14="http://schemas.microsoft.com/office/powerpoint/2010/main" val="120655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4D6A998E-97F3-4C07-8210-2B0E6DEBD740}" type="slidenum">
              <a:rPr lang="en-US" altLang="en-US"/>
              <a:pPr/>
              <a:t>30</a:t>
            </a:fld>
            <a:endParaRPr lang="en-US" altLang="en-US"/>
          </a:p>
        </p:txBody>
      </p:sp>
      <p:sp>
        <p:nvSpPr>
          <p:cNvPr id="11266" name="Rectangle 2"/>
          <p:cNvSpPr>
            <a:spLocks noGrp="1" noChangeArrowheads="1"/>
          </p:cNvSpPr>
          <p:nvPr>
            <p:ph type="title"/>
          </p:nvPr>
        </p:nvSpPr>
        <p:spPr>
          <a:gradFill rotWithShape="0">
            <a:gsLst>
              <a:gs pos="0">
                <a:srgbClr val="FFFFFF"/>
              </a:gs>
              <a:gs pos="100000">
                <a:srgbClr val="99CCFF"/>
              </a:gs>
            </a:gsLst>
            <a:lin ang="0" scaled="1"/>
          </a:gradFill>
          <a:ln/>
        </p:spPr>
        <p:txBody>
          <a:bodyPr/>
          <a:lstStyle/>
          <a:p>
            <a:r>
              <a:rPr lang="en-US" altLang="en-US"/>
              <a:t>Utility Fault-Clearing Practices</a:t>
            </a:r>
          </a:p>
        </p:txBody>
      </p:sp>
      <p:sp>
        <p:nvSpPr>
          <p:cNvPr id="11267" name="Rectangle 3"/>
          <p:cNvSpPr>
            <a:spLocks noGrp="1" noChangeArrowheads="1"/>
          </p:cNvSpPr>
          <p:nvPr>
            <p:ph type="body" idx="1"/>
          </p:nvPr>
        </p:nvSpPr>
        <p:spPr/>
        <p:txBody>
          <a:bodyPr/>
          <a:lstStyle/>
          <a:p>
            <a:pPr marL="173038" lvl="1" indent="-173038">
              <a:lnSpc>
                <a:spcPct val="90000"/>
              </a:lnSpc>
              <a:buFontTx/>
              <a:buChar char="•"/>
            </a:pPr>
            <a:r>
              <a:rPr lang="en-US" altLang="en-US" sz="2400" dirty="0"/>
              <a:t>This explains why most systems are radial</a:t>
            </a:r>
          </a:p>
          <a:p>
            <a:pPr marL="173038" lvl="1" indent="-173038">
              <a:lnSpc>
                <a:spcPct val="90000"/>
              </a:lnSpc>
              <a:buFontTx/>
              <a:buChar char="•"/>
            </a:pPr>
            <a:endParaRPr lang="en-US" altLang="en-US" sz="2400" dirty="0"/>
          </a:p>
          <a:p>
            <a:pPr>
              <a:lnSpc>
                <a:spcPct val="90000"/>
              </a:lnSpc>
            </a:pPr>
            <a:r>
              <a:rPr lang="en-US" altLang="en-US" dirty="0"/>
              <a:t>Important to understand this for DER application on the “Integrated Grid”</a:t>
            </a:r>
          </a:p>
          <a:p>
            <a:pPr lvl="1">
              <a:lnSpc>
                <a:spcPct val="90000"/>
              </a:lnSpc>
            </a:pPr>
            <a:r>
              <a:rPr lang="en-US" altLang="en-US" dirty="0"/>
              <a:t>Lower-cost protection for the inevitable short circuit</a:t>
            </a:r>
            <a:br>
              <a:rPr lang="en-US" altLang="en-US" dirty="0"/>
            </a:br>
            <a:endParaRPr lang="en-US" altLang="en-US" dirty="0"/>
          </a:p>
          <a:p>
            <a:pPr>
              <a:lnSpc>
                <a:spcPct val="90000"/>
              </a:lnSpc>
            </a:pPr>
            <a:r>
              <a:rPr lang="en-US" altLang="en-US" dirty="0">
                <a:solidFill>
                  <a:schemeClr val="tx1"/>
                </a:solidFill>
              </a:rPr>
              <a:t>This is where many of the operating conflicts arise !!</a:t>
            </a:r>
            <a:br>
              <a:rPr lang="en-US" altLang="en-US" dirty="0">
                <a:solidFill>
                  <a:srgbClr val="FFFF66"/>
                </a:solidFill>
              </a:rPr>
            </a:br>
            <a:endParaRPr lang="en-US" altLang="en-US" dirty="0">
              <a:solidFill>
                <a:srgbClr val="FFFF66"/>
              </a:solidFill>
            </a:endParaRPr>
          </a:p>
          <a:p>
            <a:pPr>
              <a:lnSpc>
                <a:spcPct val="90000"/>
              </a:lnSpc>
            </a:pPr>
            <a:r>
              <a:rPr lang="en-US" altLang="en-US" dirty="0"/>
              <a:t>DER response during faults can</a:t>
            </a:r>
          </a:p>
          <a:p>
            <a:pPr lvl="1">
              <a:lnSpc>
                <a:spcPct val="90000"/>
              </a:lnSpc>
            </a:pPr>
            <a:r>
              <a:rPr lang="en-US" altLang="en-US" dirty="0"/>
              <a:t>Affect utility practices, fault clearing</a:t>
            </a:r>
          </a:p>
          <a:p>
            <a:pPr lvl="1">
              <a:lnSpc>
                <a:spcPct val="90000"/>
              </a:lnSpc>
            </a:pPr>
            <a:r>
              <a:rPr lang="en-US" altLang="en-US" dirty="0"/>
              <a:t>Be damaged by fault clearing practices </a:t>
            </a:r>
          </a:p>
        </p:txBody>
      </p:sp>
    </p:spTree>
    <p:extLst>
      <p:ext uri="{BB962C8B-B14F-4D97-AF65-F5344CB8AC3E}">
        <p14:creationId xmlns:p14="http://schemas.microsoft.com/office/powerpoint/2010/main" val="2856457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AutoShape 4"/>
          <p:cNvSpPr>
            <a:spLocks noChangeArrowheads="1"/>
          </p:cNvSpPr>
          <p:nvPr/>
        </p:nvSpPr>
        <p:spPr bwMode="auto">
          <a:xfrm>
            <a:off x="533400" y="1676400"/>
            <a:ext cx="8305800" cy="42672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0" name="Rectangle 2"/>
          <p:cNvSpPr>
            <a:spLocks noGrp="1" noChangeArrowheads="1"/>
          </p:cNvSpPr>
          <p:nvPr>
            <p:ph type="title"/>
          </p:nvPr>
        </p:nvSpPr>
        <p:spPr>
          <a:ln/>
        </p:spPr>
        <p:txBody>
          <a:bodyPr/>
          <a:lstStyle/>
          <a:p>
            <a:r>
              <a:rPr lang="en-US" altLang="en-US" dirty="0"/>
              <a:t>Radial Distribution Fault Protection</a:t>
            </a:r>
          </a:p>
        </p:txBody>
      </p:sp>
      <p:pic>
        <p:nvPicPr>
          <p:cNvPr id="130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6175" y="2667000"/>
            <a:ext cx="6851650"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055" name="Text Box 7"/>
          <p:cNvSpPr txBox="1">
            <a:spLocks noChangeArrowheads="1"/>
          </p:cNvSpPr>
          <p:nvPr/>
        </p:nvSpPr>
        <p:spPr bwMode="auto">
          <a:xfrm>
            <a:off x="2819400" y="19812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Series Overcurrent Devices</a:t>
            </a:r>
          </a:p>
        </p:txBody>
      </p:sp>
      <p:sp>
        <p:nvSpPr>
          <p:cNvPr id="130056" name="Text Box 8"/>
          <p:cNvSpPr txBox="1">
            <a:spLocks noChangeArrowheads="1"/>
          </p:cNvSpPr>
          <p:nvPr/>
        </p:nvSpPr>
        <p:spPr bwMode="auto">
          <a:xfrm>
            <a:off x="3124200" y="53340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66"/>
                </a:solidFill>
              </a:rPr>
              <a:t>Only one device operates to clear fault</a:t>
            </a:r>
          </a:p>
        </p:txBody>
      </p:sp>
      <p:sp>
        <p:nvSpPr>
          <p:cNvPr id="130057" name="Line 9"/>
          <p:cNvSpPr>
            <a:spLocks noChangeShapeType="1"/>
          </p:cNvSpPr>
          <p:nvPr/>
        </p:nvSpPr>
        <p:spPr bwMode="auto">
          <a:xfrm flipH="1">
            <a:off x="2971800" y="2438400"/>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8" name="Line 10"/>
          <p:cNvSpPr>
            <a:spLocks noChangeShapeType="1"/>
          </p:cNvSpPr>
          <p:nvPr/>
        </p:nvSpPr>
        <p:spPr bwMode="auto">
          <a:xfrm>
            <a:off x="4572000" y="24384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9" name="Line 11"/>
          <p:cNvSpPr>
            <a:spLocks noChangeShapeType="1"/>
          </p:cNvSpPr>
          <p:nvPr/>
        </p:nvSpPr>
        <p:spPr bwMode="auto">
          <a:xfrm>
            <a:off x="5029200" y="2438400"/>
            <a:ext cx="1447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0" name="Line 12"/>
          <p:cNvSpPr>
            <a:spLocks noChangeShapeType="1"/>
          </p:cNvSpPr>
          <p:nvPr/>
        </p:nvSpPr>
        <p:spPr bwMode="auto">
          <a:xfrm>
            <a:off x="1258556" y="3297534"/>
            <a:ext cx="4648200" cy="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1" name="Line 13"/>
          <p:cNvSpPr>
            <a:spLocks noChangeShapeType="1"/>
          </p:cNvSpPr>
          <p:nvPr/>
        </p:nvSpPr>
        <p:spPr bwMode="auto">
          <a:xfrm flipH="1">
            <a:off x="6226175"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2" name="Line 14"/>
          <p:cNvSpPr>
            <a:spLocks noChangeShapeType="1"/>
          </p:cNvSpPr>
          <p:nvPr/>
        </p:nvSpPr>
        <p:spPr bwMode="auto">
          <a:xfrm>
            <a:off x="6248400"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3" name="Text Box 15"/>
          <p:cNvSpPr txBox="1">
            <a:spLocks noChangeArrowheads="1"/>
          </p:cNvSpPr>
          <p:nvPr/>
        </p:nvSpPr>
        <p:spPr bwMode="auto">
          <a:xfrm>
            <a:off x="990600" y="3962400"/>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66"/>
                </a:solidFill>
              </a:rPr>
              <a:t>(current is expected from only one source)</a:t>
            </a:r>
          </a:p>
        </p:txBody>
      </p:sp>
      <p:sp>
        <p:nvSpPr>
          <p:cNvPr id="130064" name="Line 16"/>
          <p:cNvSpPr>
            <a:spLocks noChangeShapeType="1"/>
          </p:cNvSpPr>
          <p:nvPr/>
        </p:nvSpPr>
        <p:spPr bwMode="auto">
          <a:xfrm flipV="1">
            <a:off x="3429000" y="3429000"/>
            <a:ext cx="838200" cy="1905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68399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006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3006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3006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0063"/>
                                        </p:tgtEl>
                                        <p:attrNameLst>
                                          <p:attrName>style.visibility</p:attrName>
                                        </p:attrNameLst>
                                      </p:cBhvr>
                                      <p:to>
                                        <p:strVal val="visible"/>
                                      </p:to>
                                    </p:set>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30060"/>
                                        </p:tgtEl>
                                        <p:attrNameLst>
                                          <p:attrName>style.visibility</p:attrName>
                                        </p:attrNameLst>
                                      </p:cBhvr>
                                      <p:to>
                                        <p:strVal val="visible"/>
                                      </p:to>
                                    </p:set>
                                    <p:anim calcmode="lin" valueType="num">
                                      <p:cBhvr additive="base">
                                        <p:cTn id="23" dur="500" fill="hold"/>
                                        <p:tgtEl>
                                          <p:spTgt spid="130060"/>
                                        </p:tgtEl>
                                        <p:attrNameLst>
                                          <p:attrName>ppt_x</p:attrName>
                                        </p:attrNameLst>
                                      </p:cBhvr>
                                      <p:tavLst>
                                        <p:tav tm="0">
                                          <p:val>
                                            <p:strVal val="0-#ppt_w/2"/>
                                          </p:val>
                                        </p:tav>
                                        <p:tav tm="100000">
                                          <p:val>
                                            <p:strVal val="#ppt_x"/>
                                          </p:val>
                                        </p:tav>
                                      </p:tavLst>
                                    </p:anim>
                                    <p:anim calcmode="lin" valueType="num">
                                      <p:cBhvr additive="base">
                                        <p:cTn id="24" dur="500" fill="hold"/>
                                        <p:tgtEl>
                                          <p:spTgt spid="130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6" grpId="0" autoUpdateAnimBg="0"/>
      <p:bldP spid="130060" grpId="0" animBg="1"/>
      <p:bldP spid="130061" grpId="0" animBg="1"/>
      <p:bldP spid="130062" grpId="0" animBg="1"/>
      <p:bldP spid="130063" grpId="0" autoUpdateAnimBg="0"/>
      <p:bldP spid="13006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AutoShape 4"/>
          <p:cNvSpPr>
            <a:spLocks noChangeArrowheads="1"/>
          </p:cNvSpPr>
          <p:nvPr/>
        </p:nvSpPr>
        <p:spPr bwMode="auto">
          <a:xfrm>
            <a:off x="762000" y="1752600"/>
            <a:ext cx="6896100" cy="39624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4" name="Rectangle 2"/>
          <p:cNvSpPr>
            <a:spLocks noGrp="1" noChangeArrowheads="1"/>
          </p:cNvSpPr>
          <p:nvPr>
            <p:ph type="title"/>
          </p:nvPr>
        </p:nvSpPr>
        <p:spPr>
          <a:ln/>
        </p:spPr>
        <p:txBody>
          <a:bodyPr/>
          <a:lstStyle/>
          <a:p>
            <a:r>
              <a:rPr lang="en-US" altLang="en-US"/>
              <a:t>Transmission Fault Protection</a:t>
            </a:r>
          </a:p>
        </p:txBody>
      </p:sp>
      <p:pic>
        <p:nvPicPr>
          <p:cNvPr id="131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5488" y="2116138"/>
            <a:ext cx="5151437"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77" name="Text Box 5"/>
          <p:cNvSpPr txBox="1">
            <a:spLocks noChangeArrowheads="1"/>
          </p:cNvSpPr>
          <p:nvPr/>
        </p:nvSpPr>
        <p:spPr bwMode="auto">
          <a:xfrm>
            <a:off x="5334000" y="41148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66"/>
                </a:solidFill>
              </a:rPr>
              <a:t>Multiple Sources</a:t>
            </a:r>
          </a:p>
        </p:txBody>
      </p:sp>
      <p:sp>
        <p:nvSpPr>
          <p:cNvPr id="131078" name="Line 6"/>
          <p:cNvSpPr>
            <a:spLocks noChangeShapeType="1"/>
          </p:cNvSpPr>
          <p:nvPr/>
        </p:nvSpPr>
        <p:spPr bwMode="auto">
          <a:xfrm flipH="1">
            <a:off x="3863975" y="28194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79" name="Line 7"/>
          <p:cNvSpPr>
            <a:spLocks noChangeShapeType="1"/>
          </p:cNvSpPr>
          <p:nvPr/>
        </p:nvSpPr>
        <p:spPr bwMode="auto">
          <a:xfrm>
            <a:off x="3886200" y="28194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0" name="Text Box 8"/>
          <p:cNvSpPr txBox="1">
            <a:spLocks noChangeArrowheads="1"/>
          </p:cNvSpPr>
          <p:nvPr/>
        </p:nvSpPr>
        <p:spPr bwMode="auto">
          <a:xfrm>
            <a:off x="1295400" y="4267200"/>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rgbClr val="FF0066"/>
                </a:solidFill>
              </a:rPr>
              <a:t>Two Devices Must Operate to Clear Fault</a:t>
            </a:r>
          </a:p>
        </p:txBody>
      </p:sp>
      <p:sp>
        <p:nvSpPr>
          <p:cNvPr id="131081" name="Line 9"/>
          <p:cNvSpPr>
            <a:spLocks noChangeShapeType="1"/>
          </p:cNvSpPr>
          <p:nvPr/>
        </p:nvSpPr>
        <p:spPr bwMode="auto">
          <a:xfrm flipV="1">
            <a:off x="3048000" y="3200400"/>
            <a:ext cx="228600" cy="9144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2" name="Line 10"/>
          <p:cNvSpPr>
            <a:spLocks noChangeShapeType="1"/>
          </p:cNvSpPr>
          <p:nvPr/>
        </p:nvSpPr>
        <p:spPr bwMode="auto">
          <a:xfrm flipV="1">
            <a:off x="3124200" y="3810000"/>
            <a:ext cx="914400" cy="381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58079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7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31079"/>
                                        </p:tgtEl>
                                        <p:attrNameLst>
                                          <p:attrName>style.visibility</p:attrName>
                                        </p:attrNameLst>
                                      </p:cBhvr>
                                      <p:to>
                                        <p:strVal val="visible"/>
                                      </p:to>
                                    </p:set>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1080"/>
                                        </p:tgtEl>
                                        <p:attrNameLst>
                                          <p:attrName>style.visibility</p:attrName>
                                        </p:attrNameLst>
                                      </p:cBhvr>
                                      <p:to>
                                        <p:strVal val="visible"/>
                                      </p:to>
                                    </p:set>
                                    <p:anim calcmode="lin" valueType="num">
                                      <p:cBhvr additive="base">
                                        <p:cTn id="17" dur="500" fill="hold"/>
                                        <p:tgtEl>
                                          <p:spTgt spid="131080"/>
                                        </p:tgtEl>
                                        <p:attrNameLst>
                                          <p:attrName>ppt_x</p:attrName>
                                        </p:attrNameLst>
                                      </p:cBhvr>
                                      <p:tavLst>
                                        <p:tav tm="0">
                                          <p:val>
                                            <p:strVal val="0-#ppt_w/2"/>
                                          </p:val>
                                        </p:tav>
                                        <p:tav tm="100000">
                                          <p:val>
                                            <p:strVal val="#ppt_x"/>
                                          </p:val>
                                        </p:tav>
                                      </p:tavLst>
                                    </p:anim>
                                    <p:anim calcmode="lin" valueType="num">
                                      <p:cBhvr additive="base">
                                        <p:cTn id="18" dur="500" fill="hold"/>
                                        <p:tgtEl>
                                          <p:spTgt spid="13108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1081"/>
                                        </p:tgtEl>
                                        <p:attrNameLst>
                                          <p:attrName>style.visibility</p:attrName>
                                        </p:attrNameLst>
                                      </p:cBhvr>
                                      <p:to>
                                        <p:strVal val="visible"/>
                                      </p:to>
                                    </p:set>
                                    <p:anim calcmode="lin" valueType="num">
                                      <p:cBhvr additive="base">
                                        <p:cTn id="22" dur="500" fill="hold"/>
                                        <p:tgtEl>
                                          <p:spTgt spid="131081"/>
                                        </p:tgtEl>
                                        <p:attrNameLst>
                                          <p:attrName>ppt_x</p:attrName>
                                        </p:attrNameLst>
                                      </p:cBhvr>
                                      <p:tavLst>
                                        <p:tav tm="0">
                                          <p:val>
                                            <p:strVal val="0-#ppt_w/2"/>
                                          </p:val>
                                        </p:tav>
                                        <p:tav tm="100000">
                                          <p:val>
                                            <p:strVal val="#ppt_x"/>
                                          </p:val>
                                        </p:tav>
                                      </p:tavLst>
                                    </p:anim>
                                    <p:anim calcmode="lin" valueType="num">
                                      <p:cBhvr additive="base">
                                        <p:cTn id="23" dur="500" fill="hold"/>
                                        <p:tgtEl>
                                          <p:spTgt spid="131081"/>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31082"/>
                                        </p:tgtEl>
                                        <p:attrNameLst>
                                          <p:attrName>style.visibility</p:attrName>
                                        </p:attrNameLst>
                                      </p:cBhvr>
                                      <p:to>
                                        <p:strVal val="visible"/>
                                      </p:to>
                                    </p:set>
                                    <p:anim calcmode="lin" valueType="num">
                                      <p:cBhvr additive="base">
                                        <p:cTn id="27" dur="500" fill="hold"/>
                                        <p:tgtEl>
                                          <p:spTgt spid="131082"/>
                                        </p:tgtEl>
                                        <p:attrNameLst>
                                          <p:attrName>ppt_x</p:attrName>
                                        </p:attrNameLst>
                                      </p:cBhvr>
                                      <p:tavLst>
                                        <p:tav tm="0">
                                          <p:val>
                                            <p:strVal val="0-#ppt_w/2"/>
                                          </p:val>
                                        </p:tav>
                                        <p:tav tm="100000">
                                          <p:val>
                                            <p:strVal val="#ppt_x"/>
                                          </p:val>
                                        </p:tav>
                                      </p:tavLst>
                                    </p:anim>
                                    <p:anim calcmode="lin" valueType="num">
                                      <p:cBhvr additive="base">
                                        <p:cTn id="28" dur="500" fill="hold"/>
                                        <p:tgtEl>
                                          <p:spTgt spid="1310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78" grpId="0" animBg="1"/>
      <p:bldP spid="131079" grpId="0" animBg="1"/>
      <p:bldP spid="131080" grpId="0" autoUpdateAnimBg="0"/>
      <p:bldP spid="131081" grpId="0" animBg="1"/>
      <p:bldP spid="13108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Radial Circuit Economics</a:t>
            </a:r>
          </a:p>
        </p:txBody>
      </p:sp>
      <p:sp>
        <p:nvSpPr>
          <p:cNvPr id="3" name="Content Placeholder 2"/>
          <p:cNvSpPr>
            <a:spLocks noGrp="1"/>
          </p:cNvSpPr>
          <p:nvPr>
            <p:ph idx="1"/>
          </p:nvPr>
        </p:nvSpPr>
        <p:spPr/>
        <p:txBody>
          <a:bodyPr/>
          <a:lstStyle/>
          <a:p>
            <a:r>
              <a:rPr lang="en-US" dirty="0"/>
              <a:t>Most distribution systems are radially configured because the protection system is</a:t>
            </a:r>
          </a:p>
          <a:p>
            <a:pPr lvl="1"/>
            <a:r>
              <a:rPr lang="en-US" dirty="0"/>
              <a:t>Simpler to operate</a:t>
            </a:r>
          </a:p>
          <a:p>
            <a:pPr lvl="1"/>
            <a:r>
              <a:rPr lang="en-US" dirty="0"/>
              <a:t>Less expensive to build</a:t>
            </a:r>
          </a:p>
          <a:p>
            <a:pPr lvl="1"/>
            <a:endParaRPr lang="en-US" dirty="0"/>
          </a:p>
          <a:p>
            <a:r>
              <a:rPr lang="en-US" dirty="0"/>
              <a:t>Smart, or “Integrated”, Grid with multiple sources is changing that</a:t>
            </a:r>
          </a:p>
          <a:p>
            <a:pPr lvl="1"/>
            <a:r>
              <a:rPr lang="en-US" dirty="0"/>
              <a:t>Current flows in more than one direction</a:t>
            </a:r>
          </a:p>
          <a:p>
            <a:pPr lvl="1"/>
            <a:r>
              <a:rPr lang="en-US" dirty="0"/>
              <a:t>Overcurrent relaying/fuses inadequate on microgrids</a:t>
            </a:r>
          </a:p>
        </p:txBody>
      </p:sp>
    </p:spTree>
    <p:extLst>
      <p:ext uri="{BB962C8B-B14F-4D97-AF65-F5344CB8AC3E}">
        <p14:creationId xmlns:p14="http://schemas.microsoft.com/office/powerpoint/2010/main" val="610773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4E0102C0-5C5E-406A-A627-9D21585B1E07}" type="slidenum">
              <a:rPr lang="en-US" altLang="en-US"/>
              <a:pPr/>
              <a:t>34</a:t>
            </a:fld>
            <a:endParaRPr lang="en-US" altLang="en-US"/>
          </a:p>
        </p:txBody>
      </p:sp>
      <p:sp>
        <p:nvSpPr>
          <p:cNvPr id="132098" name="Rectangle 2"/>
          <p:cNvSpPr>
            <a:spLocks noGrp="1" noChangeArrowheads="1"/>
          </p:cNvSpPr>
          <p:nvPr>
            <p:ph type="title"/>
          </p:nvPr>
        </p:nvSpPr>
        <p:spPr>
          <a:ln/>
        </p:spPr>
        <p:txBody>
          <a:bodyPr/>
          <a:lstStyle/>
          <a:p>
            <a:r>
              <a:rPr lang="en-US" altLang="en-US"/>
              <a:t>Radial System Protection Principles</a:t>
            </a:r>
          </a:p>
        </p:txBody>
      </p:sp>
      <p:sp>
        <p:nvSpPr>
          <p:cNvPr id="132099" name="Rectangle 3"/>
          <p:cNvSpPr>
            <a:spLocks noGrp="1" noChangeArrowheads="1"/>
          </p:cNvSpPr>
          <p:nvPr>
            <p:ph type="body" idx="1"/>
          </p:nvPr>
        </p:nvSpPr>
        <p:spPr/>
        <p:txBody>
          <a:bodyPr/>
          <a:lstStyle/>
          <a:p>
            <a:r>
              <a:rPr lang="en-US" altLang="en-US" dirty="0"/>
              <a:t>Radial Distribution Systems are employed because protection is economical</a:t>
            </a:r>
          </a:p>
          <a:p>
            <a:endParaRPr lang="en-US" altLang="en-US" dirty="0"/>
          </a:p>
          <a:p>
            <a:r>
              <a:rPr lang="en-US" altLang="en-US" dirty="0"/>
              <a:t>DER provides multiple sources for faults</a:t>
            </a:r>
          </a:p>
          <a:p>
            <a:endParaRPr lang="en-US" altLang="en-US" dirty="0"/>
          </a:p>
          <a:p>
            <a:r>
              <a:rPr lang="en-US" altLang="en-US" dirty="0"/>
              <a:t>System must revert to radial configuration for the fault clearing to proceed when using conventional radial system overcurrent protection.</a:t>
            </a:r>
          </a:p>
        </p:txBody>
      </p:sp>
    </p:spTree>
    <p:extLst>
      <p:ext uri="{BB962C8B-B14F-4D97-AF65-F5344CB8AC3E}">
        <p14:creationId xmlns:p14="http://schemas.microsoft.com/office/powerpoint/2010/main" val="3413276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title"/>
          </p:nvPr>
        </p:nvSpPr>
        <p:spPr>
          <a:ln/>
        </p:spPr>
        <p:txBody>
          <a:bodyPr/>
          <a:lstStyle/>
          <a:p>
            <a:r>
              <a:rPr lang="en-US" altLang="en-US"/>
              <a:t>LV Network Systems</a:t>
            </a:r>
          </a:p>
        </p:txBody>
      </p:sp>
      <p:sp>
        <p:nvSpPr>
          <p:cNvPr id="194564"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9456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676400"/>
            <a:ext cx="6834188"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574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ln/>
        </p:spPr>
        <p:txBody>
          <a:bodyPr/>
          <a:lstStyle/>
          <a:p>
            <a:r>
              <a:rPr lang="en-US" altLang="en-US"/>
              <a:t>LV Network Protection Principles</a:t>
            </a:r>
          </a:p>
        </p:txBody>
      </p:sp>
      <p:sp>
        <p:nvSpPr>
          <p:cNvPr id="195587" name="Rectangle 3"/>
          <p:cNvSpPr>
            <a:spLocks noGrp="1" noChangeArrowheads="1"/>
          </p:cNvSpPr>
          <p:nvPr>
            <p:ph type="body" idx="1"/>
          </p:nvPr>
        </p:nvSpPr>
        <p:spPr/>
        <p:txBody>
          <a:bodyPr/>
          <a:lstStyle/>
          <a:p>
            <a:r>
              <a:rPr lang="en-US" altLang="en-US" dirty="0"/>
              <a:t>Designed for higher reliability than a radial system</a:t>
            </a:r>
          </a:p>
          <a:p>
            <a:pPr lvl="1"/>
            <a:r>
              <a:rPr lang="en-US" altLang="en-US" dirty="0"/>
              <a:t>Can withstand more failures (2 or more)</a:t>
            </a:r>
          </a:p>
          <a:p>
            <a:pPr lvl="1"/>
            <a:endParaRPr lang="en-US" altLang="en-US" dirty="0"/>
          </a:p>
          <a:p>
            <a:r>
              <a:rPr lang="en-US" altLang="en-US" dirty="0"/>
              <a:t>Network protectors open very quickly on reverse power</a:t>
            </a:r>
          </a:p>
          <a:p>
            <a:pPr lvl="1"/>
            <a:r>
              <a:rPr lang="en-US" altLang="en-US" dirty="0"/>
              <a:t>Assumption:  The only time the power will reverse is for a fault</a:t>
            </a:r>
          </a:p>
          <a:p>
            <a:pPr lvl="1"/>
            <a:r>
              <a:rPr lang="en-US" altLang="en-US" dirty="0"/>
              <a:t>Have to shut off all sources of fault current</a:t>
            </a:r>
          </a:p>
          <a:p>
            <a:pPr lvl="1"/>
            <a:r>
              <a:rPr lang="en-US" altLang="en-US" dirty="0"/>
              <a:t>This makes it very difficult to accommodate much DER on urban LV networks</a:t>
            </a:r>
          </a:p>
        </p:txBody>
      </p:sp>
    </p:spTree>
    <p:extLst>
      <p:ext uri="{BB962C8B-B14F-4D97-AF65-F5344CB8AC3E}">
        <p14:creationId xmlns:p14="http://schemas.microsoft.com/office/powerpoint/2010/main" val="3572841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17C6D6B3-707E-4279-BF82-7CB04777ABCF}" type="slidenum">
              <a:rPr lang="en-US" altLang="en-US"/>
              <a:pPr/>
              <a:t>37</a:t>
            </a:fld>
            <a:endParaRPr lang="en-US" altLang="en-US"/>
          </a:p>
        </p:txBody>
      </p:sp>
      <p:sp>
        <p:nvSpPr>
          <p:cNvPr id="14338" name="Rectangle 2"/>
          <p:cNvSpPr>
            <a:spLocks noGrp="1" noChangeArrowheads="1"/>
          </p:cNvSpPr>
          <p:nvPr>
            <p:ph type="title"/>
          </p:nvPr>
        </p:nvSpPr>
        <p:spPr>
          <a:ln/>
        </p:spPr>
        <p:txBody>
          <a:bodyPr/>
          <a:lstStyle/>
          <a:p>
            <a:r>
              <a:rPr lang="en-US" altLang="en-US" dirty="0"/>
              <a:t>Reclosing on Radial Circuits</a:t>
            </a:r>
          </a:p>
        </p:txBody>
      </p:sp>
      <p:sp>
        <p:nvSpPr>
          <p:cNvPr id="14339" name="Rectangle 3"/>
          <p:cNvSpPr>
            <a:spLocks noGrp="1" noChangeArrowheads="1"/>
          </p:cNvSpPr>
          <p:nvPr>
            <p:ph type="body" idx="1"/>
          </p:nvPr>
        </p:nvSpPr>
        <p:spPr/>
        <p:txBody>
          <a:bodyPr/>
          <a:lstStyle/>
          <a:p>
            <a:r>
              <a:rPr lang="en-US" altLang="en-US" dirty="0"/>
              <a:t>Most faults on primary distribution are </a:t>
            </a:r>
            <a:r>
              <a:rPr lang="en-US" altLang="en-US" u="sng" dirty="0"/>
              <a:t>temporary</a:t>
            </a:r>
          </a:p>
          <a:p>
            <a:pPr lvl="1"/>
            <a:r>
              <a:rPr lang="en-US" altLang="en-US" dirty="0"/>
              <a:t>Lightning</a:t>
            </a:r>
          </a:p>
          <a:p>
            <a:pPr lvl="1"/>
            <a:r>
              <a:rPr lang="en-US" altLang="en-US" dirty="0"/>
              <a:t>Trees blow into lines</a:t>
            </a:r>
          </a:p>
          <a:p>
            <a:pPr lvl="1"/>
            <a:endParaRPr lang="en-US" altLang="en-US" dirty="0"/>
          </a:p>
          <a:p>
            <a:r>
              <a:rPr lang="en-US" altLang="en-US" dirty="0"/>
              <a:t>Reclosing allows for prompt restoration of service</a:t>
            </a:r>
          </a:p>
          <a:p>
            <a:pPr lvl="1"/>
            <a:r>
              <a:rPr lang="en-US" altLang="en-US" dirty="0"/>
              <a:t>Interrupt the current and allow arc to disperse</a:t>
            </a:r>
          </a:p>
          <a:p>
            <a:pPr lvl="1"/>
            <a:r>
              <a:rPr lang="en-US" altLang="en-US" dirty="0"/>
              <a:t>Automatically reclose to restore service</a:t>
            </a:r>
          </a:p>
          <a:p>
            <a:pPr lvl="1"/>
            <a:endParaRPr lang="en-US" altLang="en-US" dirty="0"/>
          </a:p>
          <a:p>
            <a:r>
              <a:rPr lang="en-US" altLang="en-US" dirty="0"/>
              <a:t>Very common on North American distribution systems</a:t>
            </a:r>
          </a:p>
        </p:txBody>
      </p:sp>
    </p:spTree>
    <p:extLst>
      <p:ext uri="{BB962C8B-B14F-4D97-AF65-F5344CB8AC3E}">
        <p14:creationId xmlns:p14="http://schemas.microsoft.com/office/powerpoint/2010/main" val="185541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ln/>
        </p:spPr>
        <p:txBody>
          <a:bodyPr/>
          <a:lstStyle/>
          <a:p>
            <a:r>
              <a:rPr lang="en-US" altLang="en-US"/>
              <a:t>Typical Reclosing Sequences</a:t>
            </a:r>
          </a:p>
        </p:txBody>
      </p:sp>
      <p:graphicFrame>
        <p:nvGraphicFramePr>
          <p:cNvPr id="15363" name="Object 3"/>
          <p:cNvGraphicFramePr>
            <a:graphicFrameLocks noGrp="1" noChangeAspect="1"/>
          </p:cNvGraphicFramePr>
          <p:nvPr>
            <p:ph type="body" idx="1"/>
          </p:nvPr>
        </p:nvGraphicFramePr>
        <p:xfrm>
          <a:off x="838200" y="1676400"/>
          <a:ext cx="5183188" cy="4343400"/>
        </p:xfrm>
        <a:graphic>
          <a:graphicData uri="http://schemas.openxmlformats.org/presentationml/2006/ole">
            <mc:AlternateContent xmlns:mc="http://schemas.openxmlformats.org/markup-compatibility/2006">
              <mc:Choice xmlns:v="urn:schemas-microsoft-com:vml" Requires="v">
                <p:oleObj spid="_x0000_s5135" name="Document" r:id="rId4" imgW="4582080" imgH="3908160" progId="Word.Document.8">
                  <p:embed/>
                </p:oleObj>
              </mc:Choice>
              <mc:Fallback>
                <p:oleObj name="Document" r:id="rId4" imgW="4582080" imgH="3908160" progId="Word.Document.8">
                  <p:embed/>
                  <p:pic>
                    <p:nvPicPr>
                      <p:cNvPr id="1536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76400"/>
                        <a:ext cx="5183188" cy="4343400"/>
                      </a:xfrm>
                      <a:prstGeom prst="rect">
                        <a:avLst/>
                      </a:prstGeom>
                    </p:spPr>
                  </p:pic>
                </p:oleObj>
              </mc:Fallback>
            </mc:AlternateContent>
          </a:graphicData>
        </a:graphic>
      </p:graphicFrame>
      <p:sp>
        <p:nvSpPr>
          <p:cNvPr id="15364" name="Text Box 4"/>
          <p:cNvSpPr txBox="1">
            <a:spLocks noChangeArrowheads="1"/>
          </p:cNvSpPr>
          <p:nvPr/>
        </p:nvSpPr>
        <p:spPr bwMode="auto">
          <a:xfrm>
            <a:off x="6400800" y="1752600"/>
            <a:ext cx="220980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DG may prevent faults from clearing </a:t>
            </a:r>
          </a:p>
          <a:p>
            <a:pPr>
              <a:spcBef>
                <a:spcPct val="50000"/>
              </a:spcBef>
            </a:pPr>
            <a:r>
              <a:rPr lang="en-US" altLang="en-US" sz="1800">
                <a:solidFill>
                  <a:schemeClr val="bg1"/>
                </a:solidFill>
              </a:rPr>
              <a:t>DG may be damaged by reclose</a:t>
            </a:r>
            <a:endParaRPr lang="en-US" altLang="en-US" sz="2400">
              <a:solidFill>
                <a:schemeClr val="bg1"/>
              </a:solidFill>
            </a:endParaRPr>
          </a:p>
        </p:txBody>
      </p:sp>
      <p:sp>
        <p:nvSpPr>
          <p:cNvPr id="15365" name="Text Box 5"/>
          <p:cNvSpPr txBox="1">
            <a:spLocks noChangeArrowheads="1"/>
          </p:cNvSpPr>
          <p:nvPr/>
        </p:nvSpPr>
        <p:spPr bwMode="auto">
          <a:xfrm>
            <a:off x="6477000" y="3962400"/>
            <a:ext cx="2362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dirty="0">
                <a:solidFill>
                  <a:schemeClr val="tx2">
                    <a:lumMod val="60000"/>
                    <a:lumOff val="40000"/>
                  </a:schemeClr>
                </a:solidFill>
              </a:rPr>
              <a:t>DG must disconnect here</a:t>
            </a:r>
          </a:p>
        </p:txBody>
      </p:sp>
      <p:sp>
        <p:nvSpPr>
          <p:cNvPr id="15366" name="Line 6"/>
          <p:cNvSpPr>
            <a:spLocks noChangeShapeType="1"/>
          </p:cNvSpPr>
          <p:nvPr/>
        </p:nvSpPr>
        <p:spPr bwMode="auto">
          <a:xfrm>
            <a:off x="1981200" y="1828800"/>
            <a:ext cx="0" cy="373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7"/>
          <p:cNvSpPr>
            <a:spLocks noChangeShapeType="1"/>
          </p:cNvSpPr>
          <p:nvPr/>
        </p:nvSpPr>
        <p:spPr bwMode="auto">
          <a:xfrm flipH="1" flipV="1">
            <a:off x="2057400" y="4038600"/>
            <a:ext cx="4495800" cy="22860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41808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5"/>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15366"/>
                                        </p:tgtEl>
                                        <p:attrNameLst>
                                          <p:attrName>style.visibility</p:attrName>
                                        </p:attrNameLst>
                                      </p:cBhvr>
                                      <p:to>
                                        <p:strVal val="visible"/>
                                      </p:to>
                                    </p:set>
                                    <p:anim calcmode="lin" valueType="num">
                                      <p:cBhvr additive="base">
                                        <p:cTn id="10" dur="500" fill="hold"/>
                                        <p:tgtEl>
                                          <p:spTgt spid="15366"/>
                                        </p:tgtEl>
                                        <p:attrNameLst>
                                          <p:attrName>ppt_x</p:attrName>
                                        </p:attrNameLst>
                                      </p:cBhvr>
                                      <p:tavLst>
                                        <p:tav tm="0">
                                          <p:val>
                                            <p:strVal val="1+#ppt_w/2"/>
                                          </p:val>
                                        </p:tav>
                                        <p:tav tm="100000">
                                          <p:val>
                                            <p:strVal val="#ppt_x"/>
                                          </p:val>
                                        </p:tav>
                                      </p:tavLst>
                                    </p:anim>
                                    <p:anim calcmode="lin" valueType="num">
                                      <p:cBhvr additive="base">
                                        <p:cTn id="11" dur="500" fill="hold"/>
                                        <p:tgtEl>
                                          <p:spTgt spid="15366"/>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15367"/>
                                        </p:tgtEl>
                                        <p:attrNameLst>
                                          <p:attrName>style.visibility</p:attrName>
                                        </p:attrNameLst>
                                      </p:cBhvr>
                                      <p:to>
                                        <p:strVal val="visible"/>
                                      </p:to>
                                    </p:set>
                                    <p:anim calcmode="lin" valueType="num">
                                      <p:cBhvr additive="base">
                                        <p:cTn id="15" dur="500" fill="hold"/>
                                        <p:tgtEl>
                                          <p:spTgt spid="15367"/>
                                        </p:tgtEl>
                                        <p:attrNameLst>
                                          <p:attrName>ppt_x</p:attrName>
                                        </p:attrNameLst>
                                      </p:cBhvr>
                                      <p:tavLst>
                                        <p:tav tm="0">
                                          <p:val>
                                            <p:strVal val="1+#ppt_w/2"/>
                                          </p:val>
                                        </p:tav>
                                        <p:tav tm="100000">
                                          <p:val>
                                            <p:strVal val="#ppt_x"/>
                                          </p:val>
                                        </p:tav>
                                      </p:tavLst>
                                    </p:anim>
                                    <p:anim calcmode="lin" valueType="num">
                                      <p:cBhvr additive="base">
                                        <p:cTn id="16" dur="500" fill="hold"/>
                                        <p:tgtEl>
                                          <p:spTgt spid="153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15366" grpId="0" animBg="1"/>
      <p:bldP spid="1536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ln/>
        </p:spPr>
        <p:txBody>
          <a:bodyPr/>
          <a:lstStyle/>
          <a:p>
            <a:r>
              <a:rPr lang="en-US" altLang="en-US" dirty="0"/>
              <a:t>Summary: Distribution Systems</a:t>
            </a:r>
          </a:p>
        </p:txBody>
      </p:sp>
      <p:sp>
        <p:nvSpPr>
          <p:cNvPr id="136195" name="Rectangle 3"/>
          <p:cNvSpPr>
            <a:spLocks noGrp="1" noChangeArrowheads="1"/>
          </p:cNvSpPr>
          <p:nvPr>
            <p:ph type="body" idx="1"/>
          </p:nvPr>
        </p:nvSpPr>
        <p:spPr/>
        <p:txBody>
          <a:bodyPr/>
          <a:lstStyle/>
          <a:p>
            <a:r>
              <a:rPr lang="en-US" altLang="en-US" dirty="0"/>
              <a:t>Structure and operations are dictated by the economics of the protection system and desired Reliability</a:t>
            </a:r>
          </a:p>
          <a:p>
            <a:r>
              <a:rPr lang="en-US" altLang="en-US" dirty="0"/>
              <a:t>It will be too costly to modify the protection system just to accommodate DER devices</a:t>
            </a:r>
          </a:p>
          <a:p>
            <a:r>
              <a:rPr lang="en-US" altLang="en-US" dirty="0"/>
              <a:t>DER must disconnect for fault clearing on same feeder or LV network</a:t>
            </a:r>
          </a:p>
          <a:p>
            <a:r>
              <a:rPr lang="en-US" altLang="en-US" dirty="0"/>
              <a:t>The greater value for DER is generally on the end-user side or to </a:t>
            </a:r>
            <a:r>
              <a:rPr lang="en-US" altLang="en-US" dirty="0" err="1"/>
              <a:t>subtransmission</a:t>
            </a:r>
            <a:r>
              <a:rPr lang="en-US" altLang="en-US" dirty="0"/>
              <a:t> feed to distribution</a:t>
            </a:r>
          </a:p>
          <a:p>
            <a:r>
              <a:rPr lang="en-US" altLang="en-US" dirty="0"/>
              <a:t>DER can economically defer investments in distribution infrastructure under some circumstances</a:t>
            </a:r>
          </a:p>
        </p:txBody>
      </p:sp>
    </p:spTree>
    <p:extLst>
      <p:ext uri="{BB962C8B-B14F-4D97-AF65-F5344CB8AC3E}">
        <p14:creationId xmlns:p14="http://schemas.microsoft.com/office/powerpoint/2010/main" val="2994766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3"/>
          <p:cNvSpPr>
            <a:spLocks noGrp="1"/>
          </p:cNvSpPr>
          <p:nvPr>
            <p:ph type="ctrTitle" sz="quarter"/>
          </p:nvPr>
        </p:nvSpPr>
        <p:spPr/>
        <p:txBody>
          <a:bodyPr>
            <a:normAutofit/>
          </a:bodyPr>
          <a:lstStyle/>
          <a:p>
            <a:pPr eaLnBrk="1" hangingPunct="1"/>
            <a:r>
              <a:rPr lang="en-US" altLang="en-US" dirty="0"/>
              <a:t>1. Introduction to the </a:t>
            </a:r>
            <a:r>
              <a:rPr lang="en-US" altLang="en-US" dirty="0" err="1"/>
              <a:t>OpenDSS</a:t>
            </a:r>
            <a:r>
              <a:rPr lang="en-US" altLang="en-US" dirty="0"/>
              <a:t> Program </a:t>
            </a:r>
            <a:br>
              <a:rPr lang="en-US" altLang="en-US" dirty="0"/>
            </a:br>
            <a:br>
              <a:rPr lang="en-US" altLang="en-US" dirty="0"/>
            </a:br>
            <a:endParaRPr lang="en-US" altLang="en-US" dirty="0"/>
          </a:p>
        </p:txBody>
      </p:sp>
    </p:spTree>
    <p:extLst>
      <p:ext uri="{BB962C8B-B14F-4D97-AF65-F5344CB8AC3E}">
        <p14:creationId xmlns:p14="http://schemas.microsoft.com/office/powerpoint/2010/main" val="3862614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Installation and Startup</a:t>
            </a:r>
          </a:p>
        </p:txBody>
      </p:sp>
      <p:sp>
        <p:nvSpPr>
          <p:cNvPr id="10242" name="Subtitle 4"/>
          <p:cNvSpPr>
            <a:spLocks noGrp="1"/>
          </p:cNvSpPr>
          <p:nvPr>
            <p:ph type="subTitle" sz="quarter" idx="4294967295"/>
          </p:nvPr>
        </p:nvSpPr>
        <p:spPr>
          <a:xfrm>
            <a:off x="0" y="3932238"/>
            <a:ext cx="4572000" cy="2743200"/>
          </a:xfrm>
        </p:spPr>
        <p:txBody>
          <a:bodyPr/>
          <a:lstStyle/>
          <a:p>
            <a:pPr eaLnBrk="1" hangingPunct="1"/>
            <a:r>
              <a:rPr lang="en-US" altLang="en-US" dirty="0"/>
              <a:t>Installation and basic usage </a:t>
            </a:r>
          </a:p>
        </p:txBody>
      </p:sp>
    </p:spTree>
    <p:extLst>
      <p:ext uri="{BB962C8B-B14F-4D97-AF65-F5344CB8AC3E}">
        <p14:creationId xmlns:p14="http://schemas.microsoft.com/office/powerpoint/2010/main" val="1437477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a:t>Repository on SourceForge.Net</a:t>
            </a:r>
          </a:p>
        </p:txBody>
      </p:sp>
      <p:pic>
        <p:nvPicPr>
          <p:cNvPr id="46083" name="Picture 3" descr="SourceforgeReposi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1327150"/>
            <a:ext cx="6310313"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8806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hangingPunct="1"/>
            <a:r>
              <a:rPr lang="en-US" altLang="en-US"/>
              <a:t>Accessing the SourceForge.Net Source Code Repository with TortoiseSVN</a:t>
            </a:r>
          </a:p>
        </p:txBody>
      </p:sp>
      <p:sp>
        <p:nvSpPr>
          <p:cNvPr id="47107" name="Rectangle 3"/>
          <p:cNvSpPr>
            <a:spLocks noGrp="1" noChangeArrowheads="1"/>
          </p:cNvSpPr>
          <p:nvPr>
            <p:ph type="body" idx="1"/>
          </p:nvPr>
        </p:nvSpPr>
        <p:spPr/>
        <p:txBody>
          <a:bodyPr/>
          <a:lstStyle/>
          <a:p>
            <a:pPr eaLnBrk="1" hangingPunct="1">
              <a:lnSpc>
                <a:spcPct val="85000"/>
              </a:lnSpc>
            </a:pPr>
            <a:r>
              <a:rPr lang="en-US" altLang="en-US" sz="2000" dirty="0"/>
              <a:t>Install a </a:t>
            </a:r>
            <a:r>
              <a:rPr lang="en-US" altLang="en-US" sz="2000" dirty="0" err="1"/>
              <a:t>TortoiseSVN</a:t>
            </a:r>
            <a:r>
              <a:rPr lang="en-US" altLang="en-US" sz="2000" dirty="0"/>
              <a:t> client from T</a:t>
            </a:r>
            <a:r>
              <a:rPr lang="en-US" altLang="en-US" sz="2000" u="sng" dirty="0"/>
              <a:t>ortoisesvn.net/downloads</a:t>
            </a:r>
            <a:r>
              <a:rPr lang="en-US" altLang="en-US" sz="2000" dirty="0"/>
              <a:t>.  </a:t>
            </a:r>
          </a:p>
          <a:p>
            <a:pPr eaLnBrk="1" hangingPunct="1">
              <a:lnSpc>
                <a:spcPct val="85000"/>
              </a:lnSpc>
            </a:pPr>
            <a:r>
              <a:rPr lang="en-US" altLang="en-US" sz="2000" dirty="0"/>
              <a:t>Recommendation: </a:t>
            </a:r>
          </a:p>
          <a:p>
            <a:pPr marL="287338" lvl="1" indent="0" eaLnBrk="1" hangingPunct="1">
              <a:lnSpc>
                <a:spcPct val="85000"/>
              </a:lnSpc>
              <a:buNone/>
            </a:pPr>
            <a:br>
              <a:rPr lang="en-US" altLang="en-US" sz="2000" dirty="0"/>
            </a:br>
            <a:br>
              <a:rPr lang="en-US" altLang="en-US" sz="2000" dirty="0"/>
            </a:br>
            <a:r>
              <a:rPr lang="en-US" altLang="en-US" sz="2000" dirty="0"/>
              <a:t>Then, to grab the files from </a:t>
            </a:r>
            <a:r>
              <a:rPr lang="en-US" altLang="en-US" sz="2000" dirty="0" err="1"/>
              <a:t>SourceForge</a:t>
            </a:r>
            <a:r>
              <a:rPr lang="en-US" altLang="en-US" sz="2000" dirty="0"/>
              <a:t> by:</a:t>
            </a:r>
            <a:br>
              <a:rPr lang="en-US" altLang="en-US" sz="2000" dirty="0"/>
            </a:br>
            <a:br>
              <a:rPr lang="en-US" altLang="en-US" sz="2000" dirty="0"/>
            </a:br>
            <a:r>
              <a:rPr lang="en-US" altLang="en-US" sz="2000" dirty="0"/>
              <a:t>1 - create a clean directory such as "c:\opendss"</a:t>
            </a:r>
            <a:br>
              <a:rPr lang="en-US" altLang="en-US" sz="2000" dirty="0"/>
            </a:br>
            <a:br>
              <a:rPr lang="en-US" altLang="en-US" sz="2000" dirty="0"/>
            </a:br>
            <a:r>
              <a:rPr lang="en-US" altLang="en-US" sz="2000" dirty="0"/>
              <a:t>2 - </a:t>
            </a:r>
            <a:r>
              <a:rPr lang="en-US" altLang="en-US" sz="2000" b="1" dirty="0"/>
              <a:t>right-click</a:t>
            </a:r>
            <a:r>
              <a:rPr lang="en-US" altLang="en-US" sz="2000" dirty="0"/>
              <a:t> on it and choose "SVN Checkout..." from the menu</a:t>
            </a:r>
            <a:br>
              <a:rPr lang="en-US" altLang="en-US" sz="2000" dirty="0"/>
            </a:br>
            <a:br>
              <a:rPr lang="en-US" altLang="en-US" sz="2000" dirty="0"/>
            </a:br>
            <a:r>
              <a:rPr lang="en-US" altLang="en-US" sz="2000" dirty="0"/>
              <a:t>3 - the repository URL is </a:t>
            </a:r>
          </a:p>
          <a:p>
            <a:pPr lvl="2" eaLnBrk="1" hangingPunct="1">
              <a:lnSpc>
                <a:spcPct val="85000"/>
              </a:lnSpc>
              <a:buFontTx/>
              <a:buNone/>
            </a:pPr>
            <a:r>
              <a:rPr lang="en-US" altLang="en-US" sz="2000" b="1" dirty="0"/>
              <a:t>http://electricdss.svn.sourceforge.net/svnroot/electricdss </a:t>
            </a:r>
          </a:p>
          <a:p>
            <a:pPr lvl="2" eaLnBrk="1" hangingPunct="1">
              <a:lnSpc>
                <a:spcPct val="85000"/>
              </a:lnSpc>
              <a:buFontTx/>
              <a:buNone/>
            </a:pPr>
            <a:endParaRPr lang="en-US" altLang="en-US" sz="2000" dirty="0"/>
          </a:p>
          <a:p>
            <a:pPr lvl="2" eaLnBrk="1" hangingPunct="1">
              <a:lnSpc>
                <a:spcPct val="85000"/>
              </a:lnSpc>
              <a:buFontTx/>
              <a:buNone/>
            </a:pPr>
            <a:r>
              <a:rPr lang="en-US" altLang="en-US" sz="2000" dirty="0"/>
              <a:t>(Change the checkout directory if it points somewhere other than what you want.)</a:t>
            </a:r>
          </a:p>
          <a:p>
            <a:pPr marL="0" lvl="2" indent="0" eaLnBrk="1" hangingPunct="1">
              <a:lnSpc>
                <a:spcPct val="85000"/>
              </a:lnSpc>
              <a:buFontTx/>
              <a:buNone/>
            </a:pPr>
            <a:endParaRPr lang="en-US" altLang="en-US" dirty="0"/>
          </a:p>
          <a:p>
            <a:pPr marL="0" lvl="2" indent="0" eaLnBrk="1" hangingPunct="1">
              <a:lnSpc>
                <a:spcPct val="85000"/>
              </a:lnSpc>
              <a:buFontTx/>
              <a:buNone/>
            </a:pPr>
            <a:r>
              <a:rPr lang="en-US" altLang="en-US" dirty="0"/>
              <a:t>Thereafter, to update a folder or file, right-click on the folder or file and select </a:t>
            </a:r>
            <a:r>
              <a:rPr lang="en-US" altLang="en-US" b="1" dirty="0"/>
              <a:t>SVN Update</a:t>
            </a:r>
          </a:p>
          <a:p>
            <a:pPr lvl="2" eaLnBrk="1" hangingPunct="1">
              <a:lnSpc>
                <a:spcPct val="85000"/>
              </a:lnSpc>
              <a:buFontTx/>
              <a:buNone/>
            </a:pPr>
            <a:endParaRPr lang="en-US" altLang="en-US" sz="2000" dirty="0"/>
          </a:p>
          <a:p>
            <a:pPr lvl="2" eaLnBrk="1" hangingPunct="1">
              <a:lnSpc>
                <a:spcPct val="85000"/>
              </a:lnSpc>
              <a:buFontTx/>
              <a:buNone/>
            </a:pPr>
            <a:endParaRPr lang="en-US" altLang="en-US" sz="2000" dirty="0"/>
          </a:p>
        </p:txBody>
      </p:sp>
    </p:spTree>
    <p:extLst>
      <p:ext uri="{BB962C8B-B14F-4D97-AF65-F5344CB8AC3E}">
        <p14:creationId xmlns:p14="http://schemas.microsoft.com/office/powerpoint/2010/main" val="8254493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eaLnBrk="1" hangingPunct="1"/>
            <a:r>
              <a:rPr lang="en-US" altLang="en-US"/>
              <a:t>Program Installation</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897296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p:cNvPr>
          <p:cNvPicPr>
            <a:picLocks noChangeAspect="1"/>
          </p:cNvPicPr>
          <p:nvPr/>
        </p:nvPicPr>
        <p:blipFill>
          <a:blip r:embed="rId2"/>
          <a:stretch>
            <a:fillRect/>
          </a:stretch>
        </p:blipFill>
        <p:spPr>
          <a:xfrm>
            <a:off x="0" y="914083"/>
            <a:ext cx="9144000" cy="5369367"/>
          </a:xfrm>
          <a:prstGeom prst="rect">
            <a:avLst/>
          </a:prstGeom>
        </p:spPr>
      </p:pic>
      <p:sp>
        <p:nvSpPr>
          <p:cNvPr id="2" name="Title 1"/>
          <p:cNvSpPr>
            <a:spLocks noGrp="1"/>
          </p:cNvSpPr>
          <p:nvPr>
            <p:ph type="title"/>
          </p:nvPr>
        </p:nvSpPr>
        <p:spPr/>
        <p:txBody>
          <a:bodyPr/>
          <a:lstStyle/>
          <a:p>
            <a:r>
              <a:rPr lang="en-US" dirty="0"/>
              <a:t>Download the Installer Files</a:t>
            </a:r>
          </a:p>
        </p:txBody>
      </p:sp>
      <p:sp>
        <p:nvSpPr>
          <p:cNvPr id="4" name="Oval 3"/>
          <p:cNvSpPr/>
          <p:nvPr/>
        </p:nvSpPr>
        <p:spPr bwMode="auto">
          <a:xfrm>
            <a:off x="1351436" y="2697480"/>
            <a:ext cx="2690211" cy="621792"/>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3886633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 Both 32-bit and 64-bit Versions of </a:t>
            </a:r>
            <a:r>
              <a:rPr lang="en-US" dirty="0" err="1"/>
              <a:t>OpenDSS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13" y="1244598"/>
            <a:ext cx="8598746" cy="3770313"/>
          </a:xfrm>
          <a:prstGeom prst="rect">
            <a:avLst/>
          </a:prstGeom>
        </p:spPr>
      </p:pic>
      <p:sp>
        <p:nvSpPr>
          <p:cNvPr id="4" name="TextBox 3"/>
          <p:cNvSpPr txBox="1"/>
          <p:nvPr/>
        </p:nvSpPr>
        <p:spPr>
          <a:xfrm>
            <a:off x="671513" y="5343525"/>
            <a:ext cx="7886700" cy="830997"/>
          </a:xfrm>
          <a:prstGeom prst="rect">
            <a:avLst/>
          </a:prstGeom>
          <a:noFill/>
        </p:spPr>
        <p:txBody>
          <a:bodyPr wrap="square" rtlCol="0">
            <a:spAutoFit/>
          </a:bodyPr>
          <a:lstStyle/>
          <a:p>
            <a:r>
              <a:rPr lang="en-US" dirty="0"/>
              <a:t>DG Screener and Excel typically use </a:t>
            </a:r>
            <a:r>
              <a:rPr lang="en-US" b="1" dirty="0"/>
              <a:t>32-bit</a:t>
            </a:r>
            <a:r>
              <a:rPr lang="en-US" dirty="0"/>
              <a:t> </a:t>
            </a:r>
            <a:r>
              <a:rPr lang="en-US" dirty="0" err="1"/>
              <a:t>OpenDSS</a:t>
            </a:r>
            <a:r>
              <a:rPr lang="en-US" dirty="0"/>
              <a:t>, but both versions must be installed to get 32-bit server fully installed. </a:t>
            </a:r>
            <a:br>
              <a:rPr lang="en-US" dirty="0"/>
            </a:br>
            <a:r>
              <a:rPr lang="en-US" dirty="0"/>
              <a:t>Windows will figure out which one needs to be executed.  Magic!!</a:t>
            </a:r>
          </a:p>
        </p:txBody>
      </p:sp>
    </p:spTree>
    <p:extLst>
      <p:ext uri="{BB962C8B-B14F-4D97-AF65-F5344CB8AC3E}">
        <p14:creationId xmlns:p14="http://schemas.microsoft.com/office/powerpoint/2010/main" val="1438099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OpenDSS</a:t>
            </a:r>
            <a:r>
              <a:rPr lang="en-US" dirty="0"/>
              <a:t> Files Installed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987425"/>
            <a:ext cx="1809750" cy="5219700"/>
          </a:xfrm>
          <a:prstGeom prst="rect">
            <a:avLst/>
          </a:prstGeom>
        </p:spPr>
      </p:pic>
      <p:sp>
        <p:nvSpPr>
          <p:cNvPr id="5" name="TextBox 4"/>
          <p:cNvSpPr txBox="1"/>
          <p:nvPr/>
        </p:nvSpPr>
        <p:spPr>
          <a:xfrm>
            <a:off x="3729745" y="1685925"/>
            <a:ext cx="3038475" cy="338554"/>
          </a:xfrm>
          <a:prstGeom prst="rect">
            <a:avLst/>
          </a:prstGeom>
          <a:noFill/>
        </p:spPr>
        <p:txBody>
          <a:bodyPr wrap="square" rtlCol="0">
            <a:spAutoFit/>
          </a:bodyPr>
          <a:lstStyle/>
          <a:p>
            <a:r>
              <a:rPr lang="en-US" dirty="0"/>
              <a:t>Main Program Files</a:t>
            </a:r>
          </a:p>
        </p:txBody>
      </p:sp>
      <p:pic>
        <p:nvPicPr>
          <p:cNvPr id="6" name="Picture 5"/>
          <p:cNvPicPr>
            <a:picLocks noChangeAspect="1"/>
          </p:cNvPicPr>
          <p:nvPr/>
        </p:nvPicPr>
        <p:blipFill>
          <a:blip r:embed="rId3"/>
          <a:stretch>
            <a:fillRect/>
          </a:stretch>
        </p:blipFill>
        <p:spPr>
          <a:xfrm>
            <a:off x="4471416" y="2093023"/>
            <a:ext cx="1609344" cy="1933448"/>
          </a:xfrm>
          <a:prstGeom prst="rect">
            <a:avLst/>
          </a:prstGeom>
        </p:spPr>
      </p:pic>
    </p:spTree>
    <p:extLst>
      <p:ext uri="{BB962C8B-B14F-4D97-AF65-F5344CB8AC3E}">
        <p14:creationId xmlns:p14="http://schemas.microsoft.com/office/powerpoint/2010/main" val="17363690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a:t>SourceForge.Net Links for OpenDSS</a:t>
            </a:r>
          </a:p>
        </p:txBody>
      </p:sp>
      <p:sp>
        <p:nvSpPr>
          <p:cNvPr id="49155" name="Rectangle 3"/>
          <p:cNvSpPr>
            <a:spLocks noGrp="1" noChangeArrowheads="1"/>
          </p:cNvSpPr>
          <p:nvPr>
            <p:ph type="body" idx="1"/>
          </p:nvPr>
        </p:nvSpPr>
        <p:spPr/>
        <p:txBody>
          <a:bodyPr/>
          <a:lstStyle/>
          <a:p>
            <a:pPr eaLnBrk="1" hangingPunct="1">
              <a:lnSpc>
                <a:spcPct val="75000"/>
              </a:lnSpc>
            </a:pPr>
            <a:r>
              <a:rPr lang="en-US" altLang="en-US" sz="2000" dirty="0"/>
              <a:t>EPRI Links Page</a:t>
            </a:r>
          </a:p>
          <a:p>
            <a:pPr lvl="1">
              <a:lnSpc>
                <a:spcPct val="75000"/>
              </a:lnSpc>
            </a:pPr>
            <a:r>
              <a:rPr lang="en-US" altLang="en-US" sz="1600" b="1" dirty="0">
                <a:hlinkClick r:id="rId3"/>
              </a:rPr>
              <a:t>https://www.epri.com/#/pages/sa/opendss?lang=en-US</a:t>
            </a:r>
            <a:endParaRPr lang="en-US" altLang="en-US" sz="1600" b="1" dirty="0"/>
          </a:p>
          <a:p>
            <a:pPr lvl="1">
              <a:lnSpc>
                <a:spcPct val="75000"/>
              </a:lnSpc>
            </a:pPr>
            <a:endParaRPr lang="en-US" altLang="en-US" sz="1600" b="1" dirty="0"/>
          </a:p>
          <a:p>
            <a:pPr eaLnBrk="1" hangingPunct="1">
              <a:lnSpc>
                <a:spcPct val="75000"/>
              </a:lnSpc>
            </a:pPr>
            <a:r>
              <a:rPr lang="en-US" altLang="en-US" sz="2000" dirty="0" err="1"/>
              <a:t>OpenDSS</a:t>
            </a:r>
            <a:r>
              <a:rPr lang="en-US" altLang="en-US" sz="2000" dirty="0"/>
              <a:t> Download Files:</a:t>
            </a:r>
          </a:p>
          <a:p>
            <a:pPr lvl="1" eaLnBrk="1" hangingPunct="1">
              <a:lnSpc>
                <a:spcPct val="75000"/>
              </a:lnSpc>
            </a:pPr>
            <a:r>
              <a:rPr lang="en-US" altLang="en-US" sz="1400" b="1" dirty="0">
                <a:hlinkClick r:id="rId4"/>
              </a:rPr>
              <a:t>http://sourceforge.net/projects/electricdss/files/</a:t>
            </a:r>
            <a:endParaRPr lang="en-US" altLang="en-US" sz="1400" b="1" dirty="0"/>
          </a:p>
          <a:p>
            <a:pPr eaLnBrk="1" hangingPunct="1">
              <a:lnSpc>
                <a:spcPct val="75000"/>
              </a:lnSpc>
            </a:pPr>
            <a:endParaRPr lang="en-US" altLang="en-US" sz="900" b="1" dirty="0"/>
          </a:p>
          <a:p>
            <a:pPr eaLnBrk="1" hangingPunct="1">
              <a:lnSpc>
                <a:spcPct val="75000"/>
              </a:lnSpc>
            </a:pPr>
            <a:endParaRPr lang="en-US" altLang="en-US" sz="900" dirty="0"/>
          </a:p>
          <a:p>
            <a:pPr eaLnBrk="1" hangingPunct="1">
              <a:lnSpc>
                <a:spcPct val="75000"/>
              </a:lnSpc>
            </a:pPr>
            <a:r>
              <a:rPr lang="en-US" altLang="en-US" sz="2000" dirty="0"/>
              <a:t>Top level of Main  Repository</a:t>
            </a:r>
          </a:p>
          <a:p>
            <a:pPr eaLnBrk="1" hangingPunct="1">
              <a:lnSpc>
                <a:spcPct val="75000"/>
              </a:lnSpc>
            </a:pPr>
            <a:endParaRPr lang="en-US" altLang="en-US" sz="900" dirty="0"/>
          </a:p>
          <a:p>
            <a:pPr lvl="1" eaLnBrk="1" hangingPunct="1">
              <a:lnSpc>
                <a:spcPct val="75000"/>
              </a:lnSpc>
            </a:pPr>
            <a:endParaRPr lang="en-US" altLang="en-US" sz="1600" b="1" dirty="0"/>
          </a:p>
        </p:txBody>
      </p:sp>
      <p:pic>
        <p:nvPicPr>
          <p:cNvPr id="49156" name="Picture 4" descr="PPTF605.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965575"/>
            <a:ext cx="75438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Oval 5"/>
          <p:cNvSpPr>
            <a:spLocks noChangeArrowheads="1"/>
          </p:cNvSpPr>
          <p:nvPr/>
        </p:nvSpPr>
        <p:spPr bwMode="auto">
          <a:xfrm>
            <a:off x="4724400" y="3886200"/>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348694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0160"/>
            <a:ext cx="9144000" cy="5000334"/>
          </a:xfrm>
          <a:prstGeom prst="rect">
            <a:avLst/>
          </a:prstGeom>
        </p:spPr>
      </p:pic>
      <p:sp>
        <p:nvSpPr>
          <p:cNvPr id="49154" name="Rectangle 2"/>
          <p:cNvSpPr>
            <a:spLocks noGrp="1" noChangeArrowheads="1"/>
          </p:cNvSpPr>
          <p:nvPr>
            <p:ph type="title"/>
          </p:nvPr>
        </p:nvSpPr>
        <p:spPr/>
        <p:txBody>
          <a:bodyPr/>
          <a:lstStyle/>
          <a:p>
            <a:pPr eaLnBrk="1" hangingPunct="1"/>
            <a:r>
              <a:rPr lang="en-US" altLang="en-US" dirty="0"/>
              <a:t>Discussion Forum &amp; News for </a:t>
            </a:r>
            <a:r>
              <a:rPr lang="en-US" altLang="en-US" dirty="0" err="1"/>
              <a:t>OpenDSS</a:t>
            </a:r>
            <a:endParaRPr lang="en-US" altLang="en-US" dirty="0"/>
          </a:p>
        </p:txBody>
      </p:sp>
      <p:sp>
        <p:nvSpPr>
          <p:cNvPr id="49155" name="Rectangle 3"/>
          <p:cNvSpPr>
            <a:spLocks noGrp="1" noChangeArrowheads="1"/>
          </p:cNvSpPr>
          <p:nvPr>
            <p:ph type="body" idx="1"/>
          </p:nvPr>
        </p:nvSpPr>
        <p:spPr/>
        <p:txBody>
          <a:bodyPr/>
          <a:lstStyle/>
          <a:p>
            <a:pPr lvl="1" eaLnBrk="1" hangingPunct="1">
              <a:lnSpc>
                <a:spcPct val="75000"/>
              </a:lnSpc>
            </a:pPr>
            <a:endParaRPr lang="en-US" altLang="en-US" sz="1600" b="1" dirty="0"/>
          </a:p>
          <a:p>
            <a:pPr eaLnBrk="1" hangingPunct="1">
              <a:lnSpc>
                <a:spcPct val="75000"/>
              </a:lnSpc>
            </a:pPr>
            <a:endParaRPr lang="en-US" altLang="en-US" sz="900" dirty="0"/>
          </a:p>
          <a:p>
            <a:pPr lvl="1" eaLnBrk="1" hangingPunct="1">
              <a:lnSpc>
                <a:spcPct val="75000"/>
              </a:lnSpc>
            </a:pPr>
            <a:endParaRPr lang="en-US" altLang="en-US" sz="1600" b="1" dirty="0"/>
          </a:p>
        </p:txBody>
      </p:sp>
      <p:sp>
        <p:nvSpPr>
          <p:cNvPr id="49157" name="Oval 5"/>
          <p:cNvSpPr>
            <a:spLocks noChangeArrowheads="1"/>
          </p:cNvSpPr>
          <p:nvPr/>
        </p:nvSpPr>
        <p:spPr bwMode="auto">
          <a:xfrm>
            <a:off x="4835237" y="1826491"/>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 name="Oval 5"/>
          <p:cNvSpPr>
            <a:spLocks noChangeArrowheads="1"/>
          </p:cNvSpPr>
          <p:nvPr/>
        </p:nvSpPr>
        <p:spPr bwMode="auto">
          <a:xfrm>
            <a:off x="4229100" y="1840924"/>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3725939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dirty="0"/>
              <a:t>COM Server Registration </a:t>
            </a:r>
          </a:p>
        </p:txBody>
      </p:sp>
      <p:pic>
        <p:nvPicPr>
          <p:cNvPr id="53251"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7534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53253"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3254"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5"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53256"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7" name="Text Box 9"/>
          <p:cNvSpPr txBox="1">
            <a:spLocks noChangeArrowheads="1"/>
          </p:cNvSpPr>
          <p:nvPr/>
        </p:nvSpPr>
        <p:spPr bwMode="auto">
          <a:xfrm>
            <a:off x="333375" y="1470025"/>
            <a:ext cx="468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53258" name="Text Box 10"/>
          <p:cNvSpPr txBox="1">
            <a:spLocks noChangeArrowheads="1"/>
          </p:cNvSpPr>
          <p:nvPr/>
        </p:nvSpPr>
        <p:spPr bwMode="auto">
          <a:xfrm>
            <a:off x="382588" y="5386388"/>
            <a:ext cx="801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p:txBody>
      </p:sp>
    </p:spTree>
    <p:extLst>
      <p:ext uri="{BB962C8B-B14F-4D97-AF65-F5344CB8AC3E}">
        <p14:creationId xmlns:p14="http://schemas.microsoft.com/office/powerpoint/2010/main" val="59850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lstStyle/>
          <a:p>
            <a:pPr eaLnBrk="1" hangingPunct="1"/>
            <a:r>
              <a:rPr lang="en-US" altLang="en-US" dirty="0"/>
              <a:t>The examples in this Workshop will be taught using the EPRI </a:t>
            </a:r>
            <a:r>
              <a:rPr lang="en-US" altLang="en-US" dirty="0" err="1"/>
              <a:t>OpenDSS</a:t>
            </a:r>
            <a:r>
              <a:rPr lang="en-US" altLang="en-US" dirty="0"/>
              <a:t> computer program</a:t>
            </a:r>
          </a:p>
          <a:p>
            <a:pPr eaLnBrk="1" hangingPunct="1"/>
            <a:r>
              <a:rPr lang="en-US" altLang="en-US" dirty="0"/>
              <a:t>The program is freely available and is updated regularly</a:t>
            </a:r>
          </a:p>
          <a:p>
            <a:pPr eaLnBrk="1" hangingPunct="1"/>
            <a:r>
              <a:rPr lang="en-US" altLang="en-US" dirty="0"/>
              <a:t>You may find it on </a:t>
            </a:r>
            <a:r>
              <a:rPr lang="en-US" altLang="en-US" dirty="0">
                <a:hlinkClick r:id="rId3"/>
              </a:rPr>
              <a:t>www.Sourceforge.net</a:t>
            </a:r>
            <a:endParaRPr lang="en-US" altLang="en-US" dirty="0"/>
          </a:p>
          <a:p>
            <a:pPr eaLnBrk="1" hangingPunct="1"/>
            <a:r>
              <a:rPr lang="en-US" altLang="en-US" dirty="0"/>
              <a:t>Also, bookmark the EPRI link site:</a:t>
            </a:r>
          </a:p>
          <a:p>
            <a:pPr lvl="1"/>
            <a:r>
              <a:rPr lang="en-US" altLang="en-US" dirty="0">
                <a:hlinkClick r:id="rId4"/>
              </a:rPr>
              <a:t>https://www.epri.com/#/pages/sa/opendss?lang=en-US</a:t>
            </a:r>
            <a:endParaRPr lang="en-US" altLang="en-US" dirty="0"/>
          </a:p>
          <a:p>
            <a:pPr lvl="1"/>
            <a:r>
              <a:rPr lang="en-US" altLang="en-US" dirty="0"/>
              <a:t>This is the “jump page” for </a:t>
            </a:r>
            <a:r>
              <a:rPr lang="en-US" altLang="en-US" dirty="0" err="1"/>
              <a:t>OpenDSS</a:t>
            </a:r>
            <a:r>
              <a:rPr lang="en-US" altLang="en-US" dirty="0"/>
              <a:t> internet locations</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4892014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a:t>The GUID References the DLL File ….</a:t>
            </a:r>
          </a:p>
        </p:txBody>
      </p:sp>
      <p:pic>
        <p:nvPicPr>
          <p:cNvPr id="54275" name="Picture 3" descr="Registry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0825"/>
            <a:ext cx="8915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4"/>
          <p:cNvSpPr txBox="1">
            <a:spLocks noChangeArrowheads="1"/>
          </p:cNvSpPr>
          <p:nvPr/>
        </p:nvSpPr>
        <p:spPr bwMode="auto">
          <a:xfrm>
            <a:off x="1411288" y="1866900"/>
            <a:ext cx="644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b="1"/>
              <a:t>If you look up the GUID in RegEdit</a:t>
            </a:r>
          </a:p>
        </p:txBody>
      </p:sp>
      <p:sp>
        <p:nvSpPr>
          <p:cNvPr id="54277" name="Line 5"/>
          <p:cNvSpPr>
            <a:spLocks noChangeShapeType="1"/>
          </p:cNvSpPr>
          <p:nvPr/>
        </p:nvSpPr>
        <p:spPr bwMode="auto">
          <a:xfrm flipH="1">
            <a:off x="3594100" y="2320925"/>
            <a:ext cx="1676400" cy="1143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4278" name="Text Box 6"/>
          <p:cNvSpPr txBox="1">
            <a:spLocks noChangeArrowheads="1"/>
          </p:cNvSpPr>
          <p:nvPr/>
        </p:nvSpPr>
        <p:spPr bwMode="auto">
          <a:xfrm>
            <a:off x="674688" y="5292725"/>
            <a:ext cx="8202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t>Points to OpenDSSEngine.DLL</a:t>
            </a:r>
            <a:br>
              <a:rPr lang="en-US" altLang="en-US" sz="2400" b="1"/>
            </a:br>
            <a:r>
              <a:rPr lang="en-US" altLang="en-US" sz="2400" b="1"/>
              <a:t>(In-process server, Apartment Threading model)</a:t>
            </a:r>
          </a:p>
        </p:txBody>
      </p:sp>
      <p:sp>
        <p:nvSpPr>
          <p:cNvPr id="54279" name="Line 7"/>
          <p:cNvSpPr>
            <a:spLocks noChangeShapeType="1"/>
          </p:cNvSpPr>
          <p:nvPr/>
        </p:nvSpPr>
        <p:spPr bwMode="auto">
          <a:xfrm flipV="1">
            <a:off x="6413500" y="3616325"/>
            <a:ext cx="1295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015322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2177" y="173736"/>
            <a:ext cx="8959646" cy="857250"/>
          </a:xfrm>
        </p:spPr>
        <p:txBody>
          <a:bodyPr>
            <a:normAutofit fontScale="90000"/>
          </a:bodyPr>
          <a:lstStyle/>
          <a:p>
            <a:pPr eaLnBrk="1" hangingPunct="1"/>
            <a:r>
              <a:rPr lang="en-US" altLang="en-US" dirty="0"/>
              <a:t>Accessing the </a:t>
            </a:r>
            <a:r>
              <a:rPr lang="en-US" altLang="en-US" dirty="0" err="1"/>
              <a:t>SourceForge.Net</a:t>
            </a:r>
            <a:r>
              <a:rPr lang="en-US" altLang="en-US" dirty="0"/>
              <a:t> Source Code Repository with </a:t>
            </a:r>
            <a:r>
              <a:rPr lang="en-US" altLang="en-US" dirty="0" err="1"/>
              <a:t>TortoiseSVN</a:t>
            </a:r>
            <a:endParaRPr lang="en-US" altLang="en-US" dirty="0"/>
          </a:p>
        </p:txBody>
      </p:sp>
      <p:sp>
        <p:nvSpPr>
          <p:cNvPr id="47107" name="Rectangle 3"/>
          <p:cNvSpPr>
            <a:spLocks noGrp="1" noChangeArrowheads="1"/>
          </p:cNvSpPr>
          <p:nvPr>
            <p:ph type="body" idx="1"/>
          </p:nvPr>
        </p:nvSpPr>
        <p:spPr>
          <a:xfrm>
            <a:off x="681228" y="1154872"/>
            <a:ext cx="7996428" cy="5172776"/>
          </a:xfrm>
        </p:spPr>
        <p:txBody>
          <a:bodyPr>
            <a:normAutofit/>
          </a:bodyPr>
          <a:lstStyle/>
          <a:p>
            <a:pPr eaLnBrk="1" hangingPunct="1">
              <a:lnSpc>
                <a:spcPct val="85000"/>
              </a:lnSpc>
            </a:pPr>
            <a:r>
              <a:rPr lang="en-US" altLang="en-US" sz="2000" dirty="0"/>
              <a:t>Install a </a:t>
            </a:r>
            <a:r>
              <a:rPr lang="en-US" altLang="en-US" sz="2000" dirty="0" err="1"/>
              <a:t>TortoiseSVN</a:t>
            </a:r>
            <a:r>
              <a:rPr lang="en-US" altLang="en-US" sz="2000" dirty="0"/>
              <a:t> client from T</a:t>
            </a:r>
            <a:r>
              <a:rPr lang="en-US" altLang="en-US" sz="2000" u="sng" dirty="0"/>
              <a:t>ortoisesvn.net/downloads</a:t>
            </a:r>
            <a:r>
              <a:rPr lang="en-US" altLang="en-US" sz="2000" dirty="0"/>
              <a:t>.  </a:t>
            </a:r>
          </a:p>
          <a:p>
            <a:pPr eaLnBrk="1" hangingPunct="1">
              <a:lnSpc>
                <a:spcPct val="85000"/>
              </a:lnSpc>
            </a:pPr>
            <a:r>
              <a:rPr lang="en-US" altLang="en-US" sz="2000" dirty="0"/>
              <a:t>Recommendation: </a:t>
            </a:r>
          </a:p>
          <a:p>
            <a:pPr marL="215504" lvl="1" indent="0">
              <a:lnSpc>
                <a:spcPct val="85000"/>
              </a:lnSpc>
              <a:buNone/>
            </a:pPr>
            <a:br>
              <a:rPr lang="en-US" altLang="en-US" sz="2000" dirty="0"/>
            </a:br>
            <a:r>
              <a:rPr lang="en-US" altLang="en-US" sz="2000" dirty="0"/>
              <a:t>Then, to grab the files from </a:t>
            </a:r>
            <a:r>
              <a:rPr lang="en-US" altLang="en-US" sz="2000" dirty="0" err="1"/>
              <a:t>SourceForge</a:t>
            </a:r>
            <a:r>
              <a:rPr lang="en-US" altLang="en-US" sz="2000" dirty="0"/>
              <a:t> by:</a:t>
            </a:r>
            <a:br>
              <a:rPr lang="en-US" altLang="en-US" sz="2000" dirty="0"/>
            </a:br>
            <a:br>
              <a:rPr lang="en-US" altLang="en-US" sz="2000" dirty="0"/>
            </a:br>
            <a:r>
              <a:rPr lang="en-US" altLang="en-US" sz="2000" dirty="0"/>
              <a:t>1 - create a clean directory such as "c:\opendss"</a:t>
            </a:r>
            <a:br>
              <a:rPr lang="en-US" altLang="en-US" sz="2000" dirty="0"/>
            </a:br>
            <a:br>
              <a:rPr lang="en-US" altLang="en-US" sz="2000" dirty="0"/>
            </a:br>
            <a:r>
              <a:rPr lang="en-US" altLang="en-US" sz="2000" dirty="0"/>
              <a:t>2 - </a:t>
            </a:r>
            <a:r>
              <a:rPr lang="en-US" altLang="en-US" sz="2000" b="1" dirty="0"/>
              <a:t>right-click</a:t>
            </a:r>
            <a:r>
              <a:rPr lang="en-US" altLang="en-US" sz="2000" dirty="0"/>
              <a:t> on it and choose "SVN Checkout..." from the menu</a:t>
            </a:r>
            <a:br>
              <a:rPr lang="en-US" altLang="en-US" sz="2000" dirty="0"/>
            </a:br>
            <a:br>
              <a:rPr lang="en-US" altLang="en-US" sz="2000" dirty="0"/>
            </a:br>
            <a:r>
              <a:rPr lang="en-US" altLang="en-US" sz="2000" dirty="0"/>
              <a:t>3 - the repository URL is </a:t>
            </a:r>
          </a:p>
          <a:p>
            <a:pPr lvl="2" eaLnBrk="1" hangingPunct="1">
              <a:lnSpc>
                <a:spcPct val="85000"/>
              </a:lnSpc>
              <a:buFontTx/>
              <a:buNone/>
            </a:pPr>
            <a:r>
              <a:rPr lang="en-US" altLang="en-US" sz="2000" b="1" dirty="0"/>
              <a:t>http://electricdss.svn.sourceforge.net/svnroot/electricdss </a:t>
            </a:r>
          </a:p>
          <a:p>
            <a:pPr lvl="2" eaLnBrk="1" hangingPunct="1">
              <a:lnSpc>
                <a:spcPct val="85000"/>
              </a:lnSpc>
              <a:buFontTx/>
              <a:buNone/>
            </a:pPr>
            <a:endParaRPr lang="en-US" altLang="en-US" sz="2000" dirty="0"/>
          </a:p>
          <a:p>
            <a:pPr lvl="2" eaLnBrk="1" hangingPunct="1">
              <a:lnSpc>
                <a:spcPct val="85000"/>
              </a:lnSpc>
              <a:buFontTx/>
              <a:buNone/>
            </a:pPr>
            <a:r>
              <a:rPr lang="en-US" altLang="en-US" sz="2000" dirty="0"/>
              <a:t>(Change the checkout directory if it points somewhere other than what you want.)</a:t>
            </a:r>
          </a:p>
          <a:p>
            <a:pPr marL="0" lvl="2" indent="0">
              <a:lnSpc>
                <a:spcPct val="85000"/>
              </a:lnSpc>
              <a:buNone/>
            </a:pPr>
            <a:r>
              <a:rPr lang="en-US" altLang="en-US" sz="2400" dirty="0"/>
              <a:t>Thereafter, to update a folder or file, right-click on the folder or file and select </a:t>
            </a:r>
            <a:r>
              <a:rPr lang="en-US" altLang="en-US" sz="2400" b="1" dirty="0"/>
              <a:t>SVN Update</a:t>
            </a:r>
          </a:p>
          <a:p>
            <a:pPr lvl="2" eaLnBrk="1" hangingPunct="1">
              <a:lnSpc>
                <a:spcPct val="85000"/>
              </a:lnSpc>
              <a:buFontTx/>
              <a:buNone/>
            </a:pPr>
            <a:endParaRPr lang="en-US" altLang="en-US" sz="2000" dirty="0"/>
          </a:p>
          <a:p>
            <a:pPr lvl="2" eaLnBrk="1" hangingPunct="1">
              <a:lnSpc>
                <a:spcPct val="85000"/>
              </a:lnSpc>
              <a:buFontTx/>
              <a:buNone/>
            </a:pPr>
            <a:endParaRPr lang="en-US" altLang="en-US" sz="2000" dirty="0"/>
          </a:p>
        </p:txBody>
      </p:sp>
    </p:spTree>
    <p:extLst>
      <p:ext uri="{BB962C8B-B14F-4D97-AF65-F5344CB8AC3E}">
        <p14:creationId xmlns:p14="http://schemas.microsoft.com/office/powerpoint/2010/main" val="12865194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3"/>
          <p:cNvSpPr>
            <a:spLocks noGrp="1"/>
          </p:cNvSpPr>
          <p:nvPr>
            <p:ph type="title"/>
          </p:nvPr>
        </p:nvSpPr>
        <p:spPr/>
        <p:txBody>
          <a:bodyPr>
            <a:normAutofit/>
          </a:bodyPr>
          <a:lstStyle/>
          <a:p>
            <a:pPr eaLnBrk="1" hangingPunct="1"/>
            <a:r>
              <a:rPr lang="en-US" altLang="en-US" dirty="0"/>
              <a:t>Starting the Program</a:t>
            </a:r>
          </a:p>
        </p:txBody>
      </p:sp>
      <p:sp>
        <p:nvSpPr>
          <p:cNvPr id="56322" name="Subtitle 4"/>
          <p:cNvSpPr>
            <a:spLocks noGrp="1"/>
          </p:cNvSpPr>
          <p:nvPr>
            <p:ph type="body" idx="1"/>
          </p:nvPr>
        </p:nvSpPr>
        <p:spPr/>
        <p:txBody>
          <a:bodyPr/>
          <a:lstStyle/>
          <a:p>
            <a:pPr eaLnBrk="1" hangingPunct="1"/>
            <a:r>
              <a:rPr lang="en-US" altLang="en-US" dirty="0"/>
              <a:t>.</a:t>
            </a:r>
          </a:p>
        </p:txBody>
      </p:sp>
    </p:spTree>
    <p:extLst>
      <p:ext uri="{BB962C8B-B14F-4D97-AF65-F5344CB8AC3E}">
        <p14:creationId xmlns:p14="http://schemas.microsoft.com/office/powerpoint/2010/main" val="3407446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560570" y="3295307"/>
            <a:ext cx="3581400" cy="2600325"/>
          </a:xfrm>
          <a:prstGeom prst="rect">
            <a:avLst/>
          </a:prstGeom>
        </p:spPr>
      </p:pic>
      <p:pic>
        <p:nvPicPr>
          <p:cNvPr id="2" name="Picture 1"/>
          <p:cNvPicPr>
            <a:picLocks noChangeAspect="1"/>
          </p:cNvPicPr>
          <p:nvPr/>
        </p:nvPicPr>
        <p:blipFill>
          <a:blip r:embed="rId3"/>
          <a:stretch>
            <a:fillRect/>
          </a:stretch>
        </p:blipFill>
        <p:spPr>
          <a:xfrm>
            <a:off x="690496" y="1464811"/>
            <a:ext cx="2868200" cy="4831053"/>
          </a:xfrm>
          <a:prstGeom prst="rect">
            <a:avLst/>
          </a:prstGeom>
        </p:spPr>
      </p:pic>
      <p:sp>
        <p:nvSpPr>
          <p:cNvPr id="4" name="Title 3"/>
          <p:cNvSpPr>
            <a:spLocks noGrp="1"/>
          </p:cNvSpPr>
          <p:nvPr>
            <p:ph type="title"/>
          </p:nvPr>
        </p:nvSpPr>
        <p:spPr/>
        <p:txBody>
          <a:bodyPr/>
          <a:lstStyle/>
          <a:p>
            <a:r>
              <a:rPr lang="en-US" dirty="0"/>
              <a:t>Starting OpenDSS.exe – Standalone executable</a:t>
            </a:r>
          </a:p>
        </p:txBody>
      </p:sp>
      <p:sp>
        <p:nvSpPr>
          <p:cNvPr id="8" name="Oval 7"/>
          <p:cNvSpPr/>
          <p:nvPr/>
        </p:nvSpPr>
        <p:spPr bwMode="auto">
          <a:xfrm>
            <a:off x="1068581" y="2372868"/>
            <a:ext cx="815083" cy="800100"/>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cxnSp>
        <p:nvCxnSpPr>
          <p:cNvPr id="10" name="Straight Arrow Connector 9"/>
          <p:cNvCxnSpPr/>
          <p:nvPr/>
        </p:nvCxnSpPr>
        <p:spPr bwMode="auto">
          <a:xfrm>
            <a:off x="7700889" y="5093954"/>
            <a:ext cx="1214511" cy="0"/>
          </a:xfrm>
          <a:prstGeom prst="straightConnector1">
            <a:avLst/>
          </a:prstGeom>
          <a:solidFill>
            <a:schemeClr val="accent1"/>
          </a:solidFill>
          <a:ln w="76200" cap="flat" cmpd="sng" algn="ctr">
            <a:solidFill>
              <a:srgbClr val="FF0000"/>
            </a:solidFill>
            <a:prstDash val="solid"/>
            <a:round/>
            <a:headEnd type="triangle" w="med" len="med"/>
            <a:tailEnd type="none" w="med" len="med"/>
          </a:ln>
          <a:effectLst/>
        </p:spPr>
      </p:cxnSp>
      <p:sp>
        <p:nvSpPr>
          <p:cNvPr id="11" name="TextBox 10"/>
          <p:cNvSpPr txBox="1"/>
          <p:nvPr/>
        </p:nvSpPr>
        <p:spPr>
          <a:xfrm>
            <a:off x="399657" y="1091344"/>
            <a:ext cx="3482418" cy="338554"/>
          </a:xfrm>
          <a:prstGeom prst="rect">
            <a:avLst/>
          </a:prstGeom>
          <a:noFill/>
        </p:spPr>
        <p:txBody>
          <a:bodyPr wrap="square" rtlCol="0">
            <a:spAutoFit/>
          </a:bodyPr>
          <a:lstStyle/>
          <a:p>
            <a:r>
              <a:rPr lang="en-US" dirty="0"/>
              <a:t>Start Menu</a:t>
            </a:r>
          </a:p>
        </p:txBody>
      </p:sp>
      <p:sp>
        <p:nvSpPr>
          <p:cNvPr id="12" name="TextBox 11"/>
          <p:cNvSpPr txBox="1"/>
          <p:nvPr/>
        </p:nvSpPr>
        <p:spPr>
          <a:xfrm>
            <a:off x="4286226" y="1697648"/>
            <a:ext cx="3482418" cy="338554"/>
          </a:xfrm>
          <a:prstGeom prst="rect">
            <a:avLst/>
          </a:prstGeom>
          <a:noFill/>
        </p:spPr>
        <p:txBody>
          <a:bodyPr wrap="square" rtlCol="0">
            <a:spAutoFit/>
          </a:bodyPr>
          <a:lstStyle/>
          <a:p>
            <a:r>
              <a:rPr lang="en-US" dirty="0"/>
              <a:t>Desktop Icon</a:t>
            </a:r>
          </a:p>
        </p:txBody>
      </p:sp>
      <p:sp>
        <p:nvSpPr>
          <p:cNvPr id="13" name="TextBox 12"/>
          <p:cNvSpPr txBox="1"/>
          <p:nvPr/>
        </p:nvSpPr>
        <p:spPr>
          <a:xfrm>
            <a:off x="5189220" y="5895632"/>
            <a:ext cx="3482418" cy="338554"/>
          </a:xfrm>
          <a:prstGeom prst="rect">
            <a:avLst/>
          </a:prstGeom>
          <a:noFill/>
        </p:spPr>
        <p:txBody>
          <a:bodyPr wrap="square" rtlCol="0">
            <a:spAutoFit/>
          </a:bodyPr>
          <a:lstStyle/>
          <a:p>
            <a:r>
              <a:rPr lang="en-US" dirty="0"/>
              <a:t>File Manager/Explorer</a:t>
            </a:r>
          </a:p>
        </p:txBody>
      </p:sp>
      <p:pic>
        <p:nvPicPr>
          <p:cNvPr id="3" name="Picture 2"/>
          <p:cNvPicPr>
            <a:picLocks noChangeAspect="1"/>
          </p:cNvPicPr>
          <p:nvPr/>
        </p:nvPicPr>
        <p:blipFill>
          <a:blip r:embed="rId4"/>
          <a:stretch>
            <a:fillRect/>
          </a:stretch>
        </p:blipFill>
        <p:spPr>
          <a:xfrm>
            <a:off x="5541660" y="2106515"/>
            <a:ext cx="971550" cy="819150"/>
          </a:xfrm>
          <a:prstGeom prst="rect">
            <a:avLst/>
          </a:prstGeom>
        </p:spPr>
      </p:pic>
    </p:spTree>
    <p:extLst>
      <p:ext uri="{BB962C8B-B14F-4D97-AF65-F5344CB8AC3E}">
        <p14:creationId xmlns:p14="http://schemas.microsoft.com/office/powerpoint/2010/main" val="23739019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User Screen</a:t>
            </a:r>
          </a:p>
        </p:txBody>
      </p:sp>
      <p:pic>
        <p:nvPicPr>
          <p:cNvPr id="3" name="Picture 2"/>
          <p:cNvPicPr>
            <a:picLocks noChangeAspect="1"/>
          </p:cNvPicPr>
          <p:nvPr/>
        </p:nvPicPr>
        <p:blipFill>
          <a:blip r:embed="rId2"/>
          <a:stretch>
            <a:fillRect/>
          </a:stretch>
        </p:blipFill>
        <p:spPr>
          <a:xfrm>
            <a:off x="4762" y="1134544"/>
            <a:ext cx="9139238" cy="4757738"/>
          </a:xfrm>
          <a:prstGeom prst="rect">
            <a:avLst/>
          </a:prstGeom>
        </p:spPr>
      </p:pic>
      <p:sp>
        <p:nvSpPr>
          <p:cNvPr id="4" name="TextBox 3"/>
          <p:cNvSpPr txBox="1"/>
          <p:nvPr/>
        </p:nvSpPr>
        <p:spPr>
          <a:xfrm>
            <a:off x="6565392" y="5394960"/>
            <a:ext cx="2243328" cy="338554"/>
          </a:xfrm>
          <a:prstGeom prst="rect">
            <a:avLst/>
          </a:prstGeom>
          <a:noFill/>
        </p:spPr>
        <p:txBody>
          <a:bodyPr wrap="square" rtlCol="0">
            <a:spAutoFit/>
          </a:bodyPr>
          <a:lstStyle/>
          <a:p>
            <a:r>
              <a:rPr lang="en-US" dirty="0"/>
              <a:t>File Displayed</a:t>
            </a:r>
          </a:p>
        </p:txBody>
      </p:sp>
      <p:cxnSp>
        <p:nvCxnSpPr>
          <p:cNvPr id="6" name="Straight Arrow Connector 5"/>
          <p:cNvCxnSpPr/>
          <p:nvPr/>
        </p:nvCxnSpPr>
        <p:spPr bwMode="auto">
          <a:xfrm flipH="1" flipV="1">
            <a:off x="6303264" y="5486400"/>
            <a:ext cx="694944" cy="548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Straight Arrow Connector 7"/>
          <p:cNvCxnSpPr/>
          <p:nvPr/>
        </p:nvCxnSpPr>
        <p:spPr bwMode="auto">
          <a:xfrm flipH="1">
            <a:off x="4657344" y="5608320"/>
            <a:ext cx="2353056" cy="487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p:cNvSpPr txBox="1"/>
          <p:nvPr/>
        </p:nvSpPr>
        <p:spPr>
          <a:xfrm>
            <a:off x="6461760" y="2450592"/>
            <a:ext cx="2243328" cy="338554"/>
          </a:xfrm>
          <a:prstGeom prst="rect">
            <a:avLst/>
          </a:prstGeom>
          <a:noFill/>
        </p:spPr>
        <p:txBody>
          <a:bodyPr wrap="square" rtlCol="0">
            <a:spAutoFit/>
          </a:bodyPr>
          <a:lstStyle/>
          <a:p>
            <a:r>
              <a:rPr lang="en-US" dirty="0"/>
              <a:t>Home Folder</a:t>
            </a:r>
          </a:p>
        </p:txBody>
      </p:sp>
      <p:cxnSp>
        <p:nvCxnSpPr>
          <p:cNvPr id="11" name="Straight Arrow Connector 10"/>
          <p:cNvCxnSpPr/>
          <p:nvPr/>
        </p:nvCxnSpPr>
        <p:spPr bwMode="auto">
          <a:xfrm flipH="1" flipV="1">
            <a:off x="2810256" y="1207008"/>
            <a:ext cx="4096512" cy="14128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Right Brace 11"/>
          <p:cNvSpPr/>
          <p:nvPr/>
        </p:nvSpPr>
        <p:spPr bwMode="auto">
          <a:xfrm>
            <a:off x="5187696" y="1840992"/>
            <a:ext cx="1719072" cy="349910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13" name="TextBox 12"/>
          <p:cNvSpPr txBox="1"/>
          <p:nvPr/>
        </p:nvSpPr>
        <p:spPr>
          <a:xfrm>
            <a:off x="6998208" y="3407664"/>
            <a:ext cx="1365504" cy="338554"/>
          </a:xfrm>
          <a:prstGeom prst="rect">
            <a:avLst/>
          </a:prstGeom>
          <a:noFill/>
        </p:spPr>
        <p:txBody>
          <a:bodyPr wrap="square" rtlCol="0">
            <a:spAutoFit/>
          </a:bodyPr>
          <a:lstStyle/>
          <a:p>
            <a:r>
              <a:rPr lang="en-US" dirty="0"/>
              <a:t>Circuit Script</a:t>
            </a:r>
          </a:p>
        </p:txBody>
      </p:sp>
      <p:sp>
        <p:nvSpPr>
          <p:cNvPr id="14" name="TextBox 13"/>
          <p:cNvSpPr txBox="1"/>
          <p:nvPr/>
        </p:nvSpPr>
        <p:spPr>
          <a:xfrm>
            <a:off x="6955536" y="4364736"/>
            <a:ext cx="1365504" cy="584775"/>
          </a:xfrm>
          <a:prstGeom prst="rect">
            <a:avLst/>
          </a:prstGeom>
          <a:noFill/>
        </p:spPr>
        <p:txBody>
          <a:bodyPr wrap="square" rtlCol="0">
            <a:spAutoFit/>
          </a:bodyPr>
          <a:lstStyle/>
          <a:p>
            <a:r>
              <a:rPr lang="en-US" dirty="0"/>
              <a:t>Solution Summary</a:t>
            </a:r>
          </a:p>
        </p:txBody>
      </p:sp>
      <p:cxnSp>
        <p:nvCxnSpPr>
          <p:cNvPr id="16" name="Straight Arrow Connector 15"/>
          <p:cNvCxnSpPr/>
          <p:nvPr/>
        </p:nvCxnSpPr>
        <p:spPr bwMode="auto">
          <a:xfrm flipH="1" flipV="1">
            <a:off x="737616" y="2789146"/>
            <a:ext cx="6406896" cy="180114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379758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3"/>
          <p:cNvSpPr>
            <a:spLocks noGrp="1"/>
          </p:cNvSpPr>
          <p:nvPr>
            <p:ph type="title"/>
          </p:nvPr>
        </p:nvSpPr>
        <p:spPr/>
        <p:txBody>
          <a:bodyPr>
            <a:normAutofit/>
          </a:bodyPr>
          <a:lstStyle/>
          <a:p>
            <a:pPr eaLnBrk="1" hangingPunct="1"/>
            <a:r>
              <a:rPr lang="en-US" altLang="en-US" dirty="0"/>
              <a:t>(Live Demo)</a:t>
            </a:r>
          </a:p>
        </p:txBody>
      </p:sp>
      <p:sp>
        <p:nvSpPr>
          <p:cNvPr id="56322" name="Subtitle 4"/>
          <p:cNvSpPr>
            <a:spLocks noGrp="1"/>
          </p:cNvSpPr>
          <p:nvPr>
            <p:ph type="body" idx="1"/>
          </p:nvPr>
        </p:nvSpPr>
        <p:spPr/>
        <p:txBody>
          <a:bodyPr/>
          <a:lstStyle/>
          <a:p>
            <a:pPr eaLnBrk="1" hangingPunct="1"/>
            <a:r>
              <a:rPr lang="en-US" altLang="en-US" dirty="0"/>
              <a:t>.</a:t>
            </a:r>
          </a:p>
        </p:txBody>
      </p:sp>
    </p:spTree>
    <p:extLst>
      <p:ext uri="{BB962C8B-B14F-4D97-AF65-F5344CB8AC3E}">
        <p14:creationId xmlns:p14="http://schemas.microsoft.com/office/powerpoint/2010/main" val="31714506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How Does </a:t>
            </a:r>
            <a:r>
              <a:rPr lang="en-US" altLang="en-US" dirty="0" err="1"/>
              <a:t>OpenDSS</a:t>
            </a:r>
            <a:r>
              <a:rPr lang="en-US" altLang="en-US" dirty="0"/>
              <a:t> Work?</a:t>
            </a:r>
          </a:p>
        </p:txBody>
      </p:sp>
    </p:spTree>
    <p:extLst>
      <p:ext uri="{BB962C8B-B14F-4D97-AF65-F5344CB8AC3E}">
        <p14:creationId xmlns:p14="http://schemas.microsoft.com/office/powerpoint/2010/main" val="20014615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3"/>
          <p:cNvSpPr>
            <a:spLocks noGrp="1"/>
          </p:cNvSpPr>
          <p:nvPr>
            <p:ph type="title"/>
          </p:nvPr>
        </p:nvSpPr>
        <p:spPr/>
        <p:txBody>
          <a:bodyPr>
            <a:normAutofit/>
          </a:bodyPr>
          <a:lstStyle/>
          <a:p>
            <a:pPr eaLnBrk="1" hangingPunct="1"/>
            <a:r>
              <a:rPr lang="en-US" altLang="en-US" dirty="0" err="1"/>
              <a:t>OpenDSS</a:t>
            </a:r>
            <a:r>
              <a:rPr lang="en-US" altLang="en-US" dirty="0"/>
              <a:t> Architecture </a:t>
            </a:r>
            <a:br>
              <a:rPr lang="en-US" altLang="en-US" dirty="0"/>
            </a:br>
            <a:endParaRPr lang="en-US" altLang="en-US" dirty="0"/>
          </a:p>
        </p:txBody>
      </p:sp>
      <p:sp>
        <p:nvSpPr>
          <p:cNvPr id="56322" name="Subtitle 4"/>
          <p:cNvSpPr>
            <a:spLocks noGrp="1"/>
          </p:cNvSpPr>
          <p:nvPr>
            <p:ph type="body" idx="1"/>
          </p:nvPr>
        </p:nvSpPr>
        <p:spPr/>
        <p:txBody>
          <a:bodyPr/>
          <a:lstStyle/>
          <a:p>
            <a:pPr eaLnBrk="1" hangingPunct="1"/>
            <a:r>
              <a:rPr lang="en-US" altLang="en-US" dirty="0"/>
              <a:t>.</a:t>
            </a:r>
          </a:p>
        </p:txBody>
      </p:sp>
    </p:spTree>
    <p:extLst>
      <p:ext uri="{BB962C8B-B14F-4D97-AF65-F5344CB8AC3E}">
        <p14:creationId xmlns:p14="http://schemas.microsoft.com/office/powerpoint/2010/main" val="29367186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9906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1524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26485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t>DSS Object Structure</a:t>
            </a:r>
          </a:p>
        </p:txBody>
      </p:sp>
      <p:sp>
        <p:nvSpPr>
          <p:cNvPr id="58371" name="Rectangle 3"/>
          <p:cNvSpPr>
            <a:spLocks noChangeArrowheads="1"/>
          </p:cNvSpPr>
          <p:nvPr/>
        </p:nvSpPr>
        <p:spPr bwMode="auto">
          <a:xfrm>
            <a:off x="419100" y="1600200"/>
            <a:ext cx="8305800" cy="3810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DSS Executive</a:t>
            </a:r>
          </a:p>
        </p:txBody>
      </p:sp>
      <p:sp>
        <p:nvSpPr>
          <p:cNvPr id="58372" name="Rectangle 4"/>
          <p:cNvSpPr>
            <a:spLocks noChangeArrowheads="1"/>
          </p:cNvSpPr>
          <p:nvPr/>
        </p:nvSpPr>
        <p:spPr bwMode="auto">
          <a:xfrm>
            <a:off x="3581400" y="2590800"/>
            <a:ext cx="1981200" cy="457200"/>
          </a:xfrm>
          <a:prstGeom prst="rect">
            <a:avLst/>
          </a:prstGeom>
          <a:solidFill>
            <a:srgbClr val="FFFFCC"/>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Circuit</a:t>
            </a:r>
          </a:p>
        </p:txBody>
      </p:sp>
      <p:sp>
        <p:nvSpPr>
          <p:cNvPr id="58373" name="Rectangle 5"/>
          <p:cNvSpPr>
            <a:spLocks noChangeArrowheads="1"/>
          </p:cNvSpPr>
          <p:nvPr/>
        </p:nvSpPr>
        <p:spPr bwMode="auto">
          <a:xfrm>
            <a:off x="381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PDElement</a:t>
            </a:r>
          </a:p>
        </p:txBody>
      </p:sp>
      <p:sp>
        <p:nvSpPr>
          <p:cNvPr id="58374" name="Rectangle 6"/>
          <p:cNvSpPr>
            <a:spLocks noChangeArrowheads="1"/>
          </p:cNvSpPr>
          <p:nvPr/>
        </p:nvSpPr>
        <p:spPr bwMode="auto">
          <a:xfrm>
            <a:off x="21336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PCElement</a:t>
            </a:r>
          </a:p>
        </p:txBody>
      </p:sp>
      <p:sp>
        <p:nvSpPr>
          <p:cNvPr id="58375" name="Rectangle 7"/>
          <p:cNvSpPr>
            <a:spLocks noChangeArrowheads="1"/>
          </p:cNvSpPr>
          <p:nvPr/>
        </p:nvSpPr>
        <p:spPr bwMode="auto">
          <a:xfrm>
            <a:off x="38100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Controls</a:t>
            </a:r>
          </a:p>
        </p:txBody>
      </p:sp>
      <p:sp>
        <p:nvSpPr>
          <p:cNvPr id="58376" name="Rectangle 8"/>
          <p:cNvSpPr>
            <a:spLocks noChangeArrowheads="1"/>
          </p:cNvSpPr>
          <p:nvPr/>
        </p:nvSpPr>
        <p:spPr bwMode="auto">
          <a:xfrm>
            <a:off x="54864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Meters</a:t>
            </a:r>
          </a:p>
        </p:txBody>
      </p:sp>
      <p:sp>
        <p:nvSpPr>
          <p:cNvPr id="58377" name="Rectangle 9"/>
          <p:cNvSpPr>
            <a:spLocks noChangeArrowheads="1"/>
          </p:cNvSpPr>
          <p:nvPr/>
        </p:nvSpPr>
        <p:spPr bwMode="auto">
          <a:xfrm>
            <a:off x="7239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General</a:t>
            </a:r>
          </a:p>
        </p:txBody>
      </p:sp>
      <p:sp>
        <p:nvSpPr>
          <p:cNvPr id="58378" name="Text Box 10"/>
          <p:cNvSpPr txBox="1">
            <a:spLocks noChangeArrowheads="1"/>
          </p:cNvSpPr>
          <p:nvPr/>
        </p:nvSpPr>
        <p:spPr bwMode="auto">
          <a:xfrm>
            <a:off x="381000" y="4572000"/>
            <a:ext cx="1524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a:t>
            </a:r>
            <a:br>
              <a:rPr lang="en-US" altLang="en-US" b="1">
                <a:latin typeface="Tahoma" panose="020B0604030504040204" pitchFamily="34" charset="0"/>
              </a:rPr>
            </a:br>
            <a:r>
              <a:rPr lang="en-US" altLang="en-US" b="1">
                <a:latin typeface="Tahoma" panose="020B0604030504040204" pitchFamily="34" charset="0"/>
              </a:rPr>
              <a:t>Transformer</a:t>
            </a:r>
            <a:br>
              <a:rPr lang="en-US" altLang="en-US" b="1">
                <a:latin typeface="Tahoma" panose="020B0604030504040204" pitchFamily="34" charset="0"/>
              </a:rPr>
            </a:br>
            <a:r>
              <a:rPr lang="en-US" altLang="en-US" b="1">
                <a:latin typeface="Tahoma" panose="020B0604030504040204" pitchFamily="34" charset="0"/>
              </a:rPr>
              <a:t>Capacitor</a:t>
            </a:r>
            <a:br>
              <a:rPr lang="en-US" altLang="en-US" b="1">
                <a:latin typeface="Tahoma" panose="020B0604030504040204" pitchFamily="34" charset="0"/>
              </a:rPr>
            </a:br>
            <a:r>
              <a:rPr lang="en-US" altLang="en-US" b="1">
                <a:latin typeface="Tahoma" panose="020B0604030504040204" pitchFamily="34" charset="0"/>
              </a:rPr>
              <a:t>Reactor</a:t>
            </a:r>
          </a:p>
        </p:txBody>
      </p:sp>
      <p:sp>
        <p:nvSpPr>
          <p:cNvPr id="58379" name="Text Box 11"/>
          <p:cNvSpPr txBox="1">
            <a:spLocks noChangeArrowheads="1"/>
          </p:cNvSpPr>
          <p:nvPr/>
        </p:nvSpPr>
        <p:spPr bwMode="auto">
          <a:xfrm>
            <a:off x="21336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Load</a:t>
            </a:r>
            <a:br>
              <a:rPr lang="en-US" altLang="en-US" b="1">
                <a:latin typeface="Tahoma" panose="020B0604030504040204" pitchFamily="34" charset="0"/>
              </a:rPr>
            </a:br>
            <a:r>
              <a:rPr lang="en-US" altLang="en-US" b="1">
                <a:latin typeface="Tahoma" panose="020B0604030504040204" pitchFamily="34" charset="0"/>
              </a:rPr>
              <a:t>Generator</a:t>
            </a:r>
            <a:br>
              <a:rPr lang="en-US" altLang="en-US" b="1">
                <a:latin typeface="Tahoma" panose="020B0604030504040204" pitchFamily="34" charset="0"/>
              </a:rPr>
            </a:br>
            <a:r>
              <a:rPr lang="en-US" altLang="en-US" b="1">
                <a:latin typeface="Tahoma" panose="020B0604030504040204" pitchFamily="34" charset="0"/>
              </a:rPr>
              <a:t>Vsource</a:t>
            </a:r>
            <a:br>
              <a:rPr lang="en-US" altLang="en-US" b="1">
                <a:latin typeface="Tahoma" panose="020B0604030504040204" pitchFamily="34" charset="0"/>
              </a:rPr>
            </a:br>
            <a:r>
              <a:rPr lang="en-US" altLang="en-US" b="1">
                <a:latin typeface="Tahoma" panose="020B0604030504040204" pitchFamily="34" charset="0"/>
              </a:rPr>
              <a:t>Isource</a:t>
            </a:r>
            <a:br>
              <a:rPr lang="en-US" altLang="en-US" b="1">
                <a:latin typeface="Tahoma" panose="020B0604030504040204" pitchFamily="34" charset="0"/>
              </a:rPr>
            </a:br>
            <a:r>
              <a:rPr lang="en-US" altLang="en-US" b="1">
                <a:latin typeface="Tahoma" panose="020B0604030504040204" pitchFamily="34" charset="0"/>
              </a:rPr>
              <a:t>Storage</a:t>
            </a:r>
          </a:p>
        </p:txBody>
      </p:sp>
      <p:sp>
        <p:nvSpPr>
          <p:cNvPr id="58380" name="Text Box 12"/>
          <p:cNvSpPr txBox="1">
            <a:spLocks noChangeArrowheads="1"/>
          </p:cNvSpPr>
          <p:nvPr/>
        </p:nvSpPr>
        <p:spPr bwMode="auto">
          <a:xfrm>
            <a:off x="38100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RegControl</a:t>
            </a:r>
            <a:br>
              <a:rPr lang="en-US" altLang="en-US" b="1">
                <a:latin typeface="Tahoma" panose="020B0604030504040204" pitchFamily="34" charset="0"/>
              </a:rPr>
            </a:br>
            <a:r>
              <a:rPr lang="en-US" altLang="en-US" b="1">
                <a:latin typeface="Tahoma" panose="020B0604030504040204" pitchFamily="34" charset="0"/>
              </a:rPr>
              <a:t>CapControl</a:t>
            </a:r>
            <a:br>
              <a:rPr lang="en-US" altLang="en-US" b="1">
                <a:latin typeface="Tahoma" panose="020B0604030504040204" pitchFamily="34" charset="0"/>
              </a:rPr>
            </a:br>
            <a:r>
              <a:rPr lang="en-US" altLang="en-US" b="1">
                <a:latin typeface="Tahoma" panose="020B0604030504040204" pitchFamily="34" charset="0"/>
              </a:rPr>
              <a:t>Relay</a:t>
            </a:r>
            <a:br>
              <a:rPr lang="en-US" altLang="en-US" b="1">
                <a:latin typeface="Tahoma" panose="020B0604030504040204" pitchFamily="34" charset="0"/>
              </a:rPr>
            </a:br>
            <a:r>
              <a:rPr lang="en-US" altLang="en-US" b="1">
                <a:latin typeface="Tahoma" panose="020B0604030504040204" pitchFamily="34" charset="0"/>
              </a:rPr>
              <a:t>Reclose</a:t>
            </a:r>
            <a:br>
              <a:rPr lang="en-US" altLang="en-US" b="1">
                <a:latin typeface="Tahoma" panose="020B0604030504040204" pitchFamily="34" charset="0"/>
              </a:rPr>
            </a:br>
            <a:r>
              <a:rPr lang="en-US" altLang="en-US" b="1">
                <a:latin typeface="Tahoma" panose="020B0604030504040204" pitchFamily="34" charset="0"/>
              </a:rPr>
              <a:t>Fuse</a:t>
            </a:r>
          </a:p>
        </p:txBody>
      </p:sp>
      <p:sp>
        <p:nvSpPr>
          <p:cNvPr id="58381" name="Text Box 13"/>
          <p:cNvSpPr txBox="1">
            <a:spLocks noChangeArrowheads="1"/>
          </p:cNvSpPr>
          <p:nvPr/>
        </p:nvSpPr>
        <p:spPr bwMode="auto">
          <a:xfrm>
            <a:off x="5562600" y="4572000"/>
            <a:ext cx="1524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Monitor</a:t>
            </a:r>
            <a:br>
              <a:rPr lang="en-US" altLang="en-US" b="1">
                <a:latin typeface="Tahoma" panose="020B0604030504040204" pitchFamily="34" charset="0"/>
              </a:rPr>
            </a:br>
            <a:r>
              <a:rPr lang="en-US" altLang="en-US" b="1">
                <a:latin typeface="Tahoma" panose="020B0604030504040204" pitchFamily="34" charset="0"/>
              </a:rPr>
              <a:t>EnergyMeter</a:t>
            </a:r>
            <a:br>
              <a:rPr lang="en-US" altLang="en-US" b="1">
                <a:latin typeface="Tahoma" panose="020B0604030504040204" pitchFamily="34" charset="0"/>
              </a:rPr>
            </a:br>
            <a:r>
              <a:rPr lang="en-US" altLang="en-US" b="1">
                <a:latin typeface="Tahoma" panose="020B0604030504040204" pitchFamily="34" charset="0"/>
              </a:rPr>
              <a:t>Sensor</a:t>
            </a:r>
          </a:p>
        </p:txBody>
      </p:sp>
      <p:sp>
        <p:nvSpPr>
          <p:cNvPr id="58382" name="Text Box 14"/>
          <p:cNvSpPr txBox="1">
            <a:spLocks noChangeArrowheads="1"/>
          </p:cNvSpPr>
          <p:nvPr/>
        </p:nvSpPr>
        <p:spPr bwMode="auto">
          <a:xfrm>
            <a:off x="7239000" y="4572000"/>
            <a:ext cx="1752600" cy="204787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LineCode</a:t>
            </a:r>
            <a:br>
              <a:rPr lang="en-US" altLang="en-US" b="1">
                <a:latin typeface="Tahoma" panose="020B0604030504040204" pitchFamily="34" charset="0"/>
              </a:rPr>
            </a:br>
            <a:r>
              <a:rPr lang="en-US" altLang="en-US" b="1">
                <a:latin typeface="Tahoma" panose="020B0604030504040204" pitchFamily="34" charset="0"/>
              </a:rPr>
              <a:t>LineGeometry</a:t>
            </a:r>
            <a:br>
              <a:rPr lang="en-US" altLang="en-US" b="1">
                <a:latin typeface="Tahoma" panose="020B0604030504040204" pitchFamily="34" charset="0"/>
              </a:rPr>
            </a:br>
            <a:r>
              <a:rPr lang="en-US" altLang="en-US" b="1">
                <a:latin typeface="Tahoma" panose="020B0604030504040204" pitchFamily="34" charset="0"/>
              </a:rPr>
              <a:t>WireData</a:t>
            </a:r>
            <a:br>
              <a:rPr lang="en-US" altLang="en-US" b="1">
                <a:latin typeface="Tahoma" panose="020B0604030504040204" pitchFamily="34" charset="0"/>
              </a:rPr>
            </a:br>
            <a:r>
              <a:rPr lang="en-US" altLang="en-US" b="1">
                <a:latin typeface="Tahoma" panose="020B0604030504040204" pitchFamily="34" charset="0"/>
              </a:rPr>
              <a:t>LoadShape</a:t>
            </a:r>
            <a:br>
              <a:rPr lang="en-US" altLang="en-US" b="1">
                <a:latin typeface="Tahoma" panose="020B0604030504040204" pitchFamily="34" charset="0"/>
              </a:rPr>
            </a:br>
            <a:r>
              <a:rPr lang="en-US" altLang="en-US" b="1">
                <a:latin typeface="Tahoma" panose="020B0604030504040204" pitchFamily="34" charset="0"/>
              </a:rPr>
              <a:t>GrowthShape</a:t>
            </a:r>
            <a:br>
              <a:rPr lang="en-US" altLang="en-US" b="1">
                <a:latin typeface="Tahoma" panose="020B0604030504040204" pitchFamily="34" charset="0"/>
              </a:rPr>
            </a:br>
            <a:r>
              <a:rPr lang="en-US" altLang="en-US" b="1">
                <a:latin typeface="Tahoma" panose="020B0604030504040204" pitchFamily="34" charset="0"/>
              </a:rPr>
              <a:t>Spectrum</a:t>
            </a:r>
            <a:br>
              <a:rPr lang="en-US" altLang="en-US" b="1">
                <a:latin typeface="Tahoma" panose="020B0604030504040204" pitchFamily="34" charset="0"/>
              </a:rPr>
            </a:br>
            <a:r>
              <a:rPr lang="en-US" altLang="en-US" b="1">
                <a:latin typeface="Tahoma" panose="020B0604030504040204" pitchFamily="34" charset="0"/>
              </a:rPr>
              <a:t>TCCcurve</a:t>
            </a:r>
            <a:br>
              <a:rPr lang="en-US" altLang="en-US" b="1">
                <a:latin typeface="Tahoma" panose="020B0604030504040204" pitchFamily="34" charset="0"/>
              </a:rPr>
            </a:br>
            <a:r>
              <a:rPr lang="en-US" altLang="en-US" b="1">
                <a:latin typeface="Tahoma" panose="020B0604030504040204" pitchFamily="34" charset="0"/>
              </a:rPr>
              <a:t>XfmrCode</a:t>
            </a:r>
          </a:p>
        </p:txBody>
      </p:sp>
      <p:sp>
        <p:nvSpPr>
          <p:cNvPr id="58383" name="Rectangle 15"/>
          <p:cNvSpPr>
            <a:spLocks noChangeArrowheads="1"/>
          </p:cNvSpPr>
          <p:nvPr/>
        </p:nvSpPr>
        <p:spPr bwMode="auto">
          <a:xfrm>
            <a:off x="419100" y="1981200"/>
            <a:ext cx="1371600" cy="304800"/>
          </a:xfrm>
          <a:prstGeom prst="rect">
            <a:avLst/>
          </a:prstGeom>
          <a:solidFill>
            <a:schemeClr val="folHlink"/>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Commands</a:t>
            </a:r>
          </a:p>
        </p:txBody>
      </p:sp>
      <p:sp>
        <p:nvSpPr>
          <p:cNvPr id="58384" name="Rectangle 16"/>
          <p:cNvSpPr>
            <a:spLocks noChangeArrowheads="1"/>
          </p:cNvSpPr>
          <p:nvPr/>
        </p:nvSpPr>
        <p:spPr bwMode="auto">
          <a:xfrm>
            <a:off x="1790700" y="1981200"/>
            <a:ext cx="1295400" cy="304800"/>
          </a:xfrm>
          <a:prstGeom prst="rect">
            <a:avLst/>
          </a:prstGeom>
          <a:solidFill>
            <a:schemeClr val="accent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Options</a:t>
            </a:r>
          </a:p>
        </p:txBody>
      </p:sp>
      <p:sp>
        <p:nvSpPr>
          <p:cNvPr id="58385" name="Rectangle 17"/>
          <p:cNvSpPr>
            <a:spLocks noChangeArrowheads="1"/>
          </p:cNvSpPr>
          <p:nvPr/>
        </p:nvSpPr>
        <p:spPr bwMode="auto">
          <a:xfrm>
            <a:off x="6400800" y="2590800"/>
            <a:ext cx="1524000" cy="4572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Solution</a:t>
            </a:r>
          </a:p>
        </p:txBody>
      </p:sp>
      <p:sp>
        <p:nvSpPr>
          <p:cNvPr id="58386" name="Rectangle 18"/>
          <p:cNvSpPr>
            <a:spLocks noChangeArrowheads="1"/>
          </p:cNvSpPr>
          <p:nvPr/>
        </p:nvSpPr>
        <p:spPr bwMode="auto">
          <a:xfrm>
            <a:off x="64008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V</a:t>
            </a:r>
          </a:p>
        </p:txBody>
      </p:sp>
      <p:sp>
        <p:nvSpPr>
          <p:cNvPr id="58387" name="Rectangle 19"/>
          <p:cNvSpPr>
            <a:spLocks noChangeArrowheads="1"/>
          </p:cNvSpPr>
          <p:nvPr/>
        </p:nvSpPr>
        <p:spPr bwMode="auto">
          <a:xfrm>
            <a:off x="69342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a:t>
            </a:r>
          </a:p>
        </p:txBody>
      </p:sp>
      <p:sp>
        <p:nvSpPr>
          <p:cNvPr id="58388" name="Rectangle 20"/>
          <p:cNvSpPr>
            <a:spLocks noChangeArrowheads="1"/>
          </p:cNvSpPr>
          <p:nvPr/>
        </p:nvSpPr>
        <p:spPr bwMode="auto">
          <a:xfrm>
            <a:off x="7467600" y="3048000"/>
            <a:ext cx="4572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a:t>
            </a:r>
          </a:p>
        </p:txBody>
      </p:sp>
      <p:sp>
        <p:nvSpPr>
          <p:cNvPr id="58389" name="Line 21"/>
          <p:cNvSpPr>
            <a:spLocks noChangeShapeType="1"/>
          </p:cNvSpPr>
          <p:nvPr/>
        </p:nvSpPr>
        <p:spPr bwMode="auto">
          <a:xfrm>
            <a:off x="4572000" y="1981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22"/>
          <p:cNvSpPr>
            <a:spLocks noChangeShapeType="1"/>
          </p:cNvSpPr>
          <p:nvPr/>
        </p:nvSpPr>
        <p:spPr bwMode="auto">
          <a:xfrm>
            <a:off x="4572000" y="30480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3"/>
          <p:cNvSpPr>
            <a:spLocks noChangeShapeType="1"/>
          </p:cNvSpPr>
          <p:nvPr/>
        </p:nvSpPr>
        <p:spPr bwMode="auto">
          <a:xfrm>
            <a:off x="5562600" y="28194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4"/>
          <p:cNvSpPr>
            <a:spLocks noChangeShapeType="1"/>
          </p:cNvSpPr>
          <p:nvPr/>
        </p:nvSpPr>
        <p:spPr bwMode="auto">
          <a:xfrm>
            <a:off x="1066800" y="3581400"/>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5"/>
          <p:cNvSpPr>
            <a:spLocks noChangeShapeType="1"/>
          </p:cNvSpPr>
          <p:nvPr/>
        </p:nvSpPr>
        <p:spPr bwMode="auto">
          <a:xfrm>
            <a:off x="1066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6"/>
          <p:cNvSpPr>
            <a:spLocks noChangeShapeType="1"/>
          </p:cNvSpPr>
          <p:nvPr/>
        </p:nvSpPr>
        <p:spPr bwMode="auto">
          <a:xfrm>
            <a:off x="28194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7"/>
          <p:cNvSpPr>
            <a:spLocks noChangeShapeType="1"/>
          </p:cNvSpPr>
          <p:nvPr/>
        </p:nvSpPr>
        <p:spPr bwMode="auto">
          <a:xfrm>
            <a:off x="61722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8"/>
          <p:cNvSpPr>
            <a:spLocks noChangeShapeType="1"/>
          </p:cNvSpPr>
          <p:nvPr/>
        </p:nvSpPr>
        <p:spPr bwMode="auto">
          <a:xfrm>
            <a:off x="7924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05486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539F-151C-430E-85BF-C772C2C16F1C}"/>
              </a:ext>
            </a:extLst>
          </p:cNvPr>
          <p:cNvSpPr>
            <a:spLocks noGrp="1"/>
          </p:cNvSpPr>
          <p:nvPr>
            <p:ph type="title"/>
          </p:nvPr>
        </p:nvSpPr>
        <p:spPr/>
        <p:txBody>
          <a:bodyPr>
            <a:normAutofit fontScale="90000"/>
          </a:bodyPr>
          <a:lstStyle/>
          <a:p>
            <a:r>
              <a:rPr lang="en-US" dirty="0"/>
              <a:t>Overview of OpenDSS</a:t>
            </a:r>
            <a:br>
              <a:rPr lang="en-US" dirty="0"/>
            </a:br>
            <a:r>
              <a:rPr lang="en-US" dirty="0" err="1"/>
              <a:t>OpenDSS</a:t>
            </a:r>
            <a:r>
              <a:rPr lang="en-US" dirty="0"/>
              <a:t> – Open-Source Distribution System Simulator</a:t>
            </a:r>
          </a:p>
        </p:txBody>
      </p:sp>
      <p:sp>
        <p:nvSpPr>
          <p:cNvPr id="3" name="Content Placeholder 2">
            <a:extLst>
              <a:ext uri="{FF2B5EF4-FFF2-40B4-BE49-F238E27FC236}">
                <a16:creationId xmlns:a16="http://schemas.microsoft.com/office/drawing/2014/main" id="{7467A166-60D9-4A0D-8564-D4D3D223C4F0}"/>
              </a:ext>
            </a:extLst>
          </p:cNvPr>
          <p:cNvSpPr>
            <a:spLocks noGrp="1"/>
          </p:cNvSpPr>
          <p:nvPr>
            <p:ph sz="half" idx="1"/>
          </p:nvPr>
        </p:nvSpPr>
        <p:spPr>
          <a:xfrm>
            <a:off x="274320" y="1782535"/>
            <a:ext cx="4206240" cy="3875315"/>
          </a:xfrm>
        </p:spPr>
        <p:txBody>
          <a:bodyPr>
            <a:normAutofit/>
          </a:bodyPr>
          <a:lstStyle/>
          <a:p>
            <a:r>
              <a:rPr lang="en-US" dirty="0"/>
              <a:t>Advanced distribution analysis platform that enables engineers to perform complex distribution analysis </a:t>
            </a:r>
          </a:p>
          <a:p>
            <a:r>
              <a:rPr lang="en-US" dirty="0"/>
              <a:t>Flexible and customizable solution designed specifically to meet the challenges facing distribution engineers</a:t>
            </a:r>
          </a:p>
          <a:p>
            <a:r>
              <a:rPr lang="en-US" dirty="0"/>
              <a:t>Enables engineers to easily model both traditional and advanced distribution technologies, resources, assets, and controls</a:t>
            </a:r>
          </a:p>
          <a:p>
            <a:r>
              <a:rPr lang="en-US" dirty="0"/>
              <a:t>Leveraged throughout the industry for modeling and simulating advanced distribution applications</a:t>
            </a:r>
          </a:p>
          <a:p>
            <a:r>
              <a:rPr lang="en-US" dirty="0"/>
              <a:t>Designed from the beginning to capture the time and spatial affects of distributed energy resources</a:t>
            </a:r>
          </a:p>
          <a:p>
            <a:endParaRPr lang="en-US" dirty="0"/>
          </a:p>
          <a:p>
            <a:pPr lvl="1"/>
            <a:endParaRPr lang="en-US" dirty="0"/>
          </a:p>
          <a:p>
            <a:endParaRPr lang="en-US" dirty="0"/>
          </a:p>
        </p:txBody>
      </p:sp>
      <p:sp>
        <p:nvSpPr>
          <p:cNvPr id="4" name="Content Placeholder 3">
            <a:extLst>
              <a:ext uri="{FF2B5EF4-FFF2-40B4-BE49-F238E27FC236}">
                <a16:creationId xmlns:a16="http://schemas.microsoft.com/office/drawing/2014/main" id="{2D18D339-DFD7-436F-A6F1-536E25E51A70}"/>
              </a:ext>
            </a:extLst>
          </p:cNvPr>
          <p:cNvSpPr>
            <a:spLocks noGrp="1"/>
          </p:cNvSpPr>
          <p:nvPr>
            <p:ph sz="half" idx="2"/>
          </p:nvPr>
        </p:nvSpPr>
        <p:spPr>
          <a:xfrm>
            <a:off x="4663440" y="1782535"/>
            <a:ext cx="4206240" cy="3875315"/>
          </a:xfrm>
        </p:spPr>
        <p:txBody>
          <a:bodyPr>
            <a:normAutofit/>
          </a:bodyPr>
          <a:lstStyle/>
          <a:p>
            <a:r>
              <a:rPr lang="en-US" dirty="0"/>
              <a:t>Brief history and current usage</a:t>
            </a:r>
          </a:p>
          <a:p>
            <a:pPr lvl="1"/>
            <a:r>
              <a:rPr lang="en-US" dirty="0"/>
              <a:t>Developed/designed in 1997 to capture the time and spatial affects of distributed energy resources</a:t>
            </a:r>
          </a:p>
          <a:p>
            <a:pPr lvl="1"/>
            <a:r>
              <a:rPr lang="en-US" dirty="0"/>
              <a:t>Open-sourced in 2008 to coordinate and advanced smart grid assessments</a:t>
            </a:r>
          </a:p>
          <a:p>
            <a:pPr lvl="1"/>
            <a:r>
              <a:rPr lang="en-US" dirty="0"/>
              <a:t>Primary modeling and simulation platform used to enable execution of cutting-edge research</a:t>
            </a:r>
          </a:p>
        </p:txBody>
      </p:sp>
      <p:pic>
        <p:nvPicPr>
          <p:cNvPr id="5" name="Picture 4">
            <a:extLst>
              <a:ext uri="{FF2B5EF4-FFF2-40B4-BE49-F238E27FC236}">
                <a16:creationId xmlns:a16="http://schemas.microsoft.com/office/drawing/2014/main" id="{E38C0278-EEB0-4B42-BB2B-65CDFDC147B5}"/>
              </a:ext>
            </a:extLst>
          </p:cNvPr>
          <p:cNvPicPr>
            <a:picLocks noChangeAspect="1"/>
          </p:cNvPicPr>
          <p:nvPr/>
        </p:nvPicPr>
        <p:blipFill>
          <a:blip r:embed="rId3"/>
          <a:stretch>
            <a:fillRect/>
          </a:stretch>
        </p:blipFill>
        <p:spPr>
          <a:xfrm>
            <a:off x="5655577" y="3936136"/>
            <a:ext cx="2133500" cy="1592224"/>
          </a:xfrm>
          <a:prstGeom prst="rect">
            <a:avLst/>
          </a:prstGeom>
          <a:scene3d>
            <a:camera prst="perspectiveRelaxed"/>
            <a:lightRig rig="threePt" dir="t"/>
          </a:scene3d>
          <a:sp3d>
            <a:bevelT/>
          </a:sp3d>
        </p:spPr>
      </p:pic>
      <p:pic>
        <p:nvPicPr>
          <p:cNvPr id="6" name="Picture 5">
            <a:extLst>
              <a:ext uri="{FF2B5EF4-FFF2-40B4-BE49-F238E27FC236}">
                <a16:creationId xmlns:a16="http://schemas.microsoft.com/office/drawing/2014/main" id="{AEF327C7-7D00-428C-8144-051E0A7A70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8957" y="3720193"/>
            <a:ext cx="786739" cy="786739"/>
          </a:xfrm>
          <a:prstGeom prst="rect">
            <a:avLst/>
          </a:prstGeom>
          <a:effectLst>
            <a:reflection blurRad="6350" stA="52000" endA="300" endPos="35000" dir="5400000" sy="-100000" algn="bl" rotWithShape="0"/>
          </a:effectLst>
        </p:spPr>
      </p:pic>
      <p:sp>
        <p:nvSpPr>
          <p:cNvPr id="7" name="TextBox 6">
            <a:extLst>
              <a:ext uri="{FF2B5EF4-FFF2-40B4-BE49-F238E27FC236}">
                <a16:creationId xmlns:a16="http://schemas.microsoft.com/office/drawing/2014/main" id="{5B26004C-9D35-4873-BA65-B6802B19C267}"/>
              </a:ext>
            </a:extLst>
          </p:cNvPr>
          <p:cNvSpPr txBox="1"/>
          <p:nvPr/>
        </p:nvSpPr>
        <p:spPr>
          <a:xfrm>
            <a:off x="7027390" y="1013437"/>
            <a:ext cx="1973618" cy="276999"/>
          </a:xfrm>
          <a:prstGeom prst="rect">
            <a:avLst/>
          </a:prstGeom>
          <a:noFill/>
        </p:spPr>
        <p:txBody>
          <a:bodyPr wrap="none" rtlCol="0">
            <a:spAutoFit/>
          </a:bodyPr>
          <a:lstStyle/>
          <a:p>
            <a:r>
              <a:rPr lang="en-US" sz="1200" dirty="0"/>
              <a:t>Download OpenDSS </a:t>
            </a:r>
            <a:r>
              <a:rPr lang="en-US" sz="1200" dirty="0">
                <a:hlinkClick r:id="rId5"/>
              </a:rPr>
              <a:t>Here</a:t>
            </a:r>
            <a:endParaRPr lang="en-US" sz="1200" dirty="0"/>
          </a:p>
        </p:txBody>
      </p:sp>
    </p:spTree>
    <p:extLst>
      <p:ext uri="{BB962C8B-B14F-4D97-AF65-F5344CB8AC3E}">
        <p14:creationId xmlns:p14="http://schemas.microsoft.com/office/powerpoint/2010/main" val="37966320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t>DSS Class Structure</a:t>
            </a:r>
          </a:p>
        </p:txBody>
      </p:sp>
      <p:sp>
        <p:nvSpPr>
          <p:cNvPr id="59395" name="Rectangle 3"/>
          <p:cNvSpPr>
            <a:spLocks noChangeArrowheads="1"/>
          </p:cNvSpPr>
          <p:nvPr/>
        </p:nvSpPr>
        <p:spPr bwMode="auto">
          <a:xfrm>
            <a:off x="4343400" y="1676400"/>
            <a:ext cx="3657600" cy="3810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Instances of Objects of this class</a:t>
            </a:r>
          </a:p>
        </p:txBody>
      </p:sp>
      <p:sp>
        <p:nvSpPr>
          <p:cNvPr id="59396" name="Rectangle 4"/>
          <p:cNvSpPr>
            <a:spLocks noChangeArrowheads="1"/>
          </p:cNvSpPr>
          <p:nvPr/>
        </p:nvSpPr>
        <p:spPr bwMode="auto">
          <a:xfrm>
            <a:off x="609600" y="2438400"/>
            <a:ext cx="2438400" cy="609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Definitions</a:t>
            </a:r>
          </a:p>
        </p:txBody>
      </p:sp>
      <p:sp>
        <p:nvSpPr>
          <p:cNvPr id="59397" name="Rectangle 5"/>
          <p:cNvSpPr>
            <a:spLocks noChangeArrowheads="1"/>
          </p:cNvSpPr>
          <p:nvPr/>
        </p:nvSpPr>
        <p:spPr bwMode="auto">
          <a:xfrm>
            <a:off x="609600" y="3048000"/>
            <a:ext cx="2438400" cy="4572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Class Property Editor</a:t>
            </a:r>
          </a:p>
        </p:txBody>
      </p:sp>
      <p:sp>
        <p:nvSpPr>
          <p:cNvPr id="59398" name="Rectangle 6"/>
          <p:cNvSpPr>
            <a:spLocks noChangeArrowheads="1"/>
          </p:cNvSpPr>
          <p:nvPr/>
        </p:nvSpPr>
        <p:spPr bwMode="auto">
          <a:xfrm>
            <a:off x="609600" y="3505200"/>
            <a:ext cx="2438400" cy="8001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Collection Manager</a:t>
            </a:r>
          </a:p>
        </p:txBody>
      </p:sp>
      <p:sp>
        <p:nvSpPr>
          <p:cNvPr id="59399" name="Rectangle 7"/>
          <p:cNvSpPr>
            <a:spLocks noChangeArrowheads="1"/>
          </p:cNvSpPr>
          <p:nvPr/>
        </p:nvSpPr>
        <p:spPr bwMode="auto">
          <a:xfrm>
            <a:off x="609600" y="2133600"/>
            <a:ext cx="2438400" cy="3048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Class </a:t>
            </a:r>
          </a:p>
        </p:txBody>
      </p:sp>
      <p:grpSp>
        <p:nvGrpSpPr>
          <p:cNvPr id="59400" name="Group 8"/>
          <p:cNvGrpSpPr>
            <a:grpSpLocks/>
          </p:cNvGrpSpPr>
          <p:nvPr/>
        </p:nvGrpSpPr>
        <p:grpSpPr bwMode="auto">
          <a:xfrm>
            <a:off x="4953000" y="2209800"/>
            <a:ext cx="2286000" cy="1828800"/>
            <a:chOff x="3120" y="1392"/>
            <a:chExt cx="1440" cy="1152"/>
          </a:xfrm>
        </p:grpSpPr>
        <p:sp>
          <p:nvSpPr>
            <p:cNvPr id="59410" name="Rectangle 9"/>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1</a:t>
              </a:r>
            </a:p>
          </p:txBody>
        </p:sp>
        <p:sp>
          <p:nvSpPr>
            <p:cNvPr id="59411" name="Rectangle 10"/>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12" name="Rectangle 11"/>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13" name="Rectangle 12"/>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14" name="Rectangle 13"/>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grpSp>
        <p:nvGrpSpPr>
          <p:cNvPr id="59401" name="Group 14"/>
          <p:cNvGrpSpPr>
            <a:grpSpLocks/>
          </p:cNvGrpSpPr>
          <p:nvPr/>
        </p:nvGrpSpPr>
        <p:grpSpPr bwMode="auto">
          <a:xfrm>
            <a:off x="4953000" y="4572000"/>
            <a:ext cx="2286000" cy="1828800"/>
            <a:chOff x="3120" y="1392"/>
            <a:chExt cx="1440" cy="1152"/>
          </a:xfrm>
        </p:grpSpPr>
        <p:sp>
          <p:nvSpPr>
            <p:cNvPr id="59405" name="Rectangle 15"/>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n</a:t>
              </a:r>
            </a:p>
          </p:txBody>
        </p:sp>
        <p:sp>
          <p:nvSpPr>
            <p:cNvPr id="59406" name="Rectangle 16"/>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07" name="Rectangle 17"/>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08" name="Rectangle 18"/>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09" name="Rectangle 19"/>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sp>
        <p:nvSpPr>
          <p:cNvPr id="59402" name="Line 20"/>
          <p:cNvSpPr>
            <a:spLocks noChangeShapeType="1"/>
          </p:cNvSpPr>
          <p:nvPr/>
        </p:nvSpPr>
        <p:spPr bwMode="auto">
          <a:xfrm>
            <a:off x="6096000" y="4038600"/>
            <a:ext cx="0" cy="5334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3" name="Line 21"/>
          <p:cNvSpPr>
            <a:spLocks noChangeShapeType="1"/>
          </p:cNvSpPr>
          <p:nvPr/>
        </p:nvSpPr>
        <p:spPr bwMode="auto">
          <a:xfrm flipV="1">
            <a:off x="3048000" y="2590800"/>
            <a:ext cx="18288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4" name="Line 22"/>
          <p:cNvSpPr>
            <a:spLocks noChangeShapeType="1"/>
          </p:cNvSpPr>
          <p:nvPr/>
        </p:nvSpPr>
        <p:spPr bwMode="auto">
          <a:xfrm>
            <a:off x="3048000" y="3886200"/>
            <a:ext cx="17526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372761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a:t>Models Currently Implemented (April 2017)</a:t>
            </a:r>
          </a:p>
        </p:txBody>
      </p:sp>
      <p:sp>
        <p:nvSpPr>
          <p:cNvPr id="60419" name="Rectangle 3"/>
          <p:cNvSpPr>
            <a:spLocks noGrp="1" noChangeArrowheads="1"/>
          </p:cNvSpPr>
          <p:nvPr>
            <p:ph type="body" idx="1"/>
          </p:nvPr>
        </p:nvSpPr>
        <p:spPr>
          <a:xfrm>
            <a:off x="274319" y="1005839"/>
            <a:ext cx="8719209" cy="5441259"/>
          </a:xfrm>
        </p:spPr>
        <p:txBody>
          <a:bodyPr>
            <a:normAutofit/>
          </a:bodyPr>
          <a:lstStyle/>
          <a:p>
            <a:pPr eaLnBrk="1" hangingPunct="1">
              <a:lnSpc>
                <a:spcPct val="75000"/>
              </a:lnSpc>
            </a:pPr>
            <a:r>
              <a:rPr lang="en-US" altLang="en-US" sz="1600" u="sng" dirty="0"/>
              <a:t>POWER DELIVERY ELEMENTS</a:t>
            </a:r>
            <a:endParaRPr lang="en-US" altLang="en-US" sz="1600" dirty="0"/>
          </a:p>
          <a:p>
            <a:pPr lvl="1" eaLnBrk="1" hangingPunct="1">
              <a:lnSpc>
                <a:spcPct val="75000"/>
              </a:lnSpc>
            </a:pPr>
            <a:r>
              <a:rPr lang="en-US" altLang="en-US" sz="1600" dirty="0"/>
              <a:t>CAPACITOR (Series and shunt capacitors; filter banks)</a:t>
            </a:r>
          </a:p>
          <a:p>
            <a:pPr lvl="1" eaLnBrk="1" hangingPunct="1">
              <a:lnSpc>
                <a:spcPct val="75000"/>
              </a:lnSpc>
            </a:pPr>
            <a:r>
              <a:rPr lang="en-US" altLang="en-US" sz="1600" dirty="0"/>
              <a:t>LINE (All types of lines, cables)</a:t>
            </a:r>
          </a:p>
          <a:p>
            <a:pPr lvl="1" eaLnBrk="1" hangingPunct="1">
              <a:lnSpc>
                <a:spcPct val="75000"/>
              </a:lnSpc>
            </a:pPr>
            <a:r>
              <a:rPr lang="en-US" altLang="en-US" sz="1600" dirty="0"/>
              <a:t>REACTOR (Series and shunt reactors)</a:t>
            </a:r>
          </a:p>
          <a:p>
            <a:pPr lvl="1" eaLnBrk="1" hangingPunct="1">
              <a:lnSpc>
                <a:spcPct val="75000"/>
              </a:lnSpc>
            </a:pPr>
            <a:r>
              <a:rPr lang="en-US" altLang="en-US" sz="1600" dirty="0"/>
              <a:t>TRANSFORMER (multi-phase, multi-winding transformer models)</a:t>
            </a:r>
          </a:p>
          <a:p>
            <a:pPr eaLnBrk="1" hangingPunct="1">
              <a:lnSpc>
                <a:spcPct val="75000"/>
              </a:lnSpc>
            </a:pPr>
            <a:r>
              <a:rPr lang="en-US" altLang="en-US" sz="1600" u="sng" dirty="0"/>
              <a:t>POWER CONVERSION ELEMENTS</a:t>
            </a:r>
            <a:endParaRPr lang="en-US" altLang="en-US" sz="1600" dirty="0"/>
          </a:p>
          <a:p>
            <a:pPr lvl="1" eaLnBrk="1" hangingPunct="1">
              <a:lnSpc>
                <a:spcPct val="75000"/>
              </a:lnSpc>
            </a:pPr>
            <a:r>
              <a:rPr lang="en-US" altLang="en-US" sz="1600" dirty="0"/>
              <a:t>GENERATOR (General generator models)</a:t>
            </a:r>
          </a:p>
          <a:p>
            <a:pPr lvl="1" eaLnBrk="1" hangingPunct="1">
              <a:lnSpc>
                <a:spcPct val="75000"/>
              </a:lnSpc>
            </a:pPr>
            <a:r>
              <a:rPr lang="en-US" altLang="en-US" sz="1600" dirty="0"/>
              <a:t>LOAD (General load models)</a:t>
            </a:r>
          </a:p>
          <a:p>
            <a:pPr lvl="1" eaLnBrk="1" hangingPunct="1">
              <a:lnSpc>
                <a:spcPct val="75000"/>
              </a:lnSpc>
            </a:pPr>
            <a:r>
              <a:rPr lang="en-US" altLang="en-US" sz="1600" dirty="0"/>
              <a:t>PVSYSTEM (Solar PV system with panel and inverter)</a:t>
            </a:r>
          </a:p>
          <a:p>
            <a:pPr lvl="1" eaLnBrk="1" hangingPunct="1">
              <a:lnSpc>
                <a:spcPct val="75000"/>
              </a:lnSpc>
            </a:pPr>
            <a:r>
              <a:rPr lang="en-US" altLang="en-US" sz="1600" dirty="0"/>
              <a:t>STORAGE (Generic storage element models)</a:t>
            </a:r>
          </a:p>
          <a:p>
            <a:pPr lvl="1" eaLnBrk="1" hangingPunct="1">
              <a:lnSpc>
                <a:spcPct val="75000"/>
              </a:lnSpc>
            </a:pPr>
            <a:r>
              <a:rPr lang="en-US" altLang="en-US" sz="1600" dirty="0"/>
              <a:t>INDMACH012 (Induction Machine Model in Symmetrical Components)</a:t>
            </a:r>
          </a:p>
          <a:p>
            <a:pPr eaLnBrk="1" hangingPunct="1">
              <a:lnSpc>
                <a:spcPct val="75000"/>
              </a:lnSpc>
            </a:pPr>
            <a:r>
              <a:rPr lang="en-US" altLang="en-US" sz="1600" u="sng" dirty="0"/>
              <a:t>CONTROL ELEMENTS</a:t>
            </a:r>
            <a:endParaRPr lang="en-US" altLang="en-US" sz="1600" dirty="0"/>
          </a:p>
          <a:p>
            <a:pPr lvl="1" eaLnBrk="1" hangingPunct="1">
              <a:lnSpc>
                <a:spcPct val="75000"/>
              </a:lnSpc>
            </a:pPr>
            <a:r>
              <a:rPr lang="en-US" altLang="en-US" sz="1600" dirty="0"/>
              <a:t>CAPCONTROL (Capacitor bank control; various types)</a:t>
            </a:r>
          </a:p>
          <a:p>
            <a:pPr lvl="1" eaLnBrk="1" hangingPunct="1">
              <a:lnSpc>
                <a:spcPct val="75000"/>
              </a:lnSpc>
            </a:pPr>
            <a:r>
              <a:rPr lang="en-US" altLang="en-US" sz="1600" dirty="0"/>
              <a:t>FUSE (Controls a switch, modeling fuse TCC behavior)</a:t>
            </a:r>
          </a:p>
          <a:p>
            <a:pPr lvl="1" eaLnBrk="1" hangingPunct="1">
              <a:lnSpc>
                <a:spcPct val="75000"/>
              </a:lnSpc>
            </a:pPr>
            <a:r>
              <a:rPr lang="en-US" altLang="en-US" sz="1600" dirty="0"/>
              <a:t>GENDISPATCHER (A specialized controller for dispatching DG)</a:t>
            </a:r>
          </a:p>
          <a:p>
            <a:pPr lvl="1" eaLnBrk="1" hangingPunct="1">
              <a:lnSpc>
                <a:spcPct val="75000"/>
              </a:lnSpc>
            </a:pPr>
            <a:r>
              <a:rPr lang="en-US" altLang="en-US" sz="1600" dirty="0"/>
              <a:t>RECLOSER (Controls a switch, modeling recloser behavior)</a:t>
            </a:r>
          </a:p>
          <a:p>
            <a:pPr lvl="1" eaLnBrk="1" hangingPunct="1">
              <a:lnSpc>
                <a:spcPct val="75000"/>
              </a:lnSpc>
            </a:pPr>
            <a:r>
              <a:rPr lang="en-US" altLang="en-US" sz="1600" dirty="0"/>
              <a:t>REGCONTROL (Standard 32-step regulator/LTC control)</a:t>
            </a:r>
          </a:p>
          <a:p>
            <a:pPr lvl="1" eaLnBrk="1" hangingPunct="1">
              <a:lnSpc>
                <a:spcPct val="75000"/>
              </a:lnSpc>
            </a:pPr>
            <a:r>
              <a:rPr lang="en-US" altLang="en-US" sz="1600" dirty="0"/>
              <a:t>RELAY (Controls a switch, modeling various relay behaviors)</a:t>
            </a:r>
          </a:p>
          <a:p>
            <a:pPr lvl="1" eaLnBrk="1" hangingPunct="1">
              <a:lnSpc>
                <a:spcPct val="75000"/>
              </a:lnSpc>
            </a:pPr>
            <a:r>
              <a:rPr lang="en-US" altLang="en-US" sz="1600" dirty="0"/>
              <a:t>STORAGECONTROLLER (Implementation of AEP’s hub controller)</a:t>
            </a:r>
          </a:p>
          <a:p>
            <a:pPr lvl="1" eaLnBrk="1" hangingPunct="1">
              <a:lnSpc>
                <a:spcPct val="75000"/>
              </a:lnSpc>
            </a:pPr>
            <a:r>
              <a:rPr lang="en-US" altLang="en-US" sz="1600" dirty="0"/>
              <a:t>SWTCONTROL (one way to control switches during simulations)</a:t>
            </a:r>
          </a:p>
          <a:p>
            <a:pPr lvl="1" eaLnBrk="1" hangingPunct="1">
              <a:lnSpc>
                <a:spcPct val="75000"/>
              </a:lnSpc>
            </a:pPr>
            <a:r>
              <a:rPr lang="en-US" altLang="en-US" sz="1600" dirty="0"/>
              <a:t>INVCONTROL (Inverter control for VVO, </a:t>
            </a:r>
            <a:r>
              <a:rPr lang="en-US" altLang="en-US" sz="1600" dirty="0" err="1"/>
              <a:t>etc</a:t>
            </a:r>
            <a:r>
              <a:rPr lang="en-US" altLang="en-US" sz="1600" dirty="0"/>
              <a:t>)</a:t>
            </a:r>
          </a:p>
          <a:p>
            <a:pPr eaLnBrk="1" hangingPunct="1">
              <a:lnSpc>
                <a:spcPct val="75000"/>
              </a:lnSpc>
            </a:pPr>
            <a:endParaRPr lang="en-US" altLang="en-US" sz="1600" dirty="0"/>
          </a:p>
        </p:txBody>
      </p:sp>
    </p:spTree>
    <p:extLst>
      <p:ext uri="{BB962C8B-B14F-4D97-AF65-F5344CB8AC3E}">
        <p14:creationId xmlns:p14="http://schemas.microsoft.com/office/powerpoint/2010/main" val="15015348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dirty="0"/>
              <a:t>Models Currently Implemented (April 2017)</a:t>
            </a:r>
          </a:p>
        </p:txBody>
      </p:sp>
      <p:sp>
        <p:nvSpPr>
          <p:cNvPr id="61443" name="Rectangle 3"/>
          <p:cNvSpPr>
            <a:spLocks noGrp="1" noChangeArrowheads="1"/>
          </p:cNvSpPr>
          <p:nvPr>
            <p:ph type="body" idx="1"/>
          </p:nvPr>
        </p:nvSpPr>
        <p:spPr/>
        <p:txBody>
          <a:bodyPr>
            <a:normAutofit/>
          </a:bodyPr>
          <a:lstStyle/>
          <a:p>
            <a:pPr eaLnBrk="1" hangingPunct="1">
              <a:lnSpc>
                <a:spcPct val="75000"/>
              </a:lnSpc>
            </a:pPr>
            <a:r>
              <a:rPr lang="en-US" altLang="en-US" sz="1400" u="sng"/>
              <a:t>GENERAL DATA</a:t>
            </a:r>
            <a:endParaRPr lang="en-US" altLang="en-US" sz="1400"/>
          </a:p>
          <a:p>
            <a:pPr lvl="1" eaLnBrk="1" hangingPunct="1">
              <a:lnSpc>
                <a:spcPct val="75000"/>
              </a:lnSpc>
            </a:pPr>
            <a:r>
              <a:rPr lang="en-US" altLang="en-US" sz="1400"/>
              <a:t>CNDATA (Concentric neutral cable data)</a:t>
            </a:r>
          </a:p>
          <a:p>
            <a:pPr lvl="1" eaLnBrk="1" hangingPunct="1">
              <a:lnSpc>
                <a:spcPct val="75000"/>
              </a:lnSpc>
            </a:pPr>
            <a:r>
              <a:rPr lang="en-US" altLang="en-US" sz="1400"/>
              <a:t>GROWTHSHAPE (Growth vs year)</a:t>
            </a:r>
          </a:p>
          <a:p>
            <a:pPr lvl="1" eaLnBrk="1" hangingPunct="1">
              <a:lnSpc>
                <a:spcPct val="75000"/>
              </a:lnSpc>
            </a:pPr>
            <a:r>
              <a:rPr lang="en-US" altLang="en-US" sz="1400"/>
              <a:t>LINECODE (Line and cable impedances, matrices or symmetrical components)</a:t>
            </a:r>
          </a:p>
          <a:p>
            <a:pPr lvl="1" eaLnBrk="1" hangingPunct="1">
              <a:lnSpc>
                <a:spcPct val="75000"/>
              </a:lnSpc>
            </a:pPr>
            <a:r>
              <a:rPr lang="en-US" altLang="en-US" sz="1400"/>
              <a:t>LINEGEOMETRY (Line geometry data)</a:t>
            </a:r>
          </a:p>
          <a:p>
            <a:pPr lvl="1" eaLnBrk="1" hangingPunct="1">
              <a:lnSpc>
                <a:spcPct val="75000"/>
              </a:lnSpc>
            </a:pPr>
            <a:r>
              <a:rPr lang="en-US" altLang="en-US" sz="1400"/>
              <a:t>LINESPACING (spacing data for LINEGEOMETRY)</a:t>
            </a:r>
          </a:p>
          <a:p>
            <a:pPr lvl="1" eaLnBrk="1" hangingPunct="1">
              <a:lnSpc>
                <a:spcPct val="75000"/>
              </a:lnSpc>
            </a:pPr>
            <a:r>
              <a:rPr lang="en-US" altLang="en-US" sz="1400"/>
              <a:t>LOADSHAPE (Load shape data)</a:t>
            </a:r>
          </a:p>
          <a:p>
            <a:pPr lvl="1" eaLnBrk="1" hangingPunct="1">
              <a:lnSpc>
                <a:spcPct val="75000"/>
              </a:lnSpc>
            </a:pPr>
            <a:r>
              <a:rPr lang="en-US" altLang="en-US" sz="1400"/>
              <a:t>PRICESHAPE (Price shape data)</a:t>
            </a:r>
          </a:p>
          <a:p>
            <a:pPr lvl="1" eaLnBrk="1" hangingPunct="1">
              <a:lnSpc>
                <a:spcPct val="75000"/>
              </a:lnSpc>
            </a:pPr>
            <a:r>
              <a:rPr lang="en-US" altLang="en-US" sz="1400"/>
              <a:t>SPECTRUM (Harmonic spectra)</a:t>
            </a:r>
          </a:p>
          <a:p>
            <a:pPr lvl="1" eaLnBrk="1" hangingPunct="1">
              <a:lnSpc>
                <a:spcPct val="75000"/>
              </a:lnSpc>
            </a:pPr>
            <a:r>
              <a:rPr lang="en-US" altLang="en-US" sz="1400"/>
              <a:t>TCC_CURVE (TCC curves)</a:t>
            </a:r>
          </a:p>
          <a:p>
            <a:pPr lvl="1" eaLnBrk="1" hangingPunct="1">
              <a:lnSpc>
                <a:spcPct val="75000"/>
              </a:lnSpc>
            </a:pPr>
            <a:r>
              <a:rPr lang="en-US" altLang="en-US" sz="1400"/>
              <a:t>TSDATA (Tape shield cable data)</a:t>
            </a:r>
          </a:p>
          <a:p>
            <a:pPr lvl="1" eaLnBrk="1" hangingPunct="1">
              <a:lnSpc>
                <a:spcPct val="75000"/>
              </a:lnSpc>
            </a:pPr>
            <a:r>
              <a:rPr lang="en-US" altLang="en-US" sz="1400"/>
              <a:t>TSHAPE (Temperature shape data)</a:t>
            </a:r>
          </a:p>
          <a:p>
            <a:pPr lvl="1" eaLnBrk="1" hangingPunct="1">
              <a:lnSpc>
                <a:spcPct val="75000"/>
              </a:lnSpc>
            </a:pPr>
            <a:r>
              <a:rPr lang="en-US" altLang="en-US" sz="1400"/>
              <a:t>WIREDATA (Wire parameters, GMR, etc.)</a:t>
            </a:r>
          </a:p>
          <a:p>
            <a:pPr lvl="1" eaLnBrk="1" hangingPunct="1">
              <a:lnSpc>
                <a:spcPct val="75000"/>
              </a:lnSpc>
            </a:pPr>
            <a:r>
              <a:rPr lang="en-US" altLang="en-US" sz="1400"/>
              <a:t>XFMRCODE (Transformer type definitions)</a:t>
            </a:r>
          </a:p>
          <a:p>
            <a:pPr lvl="1" eaLnBrk="1" hangingPunct="1">
              <a:lnSpc>
                <a:spcPct val="75000"/>
              </a:lnSpc>
            </a:pPr>
            <a:r>
              <a:rPr lang="en-US" altLang="en-US" sz="1400"/>
              <a:t>XYCURVE (Generic x-y curves)</a:t>
            </a:r>
          </a:p>
          <a:p>
            <a:pPr eaLnBrk="1" hangingPunct="1">
              <a:lnSpc>
                <a:spcPct val="75000"/>
              </a:lnSpc>
            </a:pPr>
            <a:r>
              <a:rPr lang="en-US" altLang="en-US" sz="1400" u="sng"/>
              <a:t>METERS</a:t>
            </a:r>
            <a:endParaRPr lang="en-US" altLang="en-US" sz="1400"/>
          </a:p>
          <a:p>
            <a:pPr lvl="1" eaLnBrk="1" hangingPunct="1">
              <a:lnSpc>
                <a:spcPct val="75000"/>
              </a:lnSpc>
            </a:pPr>
            <a:r>
              <a:rPr lang="en-US" altLang="en-US" sz="1400"/>
              <a:t>ENERGYMETER (Captures energy quantities and losses)</a:t>
            </a:r>
          </a:p>
          <a:p>
            <a:pPr lvl="1" eaLnBrk="1" hangingPunct="1">
              <a:lnSpc>
                <a:spcPct val="75000"/>
              </a:lnSpc>
            </a:pPr>
            <a:r>
              <a:rPr lang="en-US" altLang="en-US" sz="1400"/>
              <a:t>MONITOR (Captures selected quantities at a point in the circuit)</a:t>
            </a:r>
          </a:p>
          <a:p>
            <a:pPr lvl="1" eaLnBrk="1" hangingPunct="1">
              <a:lnSpc>
                <a:spcPct val="75000"/>
              </a:lnSpc>
            </a:pPr>
            <a:r>
              <a:rPr lang="en-US" altLang="en-US" sz="1400"/>
              <a:t>SENSOR (Simple monitor used for state estimation)</a:t>
            </a:r>
          </a:p>
          <a:p>
            <a:pPr eaLnBrk="1" hangingPunct="1">
              <a:lnSpc>
                <a:spcPct val="75000"/>
              </a:lnSpc>
            </a:pPr>
            <a:r>
              <a:rPr lang="en-US" altLang="en-US" sz="1400" u="sng"/>
              <a:t>OTHER</a:t>
            </a:r>
            <a:endParaRPr lang="en-US" altLang="en-US" sz="1400"/>
          </a:p>
          <a:p>
            <a:pPr lvl="1" eaLnBrk="1" hangingPunct="1">
              <a:lnSpc>
                <a:spcPct val="75000"/>
              </a:lnSpc>
            </a:pPr>
            <a:r>
              <a:rPr lang="en-US" altLang="en-US" sz="1400"/>
              <a:t>FAULT (1 or more faults can be placed anywhere in the circuit)</a:t>
            </a:r>
          </a:p>
          <a:p>
            <a:pPr lvl="1" eaLnBrk="1" hangingPunct="1">
              <a:lnSpc>
                <a:spcPct val="75000"/>
              </a:lnSpc>
            </a:pPr>
            <a:r>
              <a:rPr lang="fr-FR" altLang="en-US" sz="1400"/>
              <a:t>ISOURCE  (Multi-phase current source)</a:t>
            </a:r>
            <a:endParaRPr lang="en-US" altLang="en-US" sz="1400"/>
          </a:p>
          <a:p>
            <a:pPr lvl="1" eaLnBrk="1" hangingPunct="1">
              <a:lnSpc>
                <a:spcPct val="75000"/>
              </a:lnSpc>
            </a:pPr>
            <a:r>
              <a:rPr lang="en-US" altLang="en-US" sz="1400"/>
              <a:t>VSOURCE (2-terminal multiphase voltage source, thevinen equivalent)</a:t>
            </a:r>
          </a:p>
          <a:p>
            <a:pPr eaLnBrk="1" hangingPunct="1">
              <a:lnSpc>
                <a:spcPct val="75000"/>
              </a:lnSpc>
            </a:pPr>
            <a:endParaRPr lang="en-US" altLang="en-US" sz="1400"/>
          </a:p>
        </p:txBody>
      </p:sp>
    </p:spTree>
    <p:extLst>
      <p:ext uri="{BB962C8B-B14F-4D97-AF65-F5344CB8AC3E}">
        <p14:creationId xmlns:p14="http://schemas.microsoft.com/office/powerpoint/2010/main" val="32273971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en-US" dirty="0"/>
              <a:t>Built-in Solution Modes</a:t>
            </a:r>
          </a:p>
        </p:txBody>
      </p:sp>
      <p:sp>
        <p:nvSpPr>
          <p:cNvPr id="126979" name="Rectangle 3"/>
          <p:cNvSpPr>
            <a:spLocks noGrp="1" noChangeArrowheads="1"/>
          </p:cNvSpPr>
          <p:nvPr>
            <p:ph type="body" idx="1"/>
          </p:nvPr>
        </p:nvSpPr>
        <p:spPr/>
        <p:txBody>
          <a:bodyPr/>
          <a:lstStyle/>
          <a:p>
            <a:pPr eaLnBrk="1" hangingPunct="1"/>
            <a:r>
              <a:rPr lang="en-US" altLang="en-US" dirty="0"/>
              <a:t>Snapshot (static) Power Flow </a:t>
            </a:r>
          </a:p>
          <a:p>
            <a:pPr eaLnBrk="1" hangingPunct="1"/>
            <a:r>
              <a:rPr lang="en-US" altLang="en-US" dirty="0"/>
              <a:t>Direct (non-iterative solution of I=YV )</a:t>
            </a:r>
          </a:p>
          <a:p>
            <a:pPr eaLnBrk="1" hangingPunct="1"/>
            <a:r>
              <a:rPr lang="en-US" altLang="en-US" dirty="0"/>
              <a:t>Daily mode (default: 24 1-hr increments)</a:t>
            </a:r>
          </a:p>
          <a:p>
            <a:pPr eaLnBrk="1" hangingPunct="1"/>
            <a:r>
              <a:rPr lang="en-US" altLang="en-US" dirty="0"/>
              <a:t>Yearly mode (default 8760 1-hr increments)</a:t>
            </a:r>
          </a:p>
          <a:p>
            <a:pPr eaLnBrk="1" hangingPunct="1"/>
            <a:r>
              <a:rPr lang="en-US" altLang="en-US" dirty="0"/>
              <a:t>Duty cycle (1 to 5s increments)</a:t>
            </a:r>
          </a:p>
          <a:p>
            <a:pPr eaLnBrk="1" hangingPunct="1"/>
            <a:r>
              <a:rPr lang="en-US" altLang="en-US" dirty="0"/>
              <a:t>Dynamics (electromechanical transients)</a:t>
            </a:r>
          </a:p>
          <a:p>
            <a:pPr eaLnBrk="1" hangingPunct="1"/>
            <a:r>
              <a:rPr lang="en-US" altLang="en-US" dirty="0"/>
              <a:t>Fault study</a:t>
            </a:r>
          </a:p>
          <a:p>
            <a:pPr eaLnBrk="1" hangingPunct="1"/>
            <a:r>
              <a:rPr lang="en-US" altLang="en-US" dirty="0"/>
              <a:t>Monte </a:t>
            </a:r>
            <a:r>
              <a:rPr lang="en-US" altLang="en-US" dirty="0" err="1"/>
              <a:t>carlo</a:t>
            </a:r>
            <a:r>
              <a:rPr lang="en-US" altLang="en-US" dirty="0"/>
              <a:t> fault study</a:t>
            </a:r>
          </a:p>
          <a:p>
            <a:pPr eaLnBrk="1" hangingPunct="1"/>
            <a:r>
              <a:rPr lang="en-US" altLang="en-US" dirty="0"/>
              <a:t>Harmonic</a:t>
            </a:r>
          </a:p>
          <a:p>
            <a:pPr eaLnBrk="1" hangingPunct="1"/>
            <a:r>
              <a:rPr lang="en-US" altLang="en-US" dirty="0"/>
              <a:t>Custom user-defined solutions</a:t>
            </a:r>
          </a:p>
          <a:p>
            <a:pPr eaLnBrk="1" hangingPunct="1"/>
            <a:endParaRPr lang="en-US" altLang="en-US" dirty="0"/>
          </a:p>
        </p:txBody>
      </p:sp>
    </p:spTree>
    <p:extLst>
      <p:ext uri="{BB962C8B-B14F-4D97-AF65-F5344CB8AC3E}">
        <p14:creationId xmlns:p14="http://schemas.microsoft.com/office/powerpoint/2010/main" val="13665803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is a Script-driven circuit solution engine</a:t>
            </a:r>
          </a:p>
          <a:p>
            <a:pPr eaLnBrk="1" hangingPunct="1"/>
            <a:r>
              <a:rPr lang="en-US" altLang="en-US" dirty="0"/>
              <a:t>The </a:t>
            </a:r>
            <a:r>
              <a:rPr lang="en-US" altLang="en-US" dirty="0" err="1"/>
              <a:t>OpenDSS</a:t>
            </a:r>
            <a:r>
              <a:rPr lang="en-US" altLang="en-US" dirty="0"/>
              <a:t> was designed in a </a:t>
            </a:r>
            <a:r>
              <a:rPr lang="en-US" altLang="en-US" b="1" dirty="0"/>
              <a:t>research or consulting</a:t>
            </a:r>
            <a:r>
              <a:rPr lang="en-US" altLang="en-US" dirty="0"/>
              <a:t> environment where input data might come from a variety of sources. </a:t>
            </a:r>
          </a:p>
          <a:p>
            <a:pPr eaLnBrk="1" hangingPunct="1"/>
            <a:r>
              <a:rPr lang="en-US" altLang="en-US" dirty="0"/>
              <a:t>The program can accept many common forms of data for describing </a:t>
            </a:r>
            <a:r>
              <a:rPr lang="en-US" altLang="en-US" b="1" dirty="0"/>
              <a:t>impedances</a:t>
            </a:r>
            <a:r>
              <a:rPr lang="en-US" altLang="en-US" dirty="0"/>
              <a:t>, </a:t>
            </a:r>
            <a:r>
              <a:rPr lang="en-US" altLang="en-US" b="1" dirty="0"/>
              <a:t>loading</a:t>
            </a:r>
            <a:r>
              <a:rPr lang="en-US" altLang="en-US" dirty="0"/>
              <a:t>, and </a:t>
            </a:r>
            <a:r>
              <a:rPr lang="en-US" altLang="en-US" b="1" dirty="0"/>
              <a:t>topology</a:t>
            </a:r>
            <a:r>
              <a:rPr lang="en-US" altLang="en-US" dirty="0"/>
              <a:t> of distribution systems </a:t>
            </a:r>
            <a:r>
              <a:rPr lang="en-US" altLang="en-US" u="sng" dirty="0"/>
              <a:t>for planning analysis</a:t>
            </a:r>
            <a:r>
              <a:rPr lang="en-US" altLang="en-US" dirty="0"/>
              <a:t>. </a:t>
            </a:r>
          </a:p>
          <a:p>
            <a:pPr eaLnBrk="1" hangingPunct="1"/>
            <a:r>
              <a:rPr lang="en-US" altLang="en-US" dirty="0"/>
              <a:t>The </a:t>
            </a:r>
            <a:r>
              <a:rPr lang="en-US" altLang="en-US" dirty="0" err="1"/>
              <a:t>OpenDSS</a:t>
            </a:r>
            <a:r>
              <a:rPr lang="en-US" altLang="en-US" dirty="0"/>
              <a:t> scripting language is designed to require minimal translation from other formats of distribution data. </a:t>
            </a:r>
          </a:p>
          <a:p>
            <a:pPr eaLnBrk="1" hangingPunct="1"/>
            <a:r>
              <a:rPr lang="en-US" altLang="en-US" dirty="0"/>
              <a:t>The program can accept more detailed data for lines, transformers, etc. than the typical data for distribution system analysis when they are available.</a:t>
            </a:r>
          </a:p>
        </p:txBody>
      </p:sp>
    </p:spTree>
    <p:extLst>
      <p:ext uri="{BB962C8B-B14F-4D97-AF65-F5344CB8AC3E}">
        <p14:creationId xmlns:p14="http://schemas.microsoft.com/office/powerpoint/2010/main" val="3899834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Circuit elements have many properties</a:t>
            </a:r>
          </a:p>
          <a:p>
            <a:pPr eaLnBrk="1" hangingPunct="1"/>
            <a:r>
              <a:rPr lang="en-US" altLang="en-US" dirty="0"/>
              <a:t>Nearly all have reasonable default values</a:t>
            </a:r>
          </a:p>
          <a:p>
            <a:pPr eaLnBrk="1" hangingPunct="1"/>
            <a:r>
              <a:rPr lang="en-US" altLang="en-US" dirty="0"/>
              <a:t>Users only need to specify the property values that are</a:t>
            </a:r>
          </a:p>
          <a:p>
            <a:pPr lvl="1"/>
            <a:r>
              <a:rPr lang="en-US" altLang="en-US" dirty="0"/>
              <a:t>Different than the default values</a:t>
            </a:r>
          </a:p>
          <a:p>
            <a:pPr lvl="1"/>
            <a:r>
              <a:rPr lang="en-US" altLang="en-US" dirty="0"/>
              <a:t>Used in the circuit simulation</a:t>
            </a:r>
          </a:p>
          <a:p>
            <a:pPr lvl="1"/>
            <a:endParaRPr lang="en-US" altLang="en-US" dirty="0"/>
          </a:p>
          <a:p>
            <a:r>
              <a:rPr lang="en-US" altLang="en-US" dirty="0"/>
              <a:t>Throughout </a:t>
            </a:r>
            <a:r>
              <a:rPr lang="en-US" altLang="en-US" dirty="0" err="1"/>
              <a:t>OpenDSS</a:t>
            </a:r>
            <a:r>
              <a:rPr lang="en-US" altLang="en-US" dirty="0"/>
              <a:t>, property values remain at the value most recently set until they are subsequently changed</a:t>
            </a:r>
          </a:p>
          <a:p>
            <a:pPr lvl="1"/>
            <a:r>
              <a:rPr lang="en-US" altLang="en-US" dirty="0"/>
              <a:t>They generally do NOT reset to original values unless you explicitly change them</a:t>
            </a:r>
          </a:p>
        </p:txBody>
      </p:sp>
    </p:spTree>
    <p:extLst>
      <p:ext uri="{BB962C8B-B14F-4D97-AF65-F5344CB8AC3E}">
        <p14:creationId xmlns:p14="http://schemas.microsoft.com/office/powerpoint/2010/main" val="922701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a:t>Advanced Types of Data in </a:t>
            </a:r>
            <a:r>
              <a:rPr lang="en-US" altLang="en-US" dirty="0" err="1"/>
              <a:t>OpenDSS</a:t>
            </a:r>
            <a:endParaRPr lang="en-US" altLang="en-US" dirty="0"/>
          </a:p>
        </p:txBody>
      </p:sp>
      <p:sp>
        <p:nvSpPr>
          <p:cNvPr id="63491" name="Rectangle 3"/>
          <p:cNvSpPr>
            <a:spLocks noGrp="1" noChangeArrowheads="1"/>
          </p:cNvSpPr>
          <p:nvPr>
            <p:ph type="body" idx="1"/>
          </p:nvPr>
        </p:nvSpPr>
        <p:spPr/>
        <p:txBody>
          <a:bodyPr/>
          <a:lstStyle/>
          <a:p>
            <a:pPr eaLnBrk="1" hangingPunct="1"/>
            <a:r>
              <a:rPr lang="en-US" altLang="en-US" sz="2000" dirty="0"/>
              <a:t>Harmonic spectra for harmonic analysis,</a:t>
            </a:r>
          </a:p>
          <a:p>
            <a:pPr eaLnBrk="1" hangingPunct="1"/>
            <a:r>
              <a:rPr lang="en-US" altLang="en-US" sz="2000" dirty="0"/>
              <a:t>Various curves as a function of time for sequential time simulations: </a:t>
            </a:r>
          </a:p>
          <a:p>
            <a:pPr eaLnBrk="1" hangingPunct="1"/>
            <a:r>
              <a:rPr lang="en-US" altLang="en-US" sz="2000" dirty="0"/>
              <a:t>Load shapes (e.g., AMI  P, Q data), </a:t>
            </a:r>
          </a:p>
          <a:p>
            <a:pPr eaLnBrk="1" hangingPunct="1"/>
            <a:r>
              <a:rPr lang="en-US" altLang="en-US" sz="2000" dirty="0"/>
              <a:t>Price shapes, </a:t>
            </a:r>
          </a:p>
          <a:p>
            <a:pPr eaLnBrk="1" hangingPunct="1"/>
            <a:r>
              <a:rPr lang="en-US" altLang="en-US" sz="2000" dirty="0"/>
              <a:t>Temperature shapes,</a:t>
            </a:r>
          </a:p>
          <a:p>
            <a:pPr eaLnBrk="1" hangingPunct="1"/>
            <a:r>
              <a:rPr lang="en-US" altLang="en-US" sz="2000" dirty="0"/>
              <a:t>Storage dispatch curves,</a:t>
            </a:r>
          </a:p>
          <a:p>
            <a:pPr eaLnBrk="1" hangingPunct="1"/>
            <a:r>
              <a:rPr lang="en-US" altLang="en-US" sz="2000" dirty="0"/>
              <a:t>Growth curves.</a:t>
            </a:r>
          </a:p>
          <a:p>
            <a:pPr eaLnBrk="1" hangingPunct="1"/>
            <a:r>
              <a:rPr lang="en-US" altLang="en-US" sz="2000" dirty="0"/>
              <a:t>Efficiency curves for PV inverters,</a:t>
            </a:r>
          </a:p>
          <a:p>
            <a:pPr eaLnBrk="1" hangingPunct="1"/>
            <a:r>
              <a:rPr lang="en-US" altLang="en-US" sz="2000" dirty="0"/>
              <a:t>Voltage dependency exponents for loads,</a:t>
            </a:r>
          </a:p>
          <a:p>
            <a:pPr eaLnBrk="1" hangingPunct="1"/>
            <a:r>
              <a:rPr lang="en-US" altLang="en-US" sz="2000" dirty="0"/>
              <a:t>Capacitor control settings,</a:t>
            </a:r>
          </a:p>
          <a:p>
            <a:pPr eaLnBrk="1" hangingPunct="1"/>
            <a:r>
              <a:rPr lang="en-US" altLang="en-US" sz="2000" dirty="0"/>
              <a:t>Regulator control settings,</a:t>
            </a:r>
          </a:p>
          <a:p>
            <a:pPr eaLnBrk="1" hangingPunct="1"/>
            <a:r>
              <a:rPr lang="en-US" altLang="en-US" sz="2000" dirty="0"/>
              <a:t>TCC Curves and other data for Fuse, Relay, and Recloser objects</a:t>
            </a:r>
          </a:p>
          <a:p>
            <a:pPr eaLnBrk="1" hangingPunct="1"/>
            <a:r>
              <a:rPr lang="en-US" altLang="en-US" sz="2000" dirty="0"/>
              <a:t>Machine data.</a:t>
            </a:r>
          </a:p>
        </p:txBody>
      </p:sp>
    </p:spTree>
    <p:extLst>
      <p:ext uri="{BB962C8B-B14F-4D97-AF65-F5344CB8AC3E}">
        <p14:creationId xmlns:p14="http://schemas.microsoft.com/office/powerpoint/2010/main" val="30009137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Equations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601786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t>The Math …</a:t>
            </a:r>
          </a:p>
        </p:txBody>
      </p:sp>
      <p:sp>
        <p:nvSpPr>
          <p:cNvPr id="70659" name="Content Placeholder 2"/>
          <p:cNvSpPr>
            <a:spLocks noGrp="1"/>
          </p:cNvSpPr>
          <p:nvPr>
            <p:ph idx="1"/>
          </p:nvPr>
        </p:nvSpPr>
        <p:spPr/>
        <p:txBody>
          <a:bodyPr>
            <a:normAutofit/>
          </a:bodyPr>
          <a:lstStyle/>
          <a:p>
            <a:r>
              <a:rPr lang="en-US" altLang="en-US" dirty="0"/>
              <a:t>Nearly everything results in a </a:t>
            </a:r>
            <a:r>
              <a:rPr lang="en-US" altLang="en-US" b="1" dirty="0"/>
              <a:t>matrix</a:t>
            </a:r>
            <a:r>
              <a:rPr lang="en-US" altLang="en-US" dirty="0"/>
              <a:t> or </a:t>
            </a:r>
            <a:r>
              <a:rPr lang="en-US" altLang="en-US" b="1" dirty="0"/>
              <a:t>array</a:t>
            </a:r>
          </a:p>
          <a:p>
            <a:pPr lvl="1"/>
            <a:r>
              <a:rPr lang="en-US" altLang="en-US" b="1" dirty="0"/>
              <a:t>Nodal Admittance </a:t>
            </a:r>
            <a:r>
              <a:rPr lang="en-US" altLang="en-US" dirty="0"/>
              <a:t>formulation</a:t>
            </a:r>
          </a:p>
          <a:p>
            <a:pPr lvl="1"/>
            <a:r>
              <a:rPr lang="en-US" altLang="en-US" dirty="0"/>
              <a:t>Circuit elements modeled by primitive admittance matrices </a:t>
            </a:r>
          </a:p>
          <a:p>
            <a:pPr lvl="2"/>
            <a:r>
              <a:rPr lang="en-US" altLang="en-US" i="1" dirty="0" err="1"/>
              <a:t>Y</a:t>
            </a:r>
            <a:r>
              <a:rPr lang="en-US" altLang="en-US" i="1" baseline="-25000" dirty="0" err="1"/>
              <a:t>prim</a:t>
            </a:r>
            <a:endParaRPr lang="en-US" altLang="en-US" i="1" baseline="-25000" dirty="0"/>
          </a:p>
          <a:p>
            <a:pPr lvl="1"/>
            <a:r>
              <a:rPr lang="en-US" altLang="en-US" b="1" dirty="0"/>
              <a:t>Primitive Y </a:t>
            </a:r>
            <a:r>
              <a:rPr lang="en-US" altLang="en-US" dirty="0"/>
              <a:t>matrices used to build </a:t>
            </a:r>
            <a:r>
              <a:rPr lang="en-US" altLang="en-US" b="1" dirty="0"/>
              <a:t>System Y </a:t>
            </a:r>
            <a:r>
              <a:rPr lang="en-US" altLang="en-US" dirty="0"/>
              <a:t>matrix </a:t>
            </a:r>
          </a:p>
          <a:p>
            <a:pPr lvl="1">
              <a:buFontTx/>
              <a:buNone/>
            </a:pPr>
            <a:endParaRPr lang="en-US" altLang="en-US" baseline="-25000" dirty="0"/>
          </a:p>
          <a:p>
            <a:r>
              <a:rPr lang="en-US" altLang="en-US" dirty="0" err="1"/>
              <a:t>OpenDSS</a:t>
            </a:r>
            <a:r>
              <a:rPr lang="en-US" altLang="en-US" dirty="0"/>
              <a:t> Works In</a:t>
            </a:r>
          </a:p>
          <a:p>
            <a:pPr lvl="1"/>
            <a:r>
              <a:rPr lang="en-US" altLang="en-US" dirty="0"/>
              <a:t>Phase domain</a:t>
            </a:r>
          </a:p>
          <a:p>
            <a:pPr lvl="1"/>
            <a:r>
              <a:rPr lang="en-US" altLang="en-US" dirty="0"/>
              <a:t>Actual volts and amps</a:t>
            </a:r>
          </a:p>
          <a:p>
            <a:pPr lvl="1"/>
            <a:r>
              <a:rPr lang="en-US" altLang="en-US" dirty="0"/>
              <a:t>Symmetrical components and per units not used </a:t>
            </a:r>
            <a:r>
              <a:rPr lang="en-US" altLang="en-US" i="1" dirty="0"/>
              <a:t>inside</a:t>
            </a:r>
            <a:r>
              <a:rPr lang="en-US" altLang="en-US" dirty="0"/>
              <a:t> the program !!  -- Input and output only!</a:t>
            </a:r>
          </a:p>
        </p:txBody>
      </p:sp>
    </p:spTree>
    <p:extLst>
      <p:ext uri="{BB962C8B-B14F-4D97-AF65-F5344CB8AC3E}">
        <p14:creationId xmlns:p14="http://schemas.microsoft.com/office/powerpoint/2010/main" val="17060079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Primitive Y Matrix</a:t>
            </a:r>
          </a:p>
        </p:txBody>
      </p:sp>
      <p:sp>
        <p:nvSpPr>
          <p:cNvPr id="71683" name="Content Placeholder 2"/>
          <p:cNvSpPr>
            <a:spLocks noGrp="1"/>
          </p:cNvSpPr>
          <p:nvPr>
            <p:ph idx="1"/>
          </p:nvPr>
        </p:nvSpPr>
        <p:spPr>
          <a:xfrm>
            <a:off x="533400" y="1447800"/>
            <a:ext cx="8226425" cy="4935538"/>
          </a:xfrm>
        </p:spPr>
        <p:txBody>
          <a:bodyPr/>
          <a:lstStyle/>
          <a:p>
            <a:r>
              <a:rPr lang="en-US" altLang="en-US"/>
              <a:t>Simple Resistor</a:t>
            </a:r>
          </a:p>
        </p:txBody>
      </p:sp>
      <p:pic>
        <p:nvPicPr>
          <p:cNvPr id="71684" name="Picture 5" descr="C:\Users\prdu001\OpenDSS\Training\Oncor2014\Yprim-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4811713"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34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54FF-CED3-433A-9238-6ED899E6016D}"/>
              </a:ext>
            </a:extLst>
          </p:cNvPr>
          <p:cNvSpPr>
            <a:spLocks noGrp="1"/>
          </p:cNvSpPr>
          <p:nvPr>
            <p:ph type="title"/>
          </p:nvPr>
        </p:nvSpPr>
        <p:spPr/>
        <p:txBody>
          <a:bodyPr>
            <a:normAutofit/>
          </a:bodyPr>
          <a:lstStyle/>
          <a:p>
            <a:r>
              <a:rPr lang="en-US" dirty="0"/>
              <a:t>Highlighting a Few Capabilities</a:t>
            </a:r>
            <a:endParaRPr lang="en-US" i="1" dirty="0"/>
          </a:p>
        </p:txBody>
      </p:sp>
      <p:graphicFrame>
        <p:nvGraphicFramePr>
          <p:cNvPr id="4" name="Diagram 3">
            <a:extLst>
              <a:ext uri="{FF2B5EF4-FFF2-40B4-BE49-F238E27FC236}">
                <a16:creationId xmlns:a16="http://schemas.microsoft.com/office/drawing/2014/main" id="{1596A178-84DA-48D6-87AF-A8EC369826DE}"/>
              </a:ext>
            </a:extLst>
          </p:cNvPr>
          <p:cNvGraphicFramePr/>
          <p:nvPr>
            <p:extLst/>
          </p:nvPr>
        </p:nvGraphicFramePr>
        <p:xfrm>
          <a:off x="348343" y="1407319"/>
          <a:ext cx="3989614" cy="4383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958AB65D-E703-4DB7-BDB0-F36ED7F14877}"/>
              </a:ext>
            </a:extLst>
          </p:cNvPr>
          <p:cNvGraphicFramePr/>
          <p:nvPr>
            <p:extLst/>
          </p:nvPr>
        </p:nvGraphicFramePr>
        <p:xfrm>
          <a:off x="5105401" y="1471613"/>
          <a:ext cx="3916250" cy="41331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Straight Connector 17">
            <a:extLst>
              <a:ext uri="{FF2B5EF4-FFF2-40B4-BE49-F238E27FC236}">
                <a16:creationId xmlns:a16="http://schemas.microsoft.com/office/drawing/2014/main" id="{BF8ADF31-FF28-427E-97BF-3DF2D364F50E}"/>
              </a:ext>
            </a:extLst>
          </p:cNvPr>
          <p:cNvCxnSpPr/>
          <p:nvPr/>
        </p:nvCxnSpPr>
        <p:spPr bwMode="auto">
          <a:xfrm>
            <a:off x="108857" y="18803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B413846C-0270-4BE1-98D5-3F00734408DC}"/>
              </a:ext>
            </a:extLst>
          </p:cNvPr>
          <p:cNvCxnSpPr/>
          <p:nvPr/>
        </p:nvCxnSpPr>
        <p:spPr bwMode="auto">
          <a:xfrm>
            <a:off x="108857"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6D682E0C-44F6-4CFA-9755-A29E1FFACC10}"/>
              </a:ext>
            </a:extLst>
          </p:cNvPr>
          <p:cNvCxnSpPr/>
          <p:nvPr/>
        </p:nvCxnSpPr>
        <p:spPr bwMode="auto">
          <a:xfrm>
            <a:off x="108857" y="218756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392BB0A3-8C46-4BB8-A35C-EC2DC50CE3BD}"/>
              </a:ext>
            </a:extLst>
          </p:cNvPr>
          <p:cNvCxnSpPr/>
          <p:nvPr/>
        </p:nvCxnSpPr>
        <p:spPr bwMode="auto">
          <a:xfrm>
            <a:off x="108857" y="23542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D32E42B8-5A44-4E52-AADA-2DC13B28FB0B}"/>
              </a:ext>
            </a:extLst>
          </p:cNvPr>
          <p:cNvCxnSpPr/>
          <p:nvPr/>
        </p:nvCxnSpPr>
        <p:spPr bwMode="auto">
          <a:xfrm>
            <a:off x="108857" y="32900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843D39CD-35B3-4781-A4DF-C76686D082E3}"/>
              </a:ext>
            </a:extLst>
          </p:cNvPr>
          <p:cNvCxnSpPr/>
          <p:nvPr/>
        </p:nvCxnSpPr>
        <p:spPr bwMode="auto">
          <a:xfrm>
            <a:off x="108857" y="35710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2059C6DE-4C19-434C-B3C0-AC241F5933D6}"/>
              </a:ext>
            </a:extLst>
          </p:cNvPr>
          <p:cNvCxnSpPr/>
          <p:nvPr/>
        </p:nvCxnSpPr>
        <p:spPr bwMode="auto">
          <a:xfrm>
            <a:off x="108857" y="4037793"/>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269C9367-4979-4454-91C0-79426F7E0F70}"/>
              </a:ext>
            </a:extLst>
          </p:cNvPr>
          <p:cNvCxnSpPr/>
          <p:nvPr/>
        </p:nvCxnSpPr>
        <p:spPr bwMode="auto">
          <a:xfrm>
            <a:off x="108857" y="436402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8101139E-0965-4FB3-8542-F79452B4EA38}"/>
              </a:ext>
            </a:extLst>
          </p:cNvPr>
          <p:cNvCxnSpPr/>
          <p:nvPr/>
        </p:nvCxnSpPr>
        <p:spPr bwMode="auto">
          <a:xfrm>
            <a:off x="108857" y="52855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D46D0882-5360-410E-AB90-26F2F823B7DB}"/>
              </a:ext>
            </a:extLst>
          </p:cNvPr>
          <p:cNvCxnSpPr/>
          <p:nvPr/>
        </p:nvCxnSpPr>
        <p:spPr bwMode="auto">
          <a:xfrm>
            <a:off x="108857" y="544511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B841E355-53B7-41DC-833A-988550907FA1}"/>
              </a:ext>
            </a:extLst>
          </p:cNvPr>
          <p:cNvCxnSpPr/>
          <p:nvPr/>
        </p:nvCxnSpPr>
        <p:spPr bwMode="auto">
          <a:xfrm>
            <a:off x="108857" y="55991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CE8848CA-0095-43A8-88A9-7F2178899ECF}"/>
              </a:ext>
            </a:extLst>
          </p:cNvPr>
          <p:cNvCxnSpPr/>
          <p:nvPr/>
        </p:nvCxnSpPr>
        <p:spPr bwMode="auto">
          <a:xfrm>
            <a:off x="4865914" y="4706177"/>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A65FE1BF-D8AA-485D-BEA1-3109D3D0E069}"/>
              </a:ext>
            </a:extLst>
          </p:cNvPr>
          <p:cNvCxnSpPr/>
          <p:nvPr/>
        </p:nvCxnSpPr>
        <p:spPr bwMode="auto">
          <a:xfrm>
            <a:off x="4865914" y="454901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2210267A-A949-4E70-9C0C-31316A21B41D}"/>
              </a:ext>
            </a:extLst>
          </p:cNvPr>
          <p:cNvCxnSpPr/>
          <p:nvPr/>
        </p:nvCxnSpPr>
        <p:spPr bwMode="auto">
          <a:xfrm>
            <a:off x="4865914" y="4389470"/>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C1DA73CD-0EC9-4251-9CCC-4FDFD9D57CDD}"/>
              </a:ext>
            </a:extLst>
          </p:cNvPr>
          <p:cNvCxnSpPr/>
          <p:nvPr/>
        </p:nvCxnSpPr>
        <p:spPr bwMode="auto">
          <a:xfrm>
            <a:off x="4865914" y="42275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17FCD315-97A3-423D-B945-A82F5687FC48}"/>
              </a:ext>
            </a:extLst>
          </p:cNvPr>
          <p:cNvCxnSpPr/>
          <p:nvPr/>
        </p:nvCxnSpPr>
        <p:spPr bwMode="auto">
          <a:xfrm>
            <a:off x="4865914" y="34591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7317016-107F-4F8D-8C3B-9A5C953562A9}"/>
              </a:ext>
            </a:extLst>
          </p:cNvPr>
          <p:cNvCxnSpPr/>
          <p:nvPr/>
        </p:nvCxnSpPr>
        <p:spPr bwMode="auto">
          <a:xfrm>
            <a:off x="4865914" y="219866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6B370AEC-B21D-498D-B6F6-BFDF0DFA0BA7}"/>
              </a:ext>
            </a:extLst>
          </p:cNvPr>
          <p:cNvCxnSpPr/>
          <p:nvPr/>
        </p:nvCxnSpPr>
        <p:spPr bwMode="auto">
          <a:xfrm>
            <a:off x="4865914"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FF42E891-99DB-46FF-8AB2-88DCE71BE1B3}"/>
              </a:ext>
            </a:extLst>
          </p:cNvPr>
          <p:cNvCxnSpPr/>
          <p:nvPr/>
        </p:nvCxnSpPr>
        <p:spPr bwMode="auto">
          <a:xfrm>
            <a:off x="4865914" y="3290081"/>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FE2A4569-DDB5-45E1-83AB-7498A7484097}"/>
              </a:ext>
            </a:extLst>
          </p:cNvPr>
          <p:cNvCxnSpPr/>
          <p:nvPr/>
        </p:nvCxnSpPr>
        <p:spPr bwMode="auto">
          <a:xfrm>
            <a:off x="4865914" y="5337956"/>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FA2FBC28-EF5E-4978-8B38-EE2E6A43BC8E}"/>
              </a:ext>
            </a:extLst>
          </p:cNvPr>
          <p:cNvCxnSpPr/>
          <p:nvPr/>
        </p:nvCxnSpPr>
        <p:spPr bwMode="auto">
          <a:xfrm>
            <a:off x="4865914" y="5498462"/>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96368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Primitive Y Matrix, cont’d</a:t>
            </a:r>
          </a:p>
        </p:txBody>
      </p:sp>
      <p:sp>
        <p:nvSpPr>
          <p:cNvPr id="72707" name="Content Placeholder 2"/>
          <p:cNvSpPr>
            <a:spLocks noGrp="1"/>
          </p:cNvSpPr>
          <p:nvPr>
            <p:ph idx="1"/>
          </p:nvPr>
        </p:nvSpPr>
        <p:spPr>
          <a:xfrm>
            <a:off x="381000" y="1371600"/>
            <a:ext cx="8226425" cy="4935538"/>
          </a:xfrm>
        </p:spPr>
        <p:txBody>
          <a:bodyPr/>
          <a:lstStyle/>
          <a:p>
            <a:r>
              <a:rPr lang="en-US" altLang="en-US"/>
              <a:t>LINE  model</a:t>
            </a:r>
          </a:p>
        </p:txBody>
      </p:sp>
      <p:pic>
        <p:nvPicPr>
          <p:cNvPr id="72708" name="Picture 5" descr="C:\Users\prdu001\OpenDSS\Training\Oncor2014\Yprim-Lin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549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84417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a:t>What about 3-phase elements?</a:t>
            </a:r>
          </a:p>
        </p:txBody>
      </p:sp>
      <p:sp>
        <p:nvSpPr>
          <p:cNvPr id="73731" name="Content Placeholder 2"/>
          <p:cNvSpPr>
            <a:spLocks noGrp="1"/>
          </p:cNvSpPr>
          <p:nvPr>
            <p:ph idx="1"/>
          </p:nvPr>
        </p:nvSpPr>
        <p:spPr/>
        <p:txBody>
          <a:bodyPr/>
          <a:lstStyle/>
          <a:p>
            <a:r>
              <a:rPr lang="en-US" altLang="en-US"/>
              <a:t>Simply let </a:t>
            </a:r>
            <a:r>
              <a:rPr lang="en-US" altLang="en-US" b="1"/>
              <a:t>R, X, B, G, C</a:t>
            </a:r>
            <a:r>
              <a:rPr lang="en-US" altLang="en-US"/>
              <a:t>, etc. represent </a:t>
            </a:r>
            <a:r>
              <a:rPr lang="en-US" altLang="en-US" b="1"/>
              <a:t>3x3</a:t>
            </a:r>
            <a:r>
              <a:rPr lang="en-US" altLang="en-US"/>
              <a:t> matrix</a:t>
            </a:r>
          </a:p>
          <a:p>
            <a:pPr lvl="1"/>
            <a:r>
              <a:rPr lang="en-US" altLang="en-US"/>
              <a:t>Notation stays the same</a:t>
            </a:r>
          </a:p>
          <a:p>
            <a:endParaRPr lang="en-US" altLang="en-US"/>
          </a:p>
          <a:p>
            <a:r>
              <a:rPr lang="en-US" altLang="en-US"/>
              <a:t>And it works!</a:t>
            </a:r>
          </a:p>
          <a:p>
            <a:endParaRPr lang="en-US" altLang="en-US"/>
          </a:p>
          <a:p>
            <a:r>
              <a:rPr lang="en-US" altLang="en-US"/>
              <a:t>I1, I2, V1, V2 etc become 3x1 vectors</a:t>
            </a:r>
          </a:p>
          <a:p>
            <a:endParaRPr lang="en-US" altLang="en-US"/>
          </a:p>
          <a:p>
            <a:r>
              <a:rPr lang="en-US" altLang="en-US"/>
              <a:t>This is basically how all the Circuit Element (CktElement) models in OpenDSS work.</a:t>
            </a:r>
          </a:p>
        </p:txBody>
      </p:sp>
    </p:spTree>
    <p:extLst>
      <p:ext uri="{BB962C8B-B14F-4D97-AF65-F5344CB8AC3E}">
        <p14:creationId xmlns:p14="http://schemas.microsoft.com/office/powerpoint/2010/main" val="21890659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a:t>The Network Model</a:t>
            </a:r>
          </a:p>
        </p:txBody>
      </p:sp>
      <p:pic>
        <p:nvPicPr>
          <p:cNvPr id="74755" name="Picture 4" descr="C:\Users\prdu001\OpenDSS\Training\Oncor2014\Network Model.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4643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0874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t>Nodal Admittance Equations</a:t>
            </a:r>
          </a:p>
        </p:txBody>
      </p:sp>
      <p:sp>
        <p:nvSpPr>
          <p:cNvPr id="75779" name="TextBox 2"/>
          <p:cNvSpPr txBox="1">
            <a:spLocks noChangeArrowheads="1"/>
          </p:cNvSpPr>
          <p:nvPr/>
        </p:nvSpPr>
        <p:spPr bwMode="auto">
          <a:xfrm>
            <a:off x="1143000" y="20574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N</a:t>
            </a:r>
          </a:p>
        </p:txBody>
      </p:sp>
      <p:sp>
        <p:nvSpPr>
          <p:cNvPr id="75780" name="TextBox 3"/>
          <p:cNvSpPr txBox="1">
            <a:spLocks noChangeArrowheads="1"/>
          </p:cNvSpPr>
          <p:nvPr/>
        </p:nvSpPr>
        <p:spPr bwMode="auto">
          <a:xfrm>
            <a:off x="1981200" y="34290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t>
            </a:r>
          </a:p>
        </p:txBody>
      </p:sp>
      <p:sp>
        <p:nvSpPr>
          <p:cNvPr id="75781" name="TextBox 4"/>
          <p:cNvSpPr txBox="1">
            <a:spLocks noChangeArrowheads="1"/>
          </p:cNvSpPr>
          <p:nvPr/>
        </p:nvSpPr>
        <p:spPr bwMode="auto">
          <a:xfrm>
            <a:off x="3581400" y="2667000"/>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a:t>Y</a:t>
            </a:r>
            <a:r>
              <a:rPr lang="en-US" altLang="en-US" sz="2800" baseline="-25000"/>
              <a:t>SYSTEM</a:t>
            </a:r>
          </a:p>
        </p:txBody>
      </p:sp>
      <p:sp>
        <p:nvSpPr>
          <p:cNvPr id="75782" name="TextBox 5"/>
          <p:cNvSpPr txBox="1">
            <a:spLocks noChangeArrowheads="1"/>
          </p:cNvSpPr>
          <p:nvPr/>
        </p:nvSpPr>
        <p:spPr bwMode="auto">
          <a:xfrm>
            <a:off x="3352800" y="3886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x N</a:t>
            </a:r>
            <a:endParaRPr lang="en-US" altLang="en-US" baseline="-25000"/>
          </a:p>
        </p:txBody>
      </p:sp>
      <p:sp>
        <p:nvSpPr>
          <p:cNvPr id="75783" name="TextBox 6"/>
          <p:cNvSpPr txBox="1">
            <a:spLocks noChangeArrowheads="1"/>
          </p:cNvSpPr>
          <p:nvPr/>
        </p:nvSpPr>
        <p:spPr bwMode="auto">
          <a:xfrm>
            <a:off x="3352800" y="4267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(Sparse)</a:t>
            </a:r>
            <a:endParaRPr lang="en-US" altLang="en-US" baseline="-25000"/>
          </a:p>
        </p:txBody>
      </p:sp>
      <p:sp>
        <p:nvSpPr>
          <p:cNvPr id="75784" name="TextBox 7"/>
          <p:cNvSpPr txBox="1">
            <a:spLocks noChangeArrowheads="1"/>
          </p:cNvSpPr>
          <p:nvPr/>
        </p:nvSpPr>
        <p:spPr bwMode="auto">
          <a:xfrm>
            <a:off x="6324600" y="19050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N</a:t>
            </a:r>
          </a:p>
        </p:txBody>
      </p:sp>
      <p:sp>
        <p:nvSpPr>
          <p:cNvPr id="75785" name="TextBox 8"/>
          <p:cNvSpPr txBox="1">
            <a:spLocks noChangeArrowheads="1"/>
          </p:cNvSpPr>
          <p:nvPr/>
        </p:nvSpPr>
        <p:spPr bwMode="auto">
          <a:xfrm>
            <a:off x="838200" y="6019800"/>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 Number of </a:t>
            </a:r>
            <a:r>
              <a:rPr lang="en-US" altLang="en-US" u="sng"/>
              <a:t>NODES</a:t>
            </a:r>
            <a:r>
              <a:rPr lang="en-US" altLang="en-US"/>
              <a:t>  (not BUSES)</a:t>
            </a:r>
          </a:p>
        </p:txBody>
      </p:sp>
      <p:sp>
        <p:nvSpPr>
          <p:cNvPr id="75786" name="Left Bracket 9"/>
          <p:cNvSpPr>
            <a:spLocks/>
          </p:cNvSpPr>
          <p:nvPr/>
        </p:nvSpPr>
        <p:spPr bwMode="auto">
          <a:xfrm>
            <a:off x="1219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7" name="Left Bracket 10"/>
          <p:cNvSpPr>
            <a:spLocks/>
          </p:cNvSpPr>
          <p:nvPr/>
        </p:nvSpPr>
        <p:spPr bwMode="auto">
          <a:xfrm flipH="1">
            <a:off x="1600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8" name="Left Bracket 11"/>
          <p:cNvSpPr>
            <a:spLocks/>
          </p:cNvSpPr>
          <p:nvPr/>
        </p:nvSpPr>
        <p:spPr bwMode="auto">
          <a:xfrm>
            <a:off x="6400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9" name="Left Bracket 12"/>
          <p:cNvSpPr>
            <a:spLocks/>
          </p:cNvSpPr>
          <p:nvPr/>
        </p:nvSpPr>
        <p:spPr bwMode="auto">
          <a:xfrm flipH="1">
            <a:off x="6781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0" name="Left Bracket 13"/>
          <p:cNvSpPr>
            <a:spLocks/>
          </p:cNvSpPr>
          <p:nvPr/>
        </p:nvSpPr>
        <p:spPr bwMode="auto">
          <a:xfrm>
            <a:off x="2590800" y="19812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1" name="Left Bracket 14"/>
          <p:cNvSpPr>
            <a:spLocks/>
          </p:cNvSpPr>
          <p:nvPr/>
        </p:nvSpPr>
        <p:spPr bwMode="auto">
          <a:xfrm flipH="1">
            <a:off x="59436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3172666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a:t>Solving the Power Flow</a:t>
            </a:r>
          </a:p>
        </p:txBody>
      </p:sp>
      <p:sp>
        <p:nvSpPr>
          <p:cNvPr id="76803" name="Rectangle 3"/>
          <p:cNvSpPr>
            <a:spLocks noGrp="1" noChangeArrowheads="1"/>
          </p:cNvSpPr>
          <p:nvPr>
            <p:ph type="body" idx="1"/>
          </p:nvPr>
        </p:nvSpPr>
        <p:spPr/>
        <p:txBody>
          <a:bodyPr/>
          <a:lstStyle/>
          <a:p>
            <a:pPr eaLnBrk="1" hangingPunct="1"/>
            <a:r>
              <a:rPr lang="en-US" altLang="en-US"/>
              <a:t>Once the circuit model is connected properly the next step is to </a:t>
            </a:r>
            <a:r>
              <a:rPr lang="en-US" altLang="en-US" b="1">
                <a:solidFill>
                  <a:srgbClr val="FF0000"/>
                </a:solidFill>
              </a:rPr>
              <a:t>Solve</a:t>
            </a:r>
            <a:r>
              <a:rPr lang="en-US" altLang="en-US"/>
              <a:t> the base power flow</a:t>
            </a:r>
          </a:p>
          <a:p>
            <a:pPr eaLnBrk="1" hangingPunct="1"/>
            <a:r>
              <a:rPr lang="en-US" altLang="en-US"/>
              <a:t>PC elements (i.e., Loads) are usually </a:t>
            </a:r>
            <a:r>
              <a:rPr lang="en-US" altLang="en-US" b="1"/>
              <a:t>nonlinear</a:t>
            </a:r>
          </a:p>
          <a:p>
            <a:pPr eaLnBrk="1" hangingPunct="1"/>
            <a:r>
              <a:rPr lang="en-US" altLang="en-US"/>
              <a:t>Loads are linearized to a Norton equivalent based on nominal 100% rated voltage.</a:t>
            </a:r>
          </a:p>
          <a:p>
            <a:pPr lvl="1" eaLnBrk="1" hangingPunct="1"/>
            <a:r>
              <a:rPr lang="en-US" altLang="en-US"/>
              <a:t>Current source is “</a:t>
            </a:r>
            <a:r>
              <a:rPr lang="en-US" altLang="en-US" b="1"/>
              <a:t>compensation current</a:t>
            </a:r>
            <a:r>
              <a:rPr lang="en-US" altLang="en-US"/>
              <a:t>”</a:t>
            </a:r>
          </a:p>
          <a:p>
            <a:pPr lvl="1" eaLnBrk="1" hangingPunct="1"/>
            <a:r>
              <a:rPr lang="en-US" altLang="en-US"/>
              <a:t>Compensates for the nonlinear characteristic</a:t>
            </a:r>
          </a:p>
          <a:p>
            <a:pPr eaLnBrk="1" hangingPunct="1"/>
            <a:r>
              <a:rPr lang="en-US" altLang="en-US"/>
              <a:t>A </a:t>
            </a:r>
            <a:r>
              <a:rPr lang="en-US" altLang="en-US" i="1"/>
              <a:t>fixed point </a:t>
            </a:r>
            <a:r>
              <a:rPr lang="en-US" altLang="en-US"/>
              <a:t>iterative solution algorithm is employed for most solutions</a:t>
            </a:r>
          </a:p>
          <a:p>
            <a:pPr eaLnBrk="1" hangingPunct="1"/>
            <a:r>
              <a:rPr lang="en-US" altLang="en-US"/>
              <a:t>This method allows for flexible load models and is robust for most distribution systems</a:t>
            </a:r>
          </a:p>
        </p:txBody>
      </p:sp>
    </p:spTree>
    <p:extLst>
      <p:ext uri="{BB962C8B-B14F-4D97-AF65-F5344CB8AC3E}">
        <p14:creationId xmlns:p14="http://schemas.microsoft.com/office/powerpoint/2010/main" val="41041759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a:t>Load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8" y="2419350"/>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1690688"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354013" y="1509713"/>
            <a:ext cx="419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a:t>General Concept</a:t>
            </a:r>
          </a:p>
        </p:txBody>
      </p:sp>
      <p:sp>
        <p:nvSpPr>
          <p:cNvPr id="77830" name="Text Box 6"/>
          <p:cNvSpPr txBox="1">
            <a:spLocks noChangeArrowheads="1"/>
          </p:cNvSpPr>
          <p:nvPr/>
        </p:nvSpPr>
        <p:spPr bwMode="auto">
          <a:xfrm>
            <a:off x="6046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3733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5991225" y="1819275"/>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Added into Injection Current Vector</a:t>
            </a:r>
          </a:p>
        </p:txBody>
      </p:sp>
      <p:sp>
        <p:nvSpPr>
          <p:cNvPr id="77833" name="Line 9"/>
          <p:cNvSpPr>
            <a:spLocks noChangeShapeType="1"/>
          </p:cNvSpPr>
          <p:nvPr/>
        </p:nvSpPr>
        <p:spPr bwMode="auto">
          <a:xfrm flipH="1">
            <a:off x="5078413" y="2259013"/>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506413" y="5553075"/>
            <a:ext cx="635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Most Power Conversion (PC) Elements are Modeled Like This</a:t>
            </a:r>
          </a:p>
        </p:txBody>
      </p:sp>
    </p:spTree>
    <p:extLst>
      <p:ext uri="{BB962C8B-B14F-4D97-AF65-F5344CB8AC3E}">
        <p14:creationId xmlns:p14="http://schemas.microsoft.com/office/powerpoint/2010/main" val="36081155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a:t>Load  - 3-phase Y connected</a:t>
            </a:r>
          </a:p>
        </p:txBody>
      </p:sp>
      <p:pic>
        <p:nvPicPr>
          <p:cNvPr id="788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8855"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8856"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8857" name="Freeform 9"/>
          <p:cNvSpPr>
            <a:spLocks/>
          </p:cNvSpPr>
          <p:nvPr/>
        </p:nvSpPr>
        <p:spPr bwMode="auto">
          <a:xfrm>
            <a:off x="609600" y="1447800"/>
            <a:ext cx="2743200" cy="1219200"/>
          </a:xfrm>
          <a:custGeom>
            <a:avLst/>
            <a:gdLst>
              <a:gd name="T0" fmla="*/ 2147483647 w 1728"/>
              <a:gd name="T1" fmla="*/ 0 h 768"/>
              <a:gd name="T2" fmla="*/ 2147483647 w 1728"/>
              <a:gd name="T3" fmla="*/ 0 h 768"/>
              <a:gd name="T4" fmla="*/ 2147483647 w 1728"/>
              <a:gd name="T5" fmla="*/ 2147483647 h 768"/>
              <a:gd name="T6" fmla="*/ 0 w 1728"/>
              <a:gd name="T7" fmla="*/ 2147483647 h 768"/>
              <a:gd name="T8" fmla="*/ 0 60000 65536"/>
              <a:gd name="T9" fmla="*/ 0 60000 65536"/>
              <a:gd name="T10" fmla="*/ 0 60000 65536"/>
              <a:gd name="T11" fmla="*/ 0 60000 65536"/>
              <a:gd name="T12" fmla="*/ 0 w 1728"/>
              <a:gd name="T13" fmla="*/ 0 h 768"/>
              <a:gd name="T14" fmla="*/ 1728 w 1728"/>
              <a:gd name="T15" fmla="*/ 768 h 768"/>
            </a:gdLst>
            <a:ahLst/>
            <a:cxnLst>
              <a:cxn ang="T8">
                <a:pos x="T0" y="T1"/>
              </a:cxn>
              <a:cxn ang="T9">
                <a:pos x="T2" y="T3"/>
              </a:cxn>
              <a:cxn ang="T10">
                <a:pos x="T4" y="T5"/>
              </a:cxn>
              <a:cxn ang="T11">
                <a:pos x="T6" y="T7"/>
              </a:cxn>
            </a:cxnLst>
            <a:rect l="T12" t="T13" r="T14" b="T15"/>
            <a:pathLst>
              <a:path w="1728" h="768">
                <a:moveTo>
                  <a:pt x="1728" y="0"/>
                </a:moveTo>
                <a:lnTo>
                  <a:pt x="576" y="0"/>
                </a:lnTo>
                <a:lnTo>
                  <a:pt x="576" y="768"/>
                </a:lnTo>
                <a:lnTo>
                  <a:pt x="0" y="768"/>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58" name="Line 10"/>
          <p:cNvSpPr>
            <a:spLocks noChangeShapeType="1"/>
          </p:cNvSpPr>
          <p:nvPr/>
        </p:nvSpPr>
        <p:spPr bwMode="auto">
          <a:xfrm flipH="1">
            <a:off x="609600" y="3200400"/>
            <a:ext cx="27432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59" name="Freeform 11"/>
          <p:cNvSpPr>
            <a:spLocks/>
          </p:cNvSpPr>
          <p:nvPr/>
        </p:nvSpPr>
        <p:spPr bwMode="auto">
          <a:xfrm>
            <a:off x="609600" y="3886200"/>
            <a:ext cx="2743200" cy="1143000"/>
          </a:xfrm>
          <a:custGeom>
            <a:avLst/>
            <a:gdLst>
              <a:gd name="T0" fmla="*/ 2147483647 w 1728"/>
              <a:gd name="T1" fmla="*/ 2147483647 h 720"/>
              <a:gd name="T2" fmla="*/ 2147483647 w 1728"/>
              <a:gd name="T3" fmla="*/ 2147483647 h 720"/>
              <a:gd name="T4" fmla="*/ 2147483647 w 1728"/>
              <a:gd name="T5" fmla="*/ 0 h 720"/>
              <a:gd name="T6" fmla="*/ 0 w 1728"/>
              <a:gd name="T7" fmla="*/ 0 h 720"/>
              <a:gd name="T8" fmla="*/ 0 60000 65536"/>
              <a:gd name="T9" fmla="*/ 0 60000 65536"/>
              <a:gd name="T10" fmla="*/ 0 60000 65536"/>
              <a:gd name="T11" fmla="*/ 0 60000 65536"/>
              <a:gd name="T12" fmla="*/ 0 w 1728"/>
              <a:gd name="T13" fmla="*/ 0 h 720"/>
              <a:gd name="T14" fmla="*/ 1728 w 1728"/>
              <a:gd name="T15" fmla="*/ 720 h 720"/>
            </a:gdLst>
            <a:ahLst/>
            <a:cxnLst>
              <a:cxn ang="T8">
                <a:pos x="T0" y="T1"/>
              </a:cxn>
              <a:cxn ang="T9">
                <a:pos x="T2" y="T3"/>
              </a:cxn>
              <a:cxn ang="T10">
                <a:pos x="T4" y="T5"/>
              </a:cxn>
              <a:cxn ang="T11">
                <a:pos x="T6" y="T7"/>
              </a:cxn>
            </a:cxnLst>
            <a:rect l="T12" t="T13" r="T14" b="T15"/>
            <a:pathLst>
              <a:path w="1728" h="720">
                <a:moveTo>
                  <a:pt x="1728" y="720"/>
                </a:moveTo>
                <a:lnTo>
                  <a:pt x="528" y="720"/>
                </a:lnTo>
                <a:lnTo>
                  <a:pt x="528" y="0"/>
                </a:lnTo>
                <a:lnTo>
                  <a:pt x="0" y="0"/>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0" name="Freeform 12"/>
          <p:cNvSpPr>
            <a:spLocks/>
          </p:cNvSpPr>
          <p:nvPr/>
        </p:nvSpPr>
        <p:spPr bwMode="auto">
          <a:xfrm>
            <a:off x="685800" y="2743200"/>
            <a:ext cx="2667000" cy="3581400"/>
          </a:xfrm>
          <a:custGeom>
            <a:avLst/>
            <a:gdLst>
              <a:gd name="T0" fmla="*/ 2147483647 w 1680"/>
              <a:gd name="T1" fmla="*/ 0 h 2256"/>
              <a:gd name="T2" fmla="*/ 2147483647 w 1680"/>
              <a:gd name="T3" fmla="*/ 0 h 2256"/>
              <a:gd name="T4" fmla="*/ 2147483647 w 1680"/>
              <a:gd name="T5" fmla="*/ 2147483647 h 2256"/>
              <a:gd name="T6" fmla="*/ 0 w 1680"/>
              <a:gd name="T7" fmla="*/ 2147483647 h 2256"/>
              <a:gd name="T8" fmla="*/ 0 60000 65536"/>
              <a:gd name="T9" fmla="*/ 0 60000 65536"/>
              <a:gd name="T10" fmla="*/ 0 60000 65536"/>
              <a:gd name="T11" fmla="*/ 0 60000 65536"/>
              <a:gd name="T12" fmla="*/ 0 w 1680"/>
              <a:gd name="T13" fmla="*/ 0 h 2256"/>
              <a:gd name="T14" fmla="*/ 1680 w 1680"/>
              <a:gd name="T15" fmla="*/ 2256 h 2256"/>
            </a:gdLst>
            <a:ahLst/>
            <a:cxnLst>
              <a:cxn ang="T8">
                <a:pos x="T0" y="T1"/>
              </a:cxn>
              <a:cxn ang="T9">
                <a:pos x="T2" y="T3"/>
              </a:cxn>
              <a:cxn ang="T10">
                <a:pos x="T4" y="T5"/>
              </a:cxn>
              <a:cxn ang="T11">
                <a:pos x="T6" y="T7"/>
              </a:cxn>
            </a:cxnLst>
            <a:rect l="T12" t="T13" r="T14" b="T15"/>
            <a:pathLst>
              <a:path w="1680" h="2256">
                <a:moveTo>
                  <a:pt x="1680" y="0"/>
                </a:moveTo>
                <a:lnTo>
                  <a:pt x="1056" y="0"/>
                </a:lnTo>
                <a:lnTo>
                  <a:pt x="1056" y="2256"/>
                </a:lnTo>
                <a:lnTo>
                  <a:pt x="0" y="2256"/>
                </a:lnTo>
              </a:path>
            </a:pathLst>
          </a:custGeom>
          <a:noFill/>
          <a:ln w="28575" cap="flat" cmpd="sng">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1" name="Line 13"/>
          <p:cNvSpPr>
            <a:spLocks noChangeShapeType="1"/>
          </p:cNvSpPr>
          <p:nvPr/>
        </p:nvSpPr>
        <p:spPr bwMode="auto">
          <a:xfrm flipH="1">
            <a:off x="2362200" y="4495800"/>
            <a:ext cx="10668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2" name="Line 14"/>
          <p:cNvSpPr>
            <a:spLocks noChangeShapeType="1"/>
          </p:cNvSpPr>
          <p:nvPr/>
        </p:nvSpPr>
        <p:spPr bwMode="auto">
          <a:xfrm flipH="1">
            <a:off x="2362200" y="6324600"/>
            <a:ext cx="9906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3" name="Oval 15"/>
          <p:cNvSpPr>
            <a:spLocks noChangeArrowheads="1"/>
          </p:cNvSpPr>
          <p:nvPr/>
        </p:nvSpPr>
        <p:spPr bwMode="auto">
          <a:xfrm>
            <a:off x="533400" y="6248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4" name="Oval 16"/>
          <p:cNvSpPr>
            <a:spLocks noChangeArrowheads="1"/>
          </p:cNvSpPr>
          <p:nvPr/>
        </p:nvSpPr>
        <p:spPr bwMode="auto">
          <a:xfrm>
            <a:off x="533400" y="38100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5" name="Oval 17"/>
          <p:cNvSpPr>
            <a:spLocks noChangeArrowheads="1"/>
          </p:cNvSpPr>
          <p:nvPr/>
        </p:nvSpPr>
        <p:spPr bwMode="auto">
          <a:xfrm>
            <a:off x="533400" y="31242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6" name="Oval 18"/>
          <p:cNvSpPr>
            <a:spLocks noChangeArrowheads="1"/>
          </p:cNvSpPr>
          <p:nvPr/>
        </p:nvSpPr>
        <p:spPr bwMode="auto">
          <a:xfrm>
            <a:off x="533400" y="25908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7" name="Text Box 19"/>
          <p:cNvSpPr txBox="1">
            <a:spLocks noChangeArrowheads="1"/>
          </p:cNvSpPr>
          <p:nvPr/>
        </p:nvSpPr>
        <p:spPr bwMode="auto">
          <a:xfrm>
            <a:off x="152400" y="3733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8868" name="Text Box 20"/>
          <p:cNvSpPr txBox="1">
            <a:spLocks noChangeArrowheads="1"/>
          </p:cNvSpPr>
          <p:nvPr/>
        </p:nvSpPr>
        <p:spPr bwMode="auto">
          <a:xfrm>
            <a:off x="152400" y="3048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8869" name="Text Box 21"/>
          <p:cNvSpPr txBox="1">
            <a:spLocks noChangeArrowheads="1"/>
          </p:cNvSpPr>
          <p:nvPr/>
        </p:nvSpPr>
        <p:spPr bwMode="auto">
          <a:xfrm>
            <a:off x="1524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8870" name="Text Box 22"/>
          <p:cNvSpPr txBox="1">
            <a:spLocks noChangeArrowheads="1"/>
          </p:cNvSpPr>
          <p:nvPr/>
        </p:nvSpPr>
        <p:spPr bwMode="auto">
          <a:xfrm>
            <a:off x="152400" y="6096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a:t>
            </a:r>
          </a:p>
        </p:txBody>
      </p:sp>
      <p:sp>
        <p:nvSpPr>
          <p:cNvPr id="78871" name="Text Box 23"/>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 Conductors/Terminal</a:t>
            </a:r>
          </a:p>
        </p:txBody>
      </p:sp>
    </p:spTree>
    <p:extLst>
      <p:ext uri="{BB962C8B-B14F-4D97-AF65-F5344CB8AC3E}">
        <p14:creationId xmlns:p14="http://schemas.microsoft.com/office/powerpoint/2010/main" val="38234948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a:t>Load  - 3-phase Delta connected</a:t>
            </a:r>
          </a:p>
        </p:txBody>
      </p:sp>
      <p:pic>
        <p:nvPicPr>
          <p:cNvPr id="798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9879"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9880"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9881" name="Oval 9"/>
          <p:cNvSpPr>
            <a:spLocks noChangeArrowheads="1"/>
          </p:cNvSpPr>
          <p:nvPr/>
        </p:nvSpPr>
        <p:spPr bwMode="auto">
          <a:xfrm>
            <a:off x="2819400" y="4724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2" name="Oval 10"/>
          <p:cNvSpPr>
            <a:spLocks noChangeArrowheads="1"/>
          </p:cNvSpPr>
          <p:nvPr/>
        </p:nvSpPr>
        <p:spPr bwMode="auto">
          <a:xfrm>
            <a:off x="2819400" y="2895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3" name="Oval 11"/>
          <p:cNvSpPr>
            <a:spLocks noChangeArrowheads="1"/>
          </p:cNvSpPr>
          <p:nvPr/>
        </p:nvSpPr>
        <p:spPr bwMode="auto">
          <a:xfrm>
            <a:off x="2133600" y="3657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4" name="Text Box 12"/>
          <p:cNvSpPr txBox="1">
            <a:spLocks noChangeArrowheads="1"/>
          </p:cNvSpPr>
          <p:nvPr/>
        </p:nvSpPr>
        <p:spPr bwMode="auto">
          <a:xfrm>
            <a:off x="2667000" y="4343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9885" name="Text Box 13"/>
          <p:cNvSpPr txBox="1">
            <a:spLocks noChangeArrowheads="1"/>
          </p:cNvSpPr>
          <p:nvPr/>
        </p:nvSpPr>
        <p:spPr bwMode="auto">
          <a:xfrm>
            <a:off x="27432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9886" name="Text Box 14"/>
          <p:cNvSpPr txBox="1">
            <a:spLocks noChangeArrowheads="1"/>
          </p:cNvSpPr>
          <p:nvPr/>
        </p:nvSpPr>
        <p:spPr bwMode="auto">
          <a:xfrm>
            <a:off x="1905000" y="3352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9887" name="Text Box 15"/>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 Conductors/Terminal</a:t>
            </a:r>
          </a:p>
        </p:txBody>
      </p:sp>
      <p:sp>
        <p:nvSpPr>
          <p:cNvPr id="79888" name="Freeform 16"/>
          <p:cNvSpPr>
            <a:spLocks/>
          </p:cNvSpPr>
          <p:nvPr/>
        </p:nvSpPr>
        <p:spPr bwMode="auto">
          <a:xfrm>
            <a:off x="2895600" y="2743200"/>
            <a:ext cx="457200" cy="4572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89" name="Freeform 17"/>
          <p:cNvSpPr>
            <a:spLocks/>
          </p:cNvSpPr>
          <p:nvPr/>
        </p:nvSpPr>
        <p:spPr bwMode="auto">
          <a:xfrm>
            <a:off x="2895600" y="4495800"/>
            <a:ext cx="457200" cy="5334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90" name="Freeform 18"/>
          <p:cNvSpPr>
            <a:spLocks/>
          </p:cNvSpPr>
          <p:nvPr/>
        </p:nvSpPr>
        <p:spPr bwMode="auto">
          <a:xfrm>
            <a:off x="2209800" y="1447800"/>
            <a:ext cx="1143000" cy="48768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802018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a:t>Load Models  (Present version)</a:t>
            </a:r>
          </a:p>
        </p:txBody>
      </p:sp>
      <p:sp>
        <p:nvSpPr>
          <p:cNvPr id="80899" name="Rectangle 3"/>
          <p:cNvSpPr>
            <a:spLocks noGrp="1" noChangeArrowheads="1"/>
          </p:cNvSpPr>
          <p:nvPr>
            <p:ph type="body" idx="1"/>
          </p:nvPr>
        </p:nvSpPr>
        <p:spPr>
          <a:xfrm>
            <a:off x="457200" y="1676400"/>
            <a:ext cx="8226425" cy="4675188"/>
          </a:xfrm>
        </p:spPr>
        <p:txBody>
          <a:bodyPr/>
          <a:lstStyle/>
          <a:p>
            <a:pPr eaLnBrk="1" hangingPunct="1">
              <a:buFontTx/>
              <a:buNone/>
            </a:pPr>
            <a:r>
              <a:rPr lang="en-US" altLang="en-US"/>
              <a:t>1:Standard constant P+jQ load. (Default)</a:t>
            </a:r>
          </a:p>
          <a:p>
            <a:pPr eaLnBrk="1" hangingPunct="1">
              <a:buFontTx/>
              <a:buNone/>
            </a:pPr>
            <a:r>
              <a:rPr lang="en-US" altLang="en-US"/>
              <a:t>2:Constant impedance load. </a:t>
            </a:r>
          </a:p>
          <a:p>
            <a:pPr eaLnBrk="1" hangingPunct="1">
              <a:buFontTx/>
              <a:buNone/>
            </a:pPr>
            <a:r>
              <a:rPr lang="en-US" altLang="en-US"/>
              <a:t>3:Const P, Quadratic Q (like a motor).</a:t>
            </a:r>
          </a:p>
          <a:p>
            <a:pPr eaLnBrk="1" hangingPunct="1">
              <a:buFontTx/>
              <a:buNone/>
            </a:pPr>
            <a:r>
              <a:rPr lang="en-US" altLang="en-US"/>
              <a:t>4:Nominal Linear P, Quadratic Q (feeder mix). </a:t>
            </a:r>
            <a:br>
              <a:rPr lang="en-US" altLang="en-US"/>
            </a:br>
            <a:r>
              <a:rPr lang="en-US" altLang="en-US"/>
              <a:t> Use this with CVRfactor.</a:t>
            </a:r>
          </a:p>
          <a:p>
            <a:pPr eaLnBrk="1" hangingPunct="1">
              <a:buFontTx/>
              <a:buNone/>
            </a:pPr>
            <a:r>
              <a:rPr lang="en-US" altLang="en-US"/>
              <a:t>5:Constant Current Magnitude</a:t>
            </a:r>
          </a:p>
          <a:p>
            <a:pPr eaLnBrk="1" hangingPunct="1">
              <a:buFontTx/>
              <a:buNone/>
            </a:pPr>
            <a:r>
              <a:rPr lang="en-US" altLang="en-US"/>
              <a:t>6:Const P, Fixed Q</a:t>
            </a:r>
          </a:p>
          <a:p>
            <a:pPr eaLnBrk="1" hangingPunct="1">
              <a:buFontTx/>
              <a:buNone/>
            </a:pPr>
            <a:r>
              <a:rPr lang="en-US" altLang="en-US"/>
              <a:t>7:Const P, Fixed Impedance Q</a:t>
            </a:r>
          </a:p>
          <a:p>
            <a:pPr eaLnBrk="1" hangingPunct="1">
              <a:buFontTx/>
              <a:buNone/>
            </a:pPr>
            <a:r>
              <a:rPr lang="en-US" altLang="en-US"/>
              <a:t>8: Special ZIP load model</a:t>
            </a:r>
          </a:p>
        </p:txBody>
      </p:sp>
    </p:spTree>
    <p:extLst>
      <p:ext uri="{BB962C8B-B14F-4D97-AF65-F5344CB8AC3E}">
        <p14:creationId xmlns:p14="http://schemas.microsoft.com/office/powerpoint/2010/main" val="8022251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pPr eaLnBrk="1" hangingPunct="1"/>
            <a:r>
              <a:rPr lang="en-US" altLang="en-US"/>
              <a:t>Standard P + jQ (constant power) Load Model</a:t>
            </a:r>
          </a:p>
        </p:txBody>
      </p:sp>
      <p:sp>
        <p:nvSpPr>
          <p:cNvPr id="81923" name="Rectangle 3"/>
          <p:cNvSpPr>
            <a:spLocks noGrp="1" noChangeArrowheads="1"/>
          </p:cNvSpPr>
          <p:nvPr>
            <p:ph type="body" idx="1"/>
          </p:nvPr>
        </p:nvSpPr>
        <p:spPr/>
        <p:txBody>
          <a:bodyPr/>
          <a:lstStyle/>
          <a:p>
            <a:pPr eaLnBrk="1" hangingPunct="1"/>
            <a:r>
              <a:rPr lang="en-US" altLang="en-US" dirty="0"/>
              <a:t>When the voltage goes out of the normal range for a load the model </a:t>
            </a:r>
            <a:r>
              <a:rPr lang="en-US" altLang="en-US" u="sng" dirty="0"/>
              <a:t>reverts to a linear load</a:t>
            </a:r>
            <a:r>
              <a:rPr lang="en-US" altLang="en-US" dirty="0"/>
              <a:t> model</a:t>
            </a:r>
          </a:p>
          <a:p>
            <a:pPr eaLnBrk="1" hangingPunct="1"/>
            <a:endParaRPr lang="en-US" altLang="en-US" dirty="0"/>
          </a:p>
          <a:p>
            <a:pPr lvl="1" eaLnBrk="1" hangingPunct="1"/>
            <a:r>
              <a:rPr lang="en-US" altLang="en-US" dirty="0"/>
              <a:t>This generally guarantees convergence</a:t>
            </a:r>
          </a:p>
          <a:p>
            <a:pPr lvl="2" eaLnBrk="1" hangingPunct="1"/>
            <a:r>
              <a:rPr lang="en-US" altLang="en-US" dirty="0"/>
              <a:t>Even when a fault is applied</a:t>
            </a:r>
          </a:p>
          <a:p>
            <a:pPr lvl="2" eaLnBrk="1" hangingPunct="1"/>
            <a:endParaRPr lang="en-US" altLang="en-US" dirty="0"/>
          </a:p>
          <a:p>
            <a:pPr lvl="1" eaLnBrk="1" hangingPunct="1"/>
            <a:r>
              <a:rPr lang="en-US" altLang="en-US" dirty="0"/>
              <a:t>This script changes break points to +/- 10%:</a:t>
            </a:r>
          </a:p>
          <a:p>
            <a:pPr lvl="2" eaLnBrk="1" hangingPunct="1"/>
            <a:r>
              <a:rPr lang="en-US" altLang="en-US" dirty="0"/>
              <a:t>Load.Load1.Vmaxpu=1.10</a:t>
            </a:r>
          </a:p>
          <a:p>
            <a:pPr lvl="2" eaLnBrk="1" hangingPunct="1"/>
            <a:r>
              <a:rPr lang="en-US" altLang="en-US" dirty="0"/>
              <a:t>Load.Load1.Vminpu=0.90</a:t>
            </a:r>
          </a:p>
          <a:p>
            <a:pPr lvl="2" eaLnBrk="1" hangingPunct="1"/>
            <a:endParaRPr lang="en-US" altLang="en-US" dirty="0"/>
          </a:p>
          <a:p>
            <a:pPr lvl="1" eaLnBrk="1" hangingPunct="1"/>
            <a:r>
              <a:rPr lang="en-US" altLang="en-US" sz="1800" dirty="0"/>
              <a:t>Note: to solve some of the IEEE Radial Test feeders and match the published results, you have to set </a:t>
            </a:r>
            <a:r>
              <a:rPr lang="en-US" altLang="en-US" sz="1800" dirty="0" err="1"/>
              <a:t>Vminpu</a:t>
            </a:r>
            <a:r>
              <a:rPr lang="en-US" altLang="en-US" sz="1800" dirty="0"/>
              <a:t> to less than the lowest voltage published (usually about 0.80 per unit)</a:t>
            </a:r>
          </a:p>
        </p:txBody>
      </p:sp>
    </p:spTree>
    <p:extLst>
      <p:ext uri="{BB962C8B-B14F-4D97-AF65-F5344CB8AC3E}">
        <p14:creationId xmlns:p14="http://schemas.microsoft.com/office/powerpoint/2010/main" val="2373698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EC14-D024-46B8-B0FB-D7C998C63693}"/>
              </a:ext>
            </a:extLst>
          </p:cNvPr>
          <p:cNvSpPr>
            <a:spLocks noGrp="1"/>
          </p:cNvSpPr>
          <p:nvPr>
            <p:ph type="title"/>
          </p:nvPr>
        </p:nvSpPr>
        <p:spPr/>
        <p:txBody>
          <a:bodyPr>
            <a:normAutofit fontScale="90000"/>
          </a:bodyPr>
          <a:lstStyle/>
          <a:p>
            <a:r>
              <a:rPr lang="en-US" dirty="0"/>
              <a:t>Flexible Tool Enabling a Wide Range of Analysis Types</a:t>
            </a:r>
            <a:endParaRPr lang="en-US" b="0" i="1" dirty="0"/>
          </a:p>
        </p:txBody>
      </p:sp>
      <p:sp>
        <p:nvSpPr>
          <p:cNvPr id="3" name="Content Placeholder 2">
            <a:extLst>
              <a:ext uri="{FF2B5EF4-FFF2-40B4-BE49-F238E27FC236}">
                <a16:creationId xmlns:a16="http://schemas.microsoft.com/office/drawing/2014/main" id="{6023B29E-0410-41B0-8DCD-9F6E0330220B}"/>
              </a:ext>
            </a:extLst>
          </p:cNvPr>
          <p:cNvSpPr>
            <a:spLocks noGrp="1"/>
          </p:cNvSpPr>
          <p:nvPr>
            <p:ph sz="half" idx="1"/>
          </p:nvPr>
        </p:nvSpPr>
        <p:spPr/>
        <p:txBody>
          <a:bodyPr>
            <a:normAutofit/>
          </a:bodyPr>
          <a:lstStyle/>
          <a:p>
            <a:r>
              <a:rPr lang="en-US" dirty="0"/>
              <a:t>DER Interconnection studies</a:t>
            </a:r>
          </a:p>
          <a:p>
            <a:r>
              <a:rPr lang="en-US" dirty="0"/>
              <a:t>Locational value studies</a:t>
            </a:r>
          </a:p>
          <a:p>
            <a:r>
              <a:rPr lang="en-US" dirty="0"/>
              <a:t>Hosting capacity studies</a:t>
            </a:r>
          </a:p>
          <a:p>
            <a:r>
              <a:rPr lang="en-US" dirty="0"/>
              <a:t>DA/FLISR scheme evaluation</a:t>
            </a:r>
          </a:p>
          <a:p>
            <a:r>
              <a:rPr lang="en-US" dirty="0"/>
              <a:t>Volt/</a:t>
            </a:r>
            <a:r>
              <a:rPr lang="en-US" dirty="0" err="1"/>
              <a:t>var</a:t>
            </a:r>
            <a:r>
              <a:rPr lang="en-US" dirty="0"/>
              <a:t> optimization</a:t>
            </a:r>
          </a:p>
          <a:p>
            <a:r>
              <a:rPr lang="en-US" dirty="0"/>
              <a:t>Energy impact analysis</a:t>
            </a:r>
          </a:p>
          <a:p>
            <a:r>
              <a:rPr lang="en-US" dirty="0"/>
              <a:t>DER protection impacts</a:t>
            </a:r>
          </a:p>
          <a:p>
            <a:r>
              <a:rPr lang="en-US" dirty="0"/>
              <a:t>Power quality (harmonics/flicker)</a:t>
            </a:r>
          </a:p>
          <a:p>
            <a:r>
              <a:rPr lang="en-US" dirty="0"/>
              <a:t>Long-range planning studies</a:t>
            </a:r>
          </a:p>
          <a:p>
            <a:r>
              <a:rPr lang="en-US" dirty="0"/>
              <a:t>Smart inverter control optimization</a:t>
            </a:r>
          </a:p>
          <a:p>
            <a:r>
              <a:rPr lang="en-US" dirty="0"/>
              <a:t>Planning for electrification</a:t>
            </a:r>
          </a:p>
          <a:p>
            <a:endParaRPr lang="en-US" dirty="0"/>
          </a:p>
          <a:p>
            <a:endParaRPr lang="en-US" dirty="0"/>
          </a:p>
        </p:txBody>
      </p:sp>
      <p:pic>
        <p:nvPicPr>
          <p:cNvPr id="5" name="Picture 13" descr="3dlosses">
            <a:extLst>
              <a:ext uri="{FF2B5EF4-FFF2-40B4-BE49-F238E27FC236}">
                <a16:creationId xmlns:a16="http://schemas.microsoft.com/office/drawing/2014/main" id="{B0C9C976-E8C3-407F-8CC8-710B1013DC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3106" y="1357075"/>
            <a:ext cx="2599918" cy="19323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DDA9C6D4-61F5-4DC8-8F96-BF9146A1B320}"/>
              </a:ext>
            </a:extLst>
          </p:cNvPr>
          <p:cNvPicPr>
            <a:picLocks noChangeAspect="1" noChangeArrowheads="1"/>
          </p:cNvPicPr>
          <p:nvPr/>
        </p:nvPicPr>
        <p:blipFill>
          <a:blip r:embed="rId4" cstate="print"/>
          <a:srcRect/>
          <a:stretch>
            <a:fillRect/>
          </a:stretch>
        </p:blipFill>
        <p:spPr bwMode="auto">
          <a:xfrm>
            <a:off x="5502398" y="3811719"/>
            <a:ext cx="3528875" cy="191868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E7A3D70-BE07-471A-ADC3-637F67C15B11}"/>
              </a:ext>
            </a:extLst>
          </p:cNvPr>
          <p:cNvPicPr>
            <a:picLocks noChangeAspect="1"/>
          </p:cNvPicPr>
          <p:nvPr/>
        </p:nvPicPr>
        <p:blipFill>
          <a:blip r:embed="rId5"/>
          <a:stretch>
            <a:fillRect/>
          </a:stretch>
        </p:blipFill>
        <p:spPr>
          <a:xfrm>
            <a:off x="3751625" y="1922142"/>
            <a:ext cx="3415267" cy="2018112"/>
          </a:xfrm>
          <a:prstGeom prst="rect">
            <a:avLst/>
          </a:prstGeom>
        </p:spPr>
      </p:pic>
    </p:spTree>
    <p:extLst>
      <p:ext uri="{BB962C8B-B14F-4D97-AF65-F5344CB8AC3E}">
        <p14:creationId xmlns:p14="http://schemas.microsoft.com/office/powerpoint/2010/main" val="30223544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a:t>Standard P + jQ Load Model  (Model=1)</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90625"/>
            <a:ext cx="432435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4"/>
          <p:cNvSpPr txBox="1">
            <a:spLocks noChangeArrowheads="1"/>
          </p:cNvSpPr>
          <p:nvPr/>
        </p:nvSpPr>
        <p:spPr bwMode="auto">
          <a:xfrm>
            <a:off x="5867400" y="31242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95%</a:t>
            </a:r>
          </a:p>
        </p:txBody>
      </p:sp>
      <p:sp>
        <p:nvSpPr>
          <p:cNvPr id="82949" name="Text Box 5"/>
          <p:cNvSpPr txBox="1">
            <a:spLocks noChangeArrowheads="1"/>
          </p:cNvSpPr>
          <p:nvPr/>
        </p:nvSpPr>
        <p:spPr bwMode="auto">
          <a:xfrm>
            <a:off x="5791200" y="22860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105%</a:t>
            </a:r>
          </a:p>
        </p:txBody>
      </p:sp>
      <p:sp>
        <p:nvSpPr>
          <p:cNvPr id="82950" name="Line 6"/>
          <p:cNvSpPr>
            <a:spLocks noChangeShapeType="1"/>
          </p:cNvSpPr>
          <p:nvPr/>
        </p:nvSpPr>
        <p:spPr bwMode="auto">
          <a:xfrm flipH="1" flipV="1">
            <a:off x="4876800" y="30480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1" name="Line 7"/>
          <p:cNvSpPr>
            <a:spLocks noChangeShapeType="1"/>
          </p:cNvSpPr>
          <p:nvPr/>
        </p:nvSpPr>
        <p:spPr bwMode="auto">
          <a:xfrm flipH="1">
            <a:off x="4648200" y="25146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2" name="Text Box 8"/>
          <p:cNvSpPr txBox="1">
            <a:spLocks noChangeArrowheads="1"/>
          </p:cNvSpPr>
          <p:nvPr/>
        </p:nvSpPr>
        <p:spPr bwMode="auto">
          <a:xfrm>
            <a:off x="76200" y="33528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|I| = |S/V|</a:t>
            </a:r>
          </a:p>
        </p:txBody>
      </p:sp>
      <p:sp>
        <p:nvSpPr>
          <p:cNvPr id="82953" name="Line 9"/>
          <p:cNvSpPr>
            <a:spLocks noChangeShapeType="1"/>
          </p:cNvSpPr>
          <p:nvPr/>
        </p:nvSpPr>
        <p:spPr bwMode="auto">
          <a:xfrm flipV="1">
            <a:off x="990600" y="2895600"/>
            <a:ext cx="3581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4" name="Text Box 10"/>
          <p:cNvSpPr txBox="1">
            <a:spLocks noChangeArrowheads="1"/>
          </p:cNvSpPr>
          <p:nvPr/>
        </p:nvSpPr>
        <p:spPr bwMode="auto">
          <a:xfrm>
            <a:off x="5791200" y="41910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5" name="Text Box 11"/>
          <p:cNvSpPr txBox="1">
            <a:spLocks noChangeArrowheads="1"/>
          </p:cNvSpPr>
          <p:nvPr/>
        </p:nvSpPr>
        <p:spPr bwMode="auto">
          <a:xfrm>
            <a:off x="5715000" y="16764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6" name="Line 12"/>
          <p:cNvSpPr>
            <a:spLocks noChangeShapeType="1"/>
          </p:cNvSpPr>
          <p:nvPr/>
        </p:nvSpPr>
        <p:spPr bwMode="auto">
          <a:xfrm flipH="1" flipV="1">
            <a:off x="4267200" y="3733800"/>
            <a:ext cx="2209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7" name="Line 13"/>
          <p:cNvSpPr>
            <a:spLocks noChangeShapeType="1"/>
          </p:cNvSpPr>
          <p:nvPr/>
        </p:nvSpPr>
        <p:spPr bwMode="auto">
          <a:xfrm flipH="1">
            <a:off x="4876800" y="1905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8" name="Text Box 14"/>
          <p:cNvSpPr txBox="1">
            <a:spLocks noChangeArrowheads="1"/>
          </p:cNvSpPr>
          <p:nvPr/>
        </p:nvSpPr>
        <p:spPr bwMode="auto">
          <a:xfrm>
            <a:off x="6553200" y="26670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(Defaults*)</a:t>
            </a:r>
          </a:p>
        </p:txBody>
      </p:sp>
      <p:sp>
        <p:nvSpPr>
          <p:cNvPr id="82959" name="Text Box 15"/>
          <p:cNvSpPr txBox="1">
            <a:spLocks noChangeArrowheads="1"/>
          </p:cNvSpPr>
          <p:nvPr/>
        </p:nvSpPr>
        <p:spPr bwMode="auto">
          <a:xfrm>
            <a:off x="5562600" y="5334000"/>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 Change by setting </a:t>
            </a:r>
            <a:r>
              <a:rPr lang="en-US" altLang="en-US" i="1"/>
              <a:t>Vminpu</a:t>
            </a:r>
            <a:r>
              <a:rPr lang="en-US" altLang="en-US"/>
              <a:t> and </a:t>
            </a:r>
            <a:r>
              <a:rPr lang="en-US" altLang="en-US" i="1"/>
              <a:t>Vmaxpu</a:t>
            </a:r>
            <a:r>
              <a:rPr lang="en-US" altLang="en-US"/>
              <a:t> Properties</a:t>
            </a:r>
          </a:p>
        </p:txBody>
      </p:sp>
      <p:grpSp>
        <p:nvGrpSpPr>
          <p:cNvPr id="2" name="Group 1"/>
          <p:cNvGrpSpPr/>
          <p:nvPr/>
        </p:nvGrpSpPr>
        <p:grpSpPr>
          <a:xfrm>
            <a:off x="1828800" y="3048000"/>
            <a:ext cx="2971800" cy="3048000"/>
            <a:chOff x="1828800" y="3048000"/>
            <a:chExt cx="2971800" cy="3048000"/>
          </a:xfrm>
        </p:grpSpPr>
        <p:cxnSp>
          <p:nvCxnSpPr>
            <p:cNvPr id="82960" name="Straight Connector 16"/>
            <p:cNvCxnSpPr>
              <a:cxnSpLocks noChangeShapeType="1"/>
            </p:cNvCxnSpPr>
            <p:nvPr/>
          </p:nvCxnSpPr>
          <p:spPr bwMode="auto">
            <a:xfrm flipV="1">
              <a:off x="1828800" y="4495800"/>
              <a:ext cx="1219200" cy="16002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1" name="Straight Connector 17"/>
            <p:cNvCxnSpPr>
              <a:cxnSpLocks noChangeShapeType="1"/>
            </p:cNvCxnSpPr>
            <p:nvPr/>
          </p:nvCxnSpPr>
          <p:spPr bwMode="auto">
            <a:xfrm flipV="1">
              <a:off x="3048000" y="3048000"/>
              <a:ext cx="1752600" cy="14478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3" name="Group 2"/>
          <p:cNvGrpSpPr/>
          <p:nvPr/>
        </p:nvGrpSpPr>
        <p:grpSpPr>
          <a:xfrm>
            <a:off x="228600" y="4419600"/>
            <a:ext cx="2667000" cy="336550"/>
            <a:chOff x="228600" y="4419600"/>
            <a:chExt cx="2667000" cy="336550"/>
          </a:xfrm>
        </p:grpSpPr>
        <p:sp>
          <p:nvSpPr>
            <p:cNvPr id="82962" name="Text Box 10"/>
            <p:cNvSpPr txBox="1">
              <a:spLocks noChangeArrowheads="1"/>
            </p:cNvSpPr>
            <p:nvPr/>
          </p:nvSpPr>
          <p:spPr bwMode="auto">
            <a:xfrm>
              <a:off x="228600" y="4419600"/>
              <a:ext cx="2133600" cy="33655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New Method (2014)</a:t>
              </a:r>
            </a:p>
          </p:txBody>
        </p:sp>
        <p:cxnSp>
          <p:nvCxnSpPr>
            <p:cNvPr id="82963" name="Straight Arrow Connector 21"/>
            <p:cNvCxnSpPr>
              <a:cxnSpLocks noChangeShapeType="1"/>
            </p:cNvCxnSpPr>
            <p:nvPr/>
          </p:nvCxnSpPr>
          <p:spPr bwMode="auto">
            <a:xfrm flipV="1">
              <a:off x="2209800" y="4572000"/>
              <a:ext cx="685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2327119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r>
              <a:rPr lang="en-US" altLang="en-US"/>
              <a:t>Power Flow Solution Algorithm</a:t>
            </a:r>
          </a:p>
        </p:txBody>
      </p:sp>
      <p:sp>
        <p:nvSpPr>
          <p:cNvPr id="83971" name="Content Placeholder 3"/>
          <p:cNvSpPr>
            <a:spLocks noGrp="1"/>
          </p:cNvSpPr>
          <p:nvPr>
            <p:ph idx="1"/>
          </p:nvPr>
        </p:nvSpPr>
        <p:spPr/>
        <p:txBody>
          <a:bodyPr/>
          <a:lstStyle/>
          <a:p>
            <a:pPr marL="457200" indent="-457200">
              <a:buFontTx/>
              <a:buAutoNum type="arabicPeriod"/>
            </a:pPr>
            <a:r>
              <a:rPr lang="en-US" altLang="en-US"/>
              <a:t>Initial Guess at Node Voltages, </a:t>
            </a:r>
            <a:r>
              <a:rPr lang="en-US" altLang="en-US">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a:t>Compute all Injection (Compensation) Currents, </a:t>
            </a:r>
            <a:r>
              <a:rPr lang="en-US" altLang="en-US">
                <a:latin typeface="Times New Roman" panose="02020603050405020304" pitchFamily="18" charset="0"/>
                <a:cs typeface="Times New Roman" panose="02020603050405020304" pitchFamily="18" charset="0"/>
              </a:rPr>
              <a:t>I</a:t>
            </a:r>
          </a:p>
          <a:p>
            <a:pPr marL="857250" lvl="1" indent="-457200">
              <a:buFontTx/>
              <a:buAutoNum type="alphaLcPeriod"/>
            </a:pPr>
            <a:r>
              <a:rPr lang="en-US" altLang="en-US">
                <a:latin typeface="Times New Roman" panose="02020603050405020304" pitchFamily="18" charset="0"/>
                <a:cs typeface="Times New Roman" panose="02020603050405020304" pitchFamily="18" charset="0"/>
              </a:rPr>
              <a:t>For PC Elements</a:t>
            </a:r>
          </a:p>
          <a:p>
            <a:pPr marL="457200" indent="-457200">
              <a:buFontTx/>
              <a:buAutoNum type="arabicPeriod"/>
            </a:pPr>
            <a:r>
              <a:rPr lang="en-US" altLang="en-US">
                <a:cs typeface="Times New Roman" panose="02020603050405020304" pitchFamily="18" charset="0"/>
              </a:rPr>
              <a:t>Solve for new guess at </a:t>
            </a:r>
            <a:r>
              <a:rPr lang="en-US" altLang="en-US">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a:cs typeface="Times New Roman" panose="02020603050405020304" pitchFamily="18" charset="0"/>
              </a:rPr>
              <a:t>Repeat 2 and 3 until Converged</a:t>
            </a:r>
            <a:endParaRPr lang="en-US" altLang="en-US"/>
          </a:p>
          <a:p>
            <a:pPr marL="457200" indent="-457200">
              <a:buFontTx/>
              <a:buAutoNum type="arabicPeriod"/>
            </a:pPr>
            <a:endParaRPr lang="en-US" altLang="en-US"/>
          </a:p>
          <a:p>
            <a:pPr marL="457200" indent="-457200"/>
            <a:r>
              <a:rPr lang="en-US" altLang="en-US"/>
              <a:t>Convergence is based on change in per unit voltage magnitude</a:t>
            </a:r>
          </a:p>
          <a:p>
            <a:pPr marL="857250" lvl="1" indent="-457200"/>
            <a:r>
              <a:rPr lang="en-US" altLang="en-US"/>
              <a:t>Default tolerance = 0.0001</a:t>
            </a:r>
          </a:p>
          <a:p>
            <a:pPr marL="857250" lvl="1" indent="-457200"/>
            <a:r>
              <a:rPr lang="en-US" altLang="en-US"/>
              <a:t>Good enough for distribution systems</a:t>
            </a:r>
          </a:p>
        </p:txBody>
      </p:sp>
    </p:spTree>
    <p:extLst>
      <p:ext uri="{BB962C8B-B14F-4D97-AF65-F5344CB8AC3E}">
        <p14:creationId xmlns:p14="http://schemas.microsoft.com/office/powerpoint/2010/main" val="26365750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t>Putting it All Together</a:t>
            </a:r>
          </a:p>
        </p:txBody>
      </p:sp>
      <p:sp>
        <p:nvSpPr>
          <p:cNvPr id="84995"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4996"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4997"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4998"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4999"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1"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5002"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3"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4"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5005"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5006"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5007"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5008"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5009"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5010"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5011"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3"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4"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5015"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5016"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7"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Tree>
    <p:extLst>
      <p:ext uri="{BB962C8B-B14F-4D97-AF65-F5344CB8AC3E}">
        <p14:creationId xmlns:p14="http://schemas.microsoft.com/office/powerpoint/2010/main" val="1396969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a:t>Putting it All Together</a:t>
            </a:r>
          </a:p>
        </p:txBody>
      </p:sp>
      <p:sp>
        <p:nvSpPr>
          <p:cNvPr id="86019"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6020"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6021"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6022"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6023"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5"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6026"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7"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8"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6029"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6030"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6031"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6032"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6033"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6034"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6035"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7"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8"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6039"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6040"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41"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
        <p:nvSpPr>
          <p:cNvPr id="86042" name="WordArt 26"/>
          <p:cNvSpPr>
            <a:spLocks noChangeArrowheads="1" noChangeShapeType="1" noTextEdit="1"/>
          </p:cNvSpPr>
          <p:nvPr/>
        </p:nvSpPr>
        <p:spPr bwMode="auto">
          <a:xfrm>
            <a:off x="1219200" y="1219200"/>
            <a:ext cx="6629400" cy="4419600"/>
          </a:xfrm>
          <a:prstGeom prst="rect">
            <a:avLst/>
          </a:prstGeom>
        </p:spPr>
        <p:txBody>
          <a:bodyPr wrap="none" fromWordArt="1">
            <a:prstTxWarp prst="textSlantUp">
              <a:avLst>
                <a:gd name="adj" fmla="val 55556"/>
              </a:avLst>
            </a:prstTxWarp>
          </a:bodyPr>
          <a:lstStyle/>
          <a:p>
            <a:r>
              <a:rPr lang="en-US" sz="3600" kern="10">
                <a:ln w="9525">
                  <a:solidFill>
                    <a:srgbClr val="CC0000"/>
                  </a:solidFill>
                  <a:round/>
                  <a:headEnd/>
                  <a:tailEnd/>
                </a:ln>
                <a:solidFill>
                  <a:srgbClr val="009999"/>
                </a:solidFill>
                <a:latin typeface="Arial Black" panose="020B0A04020102020204" pitchFamily="34" charset="0"/>
              </a:rPr>
              <a:t>Th-Th-That's All Folks !</a:t>
            </a:r>
          </a:p>
        </p:txBody>
      </p:sp>
    </p:spTree>
    <p:extLst>
      <p:ext uri="{BB962C8B-B14F-4D97-AF65-F5344CB8AC3E}">
        <p14:creationId xmlns:p14="http://schemas.microsoft.com/office/powerpoint/2010/main" val="716862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More Concise Form …</a:t>
            </a:r>
          </a:p>
        </p:txBody>
      </p:sp>
      <p:sp>
        <p:nvSpPr>
          <p:cNvPr id="4" name="Content Placeholder 3"/>
          <p:cNvSpPr>
            <a:spLocks noGrp="1"/>
          </p:cNvSpPr>
          <p:nvPr>
            <p:ph idx="1"/>
          </p:nvPr>
        </p:nvSpPr>
        <p:spPr/>
        <p:txBody>
          <a:bodyPr/>
          <a:lstStyle/>
          <a:p>
            <a:r>
              <a:rPr lang="en-US" dirty="0"/>
              <a:t>Fixed-point solution form for normal solution</a:t>
            </a:r>
          </a:p>
          <a:p>
            <a:endParaRPr lang="en-US" dirty="0"/>
          </a:p>
          <a:p>
            <a:endParaRPr lang="en-US" sz="3200" dirty="0"/>
          </a:p>
          <a:p>
            <a:pPr marL="0" indent="0">
              <a:buNone/>
            </a:pPr>
            <a:r>
              <a:rPr lang="en-US" sz="3200" dirty="0"/>
              <a:t>	</a:t>
            </a:r>
            <a:r>
              <a:rPr lang="en-US" sz="3200" i="1" dirty="0"/>
              <a:t>V</a:t>
            </a:r>
            <a:r>
              <a:rPr lang="en-US" sz="3200" i="1" baseline="-25000" dirty="0"/>
              <a:t>n+1</a:t>
            </a:r>
            <a:r>
              <a:rPr lang="en-US" sz="3200" i="1" dirty="0"/>
              <a:t> = [</a:t>
            </a:r>
            <a:r>
              <a:rPr lang="en-US" sz="3200" i="1" dirty="0" err="1"/>
              <a:t>Y</a:t>
            </a:r>
            <a:r>
              <a:rPr lang="en-US" sz="3200" i="1" baseline="-25000" dirty="0" err="1"/>
              <a:t>system</a:t>
            </a:r>
            <a:r>
              <a:rPr lang="en-US" sz="3200" i="1" dirty="0"/>
              <a:t>]</a:t>
            </a:r>
            <a:r>
              <a:rPr lang="en-US" sz="3200" i="1" baseline="30000" dirty="0"/>
              <a:t>-1 </a:t>
            </a:r>
            <a:r>
              <a:rPr lang="en-US" sz="3200" i="1" dirty="0"/>
              <a:t>I</a:t>
            </a:r>
            <a:r>
              <a:rPr lang="en-US" sz="3200" i="1" baseline="-25000" dirty="0"/>
              <a:t>PC</a:t>
            </a:r>
            <a:r>
              <a:rPr lang="en-US" sz="3200" i="1" dirty="0"/>
              <a:t>(</a:t>
            </a:r>
            <a:r>
              <a:rPr lang="en-US" sz="3200" i="1" dirty="0" err="1"/>
              <a:t>V</a:t>
            </a:r>
            <a:r>
              <a:rPr lang="en-US" sz="3200" i="1" baseline="-25000" dirty="0" err="1"/>
              <a:t>n</a:t>
            </a:r>
            <a:r>
              <a:rPr lang="en-US" sz="3200" i="1" dirty="0"/>
              <a:t>)   n = 0, 1, 2, …</a:t>
            </a:r>
          </a:p>
          <a:p>
            <a:pPr marL="0" indent="0">
              <a:buNone/>
            </a:pPr>
            <a:endParaRPr lang="en-US" sz="3200" i="1" dirty="0"/>
          </a:p>
          <a:p>
            <a:pPr marL="0" indent="0">
              <a:buNone/>
            </a:pPr>
            <a:r>
              <a:rPr lang="en-US" sz="3200" i="1" dirty="0"/>
              <a:t>  	…</a:t>
            </a:r>
            <a:r>
              <a:rPr lang="en-US" sz="2800" i="1" dirty="0"/>
              <a:t>until converged</a:t>
            </a:r>
            <a:endParaRPr lang="en-US" sz="2800" dirty="0"/>
          </a:p>
          <a:p>
            <a:endParaRPr lang="en-US" dirty="0"/>
          </a:p>
          <a:p>
            <a:endParaRPr lang="en-US" dirty="0"/>
          </a:p>
          <a:p>
            <a:pPr marL="1203325" indent="-1146175">
              <a:buNone/>
            </a:pPr>
            <a:r>
              <a:rPr lang="en-US" i="1" dirty="0"/>
              <a:t>I</a:t>
            </a:r>
            <a:r>
              <a:rPr lang="en-US" i="1" baseline="-25000" dirty="0"/>
              <a:t>PC</a:t>
            </a:r>
            <a:r>
              <a:rPr lang="en-US" i="1" dirty="0"/>
              <a:t>(V)</a:t>
            </a:r>
            <a:r>
              <a:rPr lang="en-US" dirty="0"/>
              <a:t> = </a:t>
            </a:r>
            <a:r>
              <a:rPr lang="en-US" i="1" dirty="0"/>
              <a:t>compensation</a:t>
            </a:r>
            <a:r>
              <a:rPr lang="en-US" dirty="0"/>
              <a:t> currents from Power Conversion (PC) elements in the circuit as a function of voltage</a:t>
            </a:r>
          </a:p>
          <a:p>
            <a:endParaRPr lang="en-US" dirty="0"/>
          </a:p>
        </p:txBody>
      </p:sp>
    </p:spTree>
    <p:extLst>
      <p:ext uri="{BB962C8B-B14F-4D97-AF65-F5344CB8AC3E}">
        <p14:creationId xmlns:p14="http://schemas.microsoft.com/office/powerpoint/2010/main" val="33226029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err="1"/>
              <a:t>OpenDSS</a:t>
            </a:r>
            <a:r>
              <a:rPr lang="en-US" sz="3200" dirty="0"/>
              <a:t> Solution Loop with Controls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295400"/>
            <a:ext cx="5309144" cy="5029200"/>
          </a:xfrm>
          <a:prstGeom prst="rect">
            <a:avLst/>
          </a:prstGeom>
          <a:noFill/>
          <a:ln>
            <a:noFill/>
          </a:ln>
        </p:spPr>
      </p:pic>
      <p:sp>
        <p:nvSpPr>
          <p:cNvPr id="3" name="TextBox 2"/>
          <p:cNvSpPr txBox="1"/>
          <p:nvPr/>
        </p:nvSpPr>
        <p:spPr>
          <a:xfrm>
            <a:off x="780472" y="897954"/>
            <a:ext cx="7583055" cy="338554"/>
          </a:xfrm>
          <a:prstGeom prst="rect">
            <a:avLst/>
          </a:prstGeom>
          <a:noFill/>
        </p:spPr>
        <p:txBody>
          <a:bodyPr wrap="square" rtlCol="0">
            <a:spAutoFit/>
          </a:bodyPr>
          <a:lstStyle/>
          <a:p>
            <a:pPr algn="l"/>
            <a:r>
              <a:rPr lang="en-US" sz="1600" dirty="0"/>
              <a:t>Controls are sampled and executed </a:t>
            </a:r>
            <a:r>
              <a:rPr lang="en-US" sz="1600" u="sng" dirty="0"/>
              <a:t>after</a:t>
            </a:r>
            <a:r>
              <a:rPr lang="en-US" sz="1600" dirty="0"/>
              <a:t> a converged power flow solution</a:t>
            </a:r>
          </a:p>
        </p:txBody>
      </p:sp>
      <p:sp>
        <p:nvSpPr>
          <p:cNvPr id="5" name="TextBox 4"/>
          <p:cNvSpPr txBox="1"/>
          <p:nvPr/>
        </p:nvSpPr>
        <p:spPr>
          <a:xfrm>
            <a:off x="6019800" y="2135271"/>
            <a:ext cx="3060007" cy="400110"/>
          </a:xfrm>
          <a:prstGeom prst="rect">
            <a:avLst/>
          </a:prstGeom>
          <a:noFill/>
        </p:spPr>
        <p:txBody>
          <a:bodyPr wrap="square" rtlCol="0">
            <a:spAutoFit/>
          </a:bodyPr>
          <a:lstStyle/>
          <a:p>
            <a:r>
              <a:rPr lang="en-US" sz="2000" b="1" dirty="0">
                <a:solidFill>
                  <a:srgbClr val="FF0000"/>
                </a:solidFill>
              </a:rPr>
              <a:t>Power Flow Solution</a:t>
            </a:r>
          </a:p>
        </p:txBody>
      </p:sp>
      <p:cxnSp>
        <p:nvCxnSpPr>
          <p:cNvPr id="7" name="Straight Arrow Connector 6"/>
          <p:cNvCxnSpPr/>
          <p:nvPr/>
        </p:nvCxnSpPr>
        <p:spPr bwMode="auto">
          <a:xfrm flipH="1">
            <a:off x="4322618" y="2419927"/>
            <a:ext cx="1588655" cy="23090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390689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a:t>Solving the Power Flow …</a:t>
            </a:r>
          </a:p>
        </p:txBody>
      </p:sp>
      <p:sp>
        <p:nvSpPr>
          <p:cNvPr id="87043" name="Rectangle 3"/>
          <p:cNvSpPr>
            <a:spLocks noGrp="1" noChangeArrowheads="1"/>
          </p:cNvSpPr>
          <p:nvPr>
            <p:ph type="body" idx="1"/>
          </p:nvPr>
        </p:nvSpPr>
        <p:spPr/>
        <p:txBody>
          <a:bodyPr/>
          <a:lstStyle/>
          <a:p>
            <a:pPr eaLnBrk="1" hangingPunct="1"/>
            <a:r>
              <a:rPr lang="en-US" altLang="en-US" dirty="0"/>
              <a:t>This solution method requires that the first guess at the voltages be close to the final solution</a:t>
            </a:r>
          </a:p>
          <a:p>
            <a:pPr lvl="1" eaLnBrk="1" hangingPunct="1"/>
            <a:r>
              <a:rPr lang="en-US" altLang="en-US" sz="2000" dirty="0"/>
              <a:t>Not a problem for daily or yearly simulations</a:t>
            </a:r>
          </a:p>
          <a:p>
            <a:pPr lvl="2" eaLnBrk="1" hangingPunct="1"/>
            <a:r>
              <a:rPr lang="en-US" altLang="en-US" sz="2000" dirty="0"/>
              <a:t>Present solution is a good initial guess at next time step</a:t>
            </a:r>
          </a:p>
          <a:p>
            <a:pPr lvl="1" eaLnBrk="1" hangingPunct="1"/>
            <a:r>
              <a:rPr lang="en-US" altLang="en-US" sz="2000" dirty="0"/>
              <a:t>First solution is often most difficult</a:t>
            </a:r>
          </a:p>
          <a:p>
            <a:pPr eaLnBrk="1" hangingPunct="1"/>
            <a:r>
              <a:rPr lang="en-US" altLang="en-US" dirty="0"/>
              <a:t>The solution initialization routine in </a:t>
            </a:r>
            <a:r>
              <a:rPr lang="en-US" altLang="en-US" dirty="0" err="1"/>
              <a:t>OpenDSS</a:t>
            </a:r>
            <a:r>
              <a:rPr lang="en-US" altLang="en-US" dirty="0"/>
              <a:t> accomplishes this with ease in most cases</a:t>
            </a:r>
          </a:p>
          <a:p>
            <a:pPr eaLnBrk="1" hangingPunct="1"/>
            <a:r>
              <a:rPr lang="en-US" altLang="en-US" dirty="0"/>
              <a:t>Method works well for arbitrary unbalances</a:t>
            </a:r>
          </a:p>
          <a:p>
            <a:pPr lvl="1" eaLnBrk="1" hangingPunct="1"/>
            <a:r>
              <a:rPr lang="en-US" altLang="en-US" sz="2000" dirty="0"/>
              <a:t>For conditions that are sensitive, a </a:t>
            </a:r>
            <a:r>
              <a:rPr lang="en-US" altLang="en-US" sz="2000" i="1" dirty="0"/>
              <a:t>Newton</a:t>
            </a:r>
            <a:r>
              <a:rPr lang="en-US" altLang="en-US" sz="2000" dirty="0"/>
              <a:t> method is provided that is more robust, but slower.</a:t>
            </a:r>
          </a:p>
          <a:p>
            <a:pPr lvl="1" eaLnBrk="1" hangingPunct="1"/>
            <a:r>
              <a:rPr lang="en-US" altLang="en-US" sz="2000" dirty="0"/>
              <a:t>Not to be confused with “Newton-Raphson Power Flow”</a:t>
            </a:r>
          </a:p>
        </p:txBody>
      </p:sp>
    </p:spTree>
    <p:extLst>
      <p:ext uri="{BB962C8B-B14F-4D97-AF65-F5344CB8AC3E}">
        <p14:creationId xmlns:p14="http://schemas.microsoft.com/office/powerpoint/2010/main" val="11489666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Losses are computed quite simply for any device model</a:t>
            </a:r>
          </a:p>
        </p:txBody>
      </p:sp>
      <p:sp>
        <p:nvSpPr>
          <p:cNvPr id="3" name="Content Placeholder 2"/>
          <p:cNvSpPr>
            <a:spLocks noGrp="1"/>
          </p:cNvSpPr>
          <p:nvPr>
            <p:ph idx="1"/>
          </p:nvPr>
        </p:nvSpPr>
        <p:spPr/>
        <p:txBody>
          <a:bodyPr/>
          <a:lstStyle/>
          <a:p>
            <a:r>
              <a:rPr lang="en-US" dirty="0"/>
              <a:t>Sum the powers into each conductor and losses are the power left over (not summing to zero)</a:t>
            </a:r>
          </a:p>
        </p:txBody>
      </p:sp>
      <p:sp>
        <p:nvSpPr>
          <p:cNvPr id="4" name="Rectangle 3"/>
          <p:cNvSpPr/>
          <p:nvPr/>
        </p:nvSpPr>
        <p:spPr bwMode="auto">
          <a:xfrm>
            <a:off x="2667000" y="3200400"/>
            <a:ext cx="35814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pitchFamily="34" charset="0"/>
            </a:endParaRPr>
          </a:p>
        </p:txBody>
      </p:sp>
      <p:cxnSp>
        <p:nvCxnSpPr>
          <p:cNvPr id="6" name="Straight Connector 5"/>
          <p:cNvCxnSpPr/>
          <p:nvPr/>
        </p:nvCxnSpPr>
        <p:spPr bwMode="auto">
          <a:xfrm flipH="1">
            <a:off x="2133600" y="34290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H="1">
            <a:off x="2133600" y="36576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2133600" y="38862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H="1">
            <a:off x="2133600" y="41148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H="1">
            <a:off x="6248400" y="34290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H="1">
            <a:off x="6248400" y="36576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a:off x="6248400" y="38862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a:off x="6248400" y="41148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Arrow Connector 14"/>
          <p:cNvCxnSpPr/>
          <p:nvPr/>
        </p:nvCxnSpPr>
        <p:spPr bwMode="auto">
          <a:xfrm flipV="1">
            <a:off x="2133600" y="4419600"/>
            <a:ext cx="0" cy="609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1066800" y="4114800"/>
            <a:ext cx="9144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p:cNvSpPr txBox="1"/>
          <p:nvPr/>
        </p:nvSpPr>
        <p:spPr>
          <a:xfrm>
            <a:off x="1066800" y="3591431"/>
            <a:ext cx="762000" cy="584775"/>
          </a:xfrm>
          <a:prstGeom prst="rect">
            <a:avLst/>
          </a:prstGeom>
          <a:noFill/>
        </p:spPr>
        <p:txBody>
          <a:bodyPr wrap="square" rtlCol="0">
            <a:spAutoFit/>
          </a:bodyPr>
          <a:lstStyle/>
          <a:p>
            <a:r>
              <a:rPr lang="en-US" sz="3200" dirty="0"/>
              <a:t>I</a:t>
            </a:r>
            <a:endParaRPr lang="en-US" dirty="0"/>
          </a:p>
        </p:txBody>
      </p:sp>
      <p:sp>
        <p:nvSpPr>
          <p:cNvPr id="19" name="TextBox 18"/>
          <p:cNvSpPr txBox="1"/>
          <p:nvPr/>
        </p:nvSpPr>
        <p:spPr>
          <a:xfrm>
            <a:off x="2019300" y="4419600"/>
            <a:ext cx="762000" cy="584775"/>
          </a:xfrm>
          <a:prstGeom prst="rect">
            <a:avLst/>
          </a:prstGeom>
          <a:noFill/>
        </p:spPr>
        <p:txBody>
          <a:bodyPr wrap="square" rtlCol="0">
            <a:spAutoFit/>
          </a:bodyPr>
          <a:lstStyle/>
          <a:p>
            <a:r>
              <a:rPr lang="en-US" sz="3200" dirty="0"/>
              <a:t>V</a:t>
            </a:r>
            <a:endParaRPr lang="en-US" dirty="0"/>
          </a:p>
        </p:txBody>
      </p:sp>
      <p:sp>
        <p:nvSpPr>
          <p:cNvPr id="20" name="TextBox 19"/>
          <p:cNvSpPr txBox="1"/>
          <p:nvPr/>
        </p:nvSpPr>
        <p:spPr>
          <a:xfrm>
            <a:off x="438150" y="5162549"/>
            <a:ext cx="3181350" cy="584775"/>
          </a:xfrm>
          <a:prstGeom prst="rect">
            <a:avLst/>
          </a:prstGeom>
          <a:noFill/>
        </p:spPr>
        <p:txBody>
          <a:bodyPr wrap="square" rtlCol="0">
            <a:spAutoFit/>
          </a:bodyPr>
          <a:lstStyle/>
          <a:p>
            <a:r>
              <a:rPr lang="en-US" sz="3200" dirty="0"/>
              <a:t>S</a:t>
            </a:r>
            <a:r>
              <a:rPr lang="en-US" sz="3200" baseline="-25000" dirty="0"/>
              <a:t>i</a:t>
            </a:r>
            <a:r>
              <a:rPr lang="en-US" sz="3200" dirty="0"/>
              <a:t>=</a:t>
            </a:r>
            <a:r>
              <a:rPr lang="en-US" sz="3200" dirty="0" err="1"/>
              <a:t>V</a:t>
            </a:r>
            <a:r>
              <a:rPr lang="en-US" sz="3200" baseline="-25000" dirty="0" err="1"/>
              <a:t>i</a:t>
            </a:r>
            <a:r>
              <a:rPr lang="en-US" sz="3200" dirty="0" err="1"/>
              <a:t>I</a:t>
            </a:r>
            <a:r>
              <a:rPr lang="en-US" sz="3200" baseline="-25000" dirty="0" err="1"/>
              <a:t>i</a:t>
            </a:r>
            <a:r>
              <a:rPr lang="en-US" sz="3200" dirty="0"/>
              <a:t>*=</a:t>
            </a:r>
            <a:r>
              <a:rPr lang="en-US" sz="3200" dirty="0" err="1"/>
              <a:t>P</a:t>
            </a:r>
            <a:r>
              <a:rPr lang="en-US" sz="3200" baseline="-25000" dirty="0" err="1"/>
              <a:t>i</a:t>
            </a:r>
            <a:r>
              <a:rPr lang="en-US" sz="3200" dirty="0" err="1"/>
              <a:t>+jQ</a:t>
            </a:r>
            <a:r>
              <a:rPr lang="en-US" baseline="-25000" dirty="0" err="1"/>
              <a:t>i</a:t>
            </a:r>
            <a:endParaRPr lang="en-US" dirty="0"/>
          </a:p>
        </p:txBody>
      </p:sp>
      <p:graphicFrame>
        <p:nvGraphicFramePr>
          <p:cNvPr id="21" name="Object 20"/>
          <p:cNvGraphicFramePr>
            <a:graphicFrameLocks noChangeAspect="1"/>
          </p:cNvGraphicFramePr>
          <p:nvPr>
            <p:extLst/>
          </p:nvPr>
        </p:nvGraphicFramePr>
        <p:xfrm>
          <a:off x="4476750" y="4929728"/>
          <a:ext cx="2949404" cy="907509"/>
        </p:xfrm>
        <a:graphic>
          <a:graphicData uri="http://schemas.openxmlformats.org/presentationml/2006/ole">
            <mc:AlternateContent xmlns:mc="http://schemas.openxmlformats.org/markup-compatibility/2006">
              <mc:Choice xmlns:v="urn:schemas-microsoft-com:vml" Requires="v">
                <p:oleObj spid="_x0000_s6158" name="Equation" r:id="rId3" imgW="825480" imgH="253800" progId="Equation.3">
                  <p:embed/>
                </p:oleObj>
              </mc:Choice>
              <mc:Fallback>
                <p:oleObj name="Equation" r:id="rId3" imgW="825480" imgH="253800" progId="Equation.3">
                  <p:embed/>
                  <p:pic>
                    <p:nvPicPr>
                      <p:cNvPr id="21" name="Object 20"/>
                      <p:cNvPicPr/>
                      <p:nvPr/>
                    </p:nvPicPr>
                    <p:blipFill>
                      <a:blip r:embed="rId4"/>
                      <a:stretch>
                        <a:fillRect/>
                      </a:stretch>
                    </p:blipFill>
                    <p:spPr>
                      <a:xfrm>
                        <a:off x="4476750" y="4929728"/>
                        <a:ext cx="2949404" cy="907509"/>
                      </a:xfrm>
                      <a:prstGeom prst="rect">
                        <a:avLst/>
                      </a:prstGeom>
                    </p:spPr>
                  </p:pic>
                </p:oleObj>
              </mc:Fallback>
            </mc:AlternateContent>
          </a:graphicData>
        </a:graphic>
      </p:graphicFrame>
    </p:spTree>
    <p:extLst>
      <p:ext uri="{BB962C8B-B14F-4D97-AF65-F5344CB8AC3E}">
        <p14:creationId xmlns:p14="http://schemas.microsoft.com/office/powerpoint/2010/main" val="18433820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854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lstStyle/>
          <a:p>
            <a:pPr eaLnBrk="1" hangingPunct="1"/>
            <a:r>
              <a:rPr lang="en-US" altLang="en-US"/>
              <a:t>Script-driven, frequency-domain electrical circuit simulation tool</a:t>
            </a:r>
          </a:p>
          <a:p>
            <a:pPr eaLnBrk="1" hangingPunct="1"/>
            <a:endParaRPr lang="en-US" altLang="en-US"/>
          </a:p>
          <a:p>
            <a:pPr eaLnBrk="1" hangingPunct="1"/>
            <a:r>
              <a:rPr lang="en-US" altLang="en-US"/>
              <a:t>Specific models for:</a:t>
            </a:r>
          </a:p>
          <a:p>
            <a:pPr lvl="1" eaLnBrk="1" hangingPunct="1"/>
            <a:r>
              <a:rPr lang="en-US" altLang="en-US"/>
              <a:t>Supporting </a:t>
            </a:r>
            <a:r>
              <a:rPr lang="en-US" altLang="en-US" b="1"/>
              <a:t>utility distribution system</a:t>
            </a:r>
            <a:r>
              <a:rPr lang="en-US" altLang="en-US"/>
              <a:t> analysis</a:t>
            </a:r>
          </a:p>
          <a:p>
            <a:pPr lvl="1" eaLnBrk="1" hangingPunct="1"/>
            <a:r>
              <a:rPr lang="en-US" altLang="en-US"/>
              <a:t>Designed for the unbalanced, multi-phase North American power distribution systems</a:t>
            </a:r>
          </a:p>
          <a:p>
            <a:pPr lvl="2" eaLnBrk="1" hangingPunct="1"/>
            <a:r>
              <a:rPr lang="en-US" altLang="en-US"/>
              <a:t>As well as European-style systems</a:t>
            </a:r>
          </a:p>
          <a:p>
            <a:pPr lvl="3" eaLnBrk="1" hangingPunct="1"/>
            <a:r>
              <a:rPr lang="en-US" altLang="en-US"/>
              <a:t>These typically have a simpler structure</a:t>
            </a:r>
          </a:p>
          <a:p>
            <a:pPr eaLnBrk="1" hangingPunct="1"/>
            <a:endParaRPr lang="en-US" altLang="en-US"/>
          </a:p>
        </p:txBody>
      </p:sp>
    </p:spTree>
    <p:extLst>
      <p:ext uri="{BB962C8B-B14F-4D97-AF65-F5344CB8AC3E}">
        <p14:creationId xmlns:p14="http://schemas.microsoft.com/office/powerpoint/2010/main" val="909390647"/>
      </p:ext>
    </p:extLst>
  </p:cSld>
  <p:clrMapOvr>
    <a:masterClrMapping/>
  </p:clrMapOvr>
</p:sld>
</file>

<file path=ppt/theme/theme1.xml><?xml version="1.0" encoding="utf-8"?>
<a:theme xmlns:a="http://schemas.openxmlformats.org/drawingml/2006/main" name="2019 PowerPoint Theme">
  <a:themeElements>
    <a:clrScheme name="Custom 15">
      <a:dk1>
        <a:srgbClr val="000000"/>
      </a:dk1>
      <a:lt1>
        <a:srgbClr val="FFFFFF"/>
      </a:lt1>
      <a:dk2>
        <a:srgbClr val="929292"/>
      </a:dk2>
      <a:lt2>
        <a:srgbClr val="003399"/>
      </a:lt2>
      <a:accent1>
        <a:srgbClr val="00A4DE"/>
      </a:accent1>
      <a:accent2>
        <a:srgbClr val="2D872D"/>
      </a:accent2>
      <a:accent3>
        <a:srgbClr val="FB9705"/>
      </a:accent3>
      <a:accent4>
        <a:srgbClr val="0070C0"/>
      </a:accent4>
      <a:accent5>
        <a:srgbClr val="C54343"/>
      </a:accent5>
      <a:accent6>
        <a:srgbClr val="2EBBB8"/>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defRPr dirty="0" smtClean="0">
            <a:solidFill>
              <a:schemeClr val="tx1">
                <a:lumMod val="75000"/>
                <a:lumOff val="25000"/>
              </a:schemeClr>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9 PowerPoint Template-Standard_v1.2.potx" id="{8047CA39-54F3-4F90-98C0-C40555F8730E}" vid="{6033B12A-DB17-4854-8CB8-89BE1BD081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521A8B-3986-40B6-95DF-B5A721DA9604}">
  <ds:schemaRefs>
    <ds:schemaRef ds:uri="http://purl.org/dc/elements/1.1/"/>
    <ds:schemaRef ds:uri="http://schemas.microsoft.com/office/2006/metadata/properties"/>
    <ds:schemaRef ds:uri="9d4eb815-23ed-48d9-b0c1-2b9ce0016f4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9E07810-A7D8-4B3A-A78F-4052749F24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EPRI-Template-2019</Template>
  <TotalTime>53</TotalTime>
  <Words>4027</Words>
  <Application>Microsoft Office PowerPoint</Application>
  <PresentationFormat>On-screen Show (4:3)</PresentationFormat>
  <Paragraphs>775</Paragraphs>
  <Slides>88</Slides>
  <Notes>63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88</vt:i4>
      </vt:variant>
    </vt:vector>
  </HeadingPairs>
  <TitlesOfParts>
    <vt:vector size="99" baseType="lpstr">
      <vt:lpstr>Arial</vt:lpstr>
      <vt:lpstr>Arial Black</vt:lpstr>
      <vt:lpstr>Calibri</vt:lpstr>
      <vt:lpstr>Calibri Light</vt:lpstr>
      <vt:lpstr>Century Gothic</vt:lpstr>
      <vt:lpstr>Tahoma</vt:lpstr>
      <vt:lpstr>Times New Roman</vt:lpstr>
      <vt:lpstr>Wingdings</vt:lpstr>
      <vt:lpstr>2019 PowerPoint Theme</vt:lpstr>
      <vt:lpstr>Document</vt:lpstr>
      <vt:lpstr>Equation</vt:lpstr>
      <vt:lpstr>OpenDSS Training Workshop</vt:lpstr>
      <vt:lpstr>Instructor</vt:lpstr>
      <vt:lpstr>Instructor</vt:lpstr>
      <vt:lpstr>1. Introduction to the OpenDSS Program   </vt:lpstr>
      <vt:lpstr>What is the OpenDSS?</vt:lpstr>
      <vt:lpstr>Overview of OpenDSS OpenDSS – Open-Source Distribution System Simulator</vt:lpstr>
      <vt:lpstr>Highlighting a Few Capabilities</vt:lpstr>
      <vt:lpstr>Flexible Tool Enabling a Wide Range of Analysis Types</vt:lpstr>
      <vt:lpstr>What is the OpenDSS?</vt:lpstr>
      <vt:lpstr>What is the OpenDSS? (cont’d)</vt:lpstr>
      <vt:lpstr>What is the OpenDSS? (cont’d)</vt:lpstr>
      <vt:lpstr>Time- and Location-Dependent Benefits</vt:lpstr>
      <vt:lpstr>Time- and Location-Dependent Benefits</vt:lpstr>
      <vt:lpstr>What are the Key Features?</vt:lpstr>
      <vt:lpstr>Controls</vt:lpstr>
      <vt:lpstr>Overall Model Concept</vt:lpstr>
      <vt:lpstr>User Interfaces Currently Implemented</vt:lpstr>
      <vt:lpstr>Plan for Future Work/Enhancements</vt:lpstr>
      <vt:lpstr>What’s Next?</vt:lpstr>
      <vt:lpstr>Introduction to  Distribution Systems</vt:lpstr>
      <vt:lpstr>Typical North American Distribution System</vt:lpstr>
      <vt:lpstr>The Unbalanced Distribution System</vt:lpstr>
      <vt:lpstr>Typical European Style System</vt:lpstr>
      <vt:lpstr>Comparisons of Systems</vt:lpstr>
      <vt:lpstr>Comparison of Distribution Systems</vt:lpstr>
      <vt:lpstr>Urban  Low-Voltage Network Systems</vt:lpstr>
      <vt:lpstr>Urban LV Network Systems – Another View</vt:lpstr>
      <vt:lpstr>Urban LV Network Systems</vt:lpstr>
      <vt:lpstr>Why are most distribution systems radial?</vt:lpstr>
      <vt:lpstr>Utility Fault-Clearing Practices</vt:lpstr>
      <vt:lpstr>Radial Distribution Fault Protection</vt:lpstr>
      <vt:lpstr>Transmission Fault Protection</vt:lpstr>
      <vt:lpstr>Radial Circuit Economics</vt:lpstr>
      <vt:lpstr>Radial System Protection Principles</vt:lpstr>
      <vt:lpstr>LV Network Systems</vt:lpstr>
      <vt:lpstr>LV Network Protection Principles</vt:lpstr>
      <vt:lpstr>Reclosing on Radial Circuits</vt:lpstr>
      <vt:lpstr>Typical Reclosing Sequences</vt:lpstr>
      <vt:lpstr>Summary: Distribution Systems</vt:lpstr>
      <vt:lpstr>Installation and Startup</vt:lpstr>
      <vt:lpstr>Repository on SourceForge.Net</vt:lpstr>
      <vt:lpstr>Accessing the SourceForge.Net Source Code Repository with TortoiseSVN</vt:lpstr>
      <vt:lpstr>Program Installation</vt:lpstr>
      <vt:lpstr>Download the Installer Files</vt:lpstr>
      <vt:lpstr>Install Both 32-bit and 64-bit Versions of OpenDSS</vt:lpstr>
      <vt:lpstr>OpenDSS Files Installed</vt:lpstr>
      <vt:lpstr>SourceForge.Net Links for OpenDSS</vt:lpstr>
      <vt:lpstr>Discussion Forum &amp; News for OpenDSS</vt:lpstr>
      <vt:lpstr>COM Server Registration </vt:lpstr>
      <vt:lpstr>The GUID References the DLL File ….</vt:lpstr>
      <vt:lpstr>Accessing the SourceForge.Net Source Code Repository with TortoiseSVN</vt:lpstr>
      <vt:lpstr>Starting the Program</vt:lpstr>
      <vt:lpstr>Starting OpenDSS.exe – Standalone executable</vt:lpstr>
      <vt:lpstr>Basic User Screen</vt:lpstr>
      <vt:lpstr>(Live Demo)</vt:lpstr>
      <vt:lpstr>How Does OpenDSS Work?</vt:lpstr>
      <vt:lpstr>OpenDSS Architecture  </vt:lpstr>
      <vt:lpstr>DSS Structure</vt:lpstr>
      <vt:lpstr>DSS Object Structure</vt:lpstr>
      <vt:lpstr>DSS Class Structure</vt:lpstr>
      <vt:lpstr>Models Currently Implemented (April 2017)</vt:lpstr>
      <vt:lpstr>Models Currently Implemented (April 2017)</vt:lpstr>
      <vt:lpstr>Built-in Solution Modes</vt:lpstr>
      <vt:lpstr>Input Data Requirements</vt:lpstr>
      <vt:lpstr>Input Data Requirements</vt:lpstr>
      <vt:lpstr>Advanced Types of Data in OpenDSS</vt:lpstr>
      <vt:lpstr>Equations</vt:lpstr>
      <vt:lpstr>The Math …</vt:lpstr>
      <vt:lpstr>Primitive Y Matrix</vt:lpstr>
      <vt:lpstr>Primitive Y Matrix, cont’d</vt:lpstr>
      <vt:lpstr>What about 3-phase elements?</vt:lpstr>
      <vt:lpstr>The Network Model</vt:lpstr>
      <vt:lpstr>Nodal Admittance Equations</vt:lpstr>
      <vt:lpstr>Solving the Power Flow</vt:lpstr>
      <vt:lpstr>Load (a PC Element)</vt:lpstr>
      <vt:lpstr>Load  - 3-phase Y connected</vt:lpstr>
      <vt:lpstr>Load  - 3-phase Delta connected</vt:lpstr>
      <vt:lpstr>Load Models  (Present version)</vt:lpstr>
      <vt:lpstr>Standard P + jQ (constant power) Load Model</vt:lpstr>
      <vt:lpstr>Standard P + jQ Load Model  (Model=1)</vt:lpstr>
      <vt:lpstr>Power Flow Solution Algorithm</vt:lpstr>
      <vt:lpstr>Putting it All Together</vt:lpstr>
      <vt:lpstr>Putting it All Together</vt:lpstr>
      <vt:lpstr>A More Concise Form …</vt:lpstr>
      <vt:lpstr>OpenDSS Solution Loop with Controls</vt:lpstr>
      <vt:lpstr>Solving the Power Flow …</vt:lpstr>
      <vt:lpstr>Losses are computed quite simply for any device model</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Version 1.2</dc:subject>
  <dc:creator>Roger Dugan</dc:creator>
  <dc:description>© 2018 Electric Power Research Institute, Inc. All rights reserved.</dc:description>
  <cp:lastModifiedBy>Montenegro Martinez, Davis</cp:lastModifiedBy>
  <cp:revision>14</cp:revision>
  <cp:lastPrinted>2014-11-24T20:31:07Z</cp:lastPrinted>
  <dcterms:created xsi:type="dcterms:W3CDTF">2019-01-15T15:22:32Z</dcterms:created>
  <dcterms:modified xsi:type="dcterms:W3CDTF">2019-09-18T13:08:45Z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