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30"/>
  </p:notesMasterIdLst>
  <p:sldIdLst>
    <p:sldId id="283" r:id="rId5"/>
    <p:sldId id="344" r:id="rId6"/>
    <p:sldId id="345" r:id="rId7"/>
    <p:sldId id="346" r:id="rId8"/>
    <p:sldId id="367"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39" r:id="rId29"/>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366" autoAdjust="0"/>
  </p:normalViewPr>
  <p:slideViewPr>
    <p:cSldViewPr snapToGrid="0">
      <p:cViewPr varScale="1">
        <p:scale>
          <a:sx n="83" d="100"/>
          <a:sy n="83" d="100"/>
        </p:scale>
        <p:origin x="1358" y="77"/>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6/21/2017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6009C-C8C5-4E75-9C3E-F5A063EB95B5}" type="slidenum">
              <a:rPr lang="en-US" altLang="en-US"/>
              <a:pPr/>
              <a:t>15</a:t>
            </a:fld>
            <a:endParaRPr lang="en-US"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7972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16</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0305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17</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760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19</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3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20</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0595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21</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10066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22</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6571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9FA1A-4C8D-47E8-813F-E51EEB8081EE}" type="slidenum">
              <a:rPr lang="en-US" altLang="en-US"/>
              <a:pPr/>
              <a:t>23</a:t>
            </a:fld>
            <a:endParaRPr lang="en-US"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279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24</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885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4</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8033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6</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4277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8C39AAD-1C86-4BBE-8E3A-BF3AC01B38C7}" type="slidenum">
              <a:rPr lang="en-US" altLang="en-US" sz="1200">
                <a:solidFill>
                  <a:schemeClr val="tx1"/>
                </a:solidFill>
              </a:rPr>
              <a:pPr/>
              <a:t>7</a:t>
            </a:fld>
            <a:endParaRPr lang="en-US" altLang="en-US" sz="1200">
              <a:solidFill>
                <a:schemeClr val="tx1"/>
              </a:solidFill>
            </a:endParaRPr>
          </a:p>
        </p:txBody>
      </p:sp>
      <p:sp>
        <p:nvSpPr>
          <p:cNvPr id="185347" name="Rectangle 2"/>
          <p:cNvSpPr>
            <a:spLocks noGrp="1" noRot="1" noChangeAspect="1" noChangeArrowheads="1" noTextEdit="1"/>
          </p:cNvSpPr>
          <p:nvPr>
            <p:ph type="sldImg"/>
          </p:nvPr>
        </p:nvSpPr>
        <p:spPr>
          <a:xfrm>
            <a:off x="1133475" y="733425"/>
            <a:ext cx="4592638" cy="3444875"/>
          </a:xfrm>
          <a:ln/>
        </p:spPr>
      </p:sp>
      <p:sp>
        <p:nvSpPr>
          <p:cNvPr id="185348"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1235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84CF27-DF37-406B-A0B9-23AA5CC986BB}" type="slidenum">
              <a:rPr lang="en-US" altLang="en-US" sz="1200">
                <a:solidFill>
                  <a:schemeClr val="tx1"/>
                </a:solidFill>
              </a:rPr>
              <a:pPr/>
              <a:t>8</a:t>
            </a:fld>
            <a:endParaRPr lang="en-US" altLang="en-US" sz="1200">
              <a:solidFill>
                <a:schemeClr val="tx1"/>
              </a:solidFill>
            </a:endParaRPr>
          </a:p>
        </p:txBody>
      </p:sp>
      <p:sp>
        <p:nvSpPr>
          <p:cNvPr id="186371" name="Rectangle 2"/>
          <p:cNvSpPr>
            <a:spLocks noGrp="1" noRot="1" noChangeAspect="1" noChangeArrowheads="1" noTextEdit="1"/>
          </p:cNvSpPr>
          <p:nvPr>
            <p:ph type="sldImg"/>
          </p:nvPr>
        </p:nvSpPr>
        <p:spPr>
          <a:xfrm>
            <a:off x="1133475" y="733425"/>
            <a:ext cx="4592638" cy="3444875"/>
          </a:xfrm>
          <a:ln/>
        </p:spPr>
      </p:sp>
      <p:sp>
        <p:nvSpPr>
          <p:cNvPr id="186372"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6261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10</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499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13</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5488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52CAC-DC64-4C06-AD58-697B0E089E7F}" type="slidenum">
              <a:rPr lang="en-US" altLang="en-US"/>
              <a:pPr/>
              <a:t>14</a:t>
            </a:fld>
            <a:endParaRPr lang="en-US" alt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9133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br>
              <a:rPr lang="en-US" b="1" dirty="0"/>
            </a:br>
            <a:br>
              <a:rPr lang="en-US" b="1" dirty="0"/>
            </a:br>
            <a:endParaRPr lang="en-US" dirty="0"/>
          </a:p>
          <a:p>
            <a:pPr algn="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1219200" y="1600200"/>
            <a:ext cx="6915150" cy="4133850"/>
          </a:xfrm>
          <a:prstGeom prst="rect">
            <a:avLst/>
          </a:prstGeom>
          <a:solidFill>
            <a:srgbClr val="FFFFCC"/>
          </a:solidFill>
          <a:ln>
            <a:noFill/>
          </a:ln>
          <a:effectLst/>
          <a:extLs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2735263" y="337026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2381250" y="337026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2589213" y="313213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2709863" y="313213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967038" y="230187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3152775" y="236220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967038" y="242252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3263900" y="242252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3152775" y="283527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967038" y="289560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3263900" y="289560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3152775" y="330993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967038" y="337026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3263900" y="337026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3152775" y="378301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967038" y="384333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3263900" y="384333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3448050" y="384333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1865313" y="248761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2381250" y="313213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1833563" y="378301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1785938" y="375602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1728788" y="337026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1422400" y="384968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1700213" y="403860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1770063" y="444023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1919288" y="462915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3152775" y="400843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3178175" y="396081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3448050" y="337026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3390900" y="289560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3448050" y="242252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410368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410368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976688"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976688"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4071938" y="439737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410368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457835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457835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4451350"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4451350"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454660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457835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505301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505301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4926013"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4926013"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502126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505301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552767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552767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540067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540067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549592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552767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60023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60023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5875338"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5875338"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9705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60023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647700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647700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6350000"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6350000"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644525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647700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695166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695166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6824663"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6824663"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691991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695166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742632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742632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729932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729932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739457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742632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36274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36274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3502025"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3502025"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35956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36274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3627438" y="384333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410368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457835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505301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552767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600233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647700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695166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742632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3390900" y="455453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4498975" y="485775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970088" y="509428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1881188" y="528320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2916238" y="443388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3349625" y="301783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4D6A998E-97F3-4C07-8210-2B0E6DEBD740}" type="slidenum">
              <a:rPr lang="en-US" altLang="en-US"/>
              <a:pPr/>
              <a:t>13</a:t>
            </a:fld>
            <a:endParaRPr lang="en-US" altLang="en-US"/>
          </a:p>
        </p:txBody>
      </p:sp>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type="body" idx="1"/>
          </p:nvPr>
        </p:nvSpPr>
        <p:spPr/>
        <p:txBody>
          <a:bodyPr/>
          <a:lstStyle/>
          <a:p>
            <a:pPr marL="173038" lvl="1" indent="-173038">
              <a:lnSpc>
                <a:spcPct val="90000"/>
              </a:lnSpc>
              <a:buFontTx/>
              <a:buChar char="•"/>
            </a:pPr>
            <a:r>
              <a:rPr lang="en-US" altLang="en-US" sz="2400" dirty="0"/>
              <a:t>This explains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Tree>
    <p:extLst>
      <p:ext uri="{BB962C8B-B14F-4D97-AF65-F5344CB8AC3E}">
        <p14:creationId xmlns:p14="http://schemas.microsoft.com/office/powerpoint/2010/main" val="285645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fld id="{A1872159-B09F-42F0-A049-4537733AE7CA}" type="slidenum">
              <a:rPr lang="en-US" altLang="en-US"/>
              <a:pPr/>
              <a:t>14</a:t>
            </a:fld>
            <a:endParaRPr lang="en-US" altLang="en-US"/>
          </a:p>
        </p:txBody>
      </p:sp>
      <p:sp>
        <p:nvSpPr>
          <p:cNvPr id="12293" name="AutoShape 5"/>
          <p:cNvSpPr>
            <a:spLocks noChangeArrowheads="1"/>
          </p:cNvSpPr>
          <p:nvPr/>
        </p:nvSpPr>
        <p:spPr bwMode="auto">
          <a:xfrm>
            <a:off x="1752600" y="1817211"/>
            <a:ext cx="5334000" cy="36576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 name="Rectangle 2"/>
          <p:cNvSpPr>
            <a:spLocks noGrp="1" noChangeArrowheads="1"/>
          </p:cNvSpPr>
          <p:nvPr>
            <p:ph type="title"/>
          </p:nvPr>
        </p:nvSpPr>
        <p:spPr>
          <a:ln/>
        </p:spPr>
        <p:txBody>
          <a:bodyPr>
            <a:normAutofit fontScale="90000"/>
          </a:bodyPr>
          <a:lstStyle/>
          <a:p>
            <a:r>
              <a:rPr lang="en-US" altLang="en-US" dirty="0"/>
              <a:t>The Fuse Characteristic Dictates Utility Fault Protection Practices On Distribution</a:t>
            </a:r>
            <a:br>
              <a:rPr lang="en-US" altLang="en-US" sz="4000" dirty="0"/>
            </a:br>
            <a:endParaRPr lang="en-US" altLang="en-US" dirty="0"/>
          </a:p>
        </p:txBody>
      </p:sp>
      <p:graphicFrame>
        <p:nvGraphicFramePr>
          <p:cNvPr id="12292" name="Object 4"/>
          <p:cNvGraphicFramePr>
            <a:graphicFrameLocks noChangeAspect="1"/>
          </p:cNvGraphicFramePr>
          <p:nvPr>
            <p:extLst/>
          </p:nvPr>
        </p:nvGraphicFramePr>
        <p:xfrm>
          <a:off x="2057400" y="2045811"/>
          <a:ext cx="4725988" cy="3241675"/>
        </p:xfrm>
        <a:graphic>
          <a:graphicData uri="http://schemas.openxmlformats.org/presentationml/2006/ole">
            <mc:AlternateContent xmlns:mc="http://schemas.openxmlformats.org/markup-compatibility/2006">
              <mc:Choice xmlns:v="urn:schemas-microsoft-com:vml" Requires="v">
                <p:oleObj spid="_x0000_s4136" name="Document" r:id="rId4" imgW="4725000" imgH="3242160" progId="Word.Document.8">
                  <p:embed/>
                </p:oleObj>
              </mc:Choice>
              <mc:Fallback>
                <p:oleObj name="Document" r:id="rId4" imgW="4725000" imgH="3242160" progId="Word.Document.8">
                  <p:embed/>
                  <p:pic>
                    <p:nvPicPr>
                      <p:cNvPr id="12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045811"/>
                        <a:ext cx="4725988"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019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638D4E8D-0979-4152-AA28-02AEA2E57A8A}" type="slidenum">
              <a:rPr lang="en-US" altLang="en-US"/>
              <a:pPr/>
              <a:t>15</a:t>
            </a:fld>
            <a:endParaRPr lang="en-US" altLang="en-US"/>
          </a:p>
        </p:txBody>
      </p:sp>
      <p:sp>
        <p:nvSpPr>
          <p:cNvPr id="13314" name="Rectangle 2"/>
          <p:cNvSpPr>
            <a:spLocks noGrp="1" noChangeArrowheads="1"/>
          </p:cNvSpPr>
          <p:nvPr>
            <p:ph type="title"/>
          </p:nvPr>
        </p:nvSpPr>
        <p:spPr>
          <a:ln/>
        </p:spPr>
        <p:txBody>
          <a:bodyPr/>
          <a:lstStyle/>
          <a:p>
            <a:r>
              <a:rPr lang="en-US" altLang="en-US"/>
              <a:t>Fuse Characteristic, cont’d</a:t>
            </a:r>
          </a:p>
        </p:txBody>
      </p:sp>
      <p:sp>
        <p:nvSpPr>
          <p:cNvPr id="13315" name="Rectangle 3"/>
          <p:cNvSpPr>
            <a:spLocks noGrp="1" noChangeArrowheads="1"/>
          </p:cNvSpPr>
          <p:nvPr>
            <p:ph type="body" idx="1"/>
          </p:nvPr>
        </p:nvSpPr>
        <p:spPr/>
        <p:txBody>
          <a:bodyPr/>
          <a:lstStyle/>
          <a:p>
            <a:r>
              <a:rPr lang="en-US" altLang="en-US"/>
              <a:t>A fuse is a one-shot device</a:t>
            </a:r>
          </a:p>
          <a:p>
            <a:r>
              <a:rPr lang="en-US" altLang="en-US"/>
              <a:t>Operates faster for higher currents</a:t>
            </a:r>
          </a:p>
          <a:p>
            <a:r>
              <a:rPr lang="en-US" altLang="en-US"/>
              <a:t>To coordinate with this:</a:t>
            </a:r>
          </a:p>
          <a:p>
            <a:pPr lvl="1"/>
            <a:r>
              <a:rPr lang="en-US" altLang="en-US"/>
              <a:t>Upstream devices have same basic shape</a:t>
            </a:r>
          </a:p>
          <a:p>
            <a:pPr lvl="1"/>
            <a:r>
              <a:rPr lang="en-US" altLang="en-US"/>
              <a:t>Devices closer to substation act slower</a:t>
            </a:r>
          </a:p>
          <a:p>
            <a:pPr lvl="2"/>
            <a:r>
              <a:rPr lang="en-US" altLang="en-US"/>
              <a:t>Except for “fast” or “instantaneous” tripping where we try once or twice to save the fuse</a:t>
            </a:r>
          </a:p>
        </p:txBody>
      </p:sp>
    </p:spTree>
    <p:extLst>
      <p:ext uri="{BB962C8B-B14F-4D97-AF65-F5344CB8AC3E}">
        <p14:creationId xmlns:p14="http://schemas.microsoft.com/office/powerpoint/2010/main" val="388176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AutoShape 4"/>
          <p:cNvSpPr>
            <a:spLocks noChangeArrowheads="1"/>
          </p:cNvSpPr>
          <p:nvPr/>
        </p:nvSpPr>
        <p:spPr bwMode="auto">
          <a:xfrm>
            <a:off x="533400" y="1676400"/>
            <a:ext cx="8305800" cy="4267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0" name="Rectangle 2"/>
          <p:cNvSpPr>
            <a:spLocks noGrp="1" noChangeArrowheads="1"/>
          </p:cNvSpPr>
          <p:nvPr>
            <p:ph type="title"/>
          </p:nvPr>
        </p:nvSpPr>
        <p:spPr>
          <a:ln/>
        </p:spPr>
        <p:txBody>
          <a:bodyPr/>
          <a:lstStyle/>
          <a:p>
            <a:r>
              <a:rPr lang="en-US" altLang="en-US" dirty="0"/>
              <a:t>Radial Distribution Fault Protection</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1258556" y="3297534"/>
            <a:ext cx="4648200"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9000" y="3429000"/>
            <a:ext cx="838200" cy="1905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8399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AutoShape 4"/>
          <p:cNvSpPr>
            <a:spLocks noChangeArrowheads="1"/>
          </p:cNvSpPr>
          <p:nvPr/>
        </p:nvSpPr>
        <p:spPr bwMode="auto">
          <a:xfrm>
            <a:off x="762000" y="1752600"/>
            <a:ext cx="6896100" cy="39624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4" name="Rectangle 2"/>
          <p:cNvSpPr>
            <a:spLocks noGrp="1" noChangeArrowheads="1"/>
          </p:cNvSpPr>
          <p:nvPr>
            <p:ph type="title"/>
          </p:nvPr>
        </p:nvSpPr>
        <p:spPr>
          <a:ln/>
        </p:spPr>
        <p:txBody>
          <a:bodyPr/>
          <a:lstStyle/>
          <a:p>
            <a:r>
              <a:rPr lang="en-US" altLang="en-US"/>
              <a:t>Transmission Fault Protection</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116138"/>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5334000" y="4114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Multiple Sources</a:t>
            </a:r>
          </a:p>
        </p:txBody>
      </p:sp>
      <p:sp>
        <p:nvSpPr>
          <p:cNvPr id="131078" name="Line 6"/>
          <p:cNvSpPr>
            <a:spLocks noChangeShapeType="1"/>
          </p:cNvSpPr>
          <p:nvPr/>
        </p:nvSpPr>
        <p:spPr bwMode="auto">
          <a:xfrm flipH="1">
            <a:off x="3863975"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2672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200400"/>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3810000"/>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5807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is changing that</a:t>
            </a:r>
          </a:p>
          <a:p>
            <a:pPr lvl="1"/>
            <a:r>
              <a:rPr lang="en-US" dirty="0"/>
              <a:t>Current flows in more than one direction</a:t>
            </a:r>
          </a:p>
          <a:p>
            <a:pPr lvl="1"/>
            <a:r>
              <a:rPr lang="en-US" dirty="0"/>
              <a:t>Overcurrent relaying/fuses inadequate on microgrids</a:t>
            </a:r>
          </a:p>
        </p:txBody>
      </p:sp>
    </p:spTree>
    <p:extLst>
      <p:ext uri="{BB962C8B-B14F-4D97-AF65-F5344CB8AC3E}">
        <p14:creationId xmlns:p14="http://schemas.microsoft.com/office/powerpoint/2010/main" val="61077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4E0102C0-5C5E-406A-A627-9D21585B1E07}" type="slidenum">
              <a:rPr lang="en-US" altLang="en-US"/>
              <a:pPr/>
              <a:t>19</a:t>
            </a:fld>
            <a:endParaRPr lang="en-US" altLang="en-US"/>
          </a:p>
        </p:txBody>
      </p:sp>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type="body"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Tree>
    <p:extLst>
      <p:ext uri="{BB962C8B-B14F-4D97-AF65-F5344CB8AC3E}">
        <p14:creationId xmlns:p14="http://schemas.microsoft.com/office/powerpoint/2010/main" val="341327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type="body"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17C6D6B3-707E-4279-BF82-7CB04777ABCF}" type="slidenum">
              <a:rPr lang="en-US" altLang="en-US"/>
              <a:pPr/>
              <a:t>22</a:t>
            </a:fld>
            <a:endParaRPr lang="en-US" altLang="en-US"/>
          </a:p>
        </p:txBody>
      </p:sp>
      <p:sp>
        <p:nvSpPr>
          <p:cNvPr id="14338" name="Rectangle 2"/>
          <p:cNvSpPr>
            <a:spLocks noGrp="1" noChangeArrowheads="1"/>
          </p:cNvSpPr>
          <p:nvPr>
            <p:ph type="title"/>
          </p:nvPr>
        </p:nvSpPr>
        <p:spPr>
          <a:ln/>
        </p:spPr>
        <p:txBody>
          <a:bodyPr/>
          <a:lstStyle/>
          <a:p>
            <a:r>
              <a:rPr lang="en-US" altLang="en-US" dirty="0"/>
              <a:t>Reclosing on Radial Circuits</a:t>
            </a:r>
          </a:p>
        </p:txBody>
      </p:sp>
      <p:sp>
        <p:nvSpPr>
          <p:cNvPr id="14339" name="Rectangle 3"/>
          <p:cNvSpPr>
            <a:spLocks noGrp="1" noChangeArrowheads="1"/>
          </p:cNvSpPr>
          <p:nvPr>
            <p:ph type="body" idx="1"/>
          </p:nvPr>
        </p:nvSpPr>
        <p:spPr/>
        <p:txBody>
          <a:bodyPr/>
          <a:lstStyle/>
          <a:p>
            <a:r>
              <a:rPr lang="en-US" altLang="en-US" dirty="0"/>
              <a:t>Most faults on primary distribution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p:txBody>
      </p:sp>
    </p:spTree>
    <p:extLst>
      <p:ext uri="{BB962C8B-B14F-4D97-AF65-F5344CB8AC3E}">
        <p14:creationId xmlns:p14="http://schemas.microsoft.com/office/powerpoint/2010/main" val="18554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ln/>
        </p:spPr>
        <p:txBody>
          <a:bodyPr/>
          <a:lstStyle/>
          <a:p>
            <a:r>
              <a:rPr lang="en-US" altLang="en-US"/>
              <a:t>Typical Reclosing Sequences</a:t>
            </a:r>
          </a:p>
        </p:txBody>
      </p:sp>
      <p:graphicFrame>
        <p:nvGraphicFramePr>
          <p:cNvPr id="15363" name="Object 3"/>
          <p:cNvGraphicFramePr>
            <a:graphicFrameLocks noGrp="1" noChangeAspect="1"/>
          </p:cNvGraphicFramePr>
          <p:nvPr>
            <p:ph type="body" idx="1"/>
          </p:nvPr>
        </p:nvGraphicFramePr>
        <p:xfrm>
          <a:off x="838200" y="1676400"/>
          <a:ext cx="5183188" cy="4343400"/>
        </p:xfrm>
        <a:graphic>
          <a:graphicData uri="http://schemas.openxmlformats.org/presentationml/2006/ole">
            <mc:AlternateContent xmlns:mc="http://schemas.openxmlformats.org/markup-compatibility/2006">
              <mc:Choice xmlns:v="urn:schemas-microsoft-com:vml" Requires="v">
                <p:oleObj spid="_x0000_s5160" name="Document" r:id="rId4" imgW="4582080" imgH="3908160" progId="Word.Document.8">
                  <p:embed/>
                </p:oleObj>
              </mc:Choice>
              <mc:Fallback>
                <p:oleObj name="Document" r:id="rId4" imgW="4582080" imgH="3908160" progId="Word.Document.8">
                  <p:embed/>
                  <p:pic>
                    <p:nvPicPr>
                      <p:cNvPr id="15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76400"/>
                        <a:ext cx="5183188" cy="4343400"/>
                      </a:xfrm>
                      <a:prstGeom prst="rect">
                        <a:avLst/>
                      </a:prstGeom>
                    </p:spPr>
                  </p:pic>
                </p:oleObj>
              </mc:Fallback>
            </mc:AlternateContent>
          </a:graphicData>
        </a:graphic>
      </p:graphicFrame>
      <p:sp>
        <p:nvSpPr>
          <p:cNvPr id="15364" name="Text Box 4"/>
          <p:cNvSpPr txBox="1">
            <a:spLocks noChangeArrowheads="1"/>
          </p:cNvSpPr>
          <p:nvPr/>
        </p:nvSpPr>
        <p:spPr bwMode="auto">
          <a:xfrm>
            <a:off x="6400800" y="1752600"/>
            <a:ext cx="2209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DG may prevent faults from clearing </a:t>
            </a:r>
          </a:p>
          <a:p>
            <a:pPr>
              <a:spcBef>
                <a:spcPct val="50000"/>
              </a:spcBef>
            </a:pPr>
            <a:r>
              <a:rPr lang="en-US" altLang="en-US" sz="1800">
                <a:solidFill>
                  <a:schemeClr val="bg1"/>
                </a:solidFill>
              </a:rPr>
              <a:t>DG may be damaged by reclose</a:t>
            </a:r>
            <a:endParaRPr lang="en-US" altLang="en-US" sz="2400">
              <a:solidFill>
                <a:schemeClr val="bg1"/>
              </a:solidFill>
            </a:endParaRPr>
          </a:p>
        </p:txBody>
      </p:sp>
      <p:sp>
        <p:nvSpPr>
          <p:cNvPr id="15365" name="Text Box 5"/>
          <p:cNvSpPr txBox="1">
            <a:spLocks noChangeArrowheads="1"/>
          </p:cNvSpPr>
          <p:nvPr/>
        </p:nvSpPr>
        <p:spPr bwMode="auto">
          <a:xfrm>
            <a:off x="6477000" y="3962400"/>
            <a:ext cx="2362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solidFill>
                  <a:schemeClr val="tx2">
                    <a:lumMod val="60000"/>
                    <a:lumOff val="40000"/>
                  </a:schemeClr>
                </a:solidFill>
              </a:rPr>
              <a:t>DG must disconnect here</a:t>
            </a:r>
          </a:p>
        </p:txBody>
      </p:sp>
      <p:sp>
        <p:nvSpPr>
          <p:cNvPr id="15366" name="Line 6"/>
          <p:cNvSpPr>
            <a:spLocks noChangeShapeType="1"/>
          </p:cNvSpPr>
          <p:nvPr/>
        </p:nvSpPr>
        <p:spPr bwMode="auto">
          <a:xfrm>
            <a:off x="1981200" y="1828800"/>
            <a:ext cx="0" cy="373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flipH="1" flipV="1">
            <a:off x="2057400" y="4038600"/>
            <a:ext cx="4495800" cy="2286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180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5"/>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5366"/>
                                        </p:tgtEl>
                                        <p:attrNameLst>
                                          <p:attrName>style.visibility</p:attrName>
                                        </p:attrNameLst>
                                      </p:cBhvr>
                                      <p:to>
                                        <p:strVal val="visible"/>
                                      </p:to>
                                    </p:set>
                                    <p:anim calcmode="lin" valueType="num">
                                      <p:cBhvr additive="base">
                                        <p:cTn id="10" dur="500" fill="hold"/>
                                        <p:tgtEl>
                                          <p:spTgt spid="15366"/>
                                        </p:tgtEl>
                                        <p:attrNameLst>
                                          <p:attrName>ppt_x</p:attrName>
                                        </p:attrNameLst>
                                      </p:cBhvr>
                                      <p:tavLst>
                                        <p:tav tm="0">
                                          <p:val>
                                            <p:strVal val="1+#ppt_w/2"/>
                                          </p:val>
                                        </p:tav>
                                        <p:tav tm="100000">
                                          <p:val>
                                            <p:strVal val="#ppt_x"/>
                                          </p:val>
                                        </p:tav>
                                      </p:tavLst>
                                    </p:anim>
                                    <p:anim calcmode="lin" valueType="num">
                                      <p:cBhvr additive="base">
                                        <p:cTn id="11" dur="500" fill="hold"/>
                                        <p:tgtEl>
                                          <p:spTgt spid="15366"/>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5367"/>
                                        </p:tgtEl>
                                        <p:attrNameLst>
                                          <p:attrName>style.visibility</p:attrName>
                                        </p:attrNameLst>
                                      </p:cBhvr>
                                      <p:to>
                                        <p:strVal val="visible"/>
                                      </p:to>
                                    </p:set>
                                    <p:anim calcmode="lin" valueType="num">
                                      <p:cBhvr additive="base">
                                        <p:cTn id="15" dur="500" fill="hold"/>
                                        <p:tgtEl>
                                          <p:spTgt spid="15367"/>
                                        </p:tgtEl>
                                        <p:attrNameLst>
                                          <p:attrName>ppt_x</p:attrName>
                                        </p:attrNameLst>
                                      </p:cBhvr>
                                      <p:tavLst>
                                        <p:tav tm="0">
                                          <p:val>
                                            <p:strVal val="1+#ppt_w/2"/>
                                          </p:val>
                                        </p:tav>
                                        <p:tav tm="100000">
                                          <p:val>
                                            <p:strVal val="#ppt_x"/>
                                          </p:val>
                                        </p:tav>
                                      </p:tavLst>
                                    </p:anim>
                                    <p:anim calcmode="lin" valueType="num">
                                      <p:cBhvr additive="base">
                                        <p:cTn id="16"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nimBg="1"/>
      <p:bldP spid="153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type="body"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protection system just to accommodate DER devices</a:t>
            </a:r>
          </a:p>
          <a:p>
            <a:r>
              <a:rPr lang="en-US" altLang="en-US" dirty="0"/>
              <a:t>DER must disconnect for fault clearing on same feeder or LV network</a:t>
            </a:r>
          </a:p>
          <a:p>
            <a:r>
              <a:rPr lang="en-US" altLang="en-US" dirty="0"/>
              <a:t>The greater value for DER is generally on the end-user side or to </a:t>
            </a:r>
            <a:r>
              <a:rPr lang="en-US" altLang="en-US" dirty="0" err="1"/>
              <a:t>subtransmission</a:t>
            </a:r>
            <a:r>
              <a:rPr lang="en-US" altLang="en-US" dirty="0"/>
              <a:t> feed to distribution</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p:txBody>
          <a:bodyPr/>
          <a:lstStyle/>
          <a:p>
            <a:pPr eaLnBrk="1" hangingPunct="1"/>
            <a:r>
              <a:rPr lang="en-US" altLang="en-US"/>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64"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Unbalanced Distribution System</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743200"/>
            <a:ext cx="6981340" cy="2760027"/>
          </a:xfrm>
          <a:prstGeom prst="rect">
            <a:avLst/>
          </a:prstGeom>
          <a:noFill/>
          <a:ln>
            <a:noFill/>
          </a:ln>
        </p:spPr>
      </p:pic>
      <p:sp>
        <p:nvSpPr>
          <p:cNvPr id="6" name="TextBox 5"/>
          <p:cNvSpPr txBox="1"/>
          <p:nvPr/>
        </p:nvSpPr>
        <p:spPr>
          <a:xfrm>
            <a:off x="838200" y="1752600"/>
            <a:ext cx="7315200" cy="461665"/>
          </a:xfrm>
          <a:prstGeom prst="rect">
            <a:avLst/>
          </a:prstGeom>
          <a:noFill/>
        </p:spPr>
        <p:txBody>
          <a:bodyPr wrap="square" rtlCol="0">
            <a:spAutoFit/>
          </a:bodyPr>
          <a:lstStyle/>
          <a:p>
            <a:r>
              <a:rPr lang="en-US" sz="2400" dirty="0"/>
              <a:t>This takes more than a positive-sequence model !!</a:t>
            </a:r>
          </a:p>
        </p:txBody>
      </p:sp>
    </p:spTree>
    <p:extLst>
      <p:ext uri="{BB962C8B-B14F-4D97-AF65-F5344CB8AC3E}">
        <p14:creationId xmlns:p14="http://schemas.microsoft.com/office/powerpoint/2010/main" val="334366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1371600"/>
            <a:ext cx="8382000" cy="41910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2088"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112" name="Document" r:id="rId4" imgW="5258520" imgH="2640960" progId="Word.Document.8">
                  <p:embed/>
                </p:oleObj>
              </mc:Choice>
              <mc:Fallback>
                <p:oleObj name="Document" r:id="rId4" imgW="5258520" imgH="264096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2174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 of Distribution Systems</a:t>
            </a:r>
          </a:p>
        </p:txBody>
      </p:sp>
      <p:sp>
        <p:nvSpPr>
          <p:cNvPr id="12291" name="Rectangle 3"/>
          <p:cNvSpPr>
            <a:spLocks noGrp="1" noChangeArrowheads="1"/>
          </p:cNvSpPr>
          <p:nvPr>
            <p:ph type="body" sz="half" idx="1"/>
          </p:nvPr>
        </p:nvSpPr>
        <p:spPr/>
        <p:txBody>
          <a:bodyPr/>
          <a:lstStyle/>
          <a:p>
            <a:pPr>
              <a:lnSpc>
                <a:spcPct val="90000"/>
              </a:lnSpc>
            </a:pPr>
            <a:r>
              <a:rPr lang="en-US" altLang="en-US" sz="2200"/>
              <a:t>North American System</a:t>
            </a:r>
          </a:p>
          <a:p>
            <a:pPr lvl="1">
              <a:lnSpc>
                <a:spcPct val="90000"/>
              </a:lnSpc>
            </a:pPr>
            <a:r>
              <a:rPr lang="en-US" altLang="en-US" sz="2200"/>
              <a:t>Primary (MV) system is extensive, complex</a:t>
            </a:r>
          </a:p>
          <a:p>
            <a:pPr lvl="1">
              <a:lnSpc>
                <a:spcPct val="90000"/>
              </a:lnSpc>
            </a:pPr>
            <a:r>
              <a:rPr lang="en-US" altLang="en-US" sz="2200"/>
              <a:t>Secondary (LV) is short</a:t>
            </a:r>
          </a:p>
          <a:p>
            <a:pPr lvl="1">
              <a:lnSpc>
                <a:spcPct val="90000"/>
              </a:lnSpc>
            </a:pPr>
            <a:r>
              <a:rPr lang="en-US" altLang="en-US" sz="2200"/>
              <a:t>4-5 houses per distribution transformer</a:t>
            </a:r>
          </a:p>
          <a:p>
            <a:pPr lvl="2">
              <a:lnSpc>
                <a:spcPct val="90000"/>
              </a:lnSpc>
            </a:pPr>
            <a:r>
              <a:rPr lang="en-US" altLang="en-US"/>
              <a:t>120/240 V single-phase (“split phase”) service</a:t>
            </a:r>
          </a:p>
          <a:p>
            <a:pPr lvl="1">
              <a:lnSpc>
                <a:spcPct val="90000"/>
              </a:lnSpc>
            </a:pPr>
            <a:r>
              <a:rPr lang="en-US" altLang="en-US" sz="2200"/>
              <a:t>1 Industrial customer per distribution transformer</a:t>
            </a:r>
          </a:p>
          <a:p>
            <a:pPr lvl="2">
              <a:lnSpc>
                <a:spcPct val="90000"/>
              </a:lnSpc>
            </a:pPr>
            <a:r>
              <a:rPr lang="en-US" altLang="en-US"/>
              <a:t>Or multiple transformers per customer</a:t>
            </a:r>
          </a:p>
          <a:p>
            <a:pPr lvl="1">
              <a:lnSpc>
                <a:spcPct val="90000"/>
              </a:lnSpc>
            </a:pPr>
            <a:r>
              <a:rPr lang="en-US" altLang="en-US" sz="2200"/>
              <a:t>Extended by adding transformer + wire</a:t>
            </a:r>
          </a:p>
        </p:txBody>
      </p:sp>
      <p:sp>
        <p:nvSpPr>
          <p:cNvPr id="12292" name="Rectangle 4"/>
          <p:cNvSpPr>
            <a:spLocks noGrp="1" noChangeArrowheads="1"/>
          </p:cNvSpPr>
          <p:nvPr>
            <p:ph type="body" sz="half" idx="2"/>
          </p:nvPr>
        </p:nvSpPr>
        <p:spPr/>
        <p:txBody>
          <a:bodyPr/>
          <a:lstStyle/>
          <a:p>
            <a:r>
              <a:rPr lang="en-US" altLang="en-US" sz="2200"/>
              <a:t>European Style System</a:t>
            </a:r>
          </a:p>
          <a:p>
            <a:pPr lvl="1"/>
            <a:r>
              <a:rPr lang="en-US" altLang="en-US" sz="2200"/>
              <a:t>MV System has simpler structure</a:t>
            </a:r>
          </a:p>
          <a:p>
            <a:pPr lvl="1"/>
            <a:r>
              <a:rPr lang="en-US" altLang="en-US" sz="2200"/>
              <a:t>LV System (400 V) is extensive</a:t>
            </a:r>
          </a:p>
          <a:p>
            <a:pPr lvl="1"/>
            <a:r>
              <a:rPr lang="en-US" altLang="en-US" sz="2200"/>
              <a:t>Perhaps 100 residences on MV/LV transformer</a:t>
            </a:r>
          </a:p>
          <a:p>
            <a:pPr lvl="2"/>
            <a:r>
              <a:rPr lang="en-US" altLang="en-US"/>
              <a:t>230/400 V 3-phase</a:t>
            </a:r>
          </a:p>
          <a:p>
            <a:pPr lvl="1"/>
            <a:r>
              <a:rPr lang="en-US" altLang="en-US" sz="2200"/>
              <a:t>Extended by adding wire</a:t>
            </a:r>
          </a:p>
          <a:p>
            <a:pPr lvl="2"/>
            <a:r>
              <a:rPr lang="en-US" altLang="en-US"/>
              <a:t>Fewer transformers</a:t>
            </a:r>
          </a:p>
        </p:txBody>
      </p:sp>
    </p:spTree>
    <p:extLst>
      <p:ext uri="{BB962C8B-B14F-4D97-AF65-F5344CB8AC3E}">
        <p14:creationId xmlns:p14="http://schemas.microsoft.com/office/powerpoint/2010/main" val="227727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60" y="-152400"/>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3A9CD0-2239-4A17-AE12-8DE9BDDF5A5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703</TotalTime>
  <Words>905</Words>
  <Application>Microsoft Office PowerPoint</Application>
  <PresentationFormat>On-screen Show (4:3)</PresentationFormat>
  <Paragraphs>156</Paragraphs>
  <Slides>25</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Arial Black</vt:lpstr>
      <vt:lpstr>Arial Narrow</vt:lpstr>
      <vt:lpstr>Calibri</vt:lpstr>
      <vt:lpstr>Wingdings</vt:lpstr>
      <vt:lpstr>2017 PowerPoint Theme</vt:lpstr>
      <vt:lpstr>Document</vt:lpstr>
      <vt:lpstr>Advanced Modeling for Distribution Planning with OpenDSS </vt:lpstr>
      <vt:lpstr>Instructor</vt:lpstr>
      <vt:lpstr>Introduction to  Distribution Systems</vt:lpstr>
      <vt:lpstr>Typical North American Distribution System</vt:lpstr>
      <vt:lpstr>The Unbalanced Distribution System</vt:lpstr>
      <vt:lpstr>Typical European Style System</vt:lpstr>
      <vt:lpstr>Comparisons of Systems</vt:lpstr>
      <vt:lpstr>Comparison of Distribution Systems</vt:lpstr>
      <vt:lpstr>Urban  Low-Voltage Network Systems</vt:lpstr>
      <vt:lpstr>Urban LV Network Systems – Another View</vt:lpstr>
      <vt:lpstr>Urban LV Network Systems</vt:lpstr>
      <vt:lpstr>Why are most distribution systems radial?</vt:lpstr>
      <vt:lpstr>Utility Fault-Clearing Practices</vt:lpstr>
      <vt:lpstr>The Fuse Characteristic Dictates Utility Fault Protection Practices On Distribution </vt:lpstr>
      <vt:lpstr>Fuse Characteristic, cont’d</vt:lpstr>
      <vt:lpstr>Radial Distribution Fault Protection</vt:lpstr>
      <vt:lpstr>Transmission Fault Protection</vt:lpstr>
      <vt:lpstr>Radial Circuit Economics</vt:lpstr>
      <vt:lpstr>Radial System Protection Principles</vt:lpstr>
      <vt:lpstr>LV Network Systems</vt:lpstr>
      <vt:lpstr>LV Network Protection Principles</vt:lpstr>
      <vt:lpstr>Reclosing on Radial Circuits</vt:lpstr>
      <vt:lpstr>Typical Reclosing Sequences</vt:lpstr>
      <vt:lpstr>Summary: Distribution Systems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55</cp:revision>
  <cp:lastPrinted>2014-11-24T20:31:07Z</cp:lastPrinted>
  <dcterms:created xsi:type="dcterms:W3CDTF">2017-04-05T15:17:39Z</dcterms:created>
  <dcterms:modified xsi:type="dcterms:W3CDTF">2017-06-22T01:38:17Z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