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24"/>
  </p:notesMasterIdLst>
  <p:sldIdLst>
    <p:sldId id="283" r:id="rId5"/>
    <p:sldId id="344" r:id="rId6"/>
    <p:sldId id="345" r:id="rId7"/>
    <p:sldId id="350" r:id="rId8"/>
    <p:sldId id="351" r:id="rId9"/>
    <p:sldId id="346" r:id="rId10"/>
    <p:sldId id="358" r:id="rId11"/>
    <p:sldId id="347" r:id="rId12"/>
    <p:sldId id="353" r:id="rId13"/>
    <p:sldId id="348" r:id="rId14"/>
    <p:sldId id="352" r:id="rId15"/>
    <p:sldId id="349" r:id="rId16"/>
    <p:sldId id="357" r:id="rId17"/>
    <p:sldId id="359" r:id="rId18"/>
    <p:sldId id="360" r:id="rId19"/>
    <p:sldId id="361" r:id="rId20"/>
    <p:sldId id="362" r:id="rId21"/>
    <p:sldId id="363" r:id="rId22"/>
    <p:sldId id="339" r:id="rId23"/>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6366" autoAdjust="0"/>
  </p:normalViewPr>
  <p:slideViewPr>
    <p:cSldViewPr snapToGrid="0">
      <p:cViewPr varScale="1">
        <p:scale>
          <a:sx n="83" d="100"/>
          <a:sy n="83" d="100"/>
        </p:scale>
        <p:origin x="1358" y="77"/>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6/23/2017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5BE8138-13D2-49C0-9E88-103C5440F792}" type="slidenum">
              <a:rPr lang="en-US" altLang="en-US" sz="1200">
                <a:solidFill>
                  <a:schemeClr val="tx1"/>
                </a:solidFill>
              </a:rPr>
              <a:pPr/>
              <a:t>4</a:t>
            </a:fld>
            <a:endParaRPr lang="en-US" altLang="en-US" sz="1200">
              <a:solidFill>
                <a:schemeClr val="tx1"/>
              </a:solidFill>
            </a:endParaRPr>
          </a:p>
        </p:txBody>
      </p:sp>
      <p:sp>
        <p:nvSpPr>
          <p:cNvPr id="194563" name="Rectangle 2"/>
          <p:cNvSpPr>
            <a:spLocks noGrp="1" noRot="1" noChangeAspect="1" noChangeArrowheads="1" noTextEdit="1"/>
          </p:cNvSpPr>
          <p:nvPr>
            <p:ph type="sldImg"/>
          </p:nvPr>
        </p:nvSpPr>
        <p:spPr>
          <a:xfrm>
            <a:off x="1108075" y="695325"/>
            <a:ext cx="4646613" cy="3486150"/>
          </a:xfrm>
          <a:ln/>
        </p:spPr>
      </p:sp>
      <p:sp>
        <p:nvSpPr>
          <p:cNvPr id="19456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6863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5EA810-F301-4B24-9404-6768F6A0238D}" type="slidenum">
              <a:rPr lang="en-US" altLang="en-US" sz="1200">
                <a:solidFill>
                  <a:schemeClr val="tx1"/>
                </a:solidFill>
              </a:rPr>
              <a:pPr/>
              <a:t>5</a:t>
            </a:fld>
            <a:endParaRPr lang="en-US" altLang="en-US" sz="1200">
              <a:solidFill>
                <a:schemeClr val="tx1"/>
              </a:solidFill>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472067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Shunt Capacitors - </a:t>
            </a:r>
            <a:r>
              <a:rPr lang="en-US" dirty="0" err="1"/>
              <a:t>CapControl</a:t>
            </a:r>
            <a:endParaRPr lang="en-US" dirty="0"/>
          </a:p>
        </p:txBody>
      </p:sp>
      <p:sp>
        <p:nvSpPr>
          <p:cNvPr id="3" name="Content Placeholder 2"/>
          <p:cNvSpPr>
            <a:spLocks noGrp="1"/>
          </p:cNvSpPr>
          <p:nvPr>
            <p:ph idx="1"/>
          </p:nvPr>
        </p:nvSpPr>
        <p:spPr/>
        <p:txBody>
          <a:bodyPr/>
          <a:lstStyle/>
          <a:p>
            <a:r>
              <a:rPr lang="en-US" dirty="0"/>
              <a:t>The control is modeled separately from the Capacitor</a:t>
            </a:r>
          </a:p>
          <a:p>
            <a:r>
              <a:rPr lang="en-US" dirty="0"/>
              <a:t>Type</a:t>
            </a:r>
          </a:p>
          <a:p>
            <a:pPr lvl="1"/>
            <a:r>
              <a:rPr lang="en-US" dirty="0"/>
              <a:t>{Current | voltage | kvar | PF | time } </a:t>
            </a:r>
          </a:p>
          <a:p>
            <a:r>
              <a:rPr lang="en-US" dirty="0"/>
              <a:t>PT ratio</a:t>
            </a:r>
          </a:p>
          <a:p>
            <a:r>
              <a:rPr lang="en-US" dirty="0"/>
              <a:t>CT ratio</a:t>
            </a:r>
          </a:p>
          <a:p>
            <a:r>
              <a:rPr lang="en-US" dirty="0"/>
              <a:t>Time Delay, Delay OFF, Dead time</a:t>
            </a:r>
          </a:p>
          <a:p>
            <a:r>
              <a:rPr lang="en-US" dirty="0"/>
              <a:t>Voltage override</a:t>
            </a:r>
          </a:p>
          <a:p>
            <a:r>
              <a:rPr lang="en-US" dirty="0"/>
              <a:t>User model (optional)</a:t>
            </a:r>
          </a:p>
          <a:p>
            <a:endParaRPr lang="en-US" dirty="0"/>
          </a:p>
        </p:txBody>
      </p:sp>
    </p:spTree>
    <p:extLst>
      <p:ext uri="{BB962C8B-B14F-4D97-AF65-F5344CB8AC3E}">
        <p14:creationId xmlns:p14="http://schemas.microsoft.com/office/powerpoint/2010/main" val="71615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CapControl</a:t>
            </a:r>
            <a:r>
              <a:rPr lang="en-US" dirty="0"/>
              <a:t> Element Properties</a:t>
            </a:r>
          </a:p>
        </p:txBody>
      </p:sp>
      <p:pic>
        <p:nvPicPr>
          <p:cNvPr id="5" name="Picture 4"/>
          <p:cNvPicPr>
            <a:picLocks noChangeAspect="1"/>
          </p:cNvPicPr>
          <p:nvPr/>
        </p:nvPicPr>
        <p:blipFill>
          <a:blip r:embed="rId2"/>
          <a:stretch>
            <a:fillRect/>
          </a:stretch>
        </p:blipFill>
        <p:spPr>
          <a:xfrm>
            <a:off x="2209026" y="710005"/>
            <a:ext cx="2108488" cy="5792673"/>
          </a:xfrm>
          <a:prstGeom prst="rect">
            <a:avLst/>
          </a:prstGeom>
        </p:spPr>
      </p:pic>
      <p:sp>
        <p:nvSpPr>
          <p:cNvPr id="6" name="TextBox 5"/>
          <p:cNvSpPr txBox="1"/>
          <p:nvPr/>
        </p:nvSpPr>
        <p:spPr>
          <a:xfrm>
            <a:off x="5174428" y="1065007"/>
            <a:ext cx="2592593" cy="338554"/>
          </a:xfrm>
          <a:prstGeom prst="rect">
            <a:avLst/>
          </a:prstGeom>
          <a:noFill/>
        </p:spPr>
        <p:txBody>
          <a:bodyPr wrap="square" rtlCol="0">
            <a:spAutoFit/>
          </a:bodyPr>
          <a:lstStyle/>
          <a:p>
            <a:r>
              <a:rPr lang="en-US" dirty="0"/>
              <a:t>Monitored Element</a:t>
            </a:r>
          </a:p>
        </p:txBody>
      </p:sp>
      <p:sp>
        <p:nvSpPr>
          <p:cNvPr id="7" name="TextBox 6"/>
          <p:cNvSpPr txBox="1"/>
          <p:nvPr/>
        </p:nvSpPr>
        <p:spPr>
          <a:xfrm>
            <a:off x="5174427" y="1554485"/>
            <a:ext cx="2592593" cy="338554"/>
          </a:xfrm>
          <a:prstGeom prst="rect">
            <a:avLst/>
          </a:prstGeom>
          <a:noFill/>
        </p:spPr>
        <p:txBody>
          <a:bodyPr wrap="square" rtlCol="0">
            <a:spAutoFit/>
          </a:bodyPr>
          <a:lstStyle/>
          <a:p>
            <a:r>
              <a:rPr lang="en-US" dirty="0"/>
              <a:t>Controlled Element</a:t>
            </a:r>
          </a:p>
        </p:txBody>
      </p:sp>
      <p:cxnSp>
        <p:nvCxnSpPr>
          <p:cNvPr id="9" name="Straight Arrow Connector 8"/>
          <p:cNvCxnSpPr/>
          <p:nvPr/>
        </p:nvCxnSpPr>
        <p:spPr bwMode="auto">
          <a:xfrm flipH="1" flipV="1">
            <a:off x="3743661" y="1065007"/>
            <a:ext cx="1785770" cy="1692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flipH="1">
            <a:off x="3743661" y="1234284"/>
            <a:ext cx="1785770" cy="754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p:cNvCxnSpPr/>
          <p:nvPr/>
        </p:nvCxnSpPr>
        <p:spPr bwMode="auto">
          <a:xfrm flipH="1" flipV="1">
            <a:off x="3915784" y="1554485"/>
            <a:ext cx="1613647" cy="1692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14" name="Picture 13"/>
          <p:cNvPicPr>
            <a:picLocks noChangeAspect="1"/>
          </p:cNvPicPr>
          <p:nvPr/>
        </p:nvPicPr>
        <p:blipFill>
          <a:blip r:embed="rId3"/>
          <a:stretch>
            <a:fillRect/>
          </a:stretch>
        </p:blipFill>
        <p:spPr>
          <a:xfrm>
            <a:off x="4477888" y="3136753"/>
            <a:ext cx="3548663" cy="1952934"/>
          </a:xfrm>
          <a:prstGeom prst="rect">
            <a:avLst/>
          </a:prstGeom>
        </p:spPr>
      </p:pic>
    </p:spTree>
    <p:extLst>
      <p:ext uri="{BB962C8B-B14F-4D97-AF65-F5344CB8AC3E}">
        <p14:creationId xmlns:p14="http://schemas.microsoft.com/office/powerpoint/2010/main" val="24121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Voltage Regulator/OLTC</a:t>
            </a:r>
          </a:p>
        </p:txBody>
      </p:sp>
      <p:sp>
        <p:nvSpPr>
          <p:cNvPr id="3" name="Content Placeholder 2"/>
          <p:cNvSpPr>
            <a:spLocks noGrp="1"/>
          </p:cNvSpPr>
          <p:nvPr>
            <p:ph idx="1"/>
          </p:nvPr>
        </p:nvSpPr>
        <p:spPr/>
        <p:txBody>
          <a:bodyPr/>
          <a:lstStyle/>
          <a:p>
            <a:r>
              <a:rPr lang="en-US" dirty="0"/>
              <a:t>Voltage target </a:t>
            </a:r>
          </a:p>
          <a:p>
            <a:r>
              <a:rPr lang="en-US" dirty="0"/>
              <a:t>Bandwidth</a:t>
            </a:r>
          </a:p>
          <a:p>
            <a:r>
              <a:rPr lang="en-US" dirty="0"/>
              <a:t>Time Delay</a:t>
            </a:r>
          </a:p>
          <a:p>
            <a:r>
              <a:rPr lang="en-US" dirty="0"/>
              <a:t>PT ratio</a:t>
            </a:r>
          </a:p>
          <a:p>
            <a:r>
              <a:rPr lang="en-US" dirty="0"/>
              <a:t>CT primary rating (regulator rating)</a:t>
            </a:r>
          </a:p>
          <a:p>
            <a:r>
              <a:rPr lang="en-US" dirty="0"/>
              <a:t>Line-drop compensator (forward and reverse)</a:t>
            </a:r>
          </a:p>
          <a:p>
            <a:pPr lvl="1"/>
            <a:r>
              <a:rPr lang="en-US" dirty="0"/>
              <a:t>R     (in Volts!)</a:t>
            </a:r>
          </a:p>
          <a:p>
            <a:pPr lvl="1"/>
            <a:r>
              <a:rPr lang="en-US" dirty="0"/>
              <a:t>X</a:t>
            </a:r>
          </a:p>
          <a:p>
            <a:r>
              <a:rPr lang="en-US" dirty="0"/>
              <a:t>Remote bus to control</a:t>
            </a:r>
          </a:p>
        </p:txBody>
      </p:sp>
    </p:spTree>
    <p:extLst>
      <p:ext uri="{BB962C8B-B14F-4D97-AF65-F5344CB8AC3E}">
        <p14:creationId xmlns:p14="http://schemas.microsoft.com/office/powerpoint/2010/main" val="4127292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err="1"/>
              <a:t>RegControl</a:t>
            </a:r>
            <a:r>
              <a:rPr lang="en-US" sz="2400" dirty="0"/>
              <a:t> Element Properties</a:t>
            </a:r>
          </a:p>
        </p:txBody>
      </p:sp>
      <p:pic>
        <p:nvPicPr>
          <p:cNvPr id="4" name="Picture 3"/>
          <p:cNvPicPr>
            <a:picLocks noChangeAspect="1"/>
          </p:cNvPicPr>
          <p:nvPr/>
        </p:nvPicPr>
        <p:blipFill>
          <a:blip r:embed="rId2"/>
          <a:stretch>
            <a:fillRect/>
          </a:stretch>
        </p:blipFill>
        <p:spPr>
          <a:xfrm>
            <a:off x="440335" y="548323"/>
            <a:ext cx="2066925" cy="6124575"/>
          </a:xfrm>
          <a:prstGeom prst="rect">
            <a:avLst/>
          </a:prstGeom>
        </p:spPr>
      </p:pic>
      <p:sp>
        <p:nvSpPr>
          <p:cNvPr id="6" name="TextBox 5"/>
          <p:cNvSpPr txBox="1"/>
          <p:nvPr/>
        </p:nvSpPr>
        <p:spPr>
          <a:xfrm>
            <a:off x="3805517" y="745645"/>
            <a:ext cx="4822116" cy="338554"/>
          </a:xfrm>
          <a:prstGeom prst="rect">
            <a:avLst/>
          </a:prstGeom>
          <a:noFill/>
        </p:spPr>
        <p:txBody>
          <a:bodyPr wrap="square" rtlCol="0">
            <a:spAutoFit/>
          </a:bodyPr>
          <a:lstStyle/>
          <a:p>
            <a:r>
              <a:rPr lang="en-US" dirty="0"/>
              <a:t>Monitored and Controlled Transformer Winding</a:t>
            </a:r>
          </a:p>
        </p:txBody>
      </p:sp>
      <p:cxnSp>
        <p:nvCxnSpPr>
          <p:cNvPr id="8" name="Straight Arrow Connector 7"/>
          <p:cNvCxnSpPr/>
          <p:nvPr/>
        </p:nvCxnSpPr>
        <p:spPr bwMode="auto">
          <a:xfrm flipH="1" flipV="1">
            <a:off x="2140772" y="793294"/>
            <a:ext cx="1785770" cy="1692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flipH="1">
            <a:off x="2140772" y="962571"/>
            <a:ext cx="1785770" cy="754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 name="TextBox 10"/>
          <p:cNvSpPr txBox="1"/>
          <p:nvPr/>
        </p:nvSpPr>
        <p:spPr>
          <a:xfrm>
            <a:off x="2770094" y="1269817"/>
            <a:ext cx="4822116" cy="338554"/>
          </a:xfrm>
          <a:prstGeom prst="rect">
            <a:avLst/>
          </a:prstGeom>
          <a:noFill/>
        </p:spPr>
        <p:txBody>
          <a:bodyPr wrap="square" rtlCol="0">
            <a:spAutoFit/>
          </a:bodyPr>
          <a:lstStyle/>
          <a:p>
            <a:r>
              <a:rPr lang="en-US" dirty="0"/>
              <a:t>Remote Bus Monitoring (Optional)</a:t>
            </a:r>
          </a:p>
        </p:txBody>
      </p:sp>
      <p:cxnSp>
        <p:nvCxnSpPr>
          <p:cNvPr id="12" name="Straight Arrow Connector 11"/>
          <p:cNvCxnSpPr/>
          <p:nvPr/>
        </p:nvCxnSpPr>
        <p:spPr bwMode="auto">
          <a:xfrm flipH="1">
            <a:off x="1473797" y="1433665"/>
            <a:ext cx="2194561" cy="94445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14" name="Picture 13"/>
          <p:cNvPicPr>
            <a:picLocks noChangeAspect="1"/>
          </p:cNvPicPr>
          <p:nvPr/>
        </p:nvPicPr>
        <p:blipFill>
          <a:blip r:embed="rId3"/>
          <a:stretch>
            <a:fillRect/>
          </a:stretch>
        </p:blipFill>
        <p:spPr>
          <a:xfrm>
            <a:off x="3033657" y="2426609"/>
            <a:ext cx="5131613" cy="3517867"/>
          </a:xfrm>
          <a:prstGeom prst="rect">
            <a:avLst/>
          </a:prstGeom>
        </p:spPr>
      </p:pic>
    </p:spTree>
    <p:extLst>
      <p:ext uri="{BB962C8B-B14F-4D97-AF65-F5344CB8AC3E}">
        <p14:creationId xmlns:p14="http://schemas.microsoft.com/office/powerpoint/2010/main" val="1645556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Relay Control (Multifunction Relay)</a:t>
            </a:r>
          </a:p>
        </p:txBody>
      </p:sp>
      <p:pic>
        <p:nvPicPr>
          <p:cNvPr id="5" name="Picture 4"/>
          <p:cNvPicPr>
            <a:picLocks noChangeAspect="1"/>
          </p:cNvPicPr>
          <p:nvPr/>
        </p:nvPicPr>
        <p:blipFill>
          <a:blip r:embed="rId2"/>
          <a:stretch>
            <a:fillRect/>
          </a:stretch>
        </p:blipFill>
        <p:spPr>
          <a:xfrm>
            <a:off x="274320" y="695325"/>
            <a:ext cx="2019300" cy="6162675"/>
          </a:xfrm>
          <a:prstGeom prst="rect">
            <a:avLst/>
          </a:prstGeom>
        </p:spPr>
      </p:pic>
      <p:pic>
        <p:nvPicPr>
          <p:cNvPr id="6" name="Picture 5"/>
          <p:cNvPicPr>
            <a:picLocks noChangeAspect="1"/>
          </p:cNvPicPr>
          <p:nvPr/>
        </p:nvPicPr>
        <p:blipFill>
          <a:blip r:embed="rId3"/>
          <a:stretch>
            <a:fillRect/>
          </a:stretch>
        </p:blipFill>
        <p:spPr>
          <a:xfrm>
            <a:off x="3042305" y="1122542"/>
            <a:ext cx="5362255" cy="2126267"/>
          </a:xfrm>
          <a:prstGeom prst="rect">
            <a:avLst/>
          </a:prstGeom>
        </p:spPr>
      </p:pic>
      <p:sp>
        <p:nvSpPr>
          <p:cNvPr id="7" name="TextBox 6"/>
          <p:cNvSpPr txBox="1"/>
          <p:nvPr/>
        </p:nvSpPr>
        <p:spPr>
          <a:xfrm>
            <a:off x="3420932" y="3915784"/>
            <a:ext cx="5152913" cy="830997"/>
          </a:xfrm>
          <a:prstGeom prst="rect">
            <a:avLst/>
          </a:prstGeom>
          <a:noFill/>
        </p:spPr>
        <p:txBody>
          <a:bodyPr wrap="square" rtlCol="0">
            <a:spAutoFit/>
          </a:bodyPr>
          <a:lstStyle/>
          <a:p>
            <a:pPr algn="l"/>
            <a:r>
              <a:rPr lang="en-US" dirty="0"/>
              <a:t>A Relay object can monitor current (and voltage) in one device terminal and control the switch in any other terminal</a:t>
            </a:r>
          </a:p>
        </p:txBody>
      </p:sp>
    </p:spTree>
    <p:extLst>
      <p:ext uri="{BB962C8B-B14F-4D97-AF65-F5344CB8AC3E}">
        <p14:creationId xmlns:p14="http://schemas.microsoft.com/office/powerpoint/2010/main" val="3255265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Recloser</a:t>
            </a:r>
            <a:r>
              <a:rPr lang="en-US" dirty="0"/>
              <a:t> Control</a:t>
            </a:r>
          </a:p>
        </p:txBody>
      </p:sp>
      <p:pic>
        <p:nvPicPr>
          <p:cNvPr id="3" name="Picture 2"/>
          <p:cNvPicPr>
            <a:picLocks noChangeAspect="1"/>
          </p:cNvPicPr>
          <p:nvPr/>
        </p:nvPicPr>
        <p:blipFill>
          <a:blip r:embed="rId2"/>
          <a:stretch>
            <a:fillRect/>
          </a:stretch>
        </p:blipFill>
        <p:spPr>
          <a:xfrm>
            <a:off x="3581400" y="928687"/>
            <a:ext cx="1981200" cy="5000625"/>
          </a:xfrm>
          <a:prstGeom prst="rect">
            <a:avLst/>
          </a:prstGeom>
        </p:spPr>
      </p:pic>
      <p:sp>
        <p:nvSpPr>
          <p:cNvPr id="4" name="TextBox 3"/>
          <p:cNvSpPr txBox="1"/>
          <p:nvPr/>
        </p:nvSpPr>
        <p:spPr>
          <a:xfrm>
            <a:off x="5916706" y="2581835"/>
            <a:ext cx="2528047" cy="830997"/>
          </a:xfrm>
          <a:prstGeom prst="rect">
            <a:avLst/>
          </a:prstGeom>
          <a:noFill/>
        </p:spPr>
        <p:txBody>
          <a:bodyPr wrap="square" rtlCol="0">
            <a:spAutoFit/>
          </a:bodyPr>
          <a:lstStyle/>
          <a:p>
            <a:r>
              <a:rPr lang="en-US" dirty="0"/>
              <a:t>Similar to a RELAY except terminology and behavior different</a:t>
            </a:r>
          </a:p>
        </p:txBody>
      </p:sp>
    </p:spTree>
    <p:extLst>
      <p:ext uri="{BB962C8B-B14F-4D97-AF65-F5344CB8AC3E}">
        <p14:creationId xmlns:p14="http://schemas.microsoft.com/office/powerpoint/2010/main" val="3211285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Fuse Control</a:t>
            </a:r>
          </a:p>
        </p:txBody>
      </p:sp>
      <p:pic>
        <p:nvPicPr>
          <p:cNvPr id="3" name="Picture 2"/>
          <p:cNvPicPr>
            <a:picLocks noChangeAspect="1"/>
          </p:cNvPicPr>
          <p:nvPr/>
        </p:nvPicPr>
        <p:blipFill>
          <a:blip r:embed="rId2"/>
          <a:stretch>
            <a:fillRect/>
          </a:stretch>
        </p:blipFill>
        <p:spPr>
          <a:xfrm>
            <a:off x="755332" y="1807901"/>
            <a:ext cx="1781175" cy="2295525"/>
          </a:xfrm>
          <a:prstGeom prst="rect">
            <a:avLst/>
          </a:prstGeom>
        </p:spPr>
      </p:pic>
      <p:sp>
        <p:nvSpPr>
          <p:cNvPr id="4" name="TextBox 3"/>
          <p:cNvSpPr txBox="1"/>
          <p:nvPr/>
        </p:nvSpPr>
        <p:spPr>
          <a:xfrm>
            <a:off x="3851238" y="2370888"/>
            <a:ext cx="3334870" cy="584775"/>
          </a:xfrm>
          <a:prstGeom prst="rect">
            <a:avLst/>
          </a:prstGeom>
          <a:noFill/>
        </p:spPr>
        <p:txBody>
          <a:bodyPr wrap="square" rtlCol="0">
            <a:spAutoFit/>
          </a:bodyPr>
          <a:lstStyle/>
          <a:p>
            <a:r>
              <a:rPr lang="en-US" dirty="0"/>
              <a:t>Klink and </a:t>
            </a:r>
            <a:r>
              <a:rPr lang="en-US" dirty="0" err="1"/>
              <a:t>Tlink</a:t>
            </a:r>
            <a:r>
              <a:rPr lang="en-US" dirty="0"/>
              <a:t> are defined for each new circuit</a:t>
            </a:r>
          </a:p>
        </p:txBody>
      </p:sp>
      <p:cxnSp>
        <p:nvCxnSpPr>
          <p:cNvPr id="6" name="Straight Arrow Connector 5"/>
          <p:cNvCxnSpPr/>
          <p:nvPr/>
        </p:nvCxnSpPr>
        <p:spPr bwMode="auto">
          <a:xfrm flipH="1">
            <a:off x="2269865" y="2663275"/>
            <a:ext cx="1785768" cy="1659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TextBox 7"/>
          <p:cNvSpPr txBox="1"/>
          <p:nvPr/>
        </p:nvSpPr>
        <p:spPr>
          <a:xfrm>
            <a:off x="4184725" y="3474720"/>
            <a:ext cx="3001383" cy="1077218"/>
          </a:xfrm>
          <a:prstGeom prst="rect">
            <a:avLst/>
          </a:prstGeom>
          <a:noFill/>
        </p:spPr>
        <p:txBody>
          <a:bodyPr wrap="square" rtlCol="0">
            <a:spAutoFit/>
          </a:bodyPr>
          <a:lstStyle/>
          <a:p>
            <a:pPr algn="l"/>
            <a:r>
              <a:rPr lang="en-US" dirty="0"/>
              <a:t>To use: Simply define a Fuse Object and specify Monitored object and, optionally, Switched object</a:t>
            </a:r>
          </a:p>
        </p:txBody>
      </p:sp>
      <p:sp>
        <p:nvSpPr>
          <p:cNvPr id="9" name="TextBox 8"/>
          <p:cNvSpPr txBox="1"/>
          <p:nvPr/>
        </p:nvSpPr>
        <p:spPr>
          <a:xfrm>
            <a:off x="4184725" y="4862456"/>
            <a:ext cx="3130475" cy="1077218"/>
          </a:xfrm>
          <a:prstGeom prst="rect">
            <a:avLst/>
          </a:prstGeom>
          <a:noFill/>
        </p:spPr>
        <p:txBody>
          <a:bodyPr wrap="square" rtlCol="0">
            <a:spAutoFit/>
          </a:bodyPr>
          <a:lstStyle/>
          <a:p>
            <a:pPr algn="l"/>
            <a:r>
              <a:rPr lang="en-US" dirty="0"/>
              <a:t>For Fuse objects, the Switched Object is the same as the Monitored Object in nearly all cases.</a:t>
            </a:r>
          </a:p>
        </p:txBody>
      </p:sp>
    </p:spTree>
    <p:extLst>
      <p:ext uri="{BB962C8B-B14F-4D97-AF65-F5344CB8AC3E}">
        <p14:creationId xmlns:p14="http://schemas.microsoft.com/office/powerpoint/2010/main" val="1357672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StorageController</a:t>
            </a:r>
            <a:endParaRPr lang="en-US" dirty="0"/>
          </a:p>
        </p:txBody>
      </p:sp>
      <p:sp>
        <p:nvSpPr>
          <p:cNvPr id="3" name="Rectangle 52"/>
          <p:cNvSpPr>
            <a:spLocks noChangeArrowheads="1"/>
          </p:cNvSpPr>
          <p:nvPr/>
        </p:nvSpPr>
        <p:spPr bwMode="auto">
          <a:xfrm>
            <a:off x="1056042" y="1647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 name="Group 1"/>
          <p:cNvGrpSpPr>
            <a:grpSpLocks noChangeAspect="1"/>
          </p:cNvGrpSpPr>
          <p:nvPr/>
        </p:nvGrpSpPr>
        <p:grpSpPr bwMode="auto">
          <a:xfrm>
            <a:off x="1056042" y="1647713"/>
            <a:ext cx="5486400" cy="3467100"/>
            <a:chOff x="2527" y="3622"/>
            <a:chExt cx="10100" cy="6564"/>
          </a:xfrm>
        </p:grpSpPr>
        <p:sp>
          <p:nvSpPr>
            <p:cNvPr id="5" name="AutoShape 51"/>
            <p:cNvSpPr>
              <a:spLocks noChangeAspect="1" noChangeArrowheads="1" noTextEdit="1"/>
            </p:cNvSpPr>
            <p:nvPr/>
          </p:nvSpPr>
          <p:spPr bwMode="auto">
            <a:xfrm>
              <a:off x="2527" y="3622"/>
              <a:ext cx="10100" cy="65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50"/>
            <p:cNvSpPr>
              <a:spLocks noChangeArrowheads="1"/>
            </p:cNvSpPr>
            <p:nvPr/>
          </p:nvSpPr>
          <p:spPr bwMode="auto">
            <a:xfrm>
              <a:off x="6727" y="6811"/>
              <a:ext cx="600" cy="1645"/>
            </a:xfrm>
            <a:prstGeom prst="lightningBol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7" name="Rectangle 49" descr="10%"/>
            <p:cNvSpPr>
              <a:spLocks noChangeArrowheads="1"/>
            </p:cNvSpPr>
            <p:nvPr/>
          </p:nvSpPr>
          <p:spPr bwMode="auto">
            <a:xfrm>
              <a:off x="3227" y="4033"/>
              <a:ext cx="4200" cy="3086"/>
            </a:xfrm>
            <a:prstGeom prst="rect">
              <a:avLst/>
            </a:prstGeom>
            <a:pattFill prst="pct10">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64922" tIns="32461" rIns="64922" bIns="32461"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Discharge Mode</a:t>
              </a:r>
              <a:b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Charge Mode</a:t>
              </a:r>
              <a:b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kW Target</a:t>
              </a:r>
              <a:b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Discharge Time</a:t>
              </a:r>
              <a:b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Total Fleet kW Capacity</a:t>
              </a:r>
              <a:b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Total Fleet kWh</a:t>
              </a:r>
              <a:endParaRPr kumimoji="0" lang="en-US" altLang="en-US" sz="6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et. 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Oval 48"/>
            <p:cNvSpPr>
              <a:spLocks noChangeArrowheads="1"/>
            </p:cNvSpPr>
            <p:nvPr/>
          </p:nvSpPr>
          <p:spPr bwMode="auto">
            <a:xfrm>
              <a:off x="3327" y="8148"/>
              <a:ext cx="900" cy="92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4F81BD"/>
                  </a:solid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Oval 47"/>
            <p:cNvSpPr>
              <a:spLocks noChangeArrowheads="1"/>
            </p:cNvSpPr>
            <p:nvPr/>
          </p:nvSpPr>
          <p:spPr bwMode="auto">
            <a:xfrm>
              <a:off x="3727" y="8148"/>
              <a:ext cx="900" cy="92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4F81BD"/>
                  </a:solid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10" name="Line 46"/>
            <p:cNvSpPr>
              <a:spLocks noChangeShapeType="1"/>
            </p:cNvSpPr>
            <p:nvPr/>
          </p:nvSpPr>
          <p:spPr bwMode="auto">
            <a:xfrm flipH="1">
              <a:off x="2527" y="8662"/>
              <a:ext cx="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1" name="Line 45"/>
            <p:cNvSpPr>
              <a:spLocks noChangeShapeType="1"/>
            </p:cNvSpPr>
            <p:nvPr/>
          </p:nvSpPr>
          <p:spPr bwMode="auto">
            <a:xfrm>
              <a:off x="4627" y="8662"/>
              <a:ext cx="7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42"/>
            <p:cNvGrpSpPr>
              <a:grpSpLocks/>
            </p:cNvGrpSpPr>
            <p:nvPr/>
          </p:nvGrpSpPr>
          <p:grpSpPr bwMode="auto">
            <a:xfrm>
              <a:off x="5527" y="8662"/>
              <a:ext cx="400" cy="617"/>
              <a:chOff x="2112" y="3504"/>
              <a:chExt cx="192" cy="288"/>
            </a:xfrm>
          </p:grpSpPr>
          <p:sp>
            <p:nvSpPr>
              <p:cNvPr id="53" name="Line 44"/>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54" name="Rectangle 43"/>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13" name="Group 39"/>
            <p:cNvGrpSpPr>
              <a:grpSpLocks/>
            </p:cNvGrpSpPr>
            <p:nvPr/>
          </p:nvGrpSpPr>
          <p:grpSpPr bwMode="auto">
            <a:xfrm>
              <a:off x="6127" y="8662"/>
              <a:ext cx="400" cy="617"/>
              <a:chOff x="2112" y="3504"/>
              <a:chExt cx="192" cy="288"/>
            </a:xfrm>
          </p:grpSpPr>
          <p:sp>
            <p:nvSpPr>
              <p:cNvPr id="51" name="Line 41"/>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52" name="Rectangle 40"/>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14" name="Group 36"/>
            <p:cNvGrpSpPr>
              <a:grpSpLocks/>
            </p:cNvGrpSpPr>
            <p:nvPr/>
          </p:nvGrpSpPr>
          <p:grpSpPr bwMode="auto">
            <a:xfrm>
              <a:off x="6727" y="8662"/>
              <a:ext cx="400" cy="617"/>
              <a:chOff x="2112" y="3504"/>
              <a:chExt cx="192" cy="288"/>
            </a:xfrm>
          </p:grpSpPr>
          <p:sp>
            <p:nvSpPr>
              <p:cNvPr id="49" name="Line 38"/>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50" name="Rectangle 37"/>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15" name="Group 33"/>
            <p:cNvGrpSpPr>
              <a:grpSpLocks/>
            </p:cNvGrpSpPr>
            <p:nvPr/>
          </p:nvGrpSpPr>
          <p:grpSpPr bwMode="auto">
            <a:xfrm>
              <a:off x="7327" y="8662"/>
              <a:ext cx="400" cy="617"/>
              <a:chOff x="2112" y="3504"/>
              <a:chExt cx="192" cy="288"/>
            </a:xfrm>
          </p:grpSpPr>
          <p:sp>
            <p:nvSpPr>
              <p:cNvPr id="47" name="Line 35"/>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48" name="Rectangle 34"/>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16" name="Group 30"/>
            <p:cNvGrpSpPr>
              <a:grpSpLocks/>
            </p:cNvGrpSpPr>
            <p:nvPr/>
          </p:nvGrpSpPr>
          <p:grpSpPr bwMode="auto">
            <a:xfrm>
              <a:off x="7927" y="8662"/>
              <a:ext cx="400" cy="617"/>
              <a:chOff x="2112" y="3504"/>
              <a:chExt cx="192" cy="288"/>
            </a:xfrm>
          </p:grpSpPr>
          <p:sp>
            <p:nvSpPr>
              <p:cNvPr id="45" name="Line 32"/>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46" name="Rectangle 31"/>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17" name="Group 27"/>
            <p:cNvGrpSpPr>
              <a:grpSpLocks/>
            </p:cNvGrpSpPr>
            <p:nvPr/>
          </p:nvGrpSpPr>
          <p:grpSpPr bwMode="auto">
            <a:xfrm>
              <a:off x="8527" y="8662"/>
              <a:ext cx="400" cy="617"/>
              <a:chOff x="2112" y="3504"/>
              <a:chExt cx="192" cy="288"/>
            </a:xfrm>
          </p:grpSpPr>
          <p:sp>
            <p:nvSpPr>
              <p:cNvPr id="43" name="Line 29"/>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44" name="Rectangle 28"/>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18" name="Group 24"/>
            <p:cNvGrpSpPr>
              <a:grpSpLocks/>
            </p:cNvGrpSpPr>
            <p:nvPr/>
          </p:nvGrpSpPr>
          <p:grpSpPr bwMode="auto">
            <a:xfrm>
              <a:off x="9127" y="8662"/>
              <a:ext cx="400" cy="617"/>
              <a:chOff x="2112" y="3504"/>
              <a:chExt cx="192" cy="288"/>
            </a:xfrm>
          </p:grpSpPr>
          <p:sp>
            <p:nvSpPr>
              <p:cNvPr id="41" name="Line 26"/>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42" name="Rectangle 25"/>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19" name="Group 21"/>
            <p:cNvGrpSpPr>
              <a:grpSpLocks/>
            </p:cNvGrpSpPr>
            <p:nvPr/>
          </p:nvGrpSpPr>
          <p:grpSpPr bwMode="auto">
            <a:xfrm>
              <a:off x="9727" y="8662"/>
              <a:ext cx="400" cy="617"/>
              <a:chOff x="2112" y="3504"/>
              <a:chExt cx="192" cy="288"/>
            </a:xfrm>
          </p:grpSpPr>
          <p:sp>
            <p:nvSpPr>
              <p:cNvPr id="39" name="Line 23"/>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40" name="Rectangle 22"/>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20" name="Group 18"/>
            <p:cNvGrpSpPr>
              <a:grpSpLocks/>
            </p:cNvGrpSpPr>
            <p:nvPr/>
          </p:nvGrpSpPr>
          <p:grpSpPr bwMode="auto">
            <a:xfrm>
              <a:off x="10327" y="8662"/>
              <a:ext cx="400" cy="617"/>
              <a:chOff x="2112" y="3504"/>
              <a:chExt cx="192" cy="288"/>
            </a:xfrm>
          </p:grpSpPr>
          <p:sp>
            <p:nvSpPr>
              <p:cNvPr id="37" name="Line 20"/>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38" name="Rectangle 19"/>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21" name="Group 15"/>
            <p:cNvGrpSpPr>
              <a:grpSpLocks/>
            </p:cNvGrpSpPr>
            <p:nvPr/>
          </p:nvGrpSpPr>
          <p:grpSpPr bwMode="auto">
            <a:xfrm>
              <a:off x="11027" y="8662"/>
              <a:ext cx="400" cy="617"/>
              <a:chOff x="2112" y="3504"/>
              <a:chExt cx="192" cy="288"/>
            </a:xfrm>
          </p:grpSpPr>
          <p:sp>
            <p:nvSpPr>
              <p:cNvPr id="35" name="Line 17"/>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36" name="Rectangle 16"/>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grpSp>
          <p:nvGrpSpPr>
            <p:cNvPr id="22" name="Group 12"/>
            <p:cNvGrpSpPr>
              <a:grpSpLocks/>
            </p:cNvGrpSpPr>
            <p:nvPr/>
          </p:nvGrpSpPr>
          <p:grpSpPr bwMode="auto">
            <a:xfrm>
              <a:off x="11627" y="8662"/>
              <a:ext cx="400" cy="617"/>
              <a:chOff x="2112" y="3504"/>
              <a:chExt cx="192" cy="288"/>
            </a:xfrm>
          </p:grpSpPr>
          <p:sp>
            <p:nvSpPr>
              <p:cNvPr id="33" name="Line 14"/>
              <p:cNvSpPr>
                <a:spLocks noChangeShapeType="1"/>
              </p:cNvSpPr>
              <p:nvPr/>
            </p:nvSpPr>
            <p:spPr bwMode="auto">
              <a:xfrm>
                <a:off x="2208" y="3504"/>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34" name="Rectangle 13"/>
              <p:cNvSpPr>
                <a:spLocks noChangeArrowheads="1"/>
              </p:cNvSpPr>
              <p:nvPr/>
            </p:nvSpPr>
            <p:spPr bwMode="auto">
              <a:xfrm>
                <a:off x="2112" y="3648"/>
                <a:ext cx="192" cy="144"/>
              </a:xfrm>
              <a:prstGeom prst="rect">
                <a:avLst/>
              </a:prstGeom>
              <a:solidFill>
                <a:srgbClr val="4F81B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grpSp>
        <p:sp>
          <p:nvSpPr>
            <p:cNvPr id="23" name="Text Box 11"/>
            <p:cNvSpPr txBox="1">
              <a:spLocks noChangeArrowheads="1"/>
            </p:cNvSpPr>
            <p:nvPr/>
          </p:nvSpPr>
          <p:spPr bwMode="auto">
            <a:xfrm>
              <a:off x="6527" y="9691"/>
              <a:ext cx="3100"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64922" tIns="32461" rIns="64922" bIns="32461"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Storage “Fleet”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Text Box 10"/>
            <p:cNvSpPr txBox="1">
              <a:spLocks noChangeArrowheads="1"/>
            </p:cNvSpPr>
            <p:nvPr/>
          </p:nvSpPr>
          <p:spPr bwMode="auto">
            <a:xfrm>
              <a:off x="2827" y="9485"/>
              <a:ext cx="2100"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64922" tIns="32461" rIns="64922" bIns="32461"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Substation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Line 9"/>
            <p:cNvSpPr>
              <a:spLocks noChangeShapeType="1"/>
            </p:cNvSpPr>
            <p:nvPr/>
          </p:nvSpPr>
          <p:spPr bwMode="auto">
            <a:xfrm>
              <a:off x="5227" y="7119"/>
              <a:ext cx="0" cy="154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6" name="Text Box 8"/>
            <p:cNvSpPr txBox="1">
              <a:spLocks noChangeArrowheads="1"/>
            </p:cNvSpPr>
            <p:nvPr/>
          </p:nvSpPr>
          <p:spPr bwMode="auto">
            <a:xfrm>
              <a:off x="4427" y="7736"/>
              <a:ext cx="900" cy="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64922" tIns="32461" rIns="64922" bIns="32461"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V, 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Oval 7"/>
            <p:cNvSpPr>
              <a:spLocks noChangeArrowheads="1"/>
            </p:cNvSpPr>
            <p:nvPr/>
          </p:nvSpPr>
          <p:spPr bwMode="auto">
            <a:xfrm>
              <a:off x="4927" y="8353"/>
              <a:ext cx="7700" cy="1338"/>
            </a:xfrm>
            <a:prstGeom prst="ellipse">
              <a:avLst/>
            </a:prstGeom>
            <a:noFill/>
            <a:ln w="9525">
              <a:solidFill>
                <a:srgbClr val="0000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28" name="Text Box 6"/>
            <p:cNvSpPr txBox="1">
              <a:spLocks noChangeArrowheads="1"/>
            </p:cNvSpPr>
            <p:nvPr/>
          </p:nvSpPr>
          <p:spPr bwMode="auto">
            <a:xfrm>
              <a:off x="7427" y="7428"/>
              <a:ext cx="2400"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64922" tIns="32461" rIns="64922" bIns="32461"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Comm Link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Text Box 5"/>
            <p:cNvSpPr txBox="1">
              <a:spLocks noChangeArrowheads="1"/>
            </p:cNvSpPr>
            <p:nvPr/>
          </p:nvSpPr>
          <p:spPr bwMode="auto">
            <a:xfrm>
              <a:off x="8727" y="3622"/>
              <a:ext cx="3800" cy="16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64922" tIns="32461" rIns="64922" bIns="32461"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Time + Discharge rate</a:t>
              </a:r>
              <a:b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Peak Shaving</a:t>
              </a:r>
              <a:b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Load Following</a:t>
              </a:r>
              <a:b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13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Loadshape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AutoShape 4"/>
            <p:cNvSpPr>
              <a:spLocks/>
            </p:cNvSpPr>
            <p:nvPr/>
          </p:nvSpPr>
          <p:spPr bwMode="auto">
            <a:xfrm>
              <a:off x="8127" y="3622"/>
              <a:ext cx="700" cy="1646"/>
            </a:xfrm>
            <a:prstGeom prst="leftBrace">
              <a:avLst>
                <a:gd name="adj1" fmla="val 19595"/>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31" name="Line 3"/>
            <p:cNvSpPr>
              <a:spLocks noChangeShapeType="1"/>
            </p:cNvSpPr>
            <p:nvPr/>
          </p:nvSpPr>
          <p:spPr bwMode="auto">
            <a:xfrm flipH="1">
              <a:off x="6527" y="4445"/>
              <a:ext cx="15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32" name="Line 2"/>
            <p:cNvSpPr>
              <a:spLocks noChangeShapeType="1"/>
            </p:cNvSpPr>
            <p:nvPr/>
          </p:nvSpPr>
          <p:spPr bwMode="auto">
            <a:xfrm flipV="1">
              <a:off x="5127" y="7531"/>
              <a:ext cx="0" cy="102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7622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InvControl</a:t>
            </a:r>
            <a:endParaRPr lang="en-US" dirty="0"/>
          </a:p>
        </p:txBody>
      </p:sp>
      <p:pic>
        <p:nvPicPr>
          <p:cNvPr id="3" name="Picture 2"/>
          <p:cNvPicPr>
            <a:picLocks noChangeAspect="1"/>
          </p:cNvPicPr>
          <p:nvPr/>
        </p:nvPicPr>
        <p:blipFill>
          <a:blip r:embed="rId2"/>
          <a:stretch>
            <a:fillRect/>
          </a:stretch>
        </p:blipFill>
        <p:spPr>
          <a:xfrm>
            <a:off x="600635" y="1036263"/>
            <a:ext cx="2133600" cy="5000625"/>
          </a:xfrm>
          <a:prstGeom prst="rect">
            <a:avLst/>
          </a:prstGeom>
        </p:spPr>
      </p:pic>
      <p:pic>
        <p:nvPicPr>
          <p:cNvPr id="4" name="Picture 3"/>
          <p:cNvPicPr>
            <a:picLocks noChangeAspect="1"/>
          </p:cNvPicPr>
          <p:nvPr/>
        </p:nvPicPr>
        <p:blipFill>
          <a:blip r:embed="rId3"/>
          <a:stretch>
            <a:fillRect/>
          </a:stretch>
        </p:blipFill>
        <p:spPr>
          <a:xfrm>
            <a:off x="3206974" y="365443"/>
            <a:ext cx="5528235" cy="2805169"/>
          </a:xfrm>
          <a:prstGeom prst="rect">
            <a:avLst/>
          </a:prstGeom>
        </p:spPr>
      </p:pic>
      <p:sp>
        <p:nvSpPr>
          <p:cNvPr id="5" name="TextBox 4"/>
          <p:cNvSpPr txBox="1"/>
          <p:nvPr/>
        </p:nvSpPr>
        <p:spPr>
          <a:xfrm>
            <a:off x="3060551" y="3536575"/>
            <a:ext cx="5809129" cy="684803"/>
          </a:xfrm>
          <a:prstGeom prst="rect">
            <a:avLst/>
          </a:prstGeom>
          <a:noFill/>
        </p:spPr>
        <p:txBody>
          <a:bodyPr wrap="square" rtlCol="0">
            <a:spAutoFit/>
          </a:bodyPr>
          <a:lstStyle/>
          <a:p>
            <a:pPr algn="l"/>
            <a:r>
              <a:rPr lang="en-US" sz="1100" dirty="0"/>
              <a:t>New </a:t>
            </a:r>
            <a:r>
              <a:rPr lang="en-US" sz="1100" dirty="0" err="1"/>
              <a:t>XYCurve.vv_curve</a:t>
            </a:r>
            <a:r>
              <a:rPr lang="en-US" sz="1100" dirty="0"/>
              <a:t> </a:t>
            </a:r>
            <a:r>
              <a:rPr lang="en-US" sz="1100" dirty="0" err="1"/>
              <a:t>npts</a:t>
            </a:r>
            <a:r>
              <a:rPr lang="en-US" sz="1100" dirty="0"/>
              <a:t>=4 </a:t>
            </a:r>
            <a:r>
              <a:rPr lang="en-US" sz="1100" dirty="0" err="1"/>
              <a:t>Yarray</a:t>
            </a:r>
            <a:r>
              <a:rPr lang="en-US" sz="1100" dirty="0"/>
              <a:t>=(1.0,1.0,-1.0,-1.0) ~ </a:t>
            </a:r>
            <a:r>
              <a:rPr lang="en-US" sz="1100" dirty="0" err="1"/>
              <a:t>XArray</a:t>
            </a:r>
            <a:r>
              <a:rPr lang="en-US" sz="1100" dirty="0"/>
              <a:t>=(0.5,0.95,1.05,1.5)</a:t>
            </a:r>
          </a:p>
          <a:p>
            <a:pPr algn="l"/>
            <a:r>
              <a:rPr lang="en-US" sz="1100" dirty="0"/>
              <a:t> New </a:t>
            </a:r>
            <a:r>
              <a:rPr lang="en-US" sz="1100" dirty="0" err="1"/>
              <a:t>InvControl.InvPVCtrl</a:t>
            </a:r>
            <a:r>
              <a:rPr lang="en-US" sz="1100" dirty="0"/>
              <a:t> mode=VOLTVAR </a:t>
            </a:r>
            <a:r>
              <a:rPr lang="en-US" sz="1100" dirty="0" err="1"/>
              <a:t>voltage_curvex_ref</a:t>
            </a:r>
            <a:r>
              <a:rPr lang="en-US" sz="1100" dirty="0"/>
              <a:t>=rated </a:t>
            </a:r>
            <a:br>
              <a:rPr lang="en-US" sz="1100" dirty="0"/>
            </a:br>
            <a:r>
              <a:rPr lang="en-US" sz="1100" dirty="0"/>
              <a:t>~ vvc_curve1=</a:t>
            </a:r>
            <a:r>
              <a:rPr lang="en-US" sz="1100" dirty="0" err="1"/>
              <a:t>vv_curve</a:t>
            </a:r>
            <a:r>
              <a:rPr lang="en-US" sz="1100" dirty="0"/>
              <a:t> </a:t>
            </a:r>
            <a:r>
              <a:rPr lang="en-US" sz="1100" dirty="0" err="1"/>
              <a:t>EventLog</a:t>
            </a:r>
            <a:r>
              <a:rPr lang="en-US" sz="1100" dirty="0"/>
              <a:t>=yes</a:t>
            </a:r>
          </a:p>
        </p:txBody>
      </p:sp>
      <p:pic>
        <p:nvPicPr>
          <p:cNvPr id="6" name="Picture 5"/>
          <p:cNvPicPr>
            <a:picLocks noChangeAspect="1"/>
          </p:cNvPicPr>
          <p:nvPr/>
        </p:nvPicPr>
        <p:blipFill>
          <a:blip r:embed="rId4"/>
          <a:stretch>
            <a:fillRect/>
          </a:stretch>
        </p:blipFill>
        <p:spPr>
          <a:xfrm>
            <a:off x="3463961" y="4280656"/>
            <a:ext cx="4631167" cy="2050945"/>
          </a:xfrm>
          <a:prstGeom prst="rect">
            <a:avLst/>
          </a:prstGeom>
        </p:spPr>
      </p:pic>
    </p:spTree>
    <p:extLst>
      <p:ext uri="{BB962C8B-B14F-4D97-AF65-F5344CB8AC3E}">
        <p14:creationId xmlns:p14="http://schemas.microsoft.com/office/powerpoint/2010/main" val="747878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dirty="0"/>
              <a:t>Control Elements</a:t>
            </a:r>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168400" y="1785938"/>
            <a:ext cx="6446838" cy="4614862"/>
          </a:xfrm>
          <a:prstGeom prst="rect">
            <a:avLst/>
          </a:prstGeom>
          <a:solidFill>
            <a:srgbClr val="CC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483" name="Rectangle 3"/>
          <p:cNvSpPr>
            <a:spLocks noGrp="1" noChangeArrowheads="1"/>
          </p:cNvSpPr>
          <p:nvPr>
            <p:ph type="title"/>
          </p:nvPr>
        </p:nvSpPr>
        <p:spPr/>
        <p:txBody>
          <a:bodyPr>
            <a:normAutofit fontScale="90000"/>
          </a:bodyPr>
          <a:lstStyle/>
          <a:p>
            <a:pPr eaLnBrk="1" hangingPunct="1"/>
            <a:r>
              <a:rPr lang="en-US" altLang="en-US" dirty="0"/>
              <a:t>Control Elements Were an Important Part of the Original DSS Model Concept</a:t>
            </a:r>
          </a:p>
        </p:txBody>
      </p:sp>
      <p:sp>
        <p:nvSpPr>
          <p:cNvPr id="20484" name="Rectangle 4"/>
          <p:cNvSpPr>
            <a:spLocks noChangeArrowheads="1"/>
          </p:cNvSpPr>
          <p:nvPr/>
        </p:nvSpPr>
        <p:spPr bwMode="auto">
          <a:xfrm>
            <a:off x="1828800" y="78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2048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100" y="1993900"/>
            <a:ext cx="4452938" cy="42910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71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Controls</a:t>
            </a:r>
          </a:p>
        </p:txBody>
      </p:sp>
      <p:sp>
        <p:nvSpPr>
          <p:cNvPr id="19459" name="Rectangle 3"/>
          <p:cNvSpPr>
            <a:spLocks noGrp="1" noChangeArrowheads="1"/>
          </p:cNvSpPr>
          <p:nvPr>
            <p:ph type="body" idx="1"/>
          </p:nvPr>
        </p:nvSpPr>
        <p:spPr/>
        <p:txBody>
          <a:bodyPr/>
          <a:lstStyle/>
          <a:p>
            <a:pPr eaLnBrk="1" hangingPunct="1"/>
            <a:r>
              <a:rPr lang="en-US" altLang="en-US" dirty="0"/>
              <a:t>A key feature is that controls are modeled separately from the devices being controlled</a:t>
            </a:r>
          </a:p>
          <a:p>
            <a:pPr lvl="1" eaLnBrk="1" hangingPunct="1"/>
            <a:r>
              <a:rPr lang="en-US" altLang="en-US" dirty="0"/>
              <a:t>Capacitors</a:t>
            </a:r>
          </a:p>
          <a:p>
            <a:pPr lvl="1" eaLnBrk="1" hangingPunct="1"/>
            <a:r>
              <a:rPr lang="en-US" altLang="en-US" dirty="0"/>
              <a:t>Regulators/</a:t>
            </a:r>
            <a:r>
              <a:rPr lang="en-US" altLang="en-US" dirty="0" err="1"/>
              <a:t>tapchangers</a:t>
            </a:r>
            <a:endParaRPr lang="en-US" altLang="en-US" dirty="0"/>
          </a:p>
          <a:p>
            <a:pPr eaLnBrk="1" hangingPunct="1"/>
            <a:endParaRPr lang="en-US" altLang="en-US" dirty="0"/>
          </a:p>
          <a:p>
            <a:pPr eaLnBrk="1" hangingPunct="1"/>
            <a:r>
              <a:rPr lang="en-US" altLang="en-US" dirty="0"/>
              <a:t>Control Modes</a:t>
            </a:r>
          </a:p>
          <a:p>
            <a:pPr lvl="1" eaLnBrk="1" hangingPunct="1"/>
            <a:r>
              <a:rPr lang="en-US" altLang="en-US" dirty="0"/>
              <a:t>Static</a:t>
            </a:r>
          </a:p>
          <a:p>
            <a:pPr lvl="2" eaLnBrk="1" hangingPunct="1"/>
            <a:r>
              <a:rPr lang="en-US" altLang="en-US" dirty="0"/>
              <a:t>Power flows with large time steps</a:t>
            </a:r>
          </a:p>
          <a:p>
            <a:pPr lvl="1" eaLnBrk="1" hangingPunct="1"/>
            <a:r>
              <a:rPr lang="en-US" altLang="en-US" dirty="0"/>
              <a:t>Time</a:t>
            </a:r>
          </a:p>
          <a:p>
            <a:pPr lvl="2" eaLnBrk="1" hangingPunct="1"/>
            <a:r>
              <a:rPr lang="en-US" altLang="en-US" dirty="0"/>
              <a:t>Control queue employed to delay actions</a:t>
            </a:r>
          </a:p>
          <a:p>
            <a:pPr lvl="2" eaLnBrk="1" hangingPunct="1"/>
            <a:r>
              <a:rPr lang="en-US" altLang="en-US" dirty="0"/>
              <a:t>Control acts when time is reached</a:t>
            </a:r>
          </a:p>
          <a:p>
            <a:pPr lvl="1" eaLnBrk="1" hangingPunct="1"/>
            <a:r>
              <a:rPr lang="en-US" altLang="en-US" dirty="0"/>
              <a:t>Event</a:t>
            </a:r>
          </a:p>
        </p:txBody>
      </p:sp>
    </p:spTree>
    <p:extLst>
      <p:ext uri="{BB962C8B-B14F-4D97-AF65-F5344CB8AC3E}">
        <p14:creationId xmlns:p14="http://schemas.microsoft.com/office/powerpoint/2010/main" val="140705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OpenDSS</a:t>
            </a:r>
            <a:r>
              <a:rPr lang="en-US" dirty="0"/>
              <a:t> Solution Loop with Controls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17428" y="1279525"/>
            <a:ext cx="5309144" cy="5029200"/>
          </a:xfrm>
          <a:prstGeom prst="rect">
            <a:avLst/>
          </a:prstGeom>
          <a:noFill/>
          <a:ln>
            <a:noFill/>
          </a:ln>
        </p:spPr>
      </p:pic>
      <p:sp>
        <p:nvSpPr>
          <p:cNvPr id="3" name="TextBox 2"/>
          <p:cNvSpPr txBox="1"/>
          <p:nvPr/>
        </p:nvSpPr>
        <p:spPr>
          <a:xfrm>
            <a:off x="794327" y="785091"/>
            <a:ext cx="7583055" cy="338554"/>
          </a:xfrm>
          <a:prstGeom prst="rect">
            <a:avLst/>
          </a:prstGeom>
          <a:noFill/>
        </p:spPr>
        <p:txBody>
          <a:bodyPr wrap="square" rtlCol="0">
            <a:spAutoFit/>
          </a:bodyPr>
          <a:lstStyle/>
          <a:p>
            <a:pPr algn="l"/>
            <a:r>
              <a:rPr lang="en-US" dirty="0"/>
              <a:t>Controls are sampled and executed after a converged power flow solution</a:t>
            </a:r>
          </a:p>
        </p:txBody>
      </p:sp>
      <p:sp>
        <p:nvSpPr>
          <p:cNvPr id="5" name="TextBox 4"/>
          <p:cNvSpPr txBox="1"/>
          <p:nvPr/>
        </p:nvSpPr>
        <p:spPr>
          <a:xfrm>
            <a:off x="5809673" y="2133600"/>
            <a:ext cx="3060007" cy="400110"/>
          </a:xfrm>
          <a:prstGeom prst="rect">
            <a:avLst/>
          </a:prstGeom>
          <a:noFill/>
        </p:spPr>
        <p:txBody>
          <a:bodyPr wrap="square" rtlCol="0">
            <a:spAutoFit/>
          </a:bodyPr>
          <a:lstStyle/>
          <a:p>
            <a:r>
              <a:rPr lang="en-US" sz="2000" b="1" dirty="0">
                <a:solidFill>
                  <a:srgbClr val="FF0000"/>
                </a:solidFill>
              </a:rPr>
              <a:t>Power Flow Solution</a:t>
            </a:r>
          </a:p>
        </p:txBody>
      </p:sp>
      <p:cxnSp>
        <p:nvCxnSpPr>
          <p:cNvPr id="7" name="Straight Arrow Connector 6"/>
          <p:cNvCxnSpPr/>
          <p:nvPr/>
        </p:nvCxnSpPr>
        <p:spPr bwMode="auto">
          <a:xfrm flipH="1">
            <a:off x="4322618" y="2419927"/>
            <a:ext cx="1588655" cy="23090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
        <p:nvSpPr>
          <p:cNvPr id="8" name="TextBox 7"/>
          <p:cNvSpPr txBox="1"/>
          <p:nvPr/>
        </p:nvSpPr>
        <p:spPr>
          <a:xfrm>
            <a:off x="5809672" y="2820037"/>
            <a:ext cx="3060007" cy="400110"/>
          </a:xfrm>
          <a:prstGeom prst="rect">
            <a:avLst/>
          </a:prstGeom>
          <a:noFill/>
        </p:spPr>
        <p:txBody>
          <a:bodyPr wrap="square" rtlCol="0">
            <a:spAutoFit/>
          </a:bodyPr>
          <a:lstStyle/>
          <a:p>
            <a:r>
              <a:rPr lang="en-US" sz="2000" b="1" dirty="0">
                <a:solidFill>
                  <a:srgbClr val="FF0000"/>
                </a:solidFill>
              </a:rPr>
              <a:t>Control Sampling</a:t>
            </a:r>
          </a:p>
        </p:txBody>
      </p:sp>
      <p:cxnSp>
        <p:nvCxnSpPr>
          <p:cNvPr id="11" name="Straight Arrow Connector 10"/>
          <p:cNvCxnSpPr/>
          <p:nvPr/>
        </p:nvCxnSpPr>
        <p:spPr bwMode="auto">
          <a:xfrm flipH="1">
            <a:off x="4322619" y="3039750"/>
            <a:ext cx="1906059" cy="348035"/>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71956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Available Control Elements</a:t>
            </a:r>
          </a:p>
        </p:txBody>
      </p:sp>
      <p:pic>
        <p:nvPicPr>
          <p:cNvPr id="4" name="Picture 3"/>
          <p:cNvPicPr>
            <a:picLocks noChangeAspect="1"/>
          </p:cNvPicPr>
          <p:nvPr/>
        </p:nvPicPr>
        <p:blipFill>
          <a:blip r:embed="rId2"/>
          <a:stretch>
            <a:fillRect/>
          </a:stretch>
        </p:blipFill>
        <p:spPr>
          <a:xfrm>
            <a:off x="2979868" y="1452772"/>
            <a:ext cx="2861533" cy="4389851"/>
          </a:xfrm>
          <a:prstGeom prst="rect">
            <a:avLst/>
          </a:prstGeom>
        </p:spPr>
      </p:pic>
    </p:spTree>
    <p:extLst>
      <p:ext uri="{BB962C8B-B14F-4D97-AF65-F5344CB8AC3E}">
        <p14:creationId xmlns:p14="http://schemas.microsoft.com/office/powerpoint/2010/main" val="80478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Shunt Capacitors</a:t>
            </a:r>
          </a:p>
        </p:txBody>
      </p:sp>
      <p:sp>
        <p:nvSpPr>
          <p:cNvPr id="3" name="Content Placeholder 2"/>
          <p:cNvSpPr>
            <a:spLocks noGrp="1"/>
          </p:cNvSpPr>
          <p:nvPr>
            <p:ph idx="1"/>
          </p:nvPr>
        </p:nvSpPr>
        <p:spPr/>
        <p:txBody>
          <a:bodyPr/>
          <a:lstStyle/>
          <a:p>
            <a:r>
              <a:rPr lang="en-US" dirty="0"/>
              <a:t>The </a:t>
            </a:r>
            <a:r>
              <a:rPr lang="en-US" b="1" dirty="0" err="1"/>
              <a:t>kvar</a:t>
            </a:r>
            <a:r>
              <a:rPr lang="en-US" dirty="0"/>
              <a:t> rating</a:t>
            </a:r>
          </a:p>
          <a:p>
            <a:r>
              <a:rPr lang="en-US" dirty="0"/>
              <a:t>The kV rating</a:t>
            </a:r>
          </a:p>
          <a:p>
            <a:pPr lvl="1"/>
            <a:r>
              <a:rPr lang="en-US" dirty="0"/>
              <a:t>L-L for 3-phase bank in </a:t>
            </a:r>
            <a:r>
              <a:rPr lang="en-US" dirty="0" err="1"/>
              <a:t>OpenDSS</a:t>
            </a:r>
            <a:endParaRPr lang="en-US" dirty="0"/>
          </a:p>
          <a:p>
            <a:pPr lvl="1"/>
            <a:r>
              <a:rPr lang="en-US" dirty="0"/>
              <a:t>Rating of can for 1-phase capacitors</a:t>
            </a:r>
          </a:p>
          <a:p>
            <a:r>
              <a:rPr lang="en-US" dirty="0"/>
              <a:t>Switching criteria</a:t>
            </a:r>
          </a:p>
          <a:p>
            <a:pPr lvl="1"/>
            <a:r>
              <a:rPr lang="en-US" dirty="0"/>
              <a:t>None (fixed)</a:t>
            </a:r>
          </a:p>
          <a:p>
            <a:pPr lvl="1"/>
            <a:r>
              <a:rPr lang="en-US" dirty="0"/>
              <a:t>Voltage</a:t>
            </a:r>
          </a:p>
          <a:p>
            <a:pPr lvl="1"/>
            <a:r>
              <a:rPr lang="en-US" dirty="0"/>
              <a:t>Current</a:t>
            </a:r>
          </a:p>
          <a:p>
            <a:pPr lvl="1"/>
            <a:r>
              <a:rPr lang="en-US" dirty="0"/>
              <a:t>kvar          (plus Voltage Override, Delay, </a:t>
            </a:r>
            <a:r>
              <a:rPr lang="en-US" dirty="0" err="1"/>
              <a:t>etc</a:t>
            </a:r>
            <a:r>
              <a:rPr lang="en-US" dirty="0"/>
              <a:t>)</a:t>
            </a:r>
          </a:p>
          <a:p>
            <a:pPr lvl="1"/>
            <a:r>
              <a:rPr lang="en-US" dirty="0"/>
              <a:t>PF </a:t>
            </a:r>
          </a:p>
          <a:p>
            <a:pPr lvl="1"/>
            <a:r>
              <a:rPr lang="en-US" dirty="0"/>
              <a:t>Time</a:t>
            </a:r>
          </a:p>
        </p:txBody>
      </p:sp>
      <p:pic>
        <p:nvPicPr>
          <p:cNvPr id="4" name="Picture 3"/>
          <p:cNvPicPr>
            <a:picLocks noChangeAspect="1"/>
          </p:cNvPicPr>
          <p:nvPr/>
        </p:nvPicPr>
        <p:blipFill>
          <a:blip r:embed="rId2"/>
          <a:stretch>
            <a:fillRect/>
          </a:stretch>
        </p:blipFill>
        <p:spPr>
          <a:xfrm>
            <a:off x="5078784" y="2256902"/>
            <a:ext cx="3354038" cy="1784800"/>
          </a:xfrm>
          <a:prstGeom prst="rect">
            <a:avLst/>
          </a:prstGeom>
        </p:spPr>
      </p:pic>
    </p:spTree>
    <p:extLst>
      <p:ext uri="{BB962C8B-B14F-4D97-AF65-F5344CB8AC3E}">
        <p14:creationId xmlns:p14="http://schemas.microsoft.com/office/powerpoint/2010/main" val="415073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OpenDSS</a:t>
            </a:r>
            <a:r>
              <a:rPr lang="en-US" dirty="0"/>
              <a:t> Capacitor Model</a:t>
            </a:r>
          </a:p>
        </p:txBody>
      </p:sp>
      <p:sp>
        <p:nvSpPr>
          <p:cNvPr id="3" name="Content Placeholder 2"/>
          <p:cNvSpPr>
            <a:spLocks noGrp="1"/>
          </p:cNvSpPr>
          <p:nvPr>
            <p:ph idx="1"/>
          </p:nvPr>
        </p:nvSpPr>
        <p:spPr/>
        <p:txBody>
          <a:bodyPr/>
          <a:lstStyle/>
          <a:p>
            <a:pPr marL="0" indent="0">
              <a:buNone/>
            </a:pPr>
            <a:r>
              <a:rPr lang="en-US" dirty="0"/>
              <a:t>Shunt Capacitor is actually a multi-step filter bank</a:t>
            </a:r>
          </a:p>
          <a:p>
            <a:endParaRPr lang="en-US" dirty="0"/>
          </a:p>
          <a:p>
            <a:endParaRPr lang="en-US" dirty="0"/>
          </a:p>
          <a:p>
            <a:endParaRPr lang="en-US" dirty="0"/>
          </a:p>
          <a:p>
            <a:endParaRPr lang="en-US" dirty="0"/>
          </a:p>
          <a:p>
            <a:endParaRPr lang="en-US" dirty="0"/>
          </a:p>
          <a:p>
            <a:pPr marL="0" indent="0">
              <a:buNone/>
            </a:pPr>
            <a:r>
              <a:rPr lang="en-US" dirty="0"/>
              <a:t>Is a 2-terminal PD element, so may be used as a Series Capacitor also</a:t>
            </a:r>
          </a:p>
        </p:txBody>
      </p:sp>
      <p:pic>
        <p:nvPicPr>
          <p:cNvPr id="4" name="Picture 3"/>
          <p:cNvPicPr>
            <a:picLocks noChangeAspect="1"/>
          </p:cNvPicPr>
          <p:nvPr/>
        </p:nvPicPr>
        <p:blipFill>
          <a:blip r:embed="rId2"/>
          <a:stretch>
            <a:fillRect/>
          </a:stretch>
        </p:blipFill>
        <p:spPr>
          <a:xfrm>
            <a:off x="2991800" y="1815838"/>
            <a:ext cx="2874817" cy="1529790"/>
          </a:xfrm>
          <a:prstGeom prst="rect">
            <a:avLst/>
          </a:prstGeom>
        </p:spPr>
      </p:pic>
      <p:pic>
        <p:nvPicPr>
          <p:cNvPr id="5" name="Picture 4"/>
          <p:cNvPicPr/>
          <p:nvPr/>
        </p:nvPicPr>
        <p:blipFill>
          <a:blip r:embed="rId3" cstate="print"/>
          <a:srcRect/>
          <a:stretch>
            <a:fillRect/>
          </a:stretch>
        </p:blipFill>
        <p:spPr bwMode="auto">
          <a:xfrm>
            <a:off x="2700001" y="4297250"/>
            <a:ext cx="3937635" cy="1985645"/>
          </a:xfrm>
          <a:prstGeom prst="rect">
            <a:avLst/>
          </a:prstGeom>
          <a:noFill/>
          <a:ln w="9525">
            <a:noFill/>
            <a:miter lim="800000"/>
            <a:headEnd/>
            <a:tailEnd/>
          </a:ln>
        </p:spPr>
      </p:pic>
    </p:spTree>
    <p:extLst>
      <p:ext uri="{BB962C8B-B14F-4D97-AF65-F5344CB8AC3E}">
        <p14:creationId xmlns:p14="http://schemas.microsoft.com/office/powerpoint/2010/main" val="1391048491"/>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B3A9CD0-2239-4A17-AE12-8DE9BDDF5A58}">
  <ds:schemaRefs>
    <ds:schemaRef ds:uri="http://schemas.microsoft.com/office/2006/metadata/properties"/>
    <ds:schemaRef ds:uri="9d4eb815-23ed-48d9-b0c1-2b9ce0016f4e"/>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99B5431-8C26-478B-808F-26BED01B74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788</TotalTime>
  <Words>596</Words>
  <Application>Microsoft Office PowerPoint</Application>
  <PresentationFormat>On-screen Show (4:3)</PresentationFormat>
  <Paragraphs>93</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Narrow</vt:lpstr>
      <vt:lpstr>Calibri</vt:lpstr>
      <vt:lpstr>Times New Roman</vt:lpstr>
      <vt:lpstr>Wingdings</vt:lpstr>
      <vt:lpstr>2017 PowerPoint Theme</vt:lpstr>
      <vt:lpstr>Advanced Modeling for Distribution Planning with OpenDSS </vt:lpstr>
      <vt:lpstr>Instructor</vt:lpstr>
      <vt:lpstr>Control Elements</vt:lpstr>
      <vt:lpstr>Control Elements Were an Important Part of the Original DSS Model Concept</vt:lpstr>
      <vt:lpstr>Controls</vt:lpstr>
      <vt:lpstr>OpenDSS Solution Loop with Controls</vt:lpstr>
      <vt:lpstr>Available Control Elements</vt:lpstr>
      <vt:lpstr>Shunt Capacitors</vt:lpstr>
      <vt:lpstr>OpenDSS Capacitor Model</vt:lpstr>
      <vt:lpstr>Shunt Capacitors - CapControl</vt:lpstr>
      <vt:lpstr>CapControl Element Properties</vt:lpstr>
      <vt:lpstr>Voltage Regulator/OLTC</vt:lpstr>
      <vt:lpstr>RegControl Element Properties</vt:lpstr>
      <vt:lpstr>Relay Control (Multifunction Relay)</vt:lpstr>
      <vt:lpstr>Recloser Control</vt:lpstr>
      <vt:lpstr>Fuse Control</vt:lpstr>
      <vt:lpstr>StorageController</vt:lpstr>
      <vt:lpstr>InvControl</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66</cp:revision>
  <cp:lastPrinted>2014-11-24T20:31:07Z</cp:lastPrinted>
  <dcterms:created xsi:type="dcterms:W3CDTF">2017-04-05T15:17:39Z</dcterms:created>
  <dcterms:modified xsi:type="dcterms:W3CDTF">2017-06-23T12:50:09Z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