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6"/>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62" r:id="rId18"/>
    <p:sldId id="356" r:id="rId19"/>
    <p:sldId id="357" r:id="rId20"/>
    <p:sldId id="358" r:id="rId21"/>
    <p:sldId id="359" r:id="rId22"/>
    <p:sldId id="361" r:id="rId23"/>
    <p:sldId id="360" r:id="rId24"/>
    <p:sldId id="339" r:id="rId2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4</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7690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5</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0259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6</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2718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7</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648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8</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0038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13</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0882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1 MW PV Array (same location as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46332" y="1475487"/>
            <a:ext cx="6505032" cy="4718050"/>
          </a:xfrm>
          <a:prstGeom prst="rect">
            <a:avLst/>
          </a:prstGeom>
          <a:noFill/>
          <a:ln w="9525">
            <a:noFill/>
            <a:miter lim="800000"/>
            <a:headEnd/>
            <a:tailEnd/>
          </a:ln>
          <a:effectLst/>
        </p:spPr>
      </p:pic>
    </p:spTree>
    <p:extLst>
      <p:ext uri="{BB962C8B-B14F-4D97-AF65-F5344CB8AC3E}">
        <p14:creationId xmlns:p14="http://schemas.microsoft.com/office/powerpoint/2010/main" val="269917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Significance of Solar Irradiance Resolution</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194614" y="1315403"/>
            <a:ext cx="6779156" cy="4914710"/>
          </a:xfrm>
          <a:prstGeom prst="rect">
            <a:avLst/>
          </a:prstGeom>
          <a:noFill/>
          <a:ln w="9525">
            <a:noFill/>
            <a:miter lim="800000"/>
            <a:headEnd/>
            <a:tailEnd/>
          </a:ln>
          <a:effectLst/>
        </p:spPr>
      </p:pic>
    </p:spTree>
    <p:extLst>
      <p:ext uri="{BB962C8B-B14F-4D97-AF65-F5344CB8AC3E}">
        <p14:creationId xmlns:p14="http://schemas.microsoft.com/office/powerpoint/2010/main" val="291801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for Distribution System Impact Assessment – Fault Response</a:t>
            </a:r>
          </a:p>
        </p:txBody>
      </p:sp>
      <p:sp>
        <p:nvSpPr>
          <p:cNvPr id="187395" name="Rectangle 3"/>
          <p:cNvSpPr>
            <a:spLocks noGrp="1" noChangeArrowheads="1"/>
          </p:cNvSpPr>
          <p:nvPr>
            <p:ph idx="1"/>
          </p:nvPr>
        </p:nvSpPr>
        <p:spPr/>
        <p:txBody>
          <a:bodyPr>
            <a:normAutofit lnSpcReduction="10000"/>
          </a:bodyPr>
          <a:lstStyle/>
          <a:p>
            <a:pPr>
              <a:spcAft>
                <a:spcPct val="75000"/>
              </a:spcAft>
            </a:pPr>
            <a:r>
              <a:rPr lang="en-US" dirty="0"/>
              <a:t>Fault current contribution</a:t>
            </a:r>
          </a:p>
          <a:p>
            <a:pPr lvl="1">
              <a:spcAft>
                <a:spcPct val="75000"/>
              </a:spcAft>
            </a:pPr>
            <a:r>
              <a:rPr lang="en-US" dirty="0"/>
              <a:t>Conservative Rule-of-thumb:  2 x Full Output Rating of Inverter for 1 cycle (three-phase fault)</a:t>
            </a:r>
          </a:p>
          <a:p>
            <a:pPr>
              <a:spcAft>
                <a:spcPct val="75000"/>
              </a:spcAft>
            </a:pPr>
            <a:r>
              <a:rPr lang="en-US" dirty="0"/>
              <a:t>Other testing has been performed by EPRI, Southern California Edison, NREL, PV inverter manufacturers, etc</a:t>
            </a:r>
          </a:p>
          <a:p>
            <a:pPr>
              <a:spcAft>
                <a:spcPct val="75000"/>
              </a:spcAft>
            </a:pPr>
            <a:r>
              <a:rPr lang="en-US" dirty="0"/>
              <a:t>Inverters generally shut down at 1.2 </a:t>
            </a:r>
            <a:r>
              <a:rPr lang="en-US" dirty="0" err="1"/>
              <a:t>pu</a:t>
            </a:r>
            <a:r>
              <a:rPr lang="en-US" dirty="0"/>
              <a:t> of rated current</a:t>
            </a:r>
          </a:p>
          <a:p>
            <a:pPr lvl="1">
              <a:spcAft>
                <a:spcPct val="75000"/>
              </a:spcAft>
            </a:pPr>
            <a:r>
              <a:rPr lang="en-US" dirty="0"/>
              <a:t>May be 3-4 times pre-fault load current</a:t>
            </a:r>
          </a:p>
          <a:p>
            <a:pPr>
              <a:spcAft>
                <a:spcPct val="75000"/>
              </a:spcAft>
            </a:pPr>
            <a:r>
              <a:rPr lang="en-US" dirty="0"/>
              <a:t>Irregular behavior on voltage sags</a:t>
            </a:r>
          </a:p>
          <a:p>
            <a:pPr lvl="1">
              <a:spcAft>
                <a:spcPct val="75000"/>
              </a:spcAft>
            </a:pPr>
            <a:r>
              <a:rPr lang="en-US" dirty="0"/>
              <a:t>Tries to hold constant power (current increases)</a:t>
            </a:r>
          </a:p>
          <a:p>
            <a:pPr lvl="1">
              <a:spcAft>
                <a:spcPct val="75000"/>
              </a:spcAft>
            </a:pPr>
            <a:r>
              <a:rPr lang="en-US" dirty="0"/>
              <a:t>May become discontinuous</a:t>
            </a:r>
          </a:p>
          <a:p>
            <a:pPr>
              <a:spcAft>
                <a:spcPct val="75000"/>
              </a:spcAft>
            </a:pPr>
            <a:endParaRPr lang="en-US" dirty="0"/>
          </a:p>
        </p:txBody>
      </p:sp>
    </p:spTree>
    <p:extLst>
      <p:ext uri="{BB962C8B-B14F-4D97-AF65-F5344CB8AC3E}">
        <p14:creationId xmlns:p14="http://schemas.microsoft.com/office/powerpoint/2010/main" val="38930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‘Smart’ Inverter Control in the </a:t>
            </a:r>
            <a:r>
              <a:rPr lang="en-US" dirty="0" err="1"/>
              <a:t>OpenDSS</a:t>
            </a:r>
            <a:endParaRPr lang="en-US" alt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2931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Inverter Control Manages One or More </a:t>
            </a:r>
            <a:r>
              <a:rPr lang="en-US" dirty="0" err="1"/>
              <a:t>PVSystems</a:t>
            </a:r>
            <a:endParaRPr lang="en-US" dirty="0"/>
          </a:p>
        </p:txBody>
      </p:sp>
      <p:pic>
        <p:nvPicPr>
          <p:cNvPr id="4" name="Content Placeholder 3"/>
          <p:cNvPicPr>
            <a:picLocks noGrp="1" noChangeAspect="1"/>
          </p:cNvPicPr>
          <p:nvPr>
            <p:ph idx="1"/>
          </p:nvPr>
        </p:nvPicPr>
        <p:blipFill>
          <a:blip r:embed="rId2"/>
          <a:stretch>
            <a:fillRect/>
          </a:stretch>
        </p:blipFill>
        <p:spPr>
          <a:xfrm>
            <a:off x="723900" y="1751012"/>
            <a:ext cx="7696200" cy="3905250"/>
          </a:xfrm>
          <a:prstGeom prst="rect">
            <a:avLst/>
          </a:prstGeom>
        </p:spPr>
      </p:pic>
    </p:spTree>
    <p:extLst>
      <p:ext uri="{BB962C8B-B14F-4D97-AF65-F5344CB8AC3E}">
        <p14:creationId xmlns:p14="http://schemas.microsoft.com/office/powerpoint/2010/main" val="145368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err="1"/>
              <a:t>InvControl</a:t>
            </a:r>
            <a:r>
              <a:rPr lang="en-US" altLang="en-US" dirty="0"/>
              <a:t> Control Object</a:t>
            </a:r>
          </a:p>
        </p:txBody>
      </p:sp>
      <p:sp>
        <p:nvSpPr>
          <p:cNvPr id="3" name="Content Placeholder 2"/>
          <p:cNvSpPr>
            <a:spLocks noGrp="1"/>
          </p:cNvSpPr>
          <p:nvPr>
            <p:ph idx="1"/>
          </p:nvPr>
        </p:nvSpPr>
        <p:spPr/>
        <p:txBody>
          <a:bodyPr>
            <a:normAutofit fontScale="92500" lnSpcReduction="20000"/>
          </a:bodyPr>
          <a:lstStyle/>
          <a:p>
            <a:pPr>
              <a:defRPr/>
            </a:pPr>
            <a:r>
              <a:rPr lang="en-US" dirty="0"/>
              <a:t>Works in conjunction with </a:t>
            </a:r>
            <a:r>
              <a:rPr lang="en-US" dirty="0" err="1"/>
              <a:t>PVSystem</a:t>
            </a:r>
            <a:r>
              <a:rPr lang="en-US" dirty="0"/>
              <a:t> object(s) to control the </a:t>
            </a:r>
            <a:r>
              <a:rPr lang="en-US" dirty="0" err="1"/>
              <a:t>PVSystem</a:t>
            </a:r>
            <a:r>
              <a:rPr lang="en-US" dirty="0"/>
              <a:t>(s) output according to ‘smart’ inverter functions</a:t>
            </a:r>
          </a:p>
          <a:p>
            <a:pPr>
              <a:defRPr/>
            </a:pPr>
            <a:r>
              <a:rPr lang="en-US" dirty="0"/>
              <a:t>Three modes currently available:</a:t>
            </a:r>
          </a:p>
          <a:p>
            <a:pPr lvl="1">
              <a:defRPr/>
            </a:pPr>
            <a:r>
              <a:rPr lang="en-US" dirty="0"/>
              <a:t>Volt-</a:t>
            </a:r>
            <a:r>
              <a:rPr lang="en-US" dirty="0" err="1"/>
              <a:t>var</a:t>
            </a:r>
            <a:endParaRPr lang="en-US" dirty="0"/>
          </a:p>
          <a:p>
            <a:pPr lvl="2">
              <a:defRPr/>
            </a:pPr>
            <a:r>
              <a:rPr lang="en-US" dirty="0"/>
              <a:t>Follows a voltage versus reactive power curve and changes the reactive power generation (capacitive) or reactive power absorption (inductive) according to the terminal voltage at each </a:t>
            </a:r>
            <a:r>
              <a:rPr lang="en-US" dirty="0" err="1"/>
              <a:t>PVSystem</a:t>
            </a:r>
            <a:endParaRPr lang="en-US" dirty="0"/>
          </a:p>
          <a:p>
            <a:pPr lvl="2">
              <a:defRPr/>
            </a:pPr>
            <a:endParaRPr lang="en-US" dirty="0"/>
          </a:p>
          <a:p>
            <a:pPr lvl="1">
              <a:defRPr/>
            </a:pPr>
            <a:r>
              <a:rPr lang="en-US" dirty="0"/>
              <a:t>Volt-watt</a:t>
            </a:r>
          </a:p>
          <a:p>
            <a:pPr lvl="2">
              <a:defRPr/>
            </a:pPr>
            <a:r>
              <a:rPr lang="en-US" dirty="0"/>
              <a:t>Follows a voltage versus active power curve and changes the active power output according to the terminal voltage at each </a:t>
            </a:r>
            <a:r>
              <a:rPr lang="en-US" dirty="0" err="1"/>
              <a:t>PVSystem</a:t>
            </a:r>
            <a:r>
              <a:rPr lang="en-US" dirty="0"/>
              <a:t> (within the limits of the present irradiance)</a:t>
            </a:r>
          </a:p>
          <a:p>
            <a:pPr lvl="2">
              <a:defRPr/>
            </a:pPr>
            <a:endParaRPr lang="en-US" dirty="0"/>
          </a:p>
          <a:p>
            <a:pPr lvl="1">
              <a:defRPr/>
            </a:pPr>
            <a:r>
              <a:rPr lang="en-US" dirty="0"/>
              <a:t>Dynamic Reactive Current (DRC)</a:t>
            </a:r>
          </a:p>
          <a:p>
            <a:pPr lvl="2">
              <a:defRPr/>
            </a:pPr>
            <a:r>
              <a:rPr lang="en-US" dirty="0"/>
              <a:t>Has several settings that change the reactive power generation or absorption in response to fast changes in terminal voltage (e.g., during a sag or swell)</a:t>
            </a:r>
          </a:p>
          <a:p>
            <a:pPr>
              <a:defRPr/>
            </a:pPr>
            <a:endParaRPr lang="en-US" dirty="0"/>
          </a:p>
          <a:p>
            <a:pPr>
              <a:defRPr/>
            </a:pPr>
            <a:endParaRPr lang="en-US" dirty="0"/>
          </a:p>
        </p:txBody>
      </p:sp>
    </p:spTree>
    <p:extLst>
      <p:ext uri="{BB962C8B-B14F-4D97-AF65-F5344CB8AC3E}">
        <p14:creationId xmlns:p14="http://schemas.microsoft.com/office/powerpoint/2010/main" val="27996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Volt-</a:t>
            </a:r>
            <a:r>
              <a:rPr lang="en-US" altLang="en-US" dirty="0" err="1"/>
              <a:t>var</a:t>
            </a:r>
            <a:r>
              <a:rPr lang="en-US" altLang="en-US" dirty="0"/>
              <a:t> Control Mode – Example Volt-</a:t>
            </a:r>
            <a:r>
              <a:rPr lang="en-US" altLang="en-US" dirty="0" err="1"/>
              <a:t>var</a:t>
            </a:r>
            <a:r>
              <a:rPr lang="en-US" altLang="en-US" dirty="0"/>
              <a:t> Curve</a:t>
            </a:r>
          </a:p>
        </p:txBody>
      </p:sp>
      <p:sp>
        <p:nvSpPr>
          <p:cNvPr id="3" name="Content Placeholder 2"/>
          <p:cNvSpPr>
            <a:spLocks noGrp="1"/>
          </p:cNvSpPr>
          <p:nvPr>
            <p:ph idx="1"/>
          </p:nvPr>
        </p:nvSpPr>
        <p:spPr/>
        <p:txBody>
          <a:bodyPr>
            <a:normAutofit/>
          </a:bodyPr>
          <a:lstStyle/>
          <a:p>
            <a:pPr>
              <a:defRPr/>
            </a:pPr>
            <a:endParaRPr lang="en-US" dirty="0"/>
          </a:p>
          <a:p>
            <a:pPr>
              <a:defRPr/>
            </a:pPr>
            <a:endParaRPr lang="en-US" dirty="0"/>
          </a:p>
        </p:txBody>
      </p:sp>
      <p:pic>
        <p:nvPicPr>
          <p:cNvPr id="5" name="Picture 4"/>
          <p:cNvPicPr/>
          <p:nvPr/>
        </p:nvPicPr>
        <p:blipFill>
          <a:blip r:embed="rId2" cstate="print"/>
          <a:srcRect/>
          <a:stretch>
            <a:fillRect/>
          </a:stretch>
        </p:blipFill>
        <p:spPr bwMode="auto">
          <a:xfrm>
            <a:off x="1517822" y="1635125"/>
            <a:ext cx="5943600" cy="4319270"/>
          </a:xfrm>
          <a:prstGeom prst="rect">
            <a:avLst/>
          </a:prstGeom>
          <a:noFill/>
          <a:ln w="9525">
            <a:noFill/>
            <a:miter lim="800000"/>
            <a:headEnd/>
            <a:tailEnd/>
          </a:ln>
        </p:spPr>
      </p:pic>
    </p:spTree>
    <p:extLst>
      <p:ext uri="{BB962C8B-B14F-4D97-AF65-F5344CB8AC3E}">
        <p14:creationId xmlns:p14="http://schemas.microsoft.com/office/powerpoint/2010/main" val="66998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err="1"/>
              <a:t>InvControl</a:t>
            </a:r>
            <a:r>
              <a:rPr lang="en-US" altLang="en-US" dirty="0"/>
              <a:t> in Volt-</a:t>
            </a:r>
            <a:r>
              <a:rPr lang="en-US" altLang="en-US" dirty="0" err="1"/>
              <a:t>var</a:t>
            </a:r>
            <a:r>
              <a:rPr lang="en-US" altLang="en-US" dirty="0"/>
              <a:t> Mode – Script</a:t>
            </a:r>
          </a:p>
        </p:txBody>
      </p:sp>
      <p:sp>
        <p:nvSpPr>
          <p:cNvPr id="3" name="Content Placeholder 2"/>
          <p:cNvSpPr>
            <a:spLocks noGrp="1"/>
          </p:cNvSpPr>
          <p:nvPr>
            <p:ph idx="1"/>
          </p:nvPr>
        </p:nvSpPr>
        <p:spPr/>
        <p:txBody>
          <a:bodyPr>
            <a:normAutofit/>
          </a:bodyPr>
          <a:lstStyle/>
          <a:p>
            <a:pPr marL="0" indent="0">
              <a:buNone/>
            </a:pPr>
            <a:r>
              <a:rPr lang="en-US" sz="1400" dirty="0"/>
              <a:t>New PVSystem.</a:t>
            </a:r>
            <a:r>
              <a:rPr lang="en-US" sz="1400" b="1" dirty="0"/>
              <a:t>3P_ExistingSite4</a:t>
            </a:r>
            <a:r>
              <a:rPr lang="en-US" sz="1400" dirty="0"/>
              <a:t> phases=3 bus1=B51854_sec kV=0.4157 kVA=523</a:t>
            </a:r>
            <a:br>
              <a:rPr lang="en-US" sz="1400" dirty="0"/>
            </a:br>
            <a:r>
              <a:rPr lang="en-US" sz="1400" dirty="0"/>
              <a:t>~  irradiance=1 </a:t>
            </a:r>
            <a:r>
              <a:rPr lang="en-US" sz="1400" dirty="0" err="1"/>
              <a:t>Pmpp</a:t>
            </a:r>
            <a:r>
              <a:rPr lang="en-US" sz="1400" dirty="0"/>
              <a:t>=475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3P_ExistingSite1</a:t>
            </a:r>
            <a:r>
              <a:rPr lang="en-US" sz="1400" dirty="0"/>
              <a:t> phases=3 bus1=X_5865228330A kV=0.4157 kVA=314</a:t>
            </a:r>
            <a:br>
              <a:rPr lang="en-US" sz="1400" dirty="0"/>
            </a:br>
            <a:r>
              <a:rPr lang="en-US" sz="1400" dirty="0"/>
              <a:t>~ irradiance=1 </a:t>
            </a:r>
            <a:r>
              <a:rPr lang="en-US" sz="1400" dirty="0" err="1"/>
              <a:t>Pmpp</a:t>
            </a:r>
            <a:r>
              <a:rPr lang="en-US" sz="1400" dirty="0"/>
              <a:t>=285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3P_ExistingSite3</a:t>
            </a:r>
            <a:r>
              <a:rPr lang="en-US" sz="1400" dirty="0"/>
              <a:t> phases=3 bus1=X_5891328219_Cust1 kV=0.4157</a:t>
            </a:r>
            <a:br>
              <a:rPr lang="en-US" sz="1400" dirty="0"/>
            </a:br>
            <a:r>
              <a:rPr lang="en-US" sz="1400" dirty="0"/>
              <a:t>~ kVA=836 irradiance=1 </a:t>
            </a:r>
            <a:r>
              <a:rPr lang="en-US" sz="1400" dirty="0" err="1"/>
              <a:t>Pmpp</a:t>
            </a:r>
            <a:r>
              <a:rPr lang="en-US" sz="1400" dirty="0"/>
              <a:t>=760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3P_ExistingSite2</a:t>
            </a:r>
            <a:r>
              <a:rPr lang="en-US" sz="1400" dirty="0"/>
              <a:t> phases=3 bus1=B4832_sec kV=0.4157 kVA=209</a:t>
            </a:r>
            <a:br>
              <a:rPr lang="en-US" sz="1400" dirty="0"/>
            </a:br>
            <a:r>
              <a:rPr lang="en-US" sz="1400" dirty="0"/>
              <a:t>~ irradiance=1 </a:t>
            </a:r>
            <a:r>
              <a:rPr lang="en-US" sz="1400" dirty="0" err="1"/>
              <a:t>Pmpp</a:t>
            </a:r>
            <a:r>
              <a:rPr lang="en-US" sz="1400" dirty="0"/>
              <a:t>=190 pf=1 %</a:t>
            </a:r>
            <a:r>
              <a:rPr lang="en-US" sz="1400" dirty="0" err="1"/>
              <a:t>cutin</a:t>
            </a:r>
            <a:r>
              <a:rPr lang="en-US" sz="1400" dirty="0"/>
              <a:t>=0.1 %cutout=0.1 yearly=</a:t>
            </a:r>
            <a:r>
              <a:rPr lang="en-US" sz="1400" dirty="0" err="1"/>
              <a:t>PV_ls</a:t>
            </a:r>
            <a:endParaRPr lang="en-US" sz="1400" dirty="0"/>
          </a:p>
          <a:p>
            <a:pPr marL="0" indent="0">
              <a:buNone/>
            </a:pPr>
            <a:endParaRPr lang="en-US" sz="1200" dirty="0"/>
          </a:p>
          <a:p>
            <a:pPr marL="0" indent="0">
              <a:buNone/>
            </a:pPr>
            <a:r>
              <a:rPr lang="en-US" sz="1400" dirty="0"/>
              <a:t>New </a:t>
            </a:r>
            <a:r>
              <a:rPr lang="en-US" sz="1400" dirty="0" err="1"/>
              <a:t>XYCurve.vv_curve</a:t>
            </a:r>
            <a:r>
              <a:rPr lang="en-US" sz="1400" dirty="0"/>
              <a:t> </a:t>
            </a:r>
            <a:r>
              <a:rPr lang="en-US" sz="1400" dirty="0" err="1"/>
              <a:t>npts</a:t>
            </a:r>
            <a:r>
              <a:rPr lang="en-US" sz="1400" dirty="0"/>
              <a:t>=4 </a:t>
            </a:r>
            <a:r>
              <a:rPr lang="en-US" sz="1400" dirty="0" err="1"/>
              <a:t>Yarray</a:t>
            </a:r>
            <a:r>
              <a:rPr lang="en-US" sz="1400" dirty="0"/>
              <a:t>=(1.0,1.0,-1.0,-1.0)</a:t>
            </a:r>
            <a:br>
              <a:rPr lang="en-US" sz="1400" dirty="0"/>
            </a:br>
            <a:r>
              <a:rPr lang="en-US" sz="1400" dirty="0"/>
              <a:t>~ </a:t>
            </a:r>
            <a:r>
              <a:rPr lang="en-US" sz="1400" dirty="0" err="1"/>
              <a:t>XArray</a:t>
            </a:r>
            <a:r>
              <a:rPr lang="en-US" sz="1400" dirty="0"/>
              <a:t>=(0.5,0.95,1.05,1.5)</a:t>
            </a:r>
          </a:p>
          <a:p>
            <a:pPr marL="0" indent="0">
              <a:buNone/>
            </a:pPr>
            <a:endParaRPr lang="en-US" sz="1400" dirty="0"/>
          </a:p>
          <a:p>
            <a:pPr marL="0" indent="0">
              <a:buNone/>
            </a:pPr>
            <a:r>
              <a:rPr lang="en-US" sz="1400" dirty="0"/>
              <a:t>New </a:t>
            </a:r>
            <a:r>
              <a:rPr lang="en-US" sz="1400" dirty="0" err="1"/>
              <a:t>InvControl.InvPVCtrl</a:t>
            </a:r>
            <a:r>
              <a:rPr lang="en-US" sz="1400" dirty="0"/>
              <a:t> mode=VOLTVAR </a:t>
            </a:r>
            <a:r>
              <a:rPr lang="en-US" sz="1400" dirty="0" err="1"/>
              <a:t>voltage_curvex_ref</a:t>
            </a:r>
            <a:r>
              <a:rPr lang="en-US" sz="1400" dirty="0"/>
              <a:t>=rated</a:t>
            </a:r>
            <a:br>
              <a:rPr lang="en-US" sz="1400" dirty="0"/>
            </a:br>
            <a:r>
              <a:rPr lang="en-US" sz="1400" dirty="0"/>
              <a:t>~ vvc_curve1=</a:t>
            </a:r>
            <a:r>
              <a:rPr lang="en-US" sz="1400" dirty="0" err="1"/>
              <a:t>vv_curve</a:t>
            </a:r>
            <a:r>
              <a:rPr lang="en-US" sz="1400" dirty="0"/>
              <a:t> </a:t>
            </a:r>
            <a:r>
              <a:rPr lang="en-US" sz="1400" dirty="0" err="1"/>
              <a:t>EventLog</a:t>
            </a:r>
            <a:r>
              <a:rPr lang="en-US" sz="1400" dirty="0"/>
              <a:t>=yes</a:t>
            </a:r>
            <a:endParaRPr lang="en-US" sz="1300" dirty="0"/>
          </a:p>
          <a:p>
            <a:pPr>
              <a:defRPr/>
            </a:pPr>
            <a:endParaRPr lang="en-US" dirty="0"/>
          </a:p>
        </p:txBody>
      </p:sp>
    </p:spTree>
    <p:extLst>
      <p:ext uri="{BB962C8B-B14F-4D97-AF65-F5344CB8AC3E}">
        <p14:creationId xmlns:p14="http://schemas.microsoft.com/office/powerpoint/2010/main" val="258658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Volt-</a:t>
            </a:r>
            <a:r>
              <a:rPr lang="en-US" altLang="en-US" dirty="0" err="1"/>
              <a:t>Var</a:t>
            </a:r>
            <a:r>
              <a:rPr lang="en-US" altLang="en-US" dirty="0"/>
              <a:t> Control Mode – with a Dead Band</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968912" y="1788834"/>
            <a:ext cx="7465962" cy="3170028"/>
          </a:xfrm>
          <a:prstGeom prst="rect">
            <a:avLst/>
          </a:prstGeom>
        </p:spPr>
      </p:pic>
    </p:spTree>
    <p:extLst>
      <p:ext uri="{BB962C8B-B14F-4D97-AF65-F5344CB8AC3E}">
        <p14:creationId xmlns:p14="http://schemas.microsoft.com/office/powerpoint/2010/main" val="226980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dirty="0"/>
              <a:t>Volt-watt Control Mode – Example Volt-watt Curve</a:t>
            </a:r>
          </a:p>
        </p:txBody>
      </p:sp>
      <p:pic>
        <p:nvPicPr>
          <p:cNvPr id="4" name="Content Placeholder 3"/>
          <p:cNvPicPr>
            <a:picLocks noGrp="1"/>
          </p:cNvPicPr>
          <p:nvPr>
            <p:ph idx="1"/>
          </p:nvPr>
        </p:nvPicPr>
        <p:blipFill>
          <a:blip r:embed="rId2" cstate="print"/>
          <a:srcRect/>
          <a:stretch>
            <a:fillRect/>
          </a:stretch>
        </p:blipFill>
        <p:spPr bwMode="auto">
          <a:xfrm>
            <a:off x="714857" y="2036982"/>
            <a:ext cx="7714286" cy="3514286"/>
          </a:xfrm>
          <a:prstGeom prst="rect">
            <a:avLst/>
          </a:prstGeom>
          <a:noFill/>
          <a:ln w="9525">
            <a:noFill/>
            <a:miter lim="800000"/>
            <a:headEnd/>
            <a:tailEnd/>
          </a:ln>
        </p:spPr>
      </p:pic>
    </p:spTree>
    <p:extLst>
      <p:ext uri="{BB962C8B-B14F-4D97-AF65-F5344CB8AC3E}">
        <p14:creationId xmlns:p14="http://schemas.microsoft.com/office/powerpoint/2010/main" val="328910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DRC Control Mode – Settings Curve</a:t>
            </a:r>
          </a:p>
        </p:txBody>
      </p:sp>
      <p:pic>
        <p:nvPicPr>
          <p:cNvPr id="5" name="Content Placeholder 4"/>
          <p:cNvPicPr>
            <a:picLocks noGrp="1"/>
          </p:cNvPicPr>
          <p:nvPr>
            <p:ph idx="1"/>
          </p:nvPr>
        </p:nvPicPr>
        <p:blipFill>
          <a:blip r:embed="rId2" cstate="print"/>
          <a:srcRect/>
          <a:stretch>
            <a:fillRect/>
          </a:stretch>
        </p:blipFill>
        <p:spPr bwMode="auto">
          <a:xfrm>
            <a:off x="365125" y="1350810"/>
            <a:ext cx="8413750" cy="4886630"/>
          </a:xfrm>
          <a:prstGeom prst="rect">
            <a:avLst/>
          </a:prstGeom>
          <a:noFill/>
          <a:ln w="9525">
            <a:noFill/>
            <a:miter lim="800000"/>
            <a:headEnd/>
            <a:tailEnd/>
          </a:ln>
        </p:spPr>
      </p:pic>
    </p:spTree>
    <p:extLst>
      <p:ext uri="{BB962C8B-B14F-4D97-AF65-F5344CB8AC3E}">
        <p14:creationId xmlns:p14="http://schemas.microsoft.com/office/powerpoint/2010/main" val="11300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err="1"/>
              <a:t>PVSystem</a:t>
            </a:r>
            <a:r>
              <a:rPr lang="en-US" altLang="en-US" dirty="0"/>
              <a:t>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err="1"/>
              <a:t>PVSystem</a:t>
            </a:r>
            <a:r>
              <a:rPr lang="en-US" altLang="en-US" dirty="0"/>
              <a:t> in the </a:t>
            </a:r>
            <a:r>
              <a:rPr lang="en-US" altLang="en-US" dirty="0" err="1"/>
              <a:t>OpenDSS</a:t>
            </a:r>
            <a:r>
              <a:rPr lang="en-US" altLang="en-US" dirty="0"/>
              <a:t> </a:t>
            </a:r>
          </a:p>
        </p:txBody>
      </p:sp>
      <p:sp>
        <p:nvSpPr>
          <p:cNvPr id="14339" name="Rectangle 3"/>
          <p:cNvSpPr>
            <a:spLocks noGrp="1" noChangeArrowheads="1"/>
          </p:cNvSpPr>
          <p:nvPr>
            <p:ph type="body" idx="1"/>
          </p:nvPr>
        </p:nvSpPr>
        <p:spPr/>
        <p:txBody>
          <a:bodyPr/>
          <a:lstStyle/>
          <a:p>
            <a:r>
              <a:rPr lang="en-US" altLang="en-US" dirty="0"/>
              <a:t>The </a:t>
            </a:r>
            <a:r>
              <a:rPr lang="en-US" altLang="en-US" dirty="0" err="1"/>
              <a:t>PVSystem</a:t>
            </a:r>
            <a:r>
              <a:rPr lang="en-US" altLang="en-US" dirty="0"/>
              <a:t> </a:t>
            </a:r>
            <a:r>
              <a:rPr lang="en-US" dirty="0"/>
              <a:t>model combines a model of the PV array and the PV inverter into one convenient model to use for distribution system impacts studies</a:t>
            </a:r>
            <a:endParaRPr lang="en-US" altLang="en-US" dirty="0"/>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567" y="2570206"/>
            <a:ext cx="4800600" cy="3611563"/>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08146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Example Script </a:t>
            </a:r>
          </a:p>
        </p:txBody>
      </p:sp>
      <p:sp>
        <p:nvSpPr>
          <p:cNvPr id="14339" name="Rectangle 3"/>
          <p:cNvSpPr>
            <a:spLocks noGrp="1" noChangeArrowheads="1"/>
          </p:cNvSpPr>
          <p:nvPr>
            <p:ph type="body" idx="1"/>
          </p:nvPr>
        </p:nvSpPr>
        <p:spPr/>
        <p:txBody>
          <a:bodyPr/>
          <a:lstStyle/>
          <a:p>
            <a:r>
              <a:rPr lang="en-US" dirty="0"/>
              <a:t>This example defines a PV system with a panel </a:t>
            </a:r>
            <a:r>
              <a:rPr lang="en-US" dirty="0" err="1"/>
              <a:t>Pmpp</a:t>
            </a:r>
            <a:r>
              <a:rPr lang="en-US" dirty="0"/>
              <a:t> of 500 kW at 1 kW/m</a:t>
            </a:r>
            <a:r>
              <a:rPr lang="en-US" baseline="30000" dirty="0"/>
              <a:t>2</a:t>
            </a:r>
            <a:r>
              <a:rPr lang="en-US" dirty="0"/>
              <a:t> irradiance and a panel temperature of 25</a:t>
            </a:r>
            <a:r>
              <a:rPr lang="en-US" dirty="0">
                <a:sym typeface="Symbol" panose="05050102010706020507" pitchFamily="18" charset="2"/>
              </a:rPr>
              <a:t></a:t>
            </a:r>
            <a:r>
              <a:rPr lang="en-US" dirty="0"/>
              <a:t>C. The inverter is rated at 500 kVA. A PF of 1.0 is assumed for this example.</a:t>
            </a:r>
          </a:p>
          <a:p>
            <a:r>
              <a:rPr lang="en-US" altLang="en-US" dirty="0"/>
              <a:t>Can also be used with the </a:t>
            </a:r>
            <a:r>
              <a:rPr lang="en-US" altLang="en-US" b="1" dirty="0" err="1"/>
              <a:t>InvControl</a:t>
            </a:r>
            <a:r>
              <a:rPr lang="en-US" altLang="en-US" dirty="0"/>
              <a:t> control object that implements advanced (‘smart’) inverter functions such as volt-</a:t>
            </a:r>
            <a:r>
              <a:rPr lang="en-US" altLang="en-US" dirty="0" err="1"/>
              <a:t>var</a:t>
            </a:r>
            <a:r>
              <a:rPr lang="en-US" altLang="en-US" dirty="0"/>
              <a:t>, volt-watt, and dynamic reactive current.</a:t>
            </a:r>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322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r>
              <a:rPr lang="en-US" sz="4800" b="1" dirty="0"/>
              <a:t>clear</a:t>
            </a:r>
          </a:p>
          <a:p>
            <a:pPr marL="0" indent="0">
              <a:buNone/>
            </a:pPr>
            <a:r>
              <a:rPr lang="en-US" sz="4800" b="1" dirty="0"/>
              <a:t> </a:t>
            </a:r>
          </a:p>
          <a:p>
            <a:pPr marL="0" indent="0">
              <a:buNone/>
            </a:pPr>
            <a:r>
              <a:rPr lang="en-US" sz="4800" b="1" dirty="0"/>
              <a:t>New </a:t>
            </a:r>
            <a:r>
              <a:rPr lang="en-US" sz="4800" b="1" dirty="0" err="1"/>
              <a:t>Circuit.PVSystem</a:t>
            </a:r>
            <a:r>
              <a:rPr lang="en-US" sz="4800" b="1" dirty="0"/>
              <a:t>  </a:t>
            </a:r>
            <a:r>
              <a:rPr lang="en-US" sz="4800" b="1" dirty="0" err="1"/>
              <a:t>basekv</a:t>
            </a:r>
            <a:r>
              <a:rPr lang="en-US" sz="4800" b="1" dirty="0"/>
              <a:t>=12.47  Isc3=1000 Isc1=900</a:t>
            </a:r>
          </a:p>
          <a:p>
            <a:pPr marL="0" indent="0">
              <a:buNone/>
            </a:pPr>
            <a:r>
              <a:rPr lang="en-US" sz="4800" b="1" dirty="0"/>
              <a:t> </a:t>
            </a:r>
          </a:p>
          <a:p>
            <a:pPr marL="0" indent="0">
              <a:buNone/>
            </a:pPr>
            <a:r>
              <a:rPr lang="en-US" sz="4800" b="1" dirty="0"/>
              <a:t>// P-T curve is per unit of rated </a:t>
            </a:r>
            <a:r>
              <a:rPr lang="en-US" sz="4800" b="1" dirty="0" err="1"/>
              <a:t>Pmpp</a:t>
            </a:r>
            <a:r>
              <a:rPr lang="en-US" sz="4800" b="1" dirty="0"/>
              <a:t> vs temperature</a:t>
            </a:r>
          </a:p>
          <a:p>
            <a:pPr marL="0" indent="0">
              <a:buNone/>
            </a:pPr>
            <a:r>
              <a:rPr lang="en-US" sz="4800" b="1" dirty="0"/>
              <a:t>// This one is for a </a:t>
            </a:r>
            <a:r>
              <a:rPr lang="en-US" sz="4800" b="1" dirty="0" err="1"/>
              <a:t>Pmpp</a:t>
            </a:r>
            <a:r>
              <a:rPr lang="en-US" sz="4800" b="1" dirty="0"/>
              <a:t> stated at 25 </a:t>
            </a:r>
            <a:r>
              <a:rPr lang="en-US" sz="4800" b="1" dirty="0" err="1"/>
              <a:t>deg</a:t>
            </a:r>
            <a:endParaRPr lang="en-US" sz="4800" b="1" dirty="0"/>
          </a:p>
          <a:p>
            <a:pPr marL="0" indent="0">
              <a:buNone/>
            </a:pPr>
            <a:r>
              <a:rPr lang="en-US" sz="4800" b="1" dirty="0"/>
              <a:t>New </a:t>
            </a:r>
            <a:r>
              <a:rPr lang="en-US" sz="4800" b="1" dirty="0" err="1"/>
              <a:t>XYCurve.MyPvsT</a:t>
            </a:r>
            <a:r>
              <a:rPr lang="en-US" sz="4800" b="1" dirty="0"/>
              <a:t> </a:t>
            </a:r>
            <a:r>
              <a:rPr lang="en-US" sz="4800" b="1" dirty="0" err="1"/>
              <a:t>npts</a:t>
            </a:r>
            <a:r>
              <a:rPr lang="en-US" sz="4800" b="1" dirty="0"/>
              <a:t>=4  </a:t>
            </a:r>
            <a:r>
              <a:rPr lang="en-US" sz="4800" b="1" dirty="0" err="1"/>
              <a:t>xarray</a:t>
            </a:r>
            <a:r>
              <a:rPr lang="en-US" sz="4800" b="1" dirty="0"/>
              <a:t>=[0  25  75  100]  </a:t>
            </a:r>
            <a:r>
              <a:rPr lang="en-US" sz="4800" b="1" dirty="0" err="1"/>
              <a:t>yarray</a:t>
            </a:r>
            <a:r>
              <a:rPr lang="en-US" sz="4800" b="1" dirty="0"/>
              <a:t>=[1.2 1.0 0.8  0.6] </a:t>
            </a:r>
          </a:p>
          <a:p>
            <a:pPr marL="0" indent="0">
              <a:buNone/>
            </a:pPr>
            <a:r>
              <a:rPr lang="en-US" sz="4800" b="1" dirty="0"/>
              <a:t> </a:t>
            </a:r>
          </a:p>
          <a:p>
            <a:pPr marL="0" indent="0">
              <a:buNone/>
            </a:pPr>
            <a:r>
              <a:rPr lang="en-US" sz="4800" b="1" dirty="0"/>
              <a:t>// efficiency curve is per unit </a:t>
            </a:r>
            <a:r>
              <a:rPr lang="en-US" sz="4800" b="1" dirty="0" err="1"/>
              <a:t>eff</a:t>
            </a:r>
            <a:r>
              <a:rPr lang="en-US" sz="4800" b="1" dirty="0"/>
              <a:t> vs per unit power</a:t>
            </a:r>
          </a:p>
          <a:p>
            <a:pPr marL="0" indent="0">
              <a:buNone/>
            </a:pPr>
            <a:r>
              <a:rPr lang="en-US" sz="4800" b="1" dirty="0"/>
              <a:t>New </a:t>
            </a:r>
            <a:r>
              <a:rPr lang="en-US" sz="4800" b="1" dirty="0" err="1"/>
              <a:t>XYCurve.MyEff</a:t>
            </a:r>
            <a:r>
              <a:rPr lang="en-US" sz="4800" b="1" dirty="0"/>
              <a:t> </a:t>
            </a:r>
            <a:r>
              <a:rPr lang="en-US" sz="4800" b="1" dirty="0" err="1"/>
              <a:t>npts</a:t>
            </a:r>
            <a:r>
              <a:rPr lang="en-US" sz="4800" b="1" dirty="0"/>
              <a:t>=4  </a:t>
            </a:r>
            <a:r>
              <a:rPr lang="en-US" sz="4800" b="1" dirty="0" err="1"/>
              <a:t>xarray</a:t>
            </a:r>
            <a:r>
              <a:rPr lang="en-US" sz="4800" b="1" dirty="0"/>
              <a:t>=[.1  .2  .4  1.0]  </a:t>
            </a:r>
            <a:r>
              <a:rPr lang="en-US" sz="4800" b="1" dirty="0" err="1"/>
              <a:t>yarray</a:t>
            </a:r>
            <a:r>
              <a:rPr lang="en-US" sz="4800" b="1" dirty="0"/>
              <a:t>=[.86  .9  .93  .97]  </a:t>
            </a:r>
          </a:p>
          <a:p>
            <a:pPr marL="0" indent="0">
              <a:buNone/>
            </a:pPr>
            <a:r>
              <a:rPr lang="en-US" sz="4800" b="1" dirty="0"/>
              <a:t> </a:t>
            </a:r>
          </a:p>
          <a:p>
            <a:pPr marL="0" indent="0">
              <a:buNone/>
            </a:pPr>
            <a:r>
              <a:rPr lang="en-US" sz="4800" b="1" dirty="0"/>
              <a:t>// per unit irradiance curve (per unit if "irradiance" property)</a:t>
            </a:r>
          </a:p>
          <a:p>
            <a:pPr marL="0" indent="0">
              <a:buNone/>
            </a:pPr>
            <a:r>
              <a:rPr lang="en-US" sz="4800" b="1" dirty="0"/>
              <a:t>New </a:t>
            </a:r>
            <a:r>
              <a:rPr lang="en-US" sz="4800" b="1" dirty="0" err="1"/>
              <a:t>Loadshape.MyIrrad</a:t>
            </a:r>
            <a:r>
              <a:rPr lang="en-US" sz="4800" b="1" dirty="0"/>
              <a:t> </a:t>
            </a:r>
            <a:r>
              <a:rPr lang="en-US" sz="4800" b="1" dirty="0" err="1"/>
              <a:t>npts</a:t>
            </a:r>
            <a:r>
              <a:rPr lang="en-US" sz="4800" b="1" dirty="0"/>
              <a:t>=24 interval=1 </a:t>
            </a:r>
            <a:r>
              <a:rPr lang="en-US" sz="4800" b="1" dirty="0" err="1"/>
              <a:t>mult</a:t>
            </a:r>
            <a:r>
              <a:rPr lang="en-US" sz="4800" b="1" dirty="0"/>
              <a:t>=[0 0 0 0 0 0 .1 .2 .3  .5  .8  .9  1.0  1.0  .99  .9  .7  .4  .1 0  0  0  0  0]</a:t>
            </a:r>
          </a:p>
          <a:p>
            <a:pPr marL="0" indent="0">
              <a:buNone/>
            </a:pPr>
            <a:r>
              <a:rPr lang="en-US" sz="4800" b="1" dirty="0"/>
              <a:t> </a:t>
            </a:r>
          </a:p>
          <a:p>
            <a:pPr marL="0" indent="0">
              <a:buNone/>
            </a:pPr>
            <a:r>
              <a:rPr lang="en-US" sz="4800" b="1" dirty="0"/>
              <a:t>// 24-hr temp shape curve</a:t>
            </a:r>
          </a:p>
          <a:p>
            <a:pPr marL="0" indent="0">
              <a:buNone/>
            </a:pPr>
            <a:r>
              <a:rPr lang="en-US" sz="4800" b="1" dirty="0"/>
              <a:t>New </a:t>
            </a:r>
            <a:r>
              <a:rPr lang="en-US" sz="4800" b="1" dirty="0" err="1"/>
              <a:t>Tshape.MyTemp</a:t>
            </a:r>
            <a:r>
              <a:rPr lang="en-US" sz="4800" b="1" dirty="0"/>
              <a:t> </a:t>
            </a:r>
            <a:r>
              <a:rPr lang="en-US" sz="4800" b="1" dirty="0" err="1"/>
              <a:t>npts</a:t>
            </a:r>
            <a:r>
              <a:rPr lang="en-US" sz="4800" b="1" dirty="0"/>
              <a:t>=24 interval=1 temp=[25, 25, 25, 25, 25, 25, 25, 25, 35, 40, 45, 50  60 60  55 40  35  30  25 25 25 25 25 25]</a:t>
            </a:r>
          </a:p>
          <a:p>
            <a:pPr marL="0" indent="0">
              <a:buNone/>
            </a:pPr>
            <a:r>
              <a:rPr lang="en-US" sz="4800" b="1" dirty="0"/>
              <a:t> </a:t>
            </a:r>
          </a:p>
          <a:p>
            <a:pPr marL="0" indent="0">
              <a:buNone/>
            </a:pPr>
            <a:r>
              <a:rPr lang="en-US" sz="4800" b="1" dirty="0"/>
              <a:t>// **** plot </a:t>
            </a:r>
            <a:r>
              <a:rPr lang="en-US" sz="4800" b="1" dirty="0" err="1"/>
              <a:t>tshape</a:t>
            </a:r>
            <a:r>
              <a:rPr lang="en-US" sz="4800" b="1" dirty="0"/>
              <a:t> object=</a:t>
            </a:r>
            <a:r>
              <a:rPr lang="en-US" sz="4800" b="1" dirty="0" err="1"/>
              <a:t>mytemp</a:t>
            </a:r>
            <a:endParaRPr lang="en-US" sz="4800" b="1" dirty="0"/>
          </a:p>
          <a:p>
            <a:pPr marL="0" indent="0">
              <a:buNone/>
            </a:pPr>
            <a:r>
              <a:rPr lang="en-US" sz="4800" b="1" dirty="0"/>
              <a:t> </a:t>
            </a:r>
          </a:p>
          <a:p>
            <a:pPr marL="0" indent="0">
              <a:buNone/>
            </a:pPr>
            <a:r>
              <a:rPr lang="en-US" sz="4800" b="1" dirty="0"/>
              <a:t>// take the default line</a:t>
            </a:r>
          </a:p>
          <a:p>
            <a:pPr marL="0" indent="0">
              <a:buNone/>
            </a:pPr>
            <a:r>
              <a:rPr lang="en-US" sz="4800" b="1" dirty="0"/>
              <a:t>New Line.line1 Bus1=</a:t>
            </a:r>
            <a:r>
              <a:rPr lang="en-US" sz="4800" b="1" dirty="0" err="1"/>
              <a:t>sourcebus</a:t>
            </a:r>
            <a:r>
              <a:rPr lang="en-US" sz="4800" b="1" dirty="0"/>
              <a:t> bus2=</a:t>
            </a:r>
            <a:r>
              <a:rPr lang="en-US" sz="4800" b="1" dirty="0" err="1"/>
              <a:t>PVbus</a:t>
            </a:r>
            <a:r>
              <a:rPr lang="en-US" sz="4800" b="1" dirty="0"/>
              <a:t>  Length=2</a:t>
            </a:r>
          </a:p>
          <a:p>
            <a:pPr marL="0" indent="0">
              <a:buNone/>
            </a:pPr>
            <a:r>
              <a:rPr lang="en-US" sz="4800" b="1" dirty="0"/>
              <a:t> </a:t>
            </a:r>
          </a:p>
        </p:txBody>
      </p:sp>
    </p:spTree>
    <p:extLst>
      <p:ext uri="{BB962C8B-B14F-4D97-AF65-F5344CB8AC3E}">
        <p14:creationId xmlns:p14="http://schemas.microsoft.com/office/powerpoint/2010/main" val="34353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endParaRPr lang="en-US" sz="4800" b="1" dirty="0"/>
          </a:p>
          <a:p>
            <a:pPr marL="0" indent="0">
              <a:buNone/>
            </a:pPr>
            <a:r>
              <a:rPr lang="en-US" sz="6400" b="1" dirty="0"/>
              <a:t>! PV definition</a:t>
            </a:r>
          </a:p>
          <a:p>
            <a:pPr marL="0" indent="0">
              <a:buNone/>
            </a:pPr>
            <a:r>
              <a:rPr lang="en-US" sz="6400" b="1" dirty="0"/>
              <a:t>New </a:t>
            </a:r>
            <a:r>
              <a:rPr lang="en-US" sz="6400" b="1" dirty="0" err="1"/>
              <a:t>PVSystem.PV</a:t>
            </a:r>
            <a:r>
              <a:rPr lang="en-US" sz="6400" b="1" dirty="0"/>
              <a:t> phases=3 bus1=</a:t>
            </a:r>
            <a:r>
              <a:rPr lang="en-US" sz="6400" b="1" dirty="0" err="1"/>
              <a:t>PVbus</a:t>
            </a:r>
            <a:r>
              <a:rPr lang="en-US" sz="6400" b="1" dirty="0"/>
              <a:t> kV=12.47  kVA=500  </a:t>
            </a:r>
            <a:r>
              <a:rPr lang="en-US" sz="6400" b="1" dirty="0" err="1"/>
              <a:t>irrad</a:t>
            </a:r>
            <a:r>
              <a:rPr lang="en-US" sz="6400" b="1" dirty="0"/>
              <a:t>=0.8  </a:t>
            </a:r>
            <a:r>
              <a:rPr lang="en-US" sz="6400" b="1" dirty="0" err="1"/>
              <a:t>Pmpp</a:t>
            </a:r>
            <a:r>
              <a:rPr lang="en-US" sz="6400" b="1" dirty="0"/>
              <a:t>=500 </a:t>
            </a:r>
          </a:p>
          <a:p>
            <a:pPr marL="0" indent="0">
              <a:buNone/>
            </a:pPr>
            <a:r>
              <a:rPr lang="en-US" sz="6400" b="1" dirty="0"/>
              <a:t>~ temperature=25 PF=1  </a:t>
            </a:r>
            <a:r>
              <a:rPr lang="en-US" sz="6400" b="1" dirty="0" err="1"/>
              <a:t>effcurve</a:t>
            </a:r>
            <a:r>
              <a:rPr lang="en-US" sz="6400" b="1" dirty="0"/>
              <a:t>=</a:t>
            </a:r>
            <a:r>
              <a:rPr lang="en-US" sz="6400" b="1" dirty="0" err="1"/>
              <a:t>Myeff</a:t>
            </a:r>
            <a:r>
              <a:rPr lang="en-US" sz="6400" b="1" dirty="0"/>
              <a:t>  P-</a:t>
            </a:r>
            <a:r>
              <a:rPr lang="en-US" sz="6400" b="1" dirty="0" err="1"/>
              <a:t>TCurve</a:t>
            </a:r>
            <a:r>
              <a:rPr lang="en-US" sz="6400" b="1" dirty="0"/>
              <a:t>=</a:t>
            </a:r>
            <a:r>
              <a:rPr lang="en-US" sz="6400" b="1" dirty="0" err="1"/>
              <a:t>MyPvsT</a:t>
            </a:r>
            <a:r>
              <a:rPr lang="en-US" sz="6400" b="1" dirty="0"/>
              <a:t> </a:t>
            </a:r>
          </a:p>
          <a:p>
            <a:pPr marL="0" indent="0">
              <a:buNone/>
            </a:pPr>
            <a:r>
              <a:rPr lang="en-US" sz="6400" b="1" dirty="0"/>
              <a:t>~ Daily=</a:t>
            </a:r>
            <a:r>
              <a:rPr lang="en-US" sz="6400" b="1" dirty="0" err="1"/>
              <a:t>MyIrrad</a:t>
            </a:r>
            <a:r>
              <a:rPr lang="en-US" sz="6400" b="1" dirty="0"/>
              <a:t>  </a:t>
            </a:r>
            <a:r>
              <a:rPr lang="en-US" sz="6400" b="1" dirty="0" err="1"/>
              <a:t>TDaily</a:t>
            </a:r>
            <a:r>
              <a:rPr lang="en-US" sz="6400" b="1" dirty="0"/>
              <a:t>=</a:t>
            </a:r>
            <a:r>
              <a:rPr lang="en-US" sz="6400" b="1" dirty="0" err="1"/>
              <a:t>MyTemp</a:t>
            </a:r>
            <a:r>
              <a:rPr lang="en-US" sz="6400" b="1" dirty="0"/>
              <a:t> </a:t>
            </a:r>
            <a:endParaRPr lang="en-US" sz="4800" b="1" dirty="0"/>
          </a:p>
          <a:p>
            <a:pPr marL="0" indent="0">
              <a:buNone/>
            </a:pPr>
            <a:r>
              <a:rPr lang="en-US" sz="4800" b="1" dirty="0"/>
              <a:t> </a:t>
            </a:r>
          </a:p>
          <a:p>
            <a:pPr marL="0" indent="0">
              <a:buNone/>
            </a:pPr>
            <a:r>
              <a:rPr lang="en-US" sz="4800" b="1" dirty="0"/>
              <a:t>set </a:t>
            </a:r>
            <a:r>
              <a:rPr lang="en-US" sz="4800" b="1" dirty="0" err="1"/>
              <a:t>voltagebases</a:t>
            </a:r>
            <a:r>
              <a:rPr lang="en-US" sz="4800" b="1" dirty="0"/>
              <a:t>=[12.47]</a:t>
            </a:r>
          </a:p>
          <a:p>
            <a:pPr marL="0" indent="0">
              <a:buNone/>
            </a:pPr>
            <a:r>
              <a:rPr lang="en-US" sz="4800" b="1" dirty="0" err="1"/>
              <a:t>calcv</a:t>
            </a:r>
            <a:endParaRPr lang="en-US" sz="4800" b="1" dirty="0"/>
          </a:p>
          <a:p>
            <a:pPr marL="0" indent="0">
              <a:buNone/>
            </a:pPr>
            <a:r>
              <a:rPr lang="en-US" sz="4800" b="1" dirty="0"/>
              <a:t> </a:t>
            </a:r>
          </a:p>
          <a:p>
            <a:pPr marL="0" indent="0">
              <a:buNone/>
            </a:pPr>
            <a:r>
              <a:rPr lang="en-US" sz="4800" b="1" dirty="0"/>
              <a:t>solve  ! solves at the specified irradiance and temperature</a:t>
            </a:r>
          </a:p>
          <a:p>
            <a:pPr marL="0" indent="0">
              <a:buNone/>
            </a:pPr>
            <a:r>
              <a:rPr lang="en-US" sz="4800" b="1" dirty="0"/>
              <a:t> </a:t>
            </a:r>
          </a:p>
          <a:p>
            <a:pPr marL="0" indent="0">
              <a:buNone/>
            </a:pPr>
            <a:r>
              <a:rPr lang="en-US" sz="4800" b="1" dirty="0"/>
              <a:t>new monitor.m1 </a:t>
            </a:r>
            <a:r>
              <a:rPr lang="en-US" sz="4800" b="1" dirty="0" err="1"/>
              <a:t>PVSystem.PV</a:t>
            </a:r>
            <a:r>
              <a:rPr lang="en-US" sz="4800" b="1" dirty="0"/>
              <a:t>  1 mode=1 </a:t>
            </a:r>
            <a:r>
              <a:rPr lang="en-US" sz="4800" b="1" dirty="0" err="1"/>
              <a:t>ppolar</a:t>
            </a:r>
            <a:r>
              <a:rPr lang="en-US" sz="4800" b="1" dirty="0"/>
              <a:t>=no</a:t>
            </a:r>
          </a:p>
          <a:p>
            <a:pPr marL="0" indent="0">
              <a:buNone/>
            </a:pPr>
            <a:r>
              <a:rPr lang="en-US" sz="4800" b="1" dirty="0"/>
              <a:t>new monitor.m2 </a:t>
            </a:r>
            <a:r>
              <a:rPr lang="en-US" sz="4800" b="1" dirty="0" err="1"/>
              <a:t>PVSystem.PV</a:t>
            </a:r>
            <a:r>
              <a:rPr lang="en-US" sz="4800" b="1" dirty="0"/>
              <a:t>  1 </a:t>
            </a:r>
          </a:p>
          <a:p>
            <a:pPr marL="0" indent="0">
              <a:buNone/>
            </a:pPr>
            <a:r>
              <a:rPr lang="en-US" sz="4800" b="1" dirty="0"/>
              <a:t> </a:t>
            </a:r>
          </a:p>
          <a:p>
            <a:pPr marL="0" indent="0">
              <a:buNone/>
            </a:pPr>
            <a:r>
              <a:rPr lang="en-US" sz="4800" b="1" dirty="0"/>
              <a:t>solve</a:t>
            </a:r>
          </a:p>
          <a:p>
            <a:pPr marL="0" indent="0">
              <a:buNone/>
            </a:pPr>
            <a:r>
              <a:rPr lang="en-US" sz="4800" b="1" dirty="0"/>
              <a:t>solve mode=daily</a:t>
            </a:r>
          </a:p>
          <a:p>
            <a:pPr marL="0" indent="0">
              <a:buNone/>
            </a:pPr>
            <a:r>
              <a:rPr lang="en-US" sz="4800" b="1" dirty="0"/>
              <a:t> </a:t>
            </a:r>
          </a:p>
          <a:p>
            <a:pPr marL="0" indent="0">
              <a:buNone/>
            </a:pPr>
            <a:r>
              <a:rPr lang="en-US" sz="4800" b="1" dirty="0"/>
              <a:t>show mon m1</a:t>
            </a:r>
          </a:p>
          <a:p>
            <a:pPr marL="0" indent="0">
              <a:buNone/>
            </a:pPr>
            <a:r>
              <a:rPr lang="en-US" sz="4800" b="1" dirty="0"/>
              <a:t>show mon m2</a:t>
            </a:r>
          </a:p>
          <a:p>
            <a:pPr marL="0" indent="0">
              <a:buNone/>
            </a:pPr>
            <a:r>
              <a:rPr lang="en-US" sz="4800" b="1" dirty="0"/>
              <a:t> </a:t>
            </a:r>
          </a:p>
          <a:p>
            <a:pPr marL="0" indent="0">
              <a:buNone/>
            </a:pPr>
            <a:endParaRPr lang="en-US" altLang="en-US" sz="1200" dirty="0"/>
          </a:p>
        </p:txBody>
      </p:sp>
    </p:spTree>
    <p:extLst>
      <p:ext uri="{BB962C8B-B14F-4D97-AF65-F5344CB8AC3E}">
        <p14:creationId xmlns:p14="http://schemas.microsoft.com/office/powerpoint/2010/main" val="358015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a:bodyPr>
          <a:lstStyle/>
          <a:p>
            <a:pPr marL="0" indent="0">
              <a:buNone/>
            </a:pPr>
            <a:r>
              <a:rPr lang="en-US" sz="1200" b="1" dirty="0"/>
              <a:t>Export monitors m1</a:t>
            </a:r>
          </a:p>
          <a:p>
            <a:pPr marL="0" indent="0">
              <a:buNone/>
            </a:pPr>
            <a:r>
              <a:rPr lang="en-US" sz="1200" b="1" dirty="0"/>
              <a:t>Plot monitor object= m1 channels=(1 )</a:t>
            </a:r>
          </a:p>
          <a:p>
            <a:pPr marL="0" indent="0">
              <a:buNone/>
            </a:pPr>
            <a:r>
              <a:rPr lang="en-US" sz="1200" b="1" dirty="0"/>
              <a:t>Export monitors m2</a:t>
            </a:r>
          </a:p>
          <a:p>
            <a:pPr marL="0" indent="0">
              <a:buNone/>
            </a:pPr>
            <a:r>
              <a:rPr lang="en-US" sz="1200" b="1" dirty="0"/>
              <a:t>Plot monitor object= m2 channels=(1 ) base=[7200]</a:t>
            </a:r>
          </a:p>
          <a:p>
            <a:pPr marL="0" indent="0">
              <a:buNone/>
            </a:pPr>
            <a:r>
              <a:rPr lang="en-US" sz="1200" b="1" dirty="0"/>
              <a:t>Export monitors m2</a:t>
            </a:r>
          </a:p>
          <a:p>
            <a:pPr marL="0" indent="0">
              <a:buNone/>
            </a:pPr>
            <a:r>
              <a:rPr lang="en-US" sz="1200" b="1" dirty="0"/>
              <a:t>Plot monitor object= m2 channels=(9 )</a:t>
            </a:r>
            <a:endParaRPr lang="en-US" altLang="en-US" sz="1200" b="1" dirty="0"/>
          </a:p>
        </p:txBody>
      </p:sp>
    </p:spTree>
    <p:extLst>
      <p:ext uri="{BB962C8B-B14F-4D97-AF65-F5344CB8AC3E}">
        <p14:creationId xmlns:p14="http://schemas.microsoft.com/office/powerpoint/2010/main" val="290066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86495" y="1414527"/>
            <a:ext cx="6658946" cy="4839970"/>
          </a:xfrm>
          <a:prstGeom prst="rect">
            <a:avLst/>
          </a:prstGeom>
          <a:noFill/>
          <a:ln w="9525">
            <a:noFill/>
            <a:miter lim="800000"/>
            <a:headEnd/>
            <a:tailEnd/>
          </a:ln>
          <a:effectLst/>
        </p:spPr>
      </p:pic>
    </p:spTree>
    <p:extLst>
      <p:ext uri="{BB962C8B-B14F-4D97-AF65-F5344CB8AC3E}">
        <p14:creationId xmlns:p14="http://schemas.microsoft.com/office/powerpoint/2010/main" val="2308074280"/>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713</TotalTime>
  <Words>708</Words>
  <Application>Microsoft Office PowerPoint</Application>
  <PresentationFormat>On-screen Show (4:3)</PresentationFormat>
  <Paragraphs>109</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Symbol</vt:lpstr>
      <vt:lpstr>Wingdings</vt:lpstr>
      <vt:lpstr>2017 PowerPoint Theme</vt:lpstr>
      <vt:lpstr>Advanced Modeling for Distribution Planning with OpenDSS </vt:lpstr>
      <vt:lpstr>Instructor</vt:lpstr>
      <vt:lpstr>PVSystem Model</vt:lpstr>
      <vt:lpstr>PVSystem in the OpenDSS </vt:lpstr>
      <vt:lpstr>Example Script </vt:lpstr>
      <vt:lpstr>Example Script</vt:lpstr>
      <vt:lpstr>Example Script (cont’d)</vt:lpstr>
      <vt:lpstr>Example Script (cont’d)</vt:lpstr>
      <vt:lpstr>Modeling PV Systems – Variability/Ramping – Single-Panel</vt:lpstr>
      <vt:lpstr>Modeling PV Systems – Variability/Ramping – 1 MW PV Array (same location as Single-Panel)</vt:lpstr>
      <vt:lpstr>Modeling PV Systems – Variability/Ramping – Significance of Solar Irradiance Resolution</vt:lpstr>
      <vt:lpstr>Modeling PV Systems for Distribution System Impact Assessment – Fault Response</vt:lpstr>
      <vt:lpstr>‘Smart’ Inverter Control in the OpenDSS</vt:lpstr>
      <vt:lpstr>Inverter Control Manages One or More PVSystems</vt:lpstr>
      <vt:lpstr>InvControl Control Object</vt:lpstr>
      <vt:lpstr>Volt-var Control Mode – Example Volt-var Curve</vt:lpstr>
      <vt:lpstr>InvControl in Volt-var Mode – Script</vt:lpstr>
      <vt:lpstr>Volt-Var Control Mode – with a Dead Band</vt:lpstr>
      <vt:lpstr>Volt-watt Control Mode – Example Volt-watt Curve</vt:lpstr>
      <vt:lpstr>DRC Control Mode – Settings Curve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58</cp:revision>
  <cp:lastPrinted>2014-11-24T20:31:07Z</cp:lastPrinted>
  <dcterms:created xsi:type="dcterms:W3CDTF">2017-04-05T15:17:39Z</dcterms:created>
  <dcterms:modified xsi:type="dcterms:W3CDTF">2017-06-23T13:14:44Z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