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4"/>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8" r:id="rId19"/>
    <p:sldId id="369" r:id="rId20"/>
    <p:sldId id="370" r:id="rId21"/>
    <p:sldId id="368" r:id="rId22"/>
    <p:sldId id="339" r:id="rId2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p:scale>
          <a:sx n="125" d="100"/>
          <a:sy n="125" d="100"/>
        </p:scale>
        <p:origin x="-1805" y="-103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15</a:t>
            </a:fld>
            <a:endParaRPr lang="en-US" altLang="en-US" sz="1200">
              <a:solidFill>
                <a:schemeClr val="tx1"/>
              </a:solidFill>
            </a:endParaRPr>
          </a:p>
        </p:txBody>
      </p:sp>
    </p:spTree>
    <p:extLst>
      <p:ext uri="{BB962C8B-B14F-4D97-AF65-F5344CB8AC3E}">
        <p14:creationId xmlns:p14="http://schemas.microsoft.com/office/powerpoint/2010/main" val="100955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76358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4</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7900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5</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6593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5C736F-BB30-4A9E-A43A-7241BD7818A6}" type="slidenum">
              <a:rPr lang="en-US" altLang="en-US" sz="1200">
                <a:solidFill>
                  <a:schemeClr val="tx1"/>
                </a:solidFill>
              </a:rPr>
              <a:pPr/>
              <a:t>6</a:t>
            </a:fld>
            <a:endParaRPr lang="en-US" altLang="en-US" sz="120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39450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10</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861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11</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468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13</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7618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14</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33304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martgrid.epri.com/SimulationTool.aspx"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a:t>EPRI Links Page</a:t>
            </a:r>
          </a:p>
          <a:p>
            <a:pPr lvl="1" eaLnBrk="1" hangingPunct="1">
              <a:lnSpc>
                <a:spcPct val="75000"/>
              </a:lnSpc>
            </a:pPr>
            <a:r>
              <a:rPr lang="en-US" altLang="en-US" sz="1600" b="1" dirty="0"/>
              <a:t>http://smartgrid.epri.com/SimulationTool.aspx</a:t>
            </a:r>
          </a:p>
          <a:p>
            <a:pPr lvl="1" eaLnBrk="1" hangingPunct="1">
              <a:lnSpc>
                <a:spcPct val="75000"/>
              </a:lnSpc>
            </a:pPr>
            <a:endParaRPr lang="en-US" altLang="en-US" sz="1600" b="1" dirty="0"/>
          </a:p>
          <a:p>
            <a:pPr eaLnBrk="1" hangingPunct="1">
              <a:lnSpc>
                <a:spcPct val="75000"/>
              </a:lnSpc>
            </a:pPr>
            <a:r>
              <a:rPr lang="en-US" altLang="en-US" sz="2000" dirty="0" err="1"/>
              <a:t>OpenDSS</a:t>
            </a:r>
            <a:r>
              <a:rPr lang="en-US" altLang="en-US" sz="2000" dirty="0"/>
              <a:t> Download Files:</a:t>
            </a:r>
          </a:p>
          <a:p>
            <a:pPr lvl="1" eaLnBrk="1" hangingPunct="1">
              <a:lnSpc>
                <a:spcPct val="75000"/>
              </a:lnSpc>
            </a:pPr>
            <a:r>
              <a:rPr lang="en-US" altLang="en-US" sz="1400" b="1" dirty="0"/>
              <a:t>http://sourceforge.net/projects/electricdss/files/</a:t>
            </a:r>
          </a:p>
          <a:p>
            <a:pPr eaLnBrk="1" hangingPunct="1">
              <a:lnSpc>
                <a:spcPct val="75000"/>
              </a:lnSpc>
            </a:pPr>
            <a:endParaRPr lang="en-US" altLang="en-US" sz="900" b="1" dirty="0"/>
          </a:p>
          <a:p>
            <a:pPr eaLnBrk="1" hangingPunct="1">
              <a:lnSpc>
                <a:spcPct val="75000"/>
              </a:lnSpc>
            </a:pPr>
            <a:endParaRPr lang="en-US" altLang="en-US" sz="900" dirty="0"/>
          </a:p>
          <a:p>
            <a:pPr eaLnBrk="1" hangingPunct="1">
              <a:lnSpc>
                <a:spcPct val="75000"/>
              </a:lnSpc>
            </a:pPr>
            <a:r>
              <a:rPr lang="en-US" altLang="en-US" sz="2000" dirty="0"/>
              <a:t>Top level of Main  Repository</a:t>
            </a:r>
          </a:p>
          <a:p>
            <a:pPr eaLnBrk="1" hangingPunct="1">
              <a:lnSpc>
                <a:spcPct val="75000"/>
              </a:lnSpc>
            </a:pPr>
            <a:endParaRPr lang="en-US" altLang="en-US" sz="900" dirty="0"/>
          </a:p>
          <a:p>
            <a:pPr lvl="1" eaLnBrk="1" hangingPunct="1">
              <a:lnSpc>
                <a:spcPct val="75000"/>
              </a:lnSpc>
            </a:pPr>
            <a:endParaRPr lang="en-US" altLang="en-US" sz="1600" b="1" dirty="0"/>
          </a:p>
        </p:txBody>
      </p:sp>
      <p:pic>
        <p:nvPicPr>
          <p:cNvPr id="49156" name="Picture 4" descr="PPTF6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34869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a:t>Discussion Forum &amp; News for </a:t>
            </a:r>
            <a:r>
              <a:rPr lang="en-US" altLang="en-US" dirty="0" err="1"/>
              <a:t>OpenDSS</a:t>
            </a:r>
            <a:endParaRPr lang="en-US" altLang="en-US" dirty="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a:p>
          <a:p>
            <a:pPr eaLnBrk="1" hangingPunct="1">
              <a:lnSpc>
                <a:spcPct val="75000"/>
              </a:lnSpc>
            </a:pPr>
            <a:endParaRPr lang="en-US" altLang="en-US" sz="900" dirty="0"/>
          </a:p>
          <a:p>
            <a:pPr lvl="1" eaLnBrk="1" hangingPunct="1">
              <a:lnSpc>
                <a:spcPct val="75000"/>
              </a:lnSpc>
            </a:pPr>
            <a:endParaRPr lang="en-US" altLang="en-US" sz="1600" b="1" dirty="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7259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70" y="2425890"/>
            <a:ext cx="7133333" cy="4066667"/>
          </a:xfrm>
          <a:prstGeom prst="rect">
            <a:avLst/>
          </a:prstGeom>
        </p:spPr>
      </p:pic>
      <p:sp>
        <p:nvSpPr>
          <p:cNvPr id="61442" name="Title 1"/>
          <p:cNvSpPr>
            <a:spLocks noGrp="1"/>
          </p:cNvSpPr>
          <p:nvPr>
            <p:ph type="title"/>
          </p:nvPr>
        </p:nvSpPr>
        <p:spPr/>
        <p:txBody>
          <a:bodyPr/>
          <a:lstStyle/>
          <a:p>
            <a:r>
              <a:rPr lang="en-US" altLang="en-US" dirty="0"/>
              <a:t>EPRI </a:t>
            </a:r>
            <a:r>
              <a:rPr lang="en-US" altLang="en-US" dirty="0" err="1"/>
              <a:t>OpenDSS</a:t>
            </a:r>
            <a:r>
              <a:rPr lang="en-US" altLang="en-US" dirty="0"/>
              <a:t> Link Page</a:t>
            </a:r>
          </a:p>
        </p:txBody>
      </p:sp>
      <p:sp>
        <p:nvSpPr>
          <p:cNvPr id="3" name="Content Placeholder 2"/>
          <p:cNvSpPr>
            <a:spLocks noGrp="1"/>
          </p:cNvSpPr>
          <p:nvPr>
            <p:ph idx="1"/>
          </p:nvPr>
        </p:nvSpPr>
        <p:spPr/>
        <p:txBody>
          <a:bodyPr>
            <a:normAutofit/>
          </a:bodyPr>
          <a:lstStyle/>
          <a:p>
            <a:pPr marL="455613" lvl="2" indent="-173038">
              <a:tabLst>
                <a:tab pos="4119563" algn="l"/>
              </a:tabLst>
              <a:defRPr/>
            </a:pPr>
            <a:r>
              <a:rPr lang="en-US" dirty="0">
                <a:hlinkClick r:id="rId3"/>
              </a:rPr>
              <a:t>http://smartgrid.epri.com/SimulationTool.aspx</a:t>
            </a:r>
            <a:endParaRPr lang="en-US" dirty="0"/>
          </a:p>
          <a:p>
            <a:pPr marL="344488" indent="-457200" eaLnBrk="1" hangingPunct="1">
              <a:tabLst>
                <a:tab pos="4119563" algn="l"/>
              </a:tabLst>
              <a:defRPr/>
            </a:pPr>
            <a:endParaRPr lang="en-US" sz="2000" dirty="0">
              <a:cs typeface="Arial" pitchFamily="34" charset="0"/>
            </a:endParaRPr>
          </a:p>
          <a:p>
            <a:pPr marL="344488" indent="-457200" eaLnBrk="1" hangingPunct="1">
              <a:tabLst>
                <a:tab pos="4119563" algn="l"/>
              </a:tabLst>
              <a:defRPr/>
            </a:pPr>
            <a:endParaRPr lang="en-US" sz="2000" dirty="0">
              <a:cs typeface="Arial" pitchFamily="34" charset="0"/>
            </a:endParaRPr>
          </a:p>
          <a:p>
            <a:pPr>
              <a:defRPr/>
            </a:pPr>
            <a:endParaRPr lang="en-US" dirty="0"/>
          </a:p>
        </p:txBody>
      </p:sp>
      <p:sp>
        <p:nvSpPr>
          <p:cNvPr id="5" name="Oval 4"/>
          <p:cNvSpPr/>
          <p:nvPr/>
        </p:nvSpPr>
        <p:spPr bwMode="auto">
          <a:xfrm>
            <a:off x="274320" y="4056185"/>
            <a:ext cx="2304757" cy="92612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78720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COM Server Registration </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59850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01532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Starting the Program</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40744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Starting OpenDSS.exe – Standalone executable</a:t>
            </a:r>
          </a:p>
        </p:txBody>
      </p:sp>
      <p:pic>
        <p:nvPicPr>
          <p:cNvPr id="5" name="Picture 4"/>
          <p:cNvPicPr>
            <a:picLocks noChangeAspect="1"/>
          </p:cNvPicPr>
          <p:nvPr/>
        </p:nvPicPr>
        <p:blipFill>
          <a:blip r:embed="rId2"/>
          <a:stretch>
            <a:fillRect/>
          </a:stretch>
        </p:blipFill>
        <p:spPr>
          <a:xfrm>
            <a:off x="700453" y="1831910"/>
            <a:ext cx="2880827" cy="4321240"/>
          </a:xfrm>
          <a:prstGeom prst="rect">
            <a:avLst/>
          </a:prstGeom>
        </p:spPr>
      </p:pic>
      <p:pic>
        <p:nvPicPr>
          <p:cNvPr id="6" name="Picture 5"/>
          <p:cNvPicPr>
            <a:picLocks noChangeAspect="1"/>
          </p:cNvPicPr>
          <p:nvPr/>
        </p:nvPicPr>
        <p:blipFill>
          <a:blip r:embed="rId3"/>
          <a:stretch>
            <a:fillRect/>
          </a:stretch>
        </p:blipFill>
        <p:spPr>
          <a:xfrm>
            <a:off x="5645822" y="2169267"/>
            <a:ext cx="763227" cy="756813"/>
          </a:xfrm>
          <a:prstGeom prst="rect">
            <a:avLst/>
          </a:prstGeom>
        </p:spPr>
      </p:pic>
      <p:pic>
        <p:nvPicPr>
          <p:cNvPr id="7" name="Picture 6"/>
          <p:cNvPicPr>
            <a:picLocks noChangeAspect="1"/>
          </p:cNvPicPr>
          <p:nvPr/>
        </p:nvPicPr>
        <p:blipFill>
          <a:blip r:embed="rId4"/>
          <a:stretch>
            <a:fillRect/>
          </a:stretch>
        </p:blipFill>
        <p:spPr>
          <a:xfrm>
            <a:off x="3756738" y="3815128"/>
            <a:ext cx="4914900" cy="1990725"/>
          </a:xfrm>
          <a:prstGeom prst="rect">
            <a:avLst/>
          </a:prstGeom>
        </p:spPr>
      </p:pic>
      <p:sp>
        <p:nvSpPr>
          <p:cNvPr id="8" name="Oval 7"/>
          <p:cNvSpPr/>
          <p:nvPr/>
        </p:nvSpPr>
        <p:spPr bwMode="auto">
          <a:xfrm>
            <a:off x="820615" y="2737338"/>
            <a:ext cx="1184031" cy="11430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10" name="Straight Arrow Connector 9"/>
          <p:cNvCxnSpPr/>
          <p:nvPr/>
        </p:nvCxnSpPr>
        <p:spPr bwMode="auto">
          <a:xfrm>
            <a:off x="7655169" y="4810490"/>
            <a:ext cx="1214511" cy="0"/>
          </a:xfrm>
          <a:prstGeom prst="straightConnector1">
            <a:avLst/>
          </a:prstGeom>
          <a:solidFill>
            <a:schemeClr val="accent1"/>
          </a:solidFill>
          <a:ln w="76200" cap="flat" cmpd="sng" algn="ctr">
            <a:solidFill>
              <a:srgbClr val="FF0000"/>
            </a:solidFill>
            <a:prstDash val="solid"/>
            <a:round/>
            <a:headEnd type="triangle" w="med" len="med"/>
            <a:tailEnd type="none" w="med" len="med"/>
          </a:ln>
          <a:effectLst/>
        </p:spPr>
      </p:cxnSp>
      <p:sp>
        <p:nvSpPr>
          <p:cNvPr id="11" name="TextBox 10"/>
          <p:cNvSpPr txBox="1"/>
          <p:nvPr/>
        </p:nvSpPr>
        <p:spPr>
          <a:xfrm>
            <a:off x="399657" y="1091344"/>
            <a:ext cx="3482418" cy="338554"/>
          </a:xfrm>
          <a:prstGeom prst="rect">
            <a:avLst/>
          </a:prstGeom>
          <a:noFill/>
        </p:spPr>
        <p:txBody>
          <a:bodyPr wrap="square" rtlCol="0">
            <a:spAutoFit/>
          </a:bodyPr>
          <a:lstStyle/>
          <a:p>
            <a:r>
              <a:rPr lang="en-US" dirty="0"/>
              <a:t>Start Menu</a:t>
            </a:r>
          </a:p>
        </p:txBody>
      </p:sp>
      <p:sp>
        <p:nvSpPr>
          <p:cNvPr id="12" name="TextBox 11"/>
          <p:cNvSpPr txBox="1"/>
          <p:nvPr/>
        </p:nvSpPr>
        <p:spPr>
          <a:xfrm>
            <a:off x="4286226" y="1697648"/>
            <a:ext cx="3482418" cy="338554"/>
          </a:xfrm>
          <a:prstGeom prst="rect">
            <a:avLst/>
          </a:prstGeom>
          <a:noFill/>
        </p:spPr>
        <p:txBody>
          <a:bodyPr wrap="square" rtlCol="0">
            <a:spAutoFit/>
          </a:bodyPr>
          <a:lstStyle/>
          <a:p>
            <a:r>
              <a:rPr lang="en-US" dirty="0"/>
              <a:t>Desktop Icon</a:t>
            </a:r>
          </a:p>
        </p:txBody>
      </p:sp>
      <p:sp>
        <p:nvSpPr>
          <p:cNvPr id="13" name="TextBox 12"/>
          <p:cNvSpPr txBox="1"/>
          <p:nvPr/>
        </p:nvSpPr>
        <p:spPr>
          <a:xfrm>
            <a:off x="5189220" y="5895632"/>
            <a:ext cx="3482418" cy="338554"/>
          </a:xfrm>
          <a:prstGeom prst="rect">
            <a:avLst/>
          </a:prstGeom>
          <a:noFill/>
        </p:spPr>
        <p:txBody>
          <a:bodyPr wrap="square" rtlCol="0">
            <a:spAutoFit/>
          </a:bodyPr>
          <a:lstStyle/>
          <a:p>
            <a:r>
              <a:rPr lang="en-US" dirty="0"/>
              <a:t>File Manager/Explorer</a:t>
            </a:r>
          </a:p>
        </p:txBody>
      </p:sp>
    </p:spTree>
    <p:extLst>
      <p:ext uri="{BB962C8B-B14F-4D97-AF65-F5344CB8AC3E}">
        <p14:creationId xmlns:p14="http://schemas.microsoft.com/office/powerpoint/2010/main" val="237390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User Screen</a:t>
            </a:r>
          </a:p>
        </p:txBody>
      </p:sp>
      <p:pic>
        <p:nvPicPr>
          <p:cNvPr id="3" name="Picture 2"/>
          <p:cNvPicPr>
            <a:picLocks noChangeAspect="1"/>
          </p:cNvPicPr>
          <p:nvPr/>
        </p:nvPicPr>
        <p:blipFill>
          <a:blip r:embed="rId2"/>
          <a:stretch>
            <a:fillRect/>
          </a:stretch>
        </p:blipFill>
        <p:spPr>
          <a:xfrm>
            <a:off x="4762" y="1134544"/>
            <a:ext cx="9139238" cy="4757738"/>
          </a:xfrm>
          <a:prstGeom prst="rect">
            <a:avLst/>
          </a:prstGeom>
        </p:spPr>
      </p:pic>
      <p:sp>
        <p:nvSpPr>
          <p:cNvPr id="4" name="TextBox 3"/>
          <p:cNvSpPr txBox="1"/>
          <p:nvPr/>
        </p:nvSpPr>
        <p:spPr>
          <a:xfrm>
            <a:off x="6565392" y="5394960"/>
            <a:ext cx="2243328" cy="338554"/>
          </a:xfrm>
          <a:prstGeom prst="rect">
            <a:avLst/>
          </a:prstGeom>
          <a:noFill/>
        </p:spPr>
        <p:txBody>
          <a:bodyPr wrap="square" rtlCol="0">
            <a:spAutoFit/>
          </a:bodyPr>
          <a:lstStyle/>
          <a:p>
            <a:r>
              <a:rPr lang="en-US" dirty="0"/>
              <a:t>File Displayed</a:t>
            </a:r>
          </a:p>
        </p:txBody>
      </p:sp>
      <p:cxnSp>
        <p:nvCxnSpPr>
          <p:cNvPr id="6" name="Straight Arrow Connector 5"/>
          <p:cNvCxnSpPr/>
          <p:nvPr/>
        </p:nvCxnSpPr>
        <p:spPr bwMode="auto">
          <a:xfrm flipH="1" flipV="1">
            <a:off x="6303264" y="5486400"/>
            <a:ext cx="694944" cy="548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a:off x="4657344" y="5608320"/>
            <a:ext cx="2353056" cy="48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6461760" y="2450592"/>
            <a:ext cx="2243328" cy="338554"/>
          </a:xfrm>
          <a:prstGeom prst="rect">
            <a:avLst/>
          </a:prstGeom>
          <a:noFill/>
        </p:spPr>
        <p:txBody>
          <a:bodyPr wrap="square" rtlCol="0">
            <a:spAutoFit/>
          </a:bodyPr>
          <a:lstStyle/>
          <a:p>
            <a:r>
              <a:rPr lang="en-US" dirty="0"/>
              <a:t>Home Folder</a:t>
            </a:r>
          </a:p>
        </p:txBody>
      </p:sp>
      <p:cxnSp>
        <p:nvCxnSpPr>
          <p:cNvPr id="11" name="Straight Arrow Connector 10"/>
          <p:cNvCxnSpPr/>
          <p:nvPr/>
        </p:nvCxnSpPr>
        <p:spPr bwMode="auto">
          <a:xfrm flipH="1" flipV="1">
            <a:off x="2810256" y="1207008"/>
            <a:ext cx="4096512" cy="14128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ight Brace 11"/>
          <p:cNvSpPr/>
          <p:nvPr/>
        </p:nvSpPr>
        <p:spPr bwMode="auto">
          <a:xfrm>
            <a:off x="5187696" y="1840992"/>
            <a:ext cx="1719072" cy="34991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3" name="TextBox 12"/>
          <p:cNvSpPr txBox="1"/>
          <p:nvPr/>
        </p:nvSpPr>
        <p:spPr>
          <a:xfrm>
            <a:off x="6998208" y="3407664"/>
            <a:ext cx="1365504" cy="338554"/>
          </a:xfrm>
          <a:prstGeom prst="rect">
            <a:avLst/>
          </a:prstGeom>
          <a:noFill/>
        </p:spPr>
        <p:txBody>
          <a:bodyPr wrap="square" rtlCol="0">
            <a:spAutoFit/>
          </a:bodyPr>
          <a:lstStyle/>
          <a:p>
            <a:r>
              <a:rPr lang="en-US" dirty="0"/>
              <a:t>Circuit Script</a:t>
            </a:r>
          </a:p>
        </p:txBody>
      </p:sp>
      <p:sp>
        <p:nvSpPr>
          <p:cNvPr id="14" name="TextBox 13"/>
          <p:cNvSpPr txBox="1"/>
          <p:nvPr/>
        </p:nvSpPr>
        <p:spPr>
          <a:xfrm>
            <a:off x="6955536" y="4364736"/>
            <a:ext cx="1365504" cy="584775"/>
          </a:xfrm>
          <a:prstGeom prst="rect">
            <a:avLst/>
          </a:prstGeom>
          <a:noFill/>
        </p:spPr>
        <p:txBody>
          <a:bodyPr wrap="square" rtlCol="0">
            <a:spAutoFit/>
          </a:bodyPr>
          <a:lstStyle/>
          <a:p>
            <a:r>
              <a:rPr lang="en-US" dirty="0"/>
              <a:t>Solution Summary</a:t>
            </a:r>
          </a:p>
        </p:txBody>
      </p:sp>
      <p:cxnSp>
        <p:nvCxnSpPr>
          <p:cNvPr id="16" name="Straight Arrow Connector 15"/>
          <p:cNvCxnSpPr/>
          <p:nvPr/>
        </p:nvCxnSpPr>
        <p:spPr bwMode="auto">
          <a:xfrm flipH="1" flipV="1">
            <a:off x="737616" y="2789146"/>
            <a:ext cx="6406896" cy="18011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9758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(Live Demo)</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17145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r>
              <a:rPr lang="en-US" altLang="en-US" dirty="0"/>
              <a:t>Installation and basic principles</a:t>
            </a:r>
          </a:p>
        </p:txBody>
      </p:sp>
      <p:sp>
        <p:nvSpPr>
          <p:cNvPr id="10243" name="Title 3"/>
          <p:cNvSpPr>
            <a:spLocks noGrp="1"/>
          </p:cNvSpPr>
          <p:nvPr>
            <p:ph type="ctrTitle" sz="quarter"/>
          </p:nvPr>
        </p:nvSpPr>
        <p:spPr/>
        <p:txBody>
          <a:bodyPr/>
          <a:lstStyle/>
          <a:p>
            <a:pPr algn="r" eaLnBrk="1" hangingPunct="1"/>
            <a:r>
              <a:rPr lang="en-US" altLang="en-US" dirty="0"/>
              <a:t>Basic Usage</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46083" name="Picture 3" descr="Sourceforge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27150"/>
            <a:ext cx="6310313"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80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en-US"/>
              <a:t>Accessing the SourceForge.Net Source Code Repository with TortoiseSVN</a:t>
            </a:r>
          </a:p>
        </p:txBody>
      </p:sp>
      <p:sp>
        <p:nvSpPr>
          <p:cNvPr id="47107" name="Rectangle 3"/>
          <p:cNvSpPr>
            <a:spLocks noGrp="1" noChangeArrowheads="1"/>
          </p:cNvSpPr>
          <p:nvPr>
            <p:ph type="body" idx="1"/>
          </p:nvPr>
        </p:nvSpPr>
        <p:spPr/>
        <p:txBody>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87338" lvl="1" indent="0" eaLnBrk="1" hangingPunct="1">
              <a:lnSpc>
                <a:spcPct val="85000"/>
              </a:lnSpc>
              <a:buNone/>
            </a:pPr>
            <a:br>
              <a:rPr lang="en-US" altLang="en-US" sz="2000" dirty="0"/>
            </a:b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eaLnBrk="1" hangingPunct="1">
              <a:lnSpc>
                <a:spcPct val="85000"/>
              </a:lnSpc>
              <a:buFontTx/>
              <a:buNone/>
            </a:pPr>
            <a:endParaRPr lang="en-US" altLang="en-US" dirty="0"/>
          </a:p>
          <a:p>
            <a:pPr marL="0" lvl="2" indent="0" eaLnBrk="1" hangingPunct="1">
              <a:lnSpc>
                <a:spcPct val="85000"/>
              </a:lnSpc>
              <a:buFontTx/>
              <a:buNone/>
            </a:pPr>
            <a:r>
              <a:rPr lang="en-US" altLang="en-US" dirty="0"/>
              <a:t>Thereafter, to update a folder or file, right-click on the folder or file and select </a:t>
            </a:r>
            <a:r>
              <a:rPr lang="en-US" altLang="en-US"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82544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a:t>Program Installation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9729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the Installer Files</a:t>
            </a:r>
          </a:p>
        </p:txBody>
      </p:sp>
      <p:pic>
        <p:nvPicPr>
          <p:cNvPr id="3" name="Picture 2"/>
          <p:cNvPicPr>
            <a:picLocks noChangeAspect="1"/>
          </p:cNvPicPr>
          <p:nvPr/>
        </p:nvPicPr>
        <p:blipFill>
          <a:blip r:embed="rId2"/>
          <a:stretch>
            <a:fillRect/>
          </a:stretch>
        </p:blipFill>
        <p:spPr>
          <a:xfrm>
            <a:off x="0" y="1033529"/>
            <a:ext cx="9144000" cy="4790941"/>
          </a:xfrm>
          <a:prstGeom prst="rect">
            <a:avLst/>
          </a:prstGeom>
        </p:spPr>
      </p:pic>
      <p:sp>
        <p:nvSpPr>
          <p:cNvPr id="4" name="Oval 3"/>
          <p:cNvSpPr/>
          <p:nvPr/>
        </p:nvSpPr>
        <p:spPr bwMode="auto">
          <a:xfrm>
            <a:off x="1570892" y="2602523"/>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663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Both 32-bit and 64-bit Versions of </a:t>
            </a:r>
            <a:r>
              <a:rPr lang="en-US" dirty="0" err="1"/>
              <a:t>OpenDSS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244598"/>
            <a:ext cx="8598746" cy="3770313"/>
          </a:xfrm>
          <a:prstGeom prst="rect">
            <a:avLst/>
          </a:prstGeom>
        </p:spPr>
      </p:pic>
      <p:sp>
        <p:nvSpPr>
          <p:cNvPr id="4" name="TextBox 3"/>
          <p:cNvSpPr txBox="1"/>
          <p:nvPr/>
        </p:nvSpPr>
        <p:spPr>
          <a:xfrm>
            <a:off x="671513" y="5343525"/>
            <a:ext cx="7886700" cy="830997"/>
          </a:xfrm>
          <a:prstGeom prst="rect">
            <a:avLst/>
          </a:prstGeom>
          <a:noFill/>
        </p:spPr>
        <p:txBody>
          <a:bodyPr wrap="square" rtlCol="0">
            <a:spAutoFit/>
          </a:bodyPr>
          <a:lstStyle/>
          <a:p>
            <a:r>
              <a:rPr lang="en-US" dirty="0"/>
              <a:t>DG Screener and Excel typically use </a:t>
            </a:r>
            <a:r>
              <a:rPr lang="en-US" b="1" dirty="0"/>
              <a:t>32-bit</a:t>
            </a:r>
            <a:r>
              <a:rPr lang="en-US" dirty="0"/>
              <a:t> </a:t>
            </a:r>
            <a:r>
              <a:rPr lang="en-US" dirty="0" err="1"/>
              <a:t>OpenDSS</a:t>
            </a:r>
            <a:r>
              <a:rPr lang="en-US" dirty="0"/>
              <a:t>, but both versions must be installed to get 32-bit server fully installed. </a:t>
            </a:r>
            <a:br>
              <a:rPr lang="en-US" dirty="0"/>
            </a:br>
            <a:r>
              <a:rPr lang="en-US" dirty="0"/>
              <a:t>Windows will figure out which one needs to be executed.  Magic!!</a:t>
            </a:r>
          </a:p>
        </p:txBody>
      </p:sp>
    </p:spTree>
    <p:extLst>
      <p:ext uri="{BB962C8B-B14F-4D97-AF65-F5344CB8AC3E}">
        <p14:creationId xmlns:p14="http://schemas.microsoft.com/office/powerpoint/2010/main" val="143809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Files Installed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313" y="20955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Tree>
    <p:extLst>
      <p:ext uri="{BB962C8B-B14F-4D97-AF65-F5344CB8AC3E}">
        <p14:creationId xmlns:p14="http://schemas.microsoft.com/office/powerpoint/2010/main" val="1736369033"/>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736</TotalTime>
  <Words>417</Words>
  <Application>Microsoft Office PowerPoint</Application>
  <PresentationFormat>On-screen Show (4:3)</PresentationFormat>
  <Paragraphs>70</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Narrow</vt:lpstr>
      <vt:lpstr>Calibri</vt:lpstr>
      <vt:lpstr>Wingdings</vt:lpstr>
      <vt:lpstr>2017 PowerPoint Theme</vt:lpstr>
      <vt:lpstr>Advanced Modeling for Distribution Planning with OpenDSS </vt:lpstr>
      <vt:lpstr>Instructor</vt:lpstr>
      <vt:lpstr>Basic Usage</vt:lpstr>
      <vt:lpstr>Repository on SourceForge.Net</vt:lpstr>
      <vt:lpstr>Accessing the SourceForge.Net Source Code Repository with TortoiseSVN</vt:lpstr>
      <vt:lpstr>Program Installation</vt:lpstr>
      <vt:lpstr>Download the Installer Files</vt:lpstr>
      <vt:lpstr>Install Both 32-bit and 64-bit Versions of OpenDSS</vt:lpstr>
      <vt:lpstr>OpenDSS Files Installed</vt:lpstr>
      <vt:lpstr>SourceForge.Net Links for OpenDSS</vt:lpstr>
      <vt:lpstr>Discussion Forum &amp; News for OpenDSS</vt:lpstr>
      <vt:lpstr>EPRI OpenDSS Link Page</vt:lpstr>
      <vt:lpstr>COM Server Registration </vt:lpstr>
      <vt:lpstr>The GUID References the DLL File ….</vt:lpstr>
      <vt:lpstr>Starting the Program</vt:lpstr>
      <vt:lpstr>Starting OpenDSS.exe – Standalone executable</vt:lpstr>
      <vt:lpstr>Basic User Screen</vt:lpstr>
      <vt:lpstr>(Live Demo)</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59</cp:revision>
  <cp:lastPrinted>2014-11-24T20:31:07Z</cp:lastPrinted>
  <dcterms:created xsi:type="dcterms:W3CDTF">2017-04-05T15:17:39Z</dcterms:created>
  <dcterms:modified xsi:type="dcterms:W3CDTF">2017-06-13T18:01:11Z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