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24"/>
  </p:notesMasterIdLst>
  <p:sldIdLst>
    <p:sldId id="283" r:id="rId5"/>
    <p:sldId id="344" r:id="rId6"/>
    <p:sldId id="345" r:id="rId7"/>
    <p:sldId id="346" r:id="rId8"/>
    <p:sldId id="347" r:id="rId9"/>
    <p:sldId id="348" r:id="rId10"/>
    <p:sldId id="349" r:id="rId11"/>
    <p:sldId id="350" r:id="rId12"/>
    <p:sldId id="351" r:id="rId13"/>
    <p:sldId id="356" r:id="rId14"/>
    <p:sldId id="357" r:id="rId15"/>
    <p:sldId id="352" r:id="rId16"/>
    <p:sldId id="353" r:id="rId17"/>
    <p:sldId id="354" r:id="rId18"/>
    <p:sldId id="358" r:id="rId19"/>
    <p:sldId id="359" r:id="rId20"/>
    <p:sldId id="360" r:id="rId21"/>
    <p:sldId id="355" r:id="rId22"/>
    <p:sldId id="339" r:id="rId23"/>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6366" autoAdjust="0"/>
  </p:normalViewPr>
  <p:slideViewPr>
    <p:cSldViewPr snapToGrid="0">
      <p:cViewPr varScale="1">
        <p:scale>
          <a:sx n="83" d="100"/>
          <a:sy n="83" d="100"/>
        </p:scale>
        <p:origin x="1358" y="77"/>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6/21/2017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4B5AB3E-104E-4E50-8EDF-6B8E250B996E}" type="slidenum">
              <a:rPr lang="en-US" altLang="en-US" sz="1200">
                <a:solidFill>
                  <a:schemeClr val="tx1"/>
                </a:solidFill>
              </a:rPr>
              <a:pPr/>
              <a:t>12</a:t>
            </a:fld>
            <a:endParaRPr lang="en-US" altLang="en-US" sz="1200">
              <a:solidFill>
                <a:schemeClr val="tx1"/>
              </a:solidFill>
            </a:endParaRPr>
          </a:p>
        </p:txBody>
      </p:sp>
      <p:sp>
        <p:nvSpPr>
          <p:cNvPr id="273411" name="Rectangle 2"/>
          <p:cNvSpPr>
            <a:spLocks noGrp="1" noRot="1" noChangeAspect="1" noChangeArrowheads="1" noTextEdit="1"/>
          </p:cNvSpPr>
          <p:nvPr>
            <p:ph type="sldImg"/>
          </p:nvPr>
        </p:nvSpPr>
        <p:spPr>
          <a:xfrm>
            <a:off x="1106488" y="695325"/>
            <a:ext cx="4646612" cy="3486150"/>
          </a:xfrm>
          <a:ln/>
        </p:spPr>
      </p:sp>
      <p:sp>
        <p:nvSpPr>
          <p:cNvPr id="273412"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0427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6F66136-A4A5-4741-936F-987C3B861F4C}" type="slidenum">
              <a:rPr lang="en-US" altLang="en-US" sz="1200">
                <a:solidFill>
                  <a:schemeClr val="tx1"/>
                </a:solidFill>
              </a:rPr>
              <a:pPr/>
              <a:t>13</a:t>
            </a:fld>
            <a:endParaRPr lang="en-US" altLang="en-US" sz="1200">
              <a:solidFill>
                <a:schemeClr val="tx1"/>
              </a:solidFill>
            </a:endParaRPr>
          </a:p>
        </p:txBody>
      </p:sp>
      <p:sp>
        <p:nvSpPr>
          <p:cNvPr id="274435" name="Rectangle 2"/>
          <p:cNvSpPr>
            <a:spLocks noGrp="1" noRot="1" noChangeAspect="1" noChangeArrowheads="1" noTextEdit="1"/>
          </p:cNvSpPr>
          <p:nvPr>
            <p:ph type="sldImg"/>
          </p:nvPr>
        </p:nvSpPr>
        <p:spPr>
          <a:xfrm>
            <a:off x="1106488" y="695325"/>
            <a:ext cx="4646612" cy="3486150"/>
          </a:xfrm>
          <a:ln/>
        </p:spPr>
      </p:sp>
      <p:sp>
        <p:nvSpPr>
          <p:cNvPr id="274436"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21759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BB47869-7A5F-4A6F-90EA-8E2C6774127C}" type="slidenum">
              <a:rPr lang="en-US" altLang="en-US" sz="1200">
                <a:solidFill>
                  <a:schemeClr val="tx1"/>
                </a:solidFill>
              </a:rPr>
              <a:pPr/>
              <a:t>14</a:t>
            </a:fld>
            <a:endParaRPr lang="en-US" altLang="en-US" sz="1200">
              <a:solidFill>
                <a:schemeClr val="tx1"/>
              </a:solidFill>
            </a:endParaRPr>
          </a:p>
        </p:txBody>
      </p:sp>
      <p:sp>
        <p:nvSpPr>
          <p:cNvPr id="275459" name="Rectangle 2"/>
          <p:cNvSpPr>
            <a:spLocks noGrp="1" noRot="1" noChangeAspect="1" noChangeArrowheads="1" noTextEdit="1"/>
          </p:cNvSpPr>
          <p:nvPr>
            <p:ph type="sldImg"/>
          </p:nvPr>
        </p:nvSpPr>
        <p:spPr>
          <a:xfrm>
            <a:off x="1106488" y="695325"/>
            <a:ext cx="4646612" cy="3486150"/>
          </a:xfrm>
          <a:ln/>
        </p:spPr>
      </p:sp>
      <p:sp>
        <p:nvSpPr>
          <p:cNvPr id="275460"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79820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Slide Image Placeholder 1"/>
          <p:cNvSpPr>
            <a:spLocks noGrp="1" noRot="1" noChangeAspect="1" noTextEdit="1"/>
          </p:cNvSpPr>
          <p:nvPr>
            <p:ph type="sldImg"/>
          </p:nvPr>
        </p:nvSpPr>
        <p:spPr>
          <a:ln/>
        </p:spPr>
      </p:sp>
      <p:sp>
        <p:nvSpPr>
          <p:cNvPr id="385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5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04DC3021-8304-4A8E-AFF1-3F0B01DA62EE}" type="slidenum">
              <a:rPr lang="en-US" altLang="en-US" sz="1200">
                <a:solidFill>
                  <a:schemeClr val="tx1"/>
                </a:solidFill>
              </a:rPr>
              <a:pPr/>
              <a:t>15</a:t>
            </a:fld>
            <a:endParaRPr lang="en-US" altLang="en-US" sz="1200">
              <a:solidFill>
                <a:schemeClr val="tx1"/>
              </a:solidFill>
            </a:endParaRPr>
          </a:p>
        </p:txBody>
      </p:sp>
    </p:spTree>
    <p:extLst>
      <p:ext uri="{BB962C8B-B14F-4D97-AF65-F5344CB8AC3E}">
        <p14:creationId xmlns:p14="http://schemas.microsoft.com/office/powerpoint/2010/main" val="3496606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695BE7B-3E95-4FE6-ACB5-6B5F90A76885}" type="slidenum">
              <a:rPr lang="en-US" altLang="en-US" sz="1200">
                <a:solidFill>
                  <a:schemeClr val="tx1"/>
                </a:solidFill>
              </a:rPr>
              <a:pPr/>
              <a:t>18</a:t>
            </a:fld>
            <a:endParaRPr lang="en-US" altLang="en-US" sz="1200">
              <a:solidFill>
                <a:schemeClr val="tx1"/>
              </a:solidFill>
            </a:endParaRPr>
          </a:p>
        </p:txBody>
      </p:sp>
      <p:sp>
        <p:nvSpPr>
          <p:cNvPr id="270339" name="Rectangle 2"/>
          <p:cNvSpPr>
            <a:spLocks noGrp="1" noRot="1" noChangeAspect="1" noChangeArrowheads="1" noTextEdit="1"/>
          </p:cNvSpPr>
          <p:nvPr>
            <p:ph type="sldImg"/>
          </p:nvPr>
        </p:nvSpPr>
        <p:spPr>
          <a:xfrm>
            <a:off x="1106488" y="695325"/>
            <a:ext cx="4646612" cy="3486150"/>
          </a:xfrm>
          <a:ln/>
        </p:spPr>
      </p:sp>
      <p:sp>
        <p:nvSpPr>
          <p:cNvPr id="270340"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1365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1BF82F3-F2C0-4841-AFB9-E8AAB6A7629E}" type="slidenum">
              <a:rPr lang="en-US" altLang="en-US" sz="1200">
                <a:solidFill>
                  <a:schemeClr val="tx1"/>
                </a:solidFill>
              </a:rPr>
              <a:pPr/>
              <a:t>4</a:t>
            </a:fld>
            <a:endParaRPr lang="en-US" altLang="en-US" sz="1200">
              <a:solidFill>
                <a:schemeClr val="tx1"/>
              </a:solidFill>
            </a:endParaRPr>
          </a:p>
        </p:txBody>
      </p:sp>
      <p:sp>
        <p:nvSpPr>
          <p:cNvPr id="265219" name="Rectangle 2"/>
          <p:cNvSpPr>
            <a:spLocks noGrp="1" noRot="1" noChangeAspect="1" noChangeArrowheads="1" noTextEdit="1"/>
          </p:cNvSpPr>
          <p:nvPr>
            <p:ph type="sldImg"/>
          </p:nvPr>
        </p:nvSpPr>
        <p:spPr>
          <a:xfrm>
            <a:off x="1106488" y="695325"/>
            <a:ext cx="4646612" cy="3486150"/>
          </a:xfrm>
          <a:ln/>
        </p:spPr>
      </p:sp>
      <p:sp>
        <p:nvSpPr>
          <p:cNvPr id="265220"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1449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1DAEB54-13AF-4ED4-A9D7-DA76DBD928E1}" type="slidenum">
              <a:rPr lang="en-US" altLang="en-US" sz="1200">
                <a:solidFill>
                  <a:schemeClr val="tx1"/>
                </a:solidFill>
              </a:rPr>
              <a:pPr/>
              <a:t>5</a:t>
            </a:fld>
            <a:endParaRPr lang="en-US" altLang="en-US" sz="1200">
              <a:solidFill>
                <a:schemeClr val="tx1"/>
              </a:solidFill>
            </a:endParaRPr>
          </a:p>
        </p:txBody>
      </p:sp>
      <p:sp>
        <p:nvSpPr>
          <p:cNvPr id="266243" name="Rectangle 2"/>
          <p:cNvSpPr>
            <a:spLocks noGrp="1" noRot="1" noChangeAspect="1" noChangeArrowheads="1" noTextEdit="1"/>
          </p:cNvSpPr>
          <p:nvPr>
            <p:ph type="sldImg"/>
          </p:nvPr>
        </p:nvSpPr>
        <p:spPr>
          <a:xfrm>
            <a:off x="1106488" y="695325"/>
            <a:ext cx="4646612" cy="3486150"/>
          </a:xfrm>
          <a:ln/>
        </p:spPr>
      </p:sp>
      <p:sp>
        <p:nvSpPr>
          <p:cNvPr id="266244"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42599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7206B5-C256-4B24-B22D-F27A31C75CC4}" type="slidenum">
              <a:rPr lang="en-US" altLang="en-US" sz="1200">
                <a:solidFill>
                  <a:schemeClr val="tx1"/>
                </a:solidFill>
              </a:rPr>
              <a:pPr/>
              <a:t>6</a:t>
            </a:fld>
            <a:endParaRPr lang="en-US" altLang="en-US" sz="1200">
              <a:solidFill>
                <a:schemeClr val="tx1"/>
              </a:solidFill>
            </a:endParaRPr>
          </a:p>
        </p:txBody>
      </p:sp>
      <p:sp>
        <p:nvSpPr>
          <p:cNvPr id="267267" name="Rectangle 2"/>
          <p:cNvSpPr>
            <a:spLocks noGrp="1" noRot="1" noChangeAspect="1" noChangeArrowheads="1" noTextEdit="1"/>
          </p:cNvSpPr>
          <p:nvPr>
            <p:ph type="sldImg"/>
          </p:nvPr>
        </p:nvSpPr>
        <p:spPr>
          <a:xfrm>
            <a:off x="1106488" y="695325"/>
            <a:ext cx="4646612" cy="3486150"/>
          </a:xfrm>
          <a:ln/>
        </p:spPr>
      </p:sp>
      <p:sp>
        <p:nvSpPr>
          <p:cNvPr id="267268"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87413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157F4D3-F37E-445F-A73B-B2EEAEEC5D15}" type="slidenum">
              <a:rPr lang="en-US" altLang="en-US" sz="1200">
                <a:solidFill>
                  <a:schemeClr val="tx1"/>
                </a:solidFill>
              </a:rPr>
              <a:pPr/>
              <a:t>7</a:t>
            </a:fld>
            <a:endParaRPr lang="en-US" altLang="en-US" sz="1200">
              <a:solidFill>
                <a:schemeClr val="tx1"/>
              </a:solidFill>
            </a:endParaRPr>
          </a:p>
        </p:txBody>
      </p:sp>
      <p:sp>
        <p:nvSpPr>
          <p:cNvPr id="268291" name="Rectangle 2"/>
          <p:cNvSpPr>
            <a:spLocks noGrp="1" noRot="1" noChangeAspect="1" noChangeArrowheads="1" noTextEdit="1"/>
          </p:cNvSpPr>
          <p:nvPr>
            <p:ph type="sldImg"/>
          </p:nvPr>
        </p:nvSpPr>
        <p:spPr>
          <a:xfrm>
            <a:off x="1106488" y="695325"/>
            <a:ext cx="4646612" cy="3486150"/>
          </a:xfrm>
          <a:ln/>
        </p:spPr>
      </p:sp>
      <p:sp>
        <p:nvSpPr>
          <p:cNvPr id="268292"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11012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695BE7B-3E95-4FE6-ACB5-6B5F90A76885}" type="slidenum">
              <a:rPr lang="en-US" altLang="en-US" sz="1200">
                <a:solidFill>
                  <a:schemeClr val="tx1"/>
                </a:solidFill>
              </a:rPr>
              <a:pPr/>
              <a:t>9</a:t>
            </a:fld>
            <a:endParaRPr lang="en-US" altLang="en-US" sz="1200">
              <a:solidFill>
                <a:schemeClr val="tx1"/>
              </a:solidFill>
            </a:endParaRPr>
          </a:p>
        </p:txBody>
      </p:sp>
      <p:sp>
        <p:nvSpPr>
          <p:cNvPr id="270339" name="Rectangle 2"/>
          <p:cNvSpPr>
            <a:spLocks noGrp="1" noRot="1" noChangeAspect="1" noChangeArrowheads="1" noTextEdit="1"/>
          </p:cNvSpPr>
          <p:nvPr>
            <p:ph type="sldImg"/>
          </p:nvPr>
        </p:nvSpPr>
        <p:spPr>
          <a:xfrm>
            <a:off x="1106488" y="695325"/>
            <a:ext cx="4646612" cy="3486150"/>
          </a:xfrm>
          <a:ln/>
        </p:spPr>
      </p:sp>
      <p:sp>
        <p:nvSpPr>
          <p:cNvPr id="270340" name="Rectangle 3"/>
          <p:cNvSpPr>
            <a:spLocks noGrp="1" noChangeArrowheads="1"/>
          </p:cNvSpPr>
          <p:nvPr>
            <p:ph type="body" idx="1"/>
          </p:nvPr>
        </p:nvSpPr>
        <p:spPr>
          <a:xfrm>
            <a:off x="687388" y="4414838"/>
            <a:ext cx="54832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22382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21B3E10-91D5-4E1B-96B6-2C9A092F1A41}" type="slidenum">
              <a:rPr lang="en-US" altLang="en-US" sz="1200">
                <a:solidFill>
                  <a:schemeClr val="tx1"/>
                </a:solidFill>
              </a:rPr>
              <a:pPr/>
              <a:t>10</a:t>
            </a:fld>
            <a:endParaRPr lang="en-US" altLang="en-US" sz="1200">
              <a:solidFill>
                <a:schemeClr val="tx1"/>
              </a:solidFill>
            </a:endParaRPr>
          </a:p>
        </p:txBody>
      </p:sp>
      <p:sp>
        <p:nvSpPr>
          <p:cNvPr id="379907" name="Rectangle 2"/>
          <p:cNvSpPr>
            <a:spLocks noGrp="1" noRot="1" noChangeAspect="1" noChangeArrowheads="1" noTextEdit="1"/>
          </p:cNvSpPr>
          <p:nvPr>
            <p:ph type="sldImg"/>
          </p:nvPr>
        </p:nvSpPr>
        <p:spPr>
          <a:xfrm>
            <a:off x="1181100" y="695325"/>
            <a:ext cx="4649788" cy="3486150"/>
          </a:xfrm>
          <a:ln/>
        </p:spPr>
      </p:sp>
      <p:sp>
        <p:nvSpPr>
          <p:cNvPr id="379908" name="Rectangle 3"/>
          <p:cNvSpPr>
            <a:spLocks noGrp="1" noChangeArrowheads="1"/>
          </p:cNvSpPr>
          <p:nvPr>
            <p:ph type="body" idx="1"/>
          </p:nvPr>
        </p:nvSpPr>
        <p:spPr>
          <a:xfrm>
            <a:off x="935038" y="4414838"/>
            <a:ext cx="51403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31371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FC8C731-5AFD-4393-B315-31B01F5179C0}" type="slidenum">
              <a:rPr lang="en-US" altLang="en-US" sz="1200">
                <a:solidFill>
                  <a:schemeClr val="tx1"/>
                </a:solidFill>
              </a:rPr>
              <a:pPr/>
              <a:t>11</a:t>
            </a:fld>
            <a:endParaRPr lang="en-US" altLang="en-US" sz="1200">
              <a:solidFill>
                <a:schemeClr val="tx1"/>
              </a:solidFill>
            </a:endParaRPr>
          </a:p>
        </p:txBody>
      </p:sp>
      <p:sp>
        <p:nvSpPr>
          <p:cNvPr id="380931" name="Rectangle 2"/>
          <p:cNvSpPr>
            <a:spLocks noGrp="1" noRot="1" noChangeAspect="1" noChangeArrowheads="1" noTextEdit="1"/>
          </p:cNvSpPr>
          <p:nvPr>
            <p:ph type="sldImg"/>
          </p:nvPr>
        </p:nvSpPr>
        <p:spPr>
          <a:xfrm>
            <a:off x="1181100" y="695325"/>
            <a:ext cx="4649788" cy="3486150"/>
          </a:xfrm>
          <a:ln/>
        </p:spPr>
      </p:sp>
      <p:sp>
        <p:nvSpPr>
          <p:cNvPr id="380932" name="Rectangle 3"/>
          <p:cNvSpPr>
            <a:spLocks noGrp="1" noChangeArrowheads="1"/>
          </p:cNvSpPr>
          <p:nvPr>
            <p:ph type="body" idx="1"/>
          </p:nvPr>
        </p:nvSpPr>
        <p:spPr>
          <a:xfrm>
            <a:off x="935038" y="4414838"/>
            <a:ext cx="514032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67179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r>
              <a:rPr lang="en-US" b="1" dirty="0">
                <a:solidFill>
                  <a:schemeClr val="bg1">
                    <a:lumMod val="50000"/>
                  </a:schemeClr>
                </a:solidFill>
              </a:rPr>
              <a:t>Sr. Technical Executive</a:t>
            </a:r>
            <a:br>
              <a:rPr lang="en-US" b="1" dirty="0"/>
            </a:br>
            <a:br>
              <a:rPr lang="en-US" b="1" dirty="0"/>
            </a:br>
            <a:br>
              <a:rPr lang="en-US" b="1" dirty="0"/>
            </a:b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p:cNvSpPr>
            <a:spLocks noChangeArrowheads="1"/>
          </p:cNvSpPr>
          <p:nvPr/>
        </p:nvSpPr>
        <p:spPr bwMode="auto">
          <a:xfrm>
            <a:off x="2270125" y="2511425"/>
            <a:ext cx="2455863" cy="379095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18787" name="Rectangle 3"/>
          <p:cNvSpPr>
            <a:spLocks noGrp="1" noChangeArrowheads="1"/>
          </p:cNvSpPr>
          <p:nvPr>
            <p:ph type="title"/>
          </p:nvPr>
        </p:nvSpPr>
        <p:spPr/>
        <p:txBody>
          <a:bodyPr/>
          <a:lstStyle/>
          <a:p>
            <a:pPr eaLnBrk="1" hangingPunct="1"/>
            <a:r>
              <a:rPr lang="en-US" altLang="en-US"/>
              <a:t>Circuit</a:t>
            </a:r>
          </a:p>
        </p:txBody>
      </p:sp>
      <p:sp>
        <p:nvSpPr>
          <p:cNvPr id="118788" name="Text Box 4"/>
          <p:cNvSpPr>
            <a:spLocks noGrp="1" noChangeArrowheads="1"/>
          </p:cNvSpPr>
          <p:nvPr>
            <p:ph type="body" idx="1"/>
          </p:nvPr>
        </p:nvSpPr>
        <p:spPr>
          <a:noFill/>
        </p:spPr>
        <p:txBody>
          <a:bodyPr/>
          <a:lstStyle/>
          <a:p>
            <a:pPr eaLnBrk="1" hangingPunct="1"/>
            <a:r>
              <a:rPr lang="en-US" altLang="en-US" sz="1800" b="1"/>
              <a:t>New Circuit.Simple   !  (Vsource.Source is active circuit element)</a:t>
            </a:r>
          </a:p>
          <a:p>
            <a:pPr eaLnBrk="1" hangingPunct="1"/>
            <a:r>
              <a:rPr lang="en-US" altLang="en-US" sz="1800" b="1"/>
              <a:t>Edit Vsource.Source BasekV=115 pu=1.05  ISC3=3000  ISC1=2500</a:t>
            </a:r>
          </a:p>
        </p:txBody>
      </p:sp>
      <p:grpSp>
        <p:nvGrpSpPr>
          <p:cNvPr id="118789" name="Group 5"/>
          <p:cNvGrpSpPr>
            <a:grpSpLocks/>
          </p:cNvGrpSpPr>
          <p:nvPr/>
        </p:nvGrpSpPr>
        <p:grpSpPr bwMode="auto">
          <a:xfrm>
            <a:off x="1889125" y="2581275"/>
            <a:ext cx="3046413" cy="3424238"/>
            <a:chOff x="1595" y="1175"/>
            <a:chExt cx="736" cy="878"/>
          </a:xfrm>
        </p:grpSpPr>
        <p:sp>
          <p:nvSpPr>
            <p:cNvPr id="118797" name="Freeform 6"/>
            <p:cNvSpPr>
              <a:spLocks/>
            </p:cNvSpPr>
            <p:nvPr/>
          </p:nvSpPr>
          <p:spPr bwMode="auto">
            <a:xfrm>
              <a:off x="1755" y="1519"/>
              <a:ext cx="230" cy="229"/>
            </a:xfrm>
            <a:custGeom>
              <a:avLst/>
              <a:gdLst>
                <a:gd name="T0" fmla="*/ 1 w 460"/>
                <a:gd name="T1" fmla="*/ 1 h 458"/>
                <a:gd name="T2" fmla="*/ 1 w 460"/>
                <a:gd name="T3" fmla="*/ 1 h 458"/>
                <a:gd name="T4" fmla="*/ 1 w 460"/>
                <a:gd name="T5" fmla="*/ 1 h 458"/>
                <a:gd name="T6" fmla="*/ 1 w 460"/>
                <a:gd name="T7" fmla="*/ 1 h 458"/>
                <a:gd name="T8" fmla="*/ 1 w 460"/>
                <a:gd name="T9" fmla="*/ 1 h 458"/>
                <a:gd name="T10" fmla="*/ 1 w 460"/>
                <a:gd name="T11" fmla="*/ 1 h 458"/>
                <a:gd name="T12" fmla="*/ 1 w 460"/>
                <a:gd name="T13" fmla="*/ 1 h 458"/>
                <a:gd name="T14" fmla="*/ 1 w 460"/>
                <a:gd name="T15" fmla="*/ 1 h 458"/>
                <a:gd name="T16" fmla="*/ 1 w 460"/>
                <a:gd name="T17" fmla="*/ 1 h 458"/>
                <a:gd name="T18" fmla="*/ 1 w 460"/>
                <a:gd name="T19" fmla="*/ 1 h 458"/>
                <a:gd name="T20" fmla="*/ 1 w 460"/>
                <a:gd name="T21" fmla="*/ 1 h 458"/>
                <a:gd name="T22" fmla="*/ 1 w 460"/>
                <a:gd name="T23" fmla="*/ 1 h 458"/>
                <a:gd name="T24" fmla="*/ 1 w 460"/>
                <a:gd name="T25" fmla="*/ 1 h 458"/>
                <a:gd name="T26" fmla="*/ 1 w 460"/>
                <a:gd name="T27" fmla="*/ 1 h 458"/>
                <a:gd name="T28" fmla="*/ 1 w 460"/>
                <a:gd name="T29" fmla="*/ 1 h 458"/>
                <a:gd name="T30" fmla="*/ 1 w 460"/>
                <a:gd name="T31" fmla="*/ 1 h 458"/>
                <a:gd name="T32" fmla="*/ 1 w 460"/>
                <a:gd name="T33" fmla="*/ 1 h 458"/>
                <a:gd name="T34" fmla="*/ 1 w 460"/>
                <a:gd name="T35" fmla="*/ 1 h 458"/>
                <a:gd name="T36" fmla="*/ 1 w 460"/>
                <a:gd name="T37" fmla="*/ 1 h 458"/>
                <a:gd name="T38" fmla="*/ 1 w 460"/>
                <a:gd name="T39" fmla="*/ 1 h 458"/>
                <a:gd name="T40" fmla="*/ 1 w 460"/>
                <a:gd name="T41" fmla="*/ 1 h 458"/>
                <a:gd name="T42" fmla="*/ 1 w 460"/>
                <a:gd name="T43" fmla="*/ 1 h 458"/>
                <a:gd name="T44" fmla="*/ 1 w 460"/>
                <a:gd name="T45" fmla="*/ 1 h 458"/>
                <a:gd name="T46" fmla="*/ 1 w 460"/>
                <a:gd name="T47" fmla="*/ 1 h 458"/>
                <a:gd name="T48" fmla="*/ 1 w 460"/>
                <a:gd name="T49" fmla="*/ 1 h 458"/>
                <a:gd name="T50" fmla="*/ 1 w 460"/>
                <a:gd name="T51" fmla="*/ 1 h 458"/>
                <a:gd name="T52" fmla="*/ 1 w 460"/>
                <a:gd name="T53" fmla="*/ 1 h 458"/>
                <a:gd name="T54" fmla="*/ 1 w 460"/>
                <a:gd name="T55" fmla="*/ 1 h 458"/>
                <a:gd name="T56" fmla="*/ 1 w 460"/>
                <a:gd name="T57" fmla="*/ 1 h 458"/>
                <a:gd name="T58" fmla="*/ 1 w 460"/>
                <a:gd name="T59" fmla="*/ 1 h 458"/>
                <a:gd name="T60" fmla="*/ 1 w 460"/>
                <a:gd name="T61" fmla="*/ 1 h 458"/>
                <a:gd name="T62" fmla="*/ 1 w 460"/>
                <a:gd name="T63" fmla="*/ 1 h 458"/>
                <a:gd name="T64" fmla="*/ 0 w 460"/>
                <a:gd name="T65" fmla="*/ 1 h 4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0"/>
                <a:gd name="T100" fmla="*/ 0 h 458"/>
                <a:gd name="T101" fmla="*/ 460 w 460"/>
                <a:gd name="T102" fmla="*/ 458 h 4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0" h="458">
                  <a:moveTo>
                    <a:pt x="0" y="229"/>
                  </a:moveTo>
                  <a:lnTo>
                    <a:pt x="1" y="206"/>
                  </a:lnTo>
                  <a:lnTo>
                    <a:pt x="5" y="183"/>
                  </a:lnTo>
                  <a:lnTo>
                    <a:pt x="10" y="162"/>
                  </a:lnTo>
                  <a:lnTo>
                    <a:pt x="18" y="140"/>
                  </a:lnTo>
                  <a:lnTo>
                    <a:pt x="28" y="120"/>
                  </a:lnTo>
                  <a:lnTo>
                    <a:pt x="39" y="101"/>
                  </a:lnTo>
                  <a:lnTo>
                    <a:pt x="52" y="84"/>
                  </a:lnTo>
                  <a:lnTo>
                    <a:pt x="67" y="68"/>
                  </a:lnTo>
                  <a:lnTo>
                    <a:pt x="83" y="52"/>
                  </a:lnTo>
                  <a:lnTo>
                    <a:pt x="101" y="40"/>
                  </a:lnTo>
                  <a:lnTo>
                    <a:pt x="120" y="28"/>
                  </a:lnTo>
                  <a:lnTo>
                    <a:pt x="140" y="18"/>
                  </a:lnTo>
                  <a:lnTo>
                    <a:pt x="161" y="10"/>
                  </a:lnTo>
                  <a:lnTo>
                    <a:pt x="184" y="5"/>
                  </a:lnTo>
                  <a:lnTo>
                    <a:pt x="207" y="1"/>
                  </a:lnTo>
                  <a:lnTo>
                    <a:pt x="230" y="0"/>
                  </a:lnTo>
                  <a:lnTo>
                    <a:pt x="253" y="1"/>
                  </a:lnTo>
                  <a:lnTo>
                    <a:pt x="276" y="5"/>
                  </a:lnTo>
                  <a:lnTo>
                    <a:pt x="298" y="10"/>
                  </a:lnTo>
                  <a:lnTo>
                    <a:pt x="319" y="18"/>
                  </a:lnTo>
                  <a:lnTo>
                    <a:pt x="340" y="28"/>
                  </a:lnTo>
                  <a:lnTo>
                    <a:pt x="359" y="40"/>
                  </a:lnTo>
                  <a:lnTo>
                    <a:pt x="376" y="52"/>
                  </a:lnTo>
                  <a:lnTo>
                    <a:pt x="392" y="68"/>
                  </a:lnTo>
                  <a:lnTo>
                    <a:pt x="408" y="84"/>
                  </a:lnTo>
                  <a:lnTo>
                    <a:pt x="421" y="101"/>
                  </a:lnTo>
                  <a:lnTo>
                    <a:pt x="432" y="120"/>
                  </a:lnTo>
                  <a:lnTo>
                    <a:pt x="442" y="140"/>
                  </a:lnTo>
                  <a:lnTo>
                    <a:pt x="450" y="162"/>
                  </a:lnTo>
                  <a:lnTo>
                    <a:pt x="455" y="183"/>
                  </a:lnTo>
                  <a:lnTo>
                    <a:pt x="459" y="206"/>
                  </a:lnTo>
                  <a:lnTo>
                    <a:pt x="460" y="229"/>
                  </a:lnTo>
                  <a:lnTo>
                    <a:pt x="459" y="252"/>
                  </a:lnTo>
                  <a:lnTo>
                    <a:pt x="455" y="275"/>
                  </a:lnTo>
                  <a:lnTo>
                    <a:pt x="450" y="298"/>
                  </a:lnTo>
                  <a:lnTo>
                    <a:pt x="442" y="318"/>
                  </a:lnTo>
                  <a:lnTo>
                    <a:pt x="432" y="339"/>
                  </a:lnTo>
                  <a:lnTo>
                    <a:pt x="421" y="358"/>
                  </a:lnTo>
                  <a:lnTo>
                    <a:pt x="408" y="376"/>
                  </a:lnTo>
                  <a:lnTo>
                    <a:pt x="392" y="391"/>
                  </a:lnTo>
                  <a:lnTo>
                    <a:pt x="376" y="406"/>
                  </a:lnTo>
                  <a:lnTo>
                    <a:pt x="359" y="419"/>
                  </a:lnTo>
                  <a:lnTo>
                    <a:pt x="340" y="430"/>
                  </a:lnTo>
                  <a:lnTo>
                    <a:pt x="319" y="441"/>
                  </a:lnTo>
                  <a:lnTo>
                    <a:pt x="298" y="448"/>
                  </a:lnTo>
                  <a:lnTo>
                    <a:pt x="276" y="453"/>
                  </a:lnTo>
                  <a:lnTo>
                    <a:pt x="253" y="457"/>
                  </a:lnTo>
                  <a:lnTo>
                    <a:pt x="230" y="458"/>
                  </a:lnTo>
                  <a:lnTo>
                    <a:pt x="207" y="457"/>
                  </a:lnTo>
                  <a:lnTo>
                    <a:pt x="184" y="453"/>
                  </a:lnTo>
                  <a:lnTo>
                    <a:pt x="161" y="448"/>
                  </a:lnTo>
                  <a:lnTo>
                    <a:pt x="140" y="441"/>
                  </a:lnTo>
                  <a:lnTo>
                    <a:pt x="120" y="430"/>
                  </a:lnTo>
                  <a:lnTo>
                    <a:pt x="101" y="419"/>
                  </a:lnTo>
                  <a:lnTo>
                    <a:pt x="83" y="406"/>
                  </a:lnTo>
                  <a:lnTo>
                    <a:pt x="67" y="391"/>
                  </a:lnTo>
                  <a:lnTo>
                    <a:pt x="52" y="376"/>
                  </a:lnTo>
                  <a:lnTo>
                    <a:pt x="39" y="358"/>
                  </a:lnTo>
                  <a:lnTo>
                    <a:pt x="28" y="339"/>
                  </a:lnTo>
                  <a:lnTo>
                    <a:pt x="18" y="318"/>
                  </a:lnTo>
                  <a:lnTo>
                    <a:pt x="10" y="298"/>
                  </a:lnTo>
                  <a:lnTo>
                    <a:pt x="5" y="275"/>
                  </a:lnTo>
                  <a:lnTo>
                    <a:pt x="1" y="252"/>
                  </a:lnTo>
                  <a:lnTo>
                    <a:pt x="0"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798" name="Freeform 7"/>
            <p:cNvSpPr>
              <a:spLocks/>
            </p:cNvSpPr>
            <p:nvPr/>
          </p:nvSpPr>
          <p:spPr bwMode="auto">
            <a:xfrm>
              <a:off x="1755" y="1519"/>
              <a:ext cx="230" cy="229"/>
            </a:xfrm>
            <a:custGeom>
              <a:avLst/>
              <a:gdLst>
                <a:gd name="T0" fmla="*/ 1 w 460"/>
                <a:gd name="T1" fmla="*/ 1 h 458"/>
                <a:gd name="T2" fmla="*/ 1 w 460"/>
                <a:gd name="T3" fmla="*/ 1 h 458"/>
                <a:gd name="T4" fmla="*/ 1 w 460"/>
                <a:gd name="T5" fmla="*/ 1 h 458"/>
                <a:gd name="T6" fmla="*/ 1 w 460"/>
                <a:gd name="T7" fmla="*/ 1 h 458"/>
                <a:gd name="T8" fmla="*/ 1 w 460"/>
                <a:gd name="T9" fmla="*/ 1 h 458"/>
                <a:gd name="T10" fmla="*/ 1 w 460"/>
                <a:gd name="T11" fmla="*/ 1 h 458"/>
                <a:gd name="T12" fmla="*/ 1 w 460"/>
                <a:gd name="T13" fmla="*/ 1 h 458"/>
                <a:gd name="T14" fmla="*/ 1 w 460"/>
                <a:gd name="T15" fmla="*/ 1 h 458"/>
                <a:gd name="T16" fmla="*/ 1 w 460"/>
                <a:gd name="T17" fmla="*/ 1 h 458"/>
                <a:gd name="T18" fmla="*/ 1 w 460"/>
                <a:gd name="T19" fmla="*/ 1 h 458"/>
                <a:gd name="T20" fmla="*/ 1 w 460"/>
                <a:gd name="T21" fmla="*/ 1 h 458"/>
                <a:gd name="T22" fmla="*/ 1 w 460"/>
                <a:gd name="T23" fmla="*/ 1 h 458"/>
                <a:gd name="T24" fmla="*/ 1 w 460"/>
                <a:gd name="T25" fmla="*/ 1 h 458"/>
                <a:gd name="T26" fmla="*/ 1 w 460"/>
                <a:gd name="T27" fmla="*/ 1 h 458"/>
                <a:gd name="T28" fmla="*/ 1 w 460"/>
                <a:gd name="T29" fmla="*/ 1 h 458"/>
                <a:gd name="T30" fmla="*/ 1 w 460"/>
                <a:gd name="T31" fmla="*/ 1 h 458"/>
                <a:gd name="T32" fmla="*/ 1 w 460"/>
                <a:gd name="T33" fmla="*/ 1 h 458"/>
                <a:gd name="T34" fmla="*/ 1 w 460"/>
                <a:gd name="T35" fmla="*/ 1 h 458"/>
                <a:gd name="T36" fmla="*/ 1 w 460"/>
                <a:gd name="T37" fmla="*/ 1 h 458"/>
                <a:gd name="T38" fmla="*/ 1 w 460"/>
                <a:gd name="T39" fmla="*/ 1 h 458"/>
                <a:gd name="T40" fmla="*/ 1 w 460"/>
                <a:gd name="T41" fmla="*/ 1 h 458"/>
                <a:gd name="T42" fmla="*/ 1 w 460"/>
                <a:gd name="T43" fmla="*/ 1 h 458"/>
                <a:gd name="T44" fmla="*/ 1 w 460"/>
                <a:gd name="T45" fmla="*/ 1 h 458"/>
                <a:gd name="T46" fmla="*/ 1 w 460"/>
                <a:gd name="T47" fmla="*/ 1 h 458"/>
                <a:gd name="T48" fmla="*/ 1 w 460"/>
                <a:gd name="T49" fmla="*/ 1 h 458"/>
                <a:gd name="T50" fmla="*/ 1 w 460"/>
                <a:gd name="T51" fmla="*/ 1 h 458"/>
                <a:gd name="T52" fmla="*/ 1 w 460"/>
                <a:gd name="T53" fmla="*/ 1 h 458"/>
                <a:gd name="T54" fmla="*/ 1 w 460"/>
                <a:gd name="T55" fmla="*/ 1 h 458"/>
                <a:gd name="T56" fmla="*/ 1 w 460"/>
                <a:gd name="T57" fmla="*/ 1 h 458"/>
                <a:gd name="T58" fmla="*/ 1 w 460"/>
                <a:gd name="T59" fmla="*/ 1 h 458"/>
                <a:gd name="T60" fmla="*/ 1 w 460"/>
                <a:gd name="T61" fmla="*/ 1 h 458"/>
                <a:gd name="T62" fmla="*/ 1 w 460"/>
                <a:gd name="T63" fmla="*/ 1 h 458"/>
                <a:gd name="T64" fmla="*/ 0 w 460"/>
                <a:gd name="T65" fmla="*/ 1 h 4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0"/>
                <a:gd name="T100" fmla="*/ 0 h 458"/>
                <a:gd name="T101" fmla="*/ 460 w 460"/>
                <a:gd name="T102" fmla="*/ 458 h 4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0" h="458">
                  <a:moveTo>
                    <a:pt x="0" y="229"/>
                  </a:moveTo>
                  <a:lnTo>
                    <a:pt x="1" y="206"/>
                  </a:lnTo>
                  <a:lnTo>
                    <a:pt x="5" y="183"/>
                  </a:lnTo>
                  <a:lnTo>
                    <a:pt x="10" y="162"/>
                  </a:lnTo>
                  <a:lnTo>
                    <a:pt x="18" y="140"/>
                  </a:lnTo>
                  <a:lnTo>
                    <a:pt x="28" y="120"/>
                  </a:lnTo>
                  <a:lnTo>
                    <a:pt x="39" y="101"/>
                  </a:lnTo>
                  <a:lnTo>
                    <a:pt x="52" y="84"/>
                  </a:lnTo>
                  <a:lnTo>
                    <a:pt x="67" y="68"/>
                  </a:lnTo>
                  <a:lnTo>
                    <a:pt x="83" y="52"/>
                  </a:lnTo>
                  <a:lnTo>
                    <a:pt x="101" y="40"/>
                  </a:lnTo>
                  <a:lnTo>
                    <a:pt x="120" y="28"/>
                  </a:lnTo>
                  <a:lnTo>
                    <a:pt x="140" y="18"/>
                  </a:lnTo>
                  <a:lnTo>
                    <a:pt x="161" y="10"/>
                  </a:lnTo>
                  <a:lnTo>
                    <a:pt x="184" y="5"/>
                  </a:lnTo>
                  <a:lnTo>
                    <a:pt x="207" y="1"/>
                  </a:lnTo>
                  <a:lnTo>
                    <a:pt x="230" y="0"/>
                  </a:lnTo>
                  <a:lnTo>
                    <a:pt x="253" y="1"/>
                  </a:lnTo>
                  <a:lnTo>
                    <a:pt x="276" y="5"/>
                  </a:lnTo>
                  <a:lnTo>
                    <a:pt x="298" y="10"/>
                  </a:lnTo>
                  <a:lnTo>
                    <a:pt x="319" y="18"/>
                  </a:lnTo>
                  <a:lnTo>
                    <a:pt x="340" y="28"/>
                  </a:lnTo>
                  <a:lnTo>
                    <a:pt x="359" y="40"/>
                  </a:lnTo>
                  <a:lnTo>
                    <a:pt x="376" y="52"/>
                  </a:lnTo>
                  <a:lnTo>
                    <a:pt x="392" y="68"/>
                  </a:lnTo>
                  <a:lnTo>
                    <a:pt x="408" y="84"/>
                  </a:lnTo>
                  <a:lnTo>
                    <a:pt x="421" y="101"/>
                  </a:lnTo>
                  <a:lnTo>
                    <a:pt x="432" y="120"/>
                  </a:lnTo>
                  <a:lnTo>
                    <a:pt x="442" y="140"/>
                  </a:lnTo>
                  <a:lnTo>
                    <a:pt x="450" y="162"/>
                  </a:lnTo>
                  <a:lnTo>
                    <a:pt x="455" y="183"/>
                  </a:lnTo>
                  <a:lnTo>
                    <a:pt x="459" y="206"/>
                  </a:lnTo>
                  <a:lnTo>
                    <a:pt x="460" y="229"/>
                  </a:lnTo>
                  <a:lnTo>
                    <a:pt x="459" y="252"/>
                  </a:lnTo>
                  <a:lnTo>
                    <a:pt x="455" y="275"/>
                  </a:lnTo>
                  <a:lnTo>
                    <a:pt x="450" y="298"/>
                  </a:lnTo>
                  <a:lnTo>
                    <a:pt x="442" y="318"/>
                  </a:lnTo>
                  <a:lnTo>
                    <a:pt x="432" y="339"/>
                  </a:lnTo>
                  <a:lnTo>
                    <a:pt x="421" y="358"/>
                  </a:lnTo>
                  <a:lnTo>
                    <a:pt x="408" y="376"/>
                  </a:lnTo>
                  <a:lnTo>
                    <a:pt x="392" y="391"/>
                  </a:lnTo>
                  <a:lnTo>
                    <a:pt x="376" y="406"/>
                  </a:lnTo>
                  <a:lnTo>
                    <a:pt x="359" y="419"/>
                  </a:lnTo>
                  <a:lnTo>
                    <a:pt x="340" y="430"/>
                  </a:lnTo>
                  <a:lnTo>
                    <a:pt x="319" y="441"/>
                  </a:lnTo>
                  <a:lnTo>
                    <a:pt x="298" y="448"/>
                  </a:lnTo>
                  <a:lnTo>
                    <a:pt x="276" y="453"/>
                  </a:lnTo>
                  <a:lnTo>
                    <a:pt x="253" y="457"/>
                  </a:lnTo>
                  <a:lnTo>
                    <a:pt x="230" y="458"/>
                  </a:lnTo>
                  <a:lnTo>
                    <a:pt x="207" y="457"/>
                  </a:lnTo>
                  <a:lnTo>
                    <a:pt x="184" y="453"/>
                  </a:lnTo>
                  <a:lnTo>
                    <a:pt x="161" y="448"/>
                  </a:lnTo>
                  <a:lnTo>
                    <a:pt x="140" y="441"/>
                  </a:lnTo>
                  <a:lnTo>
                    <a:pt x="120" y="430"/>
                  </a:lnTo>
                  <a:lnTo>
                    <a:pt x="101" y="419"/>
                  </a:lnTo>
                  <a:lnTo>
                    <a:pt x="83" y="406"/>
                  </a:lnTo>
                  <a:lnTo>
                    <a:pt x="67" y="391"/>
                  </a:lnTo>
                  <a:lnTo>
                    <a:pt x="52" y="376"/>
                  </a:lnTo>
                  <a:lnTo>
                    <a:pt x="39" y="358"/>
                  </a:lnTo>
                  <a:lnTo>
                    <a:pt x="28" y="339"/>
                  </a:lnTo>
                  <a:lnTo>
                    <a:pt x="18" y="318"/>
                  </a:lnTo>
                  <a:lnTo>
                    <a:pt x="10" y="298"/>
                  </a:lnTo>
                  <a:lnTo>
                    <a:pt x="5" y="275"/>
                  </a:lnTo>
                  <a:lnTo>
                    <a:pt x="1" y="252"/>
                  </a:lnTo>
                  <a:lnTo>
                    <a:pt x="0" y="229"/>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799" name="Freeform 8"/>
            <p:cNvSpPr>
              <a:spLocks/>
            </p:cNvSpPr>
            <p:nvPr/>
          </p:nvSpPr>
          <p:spPr bwMode="auto">
            <a:xfrm>
              <a:off x="1870" y="1633"/>
              <a:ext cx="77" cy="38"/>
            </a:xfrm>
            <a:custGeom>
              <a:avLst/>
              <a:gdLst>
                <a:gd name="T0" fmla="*/ 0 w 153"/>
                <a:gd name="T1" fmla="*/ 0 h 77"/>
                <a:gd name="T2" fmla="*/ 1 w 153"/>
                <a:gd name="T3" fmla="*/ 0 h 77"/>
                <a:gd name="T4" fmla="*/ 1 w 153"/>
                <a:gd name="T5" fmla="*/ 0 h 77"/>
                <a:gd name="T6" fmla="*/ 1 w 153"/>
                <a:gd name="T7" fmla="*/ 0 h 77"/>
                <a:gd name="T8" fmla="*/ 1 w 153"/>
                <a:gd name="T9" fmla="*/ 0 h 77"/>
                <a:gd name="T10" fmla="*/ 1 w 153"/>
                <a:gd name="T11" fmla="*/ 0 h 77"/>
                <a:gd name="T12" fmla="*/ 1 w 153"/>
                <a:gd name="T13" fmla="*/ 0 h 77"/>
                <a:gd name="T14" fmla="*/ 1 w 153"/>
                <a:gd name="T15" fmla="*/ 0 h 77"/>
                <a:gd name="T16" fmla="*/ 1 w 153"/>
                <a:gd name="T17" fmla="*/ 0 h 77"/>
                <a:gd name="T18" fmla="*/ 1 w 153"/>
                <a:gd name="T19" fmla="*/ 0 h 77"/>
                <a:gd name="T20" fmla="*/ 1 w 153"/>
                <a:gd name="T21" fmla="*/ 0 h 77"/>
                <a:gd name="T22" fmla="*/ 1 w 153"/>
                <a:gd name="T23" fmla="*/ 0 h 77"/>
                <a:gd name="T24" fmla="*/ 1 w 153"/>
                <a:gd name="T25" fmla="*/ 0 h 77"/>
                <a:gd name="T26" fmla="*/ 1 w 153"/>
                <a:gd name="T27" fmla="*/ 0 h 77"/>
                <a:gd name="T28" fmla="*/ 1 w 153"/>
                <a:gd name="T29" fmla="*/ 0 h 77"/>
                <a:gd name="T30" fmla="*/ 1 w 153"/>
                <a:gd name="T31" fmla="*/ 0 h 77"/>
                <a:gd name="T32" fmla="*/ 1 w 153"/>
                <a:gd name="T33" fmla="*/ 0 h 77"/>
                <a:gd name="T34" fmla="*/ 1 w 153"/>
                <a:gd name="T35" fmla="*/ 0 h 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3"/>
                <a:gd name="T55" fmla="*/ 0 h 77"/>
                <a:gd name="T56" fmla="*/ 153 w 153"/>
                <a:gd name="T57" fmla="*/ 77 h 7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3" h="77">
                  <a:moveTo>
                    <a:pt x="0" y="0"/>
                  </a:moveTo>
                  <a:lnTo>
                    <a:pt x="1" y="16"/>
                  </a:lnTo>
                  <a:lnTo>
                    <a:pt x="6" y="30"/>
                  </a:lnTo>
                  <a:lnTo>
                    <a:pt x="13" y="44"/>
                  </a:lnTo>
                  <a:lnTo>
                    <a:pt x="22" y="54"/>
                  </a:lnTo>
                  <a:lnTo>
                    <a:pt x="33" y="64"/>
                  </a:lnTo>
                  <a:lnTo>
                    <a:pt x="47" y="70"/>
                  </a:lnTo>
                  <a:lnTo>
                    <a:pt x="61" y="75"/>
                  </a:lnTo>
                  <a:lnTo>
                    <a:pt x="77" y="77"/>
                  </a:lnTo>
                  <a:lnTo>
                    <a:pt x="92" y="75"/>
                  </a:lnTo>
                  <a:lnTo>
                    <a:pt x="106" y="70"/>
                  </a:lnTo>
                  <a:lnTo>
                    <a:pt x="119" y="64"/>
                  </a:lnTo>
                  <a:lnTo>
                    <a:pt x="130" y="54"/>
                  </a:lnTo>
                  <a:lnTo>
                    <a:pt x="141" y="44"/>
                  </a:lnTo>
                  <a:lnTo>
                    <a:pt x="147" y="30"/>
                  </a:lnTo>
                  <a:lnTo>
                    <a:pt x="152" y="16"/>
                  </a:lnTo>
                  <a:lnTo>
                    <a:pt x="153"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800" name="Freeform 9"/>
            <p:cNvSpPr>
              <a:spLocks/>
            </p:cNvSpPr>
            <p:nvPr/>
          </p:nvSpPr>
          <p:spPr bwMode="auto">
            <a:xfrm>
              <a:off x="1793" y="1595"/>
              <a:ext cx="77" cy="38"/>
            </a:xfrm>
            <a:custGeom>
              <a:avLst/>
              <a:gdLst>
                <a:gd name="T0" fmla="*/ 0 w 154"/>
                <a:gd name="T1" fmla="*/ 1 h 76"/>
                <a:gd name="T2" fmla="*/ 1 w 154"/>
                <a:gd name="T3" fmla="*/ 1 h 76"/>
                <a:gd name="T4" fmla="*/ 1 w 154"/>
                <a:gd name="T5" fmla="*/ 1 h 76"/>
                <a:gd name="T6" fmla="*/ 1 w 154"/>
                <a:gd name="T7" fmla="*/ 1 h 76"/>
                <a:gd name="T8" fmla="*/ 1 w 154"/>
                <a:gd name="T9" fmla="*/ 1 h 76"/>
                <a:gd name="T10" fmla="*/ 1 w 154"/>
                <a:gd name="T11" fmla="*/ 1 h 76"/>
                <a:gd name="T12" fmla="*/ 1 w 154"/>
                <a:gd name="T13" fmla="*/ 1 h 76"/>
                <a:gd name="T14" fmla="*/ 1 w 154"/>
                <a:gd name="T15" fmla="*/ 1 h 76"/>
                <a:gd name="T16" fmla="*/ 1 w 154"/>
                <a:gd name="T17" fmla="*/ 0 h 76"/>
                <a:gd name="T18" fmla="*/ 1 w 154"/>
                <a:gd name="T19" fmla="*/ 1 h 76"/>
                <a:gd name="T20" fmla="*/ 1 w 154"/>
                <a:gd name="T21" fmla="*/ 1 h 76"/>
                <a:gd name="T22" fmla="*/ 1 w 154"/>
                <a:gd name="T23" fmla="*/ 1 h 76"/>
                <a:gd name="T24" fmla="*/ 1 w 154"/>
                <a:gd name="T25" fmla="*/ 1 h 76"/>
                <a:gd name="T26" fmla="*/ 1 w 154"/>
                <a:gd name="T27" fmla="*/ 1 h 76"/>
                <a:gd name="T28" fmla="*/ 1 w 154"/>
                <a:gd name="T29" fmla="*/ 1 h 76"/>
                <a:gd name="T30" fmla="*/ 1 w 154"/>
                <a:gd name="T31" fmla="*/ 1 h 76"/>
                <a:gd name="T32" fmla="*/ 1 w 154"/>
                <a:gd name="T33" fmla="*/ 1 h 76"/>
                <a:gd name="T34" fmla="*/ 1 w 154"/>
                <a:gd name="T35" fmla="*/ 1 h 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4"/>
                <a:gd name="T55" fmla="*/ 0 h 76"/>
                <a:gd name="T56" fmla="*/ 154 w 154"/>
                <a:gd name="T57" fmla="*/ 76 h 7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4" h="76">
                  <a:moveTo>
                    <a:pt x="0" y="76"/>
                  </a:moveTo>
                  <a:lnTo>
                    <a:pt x="2" y="61"/>
                  </a:lnTo>
                  <a:lnTo>
                    <a:pt x="7" y="47"/>
                  </a:lnTo>
                  <a:lnTo>
                    <a:pt x="13" y="33"/>
                  </a:lnTo>
                  <a:lnTo>
                    <a:pt x="22" y="23"/>
                  </a:lnTo>
                  <a:lnTo>
                    <a:pt x="34" y="13"/>
                  </a:lnTo>
                  <a:lnTo>
                    <a:pt x="48" y="6"/>
                  </a:lnTo>
                  <a:lnTo>
                    <a:pt x="62" y="1"/>
                  </a:lnTo>
                  <a:lnTo>
                    <a:pt x="77" y="0"/>
                  </a:lnTo>
                  <a:lnTo>
                    <a:pt x="93" y="1"/>
                  </a:lnTo>
                  <a:lnTo>
                    <a:pt x="107" y="6"/>
                  </a:lnTo>
                  <a:lnTo>
                    <a:pt x="119" y="13"/>
                  </a:lnTo>
                  <a:lnTo>
                    <a:pt x="131" y="23"/>
                  </a:lnTo>
                  <a:lnTo>
                    <a:pt x="141" y="33"/>
                  </a:lnTo>
                  <a:lnTo>
                    <a:pt x="148" y="47"/>
                  </a:lnTo>
                  <a:lnTo>
                    <a:pt x="153" y="61"/>
                  </a:lnTo>
                  <a:lnTo>
                    <a:pt x="154" y="7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801" name="Line 10"/>
            <p:cNvSpPr>
              <a:spLocks noChangeShapeType="1"/>
            </p:cNvSpPr>
            <p:nvPr/>
          </p:nvSpPr>
          <p:spPr bwMode="auto">
            <a:xfrm>
              <a:off x="2254" y="1328"/>
              <a:ext cx="7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2" name="Line 11"/>
            <p:cNvSpPr>
              <a:spLocks noChangeShapeType="1"/>
            </p:cNvSpPr>
            <p:nvPr/>
          </p:nvSpPr>
          <p:spPr bwMode="auto">
            <a:xfrm>
              <a:off x="1870" y="1328"/>
              <a:ext cx="7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3" name="Freeform 12"/>
            <p:cNvSpPr>
              <a:spLocks/>
            </p:cNvSpPr>
            <p:nvPr/>
          </p:nvSpPr>
          <p:spPr bwMode="auto">
            <a:xfrm>
              <a:off x="1947" y="1289"/>
              <a:ext cx="307" cy="39"/>
            </a:xfrm>
            <a:custGeom>
              <a:avLst/>
              <a:gdLst>
                <a:gd name="T0" fmla="*/ 0 w 615"/>
                <a:gd name="T1" fmla="*/ 1 h 76"/>
                <a:gd name="T2" fmla="*/ 0 w 615"/>
                <a:gd name="T3" fmla="*/ 1 h 76"/>
                <a:gd name="T4" fmla="*/ 0 w 615"/>
                <a:gd name="T5" fmla="*/ 1 h 76"/>
                <a:gd name="T6" fmla="*/ 0 w 615"/>
                <a:gd name="T7" fmla="*/ 1 h 76"/>
                <a:gd name="T8" fmla="*/ 0 w 615"/>
                <a:gd name="T9" fmla="*/ 1 h 76"/>
                <a:gd name="T10" fmla="*/ 0 w 615"/>
                <a:gd name="T11" fmla="*/ 1 h 76"/>
                <a:gd name="T12" fmla="*/ 0 w 615"/>
                <a:gd name="T13" fmla="*/ 1 h 76"/>
                <a:gd name="T14" fmla="*/ 0 w 615"/>
                <a:gd name="T15" fmla="*/ 1 h 76"/>
                <a:gd name="T16" fmla="*/ 0 w 615"/>
                <a:gd name="T17" fmla="*/ 1 h 76"/>
                <a:gd name="T18" fmla="*/ 0 w 615"/>
                <a:gd name="T19" fmla="*/ 1 h 76"/>
                <a:gd name="T20" fmla="*/ 0 w 615"/>
                <a:gd name="T21" fmla="*/ 1 h 76"/>
                <a:gd name="T22" fmla="*/ 0 w 615"/>
                <a:gd name="T23" fmla="*/ 1 h 76"/>
                <a:gd name="T24" fmla="*/ 0 w 615"/>
                <a:gd name="T25" fmla="*/ 0 h 76"/>
                <a:gd name="T26" fmla="*/ 0 w 615"/>
                <a:gd name="T27" fmla="*/ 1 h 76"/>
                <a:gd name="T28" fmla="*/ 0 w 615"/>
                <a:gd name="T29" fmla="*/ 1 h 76"/>
                <a:gd name="T30" fmla="*/ 0 w 615"/>
                <a:gd name="T31" fmla="*/ 1 h 76"/>
                <a:gd name="T32" fmla="*/ 0 w 615"/>
                <a:gd name="T33" fmla="*/ 1 h 76"/>
                <a:gd name="T34" fmla="*/ 0 w 615"/>
                <a:gd name="T35" fmla="*/ 1 h 76"/>
                <a:gd name="T36" fmla="*/ 0 w 615"/>
                <a:gd name="T37" fmla="*/ 1 h 76"/>
                <a:gd name="T38" fmla="*/ 0 w 615"/>
                <a:gd name="T39" fmla="*/ 1 h 76"/>
                <a:gd name="T40" fmla="*/ 0 w 615"/>
                <a:gd name="T41" fmla="*/ 1 h 76"/>
                <a:gd name="T42" fmla="*/ 0 w 615"/>
                <a:gd name="T43" fmla="*/ 1 h 76"/>
                <a:gd name="T44" fmla="*/ 0 w 615"/>
                <a:gd name="T45" fmla="*/ 1 h 76"/>
                <a:gd name="T46" fmla="*/ 0 w 615"/>
                <a:gd name="T47" fmla="*/ 1 h 76"/>
                <a:gd name="T48" fmla="*/ 0 w 615"/>
                <a:gd name="T49" fmla="*/ 1 h 76"/>
                <a:gd name="T50" fmla="*/ 0 w 615"/>
                <a:gd name="T51" fmla="*/ 1 h 76"/>
                <a:gd name="T52" fmla="*/ 0 w 615"/>
                <a:gd name="T53" fmla="*/ 1 h 76"/>
                <a:gd name="T54" fmla="*/ 0 w 615"/>
                <a:gd name="T55" fmla="*/ 1 h 76"/>
                <a:gd name="T56" fmla="*/ 0 w 615"/>
                <a:gd name="T57" fmla="*/ 1 h 76"/>
                <a:gd name="T58" fmla="*/ 0 w 615"/>
                <a:gd name="T59" fmla="*/ 0 h 76"/>
                <a:gd name="T60" fmla="*/ 0 w 615"/>
                <a:gd name="T61" fmla="*/ 1 h 76"/>
                <a:gd name="T62" fmla="*/ 0 w 615"/>
                <a:gd name="T63" fmla="*/ 1 h 76"/>
                <a:gd name="T64" fmla="*/ 0 w 615"/>
                <a:gd name="T65" fmla="*/ 1 h 76"/>
                <a:gd name="T66" fmla="*/ 0 w 615"/>
                <a:gd name="T67" fmla="*/ 1 h 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15"/>
                <a:gd name="T103" fmla="*/ 0 h 76"/>
                <a:gd name="T104" fmla="*/ 615 w 615"/>
                <a:gd name="T105" fmla="*/ 76 h 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15" h="76">
                  <a:moveTo>
                    <a:pt x="0" y="76"/>
                  </a:moveTo>
                  <a:lnTo>
                    <a:pt x="2" y="61"/>
                  </a:lnTo>
                  <a:lnTo>
                    <a:pt x="7" y="47"/>
                  </a:lnTo>
                  <a:lnTo>
                    <a:pt x="13" y="33"/>
                  </a:lnTo>
                  <a:lnTo>
                    <a:pt x="23" y="23"/>
                  </a:lnTo>
                  <a:lnTo>
                    <a:pt x="34" y="13"/>
                  </a:lnTo>
                  <a:lnTo>
                    <a:pt x="48" y="6"/>
                  </a:lnTo>
                  <a:lnTo>
                    <a:pt x="62" y="1"/>
                  </a:lnTo>
                  <a:lnTo>
                    <a:pt x="77" y="0"/>
                  </a:lnTo>
                  <a:lnTo>
                    <a:pt x="93" y="1"/>
                  </a:lnTo>
                  <a:lnTo>
                    <a:pt x="107" y="6"/>
                  </a:lnTo>
                  <a:lnTo>
                    <a:pt x="121" y="13"/>
                  </a:lnTo>
                  <a:lnTo>
                    <a:pt x="131" y="23"/>
                  </a:lnTo>
                  <a:lnTo>
                    <a:pt x="141" y="33"/>
                  </a:lnTo>
                  <a:lnTo>
                    <a:pt x="148" y="47"/>
                  </a:lnTo>
                  <a:lnTo>
                    <a:pt x="153" y="61"/>
                  </a:lnTo>
                  <a:lnTo>
                    <a:pt x="154" y="76"/>
                  </a:lnTo>
                  <a:lnTo>
                    <a:pt x="155" y="61"/>
                  </a:lnTo>
                  <a:lnTo>
                    <a:pt x="160" y="47"/>
                  </a:lnTo>
                  <a:lnTo>
                    <a:pt x="167" y="33"/>
                  </a:lnTo>
                  <a:lnTo>
                    <a:pt x="177" y="23"/>
                  </a:lnTo>
                  <a:lnTo>
                    <a:pt x="187" y="13"/>
                  </a:lnTo>
                  <a:lnTo>
                    <a:pt x="201" y="6"/>
                  </a:lnTo>
                  <a:lnTo>
                    <a:pt x="215" y="1"/>
                  </a:lnTo>
                  <a:lnTo>
                    <a:pt x="231" y="0"/>
                  </a:lnTo>
                  <a:lnTo>
                    <a:pt x="246" y="1"/>
                  </a:lnTo>
                  <a:lnTo>
                    <a:pt x="260" y="6"/>
                  </a:lnTo>
                  <a:lnTo>
                    <a:pt x="273" y="13"/>
                  </a:lnTo>
                  <a:lnTo>
                    <a:pt x="285" y="23"/>
                  </a:lnTo>
                  <a:lnTo>
                    <a:pt x="295" y="33"/>
                  </a:lnTo>
                  <a:lnTo>
                    <a:pt x="301" y="47"/>
                  </a:lnTo>
                  <a:lnTo>
                    <a:pt x="306" y="61"/>
                  </a:lnTo>
                  <a:lnTo>
                    <a:pt x="308" y="76"/>
                  </a:lnTo>
                  <a:lnTo>
                    <a:pt x="309" y="61"/>
                  </a:lnTo>
                  <a:lnTo>
                    <a:pt x="314" y="47"/>
                  </a:lnTo>
                  <a:lnTo>
                    <a:pt x="320" y="33"/>
                  </a:lnTo>
                  <a:lnTo>
                    <a:pt x="329" y="23"/>
                  </a:lnTo>
                  <a:lnTo>
                    <a:pt x="341" y="13"/>
                  </a:lnTo>
                  <a:lnTo>
                    <a:pt x="355" y="6"/>
                  </a:lnTo>
                  <a:lnTo>
                    <a:pt x="369" y="1"/>
                  </a:lnTo>
                  <a:lnTo>
                    <a:pt x="384" y="0"/>
                  </a:lnTo>
                  <a:lnTo>
                    <a:pt x="400" y="1"/>
                  </a:lnTo>
                  <a:lnTo>
                    <a:pt x="414" y="6"/>
                  </a:lnTo>
                  <a:lnTo>
                    <a:pt x="427" y="13"/>
                  </a:lnTo>
                  <a:lnTo>
                    <a:pt x="438" y="23"/>
                  </a:lnTo>
                  <a:lnTo>
                    <a:pt x="448" y="33"/>
                  </a:lnTo>
                  <a:lnTo>
                    <a:pt x="455" y="47"/>
                  </a:lnTo>
                  <a:lnTo>
                    <a:pt x="460" y="61"/>
                  </a:lnTo>
                  <a:lnTo>
                    <a:pt x="461" y="76"/>
                  </a:lnTo>
                  <a:lnTo>
                    <a:pt x="462" y="61"/>
                  </a:lnTo>
                  <a:lnTo>
                    <a:pt x="467" y="47"/>
                  </a:lnTo>
                  <a:lnTo>
                    <a:pt x="474" y="33"/>
                  </a:lnTo>
                  <a:lnTo>
                    <a:pt x="483" y="23"/>
                  </a:lnTo>
                  <a:lnTo>
                    <a:pt x="494" y="13"/>
                  </a:lnTo>
                  <a:lnTo>
                    <a:pt x="507" y="6"/>
                  </a:lnTo>
                  <a:lnTo>
                    <a:pt x="523" y="1"/>
                  </a:lnTo>
                  <a:lnTo>
                    <a:pt x="538" y="0"/>
                  </a:lnTo>
                  <a:lnTo>
                    <a:pt x="553" y="1"/>
                  </a:lnTo>
                  <a:lnTo>
                    <a:pt x="567" y="6"/>
                  </a:lnTo>
                  <a:lnTo>
                    <a:pt x="580" y="13"/>
                  </a:lnTo>
                  <a:lnTo>
                    <a:pt x="592" y="23"/>
                  </a:lnTo>
                  <a:lnTo>
                    <a:pt x="602" y="33"/>
                  </a:lnTo>
                  <a:lnTo>
                    <a:pt x="608" y="47"/>
                  </a:lnTo>
                  <a:lnTo>
                    <a:pt x="613" y="61"/>
                  </a:lnTo>
                  <a:lnTo>
                    <a:pt x="615" y="76"/>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804" name="Line 13"/>
            <p:cNvSpPr>
              <a:spLocks noChangeShapeType="1"/>
            </p:cNvSpPr>
            <p:nvPr/>
          </p:nvSpPr>
          <p:spPr bwMode="auto">
            <a:xfrm>
              <a:off x="1844" y="2053"/>
              <a:ext cx="5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5" name="Line 14"/>
            <p:cNvSpPr>
              <a:spLocks noChangeShapeType="1"/>
            </p:cNvSpPr>
            <p:nvPr/>
          </p:nvSpPr>
          <p:spPr bwMode="auto">
            <a:xfrm>
              <a:off x="1819" y="2028"/>
              <a:ext cx="10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6" name="Line 15"/>
            <p:cNvSpPr>
              <a:spLocks noChangeShapeType="1"/>
            </p:cNvSpPr>
            <p:nvPr/>
          </p:nvSpPr>
          <p:spPr bwMode="auto">
            <a:xfrm>
              <a:off x="1793" y="2002"/>
              <a:ext cx="154"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7" name="Line 16"/>
            <p:cNvSpPr>
              <a:spLocks noChangeShapeType="1"/>
            </p:cNvSpPr>
            <p:nvPr/>
          </p:nvSpPr>
          <p:spPr bwMode="auto">
            <a:xfrm>
              <a:off x="1870" y="1748"/>
              <a:ext cx="0" cy="25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8" name="Line 17"/>
            <p:cNvSpPr>
              <a:spLocks noChangeShapeType="1"/>
            </p:cNvSpPr>
            <p:nvPr/>
          </p:nvSpPr>
          <p:spPr bwMode="auto">
            <a:xfrm>
              <a:off x="1870" y="1328"/>
              <a:ext cx="0" cy="19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09" name="Line 18"/>
            <p:cNvSpPr>
              <a:spLocks noChangeShapeType="1"/>
            </p:cNvSpPr>
            <p:nvPr/>
          </p:nvSpPr>
          <p:spPr bwMode="auto">
            <a:xfrm>
              <a:off x="2331" y="1175"/>
              <a:ext cx="0" cy="305"/>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10" name="Rectangle 19"/>
            <p:cNvSpPr>
              <a:spLocks noChangeArrowheads="1"/>
            </p:cNvSpPr>
            <p:nvPr/>
          </p:nvSpPr>
          <p:spPr bwMode="auto">
            <a:xfrm>
              <a:off x="1636" y="1479"/>
              <a:ext cx="59" cy="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600"/>
                <a:t>Source</a:t>
              </a:r>
              <a:endParaRPr lang="en-US" altLang="en-US"/>
            </a:p>
          </p:txBody>
        </p:sp>
        <p:sp>
          <p:nvSpPr>
            <p:cNvPr id="118811" name="Rectangle 20"/>
            <p:cNvSpPr>
              <a:spLocks noChangeArrowheads="1"/>
            </p:cNvSpPr>
            <p:nvPr/>
          </p:nvSpPr>
          <p:spPr bwMode="auto">
            <a:xfrm>
              <a:off x="1595" y="1570"/>
              <a:ext cx="36"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600"/>
                <a:t>115 </a:t>
              </a:r>
              <a:endParaRPr lang="en-US" altLang="en-US"/>
            </a:p>
          </p:txBody>
        </p:sp>
        <p:sp>
          <p:nvSpPr>
            <p:cNvPr id="118812" name="Rectangle 21"/>
            <p:cNvSpPr>
              <a:spLocks noChangeArrowheads="1"/>
            </p:cNvSpPr>
            <p:nvPr/>
          </p:nvSpPr>
          <p:spPr bwMode="auto">
            <a:xfrm>
              <a:off x="1679" y="1570"/>
              <a:ext cx="22"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600"/>
                <a:t>kV</a:t>
              </a:r>
              <a:endParaRPr lang="en-US" altLang="en-US"/>
            </a:p>
          </p:txBody>
        </p:sp>
      </p:grpSp>
      <p:sp>
        <p:nvSpPr>
          <p:cNvPr id="118790" name="Text Box 22"/>
          <p:cNvSpPr txBox="1">
            <a:spLocks noChangeArrowheads="1"/>
          </p:cNvSpPr>
          <p:nvPr/>
        </p:nvSpPr>
        <p:spPr bwMode="auto">
          <a:xfrm>
            <a:off x="4010025" y="2225675"/>
            <a:ext cx="2247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SourceBus</a:t>
            </a:r>
          </a:p>
        </p:txBody>
      </p:sp>
      <p:sp>
        <p:nvSpPr>
          <p:cNvPr id="118791" name="Text Box 23"/>
          <p:cNvSpPr txBox="1">
            <a:spLocks noChangeArrowheads="1"/>
          </p:cNvSpPr>
          <p:nvPr/>
        </p:nvSpPr>
        <p:spPr bwMode="auto">
          <a:xfrm>
            <a:off x="174625" y="2290763"/>
            <a:ext cx="2247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Vsource.Source</a:t>
            </a:r>
          </a:p>
        </p:txBody>
      </p:sp>
      <p:sp>
        <p:nvSpPr>
          <p:cNvPr id="118792" name="Text Box 24"/>
          <p:cNvSpPr txBox="1">
            <a:spLocks noChangeArrowheads="1"/>
          </p:cNvSpPr>
          <p:nvPr/>
        </p:nvSpPr>
        <p:spPr bwMode="auto">
          <a:xfrm>
            <a:off x="241300" y="4230688"/>
            <a:ext cx="2247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115 kV, 1.05 pu</a:t>
            </a:r>
          </a:p>
        </p:txBody>
      </p:sp>
      <p:sp>
        <p:nvSpPr>
          <p:cNvPr id="118793" name="Text Box 25"/>
          <p:cNvSpPr txBox="1">
            <a:spLocks noChangeArrowheads="1"/>
          </p:cNvSpPr>
          <p:nvPr/>
        </p:nvSpPr>
        <p:spPr bwMode="auto">
          <a:xfrm>
            <a:off x="5695950" y="4197350"/>
            <a:ext cx="27876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Short Circuit Impedance (a matrix) that yields 3000A 3-ph fault current and 2500A 1-ph fault current.</a:t>
            </a:r>
          </a:p>
        </p:txBody>
      </p:sp>
      <p:sp>
        <p:nvSpPr>
          <p:cNvPr id="118794" name="Line 26"/>
          <p:cNvSpPr>
            <a:spLocks noChangeShapeType="1"/>
          </p:cNvSpPr>
          <p:nvPr/>
        </p:nvSpPr>
        <p:spPr bwMode="auto">
          <a:xfrm flipH="1" flipV="1">
            <a:off x="4130675" y="3295650"/>
            <a:ext cx="1597025" cy="13541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18795" name="Line 27"/>
          <p:cNvSpPr>
            <a:spLocks noChangeShapeType="1"/>
          </p:cNvSpPr>
          <p:nvPr/>
        </p:nvSpPr>
        <p:spPr bwMode="auto">
          <a:xfrm>
            <a:off x="1771650" y="2479675"/>
            <a:ext cx="519113" cy="1857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18796" name="Text Box 28"/>
          <p:cNvSpPr txBox="1">
            <a:spLocks noChangeArrowheads="1"/>
          </p:cNvSpPr>
          <p:nvPr/>
        </p:nvSpPr>
        <p:spPr bwMode="auto">
          <a:xfrm>
            <a:off x="5067300" y="5508625"/>
            <a:ext cx="3790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br>
              <a:rPr lang="en-US" altLang="en-US"/>
            </a:br>
            <a:r>
              <a:rPr lang="en-US" altLang="en-US"/>
              <a:t>(default is 3-phase wye-grd source)</a:t>
            </a:r>
          </a:p>
        </p:txBody>
      </p:sp>
    </p:spTree>
    <p:extLst>
      <p:ext uri="{BB962C8B-B14F-4D97-AF65-F5344CB8AC3E}">
        <p14:creationId xmlns:p14="http://schemas.microsoft.com/office/powerpoint/2010/main" val="263168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altLang="en-US"/>
              <a:t>Vsource Element Note</a:t>
            </a:r>
          </a:p>
        </p:txBody>
      </p:sp>
      <p:sp>
        <p:nvSpPr>
          <p:cNvPr id="119811" name="Rectangle 3"/>
          <p:cNvSpPr>
            <a:spLocks noGrp="1" noChangeArrowheads="1"/>
          </p:cNvSpPr>
          <p:nvPr>
            <p:ph type="body" idx="1"/>
          </p:nvPr>
        </p:nvSpPr>
        <p:spPr/>
        <p:txBody>
          <a:bodyPr/>
          <a:lstStyle/>
          <a:p>
            <a:pPr eaLnBrk="1" hangingPunct="1"/>
            <a:r>
              <a:rPr lang="en-US" altLang="en-US"/>
              <a:t>Vsource is actually a </a:t>
            </a:r>
            <a:r>
              <a:rPr lang="en-US" altLang="en-US" b="1" i="1"/>
              <a:t>Two-terminal Device</a:t>
            </a:r>
          </a:p>
          <a:p>
            <a:pPr lvl="1" eaLnBrk="1" hangingPunct="1"/>
            <a:r>
              <a:rPr lang="en-US" altLang="en-US"/>
              <a:t>2</a:t>
            </a:r>
            <a:r>
              <a:rPr lang="en-US" altLang="en-US" baseline="30000"/>
              <a:t>nd</a:t>
            </a:r>
            <a:r>
              <a:rPr lang="en-US" altLang="en-US"/>
              <a:t> terminal defaults to connected to ground (0V)</a:t>
            </a:r>
          </a:p>
          <a:p>
            <a:pPr lvl="1" eaLnBrk="1" hangingPunct="1"/>
            <a:r>
              <a:rPr lang="en-US" altLang="en-US"/>
              <a:t>But you can connect it between any two buses</a:t>
            </a:r>
          </a:p>
          <a:p>
            <a:pPr lvl="2" eaLnBrk="1" hangingPunct="1"/>
            <a:r>
              <a:rPr lang="en-US" altLang="en-US"/>
              <a:t>Comes in handy sometimes</a:t>
            </a:r>
          </a:p>
          <a:p>
            <a:pPr eaLnBrk="1" hangingPunct="1"/>
            <a:endParaRPr lang="en-US" altLang="en-US"/>
          </a:p>
          <a:p>
            <a:pPr eaLnBrk="1" hangingPunct="1"/>
            <a:r>
              <a:rPr lang="en-US" altLang="en-US"/>
              <a:t>Conceptually a Thevinen equivalent </a:t>
            </a:r>
          </a:p>
          <a:p>
            <a:pPr lvl="1" eaLnBrk="1" hangingPunct="1"/>
            <a:r>
              <a:rPr lang="en-US" altLang="en-US"/>
              <a:t>Short circuit equivalent</a:t>
            </a:r>
          </a:p>
          <a:p>
            <a:pPr lvl="1" eaLnBrk="1" hangingPunct="1"/>
            <a:r>
              <a:rPr lang="en-US" altLang="en-US"/>
              <a:t>Actually converted to a Norton equivalent internally</a:t>
            </a:r>
          </a:p>
        </p:txBody>
      </p:sp>
    </p:spTree>
    <p:extLst>
      <p:ext uri="{BB962C8B-B14F-4D97-AF65-F5344CB8AC3E}">
        <p14:creationId xmlns:p14="http://schemas.microsoft.com/office/powerpoint/2010/main" val="1815469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4065588" y="2524125"/>
            <a:ext cx="4527550" cy="3403600"/>
          </a:xfrm>
          <a:prstGeom prst="rect">
            <a:avLst/>
          </a:prstGeom>
          <a:solidFill>
            <a:srgbClr val="FF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8307" name="Rectangle 3"/>
          <p:cNvSpPr>
            <a:spLocks noChangeArrowheads="1"/>
          </p:cNvSpPr>
          <p:nvPr/>
        </p:nvSpPr>
        <p:spPr bwMode="auto">
          <a:xfrm>
            <a:off x="254000" y="2566988"/>
            <a:ext cx="3646488" cy="3403600"/>
          </a:xfrm>
          <a:prstGeom prst="rect">
            <a:avLst/>
          </a:prstGeom>
          <a:solidFill>
            <a:srgbClr val="FF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8308" name="Line 4"/>
          <p:cNvSpPr>
            <a:spLocks noChangeShapeType="1"/>
          </p:cNvSpPr>
          <p:nvPr/>
        </p:nvSpPr>
        <p:spPr bwMode="auto">
          <a:xfrm>
            <a:off x="3578225" y="2108200"/>
            <a:ext cx="12223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09" name="Line 5"/>
          <p:cNvSpPr>
            <a:spLocks noChangeShapeType="1"/>
          </p:cNvSpPr>
          <p:nvPr/>
        </p:nvSpPr>
        <p:spPr bwMode="auto">
          <a:xfrm>
            <a:off x="3700463" y="1865313"/>
            <a:ext cx="0" cy="484187"/>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0" name="Line 6"/>
          <p:cNvSpPr>
            <a:spLocks noChangeShapeType="1"/>
          </p:cNvSpPr>
          <p:nvPr/>
        </p:nvSpPr>
        <p:spPr bwMode="auto">
          <a:xfrm flipH="1">
            <a:off x="4065588" y="2108200"/>
            <a:ext cx="24288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1" name="Line 7"/>
          <p:cNvSpPr>
            <a:spLocks noChangeShapeType="1"/>
          </p:cNvSpPr>
          <p:nvPr/>
        </p:nvSpPr>
        <p:spPr bwMode="auto">
          <a:xfrm flipH="1">
            <a:off x="3700463" y="2108200"/>
            <a:ext cx="21272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2" name="Freeform 8"/>
          <p:cNvSpPr>
            <a:spLocks/>
          </p:cNvSpPr>
          <p:nvPr/>
        </p:nvSpPr>
        <p:spPr bwMode="auto">
          <a:xfrm>
            <a:off x="3913188" y="1865313"/>
            <a:ext cx="60325" cy="484187"/>
          </a:xfrm>
          <a:custGeom>
            <a:avLst/>
            <a:gdLst>
              <a:gd name="T0" fmla="*/ 9207005 w 77"/>
              <a:gd name="T1" fmla="*/ 382437941 h 611"/>
              <a:gd name="T2" fmla="*/ 25779147 w 77"/>
              <a:gd name="T3" fmla="*/ 375530156 h 611"/>
              <a:gd name="T4" fmla="*/ 39281756 w 77"/>
              <a:gd name="T5" fmla="*/ 362970620 h 611"/>
              <a:gd name="T6" fmla="*/ 46033453 w 77"/>
              <a:gd name="T7" fmla="*/ 345387744 h 611"/>
              <a:gd name="T8" fmla="*/ 46033453 w 77"/>
              <a:gd name="T9" fmla="*/ 325920423 h 611"/>
              <a:gd name="T10" fmla="*/ 39281756 w 77"/>
              <a:gd name="T11" fmla="*/ 308336756 h 611"/>
              <a:gd name="T12" fmla="*/ 25779147 w 77"/>
              <a:gd name="T13" fmla="*/ 295777219 h 611"/>
              <a:gd name="T14" fmla="*/ 9207005 w 77"/>
              <a:gd name="T15" fmla="*/ 288241814 h 611"/>
              <a:gd name="T16" fmla="*/ 0 w 77"/>
              <a:gd name="T17" fmla="*/ 287613402 h 611"/>
              <a:gd name="T18" fmla="*/ 17799791 w 77"/>
              <a:gd name="T19" fmla="*/ 283845303 h 611"/>
              <a:gd name="T20" fmla="*/ 33144278 w 77"/>
              <a:gd name="T21" fmla="*/ 273170212 h 611"/>
              <a:gd name="T22" fmla="*/ 42964714 w 77"/>
              <a:gd name="T23" fmla="*/ 258098610 h 611"/>
              <a:gd name="T24" fmla="*/ 47261106 w 77"/>
              <a:gd name="T25" fmla="*/ 239887322 h 611"/>
              <a:gd name="T26" fmla="*/ 42964714 w 77"/>
              <a:gd name="T27" fmla="*/ 221047621 h 611"/>
              <a:gd name="T28" fmla="*/ 33144278 w 77"/>
              <a:gd name="T29" fmla="*/ 205976762 h 611"/>
              <a:gd name="T30" fmla="*/ 17799791 w 77"/>
              <a:gd name="T31" fmla="*/ 195928499 h 611"/>
              <a:gd name="T32" fmla="*/ 0 w 77"/>
              <a:gd name="T33" fmla="*/ 191532780 h 611"/>
              <a:gd name="T34" fmla="*/ 17799791 w 77"/>
              <a:gd name="T35" fmla="*/ 187765474 h 611"/>
              <a:gd name="T36" fmla="*/ 33144278 w 77"/>
              <a:gd name="T37" fmla="*/ 177089591 h 611"/>
              <a:gd name="T38" fmla="*/ 42964714 w 77"/>
              <a:gd name="T39" fmla="*/ 162017989 h 611"/>
              <a:gd name="T40" fmla="*/ 47261106 w 77"/>
              <a:gd name="T41" fmla="*/ 143806701 h 611"/>
              <a:gd name="T42" fmla="*/ 42964714 w 77"/>
              <a:gd name="T43" fmla="*/ 125595413 h 611"/>
              <a:gd name="T44" fmla="*/ 33144278 w 77"/>
              <a:gd name="T45" fmla="*/ 109896191 h 611"/>
              <a:gd name="T46" fmla="*/ 17799791 w 77"/>
              <a:gd name="T47" fmla="*/ 99848695 h 611"/>
              <a:gd name="T48" fmla="*/ 0 w 77"/>
              <a:gd name="T49" fmla="*/ 95452184 h 611"/>
              <a:gd name="T50" fmla="*/ 9207005 w 77"/>
              <a:gd name="T51" fmla="*/ 94824564 h 611"/>
              <a:gd name="T52" fmla="*/ 25779147 w 77"/>
              <a:gd name="T53" fmla="*/ 87916779 h 611"/>
              <a:gd name="T54" fmla="*/ 39281756 w 77"/>
              <a:gd name="T55" fmla="*/ 74729623 h 611"/>
              <a:gd name="T56" fmla="*/ 46033453 w 77"/>
              <a:gd name="T57" fmla="*/ 57145955 h 611"/>
              <a:gd name="T58" fmla="*/ 46033453 w 77"/>
              <a:gd name="T59" fmla="*/ 38306242 h 611"/>
              <a:gd name="T60" fmla="*/ 39281756 w 77"/>
              <a:gd name="T61" fmla="*/ 20723360 h 611"/>
              <a:gd name="T62" fmla="*/ 25779147 w 77"/>
              <a:gd name="T63" fmla="*/ 7535408 h 611"/>
              <a:gd name="T64" fmla="*/ 9207005 w 77"/>
              <a:gd name="T65" fmla="*/ 627620 h 611"/>
              <a:gd name="T66" fmla="*/ 0 w 77"/>
              <a:gd name="T67" fmla="*/ 0 h 6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611"/>
              <a:gd name="T104" fmla="*/ 77 w 77"/>
              <a:gd name="T105" fmla="*/ 611 h 6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611">
                <a:moveTo>
                  <a:pt x="0" y="611"/>
                </a:moveTo>
                <a:lnTo>
                  <a:pt x="15" y="609"/>
                </a:lnTo>
                <a:lnTo>
                  <a:pt x="29" y="604"/>
                </a:lnTo>
                <a:lnTo>
                  <a:pt x="42" y="598"/>
                </a:lnTo>
                <a:lnTo>
                  <a:pt x="54" y="588"/>
                </a:lnTo>
                <a:lnTo>
                  <a:pt x="64" y="578"/>
                </a:lnTo>
                <a:lnTo>
                  <a:pt x="70" y="564"/>
                </a:lnTo>
                <a:lnTo>
                  <a:pt x="75" y="550"/>
                </a:lnTo>
                <a:lnTo>
                  <a:pt x="77" y="534"/>
                </a:lnTo>
                <a:lnTo>
                  <a:pt x="75" y="519"/>
                </a:lnTo>
                <a:lnTo>
                  <a:pt x="70" y="505"/>
                </a:lnTo>
                <a:lnTo>
                  <a:pt x="64" y="491"/>
                </a:lnTo>
                <a:lnTo>
                  <a:pt x="54" y="481"/>
                </a:lnTo>
                <a:lnTo>
                  <a:pt x="42" y="471"/>
                </a:lnTo>
                <a:lnTo>
                  <a:pt x="29" y="464"/>
                </a:lnTo>
                <a:lnTo>
                  <a:pt x="15" y="459"/>
                </a:lnTo>
                <a:lnTo>
                  <a:pt x="0" y="458"/>
                </a:lnTo>
                <a:lnTo>
                  <a:pt x="15" y="457"/>
                </a:lnTo>
                <a:lnTo>
                  <a:pt x="29" y="452"/>
                </a:lnTo>
                <a:lnTo>
                  <a:pt x="42" y="445"/>
                </a:lnTo>
                <a:lnTo>
                  <a:pt x="54" y="435"/>
                </a:lnTo>
                <a:lnTo>
                  <a:pt x="64" y="425"/>
                </a:lnTo>
                <a:lnTo>
                  <a:pt x="70" y="411"/>
                </a:lnTo>
                <a:lnTo>
                  <a:pt x="75" y="397"/>
                </a:lnTo>
                <a:lnTo>
                  <a:pt x="77" y="382"/>
                </a:lnTo>
                <a:lnTo>
                  <a:pt x="75" y="366"/>
                </a:lnTo>
                <a:lnTo>
                  <a:pt x="70" y="352"/>
                </a:lnTo>
                <a:lnTo>
                  <a:pt x="64" y="340"/>
                </a:lnTo>
                <a:lnTo>
                  <a:pt x="54" y="328"/>
                </a:lnTo>
                <a:lnTo>
                  <a:pt x="42" y="318"/>
                </a:lnTo>
                <a:lnTo>
                  <a:pt x="29" y="312"/>
                </a:lnTo>
                <a:lnTo>
                  <a:pt x="15" y="306"/>
                </a:lnTo>
                <a:lnTo>
                  <a:pt x="0" y="305"/>
                </a:lnTo>
                <a:lnTo>
                  <a:pt x="15" y="304"/>
                </a:lnTo>
                <a:lnTo>
                  <a:pt x="29" y="299"/>
                </a:lnTo>
                <a:lnTo>
                  <a:pt x="42" y="292"/>
                </a:lnTo>
                <a:lnTo>
                  <a:pt x="54" y="282"/>
                </a:lnTo>
                <a:lnTo>
                  <a:pt x="64" y="272"/>
                </a:lnTo>
                <a:lnTo>
                  <a:pt x="70" y="258"/>
                </a:lnTo>
                <a:lnTo>
                  <a:pt x="75" y="244"/>
                </a:lnTo>
                <a:lnTo>
                  <a:pt x="77" y="229"/>
                </a:lnTo>
                <a:lnTo>
                  <a:pt x="75" y="214"/>
                </a:lnTo>
                <a:lnTo>
                  <a:pt x="70" y="200"/>
                </a:lnTo>
                <a:lnTo>
                  <a:pt x="64" y="186"/>
                </a:lnTo>
                <a:lnTo>
                  <a:pt x="54" y="175"/>
                </a:lnTo>
                <a:lnTo>
                  <a:pt x="42" y="165"/>
                </a:lnTo>
                <a:lnTo>
                  <a:pt x="29" y="159"/>
                </a:lnTo>
                <a:lnTo>
                  <a:pt x="15" y="154"/>
                </a:lnTo>
                <a:lnTo>
                  <a:pt x="0" y="152"/>
                </a:lnTo>
                <a:lnTo>
                  <a:pt x="15" y="151"/>
                </a:lnTo>
                <a:lnTo>
                  <a:pt x="29" y="146"/>
                </a:lnTo>
                <a:lnTo>
                  <a:pt x="42" y="140"/>
                </a:lnTo>
                <a:lnTo>
                  <a:pt x="54" y="130"/>
                </a:lnTo>
                <a:lnTo>
                  <a:pt x="64" y="119"/>
                </a:lnTo>
                <a:lnTo>
                  <a:pt x="70" y="105"/>
                </a:lnTo>
                <a:lnTo>
                  <a:pt x="75" y="91"/>
                </a:lnTo>
                <a:lnTo>
                  <a:pt x="77" y="76"/>
                </a:lnTo>
                <a:lnTo>
                  <a:pt x="75" y="61"/>
                </a:lnTo>
                <a:lnTo>
                  <a:pt x="70" y="47"/>
                </a:lnTo>
                <a:lnTo>
                  <a:pt x="64" y="33"/>
                </a:lnTo>
                <a:lnTo>
                  <a:pt x="54" y="23"/>
                </a:lnTo>
                <a:lnTo>
                  <a:pt x="42" y="12"/>
                </a:lnTo>
                <a:lnTo>
                  <a:pt x="29" y="6"/>
                </a:lnTo>
                <a:lnTo>
                  <a:pt x="15" y="1"/>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313" name="Freeform 9"/>
          <p:cNvSpPr>
            <a:spLocks/>
          </p:cNvSpPr>
          <p:nvPr/>
        </p:nvSpPr>
        <p:spPr bwMode="auto">
          <a:xfrm>
            <a:off x="4035425" y="1865313"/>
            <a:ext cx="60325" cy="484187"/>
          </a:xfrm>
          <a:custGeom>
            <a:avLst/>
            <a:gdLst>
              <a:gd name="T0" fmla="*/ 38054104 w 77"/>
              <a:gd name="T1" fmla="*/ 382437941 h 611"/>
              <a:gd name="T2" fmla="*/ 20868531 w 77"/>
              <a:gd name="T3" fmla="*/ 375530156 h 611"/>
              <a:gd name="T4" fmla="*/ 7979352 w 77"/>
              <a:gd name="T5" fmla="*/ 362970620 h 611"/>
              <a:gd name="T6" fmla="*/ 1227653 w 77"/>
              <a:gd name="T7" fmla="*/ 345387744 h 611"/>
              <a:gd name="T8" fmla="*/ 1227653 w 77"/>
              <a:gd name="T9" fmla="*/ 325920423 h 611"/>
              <a:gd name="T10" fmla="*/ 7979352 w 77"/>
              <a:gd name="T11" fmla="*/ 308336756 h 611"/>
              <a:gd name="T12" fmla="*/ 20868531 w 77"/>
              <a:gd name="T13" fmla="*/ 295777219 h 611"/>
              <a:gd name="T14" fmla="*/ 38054104 w 77"/>
              <a:gd name="T15" fmla="*/ 288241814 h 611"/>
              <a:gd name="T16" fmla="*/ 47261106 w 77"/>
              <a:gd name="T17" fmla="*/ 287613402 h 611"/>
              <a:gd name="T18" fmla="*/ 29461320 w 77"/>
              <a:gd name="T19" fmla="*/ 283845303 h 611"/>
              <a:gd name="T20" fmla="*/ 13503399 w 77"/>
              <a:gd name="T21" fmla="*/ 273170212 h 611"/>
              <a:gd name="T22" fmla="*/ 4296393 w 77"/>
              <a:gd name="T23" fmla="*/ 258098610 h 611"/>
              <a:gd name="T24" fmla="*/ 0 w 77"/>
              <a:gd name="T25" fmla="*/ 239887322 h 611"/>
              <a:gd name="T26" fmla="*/ 4296393 w 77"/>
              <a:gd name="T27" fmla="*/ 221047621 h 611"/>
              <a:gd name="T28" fmla="*/ 14116834 w 77"/>
              <a:gd name="T29" fmla="*/ 205976762 h 611"/>
              <a:gd name="T30" fmla="*/ 29461320 w 77"/>
              <a:gd name="T31" fmla="*/ 195928499 h 611"/>
              <a:gd name="T32" fmla="*/ 47261106 w 77"/>
              <a:gd name="T33" fmla="*/ 191532780 h 611"/>
              <a:gd name="T34" fmla="*/ 29461320 w 77"/>
              <a:gd name="T35" fmla="*/ 187765474 h 611"/>
              <a:gd name="T36" fmla="*/ 13503399 w 77"/>
              <a:gd name="T37" fmla="*/ 177089591 h 611"/>
              <a:gd name="T38" fmla="*/ 4296393 w 77"/>
              <a:gd name="T39" fmla="*/ 162017989 h 611"/>
              <a:gd name="T40" fmla="*/ 0 w 77"/>
              <a:gd name="T41" fmla="*/ 143806701 h 611"/>
              <a:gd name="T42" fmla="*/ 4296393 w 77"/>
              <a:gd name="T43" fmla="*/ 125595413 h 611"/>
              <a:gd name="T44" fmla="*/ 13503399 w 77"/>
              <a:gd name="T45" fmla="*/ 109896191 h 611"/>
              <a:gd name="T46" fmla="*/ 29461320 w 77"/>
              <a:gd name="T47" fmla="*/ 99848695 h 611"/>
              <a:gd name="T48" fmla="*/ 47261106 w 77"/>
              <a:gd name="T49" fmla="*/ 95452184 h 611"/>
              <a:gd name="T50" fmla="*/ 38054104 w 77"/>
              <a:gd name="T51" fmla="*/ 94824564 h 611"/>
              <a:gd name="T52" fmla="*/ 20868531 w 77"/>
              <a:gd name="T53" fmla="*/ 87916779 h 611"/>
              <a:gd name="T54" fmla="*/ 7979352 w 77"/>
              <a:gd name="T55" fmla="*/ 74729623 h 611"/>
              <a:gd name="T56" fmla="*/ 1227653 w 77"/>
              <a:gd name="T57" fmla="*/ 57145955 h 611"/>
              <a:gd name="T58" fmla="*/ 1227653 w 77"/>
              <a:gd name="T59" fmla="*/ 38306242 h 611"/>
              <a:gd name="T60" fmla="*/ 7979352 w 77"/>
              <a:gd name="T61" fmla="*/ 20723360 h 611"/>
              <a:gd name="T62" fmla="*/ 20868531 w 77"/>
              <a:gd name="T63" fmla="*/ 7535408 h 611"/>
              <a:gd name="T64" fmla="*/ 38054104 w 77"/>
              <a:gd name="T65" fmla="*/ 627620 h 611"/>
              <a:gd name="T66" fmla="*/ 47261106 w 77"/>
              <a:gd name="T67" fmla="*/ 0 h 6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611"/>
              <a:gd name="T104" fmla="*/ 77 w 77"/>
              <a:gd name="T105" fmla="*/ 611 h 6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611">
                <a:moveTo>
                  <a:pt x="77" y="611"/>
                </a:moveTo>
                <a:lnTo>
                  <a:pt x="62" y="609"/>
                </a:lnTo>
                <a:lnTo>
                  <a:pt x="48" y="604"/>
                </a:lnTo>
                <a:lnTo>
                  <a:pt x="34" y="598"/>
                </a:lnTo>
                <a:lnTo>
                  <a:pt x="22" y="588"/>
                </a:lnTo>
                <a:lnTo>
                  <a:pt x="13" y="578"/>
                </a:lnTo>
                <a:lnTo>
                  <a:pt x="7" y="564"/>
                </a:lnTo>
                <a:lnTo>
                  <a:pt x="2" y="550"/>
                </a:lnTo>
                <a:lnTo>
                  <a:pt x="0" y="534"/>
                </a:lnTo>
                <a:lnTo>
                  <a:pt x="2" y="519"/>
                </a:lnTo>
                <a:lnTo>
                  <a:pt x="7" y="505"/>
                </a:lnTo>
                <a:lnTo>
                  <a:pt x="13" y="491"/>
                </a:lnTo>
                <a:lnTo>
                  <a:pt x="22" y="481"/>
                </a:lnTo>
                <a:lnTo>
                  <a:pt x="34" y="471"/>
                </a:lnTo>
                <a:lnTo>
                  <a:pt x="48" y="464"/>
                </a:lnTo>
                <a:lnTo>
                  <a:pt x="62" y="459"/>
                </a:lnTo>
                <a:lnTo>
                  <a:pt x="77" y="458"/>
                </a:lnTo>
                <a:lnTo>
                  <a:pt x="62" y="457"/>
                </a:lnTo>
                <a:lnTo>
                  <a:pt x="48" y="452"/>
                </a:lnTo>
                <a:lnTo>
                  <a:pt x="34" y="445"/>
                </a:lnTo>
                <a:lnTo>
                  <a:pt x="22" y="435"/>
                </a:lnTo>
                <a:lnTo>
                  <a:pt x="13" y="425"/>
                </a:lnTo>
                <a:lnTo>
                  <a:pt x="7" y="411"/>
                </a:lnTo>
                <a:lnTo>
                  <a:pt x="2" y="397"/>
                </a:lnTo>
                <a:lnTo>
                  <a:pt x="0" y="382"/>
                </a:lnTo>
                <a:lnTo>
                  <a:pt x="2" y="366"/>
                </a:lnTo>
                <a:lnTo>
                  <a:pt x="7" y="352"/>
                </a:lnTo>
                <a:lnTo>
                  <a:pt x="13" y="340"/>
                </a:lnTo>
                <a:lnTo>
                  <a:pt x="23" y="328"/>
                </a:lnTo>
                <a:lnTo>
                  <a:pt x="34" y="318"/>
                </a:lnTo>
                <a:lnTo>
                  <a:pt x="48" y="312"/>
                </a:lnTo>
                <a:lnTo>
                  <a:pt x="62" y="306"/>
                </a:lnTo>
                <a:lnTo>
                  <a:pt x="77" y="305"/>
                </a:lnTo>
                <a:lnTo>
                  <a:pt x="62" y="304"/>
                </a:lnTo>
                <a:lnTo>
                  <a:pt x="48" y="299"/>
                </a:lnTo>
                <a:lnTo>
                  <a:pt x="34" y="292"/>
                </a:lnTo>
                <a:lnTo>
                  <a:pt x="22" y="282"/>
                </a:lnTo>
                <a:lnTo>
                  <a:pt x="13" y="272"/>
                </a:lnTo>
                <a:lnTo>
                  <a:pt x="7" y="258"/>
                </a:lnTo>
                <a:lnTo>
                  <a:pt x="2" y="244"/>
                </a:lnTo>
                <a:lnTo>
                  <a:pt x="0" y="229"/>
                </a:lnTo>
                <a:lnTo>
                  <a:pt x="2" y="214"/>
                </a:lnTo>
                <a:lnTo>
                  <a:pt x="7" y="200"/>
                </a:lnTo>
                <a:lnTo>
                  <a:pt x="13" y="186"/>
                </a:lnTo>
                <a:lnTo>
                  <a:pt x="22" y="175"/>
                </a:lnTo>
                <a:lnTo>
                  <a:pt x="34" y="165"/>
                </a:lnTo>
                <a:lnTo>
                  <a:pt x="48" y="159"/>
                </a:lnTo>
                <a:lnTo>
                  <a:pt x="62" y="154"/>
                </a:lnTo>
                <a:lnTo>
                  <a:pt x="77" y="152"/>
                </a:lnTo>
                <a:lnTo>
                  <a:pt x="62" y="151"/>
                </a:lnTo>
                <a:lnTo>
                  <a:pt x="48" y="146"/>
                </a:lnTo>
                <a:lnTo>
                  <a:pt x="34" y="140"/>
                </a:lnTo>
                <a:lnTo>
                  <a:pt x="22" y="130"/>
                </a:lnTo>
                <a:lnTo>
                  <a:pt x="13" y="119"/>
                </a:lnTo>
                <a:lnTo>
                  <a:pt x="7" y="105"/>
                </a:lnTo>
                <a:lnTo>
                  <a:pt x="2" y="91"/>
                </a:lnTo>
                <a:lnTo>
                  <a:pt x="0" y="76"/>
                </a:lnTo>
                <a:lnTo>
                  <a:pt x="2" y="61"/>
                </a:lnTo>
                <a:lnTo>
                  <a:pt x="7" y="47"/>
                </a:lnTo>
                <a:lnTo>
                  <a:pt x="13" y="33"/>
                </a:lnTo>
                <a:lnTo>
                  <a:pt x="22" y="23"/>
                </a:lnTo>
                <a:lnTo>
                  <a:pt x="34" y="12"/>
                </a:lnTo>
                <a:lnTo>
                  <a:pt x="48" y="6"/>
                </a:lnTo>
                <a:lnTo>
                  <a:pt x="62" y="1"/>
                </a:lnTo>
                <a:lnTo>
                  <a:pt x="77"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8314" name="Line 10"/>
          <p:cNvSpPr>
            <a:spLocks noChangeShapeType="1"/>
          </p:cNvSpPr>
          <p:nvPr/>
        </p:nvSpPr>
        <p:spPr bwMode="auto">
          <a:xfrm>
            <a:off x="3700463" y="1682750"/>
            <a:ext cx="242887"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5" name="Line 11"/>
          <p:cNvSpPr>
            <a:spLocks noChangeShapeType="1"/>
          </p:cNvSpPr>
          <p:nvPr/>
        </p:nvSpPr>
        <p:spPr bwMode="auto">
          <a:xfrm flipV="1">
            <a:off x="3700463" y="1471613"/>
            <a:ext cx="120650" cy="2111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6" name="Line 12"/>
          <p:cNvSpPr>
            <a:spLocks noChangeShapeType="1"/>
          </p:cNvSpPr>
          <p:nvPr/>
        </p:nvSpPr>
        <p:spPr bwMode="auto">
          <a:xfrm flipH="1" flipV="1">
            <a:off x="3821113" y="1471613"/>
            <a:ext cx="122237" cy="2111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7" name="Line 13"/>
          <p:cNvSpPr>
            <a:spLocks noChangeShapeType="1"/>
          </p:cNvSpPr>
          <p:nvPr/>
        </p:nvSpPr>
        <p:spPr bwMode="auto">
          <a:xfrm>
            <a:off x="4175125" y="1552575"/>
            <a:ext cx="0" cy="160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8" name="Line 14"/>
          <p:cNvSpPr>
            <a:spLocks noChangeShapeType="1"/>
          </p:cNvSpPr>
          <p:nvPr/>
        </p:nvSpPr>
        <p:spPr bwMode="auto">
          <a:xfrm flipV="1">
            <a:off x="4175125" y="1471613"/>
            <a:ext cx="141288" cy="809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9" name="Line 15"/>
          <p:cNvSpPr>
            <a:spLocks noChangeShapeType="1"/>
          </p:cNvSpPr>
          <p:nvPr/>
        </p:nvSpPr>
        <p:spPr bwMode="auto">
          <a:xfrm flipH="1" flipV="1">
            <a:off x="4035425" y="1471613"/>
            <a:ext cx="139700" cy="809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0" name="Line 16"/>
          <p:cNvSpPr>
            <a:spLocks noChangeShapeType="1"/>
          </p:cNvSpPr>
          <p:nvPr/>
        </p:nvSpPr>
        <p:spPr bwMode="auto">
          <a:xfrm>
            <a:off x="4308475" y="1865313"/>
            <a:ext cx="0" cy="484187"/>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1" name="Line 17"/>
          <p:cNvSpPr>
            <a:spLocks noChangeShapeType="1"/>
          </p:cNvSpPr>
          <p:nvPr/>
        </p:nvSpPr>
        <p:spPr bwMode="auto">
          <a:xfrm>
            <a:off x="4227513" y="1743075"/>
            <a:ext cx="4127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2" name="Line 18"/>
          <p:cNvSpPr>
            <a:spLocks noChangeShapeType="1"/>
          </p:cNvSpPr>
          <p:nvPr/>
        </p:nvSpPr>
        <p:spPr bwMode="auto">
          <a:xfrm>
            <a:off x="4206875" y="1724025"/>
            <a:ext cx="8255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3" name="Line 19"/>
          <p:cNvSpPr>
            <a:spLocks noChangeShapeType="1"/>
          </p:cNvSpPr>
          <p:nvPr/>
        </p:nvSpPr>
        <p:spPr bwMode="auto">
          <a:xfrm>
            <a:off x="4187825" y="1703388"/>
            <a:ext cx="12065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4" name="Line 20"/>
          <p:cNvSpPr>
            <a:spLocks noChangeShapeType="1"/>
          </p:cNvSpPr>
          <p:nvPr/>
        </p:nvSpPr>
        <p:spPr bwMode="auto">
          <a:xfrm>
            <a:off x="4248150" y="1592263"/>
            <a:ext cx="0" cy="111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5" name="Line 21"/>
          <p:cNvSpPr>
            <a:spLocks noChangeShapeType="1"/>
          </p:cNvSpPr>
          <p:nvPr/>
        </p:nvSpPr>
        <p:spPr bwMode="auto">
          <a:xfrm flipH="1" flipV="1">
            <a:off x="4156075" y="1531938"/>
            <a:ext cx="92075" cy="603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6" name="Rectangle 22"/>
          <p:cNvSpPr>
            <a:spLocks noChangeArrowheads="1"/>
          </p:cNvSpPr>
          <p:nvPr/>
        </p:nvSpPr>
        <p:spPr bwMode="auto">
          <a:xfrm>
            <a:off x="3979863" y="1771650"/>
            <a:ext cx="10160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600"/>
              <a:t>TR</a:t>
            </a:r>
            <a:endParaRPr lang="en-US" altLang="en-US"/>
          </a:p>
        </p:txBody>
      </p:sp>
      <p:sp>
        <p:nvSpPr>
          <p:cNvPr id="98327" name="Rectangle 23"/>
          <p:cNvSpPr>
            <a:spLocks noChangeArrowheads="1"/>
          </p:cNvSpPr>
          <p:nvPr/>
        </p:nvSpPr>
        <p:spPr bwMode="auto">
          <a:xfrm>
            <a:off x="4081463" y="1771650"/>
            <a:ext cx="42862"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600"/>
              <a:t>1</a:t>
            </a:r>
            <a:endParaRPr lang="en-US" altLang="en-US"/>
          </a:p>
        </p:txBody>
      </p:sp>
      <p:sp>
        <p:nvSpPr>
          <p:cNvPr id="98328" name="Text Box 24"/>
          <p:cNvSpPr txBox="1">
            <a:spLocks noChangeArrowheads="1"/>
          </p:cNvSpPr>
          <p:nvPr/>
        </p:nvSpPr>
        <p:spPr bwMode="auto">
          <a:xfrm>
            <a:off x="298450" y="3668713"/>
            <a:ext cx="4141788" cy="19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a:t>New Transformer.TR1 Phases=3 Windings=2 </a:t>
            </a:r>
          </a:p>
          <a:p>
            <a:pPr algn="l"/>
            <a:r>
              <a:rPr lang="en-US" altLang="en-US" sz="1200" b="1"/>
              <a:t>~ Buses=[SourceBus, Sub_Bus] </a:t>
            </a:r>
          </a:p>
          <a:p>
            <a:pPr algn="l"/>
            <a:r>
              <a:rPr lang="en-US" altLang="en-US" sz="1200" b="1"/>
              <a:t>~ Conns=[Delta Wye] </a:t>
            </a:r>
          </a:p>
          <a:p>
            <a:pPr algn="l"/>
            <a:r>
              <a:rPr lang="en-US" altLang="en-US" sz="1200" b="1"/>
              <a:t>~ kVs= [115 12.47]</a:t>
            </a:r>
          </a:p>
          <a:p>
            <a:pPr algn="l"/>
            <a:r>
              <a:rPr lang="en-US" altLang="en-US" sz="1200" b="1"/>
              <a:t>~ kVAs=[20000 20000]</a:t>
            </a:r>
          </a:p>
          <a:p>
            <a:pPr algn="l"/>
            <a:r>
              <a:rPr lang="en-US" altLang="en-US" sz="1200" b="1"/>
              <a:t>~ XHL=10</a:t>
            </a:r>
          </a:p>
          <a:p>
            <a:pPr algn="l"/>
            <a:endParaRPr lang="en-US" altLang="en-US" sz="1200" b="1"/>
          </a:p>
        </p:txBody>
      </p:sp>
      <p:sp>
        <p:nvSpPr>
          <p:cNvPr id="98329" name="Rectangle 25"/>
          <p:cNvSpPr>
            <a:spLocks noGrp="1" noChangeArrowheads="1"/>
          </p:cNvSpPr>
          <p:nvPr>
            <p:ph type="title"/>
          </p:nvPr>
        </p:nvSpPr>
        <p:spPr/>
        <p:txBody>
          <a:bodyPr/>
          <a:lstStyle/>
          <a:p>
            <a:pPr eaLnBrk="1" hangingPunct="1"/>
            <a:r>
              <a:rPr lang="en-US" altLang="en-US"/>
              <a:t>20 MVA Substation Transformer</a:t>
            </a:r>
          </a:p>
        </p:txBody>
      </p:sp>
      <p:sp>
        <p:nvSpPr>
          <p:cNvPr id="98330" name="Text Box 26"/>
          <p:cNvSpPr txBox="1">
            <a:spLocks noChangeArrowheads="1"/>
          </p:cNvSpPr>
          <p:nvPr/>
        </p:nvSpPr>
        <p:spPr bwMode="auto">
          <a:xfrm>
            <a:off x="4065588" y="3735388"/>
            <a:ext cx="4748212"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a:t>New Transformer.TR1 Phases=3 Windings=2 XHL=10</a:t>
            </a:r>
          </a:p>
          <a:p>
            <a:pPr algn="l"/>
            <a:r>
              <a:rPr lang="en-US" altLang="en-US" sz="1200" b="1"/>
              <a:t>~ wdg=1 bus=SourceBus Conn=Delta kV=115 kVA=20000</a:t>
            </a:r>
          </a:p>
          <a:p>
            <a:pPr algn="l"/>
            <a:r>
              <a:rPr lang="en-US" altLang="en-US" sz="1200" b="1"/>
              <a:t>~ wdg=2 bus= Sub_Bus Conn=wye kV=12.47 kVA=20000</a:t>
            </a:r>
          </a:p>
          <a:p>
            <a:pPr algn="l"/>
            <a:endParaRPr lang="en-US" altLang="en-US" sz="1200" b="1"/>
          </a:p>
        </p:txBody>
      </p:sp>
      <p:sp>
        <p:nvSpPr>
          <p:cNvPr id="98331" name="Text Box 27"/>
          <p:cNvSpPr txBox="1">
            <a:spLocks noChangeArrowheads="1"/>
          </p:cNvSpPr>
          <p:nvPr/>
        </p:nvSpPr>
        <p:spPr bwMode="auto">
          <a:xfrm>
            <a:off x="430213" y="2841625"/>
            <a:ext cx="307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Defining Using Arrays</a:t>
            </a:r>
          </a:p>
        </p:txBody>
      </p:sp>
      <p:sp>
        <p:nvSpPr>
          <p:cNvPr id="98332" name="Text Box 28"/>
          <p:cNvSpPr txBox="1">
            <a:spLocks noChangeArrowheads="1"/>
          </p:cNvSpPr>
          <p:nvPr/>
        </p:nvSpPr>
        <p:spPr bwMode="auto">
          <a:xfrm>
            <a:off x="4341813" y="2863850"/>
            <a:ext cx="307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Defining Winding by Winding</a:t>
            </a:r>
          </a:p>
        </p:txBody>
      </p:sp>
      <p:sp>
        <p:nvSpPr>
          <p:cNvPr id="98333" name="Text Box 29"/>
          <p:cNvSpPr txBox="1">
            <a:spLocks noChangeArrowheads="1"/>
          </p:cNvSpPr>
          <p:nvPr/>
        </p:nvSpPr>
        <p:spPr bwMode="auto">
          <a:xfrm>
            <a:off x="4425950" y="1936750"/>
            <a:ext cx="1751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Sub_Bus</a:t>
            </a:r>
          </a:p>
        </p:txBody>
      </p:sp>
      <p:sp>
        <p:nvSpPr>
          <p:cNvPr id="98334" name="Text Box 30"/>
          <p:cNvSpPr txBox="1">
            <a:spLocks noChangeArrowheads="1"/>
          </p:cNvSpPr>
          <p:nvPr/>
        </p:nvSpPr>
        <p:spPr bwMode="auto">
          <a:xfrm>
            <a:off x="1693863" y="1882775"/>
            <a:ext cx="17510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r"/>
            <a:r>
              <a:rPr lang="en-US" altLang="en-US"/>
              <a:t>SourceBus</a:t>
            </a:r>
          </a:p>
        </p:txBody>
      </p:sp>
    </p:spTree>
    <p:extLst>
      <p:ext uri="{BB962C8B-B14F-4D97-AF65-F5344CB8AC3E}">
        <p14:creationId xmlns:p14="http://schemas.microsoft.com/office/powerpoint/2010/main" val="210856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804863" y="3282950"/>
            <a:ext cx="1882775" cy="307975"/>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9331" name="Rectangle 3"/>
          <p:cNvSpPr>
            <a:spLocks noChangeArrowheads="1"/>
          </p:cNvSpPr>
          <p:nvPr/>
        </p:nvSpPr>
        <p:spPr bwMode="auto">
          <a:xfrm>
            <a:off x="4979988" y="3646488"/>
            <a:ext cx="1962150" cy="296862"/>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9332" name="Rectangle 4"/>
          <p:cNvSpPr>
            <a:spLocks noGrp="1" noChangeArrowheads="1"/>
          </p:cNvSpPr>
          <p:nvPr>
            <p:ph type="title"/>
          </p:nvPr>
        </p:nvSpPr>
        <p:spPr/>
        <p:txBody>
          <a:bodyPr/>
          <a:lstStyle/>
          <a:p>
            <a:pPr eaLnBrk="1" hangingPunct="1"/>
            <a:r>
              <a:rPr lang="en-US" altLang="en-US"/>
              <a:t>The Line</a:t>
            </a:r>
          </a:p>
        </p:txBody>
      </p:sp>
      <p:grpSp>
        <p:nvGrpSpPr>
          <p:cNvPr id="99333" name="Group 5"/>
          <p:cNvGrpSpPr>
            <a:grpSpLocks/>
          </p:cNvGrpSpPr>
          <p:nvPr/>
        </p:nvGrpSpPr>
        <p:grpSpPr bwMode="auto">
          <a:xfrm>
            <a:off x="2689225" y="1670050"/>
            <a:ext cx="3222625" cy="947738"/>
            <a:chOff x="2714" y="1156"/>
            <a:chExt cx="1037" cy="305"/>
          </a:xfrm>
        </p:grpSpPr>
        <p:sp>
          <p:nvSpPr>
            <p:cNvPr id="99340" name="Rectangle 6"/>
            <p:cNvSpPr>
              <a:spLocks noChangeArrowheads="1"/>
            </p:cNvSpPr>
            <p:nvPr/>
          </p:nvSpPr>
          <p:spPr bwMode="auto">
            <a:xfrm>
              <a:off x="2830" y="1289"/>
              <a:ext cx="806" cy="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9341" name="Rectangle 7"/>
            <p:cNvSpPr>
              <a:spLocks noChangeArrowheads="1"/>
            </p:cNvSpPr>
            <p:nvPr/>
          </p:nvSpPr>
          <p:spPr bwMode="auto">
            <a:xfrm>
              <a:off x="2830" y="1289"/>
              <a:ext cx="806" cy="7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99342" name="Line 8"/>
            <p:cNvSpPr>
              <a:spLocks noChangeShapeType="1"/>
            </p:cNvSpPr>
            <p:nvPr/>
          </p:nvSpPr>
          <p:spPr bwMode="auto">
            <a:xfrm>
              <a:off x="3751" y="1156"/>
              <a:ext cx="0" cy="305"/>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3" name="Line 9"/>
            <p:cNvSpPr>
              <a:spLocks noChangeShapeType="1"/>
            </p:cNvSpPr>
            <p:nvPr/>
          </p:nvSpPr>
          <p:spPr bwMode="auto">
            <a:xfrm>
              <a:off x="2714" y="1328"/>
              <a:ext cx="116"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4" name="Line 10"/>
            <p:cNvSpPr>
              <a:spLocks noChangeShapeType="1"/>
            </p:cNvSpPr>
            <p:nvPr/>
          </p:nvSpPr>
          <p:spPr bwMode="auto">
            <a:xfrm>
              <a:off x="3636" y="1328"/>
              <a:ext cx="11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5" name="Rectangle 11"/>
            <p:cNvSpPr>
              <a:spLocks noChangeArrowheads="1"/>
            </p:cNvSpPr>
            <p:nvPr/>
          </p:nvSpPr>
          <p:spPr bwMode="auto">
            <a:xfrm>
              <a:off x="3139" y="1202"/>
              <a:ext cx="12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LINE</a:t>
              </a:r>
            </a:p>
          </p:txBody>
        </p:sp>
        <p:sp>
          <p:nvSpPr>
            <p:cNvPr id="99346" name="Rectangle 12"/>
            <p:cNvSpPr>
              <a:spLocks noChangeArrowheads="1"/>
            </p:cNvSpPr>
            <p:nvPr/>
          </p:nvSpPr>
          <p:spPr bwMode="auto">
            <a:xfrm>
              <a:off x="3253" y="1202"/>
              <a:ext cx="3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1</a:t>
              </a:r>
            </a:p>
          </p:txBody>
        </p:sp>
        <p:sp>
          <p:nvSpPr>
            <p:cNvPr id="99347" name="Rectangle 13"/>
            <p:cNvSpPr>
              <a:spLocks noChangeArrowheads="1"/>
            </p:cNvSpPr>
            <p:nvPr/>
          </p:nvSpPr>
          <p:spPr bwMode="auto">
            <a:xfrm>
              <a:off x="3100" y="1393"/>
              <a:ext cx="4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1 </a:t>
              </a:r>
            </a:p>
          </p:txBody>
        </p:sp>
        <p:sp>
          <p:nvSpPr>
            <p:cNvPr id="99348" name="Rectangle 14"/>
            <p:cNvSpPr>
              <a:spLocks noChangeArrowheads="1"/>
            </p:cNvSpPr>
            <p:nvPr/>
          </p:nvSpPr>
          <p:spPr bwMode="auto">
            <a:xfrm>
              <a:off x="3143" y="1393"/>
              <a:ext cx="10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Mile</a:t>
              </a:r>
            </a:p>
          </p:txBody>
        </p:sp>
        <p:sp>
          <p:nvSpPr>
            <p:cNvPr id="99349" name="Rectangle 15"/>
            <p:cNvSpPr>
              <a:spLocks noChangeArrowheads="1"/>
            </p:cNvSpPr>
            <p:nvPr/>
          </p:nvSpPr>
          <p:spPr bwMode="auto">
            <a:xfrm>
              <a:off x="3237" y="1393"/>
              <a:ext cx="3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 </a:t>
              </a:r>
            </a:p>
          </p:txBody>
        </p:sp>
        <p:sp>
          <p:nvSpPr>
            <p:cNvPr id="99350" name="Rectangle 16"/>
            <p:cNvSpPr>
              <a:spLocks noChangeArrowheads="1"/>
            </p:cNvSpPr>
            <p:nvPr/>
          </p:nvSpPr>
          <p:spPr bwMode="auto">
            <a:xfrm>
              <a:off x="3265" y="1393"/>
              <a:ext cx="11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400"/>
                <a:t>336 </a:t>
              </a:r>
            </a:p>
          </p:txBody>
        </p:sp>
      </p:grpSp>
      <p:sp>
        <p:nvSpPr>
          <p:cNvPr id="99334" name="Text Box 17"/>
          <p:cNvSpPr txBox="1">
            <a:spLocks noChangeArrowheads="1"/>
          </p:cNvSpPr>
          <p:nvPr/>
        </p:nvSpPr>
        <p:spPr bwMode="auto">
          <a:xfrm>
            <a:off x="265113" y="3271838"/>
            <a:ext cx="887888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t>New Linecode.336ACSR R1=0.058 X1=.1206 R0=.1784 X0=.4047 C1=3.4 C0=1.6 Units=kft</a:t>
            </a:r>
          </a:p>
          <a:p>
            <a:pPr algn="l"/>
            <a:r>
              <a:rPr lang="en-US" altLang="en-US" b="1"/>
              <a:t>New Line.LINE1 Bus1=Sub_Bus Bus2=LoadBus Linecode=336ACSR Length=1 Units=Mi </a:t>
            </a:r>
          </a:p>
          <a:p>
            <a:pPr algn="l"/>
            <a:endParaRPr lang="en-US" altLang="en-US"/>
          </a:p>
        </p:txBody>
      </p:sp>
      <p:sp>
        <p:nvSpPr>
          <p:cNvPr id="99335" name="Text Box 18"/>
          <p:cNvSpPr txBox="1">
            <a:spLocks noChangeArrowheads="1"/>
          </p:cNvSpPr>
          <p:nvPr/>
        </p:nvSpPr>
        <p:spPr bwMode="auto">
          <a:xfrm>
            <a:off x="1651000" y="1298575"/>
            <a:ext cx="1751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Sub_Bus</a:t>
            </a:r>
          </a:p>
        </p:txBody>
      </p:sp>
      <p:sp>
        <p:nvSpPr>
          <p:cNvPr id="99336" name="Text Box 19"/>
          <p:cNvSpPr txBox="1">
            <a:spLocks noChangeArrowheads="1"/>
          </p:cNvSpPr>
          <p:nvPr/>
        </p:nvSpPr>
        <p:spPr bwMode="auto">
          <a:xfrm>
            <a:off x="4968875" y="1266825"/>
            <a:ext cx="1751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LoadBus</a:t>
            </a:r>
          </a:p>
        </p:txBody>
      </p:sp>
      <p:sp>
        <p:nvSpPr>
          <p:cNvPr id="99337" name="Text Box 20"/>
          <p:cNvSpPr txBox="1">
            <a:spLocks noChangeArrowheads="1"/>
          </p:cNvSpPr>
          <p:nvPr/>
        </p:nvSpPr>
        <p:spPr bwMode="auto">
          <a:xfrm>
            <a:off x="925513" y="5111750"/>
            <a:ext cx="69072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Line objects may also be defined by </a:t>
            </a:r>
            <a:r>
              <a:rPr lang="en-US" altLang="en-US" b="1"/>
              <a:t>Geometry</a:t>
            </a:r>
            <a:r>
              <a:rPr lang="en-US" altLang="en-US"/>
              <a:t> or </a:t>
            </a:r>
            <a:r>
              <a:rPr lang="en-US" altLang="en-US" b="1"/>
              <a:t>matrix </a:t>
            </a:r>
            <a:r>
              <a:rPr lang="en-US" altLang="en-US"/>
              <a:t>properties.</a:t>
            </a:r>
          </a:p>
          <a:p>
            <a:r>
              <a:rPr lang="en-US" altLang="en-US" b="1"/>
              <a:t>(Rmatrix=… Xmatrix=… Cmatrix=…)</a:t>
            </a:r>
          </a:p>
        </p:txBody>
      </p:sp>
      <p:sp>
        <p:nvSpPr>
          <p:cNvPr id="99338" name="Freeform 21"/>
          <p:cNvSpPr>
            <a:spLocks/>
          </p:cNvSpPr>
          <p:nvPr/>
        </p:nvSpPr>
        <p:spPr bwMode="auto">
          <a:xfrm>
            <a:off x="1971675" y="3657600"/>
            <a:ext cx="3436938" cy="1395413"/>
          </a:xfrm>
          <a:custGeom>
            <a:avLst/>
            <a:gdLst>
              <a:gd name="T0" fmla="*/ 2147483647 w 2165"/>
              <a:gd name="T1" fmla="*/ 1267131874 h 546"/>
              <a:gd name="T2" fmla="*/ 2147483647 w 2165"/>
              <a:gd name="T3" fmla="*/ 2147483647 h 546"/>
              <a:gd name="T4" fmla="*/ 0 w 2165"/>
              <a:gd name="T5" fmla="*/ 0 h 546"/>
              <a:gd name="T6" fmla="*/ 0 60000 65536"/>
              <a:gd name="T7" fmla="*/ 0 60000 65536"/>
              <a:gd name="T8" fmla="*/ 0 60000 65536"/>
              <a:gd name="T9" fmla="*/ 0 w 2165"/>
              <a:gd name="T10" fmla="*/ 0 h 546"/>
              <a:gd name="T11" fmla="*/ 2165 w 2165"/>
              <a:gd name="T12" fmla="*/ 546 h 546"/>
            </a:gdLst>
            <a:ahLst/>
            <a:cxnLst>
              <a:cxn ang="T6">
                <a:pos x="T0" y="T1"/>
              </a:cxn>
              <a:cxn ang="T7">
                <a:pos x="T2" y="T3"/>
              </a:cxn>
              <a:cxn ang="T8">
                <a:pos x="T4" y="T5"/>
              </a:cxn>
            </a:cxnLst>
            <a:rect l="T9" t="T10" r="T11" b="T12"/>
            <a:pathLst>
              <a:path w="2165" h="546">
                <a:moveTo>
                  <a:pt x="2165" y="194"/>
                </a:moveTo>
                <a:cubicBezTo>
                  <a:pt x="1804" y="370"/>
                  <a:pt x="1444" y="546"/>
                  <a:pt x="1083" y="514"/>
                </a:cubicBezTo>
                <a:cubicBezTo>
                  <a:pt x="722" y="482"/>
                  <a:pt x="180" y="86"/>
                  <a:pt x="0" y="0"/>
                </a:cubicBez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99339" name="Line 22"/>
          <p:cNvSpPr>
            <a:spLocks noChangeShapeType="1"/>
          </p:cNvSpPr>
          <p:nvPr/>
        </p:nvSpPr>
        <p:spPr bwMode="auto">
          <a:xfrm>
            <a:off x="2635250" y="1690688"/>
            <a:ext cx="0" cy="9636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469202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ltLang="en-US"/>
              <a:t>The Load</a:t>
            </a:r>
          </a:p>
        </p:txBody>
      </p:sp>
      <p:grpSp>
        <p:nvGrpSpPr>
          <p:cNvPr id="100355" name="Group 3"/>
          <p:cNvGrpSpPr>
            <a:grpSpLocks/>
          </p:cNvGrpSpPr>
          <p:nvPr/>
        </p:nvGrpSpPr>
        <p:grpSpPr bwMode="auto">
          <a:xfrm>
            <a:off x="4264025" y="1373188"/>
            <a:ext cx="1198563" cy="2687637"/>
            <a:chOff x="3617" y="1156"/>
            <a:chExt cx="348" cy="781"/>
          </a:xfrm>
        </p:grpSpPr>
        <p:sp>
          <p:nvSpPr>
            <p:cNvPr id="100358" name="Line 4"/>
            <p:cNvSpPr>
              <a:spLocks noChangeShapeType="1"/>
            </p:cNvSpPr>
            <p:nvPr/>
          </p:nvSpPr>
          <p:spPr bwMode="auto">
            <a:xfrm>
              <a:off x="3751" y="1156"/>
              <a:ext cx="0" cy="305"/>
            </a:xfrm>
            <a:prstGeom prst="line">
              <a:avLst/>
            </a:prstGeom>
            <a:noFill/>
            <a:ln w="428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59" name="Freeform 5"/>
            <p:cNvSpPr>
              <a:spLocks/>
            </p:cNvSpPr>
            <p:nvPr/>
          </p:nvSpPr>
          <p:spPr bwMode="auto">
            <a:xfrm>
              <a:off x="3751" y="1404"/>
              <a:ext cx="115" cy="235"/>
            </a:xfrm>
            <a:custGeom>
              <a:avLst/>
              <a:gdLst>
                <a:gd name="T0" fmla="*/ 0 w 230"/>
                <a:gd name="T1" fmla="*/ 0 h 471"/>
                <a:gd name="T2" fmla="*/ 58 w 230"/>
                <a:gd name="T3" fmla="*/ 0 h 471"/>
                <a:gd name="T4" fmla="*/ 58 w 230"/>
                <a:gd name="T5" fmla="*/ 117 h 471"/>
                <a:gd name="T6" fmla="*/ 0 60000 65536"/>
                <a:gd name="T7" fmla="*/ 0 60000 65536"/>
                <a:gd name="T8" fmla="*/ 0 60000 65536"/>
                <a:gd name="T9" fmla="*/ 0 w 230"/>
                <a:gd name="T10" fmla="*/ 0 h 471"/>
                <a:gd name="T11" fmla="*/ 230 w 230"/>
                <a:gd name="T12" fmla="*/ 471 h 471"/>
              </a:gdLst>
              <a:ahLst/>
              <a:cxnLst>
                <a:cxn ang="T6">
                  <a:pos x="T0" y="T1"/>
                </a:cxn>
                <a:cxn ang="T7">
                  <a:pos x="T2" y="T3"/>
                </a:cxn>
                <a:cxn ang="T8">
                  <a:pos x="T4" y="T5"/>
                </a:cxn>
              </a:cxnLst>
              <a:rect l="T9" t="T10" r="T11" b="T12"/>
              <a:pathLst>
                <a:path w="230" h="471">
                  <a:moveTo>
                    <a:pt x="0" y="0"/>
                  </a:moveTo>
                  <a:lnTo>
                    <a:pt x="230" y="0"/>
                  </a:lnTo>
                  <a:lnTo>
                    <a:pt x="230" y="471"/>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0360" name="Freeform 6"/>
            <p:cNvSpPr>
              <a:spLocks/>
            </p:cNvSpPr>
            <p:nvPr/>
          </p:nvSpPr>
          <p:spPr bwMode="auto">
            <a:xfrm>
              <a:off x="3840" y="1633"/>
              <a:ext cx="52" cy="76"/>
            </a:xfrm>
            <a:custGeom>
              <a:avLst/>
              <a:gdLst>
                <a:gd name="T0" fmla="*/ 27 w 102"/>
                <a:gd name="T1" fmla="*/ 0 h 153"/>
                <a:gd name="T2" fmla="*/ 13 w 102"/>
                <a:gd name="T3" fmla="*/ 38 h 153"/>
                <a:gd name="T4" fmla="*/ 0 w 102"/>
                <a:gd name="T5" fmla="*/ 0 h 153"/>
                <a:gd name="T6" fmla="*/ 27 w 102"/>
                <a:gd name="T7" fmla="*/ 0 h 153"/>
                <a:gd name="T8" fmla="*/ 0 60000 65536"/>
                <a:gd name="T9" fmla="*/ 0 60000 65536"/>
                <a:gd name="T10" fmla="*/ 0 60000 65536"/>
                <a:gd name="T11" fmla="*/ 0 60000 65536"/>
                <a:gd name="T12" fmla="*/ 0 w 102"/>
                <a:gd name="T13" fmla="*/ 0 h 153"/>
                <a:gd name="T14" fmla="*/ 102 w 102"/>
                <a:gd name="T15" fmla="*/ 153 h 153"/>
              </a:gdLst>
              <a:ahLst/>
              <a:cxnLst>
                <a:cxn ang="T8">
                  <a:pos x="T0" y="T1"/>
                </a:cxn>
                <a:cxn ang="T9">
                  <a:pos x="T2" y="T3"/>
                </a:cxn>
                <a:cxn ang="T10">
                  <a:pos x="T4" y="T5"/>
                </a:cxn>
                <a:cxn ang="T11">
                  <a:pos x="T6" y="T7"/>
                </a:cxn>
              </a:cxnLst>
              <a:rect l="T12" t="T13" r="T14" b="T15"/>
              <a:pathLst>
                <a:path w="102" h="153">
                  <a:moveTo>
                    <a:pt x="102" y="0"/>
                  </a:moveTo>
                  <a:lnTo>
                    <a:pt x="51" y="153"/>
                  </a:lnTo>
                  <a:lnTo>
                    <a:pt x="0" y="0"/>
                  </a:lnTo>
                  <a:lnTo>
                    <a:pt x="10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361" name="Line 7"/>
            <p:cNvSpPr>
              <a:spLocks noChangeShapeType="1"/>
            </p:cNvSpPr>
            <p:nvPr/>
          </p:nvSpPr>
          <p:spPr bwMode="auto">
            <a:xfrm>
              <a:off x="3636" y="1328"/>
              <a:ext cx="11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2" name="Rectangle 8"/>
            <p:cNvSpPr>
              <a:spLocks noChangeArrowheads="1"/>
            </p:cNvSpPr>
            <p:nvPr/>
          </p:nvSpPr>
          <p:spPr bwMode="auto">
            <a:xfrm>
              <a:off x="3617" y="1498"/>
              <a:ext cx="185"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b="1"/>
                <a:t>Loadbus</a:t>
              </a:r>
            </a:p>
          </p:txBody>
        </p:sp>
        <p:sp>
          <p:nvSpPr>
            <p:cNvPr id="100363" name="Rectangle 9"/>
            <p:cNvSpPr>
              <a:spLocks noChangeArrowheads="1"/>
            </p:cNvSpPr>
            <p:nvPr/>
          </p:nvSpPr>
          <p:spPr bwMode="auto">
            <a:xfrm>
              <a:off x="3808" y="1737"/>
              <a:ext cx="125"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b="1"/>
                <a:t>LOAD</a:t>
              </a:r>
            </a:p>
          </p:txBody>
        </p:sp>
        <p:sp>
          <p:nvSpPr>
            <p:cNvPr id="100364" name="Rectangle 10"/>
            <p:cNvSpPr>
              <a:spLocks noChangeArrowheads="1"/>
            </p:cNvSpPr>
            <p:nvPr/>
          </p:nvSpPr>
          <p:spPr bwMode="auto">
            <a:xfrm>
              <a:off x="3937" y="1737"/>
              <a:ext cx="25"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1</a:t>
              </a:r>
            </a:p>
          </p:txBody>
        </p:sp>
        <p:sp>
          <p:nvSpPr>
            <p:cNvPr id="100365" name="Rectangle 11"/>
            <p:cNvSpPr>
              <a:spLocks noChangeArrowheads="1"/>
            </p:cNvSpPr>
            <p:nvPr/>
          </p:nvSpPr>
          <p:spPr bwMode="auto">
            <a:xfrm>
              <a:off x="3778" y="1823"/>
              <a:ext cx="110"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1000 </a:t>
              </a:r>
            </a:p>
          </p:txBody>
        </p:sp>
        <p:sp>
          <p:nvSpPr>
            <p:cNvPr id="100366" name="Rectangle 12"/>
            <p:cNvSpPr>
              <a:spLocks noChangeArrowheads="1"/>
            </p:cNvSpPr>
            <p:nvPr/>
          </p:nvSpPr>
          <p:spPr bwMode="auto">
            <a:xfrm>
              <a:off x="3901" y="1823"/>
              <a:ext cx="64"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kW</a:t>
              </a:r>
            </a:p>
          </p:txBody>
        </p:sp>
        <p:sp>
          <p:nvSpPr>
            <p:cNvPr id="100367" name="Rectangle 13"/>
            <p:cNvSpPr>
              <a:spLocks noChangeArrowheads="1"/>
            </p:cNvSpPr>
            <p:nvPr/>
          </p:nvSpPr>
          <p:spPr bwMode="auto">
            <a:xfrm>
              <a:off x="3777" y="1884"/>
              <a:ext cx="24"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0</a:t>
              </a:r>
            </a:p>
          </p:txBody>
        </p:sp>
        <p:sp>
          <p:nvSpPr>
            <p:cNvPr id="100368" name="Rectangle 14"/>
            <p:cNvSpPr>
              <a:spLocks noChangeArrowheads="1"/>
            </p:cNvSpPr>
            <p:nvPr/>
          </p:nvSpPr>
          <p:spPr bwMode="auto">
            <a:xfrm>
              <a:off x="3804" y="1884"/>
              <a:ext cx="12"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a:t>
              </a:r>
            </a:p>
          </p:txBody>
        </p:sp>
        <p:sp>
          <p:nvSpPr>
            <p:cNvPr id="100369" name="Rectangle 15"/>
            <p:cNvSpPr>
              <a:spLocks noChangeArrowheads="1"/>
            </p:cNvSpPr>
            <p:nvPr/>
          </p:nvSpPr>
          <p:spPr bwMode="auto">
            <a:xfrm>
              <a:off x="3826" y="1884"/>
              <a:ext cx="61"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95 </a:t>
              </a:r>
            </a:p>
          </p:txBody>
        </p:sp>
        <p:sp>
          <p:nvSpPr>
            <p:cNvPr id="100370" name="Rectangle 16"/>
            <p:cNvSpPr>
              <a:spLocks noChangeArrowheads="1"/>
            </p:cNvSpPr>
            <p:nvPr/>
          </p:nvSpPr>
          <p:spPr bwMode="auto">
            <a:xfrm>
              <a:off x="3895" y="1884"/>
              <a:ext cx="57"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1200"/>
                <a:t>PF</a:t>
              </a:r>
            </a:p>
          </p:txBody>
        </p:sp>
      </p:grpSp>
      <p:sp>
        <p:nvSpPr>
          <p:cNvPr id="100356" name="Rectangle 17"/>
          <p:cNvSpPr>
            <a:spLocks noChangeArrowheads="1"/>
          </p:cNvSpPr>
          <p:nvPr/>
        </p:nvSpPr>
        <p:spPr bwMode="auto">
          <a:xfrm>
            <a:off x="1179513" y="4483100"/>
            <a:ext cx="6235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New Load.LOAD1  Bus1=LoadBus  kV=12.47  kW=1000  PF=.95</a:t>
            </a:r>
          </a:p>
        </p:txBody>
      </p:sp>
      <p:sp>
        <p:nvSpPr>
          <p:cNvPr id="100357" name="Text Box 18"/>
          <p:cNvSpPr txBox="1">
            <a:spLocks noChangeArrowheads="1"/>
          </p:cNvSpPr>
          <p:nvPr/>
        </p:nvSpPr>
        <p:spPr bwMode="auto">
          <a:xfrm>
            <a:off x="947738" y="5100638"/>
            <a:ext cx="5816600"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For 3-phase loads, use L-L kV and total kW</a:t>
            </a:r>
          </a:p>
          <a:p>
            <a:r>
              <a:rPr lang="en-US" altLang="en-US"/>
              <a:t>For 1-phase loads, typically use L-N kV and total kW </a:t>
            </a:r>
            <a:br>
              <a:rPr lang="en-US" altLang="en-US"/>
            </a:br>
            <a:r>
              <a:rPr lang="en-US" altLang="en-US"/>
              <a:t>unless L-L-connected; Then use L-L kV.</a:t>
            </a:r>
          </a:p>
        </p:txBody>
      </p:sp>
    </p:spTree>
    <p:extLst>
      <p:ext uri="{BB962C8B-B14F-4D97-AF65-F5344CB8AC3E}">
        <p14:creationId xmlns:p14="http://schemas.microsoft.com/office/powerpoint/2010/main" val="287078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2"/>
          <p:cNvSpPr>
            <a:spLocks noGrp="1"/>
          </p:cNvSpPr>
          <p:nvPr>
            <p:ph type="title"/>
          </p:nvPr>
        </p:nvSpPr>
        <p:spPr/>
        <p:txBody>
          <a:bodyPr/>
          <a:lstStyle/>
          <a:p>
            <a:r>
              <a:rPr lang="en-US" altLang="en-US" dirty="0"/>
              <a:t>Solving and Showing Results Reports</a:t>
            </a:r>
          </a:p>
        </p:txBody>
      </p:sp>
      <p:sp>
        <p:nvSpPr>
          <p:cNvPr id="123907" name="Content Placeholder 3"/>
          <p:cNvSpPr>
            <a:spLocks noGrp="1"/>
          </p:cNvSpPr>
          <p:nvPr>
            <p:ph idx="1"/>
          </p:nvPr>
        </p:nvSpPr>
        <p:spPr/>
        <p:txBody>
          <a:bodyPr/>
          <a:lstStyle/>
          <a:p>
            <a:r>
              <a:rPr lang="en-US" altLang="en-US" sz="2800" b="1" dirty="0"/>
              <a:t>Solve</a:t>
            </a:r>
          </a:p>
          <a:p>
            <a:pPr lvl="2"/>
            <a:r>
              <a:rPr lang="en-US" altLang="en-US" b="1" dirty="0"/>
              <a:t>Show summary  </a:t>
            </a:r>
            <a:r>
              <a:rPr lang="en-US" altLang="en-US" dirty="0"/>
              <a:t>(power flow summary)</a:t>
            </a:r>
          </a:p>
          <a:p>
            <a:r>
              <a:rPr lang="en-US" altLang="en-US" b="1" dirty="0"/>
              <a:t>Show Voltages LN Nodes</a:t>
            </a:r>
          </a:p>
          <a:p>
            <a:r>
              <a:rPr lang="en-US" altLang="en-US" b="1" dirty="0"/>
              <a:t>Show Currents Element</a:t>
            </a:r>
          </a:p>
          <a:p>
            <a:r>
              <a:rPr lang="en-US" altLang="en-US" b="1" dirty="0"/>
              <a:t>Show Powers kVA Elements</a:t>
            </a:r>
          </a:p>
          <a:p>
            <a:pPr lvl="1"/>
            <a:endParaRPr lang="en-US" altLang="en-US" b="1" dirty="0">
              <a:latin typeface="Courier New" panose="02070309020205020404" pitchFamily="49" charset="0"/>
            </a:endParaRPr>
          </a:p>
          <a:p>
            <a:r>
              <a:rPr lang="en-US" altLang="en-US" dirty="0"/>
              <a:t>Also</a:t>
            </a:r>
          </a:p>
          <a:p>
            <a:pPr lvl="1"/>
            <a:r>
              <a:rPr lang="en-US" altLang="en-US" b="1" dirty="0"/>
              <a:t>Export</a:t>
            </a:r>
            <a:r>
              <a:rPr lang="en-US" altLang="en-US" dirty="0"/>
              <a:t> …   (creates CSV files)</a:t>
            </a:r>
          </a:p>
          <a:p>
            <a:pPr lvl="1"/>
            <a:r>
              <a:rPr lang="en-US" altLang="en-US" b="1" dirty="0"/>
              <a:t>Plot</a:t>
            </a:r>
            <a:r>
              <a:rPr lang="en-US" altLang="en-US" dirty="0"/>
              <a:t> …</a:t>
            </a:r>
          </a:p>
        </p:txBody>
      </p:sp>
    </p:spTree>
    <p:extLst>
      <p:ext uri="{BB962C8B-B14F-4D97-AF65-F5344CB8AC3E}">
        <p14:creationId xmlns:p14="http://schemas.microsoft.com/office/powerpoint/2010/main" val="521750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 to “</a:t>
            </a:r>
            <a:r>
              <a:rPr lang="en-US" dirty="0" err="1"/>
              <a:t>OpenDSS</a:t>
            </a:r>
            <a:r>
              <a:rPr lang="en-US" dirty="0"/>
              <a:t> Cheatsheet.PDF” in Doc Folder</a:t>
            </a:r>
          </a:p>
        </p:txBody>
      </p:sp>
      <p:pic>
        <p:nvPicPr>
          <p:cNvPr id="5" name="Picture 4"/>
          <p:cNvPicPr>
            <a:picLocks noChangeAspect="1"/>
          </p:cNvPicPr>
          <p:nvPr/>
        </p:nvPicPr>
        <p:blipFill>
          <a:blip r:embed="rId2"/>
          <a:stretch>
            <a:fillRect/>
          </a:stretch>
        </p:blipFill>
        <p:spPr>
          <a:xfrm>
            <a:off x="261937" y="690562"/>
            <a:ext cx="8620125" cy="5476875"/>
          </a:xfrm>
          <a:prstGeom prst="rect">
            <a:avLst/>
          </a:prstGeom>
        </p:spPr>
      </p:pic>
    </p:spTree>
    <p:extLst>
      <p:ext uri="{BB962C8B-B14F-4D97-AF65-F5344CB8AC3E}">
        <p14:creationId xmlns:p14="http://schemas.microsoft.com/office/powerpoint/2010/main" val="2978653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
            </a:r>
            <a:r>
              <a:rPr lang="en-US" dirty="0" err="1"/>
              <a:t>OpenDSS</a:t>
            </a:r>
            <a:r>
              <a:rPr lang="en-US" dirty="0"/>
              <a:t> Cheatsheet.PDF” continued</a:t>
            </a:r>
          </a:p>
        </p:txBody>
      </p:sp>
      <p:pic>
        <p:nvPicPr>
          <p:cNvPr id="3" name="Picture 2"/>
          <p:cNvPicPr>
            <a:picLocks noChangeAspect="1"/>
          </p:cNvPicPr>
          <p:nvPr/>
        </p:nvPicPr>
        <p:blipFill>
          <a:blip r:embed="rId2"/>
          <a:stretch>
            <a:fillRect/>
          </a:stretch>
        </p:blipFill>
        <p:spPr>
          <a:xfrm>
            <a:off x="274320" y="914083"/>
            <a:ext cx="8562975" cy="5619750"/>
          </a:xfrm>
          <a:prstGeom prst="rect">
            <a:avLst/>
          </a:prstGeom>
        </p:spPr>
      </p:pic>
    </p:spTree>
    <p:extLst>
      <p:ext uri="{BB962C8B-B14F-4D97-AF65-F5344CB8AC3E}">
        <p14:creationId xmlns:p14="http://schemas.microsoft.com/office/powerpoint/2010/main" val="1998666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en-US" dirty="0"/>
              <a:t>Add a 500-kW Generator Object to </a:t>
            </a:r>
            <a:r>
              <a:rPr lang="en-US" altLang="en-US" dirty="0" err="1"/>
              <a:t>LoadBus</a:t>
            </a:r>
            <a:endParaRPr lang="en-US" altLang="en-US" dirty="0"/>
          </a:p>
        </p:txBody>
      </p:sp>
      <p:pic>
        <p:nvPicPr>
          <p:cNvPr id="95235" name="Picture 3" descr="SimpleCirc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110343"/>
            <a:ext cx="38512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Text Box 4"/>
          <p:cNvSpPr txBox="1">
            <a:spLocks noChangeArrowheads="1"/>
          </p:cNvSpPr>
          <p:nvPr/>
        </p:nvSpPr>
        <p:spPr bwMode="auto">
          <a:xfrm>
            <a:off x="419518" y="2939143"/>
            <a:ext cx="8304963"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dirty="0">
                <a:latin typeface="Courier New" panose="02070309020205020404" pitchFamily="49" charset="0"/>
              </a:rPr>
              <a:t>… (continue from existing Script)</a:t>
            </a:r>
          </a:p>
          <a:p>
            <a:pPr algn="l"/>
            <a:r>
              <a:rPr lang="en-US" altLang="en-US" sz="1200" b="1" dirty="0">
                <a:latin typeface="Courier New" panose="02070309020205020404" pitchFamily="49" charset="0"/>
              </a:rPr>
              <a:t>New Generator.DG1 Bus1=</a:t>
            </a:r>
            <a:r>
              <a:rPr lang="en-US" altLang="en-US" sz="1200" b="1" dirty="0" err="1">
                <a:latin typeface="Courier New" panose="02070309020205020404" pitchFamily="49" charset="0"/>
              </a:rPr>
              <a:t>LoadBus</a:t>
            </a:r>
            <a:r>
              <a:rPr lang="en-US" altLang="en-US" sz="1200" b="1" dirty="0">
                <a:latin typeface="Courier New" panose="02070309020205020404" pitchFamily="49" charset="0"/>
              </a:rPr>
              <a:t> kV=12.47 kW=500 PF=1.0</a:t>
            </a:r>
          </a:p>
          <a:p>
            <a:pPr algn="l"/>
            <a:endParaRPr lang="en-US" altLang="en-US" sz="1200" b="1" dirty="0">
              <a:latin typeface="Courier New" panose="02070309020205020404" pitchFamily="49" charset="0"/>
            </a:endParaRPr>
          </a:p>
          <a:p>
            <a:pPr algn="l"/>
            <a:r>
              <a:rPr lang="en-US" altLang="en-US" sz="1200" b="1" dirty="0">
                <a:latin typeface="Courier New" panose="02070309020205020404" pitchFamily="49" charset="0"/>
              </a:rPr>
              <a:t>// solve again and observe results</a:t>
            </a:r>
          </a:p>
          <a:p>
            <a:pPr algn="l"/>
            <a:r>
              <a:rPr lang="en-US" altLang="en-US" sz="1200" b="1" dirty="0">
                <a:latin typeface="Courier New" panose="02070309020205020404" pitchFamily="49" charset="0"/>
              </a:rPr>
              <a:t>Solve    ! Starts with previous solution</a:t>
            </a:r>
          </a:p>
          <a:p>
            <a:pPr algn="l"/>
            <a:r>
              <a:rPr lang="en-US" altLang="en-US" sz="1200" b="1" dirty="0">
                <a:latin typeface="Courier New" panose="02070309020205020404" pitchFamily="49" charset="0"/>
              </a:rPr>
              <a:t>Show Voltages LN Nodes</a:t>
            </a:r>
          </a:p>
          <a:p>
            <a:pPr algn="l"/>
            <a:r>
              <a:rPr lang="en-US" altLang="en-US" sz="1200" b="1" dirty="0">
                <a:latin typeface="Courier New" panose="02070309020205020404" pitchFamily="49" charset="0"/>
              </a:rPr>
              <a:t>Show Currents Element</a:t>
            </a:r>
          </a:p>
          <a:p>
            <a:pPr algn="l"/>
            <a:r>
              <a:rPr lang="en-US" altLang="en-US" sz="1200" b="1" dirty="0">
                <a:latin typeface="Courier New" panose="02070309020205020404" pitchFamily="49" charset="0"/>
              </a:rPr>
              <a:t>Show Powers kVA Elements</a:t>
            </a:r>
          </a:p>
          <a:p>
            <a:pPr algn="l"/>
            <a:endParaRPr lang="en-US" altLang="en-US" sz="1200" b="1" dirty="0">
              <a:latin typeface="Courier New" panose="02070309020205020404" pitchFamily="49" charset="0"/>
            </a:endParaRPr>
          </a:p>
        </p:txBody>
      </p:sp>
      <p:sp>
        <p:nvSpPr>
          <p:cNvPr id="2" name="Oval 1"/>
          <p:cNvSpPr/>
          <p:nvPr/>
        </p:nvSpPr>
        <p:spPr bwMode="auto">
          <a:xfrm>
            <a:off x="6621567" y="1323712"/>
            <a:ext cx="733826" cy="66586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bg1"/>
                </a:solidFill>
                <a:effectLst/>
                <a:latin typeface="Arial" charset="0"/>
              </a:rPr>
              <a:t>DG</a:t>
            </a:r>
          </a:p>
        </p:txBody>
      </p:sp>
      <p:cxnSp>
        <p:nvCxnSpPr>
          <p:cNvPr id="4" name="Straight Connector 3"/>
          <p:cNvCxnSpPr>
            <a:stCxn id="2" idx="2"/>
          </p:cNvCxnSpPr>
          <p:nvPr/>
        </p:nvCxnSpPr>
        <p:spPr bwMode="auto">
          <a:xfrm flipH="1">
            <a:off x="5938576" y="1656643"/>
            <a:ext cx="682991" cy="1335"/>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488816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a:p>
        </p:txBody>
      </p:sp>
      <p:sp>
        <p:nvSpPr>
          <p:cNvPr id="10243" name="Title 3"/>
          <p:cNvSpPr>
            <a:spLocks noGrp="1"/>
          </p:cNvSpPr>
          <p:nvPr>
            <p:ph type="ctrTitle" sz="quarter"/>
          </p:nvPr>
        </p:nvSpPr>
        <p:spPr>
          <a:xfrm>
            <a:off x="335698" y="1122332"/>
            <a:ext cx="4572000" cy="2651760"/>
          </a:xfrm>
        </p:spPr>
        <p:txBody>
          <a:bodyPr/>
          <a:lstStyle/>
          <a:p>
            <a:pPr algn="r" eaLnBrk="1" hangingPunct="1"/>
            <a:r>
              <a:rPr lang="en-US" altLang="en-US" dirty="0"/>
              <a:t>Scripting Basics – Simple Circuit</a:t>
            </a:r>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en-US"/>
              <a:t>Scripting</a:t>
            </a:r>
          </a:p>
        </p:txBody>
      </p:sp>
      <p:sp>
        <p:nvSpPr>
          <p:cNvPr id="90115" name="Rectangle 3"/>
          <p:cNvSpPr>
            <a:spLocks noGrp="1" noChangeArrowheads="1"/>
          </p:cNvSpPr>
          <p:nvPr>
            <p:ph type="body" idx="1"/>
          </p:nvPr>
        </p:nvSpPr>
        <p:spPr/>
        <p:txBody>
          <a:bodyPr/>
          <a:lstStyle/>
          <a:p>
            <a:pPr eaLnBrk="1" hangingPunct="1"/>
            <a:r>
              <a:rPr lang="en-US" altLang="en-US"/>
              <a:t>OpenDSS is a </a:t>
            </a:r>
            <a:r>
              <a:rPr lang="en-US" altLang="en-US" u="sng"/>
              <a:t>scriptable solution engine</a:t>
            </a:r>
          </a:p>
          <a:p>
            <a:pPr eaLnBrk="1" hangingPunct="1"/>
            <a:r>
              <a:rPr lang="en-US" altLang="en-US"/>
              <a:t>Scripts</a:t>
            </a:r>
          </a:p>
          <a:p>
            <a:pPr lvl="1" eaLnBrk="1" hangingPunct="1"/>
            <a:r>
              <a:rPr lang="en-US" altLang="en-US"/>
              <a:t>Series of commands</a:t>
            </a:r>
          </a:p>
          <a:p>
            <a:pPr lvl="1" eaLnBrk="1" hangingPunct="1"/>
            <a:r>
              <a:rPr lang="en-US" altLang="en-US"/>
              <a:t>From text files</a:t>
            </a:r>
          </a:p>
          <a:p>
            <a:pPr lvl="1" eaLnBrk="1" hangingPunct="1"/>
            <a:r>
              <a:rPr lang="en-US" altLang="en-US"/>
              <a:t>From edit forms in OpenDSS.EXE</a:t>
            </a:r>
          </a:p>
          <a:p>
            <a:pPr lvl="1" eaLnBrk="1" hangingPunct="1"/>
            <a:r>
              <a:rPr lang="en-US" altLang="en-US"/>
              <a:t>From another program through COM interface</a:t>
            </a:r>
          </a:p>
          <a:p>
            <a:pPr lvl="2" eaLnBrk="1" hangingPunct="1"/>
            <a:r>
              <a:rPr lang="en-US" altLang="en-US"/>
              <a:t>e. g., This is how you would do looping</a:t>
            </a:r>
          </a:p>
          <a:p>
            <a:pPr eaLnBrk="1" hangingPunct="1"/>
            <a:r>
              <a:rPr lang="en-US" altLang="en-US"/>
              <a:t>Scripts define circuits</a:t>
            </a:r>
          </a:p>
          <a:p>
            <a:pPr eaLnBrk="1" hangingPunct="1"/>
            <a:r>
              <a:rPr lang="en-US" altLang="en-US"/>
              <a:t>Scripts control solution of circuits</a:t>
            </a:r>
          </a:p>
          <a:p>
            <a:pPr eaLnBrk="1" hangingPunct="1"/>
            <a:r>
              <a:rPr lang="en-US" altLang="en-US"/>
              <a:t>Scripts specify output, etc.</a:t>
            </a:r>
          </a:p>
        </p:txBody>
      </p:sp>
    </p:spTree>
    <p:extLst>
      <p:ext uri="{BB962C8B-B14F-4D97-AF65-F5344CB8AC3E}">
        <p14:creationId xmlns:p14="http://schemas.microsoft.com/office/powerpoint/2010/main" val="398207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en-US"/>
              <a:t>Command Syntax</a:t>
            </a:r>
          </a:p>
        </p:txBody>
      </p:sp>
      <p:sp>
        <p:nvSpPr>
          <p:cNvPr id="91139" name="Rectangle 3"/>
          <p:cNvSpPr>
            <a:spLocks noGrp="1" noChangeArrowheads="1"/>
          </p:cNvSpPr>
          <p:nvPr>
            <p:ph type="body" idx="1"/>
          </p:nvPr>
        </p:nvSpPr>
        <p:spPr>
          <a:xfrm>
            <a:off x="457200" y="1416050"/>
            <a:ext cx="8534400" cy="4935538"/>
          </a:xfrm>
        </p:spPr>
        <p:txBody>
          <a:bodyPr/>
          <a:lstStyle/>
          <a:p>
            <a:pPr eaLnBrk="1" hangingPunct="1"/>
            <a:r>
              <a:rPr lang="en-US" altLang="en-US" i="1">
                <a:solidFill>
                  <a:schemeClr val="tx2"/>
                </a:solidFill>
              </a:rPr>
              <a:t>Command   parm1,  parm2   parm3   parm 4 ….</a:t>
            </a:r>
          </a:p>
          <a:p>
            <a:pPr eaLnBrk="1" hangingPunct="1"/>
            <a:endParaRPr lang="en-US" altLang="en-US" i="1"/>
          </a:p>
          <a:p>
            <a:pPr eaLnBrk="1" hangingPunct="1"/>
            <a:r>
              <a:rPr lang="en-US" altLang="en-US"/>
              <a:t>Parameters may be </a:t>
            </a:r>
            <a:r>
              <a:rPr lang="en-US" altLang="en-US" u="sng"/>
              <a:t>positional</a:t>
            </a:r>
            <a:r>
              <a:rPr lang="en-US" altLang="en-US"/>
              <a:t> or </a:t>
            </a:r>
            <a:r>
              <a:rPr lang="en-US" altLang="en-US" u="sng"/>
              <a:t>named</a:t>
            </a:r>
            <a:r>
              <a:rPr lang="en-US" altLang="en-US"/>
              <a:t> (tagged). </a:t>
            </a:r>
          </a:p>
          <a:p>
            <a:pPr eaLnBrk="1" hangingPunct="1"/>
            <a:r>
              <a:rPr lang="en-US" altLang="en-US"/>
              <a:t>If named, an "</a:t>
            </a:r>
            <a:r>
              <a:rPr lang="en-US" altLang="en-US" b="1"/>
              <a:t>=</a:t>
            </a:r>
            <a:r>
              <a:rPr lang="en-US" altLang="en-US"/>
              <a:t>" sign is expected</a:t>
            </a:r>
            <a:r>
              <a:rPr lang="en-US" altLang="en-US" i="1"/>
              <a:t>.  </a:t>
            </a:r>
          </a:p>
          <a:p>
            <a:pPr lvl="1" eaLnBrk="1" hangingPunct="1"/>
            <a:r>
              <a:rPr lang="en-US" altLang="en-US" b="1" i="1">
                <a:solidFill>
                  <a:schemeClr val="tx2"/>
                </a:solidFill>
              </a:rPr>
              <a:t>Name=value</a:t>
            </a:r>
            <a:r>
              <a:rPr lang="en-US" altLang="en-US" i="1"/>
              <a:t>  (this is the named form)</a:t>
            </a:r>
          </a:p>
          <a:p>
            <a:pPr lvl="1" eaLnBrk="1" hangingPunct="1"/>
            <a:r>
              <a:rPr lang="en-US" altLang="en-US" b="1" i="1">
                <a:solidFill>
                  <a:schemeClr val="tx2"/>
                </a:solidFill>
              </a:rPr>
              <a:t>Value</a:t>
            </a:r>
            <a:r>
              <a:rPr lang="en-US" altLang="en-US" i="1"/>
              <a:t>    (value alone in positional form)</a:t>
            </a:r>
          </a:p>
          <a:p>
            <a:pPr eaLnBrk="1" hangingPunct="1"/>
            <a:r>
              <a:rPr lang="en-US" altLang="en-US" i="1"/>
              <a:t>For example, the following two commands are equivalent:</a:t>
            </a:r>
          </a:p>
          <a:p>
            <a:pPr lvl="1" eaLnBrk="1" hangingPunct="1"/>
            <a:r>
              <a:rPr lang="en-US" altLang="en-US" sz="1400" b="1" i="1">
                <a:solidFill>
                  <a:schemeClr val="tx2"/>
                </a:solidFill>
                <a:latin typeface="Courier New" panose="02070309020205020404" pitchFamily="49" charset="0"/>
              </a:rPr>
              <a:t>New Object="Line.First Line" Bus1=b1240  Bus2=32  LineCode=336ACSR, …</a:t>
            </a:r>
          </a:p>
          <a:p>
            <a:pPr lvl="1" eaLnBrk="1" hangingPunct="1"/>
            <a:r>
              <a:rPr lang="en-US" altLang="en-US" sz="1400" b="1" i="1">
                <a:solidFill>
                  <a:schemeClr val="tx2"/>
                </a:solidFill>
                <a:latin typeface="Courier New" panose="02070309020205020404" pitchFamily="49" charset="0"/>
              </a:rPr>
              <a:t>New  “Line.First Line”,  b1240   32   336ACSR</a:t>
            </a:r>
            <a:r>
              <a:rPr lang="en-US" altLang="en-US" sz="1400" b="1" i="1">
                <a:latin typeface="Courier New" panose="02070309020205020404" pitchFamily="49" charset="0"/>
              </a:rPr>
              <a:t>, …</a:t>
            </a:r>
          </a:p>
        </p:txBody>
      </p:sp>
      <p:sp>
        <p:nvSpPr>
          <p:cNvPr id="91140" name="Text Box 4"/>
          <p:cNvSpPr txBox="1">
            <a:spLocks noChangeArrowheads="1"/>
          </p:cNvSpPr>
          <p:nvPr/>
        </p:nvSpPr>
        <p:spPr bwMode="auto">
          <a:xfrm>
            <a:off x="2986088" y="5876925"/>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Comma or white space</a:t>
            </a:r>
          </a:p>
        </p:txBody>
      </p:sp>
      <p:sp>
        <p:nvSpPr>
          <p:cNvPr id="91141" name="Line 5"/>
          <p:cNvSpPr>
            <a:spLocks noChangeShapeType="1"/>
          </p:cNvSpPr>
          <p:nvPr/>
        </p:nvSpPr>
        <p:spPr bwMode="auto">
          <a:xfrm flipH="1" flipV="1">
            <a:off x="3581400" y="5410200"/>
            <a:ext cx="160338" cy="4175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1142" name="Line 6"/>
          <p:cNvSpPr>
            <a:spLocks noChangeShapeType="1"/>
          </p:cNvSpPr>
          <p:nvPr/>
        </p:nvSpPr>
        <p:spPr bwMode="auto">
          <a:xfrm flipV="1">
            <a:off x="4973638" y="5334000"/>
            <a:ext cx="55562" cy="4746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267146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en-US"/>
              <a:t>Delimiters</a:t>
            </a:r>
          </a:p>
        </p:txBody>
      </p:sp>
      <p:sp>
        <p:nvSpPr>
          <p:cNvPr id="92163" name="Rectangle 3"/>
          <p:cNvSpPr>
            <a:spLocks noGrp="1" noChangeArrowheads="1"/>
          </p:cNvSpPr>
          <p:nvPr>
            <p:ph type="body" idx="1"/>
          </p:nvPr>
        </p:nvSpPr>
        <p:spPr/>
        <p:txBody>
          <a:bodyPr/>
          <a:lstStyle/>
          <a:p>
            <a:pPr eaLnBrk="1" hangingPunct="1"/>
            <a:r>
              <a:rPr lang="en-US" altLang="en-US"/>
              <a:t>Array or string delimiter pairs:		</a:t>
            </a:r>
            <a:r>
              <a:rPr lang="en-US" altLang="en-US" b="1">
                <a:solidFill>
                  <a:schemeClr val="tx2"/>
                </a:solidFill>
              </a:rPr>
              <a:t>[ ] , { },( ),“ “,‘ ‘</a:t>
            </a:r>
          </a:p>
          <a:p>
            <a:pPr eaLnBrk="1" hangingPunct="1"/>
            <a:r>
              <a:rPr lang="en-US" altLang="en-US"/>
              <a:t>Matrix row delimiter:			</a:t>
            </a:r>
            <a:r>
              <a:rPr lang="en-US" altLang="en-US" b="1">
                <a:solidFill>
                  <a:schemeClr val="tx2"/>
                </a:solidFill>
              </a:rPr>
              <a:t>|</a:t>
            </a:r>
          </a:p>
          <a:p>
            <a:pPr eaLnBrk="1" hangingPunct="1"/>
            <a:r>
              <a:rPr lang="en-US" altLang="en-US"/>
              <a:t>Value delimiters:				</a:t>
            </a:r>
            <a:r>
              <a:rPr lang="en-US" altLang="en-US" b="1">
                <a:solidFill>
                  <a:schemeClr val="tx2"/>
                </a:solidFill>
              </a:rPr>
              <a:t>,</a:t>
            </a:r>
            <a:r>
              <a:rPr lang="en-US" altLang="en-US">
                <a:solidFill>
                  <a:schemeClr val="tx2"/>
                </a:solidFill>
              </a:rPr>
              <a:t> (comma)</a:t>
            </a:r>
            <a:br>
              <a:rPr lang="en-US" altLang="en-US"/>
            </a:br>
            <a:r>
              <a:rPr lang="en-US" altLang="en-US"/>
              <a:t>			</a:t>
            </a:r>
            <a:r>
              <a:rPr lang="en-US" altLang="en-US">
                <a:solidFill>
                  <a:schemeClr val="tx2"/>
                </a:solidFill>
              </a:rPr>
              <a:t>any white space (tab or space)</a:t>
            </a:r>
          </a:p>
          <a:p>
            <a:pPr eaLnBrk="1" hangingPunct="1"/>
            <a:r>
              <a:rPr lang="en-US" altLang="en-US"/>
              <a:t>Class, Object, Bus, or Node delimiter:	</a:t>
            </a:r>
            <a:r>
              <a:rPr lang="en-US" altLang="en-US" b="1">
                <a:solidFill>
                  <a:schemeClr val="tx2"/>
                </a:solidFill>
              </a:rPr>
              <a:t>.</a:t>
            </a:r>
            <a:r>
              <a:rPr lang="en-US" altLang="en-US">
                <a:solidFill>
                  <a:schemeClr val="tx2"/>
                </a:solidFill>
              </a:rPr>
              <a:t> (period)</a:t>
            </a:r>
          </a:p>
          <a:p>
            <a:pPr eaLnBrk="1" hangingPunct="1"/>
            <a:r>
              <a:rPr lang="en-US" altLang="en-US"/>
              <a:t>Keyword / value separator:		</a:t>
            </a:r>
            <a:r>
              <a:rPr lang="en-US" altLang="en-US" b="1">
                <a:solidFill>
                  <a:schemeClr val="tx2"/>
                </a:solidFill>
              </a:rPr>
              <a:t>=</a:t>
            </a:r>
          </a:p>
          <a:p>
            <a:pPr eaLnBrk="1" hangingPunct="1"/>
            <a:r>
              <a:rPr lang="en-US" altLang="en-US"/>
              <a:t>Continuation of previous line:		</a:t>
            </a:r>
            <a:r>
              <a:rPr lang="en-US" altLang="en-US" b="1">
                <a:solidFill>
                  <a:schemeClr val="tx2"/>
                </a:solidFill>
              </a:rPr>
              <a:t>~</a:t>
            </a:r>
            <a:r>
              <a:rPr lang="en-US" altLang="en-US">
                <a:solidFill>
                  <a:schemeClr val="tx2"/>
                </a:solidFill>
              </a:rPr>
              <a:t> (More)</a:t>
            </a:r>
          </a:p>
          <a:p>
            <a:pPr eaLnBrk="1" hangingPunct="1"/>
            <a:r>
              <a:rPr lang="en-US" altLang="en-US"/>
              <a:t>Comment line:				</a:t>
            </a:r>
            <a:r>
              <a:rPr lang="en-US" altLang="en-US" b="1">
                <a:solidFill>
                  <a:schemeClr val="tx2"/>
                </a:solidFill>
              </a:rPr>
              <a:t>//</a:t>
            </a:r>
          </a:p>
          <a:p>
            <a:pPr eaLnBrk="1" hangingPunct="1"/>
            <a:r>
              <a:rPr lang="en-US" altLang="en-US"/>
              <a:t>In-line comment:				</a:t>
            </a:r>
            <a:r>
              <a:rPr lang="en-US" altLang="en-US" b="1">
                <a:solidFill>
                  <a:schemeClr val="tx2"/>
                </a:solidFill>
              </a:rPr>
              <a:t>!</a:t>
            </a:r>
          </a:p>
          <a:p>
            <a:pPr eaLnBrk="1" hangingPunct="1"/>
            <a:r>
              <a:rPr lang="en-US" altLang="en-US"/>
              <a:t>Query a property:				</a:t>
            </a:r>
            <a:r>
              <a:rPr lang="en-US" altLang="en-US" b="1">
                <a:solidFill>
                  <a:schemeClr val="tx2"/>
                </a:solidFill>
              </a:rPr>
              <a:t>?</a:t>
            </a:r>
          </a:p>
        </p:txBody>
      </p:sp>
    </p:spTree>
    <p:extLst>
      <p:ext uri="{BB962C8B-B14F-4D97-AF65-F5344CB8AC3E}">
        <p14:creationId xmlns:p14="http://schemas.microsoft.com/office/powerpoint/2010/main" val="32921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en-US"/>
              <a:t>Array and Matrix Parameters</a:t>
            </a:r>
          </a:p>
        </p:txBody>
      </p:sp>
      <p:sp>
        <p:nvSpPr>
          <p:cNvPr id="93187" name="Rectangle 3"/>
          <p:cNvSpPr>
            <a:spLocks noGrp="1" noChangeArrowheads="1"/>
          </p:cNvSpPr>
          <p:nvPr>
            <p:ph type="body" idx="1"/>
          </p:nvPr>
        </p:nvSpPr>
        <p:spPr/>
        <p:txBody>
          <a:bodyPr/>
          <a:lstStyle/>
          <a:p>
            <a:pPr eaLnBrk="1" hangingPunct="1"/>
            <a:r>
              <a:rPr lang="en-US" altLang="en-US"/>
              <a:t>Array</a:t>
            </a:r>
          </a:p>
          <a:p>
            <a:pPr lvl="1" eaLnBrk="1" hangingPunct="1"/>
            <a:r>
              <a:rPr lang="en-US" altLang="en-US" b="1">
                <a:solidFill>
                  <a:schemeClr val="tx2"/>
                </a:solidFill>
              </a:rPr>
              <a:t>kvs = [115, 6.6, 22]</a:t>
            </a:r>
          </a:p>
          <a:p>
            <a:pPr lvl="1" eaLnBrk="1" hangingPunct="1"/>
            <a:r>
              <a:rPr lang="en-US" altLang="en-US" b="1">
                <a:solidFill>
                  <a:schemeClr val="tx2"/>
                </a:solidFill>
              </a:rPr>
              <a:t>kvas=[20000  16000 16000]</a:t>
            </a:r>
          </a:p>
          <a:p>
            <a:pPr eaLnBrk="1" hangingPunct="1"/>
            <a:endParaRPr lang="en-US" altLang="en-US" b="1">
              <a:solidFill>
                <a:schemeClr val="tx2"/>
              </a:solidFill>
            </a:endParaRPr>
          </a:p>
          <a:p>
            <a:pPr eaLnBrk="1" hangingPunct="1"/>
            <a:r>
              <a:rPr lang="en-US" altLang="en-US"/>
              <a:t>Matrix</a:t>
            </a:r>
          </a:p>
          <a:p>
            <a:pPr lvl="1" eaLnBrk="1" hangingPunct="1"/>
            <a:r>
              <a:rPr lang="en-US" altLang="en-US" b="1" i="1"/>
              <a:t>(3x3 matrix)</a:t>
            </a:r>
            <a:endParaRPr lang="en-US" altLang="en-US"/>
          </a:p>
          <a:p>
            <a:pPr lvl="2" eaLnBrk="1" hangingPunct="1"/>
            <a:r>
              <a:rPr lang="en-US" altLang="en-US" b="1">
                <a:solidFill>
                  <a:schemeClr val="tx2"/>
                </a:solidFill>
              </a:rPr>
              <a:t>Xmatrix=[1.2  .3  .3 | .3  1.2  3 | .3  .3  1.2]</a:t>
            </a:r>
            <a:r>
              <a:rPr lang="en-US" altLang="en-US" b="1"/>
              <a:t> </a:t>
            </a:r>
          </a:p>
          <a:p>
            <a:pPr lvl="1" eaLnBrk="1" hangingPunct="1"/>
            <a:r>
              <a:rPr lang="en-US" altLang="en-US" b="1" i="1"/>
              <a:t>(3x3 matrix – lower triangle) </a:t>
            </a:r>
          </a:p>
          <a:p>
            <a:pPr lvl="2" eaLnBrk="1" hangingPunct="1"/>
            <a:r>
              <a:rPr lang="en-US" altLang="en-US" b="1">
                <a:solidFill>
                  <a:schemeClr val="tx2"/>
                </a:solidFill>
              </a:rPr>
              <a:t>Xmatrix=[ 1.2  | .3 1.2  | .3  .3  1.2 ]</a:t>
            </a:r>
          </a:p>
        </p:txBody>
      </p:sp>
    </p:spTree>
    <p:extLst>
      <p:ext uri="{BB962C8B-B14F-4D97-AF65-F5344CB8AC3E}">
        <p14:creationId xmlns:p14="http://schemas.microsoft.com/office/powerpoint/2010/main" val="3527024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Simple Example</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26231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en-US"/>
              <a:t>A Basic Script (Class Exercise)</a:t>
            </a:r>
          </a:p>
        </p:txBody>
      </p:sp>
      <p:pic>
        <p:nvPicPr>
          <p:cNvPr id="95235" name="Picture 3" descr="SimpleCirc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110343"/>
            <a:ext cx="38512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Text Box 4"/>
          <p:cNvSpPr txBox="1">
            <a:spLocks noChangeArrowheads="1"/>
          </p:cNvSpPr>
          <p:nvPr/>
        </p:nvSpPr>
        <p:spPr bwMode="auto">
          <a:xfrm>
            <a:off x="457200" y="2939144"/>
            <a:ext cx="8304963"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1200" b="1" dirty="0">
                <a:latin typeface="Courier New" panose="02070309020205020404" pitchFamily="49" charset="0"/>
              </a:rPr>
              <a:t>Clear</a:t>
            </a:r>
          </a:p>
          <a:p>
            <a:pPr algn="l"/>
            <a:r>
              <a:rPr lang="en-US" altLang="en-US" sz="1200" b="1" dirty="0">
                <a:latin typeface="Courier New" panose="02070309020205020404" pitchFamily="49" charset="0"/>
              </a:rPr>
              <a:t>New </a:t>
            </a:r>
            <a:r>
              <a:rPr lang="en-US" altLang="en-US" sz="1200" b="1" dirty="0" err="1">
                <a:latin typeface="Courier New" panose="02070309020205020404" pitchFamily="49" charset="0"/>
              </a:rPr>
              <a:t>Circuit.Simple</a:t>
            </a:r>
            <a:r>
              <a:rPr lang="en-US" altLang="en-US" sz="1200" b="1" dirty="0">
                <a:latin typeface="Courier New" panose="02070309020205020404" pitchFamily="49" charset="0"/>
              </a:rPr>
              <a:t>     ! Creates voltage source  (</a:t>
            </a:r>
            <a:r>
              <a:rPr lang="en-US" altLang="en-US" sz="1200" b="1" dirty="0" err="1">
                <a:latin typeface="Courier New" panose="02070309020205020404" pitchFamily="49" charset="0"/>
              </a:rPr>
              <a:t>Vsource.Source</a:t>
            </a:r>
            <a:r>
              <a:rPr lang="en-US" altLang="en-US" sz="1200" b="1" dirty="0">
                <a:latin typeface="Courier New" panose="02070309020205020404" pitchFamily="49" charset="0"/>
              </a:rPr>
              <a:t>)</a:t>
            </a:r>
          </a:p>
          <a:p>
            <a:pPr algn="l"/>
            <a:r>
              <a:rPr lang="en-US" altLang="en-US" sz="1200" b="1" dirty="0">
                <a:latin typeface="Courier New" panose="02070309020205020404" pitchFamily="49" charset="0"/>
              </a:rPr>
              <a:t>Edit </a:t>
            </a:r>
            <a:r>
              <a:rPr lang="en-US" altLang="en-US" sz="1200" b="1" dirty="0" err="1">
                <a:latin typeface="Courier New" panose="02070309020205020404" pitchFamily="49" charset="0"/>
              </a:rPr>
              <a:t>Vsource.Source</a:t>
            </a:r>
            <a:r>
              <a:rPr lang="en-US" altLang="en-US" sz="1200" b="1" dirty="0">
                <a:latin typeface="Courier New" panose="02070309020205020404" pitchFamily="49" charset="0"/>
              </a:rPr>
              <a:t> </a:t>
            </a:r>
            <a:r>
              <a:rPr lang="en-US" altLang="en-US" sz="1200" b="1" dirty="0" err="1">
                <a:latin typeface="Courier New" panose="02070309020205020404" pitchFamily="49" charset="0"/>
              </a:rPr>
              <a:t>BasekV</a:t>
            </a:r>
            <a:r>
              <a:rPr lang="en-US" altLang="en-US" sz="1200" b="1" dirty="0">
                <a:latin typeface="Courier New" panose="02070309020205020404" pitchFamily="49" charset="0"/>
              </a:rPr>
              <a:t>=115 pu=1.05  ISC3=3000  ISC1=2500  !Define source V and Z</a:t>
            </a:r>
          </a:p>
          <a:p>
            <a:pPr algn="l"/>
            <a:r>
              <a:rPr lang="en-US" altLang="en-US" sz="1200" b="1" dirty="0">
                <a:latin typeface="Courier New" panose="02070309020205020404" pitchFamily="49" charset="0"/>
              </a:rPr>
              <a:t>New Transformer.TR1 Buses=[</a:t>
            </a:r>
            <a:r>
              <a:rPr lang="en-US" altLang="en-US" sz="1200" b="1" dirty="0" err="1">
                <a:latin typeface="Courier New" panose="02070309020205020404" pitchFamily="49" charset="0"/>
              </a:rPr>
              <a:t>SourceBus</a:t>
            </a:r>
            <a:r>
              <a:rPr lang="en-US" altLang="en-US" sz="1200" b="1" dirty="0">
                <a:latin typeface="Courier New" panose="02070309020205020404" pitchFamily="49" charset="0"/>
              </a:rPr>
              <a:t>, </a:t>
            </a:r>
            <a:r>
              <a:rPr lang="en-US" altLang="en-US" sz="1200" b="1" dirty="0" err="1">
                <a:latin typeface="Courier New" panose="02070309020205020404" pitchFamily="49" charset="0"/>
              </a:rPr>
              <a:t>Sub_Bus</a:t>
            </a:r>
            <a:r>
              <a:rPr lang="en-US" altLang="en-US" sz="1200" b="1" dirty="0">
                <a:latin typeface="Courier New" panose="02070309020205020404" pitchFamily="49" charset="0"/>
              </a:rPr>
              <a:t>] Conns=[Delta Wye] </a:t>
            </a:r>
            <a:r>
              <a:rPr lang="en-US" altLang="en-US" sz="1200" b="1" dirty="0" err="1">
                <a:latin typeface="Courier New" panose="02070309020205020404" pitchFamily="49" charset="0"/>
              </a:rPr>
              <a:t>kVs</a:t>
            </a:r>
            <a:r>
              <a:rPr lang="en-US" altLang="en-US" sz="1200" b="1" dirty="0">
                <a:latin typeface="Courier New" panose="02070309020205020404" pitchFamily="49" charset="0"/>
              </a:rPr>
              <a:t>= [115 12.47]</a:t>
            </a:r>
          </a:p>
          <a:p>
            <a:pPr algn="l"/>
            <a:r>
              <a:rPr lang="en-US" altLang="en-US" sz="1200" b="1" dirty="0">
                <a:latin typeface="Courier New" panose="02070309020205020404" pitchFamily="49" charset="0"/>
              </a:rPr>
              <a:t>~ </a:t>
            </a:r>
            <a:r>
              <a:rPr lang="en-US" altLang="en-US" sz="1200" b="1" dirty="0" err="1">
                <a:latin typeface="Courier New" panose="02070309020205020404" pitchFamily="49" charset="0"/>
              </a:rPr>
              <a:t>kVAs</a:t>
            </a:r>
            <a:r>
              <a:rPr lang="en-US" altLang="en-US" sz="1200" b="1" dirty="0">
                <a:latin typeface="Courier New" panose="02070309020205020404" pitchFamily="49" charset="0"/>
              </a:rPr>
              <a:t>=[20000 20000] XHL=10</a:t>
            </a:r>
          </a:p>
          <a:p>
            <a:pPr algn="l"/>
            <a:r>
              <a:rPr lang="en-US" altLang="en-US" sz="1200" b="1" dirty="0">
                <a:latin typeface="Courier New" panose="02070309020205020404" pitchFamily="49" charset="0"/>
              </a:rPr>
              <a:t>New Linecode.336ACSR R1=0.058 X1=.1206 R0=.1784 X0=.4047 C1=3.4 C0=1.6 Units=</a:t>
            </a:r>
            <a:r>
              <a:rPr lang="en-US" altLang="en-US" sz="1200" b="1" dirty="0" err="1">
                <a:latin typeface="Courier New" panose="02070309020205020404" pitchFamily="49" charset="0"/>
              </a:rPr>
              <a:t>kft</a:t>
            </a:r>
            <a:endParaRPr lang="en-US" altLang="en-US" sz="1200" b="1" dirty="0">
              <a:latin typeface="Courier New" panose="02070309020205020404" pitchFamily="49" charset="0"/>
            </a:endParaRPr>
          </a:p>
          <a:p>
            <a:pPr algn="l"/>
            <a:r>
              <a:rPr lang="en-US" altLang="en-US" sz="1200" b="1" dirty="0">
                <a:latin typeface="Courier New" panose="02070309020205020404" pitchFamily="49" charset="0"/>
              </a:rPr>
              <a:t>New Line.LINE1 Bus1=</a:t>
            </a:r>
            <a:r>
              <a:rPr lang="en-US" altLang="en-US" sz="1200" b="1" dirty="0" err="1">
                <a:latin typeface="Courier New" panose="02070309020205020404" pitchFamily="49" charset="0"/>
              </a:rPr>
              <a:t>Sub_Bus</a:t>
            </a:r>
            <a:r>
              <a:rPr lang="en-US" altLang="en-US" sz="1200" b="1" dirty="0">
                <a:latin typeface="Courier New" panose="02070309020205020404" pitchFamily="49" charset="0"/>
              </a:rPr>
              <a:t> Bus2=</a:t>
            </a:r>
            <a:r>
              <a:rPr lang="en-US" altLang="en-US" sz="1200" b="1" dirty="0" err="1">
                <a:latin typeface="Courier New" panose="02070309020205020404" pitchFamily="49" charset="0"/>
              </a:rPr>
              <a:t>LoadBus</a:t>
            </a:r>
            <a:r>
              <a:rPr lang="en-US" altLang="en-US" sz="1200" b="1" dirty="0">
                <a:latin typeface="Courier New" panose="02070309020205020404" pitchFamily="49" charset="0"/>
              </a:rPr>
              <a:t> </a:t>
            </a:r>
            <a:r>
              <a:rPr lang="en-US" altLang="en-US" sz="1200" b="1" dirty="0" err="1">
                <a:latin typeface="Courier New" panose="02070309020205020404" pitchFamily="49" charset="0"/>
              </a:rPr>
              <a:t>Linecode</a:t>
            </a:r>
            <a:r>
              <a:rPr lang="en-US" altLang="en-US" sz="1200" b="1" dirty="0">
                <a:latin typeface="Courier New" panose="02070309020205020404" pitchFamily="49" charset="0"/>
              </a:rPr>
              <a:t>=336ACSR Length=1 Units=Mi </a:t>
            </a:r>
          </a:p>
          <a:p>
            <a:pPr algn="l"/>
            <a:r>
              <a:rPr lang="en-US" altLang="en-US" sz="1200" b="1" dirty="0">
                <a:latin typeface="Courier New" panose="02070309020205020404" pitchFamily="49" charset="0"/>
              </a:rPr>
              <a:t>New Load.LOAD1 Bus1=</a:t>
            </a:r>
            <a:r>
              <a:rPr lang="en-US" altLang="en-US" sz="1200" b="1" dirty="0" err="1">
                <a:latin typeface="Courier New" panose="02070309020205020404" pitchFamily="49" charset="0"/>
              </a:rPr>
              <a:t>LoadBus</a:t>
            </a:r>
            <a:r>
              <a:rPr lang="en-US" altLang="en-US" sz="1200" b="1" dirty="0">
                <a:latin typeface="Courier New" panose="02070309020205020404" pitchFamily="49" charset="0"/>
              </a:rPr>
              <a:t> kV=12.47 kW=1000 PF=.95</a:t>
            </a:r>
          </a:p>
          <a:p>
            <a:pPr algn="l"/>
            <a:r>
              <a:rPr lang="en-US" altLang="en-US" sz="1200" b="1" dirty="0">
                <a:latin typeface="Courier New" panose="02070309020205020404" pitchFamily="49" charset="0"/>
              </a:rPr>
              <a:t>Solve</a:t>
            </a:r>
          </a:p>
          <a:p>
            <a:pPr algn="l"/>
            <a:r>
              <a:rPr lang="en-US" altLang="en-US" sz="1200" b="1" dirty="0">
                <a:latin typeface="Courier New" panose="02070309020205020404" pitchFamily="49" charset="0"/>
              </a:rPr>
              <a:t>Show Voltages LN Nodes</a:t>
            </a:r>
          </a:p>
          <a:p>
            <a:pPr algn="l"/>
            <a:r>
              <a:rPr lang="en-US" altLang="en-US" sz="1200" b="1" dirty="0">
                <a:latin typeface="Courier New" panose="02070309020205020404" pitchFamily="49" charset="0"/>
              </a:rPr>
              <a:t>Show Currents Element</a:t>
            </a:r>
          </a:p>
          <a:p>
            <a:pPr algn="l"/>
            <a:r>
              <a:rPr lang="en-US" altLang="en-US" sz="1200" b="1" dirty="0">
                <a:latin typeface="Courier New" panose="02070309020205020404" pitchFamily="49" charset="0"/>
              </a:rPr>
              <a:t>Show Powers kVA Elements</a:t>
            </a:r>
          </a:p>
          <a:p>
            <a:pPr algn="l"/>
            <a:endParaRPr lang="en-US" altLang="en-US" sz="1200" b="1" dirty="0">
              <a:latin typeface="Courier New" panose="02070309020205020404" pitchFamily="49" charset="0"/>
            </a:endParaRPr>
          </a:p>
        </p:txBody>
      </p:sp>
    </p:spTree>
    <p:extLst>
      <p:ext uri="{BB962C8B-B14F-4D97-AF65-F5344CB8AC3E}">
        <p14:creationId xmlns:p14="http://schemas.microsoft.com/office/powerpoint/2010/main" val="2654988152"/>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3A9CD0-2239-4A17-AE12-8DE9BDDF5A58}">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9d4eb815-23ed-48d9-b0c1-2b9ce0016f4e"/>
    <ds:schemaRef ds:uri="http://purl.org/dc/dcmitype/"/>
  </ds:schemaRefs>
</ds:datastoreItem>
</file>

<file path=customXml/itemProps2.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3.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719</TotalTime>
  <Words>888</Words>
  <Application>Microsoft Office PowerPoint</Application>
  <PresentationFormat>On-screen Show (4:3)</PresentationFormat>
  <Paragraphs>161</Paragraphs>
  <Slides>19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Narrow</vt:lpstr>
      <vt:lpstr>Calibri</vt:lpstr>
      <vt:lpstr>Courier New</vt:lpstr>
      <vt:lpstr>Wingdings</vt:lpstr>
      <vt:lpstr>2017 PowerPoint Theme</vt:lpstr>
      <vt:lpstr>Advanced Modeling for Distribution Planning with OpenDSS </vt:lpstr>
      <vt:lpstr>Instructor</vt:lpstr>
      <vt:lpstr>Scripting Basics – Simple Circuit</vt:lpstr>
      <vt:lpstr>Scripting</vt:lpstr>
      <vt:lpstr>Command Syntax</vt:lpstr>
      <vt:lpstr>Delimiters</vt:lpstr>
      <vt:lpstr>Array and Matrix Parameters</vt:lpstr>
      <vt:lpstr>A Simple Example</vt:lpstr>
      <vt:lpstr>A Basic Script (Class Exercise)</vt:lpstr>
      <vt:lpstr>Circuit</vt:lpstr>
      <vt:lpstr>Vsource Element Note</vt:lpstr>
      <vt:lpstr>20 MVA Substation Transformer</vt:lpstr>
      <vt:lpstr>The Line</vt:lpstr>
      <vt:lpstr>The Load</vt:lpstr>
      <vt:lpstr>Solving and Showing Results Reports</vt:lpstr>
      <vt:lpstr>Refer to “OpenDSS Cheatsheet.PDF” in Doc Folder</vt:lpstr>
      <vt:lpstr>“OpenDSS Cheatsheet.PDF” continued</vt:lpstr>
      <vt:lpstr>Add a 500-kW Generator Object to LoadBus</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58</cp:revision>
  <cp:lastPrinted>2014-11-24T20:31:07Z</cp:lastPrinted>
  <dcterms:created xsi:type="dcterms:W3CDTF">2017-04-05T15:17:39Z</dcterms:created>
  <dcterms:modified xsi:type="dcterms:W3CDTF">2017-06-22T01:58:02Z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