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3"/>
  </p:notesMasterIdLst>
  <p:sldIdLst>
    <p:sldId id="283" r:id="rId5"/>
    <p:sldId id="344" r:id="rId6"/>
    <p:sldId id="345" r:id="rId7"/>
    <p:sldId id="346" r:id="rId8"/>
    <p:sldId id="349" r:id="rId9"/>
    <p:sldId id="347" r:id="rId10"/>
    <p:sldId id="348" r:id="rId11"/>
    <p:sldId id="359" r:id="rId12"/>
    <p:sldId id="350" r:id="rId13"/>
    <p:sldId id="351" r:id="rId14"/>
    <p:sldId id="352" r:id="rId15"/>
    <p:sldId id="353" r:id="rId16"/>
    <p:sldId id="354" r:id="rId17"/>
    <p:sldId id="355" r:id="rId18"/>
    <p:sldId id="356" r:id="rId19"/>
    <p:sldId id="357" r:id="rId20"/>
    <p:sldId id="358" r:id="rId21"/>
    <p:sldId id="339" r:id="rId2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6366" autoAdjust="0"/>
  </p:normalViewPr>
  <p:slideViewPr>
    <p:cSldViewPr snapToGrid="0">
      <p:cViewPr varScale="1">
        <p:scale>
          <a:sx n="71" d="100"/>
          <a:sy n="71" d="100"/>
        </p:scale>
        <p:origin x="864" y="48"/>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6/13/2017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22764AA-7678-49E4-9491-6F6F3546590A}" type="slidenum">
              <a:rPr lang="en-US" altLang="en-US" sz="1200">
                <a:solidFill>
                  <a:schemeClr val="tx1"/>
                </a:solidFill>
              </a:rPr>
              <a:pPr/>
              <a:t>12</a:t>
            </a:fld>
            <a:endParaRPr lang="en-US" altLang="en-US" sz="1200">
              <a:solidFill>
                <a:schemeClr val="tx1"/>
              </a:solidFill>
            </a:endParaRPr>
          </a:p>
        </p:txBody>
      </p:sp>
      <p:sp>
        <p:nvSpPr>
          <p:cNvPr id="285699" name="Rectangle 2"/>
          <p:cNvSpPr>
            <a:spLocks noGrp="1" noRot="1" noChangeAspect="1" noChangeArrowheads="1" noTextEdit="1"/>
          </p:cNvSpPr>
          <p:nvPr>
            <p:ph type="sldImg"/>
          </p:nvPr>
        </p:nvSpPr>
        <p:spPr>
          <a:xfrm>
            <a:off x="1106488" y="695325"/>
            <a:ext cx="4646612" cy="3486150"/>
          </a:xfrm>
          <a:ln/>
        </p:spPr>
      </p:sp>
      <p:sp>
        <p:nvSpPr>
          <p:cNvPr id="285700"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2014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8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F22986-7265-46AE-9AC9-E27BCE045C40}"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398358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C706BD4-50E7-4B50-81FD-47905FCE8B19}" type="slidenum">
              <a:rPr lang="en-US" altLang="en-US" sz="1200">
                <a:solidFill>
                  <a:schemeClr val="tx1"/>
                </a:solidFill>
              </a:rPr>
              <a:pPr/>
              <a:t>5</a:t>
            </a:fld>
            <a:endParaRPr lang="en-US" altLang="en-US" sz="1200">
              <a:solidFill>
                <a:schemeClr val="tx1"/>
              </a:solidFill>
            </a:endParaRPr>
          </a:p>
        </p:txBody>
      </p:sp>
      <p:sp>
        <p:nvSpPr>
          <p:cNvPr id="281603" name="Rectangle 2"/>
          <p:cNvSpPr>
            <a:spLocks noGrp="1" noRot="1" noChangeAspect="1" noChangeArrowheads="1" noTextEdit="1"/>
          </p:cNvSpPr>
          <p:nvPr>
            <p:ph type="sldImg"/>
          </p:nvPr>
        </p:nvSpPr>
        <p:spPr>
          <a:xfrm>
            <a:off x="1106488" y="695325"/>
            <a:ext cx="4646612" cy="3486150"/>
          </a:xfrm>
          <a:ln/>
        </p:spPr>
      </p:sp>
      <p:sp>
        <p:nvSpPr>
          <p:cNvPr id="281604"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43717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173AC5C-6D11-4BE2-8BBC-F983A4E1CB35}" type="slidenum">
              <a:rPr lang="en-US" altLang="en-US" sz="1200">
                <a:solidFill>
                  <a:schemeClr val="tx1"/>
                </a:solidFill>
              </a:rPr>
              <a:pPr/>
              <a:t>6</a:t>
            </a:fld>
            <a:endParaRPr lang="en-US" altLang="en-US" sz="1200">
              <a:solidFill>
                <a:schemeClr val="tx1"/>
              </a:solidFill>
            </a:endParaRPr>
          </a:p>
        </p:txBody>
      </p:sp>
      <p:sp>
        <p:nvSpPr>
          <p:cNvPr id="279555" name="Rectangle 2"/>
          <p:cNvSpPr>
            <a:spLocks noGrp="1" noRot="1" noChangeAspect="1" noChangeArrowheads="1" noTextEdit="1"/>
          </p:cNvSpPr>
          <p:nvPr>
            <p:ph type="sldImg"/>
          </p:nvPr>
        </p:nvSpPr>
        <p:spPr>
          <a:xfrm>
            <a:off x="1106488" y="695325"/>
            <a:ext cx="4646612" cy="3486150"/>
          </a:xfrm>
          <a:ln/>
        </p:spPr>
      </p:sp>
      <p:sp>
        <p:nvSpPr>
          <p:cNvPr id="279556"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94046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1A0DB3E-64A6-4C4D-87FC-D527379AA2E2}" type="slidenum">
              <a:rPr lang="en-US" altLang="en-US" sz="1200">
                <a:solidFill>
                  <a:schemeClr val="tx1"/>
                </a:solidFill>
              </a:rPr>
              <a:pPr/>
              <a:t>7</a:t>
            </a:fld>
            <a:endParaRPr lang="en-US" altLang="en-US" sz="1200">
              <a:solidFill>
                <a:schemeClr val="tx1"/>
              </a:solidFill>
            </a:endParaRPr>
          </a:p>
        </p:txBody>
      </p:sp>
      <p:sp>
        <p:nvSpPr>
          <p:cNvPr id="280579" name="Rectangle 2"/>
          <p:cNvSpPr>
            <a:spLocks noGrp="1" noRot="1" noChangeAspect="1" noChangeArrowheads="1" noTextEdit="1"/>
          </p:cNvSpPr>
          <p:nvPr>
            <p:ph type="sldImg"/>
          </p:nvPr>
        </p:nvSpPr>
        <p:spPr>
          <a:xfrm>
            <a:off x="1106488" y="695325"/>
            <a:ext cx="4646612" cy="3486150"/>
          </a:xfrm>
          <a:ln/>
        </p:spPr>
      </p:sp>
      <p:sp>
        <p:nvSpPr>
          <p:cNvPr id="28058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0163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11A910D-69BB-4418-992D-DC539D81EF1F}" type="slidenum">
              <a:rPr lang="en-US" altLang="en-US" sz="1200">
                <a:solidFill>
                  <a:schemeClr val="tx1"/>
                </a:solidFill>
              </a:rPr>
              <a:pPr/>
              <a:t>9</a:t>
            </a:fld>
            <a:endParaRPr lang="en-US" altLang="en-US" sz="1200">
              <a:solidFill>
                <a:schemeClr val="tx1"/>
              </a:solidFill>
            </a:endParaRPr>
          </a:p>
        </p:txBody>
      </p:sp>
      <p:sp>
        <p:nvSpPr>
          <p:cNvPr id="282627" name="Rectangle 2"/>
          <p:cNvSpPr>
            <a:spLocks noGrp="1" noRot="1" noChangeAspect="1" noChangeArrowheads="1" noTextEdit="1"/>
          </p:cNvSpPr>
          <p:nvPr>
            <p:ph type="sldImg"/>
          </p:nvPr>
        </p:nvSpPr>
        <p:spPr>
          <a:xfrm>
            <a:off x="1106488" y="695325"/>
            <a:ext cx="4646612" cy="3486150"/>
          </a:xfrm>
          <a:ln/>
        </p:spPr>
      </p:sp>
      <p:sp>
        <p:nvSpPr>
          <p:cNvPr id="28262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3335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0BF1BC-4D1C-496A-B359-BFAC94F1EDD6}" type="slidenum">
              <a:rPr lang="en-US" altLang="en-US" sz="1200">
                <a:solidFill>
                  <a:schemeClr val="tx1"/>
                </a:solidFill>
              </a:rPr>
              <a:pPr/>
              <a:t>10</a:t>
            </a:fld>
            <a:endParaRPr lang="en-US" altLang="en-US" sz="1200">
              <a:solidFill>
                <a:schemeClr val="tx1"/>
              </a:solidFill>
            </a:endParaRPr>
          </a:p>
        </p:txBody>
      </p:sp>
      <p:sp>
        <p:nvSpPr>
          <p:cNvPr id="283651" name="Rectangle 2"/>
          <p:cNvSpPr>
            <a:spLocks noGrp="1" noRot="1" noChangeAspect="1" noChangeArrowheads="1" noTextEdit="1"/>
          </p:cNvSpPr>
          <p:nvPr>
            <p:ph type="sldImg"/>
          </p:nvPr>
        </p:nvSpPr>
        <p:spPr>
          <a:xfrm>
            <a:off x="1106488" y="695325"/>
            <a:ext cx="4646612" cy="3486150"/>
          </a:xfrm>
          <a:ln/>
        </p:spPr>
      </p:sp>
      <p:sp>
        <p:nvSpPr>
          <p:cNvPr id="283652"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91512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9B54149-2C43-40F1-B34A-93166170C7E4}" type="slidenum">
              <a:rPr lang="en-US" altLang="en-US" sz="1200">
                <a:solidFill>
                  <a:schemeClr val="tx1"/>
                </a:solidFill>
              </a:rPr>
              <a:pPr/>
              <a:t>11</a:t>
            </a:fld>
            <a:endParaRPr lang="en-US" altLang="en-US" sz="1200">
              <a:solidFill>
                <a:schemeClr val="tx1"/>
              </a:solidFill>
            </a:endParaRPr>
          </a:p>
        </p:txBody>
      </p:sp>
      <p:sp>
        <p:nvSpPr>
          <p:cNvPr id="284675" name="Rectangle 2"/>
          <p:cNvSpPr>
            <a:spLocks noGrp="1" noRot="1" noChangeAspect="1" noChangeArrowheads="1" noTextEdit="1"/>
          </p:cNvSpPr>
          <p:nvPr>
            <p:ph type="sldImg"/>
          </p:nvPr>
        </p:nvSpPr>
        <p:spPr>
          <a:xfrm>
            <a:off x="1106488" y="695325"/>
            <a:ext cx="4646612" cy="3486150"/>
          </a:xfrm>
          <a:ln/>
        </p:spPr>
      </p:sp>
      <p:sp>
        <p:nvSpPr>
          <p:cNvPr id="284676"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59980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en-US"/>
              <a:t>Organizing Run Scripts</a:t>
            </a:r>
          </a:p>
        </p:txBody>
      </p:sp>
      <p:pic>
        <p:nvPicPr>
          <p:cNvPr id="108547" name="Picture 3" descr="Run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71056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Text Box 4"/>
          <p:cNvSpPr txBox="1">
            <a:spLocks noChangeArrowheads="1"/>
          </p:cNvSpPr>
          <p:nvPr/>
        </p:nvSpPr>
        <p:spPr bwMode="auto">
          <a:xfrm>
            <a:off x="5410200" y="1524000"/>
            <a:ext cx="33528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Compiles the Circuit Description</a:t>
            </a:r>
          </a:p>
        </p:txBody>
      </p:sp>
      <p:sp>
        <p:nvSpPr>
          <p:cNvPr id="108549" name="Line 5"/>
          <p:cNvSpPr>
            <a:spLocks noChangeShapeType="1"/>
          </p:cNvSpPr>
          <p:nvPr/>
        </p:nvSpPr>
        <p:spPr bwMode="auto">
          <a:xfrm flipH="1">
            <a:off x="4038600" y="1676400"/>
            <a:ext cx="1371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8550" name="Text Box 6"/>
          <p:cNvSpPr txBox="1">
            <a:spLocks noChangeArrowheads="1"/>
          </p:cNvSpPr>
          <p:nvPr/>
        </p:nvSpPr>
        <p:spPr bwMode="auto">
          <a:xfrm>
            <a:off x="5562600" y="3124200"/>
            <a:ext cx="3581400" cy="107950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Override Some Property Settings</a:t>
            </a:r>
            <a:br>
              <a:rPr lang="en-US" altLang="en-US"/>
            </a:br>
            <a:r>
              <a:rPr lang="en-US" altLang="en-US"/>
              <a:t>and/or</a:t>
            </a:r>
            <a:br>
              <a:rPr lang="en-US" altLang="en-US"/>
            </a:br>
            <a:r>
              <a:rPr lang="en-US" altLang="en-US"/>
              <a:t>Define Some Additional Circuit Element</a:t>
            </a:r>
          </a:p>
        </p:txBody>
      </p:sp>
      <p:sp>
        <p:nvSpPr>
          <p:cNvPr id="108551" name="AutoShape 7"/>
          <p:cNvSpPr>
            <a:spLocks/>
          </p:cNvSpPr>
          <p:nvPr/>
        </p:nvSpPr>
        <p:spPr bwMode="auto">
          <a:xfrm>
            <a:off x="5334000" y="3200400"/>
            <a:ext cx="152400" cy="990600"/>
          </a:xfrm>
          <a:prstGeom prst="rightBrace">
            <a:avLst>
              <a:gd name="adj1" fmla="val 54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2" name="Text Box 8"/>
          <p:cNvSpPr txBox="1">
            <a:spLocks noChangeArrowheads="1"/>
          </p:cNvSpPr>
          <p:nvPr/>
        </p:nvSpPr>
        <p:spPr bwMode="auto">
          <a:xfrm>
            <a:off x="2743200" y="4191000"/>
            <a:ext cx="21336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Change an option</a:t>
            </a:r>
          </a:p>
        </p:txBody>
      </p:sp>
      <p:sp>
        <p:nvSpPr>
          <p:cNvPr id="108553" name="Line 9"/>
          <p:cNvSpPr>
            <a:spLocks noChangeShapeType="1"/>
          </p:cNvSpPr>
          <p:nvPr/>
        </p:nvSpPr>
        <p:spPr bwMode="auto">
          <a:xfrm flipH="1" flipV="1">
            <a:off x="1676400" y="4267200"/>
            <a:ext cx="1066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8554" name="Text Box 10"/>
          <p:cNvSpPr txBox="1">
            <a:spLocks noChangeArrowheads="1"/>
          </p:cNvSpPr>
          <p:nvPr/>
        </p:nvSpPr>
        <p:spPr bwMode="auto">
          <a:xfrm>
            <a:off x="3505200" y="4800600"/>
            <a:ext cx="34290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Solve Snapshot Power Flow</a:t>
            </a:r>
          </a:p>
        </p:txBody>
      </p:sp>
      <p:sp>
        <p:nvSpPr>
          <p:cNvPr id="108555" name="Line 11"/>
          <p:cNvSpPr>
            <a:spLocks noChangeShapeType="1"/>
          </p:cNvSpPr>
          <p:nvPr/>
        </p:nvSpPr>
        <p:spPr bwMode="auto">
          <a:xfrm flipH="1" flipV="1">
            <a:off x="838200" y="4495800"/>
            <a:ext cx="2667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8556" name="AutoShape 12"/>
          <p:cNvSpPr>
            <a:spLocks/>
          </p:cNvSpPr>
          <p:nvPr/>
        </p:nvSpPr>
        <p:spPr bwMode="auto">
          <a:xfrm>
            <a:off x="2057400" y="4648200"/>
            <a:ext cx="381000" cy="990600"/>
          </a:xfrm>
          <a:prstGeom prst="rightBrace">
            <a:avLst>
              <a:gd name="adj1" fmla="val 2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8557" name="Text Box 13"/>
          <p:cNvSpPr txBox="1">
            <a:spLocks noChangeArrowheads="1"/>
          </p:cNvSpPr>
          <p:nvPr/>
        </p:nvSpPr>
        <p:spPr bwMode="auto">
          <a:xfrm>
            <a:off x="3200400" y="5562600"/>
            <a:ext cx="3429000" cy="346075"/>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Selected Results Display</a:t>
            </a:r>
          </a:p>
        </p:txBody>
      </p:sp>
      <p:sp>
        <p:nvSpPr>
          <p:cNvPr id="108558" name="Line 14"/>
          <p:cNvSpPr>
            <a:spLocks noChangeShapeType="1"/>
          </p:cNvSpPr>
          <p:nvPr/>
        </p:nvSpPr>
        <p:spPr bwMode="auto">
          <a:xfrm flipH="1" flipV="1">
            <a:off x="2438400" y="5181600"/>
            <a:ext cx="762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8559" name="TextBox 14"/>
          <p:cNvSpPr txBox="1">
            <a:spLocks noChangeArrowheads="1"/>
          </p:cNvSpPr>
          <p:nvPr/>
        </p:nvSpPr>
        <p:spPr bwMode="auto">
          <a:xfrm>
            <a:off x="381000" y="1447800"/>
            <a:ext cx="434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Based on 123-bus IEEE Test Feeder</a:t>
            </a:r>
          </a:p>
        </p:txBody>
      </p:sp>
    </p:spTree>
    <p:extLst>
      <p:ext uri="{BB962C8B-B14F-4D97-AF65-F5344CB8AC3E}">
        <p14:creationId xmlns:p14="http://schemas.microsoft.com/office/powerpoint/2010/main" val="301899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en-US"/>
              <a:t>Organizing Your Master File</a:t>
            </a:r>
          </a:p>
        </p:txBody>
      </p:sp>
      <p:pic>
        <p:nvPicPr>
          <p:cNvPr id="109571" name="Picture 3" descr="Maste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68199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Line 4"/>
          <p:cNvSpPr>
            <a:spLocks noChangeShapeType="1"/>
          </p:cNvSpPr>
          <p:nvPr/>
        </p:nvSpPr>
        <p:spPr bwMode="auto">
          <a:xfrm flipH="1">
            <a:off x="1143000" y="1600200"/>
            <a:ext cx="2209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9573" name="Text Box 5"/>
          <p:cNvSpPr txBox="1">
            <a:spLocks noChangeArrowheads="1"/>
          </p:cNvSpPr>
          <p:nvPr/>
        </p:nvSpPr>
        <p:spPr bwMode="auto">
          <a:xfrm>
            <a:off x="3048000" y="1447800"/>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 Compile Doesn’t Fail</a:t>
            </a:r>
          </a:p>
        </p:txBody>
      </p:sp>
      <p:sp>
        <p:nvSpPr>
          <p:cNvPr id="109574" name="AutoShape 6"/>
          <p:cNvSpPr>
            <a:spLocks/>
          </p:cNvSpPr>
          <p:nvPr/>
        </p:nvSpPr>
        <p:spPr bwMode="auto">
          <a:xfrm>
            <a:off x="2665413" y="2566988"/>
            <a:ext cx="519112" cy="925512"/>
          </a:xfrm>
          <a:prstGeom prst="rightBrace">
            <a:avLst>
              <a:gd name="adj1" fmla="val 148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9575" name="Text Box 7"/>
          <p:cNvSpPr txBox="1">
            <a:spLocks noChangeArrowheads="1"/>
          </p:cNvSpPr>
          <p:nvPr/>
        </p:nvSpPr>
        <p:spPr bwMode="auto">
          <a:xfrm>
            <a:off x="3201988" y="2846388"/>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General Library Data</a:t>
            </a:r>
          </a:p>
        </p:txBody>
      </p:sp>
      <p:sp>
        <p:nvSpPr>
          <p:cNvPr id="109576" name="AutoShape 8"/>
          <p:cNvSpPr>
            <a:spLocks/>
          </p:cNvSpPr>
          <p:nvPr/>
        </p:nvSpPr>
        <p:spPr bwMode="auto">
          <a:xfrm>
            <a:off x="3171825" y="3876675"/>
            <a:ext cx="298450" cy="517525"/>
          </a:xfrm>
          <a:prstGeom prst="rightBrace">
            <a:avLst>
              <a:gd name="adj1" fmla="val 144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9577" name="Text Box 9"/>
          <p:cNvSpPr txBox="1">
            <a:spLocks noChangeArrowheads="1"/>
          </p:cNvSpPr>
          <p:nvPr/>
        </p:nvSpPr>
        <p:spPr bwMode="auto">
          <a:xfrm>
            <a:off x="3500438" y="3925888"/>
            <a:ext cx="3886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for this Model</a:t>
            </a:r>
          </a:p>
        </p:txBody>
      </p:sp>
      <p:sp>
        <p:nvSpPr>
          <p:cNvPr id="109578" name="Text Box 10"/>
          <p:cNvSpPr txBox="1">
            <a:spLocks noChangeArrowheads="1"/>
          </p:cNvSpPr>
          <p:nvPr/>
        </p:nvSpPr>
        <p:spPr bwMode="auto">
          <a:xfrm>
            <a:off x="4175125" y="4718050"/>
            <a:ext cx="3886200" cy="954088"/>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Let OpenDSS Define the Voltage Bases</a:t>
            </a:r>
          </a:p>
          <a:p>
            <a:r>
              <a:rPr lang="en-US" altLang="en-US"/>
              <a:t>(You can do this explicitly with SetkVBase command)</a:t>
            </a:r>
          </a:p>
        </p:txBody>
      </p:sp>
      <p:sp>
        <p:nvSpPr>
          <p:cNvPr id="109579" name="Line 11"/>
          <p:cNvSpPr>
            <a:spLocks noChangeShapeType="1"/>
          </p:cNvSpPr>
          <p:nvPr/>
        </p:nvSpPr>
        <p:spPr bwMode="auto">
          <a:xfrm flipH="1" flipV="1">
            <a:off x="3735388" y="4781550"/>
            <a:ext cx="561975" cy="109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7407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fontScale="90000"/>
          </a:bodyPr>
          <a:lstStyle/>
          <a:p>
            <a:pPr eaLnBrk="1" hangingPunct="1"/>
            <a:r>
              <a:rPr lang="en-US" altLang="en-US"/>
              <a:t>Example:</a:t>
            </a:r>
            <a:br>
              <a:rPr lang="en-US" altLang="en-US"/>
            </a:br>
            <a:br>
              <a:rPr lang="en-US" altLang="en-US"/>
            </a:br>
            <a:r>
              <a:rPr lang="en-US" altLang="en-US"/>
              <a:t>IEEE 8500-Node Test Feeder</a:t>
            </a:r>
          </a:p>
        </p:txBody>
      </p:sp>
      <p:sp>
        <p:nvSpPr>
          <p:cNvPr id="110595" name="Rectangle 3"/>
          <p:cNvSpPr>
            <a:spLocks noGrp="1" noChangeArrowheads="1"/>
          </p:cNvSpPr>
          <p:nvPr>
            <p:ph type="body" idx="1"/>
          </p:nvPr>
        </p:nvSpPr>
        <p:spPr/>
        <p:txBody>
          <a:bodyPr/>
          <a:lstStyle/>
          <a:p>
            <a:pPr eaLnBrk="1" hangingPunct="1"/>
            <a:r>
              <a:rPr lang="en-US" altLang="en-US" dirty="0"/>
              <a:t>Load and exercise the IEEE 8500-Node Test Feeder Circuit </a:t>
            </a:r>
            <a:br>
              <a:rPr lang="en-US" altLang="en-US" dirty="0"/>
            </a:br>
            <a:r>
              <a:rPr lang="en-US" altLang="en-US" dirty="0"/>
              <a:t>– an example of a large circuit</a:t>
            </a:r>
          </a:p>
        </p:txBody>
      </p:sp>
    </p:spTree>
    <p:extLst>
      <p:ext uri="{BB962C8B-B14F-4D97-AF65-F5344CB8AC3E}">
        <p14:creationId xmlns:p14="http://schemas.microsoft.com/office/powerpoint/2010/main" val="386644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Location of the IEEE 8500-Node Test Feeder Files</a:t>
            </a:r>
          </a:p>
        </p:txBody>
      </p:sp>
      <p:pic>
        <p:nvPicPr>
          <p:cNvPr id="5" name="Picture 4"/>
          <p:cNvPicPr>
            <a:picLocks noChangeAspect="1"/>
          </p:cNvPicPr>
          <p:nvPr/>
        </p:nvPicPr>
        <p:blipFill>
          <a:blip r:embed="rId2"/>
          <a:stretch>
            <a:fillRect/>
          </a:stretch>
        </p:blipFill>
        <p:spPr>
          <a:xfrm>
            <a:off x="1709737" y="852487"/>
            <a:ext cx="5724525" cy="5153025"/>
          </a:xfrm>
          <a:prstGeom prst="rect">
            <a:avLst/>
          </a:prstGeom>
        </p:spPr>
      </p:pic>
      <p:sp>
        <p:nvSpPr>
          <p:cNvPr id="6" name="Arrow: Left 5"/>
          <p:cNvSpPr/>
          <p:nvPr/>
        </p:nvSpPr>
        <p:spPr bwMode="auto">
          <a:xfrm>
            <a:off x="7134330" y="4330840"/>
            <a:ext cx="1577591" cy="34164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396417" y="1527350"/>
            <a:ext cx="1313320" cy="24116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48625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File for IEEE 8500-Node Test Case</a:t>
            </a:r>
          </a:p>
        </p:txBody>
      </p:sp>
      <p:pic>
        <p:nvPicPr>
          <p:cNvPr id="3" name="Picture 2"/>
          <p:cNvPicPr>
            <a:picLocks noChangeAspect="1"/>
          </p:cNvPicPr>
          <p:nvPr/>
        </p:nvPicPr>
        <p:blipFill>
          <a:blip r:embed="rId2"/>
          <a:stretch>
            <a:fillRect/>
          </a:stretch>
        </p:blipFill>
        <p:spPr>
          <a:xfrm>
            <a:off x="1245996" y="760568"/>
            <a:ext cx="6260123" cy="5693261"/>
          </a:xfrm>
          <a:prstGeom prst="rect">
            <a:avLst/>
          </a:prstGeom>
          <a:effectLst>
            <a:innerShdw blurRad="114300">
              <a:prstClr val="black"/>
            </a:innerShdw>
          </a:effectLst>
        </p:spPr>
      </p:pic>
    </p:spTree>
    <p:extLst>
      <p:ext uri="{BB962C8B-B14F-4D97-AF65-F5344CB8AC3E}">
        <p14:creationId xmlns:p14="http://schemas.microsoft.com/office/powerpoint/2010/main" val="84063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Snippets of Circuit Script Files (they are large)</a:t>
            </a:r>
          </a:p>
        </p:txBody>
      </p:sp>
      <p:pic>
        <p:nvPicPr>
          <p:cNvPr id="3" name="Picture 2"/>
          <p:cNvPicPr>
            <a:picLocks noChangeAspect="1"/>
          </p:cNvPicPr>
          <p:nvPr/>
        </p:nvPicPr>
        <p:blipFill>
          <a:blip r:embed="rId2"/>
          <a:stretch>
            <a:fillRect/>
          </a:stretch>
        </p:blipFill>
        <p:spPr>
          <a:xfrm>
            <a:off x="0" y="870668"/>
            <a:ext cx="9144000" cy="870130"/>
          </a:xfrm>
          <a:prstGeom prst="rect">
            <a:avLst/>
          </a:prstGeom>
        </p:spPr>
      </p:pic>
      <p:pic>
        <p:nvPicPr>
          <p:cNvPr id="4" name="Picture 3"/>
          <p:cNvPicPr>
            <a:picLocks noChangeAspect="1"/>
          </p:cNvPicPr>
          <p:nvPr/>
        </p:nvPicPr>
        <p:blipFill>
          <a:blip r:embed="rId3"/>
          <a:stretch>
            <a:fillRect/>
          </a:stretch>
        </p:blipFill>
        <p:spPr>
          <a:xfrm>
            <a:off x="0" y="1872802"/>
            <a:ext cx="9144000" cy="875585"/>
          </a:xfrm>
          <a:prstGeom prst="rect">
            <a:avLst/>
          </a:prstGeom>
        </p:spPr>
      </p:pic>
      <p:pic>
        <p:nvPicPr>
          <p:cNvPr id="5" name="Picture 4"/>
          <p:cNvPicPr>
            <a:picLocks noChangeAspect="1"/>
          </p:cNvPicPr>
          <p:nvPr/>
        </p:nvPicPr>
        <p:blipFill>
          <a:blip r:embed="rId4"/>
          <a:stretch>
            <a:fillRect/>
          </a:stretch>
        </p:blipFill>
        <p:spPr>
          <a:xfrm>
            <a:off x="0" y="2880391"/>
            <a:ext cx="9144000" cy="1227843"/>
          </a:xfrm>
          <a:prstGeom prst="rect">
            <a:avLst/>
          </a:prstGeom>
        </p:spPr>
      </p:pic>
      <p:pic>
        <p:nvPicPr>
          <p:cNvPr id="6" name="Picture 5"/>
          <p:cNvPicPr>
            <a:picLocks noChangeAspect="1"/>
          </p:cNvPicPr>
          <p:nvPr/>
        </p:nvPicPr>
        <p:blipFill>
          <a:blip r:embed="rId5"/>
          <a:stretch>
            <a:fillRect/>
          </a:stretch>
        </p:blipFill>
        <p:spPr>
          <a:xfrm>
            <a:off x="196518" y="4450687"/>
            <a:ext cx="8067675" cy="2076450"/>
          </a:xfrm>
          <a:prstGeom prst="rect">
            <a:avLst/>
          </a:prstGeom>
        </p:spPr>
      </p:pic>
    </p:spTree>
    <p:extLst>
      <p:ext uri="{BB962C8B-B14F-4D97-AF65-F5344CB8AC3E}">
        <p14:creationId xmlns:p14="http://schemas.microsoft.com/office/powerpoint/2010/main" val="81230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Plot</a:t>
            </a:r>
          </a:p>
        </p:txBody>
      </p:sp>
      <p:pic>
        <p:nvPicPr>
          <p:cNvPr id="3" name="Picture 2"/>
          <p:cNvPicPr>
            <a:picLocks noChangeAspect="1"/>
          </p:cNvPicPr>
          <p:nvPr/>
        </p:nvPicPr>
        <p:blipFill rotWithShape="1">
          <a:blip r:embed="rId2"/>
          <a:srcRect t="4266"/>
          <a:stretch/>
        </p:blipFill>
        <p:spPr>
          <a:xfrm>
            <a:off x="1418114" y="1226371"/>
            <a:ext cx="5819775" cy="5398215"/>
          </a:xfrm>
          <a:prstGeom prst="rect">
            <a:avLst/>
          </a:prstGeom>
        </p:spPr>
      </p:pic>
      <p:sp>
        <p:nvSpPr>
          <p:cNvPr id="4" name="TextBox 3"/>
          <p:cNvSpPr txBox="1"/>
          <p:nvPr/>
        </p:nvSpPr>
        <p:spPr>
          <a:xfrm>
            <a:off x="1095270" y="673240"/>
            <a:ext cx="6662057" cy="338554"/>
          </a:xfrm>
          <a:prstGeom prst="rect">
            <a:avLst/>
          </a:prstGeom>
          <a:noFill/>
        </p:spPr>
        <p:txBody>
          <a:bodyPr wrap="square" rtlCol="0">
            <a:spAutoFit/>
          </a:bodyPr>
          <a:lstStyle/>
          <a:p>
            <a:r>
              <a:rPr lang="en-US" b="1" dirty="0"/>
              <a:t>Plot Circuit Power Max=2000 dots=n labels=n  C1=Blue  1ph=3</a:t>
            </a:r>
            <a:endParaRPr lang="en-US" dirty="0"/>
          </a:p>
        </p:txBody>
      </p:sp>
    </p:spTree>
    <p:extLst>
      <p:ext uri="{BB962C8B-B14F-4D97-AF65-F5344CB8AC3E}">
        <p14:creationId xmlns:p14="http://schemas.microsoft.com/office/powerpoint/2010/main" val="2745913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Profile Plot</a:t>
            </a:r>
          </a:p>
        </p:txBody>
      </p:sp>
      <p:pic>
        <p:nvPicPr>
          <p:cNvPr id="3" name="Picture 2"/>
          <p:cNvPicPr>
            <a:picLocks noChangeAspect="1"/>
          </p:cNvPicPr>
          <p:nvPr/>
        </p:nvPicPr>
        <p:blipFill>
          <a:blip r:embed="rId2"/>
          <a:stretch>
            <a:fillRect/>
          </a:stretch>
        </p:blipFill>
        <p:spPr>
          <a:xfrm>
            <a:off x="1543207" y="1560740"/>
            <a:ext cx="5514975" cy="4781550"/>
          </a:xfrm>
          <a:prstGeom prst="rect">
            <a:avLst/>
          </a:prstGeom>
        </p:spPr>
      </p:pic>
      <p:sp>
        <p:nvSpPr>
          <p:cNvPr id="4" name="TextBox 3"/>
          <p:cNvSpPr txBox="1"/>
          <p:nvPr/>
        </p:nvSpPr>
        <p:spPr>
          <a:xfrm>
            <a:off x="1587640" y="914083"/>
            <a:ext cx="6018962" cy="338554"/>
          </a:xfrm>
          <a:prstGeom prst="rect">
            <a:avLst/>
          </a:prstGeom>
          <a:noFill/>
        </p:spPr>
        <p:txBody>
          <a:bodyPr wrap="square" rtlCol="0">
            <a:spAutoFit/>
          </a:bodyPr>
          <a:lstStyle/>
          <a:p>
            <a:r>
              <a:rPr lang="en-US" b="1" dirty="0"/>
              <a:t>Plot profile phases=all</a:t>
            </a:r>
            <a:endParaRPr lang="en-US" dirty="0"/>
          </a:p>
        </p:txBody>
      </p:sp>
      <p:sp>
        <p:nvSpPr>
          <p:cNvPr id="5" name="Oval 4"/>
          <p:cNvSpPr/>
          <p:nvPr/>
        </p:nvSpPr>
        <p:spPr bwMode="auto">
          <a:xfrm>
            <a:off x="5195944" y="4313816"/>
            <a:ext cx="559398" cy="75303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6" name="TextBox 5"/>
          <p:cNvSpPr txBox="1"/>
          <p:nvPr/>
        </p:nvSpPr>
        <p:spPr>
          <a:xfrm>
            <a:off x="7153835" y="4313816"/>
            <a:ext cx="1715845" cy="584775"/>
          </a:xfrm>
          <a:prstGeom prst="rect">
            <a:avLst/>
          </a:prstGeom>
          <a:noFill/>
        </p:spPr>
        <p:txBody>
          <a:bodyPr wrap="square" rtlCol="0">
            <a:spAutoFit/>
          </a:bodyPr>
          <a:lstStyle/>
          <a:p>
            <a:r>
              <a:rPr lang="en-US" dirty="0"/>
              <a:t>Secondary Drops</a:t>
            </a:r>
          </a:p>
        </p:txBody>
      </p:sp>
      <p:cxnSp>
        <p:nvCxnSpPr>
          <p:cNvPr id="8" name="Straight Arrow Connector 7"/>
          <p:cNvCxnSpPr/>
          <p:nvPr/>
        </p:nvCxnSpPr>
        <p:spPr bwMode="auto">
          <a:xfrm flipH="1">
            <a:off x="5841402" y="4485939"/>
            <a:ext cx="1441525" cy="120264"/>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18566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Scripting Basics – Large Circuits</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a:t>Scripting Large Circuits</a:t>
            </a:r>
          </a:p>
        </p:txBody>
      </p:sp>
      <p:sp>
        <p:nvSpPr>
          <p:cNvPr id="103427" name="Content Placeholder 2"/>
          <p:cNvSpPr>
            <a:spLocks noGrp="1"/>
          </p:cNvSpPr>
          <p:nvPr>
            <p:ph idx="1"/>
          </p:nvPr>
        </p:nvSpPr>
        <p:spPr/>
        <p:txBody>
          <a:bodyPr/>
          <a:lstStyle/>
          <a:p>
            <a:r>
              <a:rPr lang="en-US" altLang="en-US" dirty="0"/>
              <a:t>For small circuits, it is often sufficient to put all the scripts in a single file</a:t>
            </a:r>
          </a:p>
          <a:p>
            <a:pPr lvl="1"/>
            <a:r>
              <a:rPr lang="en-US" altLang="en-US" dirty="0"/>
              <a:t>Many of the IEEE test feeder examples are mostly in a single file</a:t>
            </a:r>
          </a:p>
          <a:p>
            <a:r>
              <a:rPr lang="en-US" altLang="en-US" dirty="0"/>
              <a:t>When you have large amounts of data, a more disciplined approach is recommended</a:t>
            </a:r>
          </a:p>
          <a:p>
            <a:r>
              <a:rPr lang="en-US" altLang="en-US" b="1" dirty="0"/>
              <a:t>Redirect</a:t>
            </a:r>
            <a:r>
              <a:rPr lang="en-US" altLang="en-US" dirty="0"/>
              <a:t> Command</a:t>
            </a:r>
          </a:p>
          <a:p>
            <a:pPr lvl="1"/>
            <a:r>
              <a:rPr lang="en-US" altLang="en-US" dirty="0"/>
              <a:t>Redirects the input to another file</a:t>
            </a:r>
          </a:p>
          <a:p>
            <a:pPr lvl="1"/>
            <a:r>
              <a:rPr lang="en-US" altLang="en-US" dirty="0"/>
              <a:t>Returns to home directory</a:t>
            </a:r>
          </a:p>
          <a:p>
            <a:r>
              <a:rPr lang="en-US" altLang="en-US" b="1" dirty="0"/>
              <a:t>Compile</a:t>
            </a:r>
            <a:r>
              <a:rPr lang="en-US" altLang="en-US" dirty="0"/>
              <a:t> Command</a:t>
            </a:r>
          </a:p>
          <a:p>
            <a:pPr lvl="1"/>
            <a:r>
              <a:rPr lang="en-US" altLang="en-US" dirty="0"/>
              <a:t>Same as Redirect except repositions home directory</a:t>
            </a:r>
          </a:p>
        </p:txBody>
      </p:sp>
    </p:spTree>
    <p:extLst>
      <p:ext uri="{BB962C8B-B14F-4D97-AF65-F5344CB8AC3E}">
        <p14:creationId xmlns:p14="http://schemas.microsoft.com/office/powerpoint/2010/main" val="6786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4320" y="710288"/>
            <a:ext cx="7909033" cy="6091114"/>
          </a:xfrm>
          <a:prstGeom prst="rect">
            <a:avLst/>
          </a:prstGeom>
        </p:spPr>
      </p:pic>
      <p:sp>
        <p:nvSpPr>
          <p:cNvPr id="106498" name="Rectangle 2"/>
          <p:cNvSpPr>
            <a:spLocks noGrp="1" noChangeArrowheads="1"/>
          </p:cNvSpPr>
          <p:nvPr>
            <p:ph type="title"/>
          </p:nvPr>
        </p:nvSpPr>
        <p:spPr/>
        <p:txBody>
          <a:bodyPr/>
          <a:lstStyle/>
          <a:p>
            <a:pPr eaLnBrk="1" hangingPunct="1"/>
            <a:r>
              <a:rPr lang="en-US" altLang="en-US" dirty="0"/>
              <a:t>The </a:t>
            </a:r>
            <a:r>
              <a:rPr lang="en-US" altLang="en-US" dirty="0" err="1"/>
              <a:t>OpenDSS</a:t>
            </a:r>
            <a:r>
              <a:rPr lang="en-US" altLang="en-US" dirty="0"/>
              <a:t> Main Screen</a:t>
            </a:r>
          </a:p>
        </p:txBody>
      </p:sp>
      <p:sp>
        <p:nvSpPr>
          <p:cNvPr id="106500" name="Text Box 4"/>
          <p:cNvSpPr txBox="1">
            <a:spLocks noChangeArrowheads="1"/>
          </p:cNvSpPr>
          <p:nvPr/>
        </p:nvSpPr>
        <p:spPr bwMode="auto">
          <a:xfrm>
            <a:off x="5300506" y="3228975"/>
            <a:ext cx="2743200" cy="346075"/>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Selection to execute</a:t>
            </a:r>
          </a:p>
        </p:txBody>
      </p:sp>
      <p:sp>
        <p:nvSpPr>
          <p:cNvPr id="106501" name="Line 5"/>
          <p:cNvSpPr>
            <a:spLocks noChangeShapeType="1"/>
          </p:cNvSpPr>
          <p:nvPr/>
        </p:nvSpPr>
        <p:spPr bwMode="auto">
          <a:xfrm flipH="1">
            <a:off x="6235910" y="5504774"/>
            <a:ext cx="158128" cy="9965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6502" name="Text Box 6"/>
          <p:cNvSpPr txBox="1">
            <a:spLocks noChangeArrowheads="1"/>
          </p:cNvSpPr>
          <p:nvPr/>
        </p:nvSpPr>
        <p:spPr bwMode="auto">
          <a:xfrm>
            <a:off x="3150301" y="4465638"/>
            <a:ext cx="2743200" cy="830997"/>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Main Script Tab never goes away. Put some frequently-used commands here.</a:t>
            </a:r>
          </a:p>
        </p:txBody>
      </p:sp>
      <p:sp>
        <p:nvSpPr>
          <p:cNvPr id="106503" name="Line 7"/>
          <p:cNvSpPr>
            <a:spLocks noChangeShapeType="1"/>
          </p:cNvSpPr>
          <p:nvPr/>
        </p:nvSpPr>
        <p:spPr bwMode="auto">
          <a:xfrm flipH="1">
            <a:off x="1959040" y="5296636"/>
            <a:ext cx="1191259" cy="9447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6504" name="Text Box 8"/>
          <p:cNvSpPr txBox="1">
            <a:spLocks noChangeArrowheads="1"/>
          </p:cNvSpPr>
          <p:nvPr/>
        </p:nvSpPr>
        <p:spPr bwMode="auto">
          <a:xfrm>
            <a:off x="1401602" y="2105085"/>
            <a:ext cx="2034933" cy="584775"/>
          </a:xfrm>
          <a:prstGeom prst="rect">
            <a:avLst/>
          </a:prstGeom>
          <a:solidFill>
            <a:schemeClr val="bg1"/>
          </a:solidFill>
          <a:ln w="9525">
            <a:solidFill>
              <a:schemeClr val="tx1"/>
            </a:solidFill>
            <a:miter lim="800000"/>
            <a:headEnd/>
            <a:tailEnd/>
          </a:ln>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Solution Summary and Results</a:t>
            </a:r>
          </a:p>
        </p:txBody>
      </p:sp>
      <p:sp>
        <p:nvSpPr>
          <p:cNvPr id="106505" name="Line 9"/>
          <p:cNvSpPr>
            <a:spLocks noChangeShapeType="1"/>
          </p:cNvSpPr>
          <p:nvPr/>
        </p:nvSpPr>
        <p:spPr bwMode="auto">
          <a:xfrm flipH="1">
            <a:off x="673240" y="2689860"/>
            <a:ext cx="728362" cy="646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6506" name="Text Box 10"/>
          <p:cNvSpPr txBox="1">
            <a:spLocks noChangeArrowheads="1"/>
          </p:cNvSpPr>
          <p:nvPr/>
        </p:nvSpPr>
        <p:spPr bwMode="auto">
          <a:xfrm>
            <a:off x="5893501" y="537251"/>
            <a:ext cx="2361220" cy="346075"/>
          </a:xfrm>
          <a:prstGeom prst="rect">
            <a:avLst/>
          </a:prstGeom>
          <a:solidFill>
            <a:schemeClr val="bg1"/>
          </a:solidFill>
          <a:ln w="9525">
            <a:solidFill>
              <a:schemeClr val="tx1"/>
            </a:solidFill>
            <a:miter lim="800000"/>
            <a:headEnd/>
            <a:tailEnd/>
          </a:ln>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Results Text Box</a:t>
            </a:r>
          </a:p>
        </p:txBody>
      </p:sp>
      <p:sp>
        <p:nvSpPr>
          <p:cNvPr id="106507" name="Line 11"/>
          <p:cNvSpPr>
            <a:spLocks noChangeShapeType="1"/>
          </p:cNvSpPr>
          <p:nvPr/>
        </p:nvSpPr>
        <p:spPr bwMode="auto">
          <a:xfrm flipH="1">
            <a:off x="5206721" y="918251"/>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6508" name="Text Box 12"/>
          <p:cNvSpPr txBox="1">
            <a:spLocks noChangeArrowheads="1"/>
          </p:cNvSpPr>
          <p:nvPr/>
        </p:nvSpPr>
        <p:spPr bwMode="auto">
          <a:xfrm>
            <a:off x="3080461" y="5461012"/>
            <a:ext cx="2192159" cy="338554"/>
          </a:xfrm>
          <a:prstGeom prst="rect">
            <a:avLst/>
          </a:prstGeom>
          <a:solidFill>
            <a:schemeClr val="bg1"/>
          </a:solidFill>
          <a:ln w="9525">
            <a:solidFill>
              <a:schemeClr val="tx1"/>
            </a:solidFill>
            <a:miter lim="800000"/>
            <a:headEnd/>
            <a:tailEnd/>
          </a:ln>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Tabs for script files </a:t>
            </a:r>
          </a:p>
        </p:txBody>
      </p:sp>
      <p:sp>
        <p:nvSpPr>
          <p:cNvPr id="15" name="Text Box 12"/>
          <p:cNvSpPr txBox="1">
            <a:spLocks noChangeArrowheads="1"/>
          </p:cNvSpPr>
          <p:nvPr/>
        </p:nvSpPr>
        <p:spPr bwMode="auto">
          <a:xfrm>
            <a:off x="6394040" y="5270814"/>
            <a:ext cx="1676400" cy="338554"/>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solidFill>
                  <a:schemeClr val="accent1"/>
                </a:solidFill>
              </a:rPr>
              <a:t>Active Script file</a:t>
            </a:r>
          </a:p>
        </p:txBody>
      </p:sp>
      <p:sp>
        <p:nvSpPr>
          <p:cNvPr id="16" name="Line 5"/>
          <p:cNvSpPr>
            <a:spLocks noChangeShapeType="1"/>
          </p:cNvSpPr>
          <p:nvPr/>
        </p:nvSpPr>
        <p:spPr bwMode="auto">
          <a:xfrm flipH="1">
            <a:off x="4250453" y="3382610"/>
            <a:ext cx="1022167" cy="7716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 name="Right Brace 3"/>
          <p:cNvSpPr/>
          <p:nvPr/>
        </p:nvSpPr>
        <p:spPr bwMode="auto">
          <a:xfrm rot="16200000">
            <a:off x="3869513" y="4428403"/>
            <a:ext cx="350891" cy="3093218"/>
          </a:xfrm>
          <a:prstGeom prst="rightBrace">
            <a:avLst>
              <a:gd name="adj1" fmla="val 0"/>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410696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en-US" dirty="0"/>
              <a:t>Using the Main Screen</a:t>
            </a:r>
          </a:p>
        </p:txBody>
      </p:sp>
      <p:sp>
        <p:nvSpPr>
          <p:cNvPr id="104451" name="Rectangle 3"/>
          <p:cNvSpPr>
            <a:spLocks noGrp="1" noChangeArrowheads="1"/>
          </p:cNvSpPr>
          <p:nvPr>
            <p:ph type="body" idx="1"/>
          </p:nvPr>
        </p:nvSpPr>
        <p:spPr/>
        <p:txBody>
          <a:bodyPr/>
          <a:lstStyle/>
          <a:p>
            <a:r>
              <a:rPr lang="en-US" altLang="en-US" dirty="0"/>
              <a:t>You can switch between tabs and execute pieces of code from one window and then another</a:t>
            </a:r>
          </a:p>
          <a:p>
            <a:endParaRPr lang="en-US" altLang="en-US" dirty="0"/>
          </a:p>
          <a:p>
            <a:r>
              <a:rPr lang="en-US" altLang="en-US" dirty="0" err="1"/>
              <a:t>OpenDSS</a:t>
            </a:r>
            <a:r>
              <a:rPr lang="en-US" altLang="en-US" dirty="0"/>
              <a:t> is always running and remains in the state after the last command until you tell it to do something else</a:t>
            </a:r>
          </a:p>
          <a:p>
            <a:endParaRPr lang="en-US" altLang="en-US" dirty="0"/>
          </a:p>
          <a:p>
            <a:pPr eaLnBrk="1" hangingPunct="1"/>
            <a:r>
              <a:rPr lang="en-US" altLang="en-US" dirty="0"/>
              <a:t>OpenDSS.exe saves all windows on the main screen </a:t>
            </a:r>
          </a:p>
          <a:p>
            <a:pPr lvl="1" eaLnBrk="1" hangingPunct="1"/>
            <a:r>
              <a:rPr lang="en-US" altLang="en-US" dirty="0"/>
              <a:t>They appear where you left them when you shut down</a:t>
            </a:r>
          </a:p>
          <a:p>
            <a:pPr lvl="1" eaLnBrk="1" hangingPunct="1"/>
            <a:r>
              <a:rPr lang="en-US" altLang="en-US" dirty="0"/>
              <a:t>The next time you start up, you can resume your work</a:t>
            </a:r>
          </a:p>
          <a:p>
            <a:pPr lvl="1" eaLnBrk="1" hangingPunct="1"/>
            <a:endParaRPr lang="en-US" altLang="en-US" dirty="0"/>
          </a:p>
          <a:p>
            <a:pPr eaLnBrk="1" hangingPunct="1"/>
            <a:r>
              <a:rPr lang="en-US" altLang="en-US" dirty="0"/>
              <a:t>Values are saved to the Windows Registry</a:t>
            </a:r>
          </a:p>
          <a:p>
            <a:pPr eaLnBrk="1" hangingPunct="1"/>
            <a:endParaRPr lang="en-US" altLang="en-US" dirty="0"/>
          </a:p>
          <a:p>
            <a:pPr eaLnBrk="1" hangingPunct="1">
              <a:buFontTx/>
              <a:buNone/>
            </a:pPr>
            <a:endParaRPr lang="en-US" altLang="en-US" dirty="0"/>
          </a:p>
        </p:txBody>
      </p:sp>
    </p:spTree>
    <p:extLst>
      <p:ext uri="{BB962C8B-B14F-4D97-AF65-F5344CB8AC3E}">
        <p14:creationId xmlns:p14="http://schemas.microsoft.com/office/powerpoint/2010/main" val="140487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en-US"/>
              <a:t>OpenDSS Registry Entries</a:t>
            </a:r>
          </a:p>
        </p:txBody>
      </p:sp>
      <p:sp>
        <p:nvSpPr>
          <p:cNvPr id="105475" name="Rectangle 3"/>
          <p:cNvSpPr>
            <a:spLocks noGrp="1" noChangeArrowheads="1"/>
          </p:cNvSpPr>
          <p:nvPr>
            <p:ph type="body" idx="1"/>
          </p:nvPr>
        </p:nvSpPr>
        <p:spPr>
          <a:xfrm>
            <a:off x="457200" y="1416050"/>
            <a:ext cx="8226425" cy="1077913"/>
          </a:xfrm>
        </p:spPr>
        <p:txBody>
          <a:bodyPr/>
          <a:lstStyle/>
          <a:p>
            <a:pPr eaLnBrk="1" hangingPunct="1"/>
            <a:r>
              <a:rPr lang="en-US" altLang="en-US"/>
              <a:t>Certain persistent values are saved to the Windows Registry upon exiting the program</a:t>
            </a:r>
          </a:p>
        </p:txBody>
      </p:sp>
      <p:pic>
        <p:nvPicPr>
          <p:cNvPr id="105476" name="Picture 4" descr="Registry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2247900"/>
            <a:ext cx="7258050"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Picture 5" descr="Registry3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4519613"/>
            <a:ext cx="73501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Oval 6"/>
          <p:cNvSpPr>
            <a:spLocks noChangeArrowheads="1"/>
          </p:cNvSpPr>
          <p:nvPr/>
        </p:nvSpPr>
        <p:spPr bwMode="auto">
          <a:xfrm>
            <a:off x="4876800" y="3060700"/>
            <a:ext cx="1320800" cy="266700"/>
          </a:xfrm>
          <a:prstGeom prst="ellipse">
            <a:avLst/>
          </a:prstGeom>
          <a:noFill/>
          <a:ln w="2857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5479" name="Oval 7"/>
          <p:cNvSpPr>
            <a:spLocks noChangeArrowheads="1"/>
          </p:cNvSpPr>
          <p:nvPr/>
        </p:nvSpPr>
        <p:spPr bwMode="auto">
          <a:xfrm>
            <a:off x="5118100" y="5308600"/>
            <a:ext cx="2006600" cy="317500"/>
          </a:xfrm>
          <a:prstGeom prst="ellipse">
            <a:avLst/>
          </a:prstGeom>
          <a:noFill/>
          <a:ln w="2857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5480" name="Text Box 8"/>
          <p:cNvSpPr txBox="1">
            <a:spLocks noChangeArrowheads="1"/>
          </p:cNvSpPr>
          <p:nvPr/>
        </p:nvSpPr>
        <p:spPr bwMode="auto">
          <a:xfrm>
            <a:off x="6184900" y="2844800"/>
            <a:ext cx="262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Default Editor Setting</a:t>
            </a:r>
          </a:p>
        </p:txBody>
      </p:sp>
      <p:sp>
        <p:nvSpPr>
          <p:cNvPr id="105481" name="Text Box 9"/>
          <p:cNvSpPr txBox="1">
            <a:spLocks noChangeArrowheads="1"/>
          </p:cNvSpPr>
          <p:nvPr/>
        </p:nvSpPr>
        <p:spPr bwMode="auto">
          <a:xfrm>
            <a:off x="6515100" y="4978400"/>
            <a:ext cx="23368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After Redefining</a:t>
            </a:r>
          </a:p>
        </p:txBody>
      </p:sp>
    </p:spTree>
    <p:extLst>
      <p:ext uri="{BB962C8B-B14F-4D97-AF65-F5344CB8AC3E}">
        <p14:creationId xmlns:p14="http://schemas.microsoft.com/office/powerpoint/2010/main" val="109380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Organizing Your Script Files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271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en-US"/>
              <a:t>A Common Sense Structuring of Script Files</a:t>
            </a:r>
          </a:p>
        </p:txBody>
      </p:sp>
      <p:sp>
        <p:nvSpPr>
          <p:cNvPr id="107523" name="Text Box 3"/>
          <p:cNvSpPr txBox="1">
            <a:spLocks noChangeArrowheads="1"/>
          </p:cNvSpPr>
          <p:nvPr/>
        </p:nvSpPr>
        <p:spPr bwMode="auto">
          <a:xfrm>
            <a:off x="609600" y="1447800"/>
            <a:ext cx="2971800" cy="346075"/>
          </a:xfrm>
          <a:prstGeom prst="rect">
            <a:avLst/>
          </a:prstGeom>
          <a:solidFill>
            <a:schemeClr val="accent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Run_The_Master.DSS</a:t>
            </a:r>
          </a:p>
        </p:txBody>
      </p:sp>
      <p:sp>
        <p:nvSpPr>
          <p:cNvPr id="107524" name="Text Box 4"/>
          <p:cNvSpPr txBox="1">
            <a:spLocks noChangeArrowheads="1"/>
          </p:cNvSpPr>
          <p:nvPr/>
        </p:nvSpPr>
        <p:spPr bwMode="auto">
          <a:xfrm>
            <a:off x="2286000" y="1905000"/>
            <a:ext cx="2971800" cy="346075"/>
          </a:xfrm>
          <a:prstGeom prst="rect">
            <a:avLst/>
          </a:prstGeom>
          <a:solidFill>
            <a:schemeClr val="accent2"/>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Master.DSS</a:t>
            </a:r>
          </a:p>
        </p:txBody>
      </p:sp>
      <p:sp>
        <p:nvSpPr>
          <p:cNvPr id="107525" name="Text Box 5"/>
          <p:cNvSpPr txBox="1">
            <a:spLocks noChangeArrowheads="1"/>
          </p:cNvSpPr>
          <p:nvPr/>
        </p:nvSpPr>
        <p:spPr bwMode="auto">
          <a:xfrm>
            <a:off x="4114800" y="24384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LineCodes.DSS</a:t>
            </a:r>
          </a:p>
        </p:txBody>
      </p:sp>
      <p:sp>
        <p:nvSpPr>
          <p:cNvPr id="107526" name="Text Box 6"/>
          <p:cNvSpPr txBox="1">
            <a:spLocks noChangeArrowheads="1"/>
          </p:cNvSpPr>
          <p:nvPr/>
        </p:nvSpPr>
        <p:spPr bwMode="auto">
          <a:xfrm>
            <a:off x="4114800" y="2895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WireData.DSS</a:t>
            </a:r>
          </a:p>
        </p:txBody>
      </p:sp>
      <p:sp>
        <p:nvSpPr>
          <p:cNvPr id="107527" name="Text Box 7"/>
          <p:cNvSpPr txBox="1">
            <a:spLocks noChangeArrowheads="1"/>
          </p:cNvSpPr>
          <p:nvPr/>
        </p:nvSpPr>
        <p:spPr bwMode="auto">
          <a:xfrm>
            <a:off x="4114800" y="3276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LineGeometry.DSS</a:t>
            </a:r>
          </a:p>
        </p:txBody>
      </p:sp>
      <p:sp>
        <p:nvSpPr>
          <p:cNvPr id="107528" name="Text Box 8"/>
          <p:cNvSpPr txBox="1">
            <a:spLocks noChangeArrowheads="1"/>
          </p:cNvSpPr>
          <p:nvPr/>
        </p:nvSpPr>
        <p:spPr bwMode="auto">
          <a:xfrm>
            <a:off x="4114800" y="3733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Spectrum.DSS</a:t>
            </a:r>
          </a:p>
        </p:txBody>
      </p:sp>
      <p:sp>
        <p:nvSpPr>
          <p:cNvPr id="107529" name="Text Box 9"/>
          <p:cNvSpPr txBox="1">
            <a:spLocks noChangeArrowheads="1"/>
          </p:cNvSpPr>
          <p:nvPr/>
        </p:nvSpPr>
        <p:spPr bwMode="auto">
          <a:xfrm>
            <a:off x="4114800" y="4114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LoadShape.DSS</a:t>
            </a:r>
          </a:p>
        </p:txBody>
      </p:sp>
      <p:sp>
        <p:nvSpPr>
          <p:cNvPr id="107530" name="AutoShape 10"/>
          <p:cNvSpPr>
            <a:spLocks/>
          </p:cNvSpPr>
          <p:nvPr/>
        </p:nvSpPr>
        <p:spPr bwMode="auto">
          <a:xfrm>
            <a:off x="7315200" y="2438400"/>
            <a:ext cx="228600" cy="20574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1" name="Text Box 11"/>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Libraries</a:t>
            </a:r>
          </a:p>
        </p:txBody>
      </p:sp>
      <p:sp>
        <p:nvSpPr>
          <p:cNvPr id="107532" name="Text Box 12"/>
          <p:cNvSpPr txBox="1">
            <a:spLocks noChangeArrowheads="1"/>
          </p:cNvSpPr>
          <p:nvPr/>
        </p:nvSpPr>
        <p:spPr bwMode="auto">
          <a:xfrm>
            <a:off x="685800" y="34290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Put a “Clear” in here</a:t>
            </a:r>
          </a:p>
        </p:txBody>
      </p:sp>
      <p:sp>
        <p:nvSpPr>
          <p:cNvPr id="107533" name="Line 13"/>
          <p:cNvSpPr>
            <a:spLocks noChangeShapeType="1"/>
          </p:cNvSpPr>
          <p:nvPr/>
        </p:nvSpPr>
        <p:spPr bwMode="auto">
          <a:xfrm flipV="1">
            <a:off x="2286000" y="2286000"/>
            <a:ext cx="457200" cy="11430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34" name="Text Box 14"/>
          <p:cNvSpPr txBox="1">
            <a:spLocks noChangeArrowheads="1"/>
          </p:cNvSpPr>
          <p:nvPr/>
        </p:nvSpPr>
        <p:spPr bwMode="auto">
          <a:xfrm>
            <a:off x="4114800" y="4800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Transformers.DSS</a:t>
            </a:r>
          </a:p>
        </p:txBody>
      </p:sp>
      <p:sp>
        <p:nvSpPr>
          <p:cNvPr id="107535" name="Text Box 15"/>
          <p:cNvSpPr txBox="1">
            <a:spLocks noChangeArrowheads="1"/>
          </p:cNvSpPr>
          <p:nvPr/>
        </p:nvSpPr>
        <p:spPr bwMode="auto">
          <a:xfrm>
            <a:off x="4114800" y="5181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Lines.DSS</a:t>
            </a:r>
          </a:p>
        </p:txBody>
      </p:sp>
      <p:sp>
        <p:nvSpPr>
          <p:cNvPr id="107536" name="Text Box 16"/>
          <p:cNvSpPr txBox="1">
            <a:spLocks noChangeArrowheads="1"/>
          </p:cNvSpPr>
          <p:nvPr/>
        </p:nvSpPr>
        <p:spPr bwMode="auto">
          <a:xfrm>
            <a:off x="4114800" y="5638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Loads.DSS</a:t>
            </a:r>
          </a:p>
        </p:txBody>
      </p:sp>
      <p:sp>
        <p:nvSpPr>
          <p:cNvPr id="107537" name="Text Box 17"/>
          <p:cNvSpPr txBox="1">
            <a:spLocks noChangeArrowheads="1"/>
          </p:cNvSpPr>
          <p:nvPr/>
        </p:nvSpPr>
        <p:spPr bwMode="auto">
          <a:xfrm>
            <a:off x="4114800" y="6019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Etc.</a:t>
            </a:r>
          </a:p>
        </p:txBody>
      </p:sp>
      <p:sp>
        <p:nvSpPr>
          <p:cNvPr id="107538" name="AutoShape 18"/>
          <p:cNvSpPr>
            <a:spLocks/>
          </p:cNvSpPr>
          <p:nvPr/>
        </p:nvSpPr>
        <p:spPr bwMode="auto">
          <a:xfrm>
            <a:off x="7391400" y="4800600"/>
            <a:ext cx="228600" cy="1524000"/>
          </a:xfrm>
          <a:prstGeom prst="righ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9" name="Text Box 19"/>
          <p:cNvSpPr txBox="1">
            <a:spLocks noChangeArrowheads="1"/>
          </p:cNvSpPr>
          <p:nvPr/>
        </p:nvSpPr>
        <p:spPr bwMode="auto">
          <a:xfrm>
            <a:off x="7696200" y="52578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a:t>
            </a:r>
            <a:br>
              <a:rPr lang="en-US" altLang="en-US"/>
            </a:br>
            <a:r>
              <a:rPr lang="en-US" altLang="en-US"/>
              <a:t>Definition</a:t>
            </a:r>
          </a:p>
        </p:txBody>
      </p:sp>
      <p:sp>
        <p:nvSpPr>
          <p:cNvPr id="107540" name="Text Box 20"/>
          <p:cNvSpPr txBox="1">
            <a:spLocks noChangeArrowheads="1"/>
          </p:cNvSpPr>
          <p:nvPr/>
        </p:nvSpPr>
        <p:spPr bwMode="auto">
          <a:xfrm>
            <a:off x="5257800" y="13716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“Compile” the Master file from here</a:t>
            </a:r>
          </a:p>
        </p:txBody>
      </p:sp>
      <p:sp>
        <p:nvSpPr>
          <p:cNvPr id="107541" name="Line 21"/>
          <p:cNvSpPr>
            <a:spLocks noChangeShapeType="1"/>
          </p:cNvSpPr>
          <p:nvPr/>
        </p:nvSpPr>
        <p:spPr bwMode="auto">
          <a:xfrm flipH="1">
            <a:off x="3581400" y="1524000"/>
            <a:ext cx="1676400" cy="762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42" name="Freeform 22"/>
          <p:cNvSpPr>
            <a:spLocks/>
          </p:cNvSpPr>
          <p:nvPr/>
        </p:nvSpPr>
        <p:spPr bwMode="auto">
          <a:xfrm>
            <a:off x="1447800" y="19050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3" name="Freeform 23"/>
          <p:cNvSpPr>
            <a:spLocks/>
          </p:cNvSpPr>
          <p:nvPr/>
        </p:nvSpPr>
        <p:spPr bwMode="auto">
          <a:xfrm>
            <a:off x="3429000" y="23622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4" name="Freeform 24"/>
          <p:cNvSpPr>
            <a:spLocks/>
          </p:cNvSpPr>
          <p:nvPr/>
        </p:nvSpPr>
        <p:spPr bwMode="auto">
          <a:xfrm>
            <a:off x="3429000" y="25908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5" name="Freeform 25"/>
          <p:cNvSpPr>
            <a:spLocks/>
          </p:cNvSpPr>
          <p:nvPr/>
        </p:nvSpPr>
        <p:spPr bwMode="auto">
          <a:xfrm>
            <a:off x="3429000" y="3048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6" name="Freeform 26"/>
          <p:cNvSpPr>
            <a:spLocks/>
          </p:cNvSpPr>
          <p:nvPr/>
        </p:nvSpPr>
        <p:spPr bwMode="auto">
          <a:xfrm>
            <a:off x="3429000" y="3429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7" name="Freeform 27"/>
          <p:cNvSpPr>
            <a:spLocks/>
          </p:cNvSpPr>
          <p:nvPr/>
        </p:nvSpPr>
        <p:spPr bwMode="auto">
          <a:xfrm>
            <a:off x="3429000" y="3886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8" name="Freeform 28"/>
          <p:cNvSpPr>
            <a:spLocks/>
          </p:cNvSpPr>
          <p:nvPr/>
        </p:nvSpPr>
        <p:spPr bwMode="auto">
          <a:xfrm>
            <a:off x="3429000" y="4191000"/>
            <a:ext cx="685800" cy="762000"/>
          </a:xfrm>
          <a:custGeom>
            <a:avLst/>
            <a:gdLst>
              <a:gd name="T0" fmla="*/ 0 w 432"/>
              <a:gd name="T1" fmla="*/ 0 h 192"/>
              <a:gd name="T2" fmla="*/ 0 w 432"/>
              <a:gd name="T3" fmla="*/ 2147483647 h 192"/>
              <a:gd name="T4" fmla="*/ 1088707589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9" name="Freeform 29"/>
          <p:cNvSpPr>
            <a:spLocks/>
          </p:cNvSpPr>
          <p:nvPr/>
        </p:nvSpPr>
        <p:spPr bwMode="auto">
          <a:xfrm>
            <a:off x="3429000" y="4953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0" name="Freeform 30"/>
          <p:cNvSpPr>
            <a:spLocks/>
          </p:cNvSpPr>
          <p:nvPr/>
        </p:nvSpPr>
        <p:spPr bwMode="auto">
          <a:xfrm>
            <a:off x="3429000" y="5334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1" name="Freeform 31"/>
          <p:cNvSpPr>
            <a:spLocks/>
          </p:cNvSpPr>
          <p:nvPr/>
        </p:nvSpPr>
        <p:spPr bwMode="auto">
          <a:xfrm>
            <a:off x="3429000" y="5791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2" name="Text Box 32"/>
          <p:cNvSpPr txBox="1">
            <a:spLocks noChangeArrowheads="1"/>
          </p:cNvSpPr>
          <p:nvPr/>
        </p:nvSpPr>
        <p:spPr bwMode="auto">
          <a:xfrm>
            <a:off x="381000" y="5562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Make a separate folder for each circuit</a:t>
            </a:r>
          </a:p>
        </p:txBody>
      </p:sp>
    </p:spTree>
    <p:extLst>
      <p:ext uri="{BB962C8B-B14F-4D97-AF65-F5344CB8AC3E}">
        <p14:creationId xmlns:p14="http://schemas.microsoft.com/office/powerpoint/2010/main" val="1137565515"/>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schemas.microsoft.com/office/infopath/2007/PartnerControls"/>
    <ds:schemaRef ds:uri="http://purl.org/dc/terms/"/>
    <ds:schemaRef ds:uri="http://schemas.microsoft.com/office/2006/documentManagement/types"/>
    <ds:schemaRef ds:uri="9d4eb815-23ed-48d9-b0c1-2b9ce0016f4e"/>
    <ds:schemaRef ds:uri="http://purl.org/dc/elements/1.1/"/>
    <ds:schemaRef ds:uri="http://schemas.openxmlformats.org/package/2006/metadata/core-properties"/>
    <ds:schemaRef ds:uri="http://www.w3.org/XML/1998/namespac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712</TotalTime>
  <Words>601</Words>
  <Application>Microsoft Office PowerPoint</Application>
  <PresentationFormat>On-screen Show (4:3)</PresentationFormat>
  <Paragraphs>88</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Narrow</vt:lpstr>
      <vt:lpstr>Calibri</vt:lpstr>
      <vt:lpstr>Wingdings</vt:lpstr>
      <vt:lpstr>2017 PowerPoint Theme</vt:lpstr>
      <vt:lpstr>Advanced Modeling for Distribution Planning with OpenDSS </vt:lpstr>
      <vt:lpstr>Instructor</vt:lpstr>
      <vt:lpstr>Scripting Basics – Large Circuits</vt:lpstr>
      <vt:lpstr>Scripting Large Circuits</vt:lpstr>
      <vt:lpstr>The OpenDSS Main Screen</vt:lpstr>
      <vt:lpstr>Using the Main Screen</vt:lpstr>
      <vt:lpstr>OpenDSS Registry Entries</vt:lpstr>
      <vt:lpstr>Organizing Your Script Files</vt:lpstr>
      <vt:lpstr>A Common Sense Structuring of Script Files</vt:lpstr>
      <vt:lpstr>Organizing Run Scripts</vt:lpstr>
      <vt:lpstr>Organizing Your Master File</vt:lpstr>
      <vt:lpstr>Example:  IEEE 8500-Node Test Feeder</vt:lpstr>
      <vt:lpstr>Location of the IEEE 8500-Node Test Feeder Files</vt:lpstr>
      <vt:lpstr>Master File for IEEE 8500-Node Test Case</vt:lpstr>
      <vt:lpstr>Snippets of Circuit Script Files (they are large)</vt:lpstr>
      <vt:lpstr>Circuit Plot</vt:lpstr>
      <vt:lpstr>Voltage Profile Plot</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56</cp:revision>
  <cp:lastPrinted>2014-11-24T20:31:07Z</cp:lastPrinted>
  <dcterms:created xsi:type="dcterms:W3CDTF">2017-04-05T15:17:39Z</dcterms:created>
  <dcterms:modified xsi:type="dcterms:W3CDTF">2017-06-14T02:24:48Z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