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63" r:id="rId3"/>
    <p:sldId id="264" r:id="rId4"/>
    <p:sldId id="273" r:id="rId5"/>
    <p:sldId id="277" r:id="rId6"/>
    <p:sldId id="330" r:id="rId7"/>
    <p:sldId id="266" r:id="rId8"/>
    <p:sldId id="274" r:id="rId9"/>
    <p:sldId id="275" r:id="rId10"/>
    <p:sldId id="279" r:id="rId11"/>
    <p:sldId id="28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386" autoAdjust="0"/>
  </p:normalViewPr>
  <p:slideViewPr>
    <p:cSldViewPr snapToGrid="0">
      <p:cViewPr varScale="1">
        <p:scale>
          <a:sx n="90" d="100"/>
          <a:sy n="90" d="100"/>
        </p:scale>
        <p:origin x="8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587210-37A0-4832-9FA8-C1EC788DC9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8BD74EC-090C-42FD-BB01-602A654479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ECFA38A-D774-4D17-86F5-EF2EBC721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692C9-83A8-4D68-9EFC-A7C1E01B131E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88CB29C-697C-4E6E-BA4A-C52FD59E9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CF2BB32-FCC9-45EF-BA0C-16FF01EC0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E6E40-63C1-4324-9745-5B7F3F1A4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809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3BA3A5-CDA9-4F76-BEE6-DC8B00D9B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5F57478-9758-42C7-9E48-91ADB67BA9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EE06BEC-A2E7-459F-9531-1856C827E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692C9-83A8-4D68-9EFC-A7C1E01B131E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CBBF992-58FF-49F5-9C76-C67608EDC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4C8DD5B-5D8E-487E-BD6C-8F48A8341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E6E40-63C1-4324-9745-5B7F3F1A4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313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6B22595-A6C5-45AE-A249-85C00DC97A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42787E3-14B3-466E-A6E5-9499E988DE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5EAC2D9-ECB7-4B5D-9B72-6D1A85730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692C9-83A8-4D68-9EFC-A7C1E01B131E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0867E6A-CA01-4854-B416-21D4F73BB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CC2174C-262F-4837-8764-AC0726B2D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E6E40-63C1-4324-9745-5B7F3F1A4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364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3AFB1D-D867-4A79-A535-84910A23C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6A731D5-4A11-4C79-9F7E-F8C2841667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B9F5C7C-A5DA-41E8-B67D-CCB476D57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692C9-83A8-4D68-9EFC-A7C1E01B131E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BA9EBF5-4623-46DA-811F-D48BB2058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74D9A81-3781-4F9B-B07D-3D965609C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E6E40-63C1-4324-9745-5B7F3F1A4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842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77F978-6DD8-411A-9FA3-70355088B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A2C4873-EF11-42A3-8898-7A89FF35B5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AE71436-59D7-4725-A7C6-F9974102B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692C9-83A8-4D68-9EFC-A7C1E01B131E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31BF835-F351-4E4D-A1B3-A673B60C3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C42FD23-AFA9-422D-A1D0-B461E1802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E6E40-63C1-4324-9745-5B7F3F1A4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23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A7BF4A-B03C-407E-8601-FA140F6FA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C7A9D9-FC66-4C0F-B8A2-8DE9C9F5D8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B1C3E70-43FC-4879-AB75-2AC9F2AA7C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1A62075-C5A7-45B7-87E5-61159A8D1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692C9-83A8-4D68-9EFC-A7C1E01B131E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380CCD6-93DF-4E08-8A6C-688729BA3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EF5F499-218A-4049-93FF-F582D5254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E6E40-63C1-4324-9745-5B7F3F1A4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767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8AAE76-F771-45EE-823A-B47F2DB63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6D79FCF-5D09-49A8-8BE1-BA28DD2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C33236D-5563-4C58-94A1-2FDE18149C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B1FB69D-D572-42FD-B707-F9C5FB5BC2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5D79DC2-9B25-4618-8556-651697E3ED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EEC488E8-FEB5-427A-AB3A-E1462792B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692C9-83A8-4D68-9EFC-A7C1E01B131E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04B7F24-685B-4906-AF9C-27BA31A7A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7CA51AE7-9812-4984-A519-0EF8FA6A4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E6E40-63C1-4324-9745-5B7F3F1A4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39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563ABE-C704-4EA9-88A3-66E590494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219279E-069D-48E0-ABCB-CF3D4094A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692C9-83A8-4D68-9EFC-A7C1E01B131E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850F6FD-FCD6-4212-BA6A-FB483505E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34DA745-8809-497B-AC66-F0719BD1E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E6E40-63C1-4324-9745-5B7F3F1A4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650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497DA33-0B4A-427E-890E-8D7A8BDDD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692C9-83A8-4D68-9EFC-A7C1E01B131E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219A9D7-9BDD-4D6F-87EC-696A6D323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BF04AC5-ABEE-4C10-B5FD-C48903309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E6E40-63C1-4324-9745-5B7F3F1A4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495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DC3082-E0CE-4F6D-81B2-257C808E1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53A1F36-7031-4BE6-AF1E-207119F5BE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6A24844-8DCF-4564-B203-6B90849042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ABB7E25-88E1-49FE-95FD-BD44A8C1F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692C9-83A8-4D68-9EFC-A7C1E01B131E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1B8B3F6-C52F-4480-95DA-6FBF9A20B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6B9597E-5D2E-41C4-878C-26684E22A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E6E40-63C1-4324-9745-5B7F3F1A4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238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5DEFB4-D558-4485-B497-8E3595EBF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D29CAD1-87F6-4AEA-A11E-2CEDA1ED5F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982E9E6-166B-43AA-9F20-E6441550A6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1ED2E3F-3BE9-49AF-8D69-81A706D9C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692C9-83A8-4D68-9EFC-A7C1E01B131E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859890D-DA96-41CF-966C-F696E2CBF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0D0E285-AED0-41CF-B312-41D227A48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E6E40-63C1-4324-9745-5B7F3F1A4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409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E07463A-32B4-41DC-9429-C7275179F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0E73B12-6C41-4269-9EA9-0C83672A58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E0F722F-B626-4673-8D87-02C8606F71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7692C9-83A8-4D68-9EFC-A7C1E01B131E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9E0A944-AF13-432C-B667-53C51B860C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3C7DFAD-AB6D-47C2-BBAA-732137E57F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3E6E40-63C1-4324-9745-5B7F3F1A4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694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C7481-5D4C-4F08-9E71-38D02E8B7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85047"/>
            <a:ext cx="10515600" cy="1325563"/>
          </a:xfrm>
        </p:spPr>
        <p:txBody>
          <a:bodyPr/>
          <a:lstStyle/>
          <a:p>
            <a:pPr algn="ctr"/>
            <a:r>
              <a:rPr lang="pt-BR" dirty="0" err="1"/>
              <a:t>Volt-var</a:t>
            </a:r>
            <a:r>
              <a:rPr lang="pt-BR" dirty="0"/>
              <a:t> </a:t>
            </a:r>
            <a:r>
              <a:rPr lang="en-US" dirty="0"/>
              <a:t>Scenarios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6664628-5603-49F2-B62A-165A63BA7438}"/>
              </a:ext>
            </a:extLst>
          </p:cNvPr>
          <p:cNvSpPr txBox="1"/>
          <p:nvPr/>
        </p:nvSpPr>
        <p:spPr>
          <a:xfrm>
            <a:off x="439339" y="5857473"/>
            <a:ext cx="7639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OpenDSS</a:t>
            </a:r>
            <a:r>
              <a:rPr lang="en-US" dirty="0">
                <a:solidFill>
                  <a:srgbClr val="FF0000"/>
                </a:solidFill>
              </a:rPr>
              <a:t>: Version 8.6.6.1 (64-bit build)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17E03D-0E59-41B2-B27C-F873A49A36A2}"/>
              </a:ext>
            </a:extLst>
          </p:cNvPr>
          <p:cNvSpPr txBox="1"/>
          <p:nvPr/>
        </p:nvSpPr>
        <p:spPr>
          <a:xfrm>
            <a:off x="7130642" y="6042139"/>
            <a:ext cx="3838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Authors: Paulo Radatz and Celso Rocha</a:t>
            </a:r>
          </a:p>
        </p:txBody>
      </p:sp>
    </p:spTree>
    <p:extLst>
      <p:ext uri="{BB962C8B-B14F-4D97-AF65-F5344CB8AC3E}">
        <p14:creationId xmlns:p14="http://schemas.microsoft.com/office/powerpoint/2010/main" val="38788978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CD7B3784-DFD6-4595-8C69-E62D85A7B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1922711" cy="970956"/>
          </a:xfrm>
        </p:spPr>
        <p:txBody>
          <a:bodyPr>
            <a:normAutofit/>
          </a:bodyPr>
          <a:lstStyle/>
          <a:p>
            <a:r>
              <a:rPr lang="en-US" sz="2800" dirty="0"/>
              <a:t>Scenario 1.8: Daily with kVA limitation only (no limit on kW by Pmpp*pctPmpp) – P priority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714E8D5F-15A1-412D-BFEC-4B43F89F2D3B}"/>
              </a:ext>
            </a:extLst>
          </p:cNvPr>
          <p:cNvSpPr txBox="1"/>
          <p:nvPr/>
        </p:nvSpPr>
        <p:spPr>
          <a:xfrm>
            <a:off x="0" y="795815"/>
            <a:ext cx="6347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pt-BR" dirty="0" err="1"/>
              <a:t>OpenDSS</a:t>
            </a:r>
            <a:r>
              <a:rPr lang="pt-BR" dirty="0"/>
              <a:t> </a:t>
            </a:r>
            <a:r>
              <a:rPr lang="en-US" dirty="0"/>
              <a:t>code</a:t>
            </a:r>
            <a:r>
              <a:rPr lang="pt-BR" dirty="0"/>
              <a:t> (</a:t>
            </a:r>
            <a:r>
              <a:rPr lang="nn-NO" dirty="0"/>
              <a:t>Daily_voltvar_greater_kVA_ppriority-2</a:t>
            </a:r>
            <a:r>
              <a:rPr lang="pt-BR" dirty="0"/>
              <a:t>.dss)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C1E7DDA-EBC6-4F16-AD5A-D15F55D86D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5194" y="795815"/>
            <a:ext cx="3803763" cy="33587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A7E8273-717D-438D-9F70-D9A3A951DE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9108" y="2006108"/>
            <a:ext cx="3803764" cy="333276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F42F652-66D5-4349-8293-62CAE5DAE0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12" y="2070630"/>
            <a:ext cx="3403999" cy="297382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11CD800-DCDE-46DA-9E0F-738E8EB7160F}"/>
              </a:ext>
            </a:extLst>
          </p:cNvPr>
          <p:cNvSpPr txBox="1"/>
          <p:nvPr/>
        </p:nvSpPr>
        <p:spPr>
          <a:xfrm>
            <a:off x="173736" y="1636776"/>
            <a:ext cx="2487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Active power generation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F8700CD-32F5-4DA5-8EE6-6F70F463953F}"/>
              </a:ext>
            </a:extLst>
          </p:cNvPr>
          <p:cNvSpPr txBox="1"/>
          <p:nvPr/>
        </p:nvSpPr>
        <p:spPr>
          <a:xfrm>
            <a:off x="4157875" y="1656850"/>
            <a:ext cx="2701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Reactive power absorption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42CB872-A03F-4122-BD0F-61178C88B174}"/>
              </a:ext>
            </a:extLst>
          </p:cNvPr>
          <p:cNvSpPr txBox="1"/>
          <p:nvPr/>
        </p:nvSpPr>
        <p:spPr>
          <a:xfrm>
            <a:off x="8159899" y="485478"/>
            <a:ext cx="1869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volt-</a:t>
            </a:r>
            <a:r>
              <a:rPr lang="en-US" dirty="0" err="1"/>
              <a:t>var</a:t>
            </a:r>
            <a:r>
              <a:rPr lang="en-US" dirty="0"/>
              <a:t> operation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FC8C127-4583-42F9-AA38-811BA9666F5B}"/>
              </a:ext>
            </a:extLst>
          </p:cNvPr>
          <p:cNvSpPr txBox="1"/>
          <p:nvPr/>
        </p:nvSpPr>
        <p:spPr>
          <a:xfrm>
            <a:off x="7933552" y="4437604"/>
            <a:ext cx="4192436" cy="203132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Negative value: </a:t>
            </a:r>
            <a:r>
              <a:rPr lang="en-US" dirty="0" err="1"/>
              <a:t>var</a:t>
            </a:r>
            <a:r>
              <a:rPr lang="en-US" dirty="0"/>
              <a:t> absorption</a:t>
            </a:r>
          </a:p>
          <a:p>
            <a:r>
              <a:rPr lang="en-US" dirty="0"/>
              <a:t>Positive value : </a:t>
            </a:r>
            <a:r>
              <a:rPr lang="en-US" dirty="0" err="1"/>
              <a:t>var</a:t>
            </a:r>
            <a:r>
              <a:rPr lang="en-US" dirty="0"/>
              <a:t> generation</a:t>
            </a:r>
          </a:p>
          <a:p>
            <a:r>
              <a:rPr lang="en-US" dirty="0"/>
              <a:t>1.0: volt-</a:t>
            </a:r>
            <a:r>
              <a:rPr lang="en-US" dirty="0" err="1"/>
              <a:t>var</a:t>
            </a:r>
            <a:r>
              <a:rPr lang="en-US" dirty="0"/>
              <a:t> operating as it supposed to</a:t>
            </a:r>
          </a:p>
          <a:p>
            <a:r>
              <a:rPr lang="en-US" dirty="0"/>
              <a:t>0.6: volt-</a:t>
            </a:r>
            <a:r>
              <a:rPr lang="en-US" dirty="0" err="1"/>
              <a:t>var</a:t>
            </a:r>
            <a:r>
              <a:rPr lang="en-US" dirty="0"/>
              <a:t> limited by inverter’s kVA rating </a:t>
            </a:r>
          </a:p>
          <a:p>
            <a:r>
              <a:rPr lang="en-US" dirty="0"/>
              <a:t>0.2: volt-</a:t>
            </a:r>
            <a:r>
              <a:rPr lang="en-US" dirty="0" err="1"/>
              <a:t>var</a:t>
            </a:r>
            <a:r>
              <a:rPr lang="en-US" dirty="0"/>
              <a:t> limited by </a:t>
            </a:r>
            <a:r>
              <a:rPr lang="en-US" dirty="0" err="1"/>
              <a:t>varmax</a:t>
            </a:r>
            <a:r>
              <a:rPr lang="en-US" dirty="0"/>
              <a:t>/</a:t>
            </a:r>
            <a:r>
              <a:rPr lang="en-US" dirty="0" err="1"/>
              <a:t>varmaxabs</a:t>
            </a:r>
            <a:r>
              <a:rPr lang="en-US" dirty="0"/>
              <a:t> property of the PC element</a:t>
            </a:r>
          </a:p>
        </p:txBody>
      </p:sp>
    </p:spTree>
    <p:extLst>
      <p:ext uri="{BB962C8B-B14F-4D97-AF65-F5344CB8AC3E}">
        <p14:creationId xmlns:p14="http://schemas.microsoft.com/office/powerpoint/2010/main" val="23837643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CD7B3784-DFD6-4595-8C69-E62D85A7B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1922711" cy="970956"/>
          </a:xfrm>
        </p:spPr>
        <p:txBody>
          <a:bodyPr>
            <a:normAutofit/>
          </a:bodyPr>
          <a:lstStyle/>
          <a:p>
            <a:r>
              <a:rPr lang="en-US" sz="2800" dirty="0"/>
              <a:t>Scenario 1.8: Daily with </a:t>
            </a:r>
            <a:r>
              <a:rPr lang="en-US" sz="2800" dirty="0" err="1"/>
              <a:t>kvar</a:t>
            </a:r>
            <a:r>
              <a:rPr lang="en-US" sz="2800" dirty="0"/>
              <a:t> limitation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714E8D5F-15A1-412D-BFEC-4B43F89F2D3B}"/>
              </a:ext>
            </a:extLst>
          </p:cNvPr>
          <p:cNvSpPr txBox="1"/>
          <p:nvPr/>
        </p:nvSpPr>
        <p:spPr>
          <a:xfrm>
            <a:off x="0" y="832456"/>
            <a:ext cx="6347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pt-BR" dirty="0" err="1"/>
              <a:t>OpenDSS</a:t>
            </a:r>
            <a:r>
              <a:rPr lang="pt-BR" dirty="0"/>
              <a:t> </a:t>
            </a:r>
            <a:r>
              <a:rPr lang="en-US" dirty="0"/>
              <a:t>code</a:t>
            </a:r>
            <a:r>
              <a:rPr lang="pt-BR" dirty="0"/>
              <a:t> (</a:t>
            </a:r>
            <a:r>
              <a:rPr lang="nn-NO" dirty="0"/>
              <a:t>Daily_voltvar_kvarlimit-2</a:t>
            </a:r>
            <a:r>
              <a:rPr lang="pt-BR" dirty="0"/>
              <a:t>.dss)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4984B46-DD62-496E-B101-38CC583DCC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4343" y="799229"/>
            <a:ext cx="3765695" cy="336616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9FC6EF1-6FDD-4B47-AA8C-D5D042EF69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5758" y="1996548"/>
            <a:ext cx="3836705" cy="336616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CD7CA1F-2719-4C53-8DCA-F4DD3B2C63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12" y="1996548"/>
            <a:ext cx="3688658" cy="322467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653F6C7-D2E7-49AB-84F8-ACF7397CC754}"/>
              </a:ext>
            </a:extLst>
          </p:cNvPr>
          <p:cNvSpPr txBox="1"/>
          <p:nvPr/>
        </p:nvSpPr>
        <p:spPr>
          <a:xfrm>
            <a:off x="173736" y="1636776"/>
            <a:ext cx="2487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Active power generation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24B7AA9-8842-49C2-A921-B54B230A4216}"/>
              </a:ext>
            </a:extLst>
          </p:cNvPr>
          <p:cNvSpPr txBox="1"/>
          <p:nvPr/>
        </p:nvSpPr>
        <p:spPr>
          <a:xfrm>
            <a:off x="4157875" y="1656850"/>
            <a:ext cx="2701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Reactive power absorption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5C974C-89A2-4301-B1EB-915FA5B312BF}"/>
              </a:ext>
            </a:extLst>
          </p:cNvPr>
          <p:cNvSpPr txBox="1"/>
          <p:nvPr/>
        </p:nvSpPr>
        <p:spPr>
          <a:xfrm>
            <a:off x="8159899" y="485478"/>
            <a:ext cx="1869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volt-</a:t>
            </a:r>
            <a:r>
              <a:rPr lang="en-US" dirty="0" err="1"/>
              <a:t>var</a:t>
            </a:r>
            <a:r>
              <a:rPr lang="en-US" dirty="0"/>
              <a:t> operation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C880658-5BBF-434B-BAF7-D9C0B323C79B}"/>
              </a:ext>
            </a:extLst>
          </p:cNvPr>
          <p:cNvSpPr txBox="1"/>
          <p:nvPr/>
        </p:nvSpPr>
        <p:spPr>
          <a:xfrm>
            <a:off x="7933552" y="4437604"/>
            <a:ext cx="4192436" cy="203132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Negative value: </a:t>
            </a:r>
            <a:r>
              <a:rPr lang="en-US" dirty="0" err="1"/>
              <a:t>var</a:t>
            </a:r>
            <a:r>
              <a:rPr lang="en-US" dirty="0"/>
              <a:t> absorption</a:t>
            </a:r>
          </a:p>
          <a:p>
            <a:r>
              <a:rPr lang="en-US" dirty="0"/>
              <a:t>Positive value : </a:t>
            </a:r>
            <a:r>
              <a:rPr lang="en-US" dirty="0" err="1"/>
              <a:t>var</a:t>
            </a:r>
            <a:r>
              <a:rPr lang="en-US" dirty="0"/>
              <a:t> generation</a:t>
            </a:r>
          </a:p>
          <a:p>
            <a:r>
              <a:rPr lang="en-US" dirty="0"/>
              <a:t>1.0: volt-</a:t>
            </a:r>
            <a:r>
              <a:rPr lang="en-US" dirty="0" err="1"/>
              <a:t>var</a:t>
            </a:r>
            <a:r>
              <a:rPr lang="en-US" dirty="0"/>
              <a:t> operating as it supposed to</a:t>
            </a:r>
          </a:p>
          <a:p>
            <a:r>
              <a:rPr lang="en-US" dirty="0"/>
              <a:t>0.6: volt-</a:t>
            </a:r>
            <a:r>
              <a:rPr lang="en-US" dirty="0" err="1"/>
              <a:t>var</a:t>
            </a:r>
            <a:r>
              <a:rPr lang="en-US" dirty="0"/>
              <a:t> limited by inverter’s kVA rating </a:t>
            </a:r>
          </a:p>
          <a:p>
            <a:r>
              <a:rPr lang="en-US" dirty="0"/>
              <a:t>0.2: volt-</a:t>
            </a:r>
            <a:r>
              <a:rPr lang="en-US" dirty="0" err="1"/>
              <a:t>var</a:t>
            </a:r>
            <a:r>
              <a:rPr lang="en-US" dirty="0"/>
              <a:t> limited by </a:t>
            </a:r>
            <a:r>
              <a:rPr lang="en-US" dirty="0" err="1"/>
              <a:t>varmax</a:t>
            </a:r>
            <a:r>
              <a:rPr lang="en-US" dirty="0"/>
              <a:t>/</a:t>
            </a:r>
            <a:r>
              <a:rPr lang="en-US" dirty="0" err="1"/>
              <a:t>varmaxabs</a:t>
            </a:r>
            <a:r>
              <a:rPr lang="en-US" dirty="0"/>
              <a:t> property of the PC element</a:t>
            </a:r>
          </a:p>
        </p:txBody>
      </p:sp>
    </p:spTree>
    <p:extLst>
      <p:ext uri="{BB962C8B-B14F-4D97-AF65-F5344CB8AC3E}">
        <p14:creationId xmlns:p14="http://schemas.microsoft.com/office/powerpoint/2010/main" val="1839152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CD7B3784-DFD6-4595-8C69-E62D85A7B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315" y="-17532"/>
            <a:ext cx="11571811" cy="970956"/>
          </a:xfrm>
        </p:spPr>
        <p:txBody>
          <a:bodyPr>
            <a:normAutofit/>
          </a:bodyPr>
          <a:lstStyle/>
          <a:p>
            <a:r>
              <a:rPr lang="en-US" sz="2800" dirty="0"/>
              <a:t>Scenario 1.1: Snapshot with no power limitation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714E8D5F-15A1-412D-BFEC-4B43F89F2D3B}"/>
              </a:ext>
            </a:extLst>
          </p:cNvPr>
          <p:cNvSpPr txBox="1"/>
          <p:nvPr/>
        </p:nvSpPr>
        <p:spPr>
          <a:xfrm>
            <a:off x="116966" y="1117808"/>
            <a:ext cx="5549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OpenDSS </a:t>
            </a:r>
            <a:r>
              <a:rPr lang="en-US" dirty="0"/>
              <a:t>code</a:t>
            </a:r>
            <a:r>
              <a:rPr lang="pt-BR" dirty="0"/>
              <a:t> (SnapShot_voltvar_Standard-2.dss)</a:t>
            </a:r>
            <a:endParaRPr lang="en-US" dirty="0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1DDAFF09-36CB-4A80-B9C4-104AA0B0FE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1795" y="3497505"/>
            <a:ext cx="5305425" cy="18383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822FA410-FA74-456E-B458-A820145748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1795" y="1487140"/>
            <a:ext cx="4295775" cy="12477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90E42B9-D6EE-4FFA-A9CC-FB552C5898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662" y="1851969"/>
            <a:ext cx="5971056" cy="38882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98218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CD7B3784-DFD6-4595-8C69-E62D85A7B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2286695" cy="970956"/>
          </a:xfrm>
        </p:spPr>
        <p:txBody>
          <a:bodyPr>
            <a:normAutofit/>
          </a:bodyPr>
          <a:lstStyle/>
          <a:p>
            <a:r>
              <a:rPr lang="en-US" sz="2400" dirty="0"/>
              <a:t>Scenario 1.2: Snapshot with kW limited by pctPmpp*Pmpp only (no limit by inverter`s kVA rating)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714E8D5F-15A1-412D-BFEC-4B43F89F2D3B}"/>
              </a:ext>
            </a:extLst>
          </p:cNvPr>
          <p:cNvSpPr txBox="1"/>
          <p:nvPr/>
        </p:nvSpPr>
        <p:spPr>
          <a:xfrm>
            <a:off x="0" y="1062145"/>
            <a:ext cx="5549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OpenDSS </a:t>
            </a:r>
            <a:r>
              <a:rPr lang="en-US" dirty="0"/>
              <a:t>code</a:t>
            </a:r>
            <a:r>
              <a:rPr lang="pt-BR" dirty="0"/>
              <a:t> (SnapShot_voltvar_pctPmpp60-2.dss)</a:t>
            </a:r>
            <a:endParaRPr lang="en-US" dirty="0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2230DD82-8A45-4615-BA38-4A3BC1BEB7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4163" y="3267907"/>
            <a:ext cx="5524500" cy="18669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C643681B-9DD7-42A5-AC7C-DF99F5D6FE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4163" y="1547931"/>
            <a:ext cx="4381500" cy="1143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D97A2A4-6C4C-444E-A2E0-BC81D15035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922" y="2028922"/>
            <a:ext cx="5851424" cy="37911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4272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CD7B3784-DFD6-4595-8C69-E62D85A7B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70956"/>
          </a:xfrm>
        </p:spPr>
        <p:txBody>
          <a:bodyPr>
            <a:normAutofit/>
          </a:bodyPr>
          <a:lstStyle/>
          <a:p>
            <a:r>
              <a:rPr lang="en-US" sz="2000" dirty="0"/>
              <a:t>Scenario 1.3: Snapshot with kVA limitation only (no limit on kW by Pmpp*pctPmpp) – Q priority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714E8D5F-15A1-412D-BFEC-4B43F89F2D3B}"/>
              </a:ext>
            </a:extLst>
          </p:cNvPr>
          <p:cNvSpPr txBox="1"/>
          <p:nvPr/>
        </p:nvSpPr>
        <p:spPr>
          <a:xfrm>
            <a:off x="118236" y="754377"/>
            <a:ext cx="6130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OpenDSS </a:t>
            </a:r>
            <a:r>
              <a:rPr lang="en-US" dirty="0"/>
              <a:t>code</a:t>
            </a:r>
            <a:r>
              <a:rPr lang="pt-BR" dirty="0"/>
              <a:t> (</a:t>
            </a:r>
            <a:r>
              <a:rPr lang="nn-NO" dirty="0"/>
              <a:t>SnapShot_voltvar_greater_kvA_qpriority-2</a:t>
            </a:r>
            <a:r>
              <a:rPr lang="pt-BR" dirty="0"/>
              <a:t>.dss)</a:t>
            </a:r>
            <a:endParaRPr lang="en-US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BE4E5469-34B6-4EE0-997A-35181B2229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5922" y="3590119"/>
            <a:ext cx="5267325" cy="18192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4202BB77-2768-4ED8-80C1-5CE4DE8300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5922" y="1448606"/>
            <a:ext cx="4152900" cy="12573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CAF0F6AE-6513-4B6B-B5C7-38CF6CED8E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757" y="1783149"/>
            <a:ext cx="5780897" cy="37249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3126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CD7B3784-DFD6-4595-8C69-E62D85A7B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70956"/>
          </a:xfrm>
        </p:spPr>
        <p:txBody>
          <a:bodyPr>
            <a:normAutofit/>
          </a:bodyPr>
          <a:lstStyle/>
          <a:p>
            <a:r>
              <a:rPr lang="en-US" sz="2000" dirty="0"/>
              <a:t>Scenario 1.4: Snapshot with kVA limitation only (no limit on kW by Pmpp*pctPmpp) – P priority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714E8D5F-15A1-412D-BFEC-4B43F89F2D3B}"/>
              </a:ext>
            </a:extLst>
          </p:cNvPr>
          <p:cNvSpPr txBox="1"/>
          <p:nvPr/>
        </p:nvSpPr>
        <p:spPr>
          <a:xfrm>
            <a:off x="104313" y="882988"/>
            <a:ext cx="6130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OpenDSS </a:t>
            </a:r>
            <a:r>
              <a:rPr lang="en-US" dirty="0"/>
              <a:t>code</a:t>
            </a:r>
            <a:r>
              <a:rPr lang="pt-BR" dirty="0"/>
              <a:t> (</a:t>
            </a:r>
            <a:r>
              <a:rPr lang="nn-NO" dirty="0"/>
              <a:t>SnapShot_voltvar_greater_kvA_ppriority-2</a:t>
            </a:r>
            <a:r>
              <a:rPr lang="pt-BR" dirty="0"/>
              <a:t>.dss)</a:t>
            </a:r>
            <a:endParaRPr lang="en-US" dirty="0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64720048-85AF-46EA-B7F1-0B57AEE101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5084" y="3343207"/>
            <a:ext cx="5676900" cy="19335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8CA51215-2D93-49F8-9656-2881D68F87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5084" y="1619491"/>
            <a:ext cx="4171950" cy="11620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1CAAB58-4658-42CD-A8EA-816233D253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313" y="1619491"/>
            <a:ext cx="5542748" cy="38234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28024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C22E86F-AE04-4B44-8C7C-11921B1479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1073206"/>
              </p:ext>
            </p:extLst>
          </p:nvPr>
        </p:nvGraphicFramePr>
        <p:xfrm>
          <a:off x="192948" y="1329102"/>
          <a:ext cx="7706826" cy="4351347"/>
        </p:xfrm>
        <a:graphic>
          <a:graphicData uri="http://schemas.openxmlformats.org/drawingml/2006/table">
            <a:tbl>
              <a:tblPr/>
              <a:tblGrid>
                <a:gridCol w="557120">
                  <a:extLst>
                    <a:ext uri="{9D8B030D-6E8A-4147-A177-3AD203B41FA5}">
                      <a16:colId xmlns:a16="http://schemas.microsoft.com/office/drawing/2014/main" val="375413100"/>
                    </a:ext>
                  </a:extLst>
                </a:gridCol>
                <a:gridCol w="557120">
                  <a:extLst>
                    <a:ext uri="{9D8B030D-6E8A-4147-A177-3AD203B41FA5}">
                      <a16:colId xmlns:a16="http://schemas.microsoft.com/office/drawing/2014/main" val="3337803250"/>
                    </a:ext>
                  </a:extLst>
                </a:gridCol>
                <a:gridCol w="557120">
                  <a:extLst>
                    <a:ext uri="{9D8B030D-6E8A-4147-A177-3AD203B41FA5}">
                      <a16:colId xmlns:a16="http://schemas.microsoft.com/office/drawing/2014/main" val="2313399843"/>
                    </a:ext>
                  </a:extLst>
                </a:gridCol>
                <a:gridCol w="557120">
                  <a:extLst>
                    <a:ext uri="{9D8B030D-6E8A-4147-A177-3AD203B41FA5}">
                      <a16:colId xmlns:a16="http://schemas.microsoft.com/office/drawing/2014/main" val="1516668058"/>
                    </a:ext>
                  </a:extLst>
                </a:gridCol>
                <a:gridCol w="557120">
                  <a:extLst>
                    <a:ext uri="{9D8B030D-6E8A-4147-A177-3AD203B41FA5}">
                      <a16:colId xmlns:a16="http://schemas.microsoft.com/office/drawing/2014/main" val="3230527164"/>
                    </a:ext>
                  </a:extLst>
                </a:gridCol>
                <a:gridCol w="557120">
                  <a:extLst>
                    <a:ext uri="{9D8B030D-6E8A-4147-A177-3AD203B41FA5}">
                      <a16:colId xmlns:a16="http://schemas.microsoft.com/office/drawing/2014/main" val="3980000918"/>
                    </a:ext>
                  </a:extLst>
                </a:gridCol>
                <a:gridCol w="557120">
                  <a:extLst>
                    <a:ext uri="{9D8B030D-6E8A-4147-A177-3AD203B41FA5}">
                      <a16:colId xmlns:a16="http://schemas.microsoft.com/office/drawing/2014/main" val="3382024914"/>
                    </a:ext>
                  </a:extLst>
                </a:gridCol>
                <a:gridCol w="638366">
                  <a:extLst>
                    <a:ext uri="{9D8B030D-6E8A-4147-A177-3AD203B41FA5}">
                      <a16:colId xmlns:a16="http://schemas.microsoft.com/office/drawing/2014/main" val="3670473073"/>
                    </a:ext>
                  </a:extLst>
                </a:gridCol>
                <a:gridCol w="557120">
                  <a:extLst>
                    <a:ext uri="{9D8B030D-6E8A-4147-A177-3AD203B41FA5}">
                      <a16:colId xmlns:a16="http://schemas.microsoft.com/office/drawing/2014/main" val="3282034698"/>
                    </a:ext>
                  </a:extLst>
                </a:gridCol>
                <a:gridCol w="557120">
                  <a:extLst>
                    <a:ext uri="{9D8B030D-6E8A-4147-A177-3AD203B41FA5}">
                      <a16:colId xmlns:a16="http://schemas.microsoft.com/office/drawing/2014/main" val="843744022"/>
                    </a:ext>
                  </a:extLst>
                </a:gridCol>
                <a:gridCol w="557120">
                  <a:extLst>
                    <a:ext uri="{9D8B030D-6E8A-4147-A177-3AD203B41FA5}">
                      <a16:colId xmlns:a16="http://schemas.microsoft.com/office/drawing/2014/main" val="4263222452"/>
                    </a:ext>
                  </a:extLst>
                </a:gridCol>
                <a:gridCol w="557120">
                  <a:extLst>
                    <a:ext uri="{9D8B030D-6E8A-4147-A177-3AD203B41FA5}">
                      <a16:colId xmlns:a16="http://schemas.microsoft.com/office/drawing/2014/main" val="3278333563"/>
                    </a:ext>
                  </a:extLst>
                </a:gridCol>
                <a:gridCol w="940140">
                  <a:extLst>
                    <a:ext uri="{9D8B030D-6E8A-4147-A177-3AD203B41FA5}">
                      <a16:colId xmlns:a16="http://schemas.microsoft.com/office/drawing/2014/main" val="4201984629"/>
                    </a:ext>
                  </a:extLst>
                </a:gridCol>
              </a:tblGrid>
              <a:tr h="31221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hour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t(sec)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Irradiance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PanelkW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P_TFactor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Efficiency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Vreg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Vavg (DRC)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volt-var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volt-watt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DRC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VV_DRC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kW_out_desired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132444"/>
                  </a:ext>
                </a:extLst>
              </a:tr>
              <a:tr h="168297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0.999973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9999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9999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9999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9999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1831714"/>
                  </a:ext>
                </a:extLst>
              </a:tr>
              <a:tr h="168297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0.999983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9999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9999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9999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9999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8557979"/>
                  </a:ext>
                </a:extLst>
              </a:tr>
              <a:tr h="168297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0.999989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9999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9999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9999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9999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0951069"/>
                  </a:ext>
                </a:extLst>
              </a:tr>
              <a:tr h="168297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0.999993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9999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9999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9999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9999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0727401"/>
                  </a:ext>
                </a:extLst>
              </a:tr>
              <a:tr h="168297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0.999994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9999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9999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9999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9999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0166336"/>
                  </a:ext>
                </a:extLst>
              </a:tr>
              <a:tr h="168297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0.999995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9999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9999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9999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9999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6509402"/>
                  </a:ext>
                </a:extLst>
              </a:tr>
              <a:tr h="168297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0.999996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9999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9999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9999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9999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2231600"/>
                  </a:ext>
                </a:extLst>
              </a:tr>
              <a:tr h="168297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0.999997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9999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9999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9999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9999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462850"/>
                  </a:ext>
                </a:extLst>
              </a:tr>
              <a:tr h="168297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300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1.00863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9999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9999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9999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9999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300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1001038"/>
                  </a:ext>
                </a:extLst>
              </a:tr>
              <a:tr h="168297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500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1.01419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9999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9999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9999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9999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500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5699506"/>
                  </a:ext>
                </a:extLst>
              </a:tr>
              <a:tr h="168297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800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1.02225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9999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9999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9999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9999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800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9677321"/>
                  </a:ext>
                </a:extLst>
              </a:tr>
              <a:tr h="168297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900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1.02487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9999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9999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9999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9999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900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4386744"/>
                  </a:ext>
                </a:extLst>
              </a:tr>
              <a:tr h="168297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1.02746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9999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9999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9999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9999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6680203"/>
                  </a:ext>
                </a:extLst>
              </a:tr>
              <a:tr h="168297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1.02746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9999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9999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9999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9999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8794620"/>
                  </a:ext>
                </a:extLst>
              </a:tr>
              <a:tr h="168297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990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1.02719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9999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9999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9999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9999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990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3548893"/>
                  </a:ext>
                </a:extLst>
              </a:tr>
              <a:tr h="168297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900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1.02487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9999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9999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9999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9999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900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914331"/>
                  </a:ext>
                </a:extLst>
              </a:tr>
              <a:tr h="168297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700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1.0196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9999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9999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9999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9999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700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859455"/>
                  </a:ext>
                </a:extLst>
              </a:tr>
              <a:tr h="168297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400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1.01143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9999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9999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9999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9999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400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51108"/>
                  </a:ext>
                </a:extLst>
              </a:tr>
              <a:tr h="168297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0.999982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9999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9999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9999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9999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5880951"/>
                  </a:ext>
                </a:extLst>
              </a:tr>
              <a:tr h="168297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0.999988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9999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9999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9999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9999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033435"/>
                  </a:ext>
                </a:extLst>
              </a:tr>
              <a:tr h="168297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0.999992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9999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9999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9999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9999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6414385"/>
                  </a:ext>
                </a:extLst>
              </a:tr>
              <a:tr h="168297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0.999994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9999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9999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9999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9999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8844161"/>
                  </a:ext>
                </a:extLst>
              </a:tr>
              <a:tr h="168297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0.999995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9999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9999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9999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9999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8667128"/>
                  </a:ext>
                </a:extLst>
              </a:tr>
              <a:tr h="168297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0.999996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9999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9999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9999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9999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7011751"/>
                  </a:ext>
                </a:extLst>
              </a:tr>
            </a:tbl>
          </a:graphicData>
        </a:graphic>
      </p:graphicFrame>
      <p:sp>
        <p:nvSpPr>
          <p:cNvPr id="4" name="Título 3">
            <a:extLst>
              <a:ext uri="{FF2B5EF4-FFF2-40B4-BE49-F238E27FC236}">
                <a16:creationId xmlns:a16="http://schemas.microsoft.com/office/drawing/2014/main" id="{CD7B3784-DFD6-4595-8C69-E62D85A7B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315" y="-17532"/>
            <a:ext cx="11571811" cy="970956"/>
          </a:xfrm>
        </p:spPr>
        <p:txBody>
          <a:bodyPr>
            <a:normAutofit/>
          </a:bodyPr>
          <a:lstStyle/>
          <a:p>
            <a:r>
              <a:rPr lang="en-US" sz="2800" dirty="0"/>
              <a:t>Results in QSTS mode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714E8D5F-15A1-412D-BFEC-4B43F89F2D3B}"/>
              </a:ext>
            </a:extLst>
          </p:cNvPr>
          <p:cNvSpPr txBox="1"/>
          <p:nvPr/>
        </p:nvSpPr>
        <p:spPr>
          <a:xfrm>
            <a:off x="116966" y="868316"/>
            <a:ext cx="5549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Results from mode 3 monitor placed in the PVSystem2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D8E8C20-2CDC-4EF1-B59E-A12F1250352E}"/>
              </a:ext>
            </a:extLst>
          </p:cNvPr>
          <p:cNvSpPr txBox="1"/>
          <p:nvPr/>
        </p:nvSpPr>
        <p:spPr>
          <a:xfrm>
            <a:off x="1065595" y="5900417"/>
            <a:ext cx="2153768" cy="52322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Voltage used in the volt-</a:t>
            </a:r>
            <a:r>
              <a:rPr lang="en-US" sz="1400" dirty="0" err="1"/>
              <a:t>var</a:t>
            </a:r>
            <a:r>
              <a:rPr lang="en-US" sz="1400" dirty="0"/>
              <a:t> curve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6DD8D07-C2F1-4625-B2B3-0A4B39CB6195}"/>
              </a:ext>
            </a:extLst>
          </p:cNvPr>
          <p:cNvCxnSpPr>
            <a:cxnSpLocks/>
            <a:stCxn id="14" idx="0"/>
          </p:cNvCxnSpPr>
          <p:nvPr/>
        </p:nvCxnSpPr>
        <p:spPr>
          <a:xfrm flipV="1">
            <a:off x="2142479" y="1613326"/>
            <a:ext cx="1508033" cy="42870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48C8830-61AA-4D81-A370-B3D590201249}"/>
              </a:ext>
            </a:extLst>
          </p:cNvPr>
          <p:cNvCxnSpPr>
            <a:cxnSpLocks/>
          </p:cNvCxnSpPr>
          <p:nvPr/>
        </p:nvCxnSpPr>
        <p:spPr>
          <a:xfrm flipH="1" flipV="1">
            <a:off x="4990214" y="1665767"/>
            <a:ext cx="3899302" cy="42822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23B007F-2614-4BB0-BB95-B755BA4A5666}"/>
              </a:ext>
            </a:extLst>
          </p:cNvPr>
          <p:cNvSpPr txBox="1"/>
          <p:nvPr/>
        </p:nvSpPr>
        <p:spPr>
          <a:xfrm>
            <a:off x="7933552" y="4437604"/>
            <a:ext cx="4192436" cy="203132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Negative value: </a:t>
            </a:r>
            <a:r>
              <a:rPr lang="en-US" dirty="0" err="1"/>
              <a:t>var</a:t>
            </a:r>
            <a:r>
              <a:rPr lang="en-US" dirty="0"/>
              <a:t> absorption</a:t>
            </a:r>
          </a:p>
          <a:p>
            <a:r>
              <a:rPr lang="en-US" dirty="0"/>
              <a:t>Positive value : </a:t>
            </a:r>
            <a:r>
              <a:rPr lang="en-US" dirty="0" err="1"/>
              <a:t>var</a:t>
            </a:r>
            <a:r>
              <a:rPr lang="en-US" dirty="0"/>
              <a:t> generation</a:t>
            </a:r>
          </a:p>
          <a:p>
            <a:r>
              <a:rPr lang="en-US" dirty="0"/>
              <a:t>1.0: volt-</a:t>
            </a:r>
            <a:r>
              <a:rPr lang="en-US" dirty="0" err="1"/>
              <a:t>var</a:t>
            </a:r>
            <a:r>
              <a:rPr lang="en-US" dirty="0"/>
              <a:t> operating as it supposed to</a:t>
            </a:r>
          </a:p>
          <a:p>
            <a:r>
              <a:rPr lang="en-US" dirty="0"/>
              <a:t>0.6: volt-</a:t>
            </a:r>
            <a:r>
              <a:rPr lang="en-US" dirty="0" err="1"/>
              <a:t>var</a:t>
            </a:r>
            <a:r>
              <a:rPr lang="en-US" dirty="0"/>
              <a:t> limited by inverter’s kVA rating </a:t>
            </a:r>
          </a:p>
          <a:p>
            <a:r>
              <a:rPr lang="en-US" dirty="0"/>
              <a:t>0.2: volt-</a:t>
            </a:r>
            <a:r>
              <a:rPr lang="en-US" dirty="0" err="1"/>
              <a:t>var</a:t>
            </a:r>
            <a:r>
              <a:rPr lang="en-US" dirty="0"/>
              <a:t> limited by </a:t>
            </a:r>
            <a:r>
              <a:rPr lang="en-US" dirty="0" err="1"/>
              <a:t>varmax</a:t>
            </a:r>
            <a:r>
              <a:rPr lang="en-US" dirty="0"/>
              <a:t>/</a:t>
            </a:r>
            <a:r>
              <a:rPr lang="en-US" dirty="0" err="1"/>
              <a:t>varmaxabs</a:t>
            </a:r>
            <a:r>
              <a:rPr lang="en-US" dirty="0"/>
              <a:t> property of the PC element</a:t>
            </a:r>
          </a:p>
        </p:txBody>
      </p:sp>
    </p:spTree>
    <p:extLst>
      <p:ext uri="{BB962C8B-B14F-4D97-AF65-F5344CB8AC3E}">
        <p14:creationId xmlns:p14="http://schemas.microsoft.com/office/powerpoint/2010/main" val="16231418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CD7B3784-DFD6-4595-8C69-E62D85A7B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6440288" cy="970956"/>
          </a:xfrm>
        </p:spPr>
        <p:txBody>
          <a:bodyPr>
            <a:normAutofit/>
          </a:bodyPr>
          <a:lstStyle/>
          <a:p>
            <a:r>
              <a:rPr lang="en-US" sz="2800" dirty="0"/>
              <a:t>Scenario 1.5: Daily with no power limitation 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714E8D5F-15A1-412D-BFEC-4B43F89F2D3B}"/>
              </a:ext>
            </a:extLst>
          </p:cNvPr>
          <p:cNvSpPr txBox="1"/>
          <p:nvPr/>
        </p:nvSpPr>
        <p:spPr>
          <a:xfrm>
            <a:off x="0" y="786290"/>
            <a:ext cx="6347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OpenDSS </a:t>
            </a:r>
            <a:r>
              <a:rPr lang="en-US" dirty="0"/>
              <a:t>code</a:t>
            </a:r>
            <a:r>
              <a:rPr lang="pt-BR" dirty="0"/>
              <a:t> (</a:t>
            </a:r>
            <a:r>
              <a:rPr lang="nn-NO" dirty="0"/>
              <a:t>Daily_voltvar_Standard-2</a:t>
            </a:r>
            <a:r>
              <a:rPr lang="pt-BR" dirty="0"/>
              <a:t>.dss)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B36CC31-47E1-4823-BCEB-4904DB2416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9589" y="854810"/>
            <a:ext cx="3860362" cy="33789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4F8798F-37AF-4DDB-A90B-1CB4ACDF7E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890" y="2006108"/>
            <a:ext cx="3745863" cy="331479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BE3A11C-4CCF-4E06-AE15-3255C15206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941912"/>
            <a:ext cx="3836752" cy="339626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2BB27E7-BA87-4DA5-8784-EB479FFEAFF5}"/>
              </a:ext>
            </a:extLst>
          </p:cNvPr>
          <p:cNvSpPr txBox="1"/>
          <p:nvPr/>
        </p:nvSpPr>
        <p:spPr>
          <a:xfrm>
            <a:off x="173736" y="1636776"/>
            <a:ext cx="2487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Active power generation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599909-6B9A-4AA2-B8C0-AB700D685EB7}"/>
              </a:ext>
            </a:extLst>
          </p:cNvPr>
          <p:cNvSpPr txBox="1"/>
          <p:nvPr/>
        </p:nvSpPr>
        <p:spPr>
          <a:xfrm>
            <a:off x="4157875" y="1656850"/>
            <a:ext cx="2701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Reactive power absorption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A5932F7-7B1A-40FD-873E-978E58C6AB5F}"/>
              </a:ext>
            </a:extLst>
          </p:cNvPr>
          <p:cNvSpPr txBox="1"/>
          <p:nvPr/>
        </p:nvSpPr>
        <p:spPr>
          <a:xfrm>
            <a:off x="8159899" y="485478"/>
            <a:ext cx="1869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volt-</a:t>
            </a:r>
            <a:r>
              <a:rPr lang="en-US" dirty="0" err="1"/>
              <a:t>var</a:t>
            </a:r>
            <a:r>
              <a:rPr lang="en-US" dirty="0"/>
              <a:t> operation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92F4ED-E457-4A1A-B343-6045B7C8BB22}"/>
              </a:ext>
            </a:extLst>
          </p:cNvPr>
          <p:cNvSpPr txBox="1"/>
          <p:nvPr/>
        </p:nvSpPr>
        <p:spPr>
          <a:xfrm>
            <a:off x="7933552" y="4437604"/>
            <a:ext cx="4192436" cy="203132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Negative value: </a:t>
            </a:r>
            <a:r>
              <a:rPr lang="en-US" dirty="0" err="1"/>
              <a:t>var</a:t>
            </a:r>
            <a:r>
              <a:rPr lang="en-US" dirty="0"/>
              <a:t> absorption</a:t>
            </a:r>
          </a:p>
          <a:p>
            <a:r>
              <a:rPr lang="en-US" dirty="0"/>
              <a:t>Positive value : </a:t>
            </a:r>
            <a:r>
              <a:rPr lang="en-US" dirty="0" err="1"/>
              <a:t>var</a:t>
            </a:r>
            <a:r>
              <a:rPr lang="en-US" dirty="0"/>
              <a:t> generation</a:t>
            </a:r>
          </a:p>
          <a:p>
            <a:r>
              <a:rPr lang="en-US" dirty="0"/>
              <a:t>1.0: volt-</a:t>
            </a:r>
            <a:r>
              <a:rPr lang="en-US" dirty="0" err="1"/>
              <a:t>var</a:t>
            </a:r>
            <a:r>
              <a:rPr lang="en-US" dirty="0"/>
              <a:t> operating as it supposed to</a:t>
            </a:r>
          </a:p>
          <a:p>
            <a:r>
              <a:rPr lang="en-US" dirty="0"/>
              <a:t>0.6: volt-</a:t>
            </a:r>
            <a:r>
              <a:rPr lang="en-US" dirty="0" err="1"/>
              <a:t>var</a:t>
            </a:r>
            <a:r>
              <a:rPr lang="en-US" dirty="0"/>
              <a:t> limited by inverter’s kVA rating </a:t>
            </a:r>
          </a:p>
          <a:p>
            <a:r>
              <a:rPr lang="en-US" dirty="0"/>
              <a:t>0.2: volt-</a:t>
            </a:r>
            <a:r>
              <a:rPr lang="en-US" dirty="0" err="1"/>
              <a:t>var</a:t>
            </a:r>
            <a:r>
              <a:rPr lang="en-US" dirty="0"/>
              <a:t> limited by </a:t>
            </a:r>
            <a:r>
              <a:rPr lang="en-US" dirty="0" err="1"/>
              <a:t>varmax</a:t>
            </a:r>
            <a:r>
              <a:rPr lang="en-US" dirty="0"/>
              <a:t>/</a:t>
            </a:r>
            <a:r>
              <a:rPr lang="en-US" dirty="0" err="1"/>
              <a:t>varmaxabs</a:t>
            </a:r>
            <a:r>
              <a:rPr lang="en-US" dirty="0"/>
              <a:t> property of the PC element</a:t>
            </a:r>
          </a:p>
        </p:txBody>
      </p:sp>
    </p:spTree>
    <p:extLst>
      <p:ext uri="{BB962C8B-B14F-4D97-AF65-F5344CB8AC3E}">
        <p14:creationId xmlns:p14="http://schemas.microsoft.com/office/powerpoint/2010/main" val="10537762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CD7B3784-DFD6-4595-8C69-E62D85A7B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1665258" cy="970956"/>
          </a:xfrm>
        </p:spPr>
        <p:txBody>
          <a:bodyPr>
            <a:normAutofit/>
          </a:bodyPr>
          <a:lstStyle/>
          <a:p>
            <a:r>
              <a:rPr lang="en-US" sz="2800" dirty="0"/>
              <a:t>Scenario 1.6: Daily with kW limited by pctPmpp*Pmpp only (no limit by inverter`s kVA rating)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714E8D5F-15A1-412D-BFEC-4B43F89F2D3B}"/>
              </a:ext>
            </a:extLst>
          </p:cNvPr>
          <p:cNvSpPr txBox="1"/>
          <p:nvPr/>
        </p:nvSpPr>
        <p:spPr>
          <a:xfrm>
            <a:off x="0" y="970956"/>
            <a:ext cx="6347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OpenDSS </a:t>
            </a:r>
            <a:r>
              <a:rPr lang="en-US" dirty="0"/>
              <a:t>code</a:t>
            </a:r>
            <a:r>
              <a:rPr lang="pt-BR" dirty="0"/>
              <a:t> (</a:t>
            </a:r>
            <a:r>
              <a:rPr lang="nn-NO" dirty="0"/>
              <a:t>Daily_voltvar_pctPmpp60-2</a:t>
            </a:r>
            <a:r>
              <a:rPr lang="pt-BR" dirty="0"/>
              <a:t>.dss)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110A5B2-77C7-4535-A3FD-A07E1BE87C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8045" y="886886"/>
            <a:ext cx="3918868" cy="340019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56B5D5B-9D4A-4596-B44C-DFA42DF179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12" y="2026182"/>
            <a:ext cx="3748554" cy="330964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201278A-AC7F-4588-B864-125BF40EFD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4566" y="2046256"/>
            <a:ext cx="3849321" cy="330964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580A2D8-D2F9-4EA6-9A9E-AF40CB5FEA4F}"/>
              </a:ext>
            </a:extLst>
          </p:cNvPr>
          <p:cNvSpPr txBox="1"/>
          <p:nvPr/>
        </p:nvSpPr>
        <p:spPr>
          <a:xfrm>
            <a:off x="173736" y="1636776"/>
            <a:ext cx="2487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Active power generation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BE43A7-18FA-43BF-BE43-BD204569850B}"/>
              </a:ext>
            </a:extLst>
          </p:cNvPr>
          <p:cNvSpPr txBox="1"/>
          <p:nvPr/>
        </p:nvSpPr>
        <p:spPr>
          <a:xfrm>
            <a:off x="4157875" y="1656850"/>
            <a:ext cx="2701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Reactive power absorption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500854D-4D92-4CBC-8736-9C7E35F66550}"/>
              </a:ext>
            </a:extLst>
          </p:cNvPr>
          <p:cNvSpPr txBox="1"/>
          <p:nvPr/>
        </p:nvSpPr>
        <p:spPr>
          <a:xfrm>
            <a:off x="8159899" y="485478"/>
            <a:ext cx="1869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volt-</a:t>
            </a:r>
            <a:r>
              <a:rPr lang="en-US" dirty="0" err="1"/>
              <a:t>var</a:t>
            </a:r>
            <a:r>
              <a:rPr lang="en-US" dirty="0"/>
              <a:t> operation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A1332EF-AC48-441F-85FB-B945D98B62AA}"/>
              </a:ext>
            </a:extLst>
          </p:cNvPr>
          <p:cNvSpPr txBox="1"/>
          <p:nvPr/>
        </p:nvSpPr>
        <p:spPr>
          <a:xfrm>
            <a:off x="7933552" y="4437604"/>
            <a:ext cx="4192436" cy="203132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Negative value: </a:t>
            </a:r>
            <a:r>
              <a:rPr lang="en-US" dirty="0" err="1"/>
              <a:t>var</a:t>
            </a:r>
            <a:r>
              <a:rPr lang="en-US" dirty="0"/>
              <a:t> absorption</a:t>
            </a:r>
          </a:p>
          <a:p>
            <a:r>
              <a:rPr lang="en-US" dirty="0"/>
              <a:t>Positive value : </a:t>
            </a:r>
            <a:r>
              <a:rPr lang="en-US" dirty="0" err="1"/>
              <a:t>var</a:t>
            </a:r>
            <a:r>
              <a:rPr lang="en-US" dirty="0"/>
              <a:t> generation</a:t>
            </a:r>
          </a:p>
          <a:p>
            <a:r>
              <a:rPr lang="en-US" dirty="0"/>
              <a:t>1.0: volt-</a:t>
            </a:r>
            <a:r>
              <a:rPr lang="en-US" dirty="0" err="1"/>
              <a:t>var</a:t>
            </a:r>
            <a:r>
              <a:rPr lang="en-US" dirty="0"/>
              <a:t> operating as it supposed to</a:t>
            </a:r>
          </a:p>
          <a:p>
            <a:r>
              <a:rPr lang="en-US" dirty="0"/>
              <a:t>0.6: volt-</a:t>
            </a:r>
            <a:r>
              <a:rPr lang="en-US" dirty="0" err="1"/>
              <a:t>var</a:t>
            </a:r>
            <a:r>
              <a:rPr lang="en-US" dirty="0"/>
              <a:t> limited by inverter’s kVA rating </a:t>
            </a:r>
          </a:p>
          <a:p>
            <a:r>
              <a:rPr lang="en-US" dirty="0"/>
              <a:t>0.2: volt-</a:t>
            </a:r>
            <a:r>
              <a:rPr lang="en-US" dirty="0" err="1"/>
              <a:t>var</a:t>
            </a:r>
            <a:r>
              <a:rPr lang="en-US" dirty="0"/>
              <a:t> limited by </a:t>
            </a:r>
            <a:r>
              <a:rPr lang="en-US" dirty="0" err="1"/>
              <a:t>varmax</a:t>
            </a:r>
            <a:r>
              <a:rPr lang="en-US" dirty="0"/>
              <a:t>/</a:t>
            </a:r>
            <a:r>
              <a:rPr lang="en-US" dirty="0" err="1"/>
              <a:t>varmaxabs</a:t>
            </a:r>
            <a:r>
              <a:rPr lang="en-US" dirty="0"/>
              <a:t> property of the PC element</a:t>
            </a:r>
          </a:p>
        </p:txBody>
      </p:sp>
    </p:spTree>
    <p:extLst>
      <p:ext uri="{BB962C8B-B14F-4D97-AF65-F5344CB8AC3E}">
        <p14:creationId xmlns:p14="http://schemas.microsoft.com/office/powerpoint/2010/main" val="41814758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CD7B3784-DFD6-4595-8C69-E62D85A7B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1922711" cy="970956"/>
          </a:xfrm>
        </p:spPr>
        <p:txBody>
          <a:bodyPr>
            <a:normAutofit/>
          </a:bodyPr>
          <a:lstStyle/>
          <a:p>
            <a:r>
              <a:rPr lang="en-US" sz="2800" dirty="0"/>
              <a:t>Scenario 1.7: Daily with kVA limitation only (no limit on kW by Pmpp*pctPmpp) – Q priority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714E8D5F-15A1-412D-BFEC-4B43F89F2D3B}"/>
              </a:ext>
            </a:extLst>
          </p:cNvPr>
          <p:cNvSpPr txBox="1"/>
          <p:nvPr/>
        </p:nvSpPr>
        <p:spPr>
          <a:xfrm>
            <a:off x="0" y="832456"/>
            <a:ext cx="6347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pt-BR" dirty="0" err="1"/>
              <a:t>OpenDSS</a:t>
            </a:r>
            <a:r>
              <a:rPr lang="pt-BR" dirty="0"/>
              <a:t> </a:t>
            </a:r>
            <a:r>
              <a:rPr lang="en-US" dirty="0"/>
              <a:t>code</a:t>
            </a:r>
            <a:r>
              <a:rPr lang="pt-BR" dirty="0"/>
              <a:t> (</a:t>
            </a:r>
            <a:r>
              <a:rPr lang="nn-NO" dirty="0"/>
              <a:t>Daily_voltvar_greater_kVA_qpriority-2</a:t>
            </a:r>
            <a:r>
              <a:rPr lang="pt-BR" dirty="0"/>
              <a:t>.dss)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74ABCE1-4631-4790-B670-10D49DE486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3870" y="829861"/>
            <a:ext cx="3668467" cy="318106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B1E323F-761A-450F-A8DF-BCA23E4C4A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5853" y="2052532"/>
            <a:ext cx="3754513" cy="331821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AF83607-56B9-44F2-B36D-FD544248C6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12" y="2052532"/>
            <a:ext cx="3646901" cy="324039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FDA8757-9DED-4AE2-92E0-C806520BA1A8}"/>
              </a:ext>
            </a:extLst>
          </p:cNvPr>
          <p:cNvSpPr txBox="1"/>
          <p:nvPr/>
        </p:nvSpPr>
        <p:spPr>
          <a:xfrm>
            <a:off x="173736" y="1636776"/>
            <a:ext cx="2487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Active power generation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F325D2-DF06-4CB9-88C9-900700AFBFB0}"/>
              </a:ext>
            </a:extLst>
          </p:cNvPr>
          <p:cNvSpPr txBox="1"/>
          <p:nvPr/>
        </p:nvSpPr>
        <p:spPr>
          <a:xfrm>
            <a:off x="4157875" y="1656850"/>
            <a:ext cx="2701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Reactive power absorption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159E58B-86CB-4419-AD17-F4032C92E54F}"/>
              </a:ext>
            </a:extLst>
          </p:cNvPr>
          <p:cNvSpPr txBox="1"/>
          <p:nvPr/>
        </p:nvSpPr>
        <p:spPr>
          <a:xfrm>
            <a:off x="8159899" y="485478"/>
            <a:ext cx="1869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volt-</a:t>
            </a:r>
            <a:r>
              <a:rPr lang="en-US" dirty="0" err="1"/>
              <a:t>var</a:t>
            </a:r>
            <a:r>
              <a:rPr lang="en-US" dirty="0"/>
              <a:t> operation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5B3FEC2-BD39-4052-A0AB-A09813154F8D}"/>
              </a:ext>
            </a:extLst>
          </p:cNvPr>
          <p:cNvSpPr txBox="1"/>
          <p:nvPr/>
        </p:nvSpPr>
        <p:spPr>
          <a:xfrm>
            <a:off x="7933552" y="4437604"/>
            <a:ext cx="4192436" cy="203132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Negative value: </a:t>
            </a:r>
            <a:r>
              <a:rPr lang="en-US" dirty="0" err="1"/>
              <a:t>var</a:t>
            </a:r>
            <a:r>
              <a:rPr lang="en-US" dirty="0"/>
              <a:t> absorption</a:t>
            </a:r>
          </a:p>
          <a:p>
            <a:r>
              <a:rPr lang="en-US" dirty="0"/>
              <a:t>Positive value : </a:t>
            </a:r>
            <a:r>
              <a:rPr lang="en-US" dirty="0" err="1"/>
              <a:t>var</a:t>
            </a:r>
            <a:r>
              <a:rPr lang="en-US" dirty="0"/>
              <a:t> generation</a:t>
            </a:r>
          </a:p>
          <a:p>
            <a:r>
              <a:rPr lang="en-US" dirty="0"/>
              <a:t>1.0: volt-</a:t>
            </a:r>
            <a:r>
              <a:rPr lang="en-US" dirty="0" err="1"/>
              <a:t>var</a:t>
            </a:r>
            <a:r>
              <a:rPr lang="en-US" dirty="0"/>
              <a:t> operating as it supposed to</a:t>
            </a:r>
          </a:p>
          <a:p>
            <a:r>
              <a:rPr lang="en-US" dirty="0"/>
              <a:t>0.6: volt-</a:t>
            </a:r>
            <a:r>
              <a:rPr lang="en-US" dirty="0" err="1"/>
              <a:t>var</a:t>
            </a:r>
            <a:r>
              <a:rPr lang="en-US" dirty="0"/>
              <a:t> limited by inverter’s kVA rating </a:t>
            </a:r>
          </a:p>
          <a:p>
            <a:r>
              <a:rPr lang="en-US" dirty="0"/>
              <a:t>0.2: volt-</a:t>
            </a:r>
            <a:r>
              <a:rPr lang="en-US" dirty="0" err="1"/>
              <a:t>var</a:t>
            </a:r>
            <a:r>
              <a:rPr lang="en-US" dirty="0"/>
              <a:t> limited by </a:t>
            </a:r>
            <a:r>
              <a:rPr lang="en-US" dirty="0" err="1"/>
              <a:t>varmax</a:t>
            </a:r>
            <a:r>
              <a:rPr lang="en-US" dirty="0"/>
              <a:t>/</a:t>
            </a:r>
            <a:r>
              <a:rPr lang="en-US" dirty="0" err="1"/>
              <a:t>varmaxabs</a:t>
            </a:r>
            <a:r>
              <a:rPr lang="en-US" dirty="0"/>
              <a:t> property of the PC element</a:t>
            </a:r>
          </a:p>
        </p:txBody>
      </p:sp>
    </p:spTree>
    <p:extLst>
      <p:ext uri="{BB962C8B-B14F-4D97-AF65-F5344CB8AC3E}">
        <p14:creationId xmlns:p14="http://schemas.microsoft.com/office/powerpoint/2010/main" val="173029747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1970</TotalTime>
  <Words>927</Words>
  <Application>Microsoft Office PowerPoint</Application>
  <PresentationFormat>Widescreen</PresentationFormat>
  <Paragraphs>394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Tema do Office</vt:lpstr>
      <vt:lpstr>Volt-var Scenarios</vt:lpstr>
      <vt:lpstr>Scenario 1.1: Snapshot with no power limitation</vt:lpstr>
      <vt:lpstr>Scenario 1.2: Snapshot with kW limited by pctPmpp*Pmpp only (no limit by inverter`s kVA rating)</vt:lpstr>
      <vt:lpstr>Scenario 1.3: Snapshot with kVA limitation only (no limit on kW by Pmpp*pctPmpp) – Q priority</vt:lpstr>
      <vt:lpstr>Scenario 1.4: Snapshot with kVA limitation only (no limit on kW by Pmpp*pctPmpp) – P priority</vt:lpstr>
      <vt:lpstr>Results in QSTS mode</vt:lpstr>
      <vt:lpstr>Scenario 1.5: Daily with no power limitation </vt:lpstr>
      <vt:lpstr>Scenario 1.6: Daily with kW limited by pctPmpp*Pmpp only (no limit by inverter`s kVA rating)</vt:lpstr>
      <vt:lpstr>Scenario 1.7: Daily with kVA limitation only (no limit on kW by Pmpp*pctPmpp) – Q priority</vt:lpstr>
      <vt:lpstr>Scenario 1.8: Daily with kVA limitation only (no limit on kW by Pmpp*pctPmpp) – P priority</vt:lpstr>
      <vt:lpstr>Scenario 1.8: Daily with kvar limitation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Scenario 1: SnapShot Standard</dc:title>
  <dc:creator>Paulo Ricardo Radatz de Freitas</dc:creator>
  <cp:lastModifiedBy>Radatz, Paulo</cp:lastModifiedBy>
  <cp:revision>148</cp:revision>
  <dcterms:created xsi:type="dcterms:W3CDTF">2019-01-11T11:29:02Z</dcterms:created>
  <dcterms:modified xsi:type="dcterms:W3CDTF">2019-11-06T19:37:07Z</dcterms:modified>
</cp:coreProperties>
</file>