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sldIdLst>
    <p:sldId id="259" r:id="rId2"/>
    <p:sldId id="260" r:id="rId3"/>
    <p:sldId id="261" r:id="rId4"/>
    <p:sldId id="268" r:id="rId5"/>
    <p:sldId id="275" r:id="rId6"/>
    <p:sldId id="276" r:id="rId7"/>
    <p:sldId id="277" r:id="rId8"/>
    <p:sldId id="278" r:id="rId9"/>
    <p:sldId id="279" r:id="rId10"/>
    <p:sldId id="269" r:id="rId11"/>
    <p:sldId id="271" r:id="rId12"/>
    <p:sldId id="272" r:id="rId13"/>
    <p:sldId id="274" r:id="rId14"/>
    <p:sldId id="273" r:id="rId15"/>
    <p:sldId id="270" r:id="rId16"/>
    <p:sldId id="267" r:id="rId17"/>
    <p:sldId id="280"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2D5B6F-9D77-4B4E-9874-4129FF60FA66}">
          <p14:sldIdLst>
            <p14:sldId id="259"/>
            <p14:sldId id="260"/>
            <p14:sldId id="261"/>
            <p14:sldId id="268"/>
            <p14:sldId id="275"/>
            <p14:sldId id="276"/>
            <p14:sldId id="277"/>
            <p14:sldId id="278"/>
            <p14:sldId id="279"/>
            <p14:sldId id="269"/>
            <p14:sldId id="271"/>
            <p14:sldId id="272"/>
            <p14:sldId id="274"/>
            <p14:sldId id="273"/>
            <p14:sldId id="270"/>
            <p14:sldId id="267"/>
            <p14:sldId id="280"/>
            <p14:sldId id="264"/>
          </p14:sldIdLst>
        </p14:section>
        <p14:section name="Untitled Section" id="{2702ED35-283B-4C6A-A719-3BEACE1C4B46}">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7" autoAdjust="0"/>
    <p:restoredTop sz="82449" autoAdjust="0"/>
  </p:normalViewPr>
  <p:slideViewPr>
    <p:cSldViewPr snapToGrid="0">
      <p:cViewPr>
        <p:scale>
          <a:sx n="66" d="100"/>
          <a:sy n="66" d="100"/>
        </p:scale>
        <p:origin x="208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18903-AE12-441F-85DB-B34FD48BA389}" type="datetimeFigureOut">
              <a:rPr lang="en-US" smtClean="0"/>
              <a:t>2018-11-29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6E0D0-8EB9-440D-8664-FC49256EEEFF}" type="slidenum">
              <a:rPr lang="en-US" smtClean="0"/>
              <a:t>‹#›</a:t>
            </a:fld>
            <a:endParaRPr lang="en-US"/>
          </a:p>
        </p:txBody>
      </p:sp>
    </p:spTree>
    <p:extLst>
      <p:ext uri="{BB962C8B-B14F-4D97-AF65-F5344CB8AC3E}">
        <p14:creationId xmlns:p14="http://schemas.microsoft.com/office/powerpoint/2010/main" val="26763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1</a:t>
            </a:fld>
            <a:endParaRPr lang="en-US"/>
          </a:p>
        </p:txBody>
      </p:sp>
    </p:spTree>
    <p:extLst>
      <p:ext uri="{BB962C8B-B14F-4D97-AF65-F5344CB8AC3E}">
        <p14:creationId xmlns:p14="http://schemas.microsoft.com/office/powerpoint/2010/main" val="118930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Day 1 - Wednesday - Health Data</a:t>
            </a:r>
            <a:endParaRPr lang="en-US" b="0" dirty="0" smtClean="0">
              <a:effectLst/>
            </a:endParaRPr>
          </a:p>
          <a:p>
            <a:pPr rtl="0"/>
            <a:r>
              <a:rPr lang="en-US" sz="1200" b="0" i="0" u="none" strike="noStrike" kern="1200" dirty="0" smtClean="0">
                <a:solidFill>
                  <a:schemeClr val="tx1"/>
                </a:solidFill>
                <a:effectLst/>
                <a:latin typeface="+mn-lt"/>
                <a:ea typeface="+mn-ea"/>
                <a:cs typeface="+mn-cs"/>
              </a:rPr>
              <a:t>Day 2 - Thursday - Substance Use</a:t>
            </a:r>
            <a:endParaRPr lang="en-US" b="0" dirty="0" smtClean="0">
              <a:effectLst/>
            </a:endParaRPr>
          </a:p>
          <a:p>
            <a:pPr rtl="0"/>
            <a:r>
              <a:rPr lang="en-US" sz="1200" b="0" i="0" u="none" strike="noStrike" kern="1200" dirty="0" smtClean="0">
                <a:solidFill>
                  <a:schemeClr val="tx1"/>
                </a:solidFill>
                <a:effectLst/>
                <a:latin typeface="+mn-lt"/>
                <a:ea typeface="+mn-ea"/>
                <a:cs typeface="+mn-cs"/>
              </a:rPr>
              <a:t>Day 3 - Friday -  Dashboards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a:t>
            </a:fld>
            <a:endParaRPr lang="en-US"/>
          </a:p>
        </p:txBody>
      </p:sp>
    </p:spTree>
    <p:extLst>
      <p:ext uri="{BB962C8B-B14F-4D97-AF65-F5344CB8AC3E}">
        <p14:creationId xmlns:p14="http://schemas.microsoft.com/office/powerpoint/2010/main" val="5496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3</a:t>
            </a:fld>
            <a:endParaRPr lang="en-US"/>
          </a:p>
        </p:txBody>
      </p:sp>
    </p:spTree>
    <p:extLst>
      <p:ext uri="{BB962C8B-B14F-4D97-AF65-F5344CB8AC3E}">
        <p14:creationId xmlns:p14="http://schemas.microsoft.com/office/powerpoint/2010/main" val="36643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18</a:t>
            </a:fld>
            <a:endParaRPr lang="en-US"/>
          </a:p>
        </p:txBody>
      </p:sp>
    </p:spTree>
    <p:extLst>
      <p:ext uri="{BB962C8B-B14F-4D97-AF65-F5344CB8AC3E}">
        <p14:creationId xmlns:p14="http://schemas.microsoft.com/office/powerpoint/2010/main" val="232075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D67BF-56E9-4C84-BB70-2719C4E6B462}" type="datetime1">
              <a:rPr lang="en-US" smtClean="0"/>
              <a:t>2018-11-29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173646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C8567-4604-4C1B-889C-AFA0B87FAA41}" type="datetime1">
              <a:rPr lang="en-US" smtClean="0"/>
              <a:t>2018-11-29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54676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64A36B-6F01-4E79-B2DA-C7F366E393B8}" type="datetime1">
              <a:rPr lang="en-US" smtClean="0"/>
              <a:t>2018-11-29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44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38F11-A6EF-407E-A40F-7DFA712EAB3F}" type="datetime1">
              <a:rPr lang="en-US" smtClean="0"/>
              <a:t>2018-11-29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24291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86023-99EE-4656-BE7E-1544B7CD3909}" type="datetime1">
              <a:rPr lang="en-US" smtClean="0"/>
              <a:t>2018-11-29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7255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3CB4D0-D769-4360-9158-19B112771613}" type="datetime1">
              <a:rPr lang="en-US" smtClean="0"/>
              <a:t>2018-11-29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6472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B1CC-9FA5-49ED-A0BE-07F8326A555F}" type="datetime1">
              <a:rPr lang="en-US" smtClean="0"/>
              <a:t>2018-11-29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3551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77D676-C189-41FD-8129-CDC2AB8B4177}" type="datetime1">
              <a:rPr lang="en-US" smtClean="0"/>
              <a:t>2018-11-29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1751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E5EC-4B18-4C65-80B5-D44DEE50E04C}" type="datetime1">
              <a:rPr lang="en-US" smtClean="0"/>
              <a:t>2018-11-29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355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F8A95-E0DB-435A-9968-C2471F19921F}" type="datetime1">
              <a:rPr lang="en-US" smtClean="0"/>
              <a:t>2018-11-29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8031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0337AD-D919-4B91-B9DA-43DF8CA8F4F6}" type="datetime1">
              <a:rPr lang="en-US" smtClean="0"/>
              <a:t>2018-11-29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9842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5717C-BC3C-4490-BEC6-34ECB351D7A9}" type="datetime1">
              <a:rPr lang="en-US" smtClean="0"/>
              <a:t>2018-11-29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7EE96-E852-4892-A22F-23BA018C684B}" type="slidenum">
              <a:rPr lang="en-US" smtClean="0"/>
              <a:t>‹#›</a:t>
            </a:fld>
            <a:endParaRPr lang="en-US"/>
          </a:p>
        </p:txBody>
      </p:sp>
    </p:spTree>
    <p:extLst>
      <p:ext uri="{BB962C8B-B14F-4D97-AF65-F5344CB8AC3E}">
        <p14:creationId xmlns:p14="http://schemas.microsoft.com/office/powerpoint/2010/main" val="1852045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github.com/dss-ialh/displaying-health-data"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aging@uvic.ca"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ialh/displaying-health-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mailto:aging@uvic.c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dss-ialh/displaying-health-data" TargetMode="External"/><Relationship Id="rId2" Type="http://schemas.openxmlformats.org/officeDocument/2006/relationships/hyperlink" Target="https://ouhsc.edu/bbmc/tea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2449187" y="2706745"/>
            <a:ext cx="7514173" cy="2062103"/>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Colloquium + Live-Webcast + Recording</a:t>
            </a:r>
          </a:p>
          <a:p>
            <a:r>
              <a:rPr lang="en-US" sz="3200" dirty="0">
                <a:latin typeface="Arial" panose="020B0604020202020204" pitchFamily="34" charset="0"/>
                <a:cs typeface="Arial" panose="020B0604020202020204" pitchFamily="34" charset="0"/>
              </a:rPr>
              <a:t>Medical Sciences Building (MBS) 160</a:t>
            </a:r>
          </a:p>
          <a:p>
            <a:r>
              <a:rPr lang="en-US" sz="3200" dirty="0">
                <a:latin typeface="Arial" panose="020B0604020202020204" pitchFamily="34" charset="0"/>
                <a:cs typeface="Arial" panose="020B0604020202020204" pitchFamily="34" charset="0"/>
              </a:rPr>
              <a:t>University of Victoria</a:t>
            </a:r>
          </a:p>
          <a:p>
            <a:r>
              <a:rPr lang="en-US" sz="3200"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Tree>
    <p:extLst>
      <p:ext uri="{BB962C8B-B14F-4D97-AF65-F5344CB8AC3E}">
        <p14:creationId xmlns:p14="http://schemas.microsoft.com/office/powerpoint/2010/main" val="31978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3920" b="9723"/>
          <a:stretch/>
        </p:blipFill>
        <p:spPr>
          <a:xfrm>
            <a:off x="4005943" y="3074373"/>
            <a:ext cx="7381853" cy="3130814"/>
          </a:xfrm>
          <a:prstGeom prst="rect">
            <a:avLst/>
          </a:prstGeom>
        </p:spPr>
      </p:pic>
      <p:sp>
        <p:nvSpPr>
          <p:cNvPr id="4" name="Slide Number Placeholder 3"/>
          <p:cNvSpPr>
            <a:spLocks noGrp="1"/>
          </p:cNvSpPr>
          <p:nvPr>
            <p:ph type="sldNum" sz="quarter" idx="12"/>
          </p:nvPr>
        </p:nvSpPr>
        <p:spPr/>
        <p:txBody>
          <a:bodyPr/>
          <a:lstStyle/>
          <a:p>
            <a:fld id="{AF87EE96-E852-4892-A22F-23BA018C684B}" type="slidenum">
              <a:rPr lang="en-US" smtClean="0"/>
              <a:t>10</a:t>
            </a:fld>
            <a:endParaRPr lang="en-US"/>
          </a:p>
        </p:txBody>
      </p:sp>
      <p:pic>
        <p:nvPicPr>
          <p:cNvPr id="5" name="Picture 4"/>
          <p:cNvPicPr>
            <a:picLocks noChangeAspect="1"/>
          </p:cNvPicPr>
          <p:nvPr/>
        </p:nvPicPr>
        <p:blipFill>
          <a:blip r:embed="rId3"/>
          <a:stretch>
            <a:fillRect/>
          </a:stretch>
        </p:blipFill>
        <p:spPr>
          <a:xfrm>
            <a:off x="258511" y="269555"/>
            <a:ext cx="3747432" cy="6588445"/>
          </a:xfrm>
          <a:prstGeom prst="rect">
            <a:avLst/>
          </a:prstGeom>
        </p:spPr>
      </p:pic>
      <p:pic>
        <p:nvPicPr>
          <p:cNvPr id="6" name="Picture 5"/>
          <p:cNvPicPr>
            <a:picLocks noChangeAspect="1"/>
          </p:cNvPicPr>
          <p:nvPr/>
        </p:nvPicPr>
        <p:blipFill>
          <a:blip r:embed="rId4"/>
          <a:stretch>
            <a:fillRect/>
          </a:stretch>
        </p:blipFill>
        <p:spPr>
          <a:xfrm>
            <a:off x="4199429" y="301278"/>
            <a:ext cx="3697460" cy="2773095"/>
          </a:xfrm>
          <a:prstGeom prst="rect">
            <a:avLst/>
          </a:prstGeom>
        </p:spPr>
      </p:pic>
      <p:sp>
        <p:nvSpPr>
          <p:cNvPr id="12" name="TextBox 11"/>
          <p:cNvSpPr txBox="1"/>
          <p:nvPr/>
        </p:nvSpPr>
        <p:spPr>
          <a:xfrm>
            <a:off x="2525313" y="6231480"/>
            <a:ext cx="7565917" cy="584775"/>
          </a:xfrm>
          <a:prstGeom prst="rect">
            <a:avLst/>
          </a:prstGeom>
          <a:noFill/>
        </p:spPr>
        <p:txBody>
          <a:bodyPr wrap="none" rtlCol="0">
            <a:spAutoFit/>
          </a:bodyPr>
          <a:lstStyle/>
          <a:p>
            <a:r>
              <a:rPr lang="en-US" sz="3200" dirty="0" smtClean="0">
                <a:hlinkClick r:id="rId5"/>
              </a:rPr>
              <a:t>github.com/</a:t>
            </a:r>
            <a:r>
              <a:rPr lang="en-US" sz="3200" dirty="0" err="1" smtClean="0">
                <a:hlinkClick r:id="rId5"/>
              </a:rPr>
              <a:t>dss-ialh</a:t>
            </a:r>
            <a:r>
              <a:rPr lang="en-US" sz="3200" dirty="0" smtClean="0">
                <a:hlinkClick r:id="rId5"/>
              </a:rPr>
              <a:t>/displaying-health-data</a:t>
            </a:r>
            <a:r>
              <a:rPr lang="en-US" sz="3200" dirty="0" smtClean="0"/>
              <a:t>  </a:t>
            </a:r>
            <a:endParaRPr lang="en-US" sz="3200" dirty="0"/>
          </a:p>
        </p:txBody>
      </p:sp>
    </p:spTree>
    <p:extLst>
      <p:ext uri="{BB962C8B-B14F-4D97-AF65-F5344CB8AC3E}">
        <p14:creationId xmlns:p14="http://schemas.microsoft.com/office/powerpoint/2010/main" val="177741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79961" cy="1325563"/>
          </a:xfrm>
        </p:spPr>
        <p:txBody>
          <a:bodyPr/>
          <a:lstStyle/>
          <a:p>
            <a:r>
              <a:rPr lang="en-US" dirty="0" smtClean="0"/>
              <a:t>Data background</a:t>
            </a:r>
            <a:endParaRPr lang="en-US" dirty="0"/>
          </a:p>
        </p:txBody>
      </p:sp>
      <p:sp>
        <p:nvSpPr>
          <p:cNvPr id="3" name="Content Placeholder 2"/>
          <p:cNvSpPr>
            <a:spLocks noGrp="1"/>
          </p:cNvSpPr>
          <p:nvPr>
            <p:ph idx="1"/>
          </p:nvPr>
        </p:nvSpPr>
        <p:spPr>
          <a:xfrm>
            <a:off x="838201" y="1825625"/>
            <a:ext cx="4743734" cy="4351338"/>
          </a:xfrm>
        </p:spPr>
        <p:txBody>
          <a:bodyPr/>
          <a:lstStyle/>
          <a:p>
            <a:r>
              <a:rPr lang="en-US" dirty="0" smtClean="0"/>
              <a:t>Studying cognitive decline among OK seniors</a:t>
            </a:r>
          </a:p>
          <a:p>
            <a:r>
              <a:rPr lang="en-US" dirty="0" smtClean="0"/>
              <a:t>Collecting measures on COG and PHYS </a:t>
            </a:r>
            <a:r>
              <a:rPr lang="en-US" dirty="0" err="1" smtClean="0"/>
              <a:t>performace</a:t>
            </a:r>
            <a:endParaRPr lang="en-US" dirty="0" smtClean="0"/>
          </a:p>
          <a:p>
            <a:r>
              <a:rPr lang="en-US" dirty="0" smtClean="0"/>
              <a:t>Total of 200 respondents from three counties in Oklahoma</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11</a:t>
            </a:fld>
            <a:endParaRPr lang="en-US"/>
          </a:p>
        </p:txBody>
      </p:sp>
      <p:pic>
        <p:nvPicPr>
          <p:cNvPr id="5" name="Picture 4"/>
          <p:cNvPicPr>
            <a:picLocks noChangeAspect="1"/>
          </p:cNvPicPr>
          <p:nvPr/>
        </p:nvPicPr>
        <p:blipFill>
          <a:blip r:embed="rId2"/>
          <a:stretch>
            <a:fillRect/>
          </a:stretch>
        </p:blipFill>
        <p:spPr>
          <a:xfrm>
            <a:off x="5812215" y="301538"/>
            <a:ext cx="6235890" cy="6054812"/>
          </a:xfrm>
          <a:prstGeom prst="rect">
            <a:avLst/>
          </a:prstGeom>
        </p:spPr>
      </p:pic>
    </p:spTree>
    <p:extLst>
      <p:ext uri="{BB962C8B-B14F-4D97-AF65-F5344CB8AC3E}">
        <p14:creationId xmlns:p14="http://schemas.microsoft.com/office/powerpoint/2010/main" val="369986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5229" cy="1325563"/>
          </a:xfrm>
        </p:spPr>
        <p:txBody>
          <a:bodyPr/>
          <a:lstStyle/>
          <a:p>
            <a:r>
              <a:rPr lang="en-US" dirty="0" smtClean="0"/>
              <a:t>Scenario:</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12</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838200" y="1825625"/>
            <a:ext cx="550346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t>We want to study cognitive decline among seniors in Oklahoma</a:t>
            </a:r>
          </a:p>
          <a:p>
            <a:r>
              <a:rPr lang="en-US" dirty="0" smtClean="0"/>
              <a:t>Objective: monitoring </a:t>
            </a:r>
            <a:r>
              <a:rPr lang="en-US" dirty="0"/>
              <a:t>cognitive trajectories over time </a:t>
            </a:r>
            <a:endParaRPr lang="en-US" dirty="0" smtClean="0"/>
          </a:p>
          <a:p>
            <a:r>
              <a:rPr lang="en-US" dirty="0" smtClean="0"/>
              <a:t>Recruited 200 seniors from three counties</a:t>
            </a:r>
          </a:p>
          <a:p>
            <a:r>
              <a:rPr lang="en-US" dirty="0" smtClean="0"/>
              <a:t>Dashboard is tailor to providers in Tulsa </a:t>
            </a:r>
            <a:endParaRPr lang="en-US" dirty="0"/>
          </a:p>
        </p:txBody>
      </p:sp>
      <p:pic>
        <p:nvPicPr>
          <p:cNvPr id="10" name="Picture 9"/>
          <p:cNvPicPr>
            <a:picLocks noChangeAspect="1"/>
          </p:cNvPicPr>
          <p:nvPr/>
        </p:nvPicPr>
        <p:blipFill>
          <a:blip r:embed="rId2"/>
          <a:stretch>
            <a:fillRect/>
          </a:stretch>
        </p:blipFill>
        <p:spPr>
          <a:xfrm>
            <a:off x="6341660" y="653257"/>
            <a:ext cx="5613400" cy="5613400"/>
          </a:xfrm>
          <a:prstGeom prst="rect">
            <a:avLst/>
          </a:prstGeom>
        </p:spPr>
      </p:pic>
    </p:spTree>
    <p:extLst>
      <p:ext uri="{BB962C8B-B14F-4D97-AF65-F5344CB8AC3E}">
        <p14:creationId xmlns:p14="http://schemas.microsoft.com/office/powerpoint/2010/main" val="99844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13</a:t>
            </a:fld>
            <a:endParaRPr lang="en-US"/>
          </a:p>
        </p:txBody>
      </p:sp>
      <p:pic>
        <p:nvPicPr>
          <p:cNvPr id="5" name="Picture 4"/>
          <p:cNvPicPr>
            <a:picLocks noChangeAspect="1"/>
          </p:cNvPicPr>
          <p:nvPr/>
        </p:nvPicPr>
        <p:blipFill rotWithShape="1">
          <a:blip r:embed="rId2"/>
          <a:srcRect t="8849"/>
          <a:stretch/>
        </p:blipFill>
        <p:spPr>
          <a:xfrm>
            <a:off x="0" y="1645537"/>
            <a:ext cx="10638971" cy="5212463"/>
          </a:xfrm>
          <a:prstGeom prst="rect">
            <a:avLst/>
          </a:prstGeom>
        </p:spPr>
      </p:pic>
    </p:spTree>
    <p:extLst>
      <p:ext uri="{BB962C8B-B14F-4D97-AF65-F5344CB8AC3E}">
        <p14:creationId xmlns:p14="http://schemas.microsoft.com/office/powerpoint/2010/main" val="214185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14</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590972" y="382792"/>
            <a:ext cx="9347200" cy="11353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t>We need to monitor focal group over time</a:t>
            </a:r>
          </a:p>
          <a:p>
            <a:r>
              <a:rPr lang="en-US" dirty="0" smtClean="0"/>
              <a:t>Other counties provide meaningful reference points</a:t>
            </a:r>
            <a:endParaRPr lang="en-US" dirty="0"/>
          </a:p>
        </p:txBody>
      </p:sp>
      <p:pic>
        <p:nvPicPr>
          <p:cNvPr id="3" name="Picture 2"/>
          <p:cNvPicPr>
            <a:picLocks noChangeAspect="1"/>
          </p:cNvPicPr>
          <p:nvPr/>
        </p:nvPicPr>
        <p:blipFill rotWithShape="1">
          <a:blip r:embed="rId2"/>
          <a:srcRect t="8058"/>
          <a:stretch/>
        </p:blipFill>
        <p:spPr>
          <a:xfrm>
            <a:off x="0" y="1654629"/>
            <a:ext cx="10529145" cy="5203371"/>
          </a:xfrm>
          <a:prstGeom prst="rect">
            <a:avLst/>
          </a:prstGeom>
        </p:spPr>
      </p:pic>
    </p:spTree>
    <p:extLst>
      <p:ext uri="{BB962C8B-B14F-4D97-AF65-F5344CB8AC3E}">
        <p14:creationId xmlns:p14="http://schemas.microsoft.com/office/powerpoint/2010/main" val="28766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15</a:t>
            </a:fld>
            <a:endParaRPr lang="en-US"/>
          </a:p>
        </p:txBody>
      </p:sp>
      <p:pic>
        <p:nvPicPr>
          <p:cNvPr id="5" name="Picture 4"/>
          <p:cNvPicPr>
            <a:picLocks noChangeAspect="1"/>
          </p:cNvPicPr>
          <p:nvPr/>
        </p:nvPicPr>
        <p:blipFill rotWithShape="1">
          <a:blip r:embed="rId2"/>
          <a:srcRect t="8372" r="10500"/>
          <a:stretch/>
        </p:blipFill>
        <p:spPr>
          <a:xfrm>
            <a:off x="-1" y="1465943"/>
            <a:ext cx="9798763" cy="5392057"/>
          </a:xfrm>
          <a:prstGeom prst="rect">
            <a:avLst/>
          </a:prstGeom>
        </p:spPr>
      </p:pic>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159657" y="182676"/>
            <a:ext cx="7228114" cy="11353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We also need to see the progress of individuals</a:t>
            </a:r>
          </a:p>
          <a:p>
            <a:r>
              <a:rPr lang="en-US" dirty="0" smtClean="0"/>
              <a:t>(Tulsa county trajectories are in orange)</a:t>
            </a:r>
            <a:endParaRPr lang="en-US" dirty="0"/>
          </a:p>
        </p:txBody>
      </p:sp>
    </p:spTree>
    <p:extLst>
      <p:ext uri="{BB962C8B-B14F-4D97-AF65-F5344CB8AC3E}">
        <p14:creationId xmlns:p14="http://schemas.microsoft.com/office/powerpoint/2010/main" val="97604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diagram</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16</a:t>
            </a:fld>
            <a:endParaRPr lang="en-US"/>
          </a:p>
        </p:txBody>
      </p:sp>
      <p:pic>
        <p:nvPicPr>
          <p:cNvPr id="5122" name="Picture 2" descr="flow-ske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2094"/>
            <a:ext cx="10902608" cy="484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23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17</a:t>
            </a:fld>
            <a:endParaRPr lang="en-US"/>
          </a:p>
        </p:txBody>
      </p:sp>
    </p:spTree>
    <p:extLst>
      <p:ext uri="{BB962C8B-B14F-4D97-AF65-F5344CB8AC3E}">
        <p14:creationId xmlns:p14="http://schemas.microsoft.com/office/powerpoint/2010/main" val="248997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899787" y="2885935"/>
            <a:ext cx="4309834"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Colloquium + Live-Webcast + Recording</a:t>
            </a:r>
          </a:p>
          <a:p>
            <a:r>
              <a:rPr lang="en-US" dirty="0">
                <a:latin typeface="Arial" panose="020B0604020202020204" pitchFamily="34" charset="0"/>
                <a:cs typeface="Arial" panose="020B0604020202020204" pitchFamily="34" charset="0"/>
              </a:rPr>
              <a:t>Medical Sciences Building (MBS) 160</a:t>
            </a:r>
          </a:p>
          <a:p>
            <a:r>
              <a:rPr lang="en-US" dirty="0">
                <a:latin typeface="Arial" panose="020B0604020202020204" pitchFamily="34" charset="0"/>
                <a:cs typeface="Arial" panose="020B0604020202020204" pitchFamily="34" charset="0"/>
              </a:rPr>
              <a:t>University of Victoria</a:t>
            </a:r>
          </a:p>
          <a:p>
            <a:r>
              <a:rPr lang="en-US"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
        <p:nvSpPr>
          <p:cNvPr id="5" name="Content Placeholder 2"/>
          <p:cNvSpPr txBox="1">
            <a:spLocks/>
          </p:cNvSpPr>
          <p:nvPr/>
        </p:nvSpPr>
        <p:spPr>
          <a:xfrm>
            <a:off x="5772150" y="2904137"/>
            <a:ext cx="6419850" cy="1365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spTree>
    <p:extLst>
      <p:ext uri="{BB962C8B-B14F-4D97-AF65-F5344CB8AC3E}">
        <p14:creationId xmlns:p14="http://schemas.microsoft.com/office/powerpoint/2010/main" val="69368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829" y="252201"/>
            <a:ext cx="3017510" cy="2326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709" y="3745309"/>
            <a:ext cx="1905000" cy="1905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591" y="2159000"/>
            <a:ext cx="2170000" cy="2170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1338" y="673697"/>
            <a:ext cx="1950724" cy="190500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0316" y="5243401"/>
            <a:ext cx="2106168" cy="81381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7596" y="5077285"/>
            <a:ext cx="749808" cy="114604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2772" y="3244000"/>
            <a:ext cx="1252731" cy="737618"/>
          </a:xfrm>
          <a:prstGeom prst="rect">
            <a:avLst/>
          </a:prstGeom>
        </p:spPr>
      </p:pic>
    </p:spTree>
    <p:extLst>
      <p:ext uri="{BB962C8B-B14F-4D97-AF65-F5344CB8AC3E}">
        <p14:creationId xmlns:p14="http://schemas.microsoft.com/office/powerpoint/2010/main" val="26583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25028" y="217274"/>
            <a:ext cx="6450805" cy="1384995"/>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Displaying Health Data</a:t>
            </a:r>
          </a:p>
          <a:p>
            <a:r>
              <a:rPr lang="en-US" sz="3600" dirty="0">
                <a:solidFill>
                  <a:schemeClr val="bg1">
                    <a:lumMod val="65000"/>
                  </a:schemeClr>
                </a:solidFill>
                <a:latin typeface="Arial" panose="020B0604020202020204" pitchFamily="34" charset="0"/>
                <a:cs typeface="Arial" panose="020B0604020202020204" pitchFamily="34" charset="0"/>
              </a:rPr>
              <a:t>Cases, Techniques, Solutions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4452" y="2326237"/>
            <a:ext cx="3700248" cy="3700248"/>
          </a:xfrm>
          <a:prstGeom prst="rect">
            <a:avLst/>
          </a:prstGeom>
        </p:spPr>
      </p:pic>
      <p:grpSp>
        <p:nvGrpSpPr>
          <p:cNvPr id="5" name="Group 4"/>
          <p:cNvGrpSpPr/>
          <p:nvPr/>
        </p:nvGrpSpPr>
        <p:grpSpPr>
          <a:xfrm>
            <a:off x="0" y="1956905"/>
            <a:ext cx="8474452" cy="4603832"/>
            <a:chOff x="1574907" y="2001908"/>
            <a:chExt cx="8474452" cy="4603832"/>
          </a:xfrm>
        </p:grpSpPr>
        <p:pic>
          <p:nvPicPr>
            <p:cNvPr id="2" name="Picture 1"/>
            <p:cNvPicPr>
              <a:picLocks noChangeAspect="1"/>
            </p:cNvPicPr>
            <p:nvPr/>
          </p:nvPicPr>
          <p:blipFill>
            <a:blip r:embed="rId4"/>
            <a:stretch>
              <a:fillRect/>
            </a:stretch>
          </p:blipFill>
          <p:spPr>
            <a:xfrm>
              <a:off x="2552318" y="2155177"/>
              <a:ext cx="7497041" cy="4450563"/>
            </a:xfrm>
            <a:prstGeom prst="rect">
              <a:avLst/>
            </a:prstGeom>
          </p:spPr>
        </p:pic>
        <p:sp>
          <p:nvSpPr>
            <p:cNvPr id="4" name="TextBox 3"/>
            <p:cNvSpPr txBox="1"/>
            <p:nvPr/>
          </p:nvSpPr>
          <p:spPr>
            <a:xfrm>
              <a:off x="2570126" y="2001908"/>
              <a:ext cx="1321644"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Health Data</a:t>
              </a:r>
            </a:p>
          </p:txBody>
        </p:sp>
        <p:sp>
          <p:nvSpPr>
            <p:cNvPr id="8" name="TextBox 7"/>
            <p:cNvSpPr txBox="1"/>
            <p:nvPr/>
          </p:nvSpPr>
          <p:spPr>
            <a:xfrm>
              <a:off x="2451685" y="3474799"/>
              <a:ext cx="1565300"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Substance Use</a:t>
              </a:r>
            </a:p>
          </p:txBody>
        </p:sp>
        <p:sp>
          <p:nvSpPr>
            <p:cNvPr id="11" name="TextBox 10"/>
            <p:cNvSpPr txBox="1"/>
            <p:nvPr/>
          </p:nvSpPr>
          <p:spPr>
            <a:xfrm>
              <a:off x="1574907" y="5023306"/>
              <a:ext cx="2442079"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Pipelines &amp; Dashboards</a:t>
              </a:r>
            </a:p>
          </p:txBody>
        </p:sp>
      </p:grpSp>
    </p:spTree>
    <p:extLst>
      <p:ext uri="{BB962C8B-B14F-4D97-AF65-F5344CB8AC3E}">
        <p14:creationId xmlns:p14="http://schemas.microsoft.com/office/powerpoint/2010/main" val="257836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510" y="234716"/>
            <a:ext cx="11793613" cy="1200329"/>
          </a:xfrm>
          <a:prstGeom prst="rect">
            <a:avLst/>
          </a:prstGeom>
          <a:noFill/>
        </p:spPr>
        <p:txBody>
          <a:bodyPr wrap="none" rtlCol="0">
            <a:spAutoFit/>
          </a:bodyPr>
          <a:lstStyle/>
          <a:p>
            <a:r>
              <a:rPr lang="en-US" sz="4000" dirty="0" smtClean="0">
                <a:latin typeface="Arial" panose="020B0604020202020204" pitchFamily="34" charset="0"/>
                <a:cs typeface="Arial" panose="020B0604020202020204" pitchFamily="34" charset="0"/>
              </a:rPr>
              <a:t>Building pipelines and dashboards for practitioners</a:t>
            </a:r>
            <a:endParaRPr lang="en-US" sz="4000" dirty="0">
              <a:latin typeface="Arial" panose="020B0604020202020204" pitchFamily="34" charset="0"/>
              <a:cs typeface="Arial" panose="020B0604020202020204" pitchFamily="34" charset="0"/>
            </a:endParaRPr>
          </a:p>
          <a:p>
            <a:r>
              <a:rPr lang="en-US" sz="3200" dirty="0" smtClean="0">
                <a:solidFill>
                  <a:schemeClr val="bg1">
                    <a:lumMod val="65000"/>
                  </a:schemeClr>
                </a:solidFill>
                <a:latin typeface="Arial" panose="020B0604020202020204" pitchFamily="34" charset="0"/>
                <a:cs typeface="Arial" panose="020B0604020202020204" pitchFamily="34" charset="0"/>
              </a:rPr>
              <a:t>Knowledge mobilization with reproducible reporting</a:t>
            </a:r>
            <a:endParaRPr lang="en-US" sz="3200" dirty="0">
              <a:solidFill>
                <a:schemeClr val="bg1">
                  <a:lumMod val="6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5057116" y="4273779"/>
            <a:ext cx="6632265" cy="1812544"/>
            <a:chOff x="5303858" y="4541346"/>
            <a:chExt cx="6632265" cy="1812544"/>
          </a:xfrm>
        </p:grpSpPr>
        <p:sp>
          <p:nvSpPr>
            <p:cNvPr id="17" name="TextBox 16"/>
            <p:cNvSpPr txBox="1"/>
            <p:nvPr/>
          </p:nvSpPr>
          <p:spPr>
            <a:xfrm>
              <a:off x="6565651" y="4541346"/>
              <a:ext cx="3939605" cy="523220"/>
            </a:xfrm>
            <a:prstGeom prst="rect">
              <a:avLst/>
            </a:prstGeom>
            <a:noFill/>
          </p:spPr>
          <p:txBody>
            <a:bodyPr wrap="none" rtlCol="0">
              <a:spAutoFit/>
            </a:bodyPr>
            <a:lstStyle/>
            <a:p>
              <a:r>
                <a:rPr lang="en-US" sz="2800" dirty="0" smtClean="0"/>
                <a:t>Access lecture slides from</a:t>
              </a:r>
              <a:endParaRPr lang="en-US" sz="2800" dirty="0"/>
            </a:p>
          </p:txBody>
        </p:sp>
        <p:sp>
          <p:nvSpPr>
            <p:cNvPr id="18" name="TextBox 17"/>
            <p:cNvSpPr txBox="1"/>
            <p:nvPr/>
          </p:nvSpPr>
          <p:spPr>
            <a:xfrm>
              <a:off x="5303858" y="5186008"/>
              <a:ext cx="6632265" cy="523220"/>
            </a:xfrm>
            <a:prstGeom prst="rect">
              <a:avLst/>
            </a:prstGeom>
            <a:noFill/>
          </p:spPr>
          <p:txBody>
            <a:bodyPr wrap="none" rtlCol="0">
              <a:spAutoFit/>
            </a:bodyPr>
            <a:lstStyle/>
            <a:p>
              <a:r>
                <a:rPr lang="en-US" sz="2800" dirty="0" smtClean="0">
                  <a:hlinkClick r:id="rId3"/>
                </a:rPr>
                <a:t>github.com/</a:t>
              </a:r>
              <a:r>
                <a:rPr lang="en-US" sz="2800" dirty="0" err="1" smtClean="0">
                  <a:hlinkClick r:id="rId3"/>
                </a:rPr>
                <a:t>dss-ialh</a:t>
              </a:r>
              <a:r>
                <a:rPr lang="en-US" sz="2800" dirty="0" smtClean="0">
                  <a:hlinkClick r:id="rId3"/>
                </a:rPr>
                <a:t>/displaying-health-data</a:t>
              </a:r>
              <a:r>
                <a:rPr lang="en-US" sz="2800" dirty="0" smtClean="0"/>
                <a:t>  </a:t>
              </a:r>
              <a:endParaRPr lang="en-US" sz="2800" dirty="0"/>
            </a:p>
          </p:txBody>
        </p:sp>
        <p:sp>
          <p:nvSpPr>
            <p:cNvPr id="20" name="TextBox 19"/>
            <p:cNvSpPr txBox="1"/>
            <p:nvPr/>
          </p:nvSpPr>
          <p:spPr>
            <a:xfrm>
              <a:off x="5736957" y="5830670"/>
              <a:ext cx="5766066" cy="523220"/>
            </a:xfrm>
            <a:prstGeom prst="rect">
              <a:avLst/>
            </a:prstGeom>
            <a:noFill/>
          </p:spPr>
          <p:txBody>
            <a:bodyPr wrap="none" rtlCol="0">
              <a:spAutoFit/>
            </a:bodyPr>
            <a:lstStyle/>
            <a:p>
              <a:r>
                <a:rPr lang="en-US" sz="2800" dirty="0" smtClean="0">
                  <a:solidFill>
                    <a:srgbClr val="FF0000"/>
                  </a:solidFill>
                </a:rPr>
                <a:t>Clone the repo </a:t>
              </a:r>
              <a:r>
                <a:rPr lang="en-US" sz="2800" dirty="0" smtClean="0"/>
                <a:t>to reproduce examples</a:t>
              </a:r>
              <a:endParaRPr lang="en-US" sz="2800" dirty="0"/>
            </a:p>
          </p:txBody>
        </p:sp>
      </p:grpSp>
      <p:sp>
        <p:nvSpPr>
          <p:cNvPr id="14" name="TextBox 13"/>
          <p:cNvSpPr txBox="1"/>
          <p:nvPr/>
        </p:nvSpPr>
        <p:spPr>
          <a:xfrm>
            <a:off x="1459069" y="4589297"/>
            <a:ext cx="2289147" cy="369332"/>
          </a:xfrm>
          <a:prstGeom prst="rect">
            <a:avLst/>
          </a:prstGeom>
          <a:noFill/>
        </p:spPr>
        <p:txBody>
          <a:bodyPr wrap="square" rtlCol="0">
            <a:spAutoFit/>
          </a:bodyPr>
          <a:lstStyle/>
          <a:p>
            <a:pPr algn="ctr"/>
            <a:r>
              <a:rPr lang="en-CA" dirty="0" smtClean="0">
                <a:latin typeface="Arial" panose="020B0604020202020204" pitchFamily="34" charset="0"/>
                <a:cs typeface="Arial" panose="020B0604020202020204" pitchFamily="34" charset="0"/>
              </a:rPr>
              <a:t>Will Beasley</a:t>
            </a:r>
            <a:endParaRPr lang="en-CA" dirty="0">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5736957" y="2627901"/>
            <a:ext cx="4965991" cy="13652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9043" y="5045774"/>
            <a:ext cx="1627849" cy="1627849"/>
          </a:xfrm>
          <a:prstGeom prst="rect">
            <a:avLst/>
          </a:prstGeom>
        </p:spPr>
      </p:pic>
      <p:pic>
        <p:nvPicPr>
          <p:cNvPr id="2050" name="Picture 2" descr="Will Beasl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7649" y="1779592"/>
            <a:ext cx="1870639" cy="24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9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A.0. What is </a:t>
            </a:r>
            <a:r>
              <a:rPr lang="en-US" dirty="0" smtClean="0">
                <a:hlinkClick r:id="rId2"/>
              </a:rPr>
              <a:t>BBMC</a:t>
            </a:r>
            <a:r>
              <a:rPr lang="en-US" dirty="0"/>
              <a:t> </a:t>
            </a:r>
            <a:r>
              <a:rPr lang="en-US" dirty="0" smtClean="0"/>
              <a:t>and what I do there</a:t>
            </a:r>
          </a:p>
          <a:p>
            <a:r>
              <a:rPr lang="en-US" dirty="0" smtClean="0"/>
              <a:t>A.1. Examples of the dashboards I have built</a:t>
            </a:r>
          </a:p>
          <a:p>
            <a:pPr lvl="1"/>
            <a:r>
              <a:rPr lang="en-US" dirty="0" smtClean="0"/>
              <a:t>Takeaway: Dashboards are fun only if the pipeline is solid</a:t>
            </a:r>
          </a:p>
          <a:p>
            <a:endParaRPr lang="en-US" dirty="0" smtClean="0"/>
          </a:p>
          <a:p>
            <a:r>
              <a:rPr lang="en-US" dirty="0" smtClean="0"/>
              <a:t>B.0 Fictional dashboard to demonstrate the pipeline</a:t>
            </a:r>
          </a:p>
          <a:p>
            <a:pPr lvl="1"/>
            <a:r>
              <a:rPr lang="en-US" dirty="0" smtClean="0"/>
              <a:t>Very simple, reproducible example. </a:t>
            </a:r>
            <a:endParaRPr lang="en-US" dirty="0"/>
          </a:p>
          <a:p>
            <a:pPr lvl="1"/>
            <a:r>
              <a:rPr lang="en-US" dirty="0" smtClean="0"/>
              <a:t>Reproduce the example by forking </a:t>
            </a:r>
            <a:r>
              <a:rPr lang="en-US" dirty="0" smtClean="0">
                <a:hlinkClick r:id="rId3"/>
              </a:rPr>
              <a:t>github.com/</a:t>
            </a:r>
            <a:r>
              <a:rPr lang="en-US" dirty="0" err="1" smtClean="0">
                <a:hlinkClick r:id="rId3"/>
              </a:rPr>
              <a:t>dss-ialh</a:t>
            </a:r>
            <a:r>
              <a:rPr lang="en-US" dirty="0" smtClean="0">
                <a:hlinkClick r:id="rId3"/>
              </a:rPr>
              <a:t>/displaying-health-data</a:t>
            </a:r>
            <a:r>
              <a:rPr lang="en-US" dirty="0" smtClean="0"/>
              <a:t>  </a:t>
            </a:r>
          </a:p>
          <a:p>
            <a:pPr lvl="1"/>
            <a:r>
              <a:rPr lang="en-US" dirty="0" smtClean="0"/>
              <a:t>What the dashboard does</a:t>
            </a:r>
          </a:p>
          <a:p>
            <a:pPr lvl="1"/>
            <a:r>
              <a:rPr lang="en-US" dirty="0" smtClean="0"/>
              <a:t>How it was build - pipeline</a:t>
            </a:r>
          </a:p>
          <a:p>
            <a:pPr lvl="1"/>
            <a:r>
              <a:rPr lang="en-US" dirty="0" smtClean="0"/>
              <a:t>Diagram</a:t>
            </a:r>
          </a:p>
          <a:p>
            <a:pPr lvl="1"/>
            <a:endParaRPr lang="en-US" dirty="0"/>
          </a:p>
          <a:p>
            <a:r>
              <a:rPr lang="en-US" dirty="0" smtClean="0"/>
              <a:t>C.0. Takeaways and recommendations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4</a:t>
            </a:fld>
            <a:endParaRPr lang="en-US"/>
          </a:p>
        </p:txBody>
      </p:sp>
    </p:spTree>
    <p:extLst>
      <p:ext uri="{BB962C8B-B14F-4D97-AF65-F5344CB8AC3E}">
        <p14:creationId xmlns:p14="http://schemas.microsoft.com/office/powerpoint/2010/main" val="35817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 am and what I do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5</a:t>
            </a:fld>
            <a:endParaRPr lang="en-US"/>
          </a:p>
        </p:txBody>
      </p:sp>
    </p:spTree>
    <p:extLst>
      <p:ext uri="{BB962C8B-B14F-4D97-AF65-F5344CB8AC3E}">
        <p14:creationId xmlns:p14="http://schemas.microsoft.com/office/powerpoint/2010/main" val="405142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example 1</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6</a:t>
            </a:fld>
            <a:endParaRPr lang="en-US"/>
          </a:p>
        </p:txBody>
      </p:sp>
    </p:spTree>
    <p:extLst>
      <p:ext uri="{BB962C8B-B14F-4D97-AF65-F5344CB8AC3E}">
        <p14:creationId xmlns:p14="http://schemas.microsoft.com/office/powerpoint/2010/main" val="220831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example 2</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7</a:t>
            </a:fld>
            <a:endParaRPr lang="en-US"/>
          </a:p>
        </p:txBody>
      </p:sp>
    </p:spTree>
    <p:extLst>
      <p:ext uri="{BB962C8B-B14F-4D97-AF65-F5344CB8AC3E}">
        <p14:creationId xmlns:p14="http://schemas.microsoft.com/office/powerpoint/2010/main" val="375250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example 3</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8</a:t>
            </a:fld>
            <a:endParaRPr lang="en-US"/>
          </a:p>
        </p:txBody>
      </p:sp>
    </p:spTree>
    <p:extLst>
      <p:ext uri="{BB962C8B-B14F-4D97-AF65-F5344CB8AC3E}">
        <p14:creationId xmlns:p14="http://schemas.microsoft.com/office/powerpoint/2010/main" val="19389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Fictional, Reproducible 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9</a:t>
            </a:fld>
            <a:endParaRPr lang="en-US"/>
          </a:p>
        </p:txBody>
      </p:sp>
    </p:spTree>
    <p:extLst>
      <p:ext uri="{BB962C8B-B14F-4D97-AF65-F5344CB8AC3E}">
        <p14:creationId xmlns:p14="http://schemas.microsoft.com/office/powerpoint/2010/main" val="1220325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852</Words>
  <Application>Microsoft Office PowerPoint</Application>
  <PresentationFormat>Widescreen</PresentationFormat>
  <Paragraphs>96</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ArialMT</vt:lpstr>
      <vt:lpstr>Calibri</vt:lpstr>
      <vt:lpstr>Calibri Light</vt:lpstr>
      <vt:lpstr>Office Theme</vt:lpstr>
      <vt:lpstr>PowerPoint Presentation</vt:lpstr>
      <vt:lpstr>PowerPoint Presentation</vt:lpstr>
      <vt:lpstr>PowerPoint Presentation</vt:lpstr>
      <vt:lpstr>Today</vt:lpstr>
      <vt:lpstr>Who I am and what I do</vt:lpstr>
      <vt:lpstr>Dashboard example 1</vt:lpstr>
      <vt:lpstr>Dashboard example 2</vt:lpstr>
      <vt:lpstr>Dashboard example 3</vt:lpstr>
      <vt:lpstr>Fictional, Reproducible example</vt:lpstr>
      <vt:lpstr>PowerPoint Presentation</vt:lpstr>
      <vt:lpstr>Data background</vt:lpstr>
      <vt:lpstr>Scenario:</vt:lpstr>
      <vt:lpstr>PowerPoint Presentation</vt:lpstr>
      <vt:lpstr>PowerPoint Presentation</vt:lpstr>
      <vt:lpstr>PowerPoint Presentation</vt:lpstr>
      <vt:lpstr>Pipeline diagram</vt:lpstr>
      <vt:lpstr>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Koval</dc:creator>
  <cp:lastModifiedBy>Andrey Koval</cp:lastModifiedBy>
  <cp:revision>21</cp:revision>
  <dcterms:created xsi:type="dcterms:W3CDTF">2018-11-21T16:24:56Z</dcterms:created>
  <dcterms:modified xsi:type="dcterms:W3CDTF">2018-11-29T20:11:39Z</dcterms:modified>
</cp:coreProperties>
</file>