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2"/>
  </p:notesMasterIdLst>
  <p:sldIdLst>
    <p:sldId id="259" r:id="rId2"/>
    <p:sldId id="260" r:id="rId3"/>
    <p:sldId id="261" r:id="rId4"/>
    <p:sldId id="283" r:id="rId5"/>
    <p:sldId id="275" r:id="rId6"/>
    <p:sldId id="276" r:id="rId7"/>
    <p:sldId id="278" r:id="rId8"/>
    <p:sldId id="277" r:id="rId9"/>
    <p:sldId id="288" r:id="rId10"/>
    <p:sldId id="287" r:id="rId11"/>
    <p:sldId id="279" r:id="rId12"/>
    <p:sldId id="269" r:id="rId13"/>
    <p:sldId id="272" r:id="rId14"/>
    <p:sldId id="290" r:id="rId15"/>
    <p:sldId id="271" r:id="rId16"/>
    <p:sldId id="273" r:id="rId17"/>
    <p:sldId id="270" r:id="rId18"/>
    <p:sldId id="274" r:id="rId19"/>
    <p:sldId id="284" r:id="rId20"/>
    <p:sldId id="285" r:id="rId21"/>
    <p:sldId id="280" r:id="rId22"/>
    <p:sldId id="294" r:id="rId23"/>
    <p:sldId id="289" r:id="rId24"/>
    <p:sldId id="267" r:id="rId25"/>
    <p:sldId id="286" r:id="rId26"/>
    <p:sldId id="295" r:id="rId27"/>
    <p:sldId id="281" r:id="rId28"/>
    <p:sldId id="282" r:id="rId29"/>
    <p:sldId id="264" r:id="rId30"/>
    <p:sldId id="26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2D5B6F-9D77-4B4E-9874-4129FF60FA66}">
          <p14:sldIdLst>
            <p14:sldId id="259"/>
            <p14:sldId id="260"/>
            <p14:sldId id="261"/>
            <p14:sldId id="283"/>
            <p14:sldId id="275"/>
            <p14:sldId id="276"/>
            <p14:sldId id="278"/>
            <p14:sldId id="277"/>
            <p14:sldId id="288"/>
            <p14:sldId id="287"/>
            <p14:sldId id="279"/>
            <p14:sldId id="269"/>
            <p14:sldId id="272"/>
            <p14:sldId id="290"/>
            <p14:sldId id="271"/>
            <p14:sldId id="273"/>
            <p14:sldId id="270"/>
            <p14:sldId id="274"/>
            <p14:sldId id="284"/>
            <p14:sldId id="285"/>
            <p14:sldId id="280"/>
            <p14:sldId id="294"/>
            <p14:sldId id="289"/>
            <p14:sldId id="267"/>
            <p14:sldId id="286"/>
            <p14:sldId id="295"/>
            <p14:sldId id="281"/>
            <p14:sldId id="282"/>
            <p14:sldId id="264"/>
          </p14:sldIdLst>
        </p14:section>
        <p14:section name="Untitled Section" id="{2702ED35-283B-4C6A-A719-3BEACE1C4B46}">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7" autoAdjust="0"/>
    <p:restoredTop sz="82449" autoAdjust="0"/>
  </p:normalViewPr>
  <p:slideViewPr>
    <p:cSldViewPr snapToGrid="0">
      <p:cViewPr varScale="1">
        <p:scale>
          <a:sx n="92" d="100"/>
          <a:sy n="92" d="100"/>
        </p:scale>
        <p:origin x="10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18903-AE12-441F-85DB-B34FD48BA389}"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6E0D0-8EB9-440D-8664-FC49256EEEFF}" type="slidenum">
              <a:rPr lang="en-US" smtClean="0"/>
              <a:t>‹#›</a:t>
            </a:fld>
            <a:endParaRPr lang="en-US"/>
          </a:p>
        </p:txBody>
      </p:sp>
    </p:spTree>
    <p:extLst>
      <p:ext uri="{BB962C8B-B14F-4D97-AF65-F5344CB8AC3E}">
        <p14:creationId xmlns:p14="http://schemas.microsoft.com/office/powerpoint/2010/main" val="267634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1</a:t>
            </a:fld>
            <a:endParaRPr lang="en-US"/>
          </a:p>
        </p:txBody>
      </p:sp>
    </p:spTree>
    <p:extLst>
      <p:ext uri="{BB962C8B-B14F-4D97-AF65-F5344CB8AC3E}">
        <p14:creationId xmlns:p14="http://schemas.microsoft.com/office/powerpoint/2010/main" val="118930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Day 1 - Wednesday - Health Data</a:t>
            </a:r>
            <a:endParaRPr lang="en-US" b="0" dirty="0" smtClean="0">
              <a:effectLst/>
            </a:endParaRPr>
          </a:p>
          <a:p>
            <a:pPr rtl="0"/>
            <a:r>
              <a:rPr lang="en-US" sz="1200" b="0" i="0" u="none" strike="noStrike" kern="1200" dirty="0" smtClean="0">
                <a:solidFill>
                  <a:schemeClr val="tx1"/>
                </a:solidFill>
                <a:effectLst/>
                <a:latin typeface="+mn-lt"/>
                <a:ea typeface="+mn-ea"/>
                <a:cs typeface="+mn-cs"/>
              </a:rPr>
              <a:t>Day 2 - Thursday - Substance Use</a:t>
            </a:r>
            <a:endParaRPr lang="en-US" b="0" dirty="0" smtClean="0">
              <a:effectLst/>
            </a:endParaRPr>
          </a:p>
          <a:p>
            <a:pPr rtl="0"/>
            <a:r>
              <a:rPr lang="en-US" sz="1200" b="0" i="0" u="none" strike="noStrike" kern="1200" dirty="0" smtClean="0">
                <a:solidFill>
                  <a:schemeClr val="tx1"/>
                </a:solidFill>
                <a:effectLst/>
                <a:latin typeface="+mn-lt"/>
                <a:ea typeface="+mn-ea"/>
                <a:cs typeface="+mn-cs"/>
              </a:rPr>
              <a:t>Day 3 - Friday -  Dashboards</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a:t>
            </a:fld>
            <a:endParaRPr lang="en-US"/>
          </a:p>
        </p:txBody>
      </p:sp>
    </p:spTree>
    <p:extLst>
      <p:ext uri="{BB962C8B-B14F-4D97-AF65-F5344CB8AC3E}">
        <p14:creationId xmlns:p14="http://schemas.microsoft.com/office/powerpoint/2010/main" val="549677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3</a:t>
            </a:fld>
            <a:endParaRPr lang="en-US"/>
          </a:p>
        </p:txBody>
      </p:sp>
    </p:spTree>
    <p:extLst>
      <p:ext uri="{BB962C8B-B14F-4D97-AF65-F5344CB8AC3E}">
        <p14:creationId xmlns:p14="http://schemas.microsoft.com/office/powerpoint/2010/main" val="366432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 nurses have incredible ideas for improving services delivered. It's worth our time to facilitate and translate these ideas into interventions that can be evaluated with quantitative evidence.</a:t>
            </a:r>
          </a:p>
          <a:p>
            <a:r>
              <a:rPr lang="en-US" dirty="0" smtClean="0"/>
              <a:t>2. Even if you "knew" everything you do is superior, implementing the nurses treatment ideas and measurement ideas increases their engagement in the process.  This should improve the services the provide, and the quality of the research.</a:t>
            </a:r>
          </a:p>
          <a:p>
            <a:r>
              <a:rPr lang="en-US" dirty="0" smtClean="0"/>
              <a:t>3. The effectiveness of the dashboards will improve if the nurses are involved in their development.  They are the audience, after all.</a:t>
            </a:r>
          </a:p>
          <a:p>
            <a:r>
              <a:rPr lang="en-US" dirty="0" smtClean="0"/>
              <a:t>4. Math phobia is a real thing.  It was a powerful obstacle to the nurses' acceptance of the information display.  Even after you warn your dashboard developers (and the nurses), there will probably be a gap still.</a:t>
            </a:r>
          </a:p>
          <a:p>
            <a:r>
              <a:rPr lang="en-US" dirty="0" smtClean="0"/>
              <a:t>5. Writing the scribes is difficult (</a:t>
            </a:r>
            <a:r>
              <a:rPr lang="en-US" dirty="0" err="1" smtClean="0"/>
              <a:t>ie</a:t>
            </a:r>
            <a:r>
              <a:rPr lang="en-US" dirty="0" smtClean="0"/>
              <a:t>, the piece that grooms and reshapes multiple analysis-agnostic data tables into a single analysis-specific rectangle).</a:t>
            </a:r>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21</a:t>
            </a:fld>
            <a:endParaRPr lang="en-US"/>
          </a:p>
        </p:txBody>
      </p:sp>
    </p:spTree>
    <p:extLst>
      <p:ext uri="{BB962C8B-B14F-4D97-AF65-F5344CB8AC3E}">
        <p14:creationId xmlns:p14="http://schemas.microsoft.com/office/powerpoint/2010/main" val="3269640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Writing the scribes is really difficult, particularly for these monitoring scenarios.  That's another 20 minute talk.</a:t>
            </a:r>
          </a:p>
          <a:p>
            <a:r>
              <a:rPr lang="en-US" dirty="0" smtClean="0"/>
              <a:t>2. This particular group of nurses preferred a top-down entry into their data.  Most scientists prefer bottom-up.  Here are some examples of how we changed our presentation.</a:t>
            </a:r>
          </a:p>
          <a:p>
            <a:r>
              <a:rPr lang="en-US" dirty="0" smtClean="0"/>
              <a:t>3. Hovering text provides an alternative entry into understanding the graph.  Showing a textual representation of the coordinates wasn't helpful for some.  The hover text were complete sentences, like "For Tulsa county in 2004, the average cognitive score was 5.5" in spaghetti plots and "" in histograms.</a:t>
            </a:r>
          </a:p>
          <a:p>
            <a:r>
              <a:rPr lang="en-US" dirty="0" smtClean="0"/>
              <a:t>4. Monthly meetings are not frequent enough at the beginning.</a:t>
            </a:r>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22</a:t>
            </a:fld>
            <a:endParaRPr lang="en-US"/>
          </a:p>
        </p:txBody>
      </p:sp>
    </p:spTree>
    <p:extLst>
      <p:ext uri="{BB962C8B-B14F-4D97-AF65-F5344CB8AC3E}">
        <p14:creationId xmlns:p14="http://schemas.microsoft.com/office/powerpoint/2010/main" val="536229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smtClean="0">
                <a:solidFill>
                  <a:srgbClr val="000000"/>
                </a:solidFill>
                <a:latin typeface="ArialMT"/>
              </a:rPr>
              <a:t>The colloquium series discusses </a:t>
            </a:r>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in health research. The series invites you to share ideas, lesson and insights from real-world projects rather than listing the promises and challenges of “data science.” What worked? What didn’t? Why?</a:t>
            </a:r>
          </a:p>
          <a:p>
            <a:endParaRPr lang="en-US" sz="1200" dirty="0" smtClean="0">
              <a:solidFill>
                <a:srgbClr val="000000"/>
              </a:solidFill>
              <a:latin typeface="ArialMT"/>
            </a:endParaRPr>
          </a:p>
          <a:p>
            <a:r>
              <a:rPr lang="en-US" sz="1200" dirty="0" smtClean="0">
                <a:solidFill>
                  <a:srgbClr val="FF0000"/>
                </a:solidFill>
                <a:latin typeface="ArialMT"/>
              </a:rPr>
              <a:t>Information visualization and statistical graphing </a:t>
            </a:r>
            <a:r>
              <a:rPr lang="en-US" sz="1200" dirty="0" smtClean="0">
                <a:solidFill>
                  <a:srgbClr val="000000"/>
                </a:solidFill>
                <a:latin typeface="ArialMT"/>
              </a:rPr>
              <a:t>is the engine of knowledge mobilization, a vehicle that delivers ideas and insights across the boundaries of professional expertise. We must do it well! But what does “well” mean? The series invites the speakers to share examples of “good” and “bad” information displays from their work. What inspired their solutions? What compromises did they have to make?</a:t>
            </a:r>
          </a:p>
          <a:p>
            <a:endParaRPr lang="en-US" sz="1200" dirty="0" smtClean="0">
              <a:solidFill>
                <a:srgbClr val="000000"/>
              </a:solidFill>
              <a:latin typeface="ArialMT"/>
            </a:endParaRPr>
          </a:p>
          <a:p>
            <a:r>
              <a:rPr lang="en-US" sz="1200" dirty="0" smtClean="0">
                <a:solidFill>
                  <a:srgbClr val="000000"/>
                </a:solidFill>
                <a:latin typeface="ArialMT"/>
              </a:rPr>
              <a:t>A well-designed </a:t>
            </a:r>
            <a:r>
              <a:rPr lang="en-US" sz="1200" dirty="0" smtClean="0">
                <a:solidFill>
                  <a:srgbClr val="FF0000"/>
                </a:solidFill>
                <a:latin typeface="ArialMT"/>
              </a:rPr>
              <a:t>information display or statistical graphic </a:t>
            </a:r>
            <a:r>
              <a:rPr lang="en-US" sz="1200" dirty="0" smtClean="0">
                <a:solidFill>
                  <a:srgbClr val="000000"/>
                </a:solidFill>
                <a:latin typeface="ArialMT"/>
              </a:rPr>
              <a:t>should require minimal explanation. However, learning how to make such displays is aided by explaining the design and development process. The speakers will take us behind the scenes of display production and share practical wisdom for displaying data in health  research.</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5F76E0D0-8EB9-440D-8664-FC49256EEEFF}" type="slidenum">
              <a:rPr lang="en-US" smtClean="0"/>
              <a:t>29</a:t>
            </a:fld>
            <a:endParaRPr lang="en-US"/>
          </a:p>
        </p:txBody>
      </p:sp>
    </p:spTree>
    <p:extLst>
      <p:ext uri="{BB962C8B-B14F-4D97-AF65-F5344CB8AC3E}">
        <p14:creationId xmlns:p14="http://schemas.microsoft.com/office/powerpoint/2010/main" val="2320750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D67BF-56E9-4C84-BB70-2719C4E6B462}"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173646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C8567-4604-4C1B-889C-AFA0B87FAA41}"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54676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64A36B-6F01-4E79-B2DA-C7F366E393B8}"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2442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938F11-A6EF-407E-A40F-7DFA712EAB3F}"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24291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A86023-99EE-4656-BE7E-1544B7CD3909}" type="datetime1">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72559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3CB4D0-D769-4360-9158-19B112771613}"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36472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6B1CC-9FA5-49ED-A0BE-07F8326A555F}" type="datetime1">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333551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77D676-C189-41FD-8129-CDC2AB8B4177}" type="datetime1">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1751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4E5EC-4B18-4C65-80B5-D44DEE50E04C}" type="datetime1">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83558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0F8A95-E0DB-435A-9968-C2471F19921F}"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428031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0337AD-D919-4B91-B9DA-43DF8CA8F4F6}" type="datetime1">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7EE96-E852-4892-A22F-23BA018C684B}" type="slidenum">
              <a:rPr lang="en-US" smtClean="0"/>
              <a:t>‹#›</a:t>
            </a:fld>
            <a:endParaRPr lang="en-US"/>
          </a:p>
        </p:txBody>
      </p:sp>
    </p:spTree>
    <p:extLst>
      <p:ext uri="{BB962C8B-B14F-4D97-AF65-F5344CB8AC3E}">
        <p14:creationId xmlns:p14="http://schemas.microsoft.com/office/powerpoint/2010/main" val="289842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5717C-BC3C-4490-BEC6-34ECB351D7A9}" type="datetime1">
              <a:rPr lang="en-US" smtClean="0"/>
              <a:t>11/29/2018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7EE96-E852-4892-A22F-23BA018C684B}" type="slidenum">
              <a:rPr lang="en-US" smtClean="0"/>
              <a:t>‹#›</a:t>
            </a:fld>
            <a:endParaRPr lang="en-US"/>
          </a:p>
        </p:txBody>
      </p:sp>
    </p:spTree>
    <p:extLst>
      <p:ext uri="{BB962C8B-B14F-4D97-AF65-F5344CB8AC3E}">
        <p14:creationId xmlns:p14="http://schemas.microsoft.com/office/powerpoint/2010/main" val="1852045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github.com/dss-ialh/displaying-health-data"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github.com/dss-ialh/displaying-health-dat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mailto:aging@uvic.c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ialh/displaying-health-data"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mailto:aging@uvic.ca"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3370" y="523091"/>
            <a:ext cx="8797601" cy="1846659"/>
          </a:xfrm>
          <a:prstGeom prst="rect">
            <a:avLst/>
          </a:prstGeom>
          <a:noFill/>
        </p:spPr>
        <p:txBody>
          <a:bodyPr wrap="none" rtlCol="0">
            <a:spAutoFit/>
          </a:bodyPr>
          <a:lstStyle/>
          <a:p>
            <a:r>
              <a:rPr lang="en-US" sz="6600" dirty="0">
                <a:latin typeface="Arial" panose="020B0604020202020204" pitchFamily="34" charset="0"/>
                <a:cs typeface="Arial" panose="020B0604020202020204" pitchFamily="34" charset="0"/>
              </a:rPr>
              <a:t>Displaying Health Data</a:t>
            </a:r>
          </a:p>
          <a:p>
            <a:r>
              <a:rPr lang="en-US" sz="4800" dirty="0">
                <a:solidFill>
                  <a:schemeClr val="bg1">
                    <a:lumMod val="65000"/>
                  </a:schemeClr>
                </a:solidFill>
                <a:latin typeface="Arial" panose="020B0604020202020204" pitchFamily="34" charset="0"/>
                <a:cs typeface="Arial" panose="020B0604020202020204" pitchFamily="34" charset="0"/>
              </a:rPr>
              <a:t>Cases, Techniques, Solutions</a:t>
            </a:r>
          </a:p>
        </p:txBody>
      </p:sp>
      <p:sp>
        <p:nvSpPr>
          <p:cNvPr id="8" name="TextBox 7"/>
          <p:cNvSpPr txBox="1"/>
          <p:nvPr/>
        </p:nvSpPr>
        <p:spPr>
          <a:xfrm>
            <a:off x="2449187" y="2706745"/>
            <a:ext cx="7514173" cy="2062103"/>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Colloquium + Live-Webcast + Recording</a:t>
            </a:r>
          </a:p>
          <a:p>
            <a:r>
              <a:rPr lang="en-US" sz="3200" dirty="0">
                <a:latin typeface="Arial" panose="020B0604020202020204" pitchFamily="34" charset="0"/>
                <a:cs typeface="Arial" panose="020B0604020202020204" pitchFamily="34" charset="0"/>
              </a:rPr>
              <a:t>Medical Sciences Building (MBS) 160</a:t>
            </a:r>
          </a:p>
          <a:p>
            <a:r>
              <a:rPr lang="en-US" sz="3200" dirty="0">
                <a:latin typeface="Arial" panose="020B0604020202020204" pitchFamily="34" charset="0"/>
                <a:cs typeface="Arial" panose="020B0604020202020204" pitchFamily="34" charset="0"/>
              </a:rPr>
              <a:t>University of Victoria</a:t>
            </a:r>
          </a:p>
          <a:p>
            <a:r>
              <a:rPr lang="en-US" sz="3200" dirty="0">
                <a:solidFill>
                  <a:srgbClr val="FF0000"/>
                </a:solidFill>
                <a:latin typeface="Arial" panose="020B0604020202020204" pitchFamily="34" charset="0"/>
                <a:cs typeface="Arial" panose="020B0604020202020204" pitchFamily="34" charset="0"/>
              </a:rPr>
              <a:t>November 28 – 30 , 1 – 3 pm PST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5" y="4803774"/>
            <a:ext cx="11747505" cy="1762126"/>
          </a:xfrm>
          <a:prstGeom prst="rect">
            <a:avLst/>
          </a:prstGeom>
        </p:spPr>
      </p:pic>
    </p:spTree>
    <p:extLst>
      <p:ext uri="{BB962C8B-B14F-4D97-AF65-F5344CB8AC3E}">
        <p14:creationId xmlns:p14="http://schemas.microsoft.com/office/powerpoint/2010/main" val="319784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10</a:t>
            </a:fld>
            <a:endParaRPr lang="en-US"/>
          </a:p>
        </p:txBody>
      </p:sp>
      <p:pic>
        <p:nvPicPr>
          <p:cNvPr id="5" name="Picture 4"/>
          <p:cNvPicPr>
            <a:picLocks noChangeAspect="1"/>
          </p:cNvPicPr>
          <p:nvPr/>
        </p:nvPicPr>
        <p:blipFill>
          <a:blip r:embed="rId2"/>
          <a:stretch>
            <a:fillRect/>
          </a:stretch>
        </p:blipFill>
        <p:spPr>
          <a:xfrm>
            <a:off x="5635000" y="228600"/>
            <a:ext cx="5951200" cy="6492875"/>
          </a:xfrm>
          <a:prstGeom prst="rect">
            <a:avLst/>
          </a:prstGeom>
          <a:ln>
            <a:noFill/>
          </a:ln>
          <a:effectLst>
            <a:outerShdw blurRad="292100" dist="139700" dir="2700000" algn="tl" rotWithShape="0">
              <a:srgbClr val="333333">
                <a:alpha val="65000"/>
              </a:srgbClr>
            </a:outerShdw>
          </a:effectLst>
        </p:spPr>
      </p:pic>
      <p:sp>
        <p:nvSpPr>
          <p:cNvPr id="6" name="Title 1"/>
          <p:cNvSpPr>
            <a:spLocks noGrp="1"/>
          </p:cNvSpPr>
          <p:nvPr>
            <p:ph type="title"/>
          </p:nvPr>
        </p:nvSpPr>
        <p:spPr>
          <a:xfrm>
            <a:off x="1" y="10330"/>
            <a:ext cx="4894117" cy="3813525"/>
          </a:xfrm>
        </p:spPr>
        <p:txBody>
          <a:bodyPr>
            <a:normAutofit/>
          </a:bodyPr>
          <a:lstStyle/>
          <a:p>
            <a:r>
              <a:rPr lang="en-US" dirty="0" smtClean="0"/>
              <a:t>Example 5:</a:t>
            </a:r>
            <a:br>
              <a:rPr lang="en-US" dirty="0" smtClean="0"/>
            </a:br>
            <a:r>
              <a:rPr lang="en-US" dirty="0" smtClean="0"/>
              <a:t>semi-annual reports with multilevel longitudinal models</a:t>
            </a:r>
            <a:endParaRPr lang="en-US" dirty="0"/>
          </a:p>
        </p:txBody>
      </p:sp>
    </p:spTree>
    <p:extLst>
      <p:ext uri="{BB962C8B-B14F-4D97-AF65-F5344CB8AC3E}">
        <p14:creationId xmlns:p14="http://schemas.microsoft.com/office/powerpoint/2010/main" val="3283106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5964"/>
          </a:xfrm>
        </p:spPr>
        <p:txBody>
          <a:bodyPr/>
          <a:lstStyle/>
          <a:p>
            <a:r>
              <a:rPr lang="en-US" dirty="0" smtClean="0"/>
              <a:t>dashboards vs reports</a:t>
            </a:r>
            <a:endParaRPr lang="en-US" dirty="0"/>
          </a:p>
        </p:txBody>
      </p:sp>
      <p:sp>
        <p:nvSpPr>
          <p:cNvPr id="3" name="Content Placeholder 2"/>
          <p:cNvSpPr>
            <a:spLocks noGrp="1"/>
          </p:cNvSpPr>
          <p:nvPr>
            <p:ph idx="1"/>
          </p:nvPr>
        </p:nvSpPr>
        <p:spPr>
          <a:xfrm>
            <a:off x="838200" y="955965"/>
            <a:ext cx="10515600" cy="5765510"/>
          </a:xfrm>
        </p:spPr>
        <p:txBody>
          <a:bodyPr/>
          <a:lstStyle/>
          <a:p>
            <a:r>
              <a:rPr lang="en-US" dirty="0"/>
              <a:t>Blur the distinction </a:t>
            </a:r>
            <a:endParaRPr lang="en-US" dirty="0" smtClean="0"/>
          </a:p>
          <a:p>
            <a:endParaRPr lang="en-US" dirty="0" smtClean="0"/>
          </a:p>
          <a:p>
            <a:r>
              <a:rPr lang="en-US" dirty="0" smtClean="0"/>
              <a:t>Try </a:t>
            </a:r>
            <a:r>
              <a:rPr lang="en-US" dirty="0" smtClean="0"/>
              <a:t>to make your reports more like dashboards, so they</a:t>
            </a:r>
          </a:p>
          <a:p>
            <a:pPr marL="914400" lvl="1" indent="-457200">
              <a:buAutoNum type="arabicPeriod"/>
            </a:pPr>
            <a:r>
              <a:rPr lang="en-US" dirty="0" smtClean="0"/>
              <a:t>Are a</a:t>
            </a:r>
            <a:r>
              <a:rPr lang="en-US" dirty="0" smtClean="0"/>
              <a:t>utomated,</a:t>
            </a:r>
          </a:p>
          <a:p>
            <a:pPr marL="914400" lvl="1" indent="-457200">
              <a:buAutoNum type="arabicPeriod"/>
            </a:pPr>
            <a:r>
              <a:rPr lang="en-US" dirty="0" smtClean="0"/>
              <a:t>Are frequently updated &amp; consumed (especially early in the project),</a:t>
            </a:r>
          </a:p>
          <a:p>
            <a:pPr marL="914400" lvl="1" indent="-457200">
              <a:buAutoNum type="arabicPeriod"/>
            </a:pPr>
            <a:r>
              <a:rPr lang="en-US" dirty="0" smtClean="0"/>
              <a:t>Actively flag errors, and</a:t>
            </a:r>
          </a:p>
          <a:p>
            <a:pPr marL="914400" lvl="1" indent="-457200">
              <a:buAutoNum type="arabicPeriod"/>
            </a:pPr>
            <a:r>
              <a:rPr lang="en-US" dirty="0" smtClean="0"/>
              <a:t>Are easy and fun to jump into</a:t>
            </a:r>
          </a:p>
          <a:p>
            <a:pPr marL="914400" lvl="1" indent="-457200">
              <a:buAutoNum type="arabicPeriod"/>
            </a:pPr>
            <a:endParaRPr lang="en-US" dirty="0"/>
          </a:p>
          <a:p>
            <a:r>
              <a:rPr lang="en-US" dirty="0" smtClean="0"/>
              <a:t>Try to make your dashboards more like reports, so they</a:t>
            </a:r>
          </a:p>
          <a:p>
            <a:pPr marL="914400" lvl="1" indent="-457200">
              <a:buAutoNum type="arabicPeriod"/>
            </a:pPr>
            <a:r>
              <a:rPr lang="en-US" dirty="0" smtClean="0"/>
              <a:t>Provide context and are self-explanatory,</a:t>
            </a:r>
          </a:p>
          <a:p>
            <a:pPr marL="914400" lvl="1" indent="-457200">
              <a:buAutoNum type="arabicPeriod"/>
            </a:pPr>
            <a:r>
              <a:rPr lang="en-US" dirty="0" smtClean="0"/>
              <a:t>Are portable and </a:t>
            </a:r>
            <a:r>
              <a:rPr lang="en-US" dirty="0" err="1" smtClean="0"/>
              <a:t>archivable</a:t>
            </a:r>
            <a:r>
              <a:rPr lang="en-US" dirty="0" smtClean="0"/>
              <a:t>, and</a:t>
            </a:r>
          </a:p>
          <a:p>
            <a:pPr marL="914400" lvl="1" indent="-457200">
              <a:buAutoNum type="arabicPeriod"/>
            </a:pPr>
            <a:r>
              <a:rPr lang="en-US" dirty="0" smtClean="0"/>
              <a:t>Contain statistical analyses that encourage sophisticated reasoning.</a:t>
            </a:r>
          </a:p>
          <a:p>
            <a:pPr marL="914400" lvl="1" indent="-457200">
              <a:buAutoNum type="arabicPeriod"/>
            </a:pPr>
            <a:endParaRPr lang="en-US" dirty="0" smtClean="0"/>
          </a:p>
          <a:p>
            <a:pPr marL="914400" lvl="1" indent="-457200">
              <a:buAutoNum type="arabicPeriod"/>
            </a:pPr>
            <a:endParaRPr lang="en-US" dirty="0" smtClean="0"/>
          </a:p>
          <a:p>
            <a:pPr marL="971550" lvl="1" indent="-514350">
              <a:buAutoNum type="arabicPeriod"/>
            </a:pPr>
            <a:endParaRPr lang="en-US" dirty="0" smtClean="0"/>
          </a:p>
          <a:p>
            <a:pPr marL="514350" indent="-514350">
              <a:buAutoNum type="arabicPeriod"/>
            </a:pPr>
            <a:endParaRPr lang="en-US" dirty="0" smtClean="0"/>
          </a:p>
          <a:p>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11</a:t>
            </a:fld>
            <a:endParaRPr lang="en-US"/>
          </a:p>
        </p:txBody>
      </p:sp>
    </p:spTree>
    <p:extLst>
      <p:ext uri="{BB962C8B-B14F-4D97-AF65-F5344CB8AC3E}">
        <p14:creationId xmlns:p14="http://schemas.microsoft.com/office/powerpoint/2010/main" val="1220325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3920" b="9723"/>
          <a:stretch/>
        </p:blipFill>
        <p:spPr>
          <a:xfrm>
            <a:off x="4005943" y="3074373"/>
            <a:ext cx="7381853" cy="3130814"/>
          </a:xfrm>
          <a:prstGeom prst="rect">
            <a:avLst/>
          </a:prstGeom>
        </p:spPr>
      </p:pic>
      <p:sp>
        <p:nvSpPr>
          <p:cNvPr id="4" name="Slide Number Placeholder 3"/>
          <p:cNvSpPr>
            <a:spLocks noGrp="1"/>
          </p:cNvSpPr>
          <p:nvPr>
            <p:ph type="sldNum" sz="quarter" idx="12"/>
          </p:nvPr>
        </p:nvSpPr>
        <p:spPr/>
        <p:txBody>
          <a:bodyPr/>
          <a:lstStyle/>
          <a:p>
            <a:fld id="{AF87EE96-E852-4892-A22F-23BA018C684B}" type="slidenum">
              <a:rPr lang="en-US" smtClean="0"/>
              <a:t>12</a:t>
            </a:fld>
            <a:endParaRPr lang="en-US"/>
          </a:p>
        </p:txBody>
      </p:sp>
      <p:pic>
        <p:nvPicPr>
          <p:cNvPr id="5" name="Picture 4"/>
          <p:cNvPicPr>
            <a:picLocks noChangeAspect="1"/>
          </p:cNvPicPr>
          <p:nvPr/>
        </p:nvPicPr>
        <p:blipFill>
          <a:blip r:embed="rId3"/>
          <a:stretch>
            <a:fillRect/>
          </a:stretch>
        </p:blipFill>
        <p:spPr>
          <a:xfrm>
            <a:off x="258511" y="269555"/>
            <a:ext cx="3747432" cy="6588445"/>
          </a:xfrm>
          <a:prstGeom prst="rect">
            <a:avLst/>
          </a:prstGeom>
        </p:spPr>
      </p:pic>
      <p:pic>
        <p:nvPicPr>
          <p:cNvPr id="6" name="Picture 5"/>
          <p:cNvPicPr>
            <a:picLocks noChangeAspect="1"/>
          </p:cNvPicPr>
          <p:nvPr/>
        </p:nvPicPr>
        <p:blipFill>
          <a:blip r:embed="rId4"/>
          <a:stretch>
            <a:fillRect/>
          </a:stretch>
        </p:blipFill>
        <p:spPr>
          <a:xfrm>
            <a:off x="4199429" y="301278"/>
            <a:ext cx="3697460" cy="2773095"/>
          </a:xfrm>
          <a:prstGeom prst="rect">
            <a:avLst/>
          </a:prstGeom>
        </p:spPr>
      </p:pic>
      <p:sp>
        <p:nvSpPr>
          <p:cNvPr id="12" name="TextBox 11"/>
          <p:cNvSpPr txBox="1"/>
          <p:nvPr/>
        </p:nvSpPr>
        <p:spPr>
          <a:xfrm>
            <a:off x="2525313" y="6231480"/>
            <a:ext cx="7565917" cy="584775"/>
          </a:xfrm>
          <a:prstGeom prst="rect">
            <a:avLst/>
          </a:prstGeom>
          <a:noFill/>
        </p:spPr>
        <p:txBody>
          <a:bodyPr wrap="none" rtlCol="0">
            <a:spAutoFit/>
          </a:bodyPr>
          <a:lstStyle/>
          <a:p>
            <a:r>
              <a:rPr lang="en-US" sz="3200" dirty="0" smtClean="0">
                <a:hlinkClick r:id="rId5"/>
              </a:rPr>
              <a:t>github.com/</a:t>
            </a:r>
            <a:r>
              <a:rPr lang="en-US" sz="3200" dirty="0" err="1" smtClean="0">
                <a:hlinkClick r:id="rId5"/>
              </a:rPr>
              <a:t>dss-ialh</a:t>
            </a:r>
            <a:r>
              <a:rPr lang="en-US" sz="3200" dirty="0" smtClean="0">
                <a:hlinkClick r:id="rId5"/>
              </a:rPr>
              <a:t>/displaying-health-data</a:t>
            </a:r>
            <a:r>
              <a:rPr lang="en-US" sz="3200" dirty="0" smtClean="0"/>
              <a:t>  </a:t>
            </a:r>
            <a:endParaRPr lang="en-US" sz="3200" dirty="0"/>
          </a:p>
        </p:txBody>
      </p:sp>
      <p:sp>
        <p:nvSpPr>
          <p:cNvPr id="8" name="Title 1"/>
          <p:cNvSpPr>
            <a:spLocks noGrp="1"/>
          </p:cNvSpPr>
          <p:nvPr>
            <p:ph type="title"/>
          </p:nvPr>
        </p:nvSpPr>
        <p:spPr>
          <a:xfrm>
            <a:off x="8090374" y="561109"/>
            <a:ext cx="3263425" cy="1129579"/>
          </a:xfrm>
        </p:spPr>
        <p:txBody>
          <a:bodyPr>
            <a:normAutofit fontScale="90000"/>
          </a:bodyPr>
          <a:lstStyle/>
          <a:p>
            <a:r>
              <a:rPr lang="en-US" dirty="0" smtClean="0"/>
              <a:t>Fictional, Reproducible example</a:t>
            </a:r>
            <a:endParaRPr lang="en-US" dirty="0"/>
          </a:p>
        </p:txBody>
      </p:sp>
    </p:spTree>
    <p:extLst>
      <p:ext uri="{BB962C8B-B14F-4D97-AF65-F5344CB8AC3E}">
        <p14:creationId xmlns:p14="http://schemas.microsoft.com/office/powerpoint/2010/main" val="177741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56" y="275431"/>
            <a:ext cx="5185229" cy="850611"/>
          </a:xfrm>
        </p:spPr>
        <p:txBody>
          <a:bodyPr/>
          <a:lstStyle/>
          <a:p>
            <a:r>
              <a:rPr lang="en-US" dirty="0" smtClean="0"/>
              <a:t>Fictional scenario</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13</a:t>
            </a:fld>
            <a:endParaRPr lang="en-US"/>
          </a:p>
        </p:txBody>
      </p:sp>
      <p:sp>
        <p:nvSpPr>
          <p:cNvPr id="9"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135082" y="1215736"/>
            <a:ext cx="6206578" cy="55057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smtClean="0"/>
              <a:t>We partner with three </a:t>
            </a:r>
            <a:r>
              <a:rPr lang="en-US" dirty="0"/>
              <a:t>county programs to monitor the cognitive trajectories of patients over time</a:t>
            </a:r>
            <a:r>
              <a:rPr lang="en-US" dirty="0" smtClean="0"/>
              <a:t>.</a:t>
            </a:r>
          </a:p>
          <a:p>
            <a:endParaRPr lang="en-US" dirty="0" smtClean="0"/>
          </a:p>
          <a:p>
            <a:r>
              <a:rPr lang="en-US" dirty="0" smtClean="0"/>
              <a:t>Recruited </a:t>
            </a:r>
            <a:r>
              <a:rPr lang="en-US" dirty="0" smtClean="0"/>
              <a:t>200 seniors from three </a:t>
            </a:r>
            <a:r>
              <a:rPr lang="en-US" dirty="0" smtClean="0"/>
              <a:t>programs/counties</a:t>
            </a:r>
          </a:p>
          <a:p>
            <a:endParaRPr lang="en-US" dirty="0" smtClean="0"/>
          </a:p>
          <a:p>
            <a:r>
              <a:rPr lang="en-US" dirty="0" smtClean="0"/>
              <a:t>Dashboard is </a:t>
            </a:r>
            <a:r>
              <a:rPr lang="en-US" dirty="0" smtClean="0"/>
              <a:t>tailored </a:t>
            </a:r>
            <a:r>
              <a:rPr lang="en-US" dirty="0" smtClean="0"/>
              <a:t>to providers in Tulsa </a:t>
            </a:r>
            <a:endParaRPr lang="en-US" dirty="0"/>
          </a:p>
        </p:txBody>
      </p:sp>
      <p:pic>
        <p:nvPicPr>
          <p:cNvPr id="10" name="Picture 9"/>
          <p:cNvPicPr>
            <a:picLocks noChangeAspect="1"/>
          </p:cNvPicPr>
          <p:nvPr/>
        </p:nvPicPr>
        <p:blipFill>
          <a:blip r:embed="rId2"/>
          <a:stretch>
            <a:fillRect/>
          </a:stretch>
        </p:blipFill>
        <p:spPr>
          <a:xfrm>
            <a:off x="6341660" y="653257"/>
            <a:ext cx="5613400" cy="5613400"/>
          </a:xfrm>
          <a:prstGeom prst="rect">
            <a:avLst/>
          </a:prstGeom>
        </p:spPr>
      </p:pic>
    </p:spTree>
    <p:extLst>
      <p:ext uri="{BB962C8B-B14F-4D97-AF65-F5344CB8AC3E}">
        <p14:creationId xmlns:p14="http://schemas.microsoft.com/office/powerpoint/2010/main" val="99844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real study…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a:t>
            </a:r>
            <a:r>
              <a:rPr lang="en-US" dirty="0"/>
              <a:t>nurses create three 6-month mini-research studies.  </a:t>
            </a:r>
            <a:endParaRPr lang="en-US" dirty="0" smtClean="0"/>
          </a:p>
          <a:p>
            <a:pPr marL="0" indent="0">
              <a:buNone/>
            </a:pPr>
            <a:endParaRPr lang="en-US" dirty="0"/>
          </a:p>
          <a:p>
            <a:pPr marL="0" indent="0">
              <a:buNone/>
            </a:pPr>
            <a:r>
              <a:rPr lang="en-US" dirty="0" smtClean="0"/>
              <a:t>They </a:t>
            </a:r>
            <a:r>
              <a:rPr lang="en-US" dirty="0"/>
              <a:t>develop a manageable change to the services the provide, and see if their mini-intervention improves </a:t>
            </a:r>
            <a:r>
              <a:rPr lang="en-US" dirty="0" smtClean="0"/>
              <a:t>an outcome they’ve chosen. </a:t>
            </a:r>
          </a:p>
          <a:p>
            <a:pPr marL="0" indent="0">
              <a:buNone/>
            </a:pPr>
            <a:endParaRPr lang="en-US" dirty="0"/>
          </a:p>
          <a:p>
            <a:pPr marL="0" indent="0">
              <a:buNone/>
            </a:pPr>
            <a:r>
              <a:rPr lang="en-US" dirty="0" smtClean="0"/>
              <a:t>One </a:t>
            </a:r>
            <a:r>
              <a:rPr lang="en-US" dirty="0"/>
              <a:t>real intervention involved a thorough script of welcoming new clients.  Another real intervention was sending text messages to clients to reduce no-shows</a:t>
            </a:r>
            <a:r>
              <a:rPr lang="en-US" dirty="0" smtClean="0"/>
              <a:t>.</a:t>
            </a:r>
          </a:p>
          <a:p>
            <a:pPr marL="0" indent="0">
              <a:buNone/>
            </a:pPr>
            <a:endParaRPr lang="en-US" dirty="0"/>
          </a:p>
          <a:p>
            <a:pPr marL="0" indent="0">
              <a:buNone/>
            </a:pPr>
            <a:r>
              <a:rPr lang="en-US" dirty="0" smtClean="0"/>
              <a:t>Starts with 2-day workshop to develop the ideas.</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14</a:t>
            </a:fld>
            <a:endParaRPr lang="en-US"/>
          </a:p>
        </p:txBody>
      </p:sp>
    </p:spTree>
    <p:extLst>
      <p:ext uri="{BB962C8B-B14F-4D97-AF65-F5344CB8AC3E}">
        <p14:creationId xmlns:p14="http://schemas.microsoft.com/office/powerpoint/2010/main" val="313587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79961" cy="1325563"/>
          </a:xfrm>
        </p:spPr>
        <p:txBody>
          <a:bodyPr/>
          <a:lstStyle/>
          <a:p>
            <a:r>
              <a:rPr lang="en-US" dirty="0" smtClean="0"/>
              <a:t>Data background</a:t>
            </a:r>
            <a:endParaRPr lang="en-US" dirty="0"/>
          </a:p>
        </p:txBody>
      </p:sp>
      <p:sp>
        <p:nvSpPr>
          <p:cNvPr id="3" name="Content Placeholder 2"/>
          <p:cNvSpPr>
            <a:spLocks noGrp="1"/>
          </p:cNvSpPr>
          <p:nvPr>
            <p:ph idx="1"/>
          </p:nvPr>
        </p:nvSpPr>
        <p:spPr>
          <a:xfrm>
            <a:off x="838201" y="1825625"/>
            <a:ext cx="4743734" cy="4351338"/>
          </a:xfrm>
        </p:spPr>
        <p:txBody>
          <a:bodyPr/>
          <a:lstStyle/>
          <a:p>
            <a:r>
              <a:rPr lang="en-US" dirty="0" smtClean="0"/>
              <a:t>Studying cognitive decline among OK seniors</a:t>
            </a:r>
          </a:p>
          <a:p>
            <a:r>
              <a:rPr lang="en-US" dirty="0" smtClean="0"/>
              <a:t>Collecting measures on COG and PHYS </a:t>
            </a:r>
            <a:r>
              <a:rPr lang="en-US" dirty="0" smtClean="0"/>
              <a:t>performance</a:t>
            </a:r>
            <a:endParaRPr lang="en-US" dirty="0" smtClean="0"/>
          </a:p>
          <a:p>
            <a:r>
              <a:rPr lang="en-US" dirty="0" smtClean="0"/>
              <a:t>Total of 200 respondents from three </a:t>
            </a:r>
            <a:r>
              <a:rPr lang="en-US" dirty="0" smtClean="0"/>
              <a:t>programs/counties </a:t>
            </a:r>
            <a:r>
              <a:rPr lang="en-US" dirty="0" smtClean="0"/>
              <a:t>in Oklahoma</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15</a:t>
            </a:fld>
            <a:endParaRPr lang="en-US"/>
          </a:p>
        </p:txBody>
      </p:sp>
      <p:pic>
        <p:nvPicPr>
          <p:cNvPr id="5" name="Picture 4"/>
          <p:cNvPicPr>
            <a:picLocks noChangeAspect="1"/>
          </p:cNvPicPr>
          <p:nvPr/>
        </p:nvPicPr>
        <p:blipFill>
          <a:blip r:embed="rId2"/>
          <a:stretch>
            <a:fillRect/>
          </a:stretch>
        </p:blipFill>
        <p:spPr>
          <a:xfrm>
            <a:off x="5812215" y="301538"/>
            <a:ext cx="6235890" cy="6054812"/>
          </a:xfrm>
          <a:prstGeom prst="rect">
            <a:avLst/>
          </a:prstGeom>
        </p:spPr>
      </p:pic>
    </p:spTree>
    <p:extLst>
      <p:ext uri="{BB962C8B-B14F-4D97-AF65-F5344CB8AC3E}">
        <p14:creationId xmlns:p14="http://schemas.microsoft.com/office/powerpoint/2010/main" val="369986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16</a:t>
            </a:fld>
            <a:endParaRPr lang="en-US"/>
          </a:p>
        </p:txBody>
      </p:sp>
      <p:sp>
        <p:nvSpPr>
          <p:cNvPr id="9"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382791"/>
            <a:ext cx="3146221" cy="5072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Program directors need </a:t>
            </a:r>
            <a:r>
              <a:rPr lang="en-US" dirty="0" smtClean="0"/>
              <a:t>to monitor </a:t>
            </a:r>
            <a:r>
              <a:rPr lang="en-US" dirty="0" smtClean="0"/>
              <a:t>the focal </a:t>
            </a:r>
            <a:r>
              <a:rPr lang="en-US" dirty="0" smtClean="0"/>
              <a:t>group over </a:t>
            </a:r>
            <a:r>
              <a:rPr lang="en-US" dirty="0" smtClean="0"/>
              <a:t>time.</a:t>
            </a:r>
            <a:endParaRPr lang="en-US" dirty="0" smtClean="0"/>
          </a:p>
          <a:p>
            <a:pPr marL="0" indent="0">
              <a:buNone/>
            </a:pPr>
            <a:endParaRPr lang="en-US" dirty="0" smtClean="0"/>
          </a:p>
          <a:p>
            <a:pPr marL="0" indent="0">
              <a:buNone/>
            </a:pPr>
            <a:r>
              <a:rPr lang="en-US" dirty="0" smtClean="0"/>
              <a:t>De-emphasized programs provide </a:t>
            </a:r>
            <a:r>
              <a:rPr lang="en-US" dirty="0" smtClean="0"/>
              <a:t>meaningful reference </a:t>
            </a:r>
            <a:r>
              <a:rPr lang="en-US" dirty="0" smtClean="0"/>
              <a:t>points.</a:t>
            </a:r>
            <a:endParaRPr lang="en-US" dirty="0"/>
          </a:p>
        </p:txBody>
      </p:sp>
      <p:pic>
        <p:nvPicPr>
          <p:cNvPr id="6" name="Picture 5"/>
          <p:cNvPicPr>
            <a:picLocks noChangeAspect="1"/>
          </p:cNvPicPr>
          <p:nvPr/>
        </p:nvPicPr>
        <p:blipFill>
          <a:blip r:embed="rId2"/>
          <a:stretch>
            <a:fillRect/>
          </a:stretch>
        </p:blipFill>
        <p:spPr>
          <a:xfrm>
            <a:off x="3146221" y="0"/>
            <a:ext cx="9037622" cy="6858000"/>
          </a:xfrm>
          <a:prstGeom prst="rect">
            <a:avLst/>
          </a:prstGeom>
        </p:spPr>
      </p:pic>
    </p:spTree>
    <p:extLst>
      <p:ext uri="{BB962C8B-B14F-4D97-AF65-F5344CB8AC3E}">
        <p14:creationId xmlns:p14="http://schemas.microsoft.com/office/powerpoint/2010/main" val="287666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17</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We also need to see the progress of </a:t>
            </a:r>
            <a:r>
              <a:rPr lang="en-US" dirty="0" smtClean="0"/>
              <a:t>individuals</a:t>
            </a:r>
          </a:p>
          <a:p>
            <a:pPr marL="0" indent="0">
              <a:buNone/>
            </a:pPr>
            <a:endParaRPr lang="en-US" dirty="0" smtClean="0"/>
          </a:p>
          <a:p>
            <a:pPr marL="0" indent="0">
              <a:buNone/>
            </a:pPr>
            <a:r>
              <a:rPr lang="en-US" dirty="0" smtClean="0"/>
              <a:t>Tulsa </a:t>
            </a:r>
            <a:r>
              <a:rPr lang="en-US" dirty="0" smtClean="0"/>
              <a:t>county trajectories are in </a:t>
            </a:r>
            <a:r>
              <a:rPr lang="en-US" dirty="0" smtClean="0"/>
              <a:t>orange.  The others are primarily for context.</a:t>
            </a:r>
            <a:endParaRPr lang="en-US" dirty="0"/>
          </a:p>
        </p:txBody>
      </p:sp>
      <p:pic>
        <p:nvPicPr>
          <p:cNvPr id="2" name="Picture 1"/>
          <p:cNvPicPr>
            <a:picLocks noChangeAspect="1"/>
          </p:cNvPicPr>
          <p:nvPr/>
        </p:nvPicPr>
        <p:blipFill>
          <a:blip r:embed="rId2"/>
          <a:stretch>
            <a:fillRect/>
          </a:stretch>
        </p:blipFill>
        <p:spPr>
          <a:xfrm>
            <a:off x="3135817" y="0"/>
            <a:ext cx="9037622" cy="6858000"/>
          </a:xfrm>
          <a:prstGeom prst="rect">
            <a:avLst/>
          </a:prstGeom>
        </p:spPr>
      </p:pic>
    </p:spTree>
    <p:extLst>
      <p:ext uri="{BB962C8B-B14F-4D97-AF65-F5344CB8AC3E}">
        <p14:creationId xmlns:p14="http://schemas.microsoft.com/office/powerpoint/2010/main" val="97604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18</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Some nurses were more comfortable starting with tables than graphs.</a:t>
            </a:r>
            <a:endParaRPr lang="en-US" dirty="0"/>
          </a:p>
        </p:txBody>
      </p:sp>
      <p:pic>
        <p:nvPicPr>
          <p:cNvPr id="8" name="Picture 7"/>
          <p:cNvPicPr>
            <a:picLocks noChangeAspect="1"/>
          </p:cNvPicPr>
          <p:nvPr/>
        </p:nvPicPr>
        <p:blipFill>
          <a:blip r:embed="rId2"/>
          <a:stretch>
            <a:fillRect/>
          </a:stretch>
        </p:blipFill>
        <p:spPr>
          <a:xfrm>
            <a:off x="3135817" y="0"/>
            <a:ext cx="9037622" cy="6858000"/>
          </a:xfrm>
          <a:prstGeom prst="rect">
            <a:avLst/>
          </a:prstGeom>
        </p:spPr>
      </p:pic>
    </p:spTree>
    <p:extLst>
      <p:ext uri="{BB962C8B-B14F-4D97-AF65-F5344CB8AC3E}">
        <p14:creationId xmlns:p14="http://schemas.microsoft.com/office/powerpoint/2010/main" val="2141857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19</a:t>
            </a:fld>
            <a:endParaRPr lang="en-US"/>
          </a:p>
        </p:txBody>
      </p:sp>
      <p:pic>
        <p:nvPicPr>
          <p:cNvPr id="3" name="Picture 2"/>
          <p:cNvPicPr>
            <a:picLocks noChangeAspect="1"/>
          </p:cNvPicPr>
          <p:nvPr/>
        </p:nvPicPr>
        <p:blipFill>
          <a:blip r:embed="rId2"/>
          <a:stretch>
            <a:fillRect/>
          </a:stretch>
        </p:blipFill>
        <p:spPr>
          <a:xfrm>
            <a:off x="3135839" y="0"/>
            <a:ext cx="9037622" cy="6858000"/>
          </a:xfrm>
          <a:prstGeom prst="rect">
            <a:avLst/>
          </a:prstGeom>
        </p:spPr>
      </p:pic>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Histograms are particularly benefited from full-sentence hover text.</a:t>
            </a:r>
            <a:endParaRPr lang="en-US" dirty="0"/>
          </a:p>
        </p:txBody>
      </p:sp>
    </p:spTree>
    <p:extLst>
      <p:ext uri="{BB962C8B-B14F-4D97-AF65-F5344CB8AC3E}">
        <p14:creationId xmlns:p14="http://schemas.microsoft.com/office/powerpoint/2010/main" val="1648253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25028" y="217274"/>
            <a:ext cx="6450805" cy="1384995"/>
          </a:xfrm>
          <a:prstGeom prst="rect">
            <a:avLst/>
          </a:prstGeom>
          <a:noFill/>
        </p:spPr>
        <p:txBody>
          <a:bodyPr wrap="none" rtlCol="0">
            <a:spAutoFit/>
          </a:bodyPr>
          <a:lstStyle/>
          <a:p>
            <a:r>
              <a:rPr lang="en-US" sz="4800" dirty="0">
                <a:latin typeface="Arial" panose="020B0604020202020204" pitchFamily="34" charset="0"/>
                <a:cs typeface="Arial" panose="020B0604020202020204" pitchFamily="34" charset="0"/>
              </a:rPr>
              <a:t>Displaying Health Data</a:t>
            </a:r>
          </a:p>
          <a:p>
            <a:r>
              <a:rPr lang="en-US" sz="3600" dirty="0">
                <a:solidFill>
                  <a:schemeClr val="bg1">
                    <a:lumMod val="65000"/>
                  </a:schemeClr>
                </a:solidFill>
                <a:latin typeface="Arial" panose="020B0604020202020204" pitchFamily="34" charset="0"/>
                <a:cs typeface="Arial" panose="020B0604020202020204" pitchFamily="34" charset="0"/>
              </a:rPr>
              <a:t>Cases, Techniques, Solutions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4452" y="2326237"/>
            <a:ext cx="3700248" cy="3700248"/>
          </a:xfrm>
          <a:prstGeom prst="rect">
            <a:avLst/>
          </a:prstGeom>
        </p:spPr>
      </p:pic>
      <p:grpSp>
        <p:nvGrpSpPr>
          <p:cNvPr id="5" name="Group 4"/>
          <p:cNvGrpSpPr/>
          <p:nvPr/>
        </p:nvGrpSpPr>
        <p:grpSpPr>
          <a:xfrm>
            <a:off x="0" y="1956905"/>
            <a:ext cx="8474452" cy="4603832"/>
            <a:chOff x="1574907" y="2001908"/>
            <a:chExt cx="8474452" cy="4603832"/>
          </a:xfrm>
        </p:grpSpPr>
        <p:pic>
          <p:nvPicPr>
            <p:cNvPr id="2" name="Picture 1"/>
            <p:cNvPicPr>
              <a:picLocks noChangeAspect="1"/>
            </p:cNvPicPr>
            <p:nvPr/>
          </p:nvPicPr>
          <p:blipFill>
            <a:blip r:embed="rId4"/>
            <a:stretch>
              <a:fillRect/>
            </a:stretch>
          </p:blipFill>
          <p:spPr>
            <a:xfrm>
              <a:off x="2552318" y="2155177"/>
              <a:ext cx="7497041" cy="4450563"/>
            </a:xfrm>
            <a:prstGeom prst="rect">
              <a:avLst/>
            </a:prstGeom>
          </p:spPr>
        </p:pic>
        <p:sp>
          <p:nvSpPr>
            <p:cNvPr id="4" name="TextBox 3"/>
            <p:cNvSpPr txBox="1"/>
            <p:nvPr/>
          </p:nvSpPr>
          <p:spPr>
            <a:xfrm>
              <a:off x="2570126" y="2001908"/>
              <a:ext cx="1321644"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Health Data</a:t>
              </a:r>
            </a:p>
          </p:txBody>
        </p:sp>
        <p:sp>
          <p:nvSpPr>
            <p:cNvPr id="8" name="TextBox 7"/>
            <p:cNvSpPr txBox="1"/>
            <p:nvPr/>
          </p:nvSpPr>
          <p:spPr>
            <a:xfrm>
              <a:off x="2451685" y="3474799"/>
              <a:ext cx="1565300"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Substance Use</a:t>
              </a:r>
            </a:p>
          </p:txBody>
        </p:sp>
        <p:sp>
          <p:nvSpPr>
            <p:cNvPr id="11" name="TextBox 10"/>
            <p:cNvSpPr txBox="1"/>
            <p:nvPr/>
          </p:nvSpPr>
          <p:spPr>
            <a:xfrm>
              <a:off x="1574907" y="5023306"/>
              <a:ext cx="2442079" cy="369332"/>
            </a:xfrm>
            <a:prstGeom prst="rect">
              <a:avLst/>
            </a:prstGeom>
            <a:noFill/>
          </p:spPr>
          <p:txBody>
            <a:bodyPr wrap="none" rtlCol="0">
              <a:spAutoFit/>
            </a:bodyPr>
            <a:lstStyle/>
            <a:p>
              <a:r>
                <a:rPr lang="en-US" dirty="0">
                  <a:ln w="0"/>
                  <a:solidFill>
                    <a:schemeClr val="accent1"/>
                  </a:solidFill>
                  <a:effectLst>
                    <a:outerShdw blurRad="38100" dist="25400" dir="5400000" algn="ctr" rotWithShape="0">
                      <a:srgbClr val="6E747A">
                        <a:alpha val="43000"/>
                      </a:srgbClr>
                    </a:outerShdw>
                  </a:effectLst>
                </a:rPr>
                <a:t>Pipelines &amp; Dashboards</a:t>
              </a:r>
            </a:p>
          </p:txBody>
        </p:sp>
      </p:grpSp>
    </p:spTree>
    <p:extLst>
      <p:ext uri="{BB962C8B-B14F-4D97-AF65-F5344CB8AC3E}">
        <p14:creationId xmlns:p14="http://schemas.microsoft.com/office/powerpoint/2010/main" val="2578364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20</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0" y="182676"/>
            <a:ext cx="3135817" cy="5210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Each dashboard had several tabs of documentation.</a:t>
            </a:r>
          </a:p>
          <a:p>
            <a:pPr marL="0" indent="0">
              <a:buNone/>
            </a:pPr>
            <a:endParaRPr lang="en-US" dirty="0"/>
          </a:p>
          <a:p>
            <a:pPr marL="0" indent="0">
              <a:buNone/>
            </a:pPr>
            <a:r>
              <a:rPr lang="en-US" dirty="0" smtClean="0"/>
              <a:t>Our quality varied across dashboards, and</a:t>
            </a:r>
            <a:r>
              <a:rPr lang="en-US" dirty="0"/>
              <a:t> </a:t>
            </a:r>
            <a:r>
              <a:rPr lang="en-US" dirty="0" smtClean="0"/>
              <a:t>this is a representative example.</a:t>
            </a:r>
          </a:p>
        </p:txBody>
      </p:sp>
      <p:pic>
        <p:nvPicPr>
          <p:cNvPr id="2" name="Picture 1"/>
          <p:cNvPicPr>
            <a:picLocks noChangeAspect="1"/>
          </p:cNvPicPr>
          <p:nvPr/>
        </p:nvPicPr>
        <p:blipFill rotWithShape="1">
          <a:blip r:embed="rId2"/>
          <a:srcRect t="7552" r="19954" b="20303"/>
          <a:stretch/>
        </p:blipFill>
        <p:spPr>
          <a:xfrm>
            <a:off x="3125426" y="550717"/>
            <a:ext cx="8948811" cy="6120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1535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05352"/>
            <a:ext cx="10515600" cy="705139"/>
          </a:xfrm>
        </p:spPr>
        <p:txBody>
          <a:bodyPr/>
          <a:lstStyle/>
          <a:p>
            <a:r>
              <a:rPr lang="en-US" dirty="0" smtClean="0"/>
              <a:t>Lessons Reinforced</a:t>
            </a:r>
            <a:endParaRPr lang="en-US" dirty="0"/>
          </a:p>
        </p:txBody>
      </p:sp>
      <p:sp>
        <p:nvSpPr>
          <p:cNvPr id="3" name="Content Placeholder 2"/>
          <p:cNvSpPr>
            <a:spLocks noGrp="1"/>
          </p:cNvSpPr>
          <p:nvPr>
            <p:ph idx="1"/>
          </p:nvPr>
        </p:nvSpPr>
        <p:spPr>
          <a:xfrm>
            <a:off x="197427" y="1163782"/>
            <a:ext cx="11700164" cy="5557693"/>
          </a:xfrm>
        </p:spPr>
        <p:txBody>
          <a:bodyPr>
            <a:normAutofit/>
          </a:bodyPr>
          <a:lstStyle/>
          <a:p>
            <a:pPr marL="514350" indent="-514350">
              <a:buFont typeface="+mj-lt"/>
              <a:buAutoNum type="arabicPeriod"/>
            </a:pPr>
            <a:r>
              <a:rPr lang="en-US" dirty="0" smtClean="0"/>
              <a:t>The providers have </a:t>
            </a:r>
            <a:r>
              <a:rPr lang="en-US" dirty="0"/>
              <a:t>incredible ideas for improving services delivered. It's worth our time to facilitate and translate these </a:t>
            </a:r>
            <a:r>
              <a:rPr lang="en-US" dirty="0" smtClean="0"/>
              <a:t>ideas.</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Implementing their </a:t>
            </a:r>
            <a:r>
              <a:rPr lang="en-US" dirty="0" err="1" smtClean="0"/>
              <a:t>tx</a:t>
            </a:r>
            <a:r>
              <a:rPr lang="en-US" dirty="0" smtClean="0"/>
              <a:t> &amp; measurements ideas </a:t>
            </a:r>
            <a:r>
              <a:rPr lang="en-US" dirty="0"/>
              <a:t>increases their </a:t>
            </a:r>
            <a:r>
              <a:rPr lang="en-US" dirty="0" smtClean="0"/>
              <a:t>engagement.</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Incorporate the providers in the dashboard design</a:t>
            </a:r>
          </a:p>
          <a:p>
            <a:pPr marL="514350" indent="-514350">
              <a:buFont typeface="+mj-lt"/>
              <a:buAutoNum type="arabicPeriod"/>
            </a:pPr>
            <a:endParaRPr lang="en-US" dirty="0" smtClean="0"/>
          </a:p>
          <a:p>
            <a:pPr marL="514350" indent="-514350">
              <a:buFont typeface="+mj-lt"/>
              <a:buAutoNum type="arabicPeriod"/>
            </a:pPr>
            <a:r>
              <a:rPr lang="en-US" dirty="0" smtClean="0"/>
              <a:t>Math </a:t>
            </a:r>
            <a:r>
              <a:rPr lang="en-US" dirty="0"/>
              <a:t>phobia </a:t>
            </a:r>
            <a:r>
              <a:rPr lang="en-US" dirty="0" smtClean="0"/>
              <a:t>is real, and it might be hard for your developers to related to.</a:t>
            </a:r>
            <a:endParaRPr lang="en-US" dirty="0"/>
          </a:p>
          <a:p>
            <a:pPr marL="514350" indent="-514350">
              <a:buFont typeface="+mj-lt"/>
              <a:buAutoNum type="arabicPeriod"/>
            </a:pPr>
            <a:endParaRPr lang="en-US" dirty="0" smtClean="0"/>
          </a:p>
          <a:p>
            <a:pPr marL="514350" indent="-514350">
              <a:buFont typeface="+mj-lt"/>
              <a:buAutoNum type="arabicPeriod"/>
            </a:pPr>
            <a:r>
              <a:rPr lang="en-US" dirty="0" smtClean="0"/>
              <a:t>Writing </a:t>
            </a:r>
            <a:r>
              <a:rPr lang="en-US" dirty="0"/>
              <a:t>the scribes is difficult (</a:t>
            </a:r>
            <a:r>
              <a:rPr lang="en-US" dirty="0" err="1"/>
              <a:t>ie</a:t>
            </a:r>
            <a:r>
              <a:rPr lang="en-US" dirty="0"/>
              <a:t>, </a:t>
            </a:r>
            <a:r>
              <a:rPr lang="en-US" dirty="0" smtClean="0"/>
              <a:t>grooms </a:t>
            </a:r>
            <a:r>
              <a:rPr lang="en-US" dirty="0"/>
              <a:t>and reshapes multiple analysis-agnostic data tables into a single analysis-specific rectangle).</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21</a:t>
            </a:fld>
            <a:endParaRPr lang="en-US"/>
          </a:p>
        </p:txBody>
      </p:sp>
    </p:spTree>
    <p:extLst>
      <p:ext uri="{BB962C8B-B14F-4D97-AF65-F5344CB8AC3E}">
        <p14:creationId xmlns:p14="http://schemas.microsoft.com/office/powerpoint/2010/main" val="248997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05352"/>
            <a:ext cx="10515600" cy="705139"/>
          </a:xfrm>
        </p:spPr>
        <p:txBody>
          <a:bodyPr/>
          <a:lstStyle/>
          <a:p>
            <a:r>
              <a:rPr lang="en-US" dirty="0" smtClean="0"/>
              <a:t>Lessons Learned</a:t>
            </a:r>
            <a:endParaRPr lang="en-US" dirty="0"/>
          </a:p>
        </p:txBody>
      </p:sp>
      <p:sp>
        <p:nvSpPr>
          <p:cNvPr id="3" name="Content Placeholder 2"/>
          <p:cNvSpPr>
            <a:spLocks noGrp="1"/>
          </p:cNvSpPr>
          <p:nvPr>
            <p:ph idx="1"/>
          </p:nvPr>
        </p:nvSpPr>
        <p:spPr>
          <a:xfrm>
            <a:off x="197427" y="1163782"/>
            <a:ext cx="11700164" cy="5557693"/>
          </a:xfrm>
        </p:spPr>
        <p:txBody>
          <a:bodyPr>
            <a:normAutofit/>
          </a:bodyPr>
          <a:lstStyle/>
          <a:p>
            <a:pPr marL="514350" indent="-514350">
              <a:buFont typeface="+mj-lt"/>
              <a:buAutoNum type="arabicPeriod"/>
            </a:pPr>
            <a:r>
              <a:rPr lang="en-US" dirty="0"/>
              <a:t>This particular group of nurses preferred a top-down entry into their data.  Most scientists prefer bottom-up.  Here are some examples of how we changed our presentation.</a:t>
            </a:r>
          </a:p>
          <a:p>
            <a:pPr marL="514350" indent="-514350">
              <a:buFont typeface="+mj-lt"/>
              <a:buAutoNum type="arabicPeriod"/>
            </a:pPr>
            <a:endParaRPr lang="en-US" dirty="0" smtClean="0"/>
          </a:p>
          <a:p>
            <a:pPr marL="514350" indent="-514350">
              <a:buFont typeface="+mj-lt"/>
              <a:buAutoNum type="arabicPeriod"/>
            </a:pPr>
            <a:r>
              <a:rPr lang="en-US" dirty="0"/>
              <a:t>Hovering text provides an alternative entry into understanding the graph. </a:t>
            </a: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Incorporate the providers in the dashboard design</a:t>
            </a:r>
          </a:p>
          <a:p>
            <a:pPr marL="514350" indent="-514350">
              <a:buFont typeface="+mj-lt"/>
              <a:buAutoNum type="arabicPeriod"/>
            </a:pPr>
            <a:endParaRPr lang="en-US" dirty="0" smtClean="0"/>
          </a:p>
          <a:p>
            <a:pPr marL="514350" indent="-514350">
              <a:buFont typeface="+mj-lt"/>
              <a:buAutoNum type="arabicPeriod"/>
            </a:pPr>
            <a:r>
              <a:rPr lang="en-US" dirty="0"/>
              <a:t>Monthly meetings are not frequent enough at the beginning</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22</a:t>
            </a:fld>
            <a:endParaRPr lang="en-US"/>
          </a:p>
        </p:txBody>
      </p:sp>
    </p:spTree>
    <p:extLst>
      <p:ext uri="{BB962C8B-B14F-4D97-AF65-F5344CB8AC3E}">
        <p14:creationId xmlns:p14="http://schemas.microsoft.com/office/powerpoint/2010/main" val="1584836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87EE96-E852-4892-A22F-23BA018C684B}" type="slidenum">
              <a:rPr lang="en-US" smtClean="0"/>
              <a:t>23</a:t>
            </a:fld>
            <a:endParaRPr lang="en-US"/>
          </a:p>
        </p:txBody>
      </p:sp>
      <p:sp>
        <p:nvSpPr>
          <p:cNvPr id="6" name="AutoShape 2" descr="data:image/png;base64,iVBORw0KGgoAAAANSUhEUgAABIAAAASACAIAAAAIyqENAAAACXBIWXMAAB2HAAAdhwGP5fFlAAAgAElEQVR4nOzdXXCU950v+J+3crFTs1VbdTZIluRUhTqQHYMIGmQXdUTNOAwvBvwyvvCSFAQckwTKczwFNh57PHZyEZskJCaGis+4RBKIwaYSyqfWB4OEeQn2TKFZCkREEHgqcIpUBalRy7tbezE15469aHWrW+putaTWo7fP5wqrn5f/86L2/6v///k999y9ezcAAACYeP/TZDcAAABgthDAAAAAEiKAAQAAJEQAAwAASIgABgAAkBABDAAAICECGAAAQEIEMAAAgIQIYAAAAAkRwAAAABIigAEAACREAAMAAEiIAAYAAJAQAQwAACAhAhgAAEBCBLAK3bzZvm/bsmXL7smzbNmybfvab96c7LaNX/u27CHtq/RoxrDK5Lp5s33ftpl7CWeQm/uy12hb+2S3pYiZ/VUAAEw4AWxEN9u3Lbvnnvnz1+3Y39HRkf9JR0fH/h3r5s+/Z9m29pnb9cp0N6dJyirqZvu+bcsyV7DkJZzYazj9zyExq74K3LEAMHEEsLJu7lt2z/x1+ztGWKxj/7r5y6bkX+vHKXP8O0Y8AVPXzfZtyyo6go796+ZPyGje9D+HxKz6KnDHAsDEEsBKu7lv2fwdg52Qlq17227cuHE358aNtr1bW7Ifd+xfNzVnTFVibevAMZ3fPi//5zeul+yElVplKrm5b1lBn7nEJcxdw+jYMb/qGazMOWSamEVfBeGOBYCJJoCV0r5tsMvVsrXtxt3zrdvXzpuXFzbmzVu7vfX83RttW7M/2b9uOve7Zpr8K1j2Ep6/0bZ3sPc8ARmMac1XAQBQTQJYce3b1u0f+GfL3hvnW9eWHuWZt7b1Rq7/vv91nfepIe8Kxta2kS7h9vN3BzvPHTt+rPPMAF8FAEB1CWDF3Nz3+mCf652Rp9jN2/5Ott/VcfSEbtfkK7iCN8p1mnMKOs/GL4gIXwUAQPUJYEXcPHE0O+No66uVPeE075H1W1tatm7d2/bqI0VXuHmzvbB0daZu9QgNKVxpWa7EWqka8LmfD+SHTC2zkfc5bHsDlcBzf/vv2DF/yA6HrlJh7fBy1euHtLaiU1TcGK5gRMzb/urgFLIPCo5ixKL7RQ5/5HNYsIExHPyobqrsIeQuccEOh685/N4Zocx69S5f0cMs3Ozw7Vb0XoShvyAj7nqyvwrGcuMVrjiKr4IR7tgJOcMAMBvdZajBgZDY2lblDQ7TsrXtRvGV2rYWX6tl743B6XItewvWzv18a9vdUusPWyl/vexHJZucW3d4E/J3Xkqphpc82nKnqKSxX8FSa5Zqd5EVc+uNfA5zC5Y5+BL7G/1NlT2Elr03Sq6cu/zlbr5ijZmgy7e1rXRTtw5tyojXqLJbtHhLJuurYCw3XuGKo/gqGOmOnYAzDACzkRGw4QaLgLUsmD/urbVvuye/gNpQHfvXFSv60L6tZMnrjh3zt30w0l67X19WumR2x46nJuLxlLVPDHS+howe5Wn/YOCP6y3r80YHhhYrHKJj/7r5o/tz+uAV3PrE2tGsGPO+1Jj9Z/fvE5lAdnPfsvllKn4Xrwkytpsq68S2Uit37Ji/rf1m2Ztv+K1T9cuX54PSTd0/9Mys/buB/FBy7l/u9qv0tpgKXwXjVcWvggk4wwAwK012Apx6qvpX78HKDgPFq7M7KRwzKDWQFYV/Fx8+0FBmxSF7HLJyiT+Xl9peBYNmd0f+83fRz/P/7N6ytW2wunfhOSr9R/dhBrc4ipWGtbGgkWMeiBhh1cKDL3W1yt4eY7mphq7Ylt+MlmGXouDzIQdY/cs3fCCmpeRtXGIEp+jeSl+iChoy6V8FYx4BG77Hsl8F5fdZ7TMMALOSADbMYM9lDN33QnkduKK977xOUl6PpaDbN2ytGwU9q3Jd8yJ7LHVsVQpgI3QXi+av4oGn8s/LrjKuAFb5gd0dawAr39LiQXJsN9WI90a526pMUyfg8g0JYEXWK3mM5fLBGNLBpH8VVCmAjearYIR9VvkMA8CsZAriBGr/cXbCUfECavPWtub6OoPT9gaf+9/aVqR8X/5K5RStGZCbJRgd129UsJHRKjdHabCeXN70pLwftrUWnbQ0eLilZzZOV7kJW8Wv1mBRkLzTObabqlCxvQ3eGsU3nPf5oIm/fEW3W/IY5z2yvtT9l/drNQmz46px1casml8FU/YMA8A0IoANM39B6efkR+Xm77sH/lW6gNpgNyjb7aqgG1O0LzxEiZWrdnAllO6fFT+u3EM2ZfpsucNN6KmsxAw+Ebf374of/drWgT+UnM/eQGO7qQqN1D9u/FKxDedunbwO+0RfvpInJu8YCzZb8v4bUzqY5K+CKqnuV0F1zzAAzEoCWBnjHCXK9U7LPcA/rCNZyVojJ7Bq1AwYk1L9s1z3rKBPPdgx3b/unpKyZbErvR5V6jcXzyETYRR7GttNVWCke6Pye2diLl+eMiemWB6MkvffeNPBpHwVVEe1vwom6AwDwCwigA2TfCG84pLr/1dVbt5cQf9sMH+tL/5ypIpUeD0Gr+Do+82DmWLCM+zgrmaJUf86lbsEeb+mhT8vdv8Vj/8jmipfBVNLNc8wAMxKAthwgwMoo+q/39y3bNmybdv2tVfl5bPTWPYv+Xn9s+rkr4oNXsHRzubKe/HuNA3As0Xp+Dr8/hvz7eeroKgqnmEAmI0EsOFyc2xG1X+/eeJoR0fH/v071r1e4h05xVfL9SOHdvin79/ch/XPciUISj8BU1HdtPOl1h5ibFcwv6HTeyJV6ZtqolT18uWMceLf0Ptv7OlginwVTDnVO8MAMBsJYEXkd7ter/A9pXllzrJ9kBJPqRQafNXrgErWmuqT14b0z0q/nXVwjld14+Zg/cDYv67itwAP1vQbff4adh1HVsnB39y3bOBJqoGjGNtNNUEm6vLllNlsuceqCu+/8aSDSf0qqEhS17pQ9c4wAMxCAlgxef33jh3zK+jAt2/LVhrIG+QZ7LyV7rvlFSIf6PHnrVXqb+554zRTVLYcfcfREzfL5K/8nunwuvVZuRCyrMIecH4LImL/uopWbN82P3daSz/IUqIHPaZInKu60LHjx8Uv9fDKBmO7qSbKhF2+GGGzg1m5aJ8/Px+MLx1M5ldBgWreeFVQvTMMALOPAFZc/su29q9btq3Mwxw327flCr0V9twHu10dO54q0u+6md9Zy3W68jpr64rtN2+lqSt7EB1HT+wb6FgWDTUjnaKIm/ue2jGW7t287e/kIljHjvllL2Hc3Lds8BoWe1VT+afKBts4OnmVx4v2yweTdrHbYzQ31QSZuMsX5Tabd75LbDUvH5y4Pr50MIlfBTFRN14VVPEMA8CsM46XOM90Q9533NKydW/bjRuDn9+40bZ3a0HB8+FPwuRvo2Xr3rYbg+vmr9qy90bptXIr3R22w5IrDvn5YJtzoaSgraXWG1x82AZH2tXgquVbVHiaW7bmneLCw63oMaMhbRh6Cbfubbsx/BK2FC5TdD9DLmRuI8MvydD1y5zDwrOUf3/cvdGW/0m522PUN1WJK1H5BS1+61Tv8g27dfK2OuR8l95qxfdfJSbvq2DMN95YvwrujnDHFlusCmcYAGYTAaycwq7RCEbq145qzQrWKrbqxAWwnOx6I+5qSNe8TO+syF6GGUP8ymx7NJewXCtHaOTWvdnPS3dnix7MyAc/tttj1Il5jAFsAi5f3p62ljvQ8j3+wmaNNx1M3lfBGG+8qgSwwb0Uu37VPcMAMHuYgljOvLWt5yvpebVs3XujVI23ta13y22hZWvbjSJrrm0tvd+WrXv3VpjPxivvCZisysst5L8uunT5w4iYt/38jaF/zs/XsrXtRusYJ9NlLmG5rQ/so2VrW8lrONDIUlekZWvb3dZHSq9Y9hzO2172FmvZW/z2GMtNNUEm8vI90VoqfxQ/MfnNGqyfMcL9V4nJ+yoY8403ZpX+1lf3DAPA7CGAjWTe2tbzd+/eaNu7d2tLy5DZatmpSOdby3Y+1raez8wYylt9YN2751vXFl913trW8zdutA1ZaevethvnW7d/KfuTCS9YnUmCBYddcWnwwQQ24sNI87a3nh8+H3Ckc1SheWu351/Dgh20bB24hBXsZPgVyV6Q8kc30jmcN3iD5Dctc+yl7qwx3VQTZQIv37zt5ws3PNKJGVxzMB9U52G4yfoqGPONN2YV/tZX/QwDwOxwz927dye7DYzWzX3LBir2bW27O1GdMJjeciUx/JZMEGcYAMbCCNiU077tnpHKdpd7BxIQUe71c1SHMwwAYyKATTmD71Yq8XaoEd6BBAz+lpR+pxvj4gwDwBgJYFPOvC81Zv+Zee3Q4DjYzZvt+7Ytmz/CO5BglrvZvm1crx9jJM4wAIydZ8Cmovz3uZY0Yhk4mFUGH40c5OGkanKGAaAajIBNRWtby9b1TrrOOEwHeWPHGS17x1z/nmKcYQCoBgFsapq3vUi96kz16UmpMw5T3/wncn+2aPE3iongDANAFZiCCAAAkBAjYAAAAAkRwAAAABIigAEAACREAAMAAEiIAAYAAJAQAQwAACAhAhgAAEBCBDAAAICECGAAAAAJEcAAAAASIoABAAAkRAADAABIiAAGAACQkM9NdgOmluPHj092EwAAgGnm0UcfrXBJAWyoys8dAAAwy412CMcURAAAgIQIYAAAAAkRwAAAABIigAEAACREAAMAAEiIAAYAAJAQAQwAACAhAhgAAEBCBDAAAICECGAAAAAJEcAAAAASIoABAAAkRAADAABIiAAGAACQEAEMAAAgIQIYAABAQgQwAACAhAhgAAAACRHAAAAAEiKAAQAAJEQAAwAASIgABgAAkBABDAAAICECGAAAQEIEMAAAgIQIYAAAAAkRwAAAABIigAEAACREAAMAAEiIAAYAAJAQAQwAACAhn5vsBoyg58L7R4/887lbtyIiYu7c5X+xYf2TSxuKLPj+mz8aXG755hKLAQAATJopHcAuvLl917lbeT+4devcrV3n/nnz2/uebChc8PFd5/KXO3do17k/vnLsuaXJNBQAAKACU3gK4oU3d527FTF3+StvH8t4+5XNcyPi1qFn3rwwZMGImLt5YMGBxc7t2v5+z+Q0HQAAoIgpG8B63j9yLiKWv7LvudxUwoalT+57ZXlExLmOC8MXzM45zC1265//RQIDAACmjCkbwG7/8VZELG8ZOolwacvyiIg//HEgWvX8yz8XW3Dp+s1zJTAAAGBKmbLPgC197tix5ypYrlRQa/jCFyNu3frj7Qi1OAAAgClhyo6AlXKh41xEzP2L/5SJVT1//ENEzP3CfcMWvO8LcyNvpAwAAGCyTdkRsOKyD3xteHJ8w1rHjx8v9dGtW7dKfQQAADAe0yqAXXjzmUO3IuZuXl9xefkScxAfffTRoosfP3587ty5Y28hAAAwm1y7dm1Uy0+fKYgX3ty+61zE3OWv7BvF8FexyYkAAACTYnqMgPW8v31g7GvoK5gBAACmjWkwAnbhzTLpq+ELX4yBiYZDZMojfvEL8hoAADBFTPEA1nPhzcd3nbsVc5e/cqz42FepYoelyyMCAABMjik9BfHCm8/sOjfCxMOG//QXcw/dunXo6IUnn8srzXHh6KFbedXqAQAmxL8dfX6ymwCzy5+u/8lkN2Fcpu4IWM/720dMXxGZBBYR53Ztf/NCZhis50JmVfkLAJhQ0hckb7r/3k3ZEbDMEFbErUPPPH6oyOfLXzk2MOLV8OSLr/zxmV3nbp3b9cy5giUU7AAAJt6frJre3UGYRv799PQe/oqpOwJ2oePcyAtlNSx97u1XNi8ffH/X3OWb3z72XMUvCwMAAEjCVB0BW/rcsWPPjWL5hqVPPrf0ydGsAQAAkLCpOgIGAAAw4whgAAAACRHAAAAAEiKAAQAAJEQAAwAASIgABgAAkBABDAAAICECGAAAQEIEMAAAgIQIYAAAAAkRwAAAABIigAEAACREAAMAAEiIAAYAAJAQAQwAACAhAhgAAEBCBDAAAICECGAAAAAJEcAAAAASIoABAAAkRAADAABIyOcmuwEAACTtiaf+ZrKbwJTwwTv/ONlNmHUEMACAWSQTvVr3vD7ZDWFKyNwPYliSTEEEAJgtnnjqb1r3vC59kZO5GYyIJkkAAwCYFXSyKUogT5gABgAwW+hqU1Trntfl88QIYAAAAAkRwAAAABIigAEAACREAAMAAEiIAAYAAJAQL2IGACAiouvIq293jmL5+9bt+M6Kz49rX/WrvrfzodqxbQKmJyNgAAAACRHAAAAAEmIKIgAAERFNG15v3TDkZ5+179n7QW9E88bWDfdPSqtghjECBgAAkBABDAAAICGmIAIAME6fHtj53oUSdRH7zr713bY7EU3P7HmyacQtpT9tP3P2Uued29kf3Fff9MDDX1nbWLzcYl/608tDl7+3oWnFIyvur6y4YsEcy77uT058dPpCb+aje+9rXrF1w8B2+ro/OfHR1Qu9dwb20rzqsZUPNdVUcgj33te8qOTCoziE/JMcXWc//rCr63amqfX3Li12yNkzH0uffn1LY0WngwQIYAAATAl93e9/92DXkB/e7u26fbDrg/qmZ3YOyW+fdR351dudd4Ytf+d273sXuoYvX16668h7hVX479zufO+7nU3P7Hkyjrw1ZEe3O0+/3Xn1iZeeXVsYq3KZp3A7d97uPH1f88bvDH2ObmyHcO3AnlxKjIiI3jsXxnLITA4BDACAKSD9yf5M+qpf9cym3HjRZ11nf/V2253o7Xr7yML8QiB9Zweiy33NG3PjVJH+9MDh9y70xvDlR9B5+u2CTeWiUdfbe+5E7537mldtXflQbU1ek+LOB4c/WZL3HrNc+ioYH0t/1nXmV2933rnd+d5rUZDBxnYIt9tO3457l6772iMrPl8bEelP2w+/90FvRG/Xh2e/0jTWN7ORGM+AAQAw+fquXr0dEdH0zM782Xqfb1rx7DPNERHReS1vdOzTE5mBpuaN39mQN/Wu5v4tOzcuzfw7le4bTQPuW7cjb1Ofb9qwYmA7vXeieeN3NmTSV2GTevtTufXTn+wfbFLeIdR8vmnDs99bd29E3O48256uwiEsffrZLZn0FRE196/dueOJ+oiI213X8pevXfFs657XW/eYfzi1CGAAAEwdd1LpoT9q2vB6657XW/MfIeu+diEi4t4nVg4f45pTVx8RheloZE2PDR07un9JJmUV20td7b1DWjsYIIsNu9Wu+NoT9RFx54Mzn473EOpXPTI0UH2+rq708kwxpiACADD5amvvjbgTceeD3W9dal702MqFTTWlZ9M1Ptm658kSn32+ri6it8SHpdTPqSv52b11w+pnZFub89nlrsxw1sIST2FlW5VK98X9tTGOQ6irGV5fpG5oe5i6BDAAAKaAxiefab7zduedXNWKiGx9v0X315YoITgg/Vlf9KfSkfrdtUupbG3AUSmWakajP5XZaed72zrLLtjbn4oosq+KD+G+2jnjaimTTQADAGBKaNrw7Pe+XFDtfaC+X1tEfdMTw4rR93W/v/+jMcWtKWMGHAKjJYABADBV1DY+tKXxoS0Db8fKGwvq7frgYFdq8H1W2fd3Zd1Xf29D3b11tQuXLLo/debVt8sPQ02c5o0Vl16cqofABBPAAACYQKm+sTybVFtz/9oN96+NJ/PKvseFjz55pPGh2oi+s7/KRJeCAu65PY6/0aM2p66+8BGvkUy9QyAhqiACAFAdt/v6h/3ss1RFYeKz9j2vbtv56rYjnw77aHjZ92zFi/pVw6NLxKeXJ2HsKFeH8OrlYVUcI2LwAPd80hcxJQ+BhAhgAACMU7Zs+vD3VnV//EFFDzh9fknTvRERBW/KysmmuHK1Cgf0nT17oZIdVlvTylX3RWTezlzk5V3Z87D04YdGHB+brEMgGQIYAADjlI1Pvae/u+eTroEE9VnX2fdfO9hVbr08tSsyLz6+88Hutw50fzaYYdKf5p6VyqaXwd3tP/Jpbsm+9KcH9rz63bbcjMcirxSbQDUPbV2XOwnvt3d/lv3gs66zb23LnIfBV3glcQh9Z9/atvPVbTtfPdA99o1QdZ4BAwBgvGpXfO2Jrr0f9Eb0nn579+nBD+pXPdN09e22Sh4Du3/LS6t6dp++HXcuHNw7fAjovnU7shU4onbFiqVd713ojdud7323cLbefc2rHqvN7PFOKh1Rvn59VdWuePZ78dZ32+5kSoZ8MOTj+lXf2zk4/DU1D4EECGAAAIzf59fu3FF39uMPu7J1C+vvXfrw17Y0fr7v7NVKt1Hz0Hf2LOw6+/GHXXdu5yrR1997X92KrSuHvArs/i07dyzJ313ce9/g65trlra9dyHiwu8+3dJYYU3C6qhd8Wzrok/bz5y9lLqTKy5/X33TA8Nq6E/ZQ2Ci3XP37t3JbsMUcvz48UcffXSyWwEATA//dvT5iPiTVc9PdkMq8sRTf9O65/XJbgVT1Ladr37wzj9OditG9u+nfxIRf7r+J5PdkEHHjx+PiMpDhGfAAAAAEiKAAQAAJEQAAwAASIgABgAAkBABDAAAICECGAAAQEIEMAAAgIQIYAAAAAkRwAAAABIigAEAACREAAMAAEiIAAYAAJAQAQwAACAhAhgAAEBCBDAAAICECGAAAAAJEcAAAAASIoABAAAkRAADAABIiAAGAACQEAEMAAAgIZ+b7AYAAMBYpT95bffp280bWzfcX3qZT9vPnL3Ueed2RETcV9/0wMNfWdv4+dHvq0rbYXYTwAAAmKY+az98+nbZJfq6399/sCt/mdu9XbcPdn1Q3/TMziebKt5TtbYDpiACADAdfda+Z+8HvWUX6X7/u4WpaVBv19t7PumrcFfV2g4YAQMAYPpJf3rg8HsXyqev+PTAwa6Bf9Y3PbPpyaaaiIi+7k9OfHT6Qm9E7+n9Zxd+Z8WIcwirtR2IMAIGAMC08lnX2fdf2z1i+orovnYh84/6Vd/bOZCaIqK28aEtOzcujYiI220fdxVfeQK2AxEhgAEAMH181r5n79ttmdmA9z7x0o4n6ksu2td3JzKLbXqoduiH9295OvPcVtfl7hF2Wa3tQIYABgDANHNf88bv7Xl2bU25ZVKZ4FS/aEnRxWrm3BcRET19n5XfV7W2AxmeAQMAYNqoa1r1zKaHmspGr1G53dcfUYXHt6q1HWY8AQwAgOni800rHhrdGr39qYhhUwcj0v3l69dP1HaY9UxBBABgBmr68sDTWW8f+XTYh5+1f1Rp1YxqbQcyBDAAAGaixoWZEoXR+d5rRz7pSg/8uC/96YERXyA2EduBiDAFEQCAGer+R9bde6HtTkTc7jz9dufpwk/vva/+zu2K4lO1tgMRRsAAAJipalc8+7119xb75N4nXvraA4lvB8IIGAAAM1jtime/t+jTE4fPXugdeJ3Xfc0rtm64vzY+PdAbEXFf7ZwktwMCGAAAM1ltzf1bdt6/ZchP0+meiIhoqK20dny1tsMsZwoiAACzTt/Vq7cjIpqWNE6J7TB7GAEDAGAmSn/y2u7TtyPuW7fjOys+P+Sj/W13IiKaFzYlth2ICCNgAADMTDU1DRERcbvtVwe6P+sb+Olnfd3vZwJVRCz98v3JbQciwggYAAAzVK58/J0LB/deGP5588YthfMG+86+9d22OxGx9OnX8z4a9XagDCNgAADMTLUrnn2muWj5+LiveeP3NlQ6bFWt7UAYAQMAYAZr2vDs9778yYmPrmbLx8d99U2PbfpKU83oihZWazsggAEAME19fu3O19eOtFBt40NbGh8aWj6+6JIrnm1dUYXtQBmmIAIAACREAAMAAEiIAAYAAJAQAQwAACAhAhgAAEBCBDAAAJjVtu18dbKbMIsIYAAAs8IH7/yjfjalfPDOP052E2YLAQwAYBaRwRhi285Xpa8keREzAMBskelnP/HU32T+s3XP65PaHCaZND4pBDAAgNklF8P0v2c5A1+TQgADAJiNdL5hUngGDAAAICFGwIa6devWZDcBAJgeaiIioqenZ5LbAbPGf4iIad5jF8CGmjt37mQ3AQCYHv7tYkREQ0PDZDcEZot/vx4xxXrs165dG9XypiACAAAkRAADAABIiCmIU91/+9f/MtlNgFnkr//sP092EwCAmcwI2JQmfUHC/NIBABPKCNg08NAX1092E2BW+OQPRye7CQDADGcEDAAAICECGAAAQEIEMAAAgIQIYAAAAAkRwAAAABIigAEAACREAAMAAEiIAAYAAJAQAQwAACAhAhgAAEBCBDAAAICECGAAAAAJEcAAAAASIoABAAAkRAADAABIiAAGAACQEAEMAAAgIQIYAABAQgQwAACAhAhgAAAACRHAAAAAEiKAAQAAJEQAAwAASMjnJrsBTLLN67852U2A0Tl09BeT3QQAgDESwGavTPTa89buyW4IjE7urwaSGAAw7Qhgs5HoxbSWuXV3PvvSZDcEAGDUPAM2S0lfTHd73tptAi0AMO0IYLPO5vXflL6YMWQwAGB6EcCA6cqfEgCAaUcAAwAASIgiHACJev2fPpzsJsDs8upfPjbZTQAYZAQMIDnSFyTP7x0wpRgBA0jaN5f85WQ3AWaLX1z+p8luAkABI2AAAAAJMQJGob5ze167Eg11dfU1X25qbFw8p+zS/ekr3We60qneVG/9qj1PLUyqhSd7I+off2Hn6vLNAwCAqUUAY7hUb0+qtyc6L15Z950dK2pLL3jlN7t/dnng3/WJNA0AAKYzUxApI9V1pb/Mx91dl8t8CgAADCGAUVx9Q11E9HZ2p0sucu13FyOirr4hsUYBAMD0JoBRXF3z4vqI6Llyta/EEle6OyPiwcVNCbYKAACmNQGMEmobmxqizCzEzPzD5qbGRFsFAADTmSIclDJnUXNdW0+qt7M7vXp5zdBPM/MPl3x5cfS1DV/32pFnD3WWKFSYPrV394z24t8AACAASURBVLFUxJKn3/pqQXrru3b25Omui6ne7A/qG5Y0rfurFSNUYsy68uudmYogDUuefrn8luvqH1z88JrljSXqi6SvnDvTdqWzJ5VdeNWmpxZGqWaPfvujXn6o/rM/eKOtJ+LBzXueWpi+cu5M28nOntymVm16amFNkQOJ+gfXlNzLaE9R37WrQy9WXV3zqpWrFxbeKvl3QnSf+s1HnZd7M01tqGsusnzu9ojmb+/esLjCEwIAMG0IYJRUs3hx/bFUb8+Vq33Lh9ZCHJh/2NgYUWqK4qikr/x6sKBiVm/P5d6fXW4bHqiGu/LrPSXSV65DnyfVezF18OKV5sc3bhiaD7PZpmDhQ7svLln3YImWl9z+yfoHN+8cVpp/tMuXle5+59DBi0Va+/RbX4139h68WLCj3osnDxarbDnKJvV3v/PekC1HRG9PqrfnUGdnqYvVfeQHuZQYERE9qc5yywMAzEwCGKXVNjY1nOztSXVd6V9RGFQy8w/r64YNjI1N37nDA/FpzdNbcqMu/d2n3jt4LBU9lw++01juJWN95/b87HJvlE1fDUue3vJXjbVzIiLdd+3MgUOdPanOY29EbcEwS/c7A+mr/sHN2XGkTN643FaQc4Zuv2Bwqa+/++R7By+mei8e2hMFAWa0y4/g4smDRZqairh88Aep6EnVP7hm05rlNbV5JzNSbQfOLXp5cEhz9IcwkL7y9hvRd+3IgUOdPVHqYvUeO9kbdc2Pb1y5ek5NRPRdO3vgUFtPRM/lj079VaP3uQEAs4ZnwChjzqLmorUQB+ofNlU4OXAk6StXeiMiljz9cv6ctzmNq3c8nRl3utjdXWrl7HuZi8w8jGtnBtLXmpde/momfUVETe3CDS+/sK4hIqLzZ7/uztvURxcjMvPlctEi5jQ+teOlx+uK7vpwZvsPbt75VF7LawdX6b14+mzfWJevwLCmrmrO/LMnldlLTW32o9zJ7EkPXs1RNyl7Sh/cnLffiNqFG17ePLDr3nTRypnN396xIZO+IqJ24YrsJRhyd9Ws3rHnrd173jL/EACYmQQwyqlZXKwWYmb+YcPiRZU+s1ShVN+w7NH41O49b+3eM/yxq4xy6SvSp053RkTUrdsy/Bm2OSu2rKmPiLj80amBKiO5HPjwsAGZmtXZYJO//VxuLDZmVbN647qGiEi1nbw2tuUrMLypC788MFWybt2aoXupqcvEyMHzPOomZS59sY1H1NRmXkjQUyyANaxZOTRQzamtL708AMAMJYBRVm1NXcSQWogD8w+bG6s0ATFqageCQdtre/e8c667r9zbnweluo9k0lcUf44onRqoolFbNCgOHFr0pjL9//6rnZmxncZiYS8XbHLKLx+DAWNgRGi0y1egoab0JShy1NnznDP6Ji3+6p63du95a+hTZAULF1VfpKnZQAgAMIt4BozyFn75wei8GHm1EPv7eqOK8w8jIhZ/9ekHUwcvpnK1HyKyVfIWL6wpMc7We/FktgRf0eeIMu0sk1JqahsiejLpYmFNpPsyT3+VeLCtpq4uIr/yxMDycfHQzmKPhw3qSacjaka9fAWKpZrRGHeT+vrTkU7fib6u7q7ebHnDoi2t1uOCAADTnADGCBqblsTFy5GrhdjX3dVT/fmHjU/teKmpoGb6QJW8YxENS9aVKkbfsKS+53JvRO+x33SvLjFNsWRKmVNbH1E6M1BK+sqvD7eVi1sAAJQigDGSxY3NcbkzBmohZp4aquL8w5yaxcs3LF6+YeAdU3kjKj2X2352uW/4W6Ea1rz08vI4ldp9LBVRulLiwADXcNkhsiGLp9IRoxnce3BzuQqN418+AaNo0tAy/fUNdXX1dbV1jYsWL0yffOlg+ZE0AIBZTwBjRNlZiKl0RFztTI1z/mH20aySamoXrnhq4Yr4al7x9OhsO7dycUEtjYEQuHrjus432noiLh460pQf0rIDXCVn9GUn4A0MkWVnJFba7CEzGEc02uUTMOompU+9N6xMf96nE9BEAIAZRhEORtbYtCQi4mJ395XRzT/M1rfIN3zcqf/sD17a+exLO98ZXv2vRPH0wmWy9QwLa8oP1ni4/LsrxdYbKOiXezxpoOZ+iZL3mcr7BfvNFvErLBE5KHtcPziXHsvyCRhtk7JFOxrWDE9fxU4RAABDCWBUYHFjc0TE5Y/arvRGJbUfshXJhxf0u/KbtqGjTLnkU/QVWCPW0oioXb5p4D1dlw/mpbhc7fjOtuGRpv9s2+WIyK/kPlBzP68wfU62on2BxjWZ4JdqO1AsMmWPtHndwMDdaJdPQBWbVPQUAQAwhABGJQaKsPf2pCKiuWnE54Wymarn5O4fnOseiFX93ad+vednl4cvnU1KqbbX9h650p/3muBruSeOymeA7BurhqS4hSsfzzXj17nq9um+a0eym61//K8GS3dkg1zvsTf2vHMt24z+7nf27j5WbNpkLvj1nNz9g1+fHazU3999au/OzJHmv/9qtMsnYHRNGryshwfPT+Z8vpR3ioq8z61y6VN7dz770s5nXzpSdNwSAGCa8wwYFckrwr7kyxUkhJrco1k9Jw++dnLwg4Y1TzdfOTg0zyzc8J01qddO9kaq82dvDB9IqX/8haEVOIaas2LdkrafXc4M5ix6eSCt1aze8VLs3X0sFT2XD742JPvVNT++cUNh8fqa1RufTr1x8GL0Xjy0O39CXcOSdc2ptmExLH/7bT+73Dbk44Y1L71ckBtHu3wCRtWkmtWrmjsPdfYMOz8R9Q+uebguc2VTfXciqvySbgCAGUIAoyI1ixfXH0v1RpmX9g4xZ8XLL9Se+s1Hndlihg11zes2blg8J32q2NBG7fKdbzV2n/rNR52p3lwl+oa6+vpVm9aUfBVYgcVfffrBywcvRvScPHyqcWduYuHqHXsWXzt78nTXxVT26bO6+gdLbXZO41O7Cwvi19U/uGrTUwvj1N6h4WTI9ntTucrs9Q1LmkqUzh/t8gkYTZMWbnj5hS/nX9aoq39w8cNrGhtr50TUNB871BnR2XVtw+IpVukRAGBquOfu3buT3YYp5Pjx448++uhkt2LQf/vX/xIRD31xfRW3uXn9N/e8tbuKG5wlut956eDFyRmkooydz7506OgvqrW1T/5wNCL++s/+c7U2ONzr//RhRHxzyV9O3C6AfL+4/E8R8epfPjZB2/+3o89HxJ+sen6Ctg8M8e+nfxIRf7r+J5PdkEHHjx+PiMpDhBEwGDAQsWLJ028Nf6dzthbIyAVIYDJt27BpspsAY9F65PBkNwEgIQIYDMg+53b5d1e+2jjkkbO+7q5M0Y46+Yupa9uGTd/fN4X+IgiVy/ztQAwDZgMBDAbknnPr/Nne+PbGDQOPP/Wnr/zm8M8u90bk16yHKSXTeZW+mL4yd++2DZtkMGDGE8Agq3b5zm+n9/zscvFijA1Lnt4yfGoiTBXSFzPA9/f9RAYDZjzvAYM8i7+68zsvPP1gXX3D4M/qG5as+/YLL7381Ual1ZmSzDxkJslksMluBcAEMgIGhWrnND61w0gXAAATwQgYAABAQgQwAACAhAhgAAAACRHAAAAAEiKAAQAAJEQVRIDZpT/dfe2jk1dTvame7I8a6uvq/nzFw4sW1NQUXyd99qe7TqQi6h77+79dWWKZrOuHn3/3UkTDI8+9uGKsby7vPrr9QFdluwOA6UUAA5g10t1Hf3mgq2fYz3t6Uz297146EQ3Nq7+x8SsiDwBMGFMQAWaHq+/9dFex9JWvp/PUrud/eiadUJMAYPYxAgYwC1x97x9+3pn9j/q6BwonHKbT1393+uyHnamIiEh9+MOjtT9Zv2gy2gkAM50ABjDjdR/Npa+GR77+jRULhkwyrKlZsHLjgpWrrh/+4buXIiK6fv5GzSsvmIsIAFVnCiLADNd/5mRX5l8Njzz34rD0NahmwaaffP2BzL97T33UnUTjAGCWMQIGMLOlr13ujYiI+tXfGLks4YJNW5ouHeiKiEtXrm9qXFB+6dzMxobmr7+4cYSFcwUYL/Wmsj+pa6ivXbJm+crG0g1LXz9z+uzlzoGajQ31TWWWT3d/XLD9zGTL4Zkz/fGPfniqJ+KBLd/f1Nh/9ey59hPZp+Pq6x5Y87VNA9vvv3r2XPtvu3p6B1r7wCPFtjbmQ5vYJlV8NkZ7CPk1KqOSq9N/5o03P+yNiKZvmdoKIIABzGzpq1czneMH1lQ2pbCx8YHouhQRnd1XNy4o012++t5PR5G+0tcPH3r3Uu+Qn6Z6elM9B7oul9hC6urR7Se68n/S09vVc6DrcpEa97lefp7e1KXedy/9tumxzeuLl7Pvu374QGbWZd4qB9681Pz1fRvj8BtDGpy6dOLdS79dPXRy5pgOraSqNKnM2ThR98CWv93UWPjR2A7h6tEfnSgo6zJwdUZ7yACziwAGMKP13ckMaNTVVfpE14Km5rjUGRF9felYVPrNYD/vTEXFY19nBvr3dQ9syQ3mDJbF7+l89/Di7w9NBZG6dCIV9U2PZQdV0t0f//LAqZ6InhO/OrMo/xVhg3mjofnr31iVqS/Sn+4+98sDXT29XR/+MIqWFbl04t2CJuVySOe7P0pFT2/dA4987eEVc2oiIn39zKF3P+yN6D31y7ML8+Lf2A6tpOo0aeBsFIyPpdPXPzr07qXe1KUDP42CDDbGq/Nh5upsXr6ypvDqdJ49s2qBF7gBlCCAQWl95/a8drL3wc17nlo45JPud146eLGCLRRbtxLpU3t3H0tFLHn6ra9W3HGDIvr7BiaU1dZW3CGuvbcuIhWRSqUjiq2VfS9zhekrovtcJh0NGXupaVz/4pbYfqArIlJ9/VFktl7Tt14YDE41jV958e/jRz881ROpy1f7V+YiR3b7hW9/nlPTuP7Fv6/50Q9P9UTXz99r3FekqYXveq5ZsGnNwAzMnt7C1tYsWPnC11PPv3spoudOf8TQXY/+0EoZb5PSZ39VvEk1Cza98FzdG29+2Ju6dPLjhxuzg2YTfXVizsoXvr+y4uMHmOkU4YBS+s8eODl0Rk4y+s4dPpYaeTGYFKNOXxFXr3RFRNSvfnj43xNqahoiYiBCDNXwyPKhw1Y1NXVDl89WGSn6kFvNV77xSF1EROfZIu83a14xdKCmsXGgDEmR1s6pq4+IiFQ6t6UxH1pJ421S/+9+m4qIaP56sWG3OSs3r26IgiIrE3x1ABjCCBgU1X/2B2+0lX9l7cTterKCH4wodfXohycG+veVP+ezaOP3920s8VlNTV1Eqd+1utrhoy5z6uojCn5F+lOZ/6yrKTrIV1NbW2pAr+He0gNTRbY2p7ZuyK7HfmiljLdJ2ZorDywucXWyrcoNak3w1QFgCAEMhum7duTAoc6y3abGp3bvearUh9eOPHuoMyIa1rw0+vmH3e9MVvBjZsp10Ms90DVE6cfGUpdOZAdnx/GcTzrdH+n+vkh3XbmayhbQK6ay59bS6UybSkaXmpqGwsgxuIMiEWJcKj60ksbbpHQ6s9NLB/7hUtkFCyZSFmygqlcHgKEEMMjX333qNx8duzyev992v3OoMyKibt2W5aPunlz59cGLEQ1r1tWfbKvkGTMY0YgPdA1zvWvgrc3FHxtraK7r6UxFpD48fX3lKIrd9V9971ftY8okFSoZXcY0EjUaE35oE28GHALAdCGAQU7+tMO6dd/ZGAdGPxiVSVAR9Y9vXFE72gZcO/Kzy5nkVnvy5GhXhuJqFi1qOJHqiSiou1BGd/fAyElz4/CygQ2PPPfiijiTevPD3ojK6/tlX3KVVddQX1tXV1O3eOGXG/s/ev7d8mM1FSpZ6yI7RDYhEjm0MXhgS8WlF6fqIQDMUAIYDFX/4OZNTy2sif6zo141k6AiGtZsWj3aaUT9Z39wqDOi+ds7VtRG98jLQ4VqFi6pP9VTpFh5UdcPHxh471axh4jqliyaExErN6++/MNTPRGXDhxtGvnVuv1nDmX69wVVznOfVnogpWQHuErNqcvNyqv6hMMJP7QxKD3fsoSpdwgAM5wqiDCotnnN09/ZvfOphWN7smE8kw/Tp95r64l4cPOGxWPaN5Q2Z+Wapsy/ek68+aOz14fXAhyQvn44N9xRtCZeTq60YHT9/L3rI+w/Wxai4ZHh/fu8Abexy1YC7Oy+WuzjgSp/E/HM0oQf2ujl6hD+9lrxC53++EfP/8P25//hR2f7I6bkIQDMcAIY5MxpXL28cdTzBrP6zn2UeWrrwVWjnnw4UHd+ydNjemkYjKRx/SsDeSl6Try7642fHj57PZ3XPU+nr59576fbf5ibbFb32OYRJivWrPjaYwOx593DYx+yzVaQH5dcwuxqPztsxCb9cXvmkbbh5d0nVlUObQwWPJy51r2nfjn8bERcPZ0Z72paO8JYaEzeIQDMbKYgQnV0n8zUjq9bt2a0IerakddO9kY0f9s7l5kwNSv+9lt3fvrzzlRERG/qUu+7l06UWrbwRcAlzRmciFj+6bLsHMieE786XJsbZulPd5/75YGuwUePUul0LBhjRGpc/lh914e90XPizR/d+fo3Vi2oqRmyi7rHVlVeL6RiCRzaGBq14muP/fbN7NlYvXbVVwaqX6avnzn0bvaN1dlXeCVxCP1n3njzw96IaPrWyBNWAWY8AQyq4trvxjr8lZm4WP/4CyYfMrEWbfzbVxYfLehVD9PQvPobGyso1JFR85W1zad+3jni02VzVq5punygqydSlw68WTilre6BR1bU/fbdD3sjetN9FZZpLLqLF56LN978sDd6Ot/d1Vn4YX3TY5vXT8zwVwKHNqZWDZ6NUz/vPDXk44ZHnsu7WFPzEABmMAEMqiB96vTAJKemUQ5/ZevOj75oB4xeTeP6F3+yPt398UeFr3hqqK+r+/MVDy9aUPxNxqUt2vj1BzrfvRTRc+JXZxaVHjdrXP/i3zeeOX32cm6n9XUP5PZY2/Thga6Irq7u9YvGPgw8Z+UL3/9y98cfnbx6qTdb9bC+7oE1X3u4cc4EJockDm0MBs9Gqjd3oesamhcNDohN9UMAmKnuuXv37mS3YQo5fvz4o48+OtmtGPTf/vW/RMRDX1xfxW1uXv/NPW/truIGZ65sVfoHN+8Z4dGs7JINa156eTTlN/rO7XntZG/UrfvOjiHjZt3vvHTwYkQsefot8xLL2fnsS4eO/qJaW/vkD0cj4q//7D9Xa4PDvf5PH0bEN5f8ZRW3uW3Dpu/v+0kVNwiT6x+2P9965HC1tvaLy/8UEa/+5WPV2uAQ/3b0+Yj4k1XPT9D2gSH+/fRPIuJP10+h//EdP348IioPEUbAYNz6ujNzuuqbG0f1d/b0lSu9ERGpttdeaiu+yOWDz16OqCQEAgAwDaiCCOOVzVF1TYtNIwQAoBwBDMYrnUpFRDQsXjTmEvYAAMwOpiDCOGXrH9aPtnxB1KzesWd18Y88AwYAMCMZAYPx6Utn6q3V16nQDADACIyAwfjcSfdGRERd7QgPgKVP7d19LBURzd/e7ZVfAACzkxEwGJd0X2YArK723kluCQAAU58ABlVRV6sCBwAAIzEFEUqZs+Ll3StGWqhMIY0xLxkRjU/t3vNUpQsDADBdGAEDAABIiAAGAACQEAEMAAAgIQIYAABAQgQwAACAhAhgAAAACRHAZqOdz7402U2AKtj57EuHjv5islsBADAK0+g9YBfefHzXueWvHHtuafGPiqxSfOlZ7tDRX2xe/83JbgWMl78jAADT0bQJYBfeLBqxIiKi549/SLAlM0Aug+15a/dktwXGIpO+DH8BANPOtAhgPRfefKZ0/Iq4/cdbYbhrdDI9V0NhTFOiFwAwTU31ANZz4f2jRw6du1VumQsd5yJi7hfuS6hNM4heLAAAJGlKB7Ce97c/c+hWRMxd/sqLLR0lRsEyExDn/sV/aki0cQBMO+mzP911IvXAlu9vaiyzVP/Vs+faf9vV05v5z7qG5kVrV31lUU0le7h++Pl3L1Ww3EhtAGCmmtIBLCJi7vLNG9Y/ubQhLnSUWOL2H29FzP2LL9x+/80fDYyVzZ27fMOLzy2VyAAYlP74lydSIy7zox+e6in4UaqnM/XzzqsPbPlbkQmAcZvSZegbntx3bN9zT5YPUpkBsFuHdu0anKl469a5Xc88/uaFCW8hANNEkWQ1qmVSlw789Ey6+u0CYJaZ8iNgI8pU4MhMU8wMevX0vH/0R4fO3Tq3a/sX3t73ZLH4dvz48VLbu3Wr7ANnk6G3d4QuA1BFCXwJ9PZU+Ze6P91f3Q3ONP/379v/z//6r33Z//wf/1/RM/b/dBzIpq+aP/s/nlj7pf8ts/J/7zj/L+eu9UekPvzw//ry4/+x7K7mPPzycw+X+vD37bv+679GRO1Xnnq41lUro+q/IxP3e52ZmdpT7QYDpfyHiJiSPfbKTfsANlCCfvkr+3IlEBsannxu3xfi8V3nbv3zv/Q8WSyBPfroo0W3dvz48blz505QU8fgd/8aEVFfbzIlJOHGHyIiJvZL4I/dEVHfUOVf6jk1c6q7wRkkff3M6bMfdhbMPPyf/9diZyx97feZAa7mr7+yccHgA19z5jzxZ//xf3njzQ97I/7f/xFz5lT0LFgR1w//IPOlvvpbj//vY93ILFHN35G+/x4T+Xv9bxcjIhqq/UsNlPLv1yMm+n/Wo3Tt2rVRLT/tA1jDk/uOPVnk50tblse50gkMgJkvf0ph/epXNscvS89CTF+92hMR0fSt/PQ1YM7KF76/cnxtufpepjhH3WObvyJ9Acxi0z6AlXTfF+ZG3Lr1x9sRAhjAbFb3wJavbWqcE+mPSy/T/7vfpiIimhsXTUQTuo/+vDMiouGRr60UvwBmtZkbwDK8HQxgFqtZ8sjXv7Fi+IjWcP2p3oiIhnvnREQ6ff2jQ2cv9WYmLtY1NK/4xqoFNWMPTtcPH+iKiKhf/Y0VZosCzHJTugpiBXre3/74448XK3iYKc7xxS8Y/gKYrWoWrKwofUWk0wNhq3bO1fd+uuuH72bTV0Skejrf3fXDsZdATJ89m3kz2ANrTD4EYLoHsIYvfDEi4lzHkATW8/6RcxGxvGXp8HUAoLjUyZ/+vLPou8JSH44xg13/KPPysfrVD3uNGADTfwri0vWb5547dOvcru2RK0N/4c0f7Tp3K2Lu5vXyFwCV6+lNRURD89dzcw7T3R9/dPLUpd6ISH14+vrKjQtGt8XubsNfAOSZ9gEsGp58cfM/P3Po1q1zu545l//B8ldeVP8QgFFqeOS5F/Oe1Kpp/MqmxoV1mTL0nd1XNy4YTZWO/jMnuyIioqnJ8BcAEdN/CmJEphL9268sH3wbwNy5y195+1hmOAwARqFpbZE6GXNWrmmKiIiuru7RbCx97XKmtscjyyekuCIA08/0GQFb+tyxY8+V/LRh6XP7lpb+GAAqUaoMfU1NQ0Spd4iVkn23WN2SRYofApAxE0bAAGB8amrqMv9Ipcda7HC47LvF6hd92eNfAAwQwAAgFjQ1R0REb7qv2Me5say6UUSp7LvF/nyh/AVAlgAGABG192bGwLp+/t71YR9mS8lHbW3lWSpb/7Cu1vxDAHIEMACIqFmx4oHMvzrf3f7Gx1ezMxHT3R8ffuPdTJQaVS2NdF9mLG1Ug2YAzHjTpwgHAEykBZu2NF060BUR0Xvq5z88NWyBIQUS+89katNH07d+sn54MOu7M/pBMwBmPiNgAJDRuP6VLU3FX2FS3/Stvy+Sskrr78vkr/qa2iq0DIAZwwgYAGTVNK5/8e8bz5w+e7kzNVB0vr7ugT9f8fCKBWMcx6qrMQAGQB4BDIBZouYrL/7kKxUstmDlxgUrN4643JyVL3x/5Rg/BWDWMgURAAAgIQIYAABAQgQwAACAhAhgAAAACRHAAAAAEiKAAQAAJEQAA5jeWo8c/oftz092K6A6/mH7861HDk92KwAmkAAGAEwJ/pQAzAZexAww7bUeObxtw6aI+P6+n0x2W2CMjH0Bs4QABjATZDKYAQSmL+kLmCUEMIAZQv8VAKY+z4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IigAEAACREAAMAAEiIAAYAAJAQAQwAACAhAhgAAEBCBDAAAICECGAAAAAJEcAAAAASIoABAAAkRAADAABIiAAGAACQEAEMAAAgIQIYAABAQgQwAACAhAhgAAAACRHAAAAAEiKAAQAAJEQAAwAASIgABgAAkBABDAAAICECGAAAQEIEMAAAgIQIYAAAAAkRwAAAABLyucluwJRz69atyW7CUL29PZPdBJhFEvgS6O3xSw2Jmrjf65qIiOjxSw1J+Q8RMSV77JUTwIaaO3fuZDdh0O/+NSKivr5hshsCs8KNP0RM9JfAH7sjor7BLzUkpe+/x0T+Xv/bxYiIBr/UkJR/vx4xxXrs165dG9XypiACAAAkRAADAABIiAAGAACQEAEMAAAg5ig4eQAAIABJREFUIQIYAABAQgQwAACAhAhgAAAACRHAAAAAEiKAAQAAJEQAAwAASIgABgAAkBABDAAAICECGAAAQEIEMAAAgIQIYAAAAAkRwAAAABIigAEAACREAAMAAEiIAAYAAJAQAQwAACAhAhgAAEBCPlf1Ld68ebP0h/Pmzav6DgEAAKaHKgWwm+37fvz6jv0dIy23te1u69rq7BIAAGCaqUoAa982f93+amwIAABgBqtCALu57/WB9NWydev6BU986Uull50/f/z7AwAAmJ7GH8BunjjaEWF2IQAAwAjGXwXxxvWOiGjZ+3fSFwAAQDnVKkPf+CXlDQEAAMoafwCbv6AlIrp/X6b4PAAAANUIYPMeWd8S0XH0hAQGAABQThWmIM7b/s7elujY8dS2dhkMAACgpCpUQdy37cfXG1uio2P/uvn7o6Vla2NjyYUX/F3rdg+LAQAAs9P4A9iN6/v3572FuaNjf0dHyYW3PtEaAhgAADA7VasKIgAAACMY/wjY2ta7d1ur0BIAAIAZzggYAABAQgQwAACAhIx/CuIQN2+WqkV/48SPX48nzm9fW+1dAgAATAtVCmA32/f9+PUd+0uXPxyw9Ynq7A8AAGD6qUoAa982f93+kReLaFlQjd0BAABMS1UIYDf3vZ5NX5m3MHd37+/oKPh3RLRsbXunda13gAEAALPX+Itw3DxxNJOw9t64e/58a2tr6zvrWyKio/GJ1tbW8+fv3r2xtyWiY//rJ0o9HQYAADAbjD+A3bjeEREte9/Znh3emvfI+paI6P79QOCat/1829aIjh0/bh/33gAAAKatapWhb/xS3uzCeV9qjIiO6zdyP1n7xNaI2P+BBAYAAMxeE/kesNwQWGQTWP5PAAAAZpnxB7D5CwrmG+b9LH8ILGP4TwAAAGaN8QewgfmGR/NLbGR+lp/Kbv6+e9x7AgAAmNaqMAVx7d/tbYno2DF/2bZ97QOJa2AILJfK2n+8oyMiWhbMH//+AAAApqdqPAM2b/urWyMiOvbvWDd/W3vejzp2zL/nnmXL7rkn857mlvWPeBEYAAAwa1WnCMfa1rs39m5tKfjR37Vtzfwr8yLmwkr1AAAAs0/VqiDO2956/u7dG21/l51kOG9t640bbVtbWlpaWlq27m27cV78AgAAZrXPVXdz89bmh6x589a2nl9b3T0AAABMVxP0HrCbN73wCwAAoFA1A9jN9n3bli2755577rln/vyBahzt2+7JK44IAAAwi1UrgN1s37Zs/rod+7MVN/J07N+xbv6yTB4DAACYvaoTwNq3zV+3vyMiomXr1oJyiPMXtLRERHTsX7dsn3EwAABgNqtGAGvflnnN19a2G3fPt7Zuf6Jx8LN528+fv9G2tSUiOnb82CgYAAAwi1UhgLV/sD8iWvbeaF1bvM78vLWt7+xtiYj9H0hgAADA7DX+AHbz990R0bL+kXJv+Zr3yHoJDAAAmOXGH8BuXO+IiMYvlX/L8rwvNZb9HAAAYMaboPeAAQAAMNT4A9j8BZVMLhx4UGzB/HHvDwDg/2/v/l0bO/cHj38Mge1vcYs4hhFIUwzDdouJzBQq5YRhCjNFFpxOxiyL7GLSOOW4ycDaYgsjwRYxbIrBRTATu9hC7A5WMBe2uEyGS6SLBhwFvn/Al8tW3kLyb9mWbfnxr9eruRnp+OgU95H01nPOcwDuqKsH2CCXd7Uqr2sR55+oCAAAcI8N4RTEvQKbnJjZ7HOnr9bmzERurhER+eVXxau/HAAAwB01jGvAsuXuKvON2mRuZGRi4vWHiIgPr2dmJiZGRvZv0bz8Y9n8FwAA8IB9NpS9ZMtbzZj5dq7WiGg0GhER0Wh0wysiIvLLzS35BQAAPGxDWwUxW65uNZsby6V8Pn/waD6fLy1vNHfVFwAAwHBmwHqy2WK5WiwPc5cAAAD3hvuAAQAAJCLAAAAAErnoKYitzZk3P1/+5Z68qroaDAAAeKAufA3Y7x9qh1Y3vKjSi2oIMAAA4GG6aIBlHz+N6AbYkeUOAQAAOMeFZ8ByT/K9Ams0orT8/auvillzWgAAAOe78CIc2fJWs7lRyucjolGbm8zlRkZGJmYqm63WNRweAADA/XGZVRCz2WJ1a2t3d7e5sVzKRxyU2MTETGVTiAEAAPRzpWXos8VydT/E8hHRaNTmJnMjSgwAAOCkodwHLFssV7e2dnebB1NiSgwAAOCYod6IOXtiSuxQic1UlBgAAPCgDTXA9p2cEotGbW5uMjezeS2vBwAAcAdcT4DtyUbEk6duFwYAABCXuA/YQFqtzV/evJ6rNY48ms+XXuSu5fUAAADugOEGWGuz8ub121rjSHjl86WX378qF92uGQAAeNiGEmB9J7x0FwAAwBFXCrB+E166CwAAoL/LBFi/CS/dBQAAcI4LB1irMpGb208v3QUAADCoCwdY8+NefeVLpacR8fHnNzM/D/rXT15Vy2INAAB4mC4aYK3fP+z9Z6N2bJn5AZReVEOAAQAAD9NFb8R8MAEGAADAhVx0BqxY3d2tXsuRAAAA3HMXnQEDAADgkgQYAABAIgIMAAAgEQEGAACQiAADAABIRIABAAAkIsAAAAASEWAAAACJCDAAAIBErinAWq3W9ewYAADgzhpmgLU2KzMTEyMjIyMjuVxuZjMiYnNmZGKmsinHAAAAhhVgrc2ZidzkXK3ROPFUozY3mZvo9hgAAMDDNZwA25zJTdYaERH5Umm5lD94Jvckn4+IaNQmJyrmwQAAgIdsGAG2OTNZi4gobTR3t6rV8ounB89ly1tbzY1SPiIac2/MggEAAA/YEAJs8+daROSXm9Vitu8G2WL1x+V8RNR+VmAAAMDDdfUAa/3+ISLyL7/qX19d2a9eKjAAAOCBu3qANT82IuLp47P6KyL7+OmZzwMAANx7bsQMAACQyNUDLPdkkJMLexeKPcld+fUAAADuqKsH2CCXd7Uqr2sR55+oeKbtpefPny9tn/JsZ22pXH7eU15a2+5c/pUAAACuwxBOQdwrsMmJmc0+d/pqbc5M5OYaEZFfflW89KtsLy3Wz3jy+exqvd3e+3e7vro4e2qrAQAA3IhhXAOWLXdXmW/UJnMjIxMTrz9ERHx4PTMzMTEysn+L5uUfy5ec/+psLz0/M78W6xGRmV5YWV9fX19fWZjORER9sbxmGgwAALg9hrMIR7a81Vwu5SMiotFoNLr/W6t1/ysi8svNrUvlV2d7bak8e0Z9RWftp3pEFBYqU+OjERExOj5VWShERPv9rwoMAAC4NYa2CmK2XN1qNjeWS/l8/uDRfD5fWt5o7l6yvtbKs4ur9XZkCgsrC4X+2/z6vh0Rhfz4kYfHX05nFBgAAHCrfDbMnWWzxXK1WB7mLiNTmP7m5dT4aGw3+j7/x06//ooYHXsU0W7v/BExOtQDAgAAuKShBtiwjU5V1qfO3qSz8ykiMmNfnHjmi7FMRPvTTifGFRgAAHAbXD3ANmdGJj+Ulr9/VS5eYY35xN69e3faU+2DxRRviz//dCIlpJPgTeDPjkENSV3fuP5rRER0DGpI5S8RcSu/sQ9uODNgjdrcZG0uIn/rQuyUcxC//vrrvpu/e/cuk8lc90EN7u//iIj4/HNzeJBC81NExPW+Cex8iIjPRw1qSOXf/hnXOa7//W8REaMGNaTyr48R1/1hfUG//fbbhba/+iIcuRel/WU3GrW57kr0M5V+twS7Af1OTgQAALgRVw+wbLG6tbW7210AsftQ4/aFGAAAwI0b3jL0xXI3xJob/UJss3U9ITY69ih6Jxoe010e8dGYcwIAAIBbYmgBtie7NyPW3Ni7NXM0GrXJXG5kZGKiMvQM+2IsExGfdo5f/Hr68ogAAAA3Y+gBtiebLZarW7u9cxO7jzUaH5vDfp3RL59lItqrb7ePPLz9drUdkXn2pQkwAADgtri2AIuIaG1WZia+nZyr9b+H8nB0Cyzqi+Wl7e40WGd7rbxYD/0FAADcLtdxI+ZWa/OXN6+PZlc+X/r+x1fF7DWsUD869d3CzuxivV1fnK0ferywUJnSXwAAwO0xzBmw1mZlZmJiZCSXO5j0yudLyxvN3d2treq11FdERIyOz68sTBcO7gaQKUyvrM+PX9PLAQAAXMowZsBam5XjE17XcE/m8fn19flTnx0dn5ofnzr9eQAAgBt39QDbnMlN1g7+OfTwAgAAuCeGdg1YvrT8/auvru80QwAAgLvu6gGWe7HRvJ7VNQAAAO6VqwdYtlgcwnEAAADcexcNsFZl5s3HiIgnr6rl7JFHBrH/VwAAAA/ORQOs+bFWq0VElF5UI3vkkUHs/xUAAMCDM8z7gAEAAHCGi86AFau7u9VzHgEAAKAPM2AAAACJXD3AWpWZmZmZSuv8rSYmJs7bDAAA4P66eoA1P9ZqtdrH5tlbZR9HrdFonLcZAADA/ZXqFMTW7x8SvRIAAMAtdYkbMW/OjEyeWHe+NjkywFr0+Se5i78eAADA/XCJGbBidaN0uRcrfe8uzAAAwMN1iRmwiOKrjVL83PvHhw+1RiPy+dLTp2f8yZMnL776qii/AACAB+xSARbZYrVa7P335kxtshFPvz94BAAAgD4uF2CH5Z6USqVwcRcAAMA5rh5g2XK1OoQDAQAAuO8uGmCtysybjxERT15Vuytq7D8yiP2/AgAAeHAuGmDNj7VaLSKi9KIa2SOPDGL/rwAAAB6cVDdiBgAAePAuOgNWrO7uVs95BAAAgD7MgAEAACQiwAAAABK5+jL0x7VardOfzGYtwQEAADxUQwqw1mblzeu5WuO87Uobu9XicF4SAADgjhlKgG3O5CYHXokeAADggRpCgLUqr3v1lS+VXj558fjx6dvmcld/PQAAgLvp6gHW+uVtI8LZhQAAAOe4+iqIzY+NiMgvv1JfAAAAZxnWMvRPH1veEAAA4ExXD7Dck3xEfPj9jMXnAQAAGEaAZb96mY9ovP1FgQEAAJxlCKcgZss/LuejMfftzKYGAwAAONUQVkGszLz5+DQfjUZtMleLfL709OmpGz95VS27WAwAAHiYrh5gzY+12qG7MDcatUbj1I1LL6ohwAAAgIdpWKsgAgAAcI6rz4AVq7u71SEcCQAAwD1nBgwAACARAQYAAJDI1U9BjGi1Blx+Ppu1AAcAAPBwXT3ANmdyk7XzNzskny+9/P5VuajGAACAB+UmTkFsNGpzk7mRiYr7NgMAAA/J1QMs92pjY2M5v/fPfKm0vLFnuVTK7z++vLGxsbG8XCrlu4815nIzm1d+eQAAgLvi6qcgZrPF5pvJRkTkl5tb5SPnFRaLxXK12tqcyU3WanM/v9itlovFKEfvoai9rrwqlp2KCAAAPAhDOAVxc2ay1q++9mWL1eZyPqI2uT/jlS1WN0oR0Xj7i/MQAQCAB+LqAdb6/UNE5F9+ddZEVvarl/mI+PD7QW7lnuQjovGxeeUjAAAAuBOuHmDNj42IePr47BMJs4+fxtHc6j4CAADwYAxrFcTDc1v9dOfJAAAAHrCrB1jxRSkiGnNvzlrRcPPNXCMiSi+KBw/9XIuI/JPclY8AAADgThjCDFi3wKI2OTGz2W8arLU5M9G9VfN+f+0/dM6lYwAAAPfI1ZehjyhWN0q1yVo0apO5WuTzpad7V3d9+PCh0Wj0/lHaqBYjYnNmpJtjob8AAIAHZRgBFlGsNjfi28laIyIajdp+c+3LL2/8WC4ee6y0cdrC9QAAAPfQsBbhyBarW7vN5sZyKZ/PHzycz5eWN5rN3a1ycS+1ck9KpeXljebuVrXYd1cAAAD303BmwHqy2WK5Wiyfs1G5Wh3miwIAANwRw5oBAwAA4BxDDbBWa7MyMzExMdIzMTExMVPZbJ19izAAAICHYWinILYqE7m5Y4tvNBqNaDQma3ORX25acAMAAHjghhNgR+orn88/7S5Ef7AKfWMuNxEaDAAAeNCGEWCtyrfd+uouNn8sslqblW8n5xrRmPu28pUEAwAAHq4hXAO2+WauEdE9y/B4fUVEtljeai7nI6Ix92bz6i8HAABwR109wFq/f4iI/PKPZ0xuZcs/Lucj4sPv1uMAAAAerKsHWPNjIyKePj773MLs46cR0fjYvPLrAQAA3FHuAwYAAJDI1QMs9yQfEbWfz768a/PnWkTkn+Su/HoAAAB31NUDrHtyYdReV06/vqtVeV2LOP9ERQAAgHtsCKcgFl/11jjMTcxsto5XWKu1OdO7SVh++VXx6i8HAABwRw3jPmDZ8o/Lb3NzjWjUJnO1iMjn891nerdhjojz1kkEAAC494YRYBHZ8lbz8cy3k7Vubx3uroiIyJc2fqz2uUcYAADAAzKcAIuIbLG6tfuqtfnLm5/ffviw9+jTpy9fvPqqmNVeAAAAQwuwiIjIZovlarE81H0CAADcE+4DBgAAkMiVA6zVOrHwYffxysTETOXkqogAAAAP1RUCrLU5MzEykst9+0ufyGr98rbRqM1N5nIjEzObKgwAAOCyAdbanJnI9RY9bHxsntzg0EON2mRu4oy7NAMAADwMlwqwzZm9+IrIlzZe5U5uUixv7e42N0p7NwSby81sXvYYAQAA7oVLBNjmzGSt+1/55ebuVvX0ReazxepWc7nXYLVJCQYAADxoFw6wVuX1fn79WD7//l7Z8o/7CfbaiYgAAMADdtEAa/3ytnfuYen7AfIrIiJb/r7U/a/G237rdQAAADwMFw2w5se9a7+e9Lny6xS5J3uXgvVbrwMAAOBhuPQy9E8fDzb/FRGRffz0si8DAABwb1z5RswAAAAM5qIBtn824YffB7+cq/X7h+5/XOS8RQAAgHvmogG2fzbhBRbUOFi44yLnLQIAANwzFz4FsfjioksaHvSXCTAAAOAhu/g1YAcFNvftAPf12pzJzV104XoAAID76BKLcBSrG/sJlpuY2Tw1wlqblZmJyd5tmyO//Kp4iQMEAAC4Lz67zB8Vq83lD92JrUZtMleLyJeWX754/Hhvg99//vltrdY49CeljS3TXwAAwMN2qQCLyJa3mjHz7dxeZDVqc43aKdvmS8s/VtUXAADw4F3+PmDZcnWrubFcyp++ST5f2mg2t9QXAABAXHoGrCdbLFeL5Wq0WpvN5u+///zxY0Q8efLi8eNcrpiVXQAAAIdcLcD2ZLPFbLZYtMgGAADA6S5/CiIAAAAXIsAAAAASEWAAAACJCDAAAIBEBBgAAEAiAgwAACARAQYAAJCIAAMAAEhEgAEAACQiwAAAABIRYAAAAIkIMAAAgEQEGAAAQCICDAAAIBEBBgAAkIgAAwAASOSzmz6AW6fdbt/0IRz355+dmz4EeEASvAn82TGoIanrG9d/jYiIjkENqfwlIm7lN/bBCbDjMpnMTR/Cgb//IyLi889Hb/pA4EFofoq47jeBnQ8R8fmoQQ2p/Ns/4zrH9b//LSJi1KCGVP71MeKWfWP/7bffLrS9UxAB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JHPbvoAhmJ76flivc/jhYX1+fHkRwMAANDXvZgB6+x8uulDAAAAONe9mAH7Y6cdprsAAIDb7j7MgG036hGRGfvipg8EAADgLPcgwLonIGaefTl600cCAABwlntwCuIfO+2IzLOxP9aWflittyMiMpnCN9/NjysyAADgNrn7M2DdCbD26uJir74iot2uL84+X9q+wcMCAAA47u7PgHVX4IjIFBZ6k16dztrbH1br7fpieWylMtVvHuzdu3en7a/dbp/21E3588/OTR8CPCAJ3gT+7BjUkNT1jeu/RkREx6CGVP4SEbfyG/vg7nyA9ZagLyxU9pdAHB2dmq+MxfPFevv9r52pfgX29ddf993bu3fvMpnMNR3qJfz9HxERn3/uZEpIofkpIuJ63wR2PkTE56MGNaTyb/+M6xzX//63iIhRgxpS+dfHiOv+sL6g33777ULb3/lTEEenKuvr6ycXoB/PFyKi/f5XP0kBAAC3xJ0PsFN9MZaJiPbOHzd9IAAAAF33N8C63B0MAAC4Ne56gHXWys+fP++34GF3cY5HY07KBgAAbom7HmCjY48iIuqNYwXWWfupHhGF/PFrwwAAAG7KXQ+wGH85nYmI+mJ5abu33kZne6k8u9qOyEy/1F8AAMCtceeXoY/Rqe+m38+uttv1xdn64ScKC9/1vQcYAADAzbjzM2DRXYl+ZaFwcDeATKawsLLevSszAADAbXH3Z8C6RsfnK+PzN30UAAAAZ7gPM2AAAAB3gg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L57KYP4NZpt9s3fQjH/fln56YPAR6QBG8Cf3YMakjq+sb1XyMiomNQQyp/iYhb+Y19cALsuEwmc9OHcODv/4iI+Pzz0Zs+EHgQmp8irvtNYOdDRHw+alBDKv/2z7jOcf3vf4uIGDWoIZV/fYy4Zd/Yf/vttwtt7xRE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QiwAAAABIRYAAAAIkIMAAAgEQEGAAAQCICDAAAIBEBBgAAkIgAAwAASESAAQAAJCLAAAAAEhFgAAAAiQgwAACARAQYAABAIgIMAAAgEQEGAACQiAADAABIRIABAAAkIsAAAAASEWAAAACJCDAAAIBEBBgAAEAiAgwAACARAQYAAJCIAAMAAEhEgAEAACTy2U0fwLB01pZybyNVAAAM4UlEQVR+eF9vtyMiIlOY/ubl1PjoDR8TAADAYfdjBmx76fns6l59RUS7vro4u7R9k4cEAABw3H0IsO2lxXpEZKYXVtbX19fXVxamMxFRXyyvdW762AAAAPbd/QDrrP1Uj4jCQmXvnMPR8anKQiEi2u9/VWAAAMCtcecDrPPr+3ZEFPLjRx4efzmdUWAAAMCtcucD7I+dfv0VMTr2KCLaO3+kPyQAAIC+7voqiJ2dTxGRGfvixDNfjGUi2p92OnHnV0P835/e3vQhAMP0P/7v/7npQwCG6V//67/d9CEAd8ZdD7BLevfu3WlPtQ8WU7x5//E/TP79/23c9FHAw3KtbwL/eezp/9z5cH37B/q6xnH9n/7rX//2369r58ApbtU39ou67wHW3vkj4uQM2Ndff91383fv3mUymes+qAvJxH+56UMAhun7W/YmA1xVxvQXpHarPkp/++23C21/568BO0e/kxMBAABuxH0PMAAAgFvjrgfY6YsddpdHfDR211fgAAAA7o27HmDdxQ7j087x+32dvjwiAADAzbjzATb65bNMRHv17faRh7ffrrYjMs++NAEGAADcFnc+wHoFFvXF8tJ2dxqss71WXqyH/gIAAG6Xe7AM/ejUdws7s4v1dn1xtn7o8cJCZUp/AQAAt8fdnwGLiNHx+ZWF6cLB/QAyhemV9fnxGzwkAACAE+7BDFhERIyOT82PT83f9GEAAACc7l7MgAEAANwFAgwAACARAQYAAJCIAAMAAEhEgAEAACQiwAAAABIRYAAAAIkIMAAAgEQEGAAAQCICDAAAIBEBBgAAkIgAAwAASESAAQAAJCLAAAAAEhFgAAAAiQgwAACARAQYAABAIgIMAAAgEQEGAACQiAADAABIRIABAAAkIsAAAAASEWAAAACJCDAAAIBEBBgAAEAiAgwAACARAQYAAJCIAAMAAEhEgAEAACQiwAAAABIRYAAAAIkIMAAAgEQEGAAAQCICDAAAIBEBBgAAkMhnN30At867d+9u+hAAAID7yQwYAABAIiO7u7s3fQwAAAAPghkwAACARAQYAABAIgIMAAAgEQEGAACQiAADAABIRIABAAAkIsAAAAASEWAAAACJCDAAAIBEBBgAAEAiAgwAACARAQYAAJCIAAMAAEjks5s+ALiC7aXnP33KPHr0bCz/5dT4aP+NOttrvzZ23n+qP/pmfX58qK/fWSvPrrYz0yuVqVNeHLiaTmf717c/va+3270HMpnCs29e9hnw543H7aXni/UoLFzkfaD7N8Y43AbdMX7uZgMP2Mu8J8BQCDDuuHa73W63o74zdso76PbbxdV6REQ8SnlcwJX1/brVbtfbi/XVTGH6u3lVBMDdI8C4+zKZTLtdb2zPj/cpsO1GvbvB+T+aAbfI9lJ5sd6OiExh+puXX46PdmOrOyO2Wm/XV2c/hZkpeDhGpyrrU4cfMIXFXeUaMO6BR48yEfXGdp+nthv1yDx79ij1IQFXsr20WG9HZKZX1ivzU3v1FRGjo+NT85WVhUImor06u9Rv3APALWYGjHtgLP8sU+87B7bdqEdm+suxndWjD/e7rqN3ttPhn9I620s//LR/7Ukmk3n0zXfzp11rdmQvR/fd2V57+9NqfW8/hel+V7B0tpd+6P7gH5nCwnfzX/za74KWzvbaoethMplC/yMacDO4nTprP9UjorBw2gTX6Pj8d9OfZlfb9Z/WXo6fOgvWdzwefv7IQDnj+rKIztrSD6t7A7Tf2Y/nDfOD3+q/2N/VwZ4Odp/JTH/z3bFDuMBxAhEx+Af9YYN96BuPXJ0ZMO6DL7581ncObLtRj3g0drk3xc5aeXaxfujUxXa7XV+cfX7GL+573/aOfG3cXirPLu5/LYuIdn11cbZ8dDe9F9vfYnG2/Han/yGtHjqmdrt+YlcDbwa3VefX9+2IzPTLs04rGp36phAR7fe/dk7ZS7/xeMje0Dx0enK7XV9d7DOrtvO2PLt6aICuzpbXjrzqQMO8u6u1Q7vq7Wl76fmhx9qriz8c3vsFjhO4tME+9I1HhkKAcS+M9i2w7UY9opC/1KnhnbUfVtsRmemFlfWelYXpTETUf1rr/31ve2l2tR1RWKgc/LLWWetexpIpTK+s7O2mkIlo1xcPvsH1Xmz/1VYWCpl2/dCXucP7zxT2D6l7RO364uE3/gE3g1ur21/n/3Yynj+jwPqNx6PP985xPBji6ysLhYg+Y7xdr7cPj86IaK++3R9Ogw3zrvrqahT29jTd3dPsYj1z/LH9vV/kOIHLGuxD33hkSAQY90OfAuuexHTJ/oo/dtoRkXn25cFJBaPjU5X19fX1vr+md9bKi/WIzPTK4W97vS+ShYXK/NTeRSyj4/OVhUIc+o51sFXvFIbR8fnvpjPHX2DvnKyD8yFGx6cqK9OZw2/8A24Gt1hv9I19cd6GX4xlIqK988fxJ/qPx8O2G/WIyEwfOdlvdPzldN89ZqZXDo3ObwoREZ929gbdQMP8YFd7pzSNjn/5LHPisamje7/YcQKXNNCHvvHIsAgw7onRsUdxpMC6X4ou21973+xWf1ja7pwfLd0f209caLL3xezEQXR/ue99x+p7ulXv9Kpju+pzTlY3PfcmAQbcDG6/y548fOp4PGJ8/tAXq06ns729tra0dNpNho4ey9HuG2yY78k8+/LQF7exRyceu9JxApc00Ie+8ciwWISD+2I8X4h6fX8ljiv2V4x++Syz2m5Hu744W4+IyBSmn/W/3XN7dXax/05O/yG/e7TtnT8iRrtbnfi2+cVYJuLYm3p7dfb50fVE9p/Z+SNi9GKbwW32aacTl7iq/fTxeMKhhW/OduZk3GDDfMBD6mvg4wQua+APfeORYTADxr3R/bm5Nwd21f6KGJ2qrCwUMvsnArbrq6uLs8+fl5e2T/44lil018T+od8pfpf/If+Q7pe8YW0Gt9mpZxYed0r7nDke9xxZ+CaTyRQK09MLKyvHz/0d1KDD/MJvB0M+TqC/gT70jUeGxAwY98ehObAvrtxfEd3LOMbnIzrba7823vfWnG3XF38YO3pqU2GhMj/eGfs0u9pefbs9dfyik8F+yB9oq7NPqrroZnA79X6KPndM9K7HOHYC3znjsWtv4ZvCwsqRRaY7JxcfHcwl5+vOM/TjBE513oe+8cjQmAHjHtmfA7v6/NcRo+NTU/OVysEKZUevpOr+/t67aOvIUoOn/5Df++Y49sX+ViccncwacE5g4KkDuMV6lyweX7/iqN6CM8f76/TxeFhv7mz65bFousQc8mDD/JKGeJzAgE770DceGRoBxn3S/Sb0qfH2nP7q942pdyX93r/Wys+fPz9+z6+DVcv6GZ9fKMSRpQa7XyNPu0HZ3tlI/b9s9jbZf+nerk6uY7i99Pz58+e9xa4H3Axut/1+6nvKb3Qvw+j+FP3NKZO9J8fjAPaG3dGFM8451oGG+XBd5jjhYTn/g/6wy3zo7zEeuTgBxn3SS5l6/Zz5r97aY/XF3pe7zvbasVWM9r5TLZbXDr7/dbZ7px+c9o2quxbtoUtPDnaztNZbV6nTWVsqL3ZXsu2tVXjoxXrbbPc2OXxEvbvOrs4eOqT9Dfe/hQ64Gdxy4/MrvdvXzZaX1g4tS9bpbK8t9S7DyBQWTltmPvqMx0P2Vjx7e2iUrJWfHx92AxlsmF/OMI8THpTzP+iPbD3Ih77xyNC4Box7ZW8Zo/NO+xl/OZ2pr7Zjb7WjiCgsLMTiwdvo6NR30+9nV9vt1cXZowsKnvWdb++v9i89GZ2qLOyUF+vt+upsffXoXg4u0zp4sYPVCzOFQhy9F/P4/ELh02L95CEdPaIBN4NbbnSqshJLP6zW2/XVxfqJZT0zhenv5s/+QeHEeDz81DeF1cX64beAiIjM9MKz94ur7YutXDjYML+UoR4nPCjnf9AfNsiHvvHI0JgB437p/Yh15o11Irrf7aYLe2cWZAoLJ+/XOjpVWVmYPrQkUmQyhemFlcqZFXPy0pPx+e5+DnbTZy+95ZcOHU8lf3wN+oNd7e+r/xENuBncdqNT85WVY8Ow93/n9co59dXbwamXgo3PHxmXmUxhYWW9MjXe/dX8oucSDTTML2W4xwkPyAAf9Mc3P+9D33hkSEZ2d3dv+hiAPraXni/Wo7CwrpsAAO4NM2Bw0/pf+zuEBdQAALhtBBjctONXCkdEZ3tpsd8K2wAA3G1OQYSb19lemu1zWbD7KQMA3DcCDG6Fzvba25/e19vdhTcymcKzb15OjasvAID7RYABAAAk4howAACARAQYAABAIgIMAAAgEQEGAACQiAADAABIRIABAAAkIsAAAAASEWAAAACJCDAAAIBEBBgAAEAiAgwAACARAQYAAJCIAAMAAEhEgAEAACQiwAAAABL5/4oUFU6xVhj+AAAAAElFTkSuQmCC"/>
          <p:cNvSpPr>
            <a:spLocks noGrp="1" noChangeAspect="1" noChangeArrowheads="1"/>
          </p:cNvSpPr>
          <p:nvPr>
            <p:ph idx="1"/>
          </p:nvPr>
        </p:nvSpPr>
        <p:spPr bwMode="auto">
          <a:xfrm>
            <a:off x="249380" y="365473"/>
            <a:ext cx="8707583" cy="61496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dirty="0" smtClean="0"/>
              <a:t>Suggestions for improvements about anything?</a:t>
            </a:r>
          </a:p>
          <a:p>
            <a:pPr marL="0" indent="0">
              <a:buNone/>
            </a:pPr>
            <a:endParaRPr lang="en-US" dirty="0"/>
          </a:p>
          <a:p>
            <a:r>
              <a:rPr lang="en-US" dirty="0" smtClean="0"/>
              <a:t>Specific graphs</a:t>
            </a:r>
          </a:p>
          <a:p>
            <a:r>
              <a:rPr lang="en-US" dirty="0" smtClean="0"/>
              <a:t>Presentation order</a:t>
            </a:r>
          </a:p>
          <a:p>
            <a:r>
              <a:rPr lang="en-US" dirty="0" smtClean="0"/>
              <a:t>Verbal documentation</a:t>
            </a:r>
            <a:endParaRPr lang="en-US" dirty="0"/>
          </a:p>
          <a:p>
            <a:r>
              <a:rPr lang="en-US" dirty="0"/>
              <a:t>My approach/attitude towards the </a:t>
            </a:r>
            <a:r>
              <a:rPr lang="en-US" dirty="0" smtClean="0"/>
              <a:t>information</a:t>
            </a:r>
            <a:endParaRPr lang="en-US" dirty="0"/>
          </a:p>
          <a:p>
            <a:r>
              <a:rPr lang="en-US" dirty="0"/>
              <a:t>My approach/attitude towards the </a:t>
            </a:r>
            <a:r>
              <a:rPr lang="en-US" dirty="0" smtClean="0"/>
              <a:t>consumers</a:t>
            </a:r>
          </a:p>
          <a:p>
            <a:r>
              <a:rPr lang="en-US" dirty="0" smtClean="0"/>
              <a:t>Feature to emphasis or de-emphasize</a:t>
            </a:r>
          </a:p>
          <a:p>
            <a:pPr marL="0" indent="0">
              <a:buNone/>
            </a:pPr>
            <a:endParaRPr lang="en-US" dirty="0"/>
          </a:p>
          <a:p>
            <a:endParaRPr lang="en-US" dirty="0"/>
          </a:p>
        </p:txBody>
      </p:sp>
      <p:pic>
        <p:nvPicPr>
          <p:cNvPr id="5" name="Picture 2" descr="Will Beasl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9425" y="2049832"/>
            <a:ext cx="1870639" cy="24941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9261326" y="4012809"/>
            <a:ext cx="2719391" cy="1409319"/>
          </a:xfrm>
          <a:prstGeom prst="rect">
            <a:avLst/>
          </a:prstGeom>
        </p:spPr>
      </p:pic>
    </p:spTree>
    <p:extLst>
      <p:ext uri="{BB962C8B-B14F-4D97-AF65-F5344CB8AC3E}">
        <p14:creationId xmlns:p14="http://schemas.microsoft.com/office/powerpoint/2010/main" val="2768648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157308"/>
            <a:ext cx="10515600" cy="1048038"/>
          </a:xfrm>
        </p:spPr>
        <p:txBody>
          <a:bodyPr>
            <a:normAutofit fontScale="90000"/>
          </a:bodyPr>
          <a:lstStyle/>
          <a:p>
            <a:r>
              <a:rPr lang="en-US" dirty="0"/>
              <a:t>Pipeline </a:t>
            </a:r>
            <a:r>
              <a:rPr lang="en-US" sz="3100" dirty="0" smtClean="0"/>
              <a:t>(available at </a:t>
            </a:r>
            <a:r>
              <a:rPr lang="en-US" sz="3100" dirty="0" smtClean="0">
                <a:hlinkClick r:id="rId2"/>
              </a:rPr>
              <a:t>github.com/</a:t>
            </a:r>
            <a:r>
              <a:rPr lang="en-US" sz="3100" dirty="0" err="1" smtClean="0">
                <a:hlinkClick r:id="rId2"/>
              </a:rPr>
              <a:t>dss-ialh</a:t>
            </a:r>
            <a:r>
              <a:rPr lang="en-US" sz="3100" dirty="0" smtClean="0">
                <a:hlinkClick r:id="rId2"/>
              </a:rPr>
              <a:t>/displaying-health-data</a:t>
            </a:r>
            <a:r>
              <a:rPr lang="en-US" sz="3100" dirty="0" smtClean="0"/>
              <a:t>)</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24</a:t>
            </a:fld>
            <a:endParaRPr lang="en-US"/>
          </a:p>
        </p:txBody>
      </p:sp>
      <p:pic>
        <p:nvPicPr>
          <p:cNvPr id="5122" name="Picture 2" descr="flow-skelet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17" y="1387111"/>
            <a:ext cx="11838709" cy="52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7230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157308"/>
            <a:ext cx="10515600" cy="1048038"/>
          </a:xfrm>
        </p:spPr>
        <p:txBody>
          <a:bodyPr/>
          <a:lstStyle/>
          <a:p>
            <a:r>
              <a:rPr lang="en-US" dirty="0" smtClean="0"/>
              <a:t>Pipeline</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25</a:t>
            </a:fld>
            <a:endParaRPr lang="en-US"/>
          </a:p>
        </p:txBody>
      </p:sp>
      <p:pic>
        <p:nvPicPr>
          <p:cNvPr id="5122" name="Picture 2" descr="flow-skelet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17" y="1387111"/>
            <a:ext cx="11838709" cy="526018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9746672" y="4561609"/>
            <a:ext cx="1652155" cy="1205345"/>
          </a:xfrm>
          <a:prstGeom prst="ellipse">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62926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14" y="0"/>
            <a:ext cx="10515600" cy="1325563"/>
          </a:xfrm>
        </p:spPr>
        <p:txBody>
          <a:bodyPr/>
          <a:lstStyle/>
          <a:p>
            <a:r>
              <a:rPr lang="en-US" dirty="0"/>
              <a:t>Deployment Options</a:t>
            </a:r>
          </a:p>
        </p:txBody>
      </p:sp>
      <p:sp>
        <p:nvSpPr>
          <p:cNvPr id="3" name="Content Placeholder 2"/>
          <p:cNvSpPr>
            <a:spLocks noGrp="1"/>
          </p:cNvSpPr>
          <p:nvPr>
            <p:ph idx="1"/>
          </p:nvPr>
        </p:nvSpPr>
        <p:spPr>
          <a:xfrm>
            <a:off x="166255" y="1454727"/>
            <a:ext cx="11752118" cy="5266748"/>
          </a:xfrm>
        </p:spPr>
        <p:txBody>
          <a:bodyPr/>
          <a:lstStyle/>
          <a:p>
            <a:pPr marL="514350" indent="-514350">
              <a:buAutoNum type="arabicPeriod"/>
            </a:pPr>
            <a:r>
              <a:rPr lang="en-US" dirty="0" smtClean="0"/>
              <a:t>Server-rendered vs Client-rendered</a:t>
            </a:r>
          </a:p>
          <a:p>
            <a:pPr marL="514350" indent="-514350">
              <a:buAutoNum type="arabicPeriod"/>
            </a:pPr>
            <a:endParaRPr lang="en-US" dirty="0" smtClean="0"/>
          </a:p>
          <a:p>
            <a:pPr marL="514350" indent="-514350">
              <a:buAutoNum type="arabicPeriod"/>
            </a:pPr>
            <a:r>
              <a:rPr lang="en-US" dirty="0" smtClean="0"/>
              <a:t>Interactive vs static</a:t>
            </a:r>
          </a:p>
          <a:p>
            <a:pPr marL="514350" indent="-514350">
              <a:buAutoNum type="arabicPeriod"/>
            </a:pPr>
            <a:endParaRPr lang="en-US" dirty="0" smtClean="0"/>
          </a:p>
          <a:p>
            <a:pPr marL="514350" indent="-514350">
              <a:buAutoNum type="arabicPeriod"/>
            </a:pPr>
            <a:r>
              <a:rPr lang="en-US" dirty="0" smtClean="0"/>
              <a:t>Stage to redact PHI</a:t>
            </a:r>
          </a:p>
          <a:p>
            <a:pPr marL="514350" indent="-514350">
              <a:buAutoNum type="arabicPeriod"/>
            </a:pPr>
            <a:endParaRPr lang="en-US" dirty="0" smtClean="0"/>
          </a:p>
          <a:p>
            <a:pPr marL="514350" indent="-514350">
              <a:buAutoNum type="arabicPeriod"/>
            </a:pPr>
            <a:r>
              <a:rPr lang="en-US" dirty="0" smtClean="0"/>
              <a:t>Reconnect to PHI record using authentication</a:t>
            </a:r>
          </a:p>
          <a:p>
            <a:pPr marL="514350" indent="-514350">
              <a:buAutoNum type="arabicPeriod"/>
            </a:pPr>
            <a:endParaRPr lang="en-US" dirty="0" smtClean="0"/>
          </a:p>
          <a:p>
            <a:pPr marL="514350" indent="-514350">
              <a:buAutoNum type="arabicPeriod"/>
            </a:pPr>
            <a:r>
              <a:rPr lang="en-US" dirty="0" smtClean="0"/>
              <a:t>human vs </a:t>
            </a:r>
            <a:r>
              <a:rPr lang="en-US" dirty="0" err="1" smtClean="0"/>
              <a:t>cronjob</a:t>
            </a:r>
            <a:endParaRPr lang="en-US" dirty="0" smtClean="0"/>
          </a:p>
          <a:p>
            <a:pPr marL="514350" indent="-514350">
              <a:buAutoNum type="arabicPeriod"/>
            </a:pP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26</a:t>
            </a:fld>
            <a:endParaRPr lang="en-US"/>
          </a:p>
        </p:txBody>
      </p:sp>
      <p:pic>
        <p:nvPicPr>
          <p:cNvPr id="6" name="Picture 5"/>
          <p:cNvPicPr>
            <a:picLocks noChangeAspect="1"/>
          </p:cNvPicPr>
          <p:nvPr/>
        </p:nvPicPr>
        <p:blipFill>
          <a:blip r:embed="rId2"/>
          <a:stretch>
            <a:fillRect/>
          </a:stretch>
        </p:blipFill>
        <p:spPr>
          <a:xfrm>
            <a:off x="7522586" y="2644054"/>
            <a:ext cx="4475003" cy="4019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6558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850"/>
          </a:xfrm>
        </p:spPr>
        <p:txBody>
          <a:bodyPr/>
          <a:lstStyle/>
          <a:p>
            <a:r>
              <a:rPr lang="en-US" dirty="0" smtClean="0"/>
              <a:t>Providers in Oklahoma</a:t>
            </a:r>
            <a:endParaRPr lang="en-US" dirty="0"/>
          </a:p>
        </p:txBody>
      </p:sp>
      <p:sp>
        <p:nvSpPr>
          <p:cNvPr id="3" name="Content Placeholder 2"/>
          <p:cNvSpPr>
            <a:spLocks noGrp="1"/>
          </p:cNvSpPr>
          <p:nvPr>
            <p:ph idx="1"/>
          </p:nvPr>
        </p:nvSpPr>
        <p:spPr>
          <a:xfrm>
            <a:off x="93518" y="1323975"/>
            <a:ext cx="12022282" cy="5032375"/>
          </a:xfrm>
        </p:spPr>
        <p:txBody>
          <a:bodyPr>
            <a:normAutofit fontScale="85000" lnSpcReduction="10000"/>
          </a:bodyPr>
          <a:lstStyle/>
          <a:p>
            <a:pPr marL="514350" indent="-514350">
              <a:buFont typeface="+mj-lt"/>
              <a:buAutoNum type="arabicPeriod"/>
            </a:pPr>
            <a:r>
              <a:rPr lang="en-US" b="1" dirty="0" smtClean="0"/>
              <a:t>Oklahoma State Department of Health</a:t>
            </a:r>
            <a:r>
              <a:rPr lang="en-US" dirty="0" smtClean="0"/>
              <a:t>– </a:t>
            </a:r>
            <a:r>
              <a:rPr lang="en-US" dirty="0"/>
              <a:t>Persephone Starks, John Delara, Beth Martin</a:t>
            </a:r>
          </a:p>
          <a:p>
            <a:pPr marL="514350" indent="-514350">
              <a:buFont typeface="+mj-lt"/>
              <a:buAutoNum type="arabicPeriod"/>
            </a:pPr>
            <a:r>
              <a:rPr lang="en-US" b="1" dirty="0"/>
              <a:t>Children First Tulsa </a:t>
            </a:r>
            <a:r>
              <a:rPr lang="en-US" dirty="0"/>
              <a:t>– LouAnn Beuke</a:t>
            </a:r>
          </a:p>
          <a:p>
            <a:pPr marL="514350" indent="-514350">
              <a:buFont typeface="+mj-lt"/>
              <a:buAutoNum type="arabicPeriod"/>
            </a:pPr>
            <a:r>
              <a:rPr lang="en-US" b="1" dirty="0" smtClean="0"/>
              <a:t>LCDA</a:t>
            </a:r>
            <a:r>
              <a:rPr lang="en-US" dirty="0" smtClean="0"/>
              <a:t> </a:t>
            </a:r>
            <a:r>
              <a:rPr lang="en-US" dirty="0"/>
              <a:t>– Patty </a:t>
            </a:r>
            <a:r>
              <a:rPr lang="en-US" dirty="0" err="1"/>
              <a:t>Demoraes-Huffhine</a:t>
            </a:r>
            <a:endParaRPr lang="en-US" dirty="0"/>
          </a:p>
          <a:p>
            <a:pPr marL="514350" indent="-514350">
              <a:buFont typeface="+mj-lt"/>
              <a:buAutoNum type="arabicPeriod"/>
            </a:pPr>
            <a:r>
              <a:rPr lang="en-US" b="1" dirty="0"/>
              <a:t>Oklahoma City County Health Department </a:t>
            </a:r>
            <a:r>
              <a:rPr lang="en-US" dirty="0"/>
              <a:t>– Denise Howard, Diane Sammons, </a:t>
            </a:r>
            <a:r>
              <a:rPr lang="en-US" dirty="0" smtClean="0"/>
              <a:t> Sally Dixon</a:t>
            </a:r>
            <a:endParaRPr lang="en-US" dirty="0"/>
          </a:p>
          <a:p>
            <a:pPr marL="514350" indent="-514350">
              <a:buFont typeface="+mj-lt"/>
              <a:buAutoNum type="arabicPeriod"/>
            </a:pPr>
            <a:r>
              <a:rPr lang="en-US" b="1" dirty="0"/>
              <a:t>OKC Public Schools </a:t>
            </a:r>
            <a:r>
              <a:rPr lang="en-US" dirty="0"/>
              <a:t>– Yolanda Lucero, </a:t>
            </a:r>
            <a:r>
              <a:rPr lang="en-US" dirty="0" err="1"/>
              <a:t>Kethzia</a:t>
            </a:r>
            <a:r>
              <a:rPr lang="en-US" dirty="0"/>
              <a:t> </a:t>
            </a:r>
            <a:r>
              <a:rPr lang="en-US" dirty="0" err="1"/>
              <a:t>Njikam</a:t>
            </a:r>
            <a:endParaRPr lang="en-US" dirty="0"/>
          </a:p>
          <a:p>
            <a:pPr marL="514350" indent="-514350">
              <a:buFont typeface="+mj-lt"/>
              <a:buAutoNum type="arabicPeriod"/>
            </a:pPr>
            <a:r>
              <a:rPr lang="en-US" b="1" dirty="0"/>
              <a:t>PAT Bethany Public Schools </a:t>
            </a:r>
            <a:r>
              <a:rPr lang="en-US" dirty="0"/>
              <a:t>– Mindy </a:t>
            </a:r>
            <a:r>
              <a:rPr lang="en-US" dirty="0" smtClean="0"/>
              <a:t>Turner, Jem Balderas</a:t>
            </a:r>
            <a:endParaRPr lang="en-US" dirty="0"/>
          </a:p>
          <a:p>
            <a:pPr marL="514350" indent="-514350">
              <a:buFont typeface="+mj-lt"/>
              <a:buAutoNum type="arabicPeriod"/>
            </a:pPr>
            <a:r>
              <a:rPr lang="en-US" b="1" dirty="0"/>
              <a:t>PAT Parent Promise </a:t>
            </a:r>
            <a:r>
              <a:rPr lang="en-US" dirty="0"/>
              <a:t>– Shawna </a:t>
            </a:r>
            <a:r>
              <a:rPr lang="en-US" dirty="0" smtClean="0"/>
              <a:t>Norman</a:t>
            </a:r>
          </a:p>
          <a:p>
            <a:pPr marL="514350" indent="-514350">
              <a:buFont typeface="+mj-lt"/>
              <a:buAutoNum type="arabicPeriod"/>
            </a:pPr>
            <a:r>
              <a:rPr lang="en-US" b="1" dirty="0" smtClean="0"/>
              <a:t>Community </a:t>
            </a:r>
            <a:r>
              <a:rPr lang="en-US" b="1" dirty="0"/>
              <a:t>Action Program Tulsa </a:t>
            </a:r>
            <a:r>
              <a:rPr lang="en-US" dirty="0"/>
              <a:t>– Dana James</a:t>
            </a:r>
          </a:p>
          <a:p>
            <a:pPr marL="514350" indent="-514350">
              <a:buFont typeface="+mj-lt"/>
              <a:buAutoNum type="arabicPeriod"/>
            </a:pPr>
            <a:r>
              <a:rPr lang="en-US" b="1" dirty="0" smtClean="0"/>
              <a:t>Cherokee PARENTS </a:t>
            </a:r>
            <a:r>
              <a:rPr lang="en-US" dirty="0" smtClean="0"/>
              <a:t>– Ben King, Jennifer Kirby, Amy </a:t>
            </a:r>
            <a:r>
              <a:rPr lang="en-US" dirty="0" err="1" smtClean="0"/>
              <a:t>Thilges</a:t>
            </a:r>
            <a:endParaRPr lang="en-US" dirty="0" smtClean="0"/>
          </a:p>
          <a:p>
            <a:pPr marL="514350" indent="-514350">
              <a:buFont typeface="+mj-lt"/>
              <a:buAutoNum type="arabicPeriod"/>
            </a:pPr>
            <a:r>
              <a:rPr lang="en-US" b="1" dirty="0" smtClean="0"/>
              <a:t>PCCT </a:t>
            </a:r>
            <a:r>
              <a:rPr lang="en-US" b="1" dirty="0"/>
              <a:t>PAT Tulsa  </a:t>
            </a:r>
            <a:r>
              <a:rPr lang="en-US" dirty="0"/>
              <a:t>- Sarah </a:t>
            </a:r>
            <a:r>
              <a:rPr lang="en-US" dirty="0" err="1"/>
              <a:t>Neyman</a:t>
            </a:r>
            <a:endParaRPr lang="en-US" dirty="0"/>
          </a:p>
          <a:p>
            <a:pPr marL="514350" indent="-514350">
              <a:buFont typeface="+mj-lt"/>
              <a:buAutoNum type="arabicPeriod"/>
            </a:pPr>
            <a:r>
              <a:rPr lang="en-US" b="1" dirty="0" err="1" smtClean="0"/>
              <a:t>SafeCare</a:t>
            </a:r>
            <a:r>
              <a:rPr lang="en-US" b="1" dirty="0" smtClean="0"/>
              <a:t> </a:t>
            </a:r>
            <a:r>
              <a:rPr lang="en-US" b="1" dirty="0"/>
              <a:t>PCCT </a:t>
            </a:r>
            <a:r>
              <a:rPr lang="en-US" dirty="0"/>
              <a:t>– Sheri </a:t>
            </a:r>
            <a:r>
              <a:rPr lang="en-US" dirty="0" smtClean="0"/>
              <a:t>Davis</a:t>
            </a:r>
            <a:endParaRPr lang="en-US" dirty="0"/>
          </a:p>
          <a:p>
            <a:pPr marL="514350" indent="-514350">
              <a:buFont typeface="+mj-lt"/>
              <a:buAutoNum type="arabicPeriod"/>
            </a:pPr>
            <a:r>
              <a:rPr lang="en-US" b="1" dirty="0" err="1"/>
              <a:t>SafeCare</a:t>
            </a:r>
            <a:r>
              <a:rPr lang="en-US" b="1" dirty="0"/>
              <a:t> </a:t>
            </a:r>
            <a:r>
              <a:rPr lang="en-US" b="1" dirty="0" err="1"/>
              <a:t>NorthCare</a:t>
            </a:r>
            <a:r>
              <a:rPr lang="en-US" b="1" dirty="0"/>
              <a:t> </a:t>
            </a:r>
            <a:r>
              <a:rPr lang="en-US" dirty="0"/>
              <a:t>– Dwan </a:t>
            </a:r>
            <a:r>
              <a:rPr lang="en-US" dirty="0" smtClean="0"/>
              <a:t>McDonald </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27</a:t>
            </a:fld>
            <a:endParaRPr lang="en-US"/>
          </a:p>
        </p:txBody>
      </p:sp>
    </p:spTree>
    <p:extLst>
      <p:ext uri="{BB962C8B-B14F-4D97-AF65-F5344CB8AC3E}">
        <p14:creationId xmlns:p14="http://schemas.microsoft.com/office/powerpoint/2010/main" val="737116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45" y="365126"/>
            <a:ext cx="11305310" cy="958850"/>
          </a:xfrm>
        </p:spPr>
        <p:txBody>
          <a:bodyPr>
            <a:normAutofit fontScale="90000"/>
          </a:bodyPr>
          <a:lstStyle/>
          <a:p>
            <a:r>
              <a:rPr lang="en-US" dirty="0" smtClean="0"/>
              <a:t>University of Oklahoma HSC Analysts </a:t>
            </a:r>
            <a:br>
              <a:rPr lang="en-US" dirty="0" smtClean="0"/>
            </a:br>
            <a:r>
              <a:rPr lang="en-US" sz="3600" dirty="0" smtClean="0"/>
              <a:t>for the MIECHV-3 CQI</a:t>
            </a:r>
            <a:endParaRPr lang="en-US" sz="3600" dirty="0"/>
          </a:p>
        </p:txBody>
      </p:sp>
      <p:sp>
        <p:nvSpPr>
          <p:cNvPr id="3" name="Content Placeholder 2"/>
          <p:cNvSpPr>
            <a:spLocks noGrp="1"/>
          </p:cNvSpPr>
          <p:nvPr>
            <p:ph idx="1"/>
          </p:nvPr>
        </p:nvSpPr>
        <p:spPr>
          <a:xfrm>
            <a:off x="405245" y="1830243"/>
            <a:ext cx="10948555" cy="4891232"/>
          </a:xfrm>
        </p:spPr>
        <p:txBody>
          <a:bodyPr>
            <a:normAutofit lnSpcReduction="10000"/>
          </a:bodyPr>
          <a:lstStyle/>
          <a:p>
            <a:pPr marL="0" indent="0">
              <a:buNone/>
            </a:pPr>
            <a:r>
              <a:rPr lang="en-US" dirty="0" smtClean="0"/>
              <a:t>David Bard, </a:t>
            </a:r>
          </a:p>
          <a:p>
            <a:pPr marL="0" indent="0">
              <a:buNone/>
            </a:pPr>
            <a:r>
              <a:rPr lang="en-US" dirty="0" smtClean="0"/>
              <a:t>Will Beasley</a:t>
            </a:r>
          </a:p>
          <a:p>
            <a:pPr marL="0" indent="0">
              <a:buNone/>
            </a:pPr>
            <a:r>
              <a:rPr lang="en-US" dirty="0" smtClean="0"/>
              <a:t>Geneva Marshall</a:t>
            </a:r>
          </a:p>
          <a:p>
            <a:pPr marL="0" indent="0">
              <a:buNone/>
            </a:pPr>
            <a:r>
              <a:rPr lang="en-US" dirty="0" smtClean="0"/>
              <a:t>Thomas Wilson</a:t>
            </a:r>
          </a:p>
          <a:p>
            <a:pPr marL="0" indent="0">
              <a:buNone/>
            </a:pPr>
            <a:r>
              <a:rPr lang="en-US" dirty="0" smtClean="0"/>
              <a:t>Andrew Peters</a:t>
            </a:r>
          </a:p>
          <a:p>
            <a:pPr marL="0" indent="0">
              <a:buNone/>
            </a:pPr>
            <a:r>
              <a:rPr lang="en-US" dirty="0" smtClean="0"/>
              <a:t>Chris Aston</a:t>
            </a:r>
          </a:p>
          <a:p>
            <a:pPr marL="0" indent="0">
              <a:buNone/>
            </a:pPr>
            <a:r>
              <a:rPr lang="en-US" dirty="0" smtClean="0"/>
              <a:t>Donna Wells</a:t>
            </a:r>
          </a:p>
          <a:p>
            <a:pPr marL="0" indent="0">
              <a:buNone/>
            </a:pPr>
            <a:r>
              <a:rPr lang="en-US" dirty="0" smtClean="0"/>
              <a:t>Som Bohora</a:t>
            </a:r>
            <a:endParaRPr lang="en-US" dirty="0"/>
          </a:p>
          <a:p>
            <a:pPr marL="0" indent="0">
              <a:buNone/>
            </a:pPr>
            <a:r>
              <a:rPr lang="en-US" dirty="0"/>
              <a:t>Maleeha </a:t>
            </a:r>
            <a:r>
              <a:rPr lang="en-US" dirty="0" smtClean="0"/>
              <a:t>Shahid</a:t>
            </a:r>
          </a:p>
          <a:p>
            <a:pPr marL="0" indent="0">
              <a:buNone/>
            </a:pPr>
            <a:r>
              <a:rPr lang="en-US" dirty="0" smtClean="0"/>
              <a:t>Yutian Thompson</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28</a:t>
            </a:fld>
            <a:endParaRPr lang="en-US"/>
          </a:p>
        </p:txBody>
      </p:sp>
    </p:spTree>
    <p:extLst>
      <p:ext uri="{BB962C8B-B14F-4D97-AF65-F5344CB8AC3E}">
        <p14:creationId xmlns:p14="http://schemas.microsoft.com/office/powerpoint/2010/main" val="3171237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3370" y="523091"/>
            <a:ext cx="8797601" cy="1846659"/>
          </a:xfrm>
          <a:prstGeom prst="rect">
            <a:avLst/>
          </a:prstGeom>
          <a:noFill/>
        </p:spPr>
        <p:txBody>
          <a:bodyPr wrap="none" rtlCol="0">
            <a:spAutoFit/>
          </a:bodyPr>
          <a:lstStyle/>
          <a:p>
            <a:r>
              <a:rPr lang="en-US" sz="6600" dirty="0">
                <a:latin typeface="Arial" panose="020B0604020202020204" pitchFamily="34" charset="0"/>
                <a:cs typeface="Arial" panose="020B0604020202020204" pitchFamily="34" charset="0"/>
              </a:rPr>
              <a:t>Displaying Health Data</a:t>
            </a:r>
          </a:p>
          <a:p>
            <a:r>
              <a:rPr lang="en-US" sz="4800" dirty="0">
                <a:solidFill>
                  <a:schemeClr val="bg1">
                    <a:lumMod val="65000"/>
                  </a:schemeClr>
                </a:solidFill>
                <a:latin typeface="Arial" panose="020B0604020202020204" pitchFamily="34" charset="0"/>
                <a:cs typeface="Arial" panose="020B0604020202020204" pitchFamily="34" charset="0"/>
              </a:rPr>
              <a:t>Cases, Techniques, Solutions</a:t>
            </a:r>
          </a:p>
        </p:txBody>
      </p:sp>
      <p:sp>
        <p:nvSpPr>
          <p:cNvPr id="8" name="TextBox 7"/>
          <p:cNvSpPr txBox="1"/>
          <p:nvPr/>
        </p:nvSpPr>
        <p:spPr>
          <a:xfrm>
            <a:off x="899787" y="2885935"/>
            <a:ext cx="4309834"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Colloquium + Live-Webcast + Recording</a:t>
            </a:r>
          </a:p>
          <a:p>
            <a:r>
              <a:rPr lang="en-US" dirty="0">
                <a:latin typeface="Arial" panose="020B0604020202020204" pitchFamily="34" charset="0"/>
                <a:cs typeface="Arial" panose="020B0604020202020204" pitchFamily="34" charset="0"/>
              </a:rPr>
              <a:t>Medical Sciences Building (MBS) 160</a:t>
            </a:r>
          </a:p>
          <a:p>
            <a:r>
              <a:rPr lang="en-US" dirty="0">
                <a:latin typeface="Arial" panose="020B0604020202020204" pitchFamily="34" charset="0"/>
                <a:cs typeface="Arial" panose="020B0604020202020204" pitchFamily="34" charset="0"/>
              </a:rPr>
              <a:t>University of Victoria</a:t>
            </a:r>
          </a:p>
          <a:p>
            <a:r>
              <a:rPr lang="en-US" dirty="0">
                <a:solidFill>
                  <a:srgbClr val="FF0000"/>
                </a:solidFill>
                <a:latin typeface="Arial" panose="020B0604020202020204" pitchFamily="34" charset="0"/>
                <a:cs typeface="Arial" panose="020B0604020202020204" pitchFamily="34" charset="0"/>
              </a:rPr>
              <a:t>November 28 – 30 , 1 – 3 pm PST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5" y="4803774"/>
            <a:ext cx="11747505" cy="1762126"/>
          </a:xfrm>
          <a:prstGeom prst="rect">
            <a:avLst/>
          </a:prstGeom>
        </p:spPr>
      </p:pic>
      <p:sp>
        <p:nvSpPr>
          <p:cNvPr id="5" name="Content Placeholder 2"/>
          <p:cNvSpPr txBox="1">
            <a:spLocks/>
          </p:cNvSpPr>
          <p:nvPr/>
        </p:nvSpPr>
        <p:spPr>
          <a:xfrm>
            <a:off x="5772150" y="2904137"/>
            <a:ext cx="6419850" cy="1365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Please email questions to </a:t>
            </a:r>
            <a:r>
              <a:rPr lang="en-US" sz="3600" dirty="0">
                <a:hlinkClick r:id="rId4"/>
              </a:rPr>
              <a:t>aging@uvic.ca</a:t>
            </a:r>
            <a:r>
              <a:rPr lang="en-US" sz="3600" dirty="0"/>
              <a:t> </a:t>
            </a:r>
          </a:p>
        </p:txBody>
      </p:sp>
    </p:spTree>
    <p:extLst>
      <p:ext uri="{BB962C8B-B14F-4D97-AF65-F5344CB8AC3E}">
        <p14:creationId xmlns:p14="http://schemas.microsoft.com/office/powerpoint/2010/main" val="69368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510" y="234716"/>
            <a:ext cx="11793613" cy="1200329"/>
          </a:xfrm>
          <a:prstGeom prst="rect">
            <a:avLst/>
          </a:prstGeom>
          <a:noFill/>
        </p:spPr>
        <p:txBody>
          <a:bodyPr wrap="none" rtlCol="0">
            <a:spAutoFit/>
          </a:bodyPr>
          <a:lstStyle/>
          <a:p>
            <a:r>
              <a:rPr lang="en-US" sz="4000" dirty="0" smtClean="0">
                <a:latin typeface="Arial" panose="020B0604020202020204" pitchFamily="34" charset="0"/>
                <a:cs typeface="Arial" panose="020B0604020202020204" pitchFamily="34" charset="0"/>
              </a:rPr>
              <a:t>Building pipelines and dashboards for practitioners</a:t>
            </a:r>
            <a:endParaRPr lang="en-US" sz="4000" dirty="0">
              <a:latin typeface="Arial" panose="020B0604020202020204" pitchFamily="34" charset="0"/>
              <a:cs typeface="Arial" panose="020B0604020202020204" pitchFamily="34" charset="0"/>
            </a:endParaRPr>
          </a:p>
          <a:p>
            <a:r>
              <a:rPr lang="en-US" sz="3200" dirty="0" smtClean="0">
                <a:solidFill>
                  <a:schemeClr val="bg1">
                    <a:lumMod val="65000"/>
                  </a:schemeClr>
                </a:solidFill>
                <a:latin typeface="Arial" panose="020B0604020202020204" pitchFamily="34" charset="0"/>
                <a:cs typeface="Arial" panose="020B0604020202020204" pitchFamily="34" charset="0"/>
              </a:rPr>
              <a:t>Knowledge mobilization with reproducible reporting</a:t>
            </a:r>
            <a:endParaRPr lang="en-US" sz="3200" dirty="0">
              <a:solidFill>
                <a:schemeClr val="bg1">
                  <a:lumMod val="65000"/>
                </a:schemeClr>
              </a:solidFill>
              <a:latin typeface="Arial" panose="020B0604020202020204" pitchFamily="34" charset="0"/>
              <a:cs typeface="Arial" panose="020B0604020202020204" pitchFamily="34" charset="0"/>
            </a:endParaRPr>
          </a:p>
        </p:txBody>
      </p:sp>
      <p:grpSp>
        <p:nvGrpSpPr>
          <p:cNvPr id="3" name="Group 2"/>
          <p:cNvGrpSpPr/>
          <p:nvPr/>
        </p:nvGrpSpPr>
        <p:grpSpPr>
          <a:xfrm>
            <a:off x="5057116" y="4273779"/>
            <a:ext cx="6632265" cy="1812544"/>
            <a:chOff x="5303858" y="4541346"/>
            <a:chExt cx="6632265" cy="1812544"/>
          </a:xfrm>
        </p:grpSpPr>
        <p:sp>
          <p:nvSpPr>
            <p:cNvPr id="17" name="TextBox 16"/>
            <p:cNvSpPr txBox="1"/>
            <p:nvPr/>
          </p:nvSpPr>
          <p:spPr>
            <a:xfrm>
              <a:off x="6565651" y="4541346"/>
              <a:ext cx="3939605" cy="523220"/>
            </a:xfrm>
            <a:prstGeom prst="rect">
              <a:avLst/>
            </a:prstGeom>
            <a:noFill/>
          </p:spPr>
          <p:txBody>
            <a:bodyPr wrap="none" rtlCol="0">
              <a:spAutoFit/>
            </a:bodyPr>
            <a:lstStyle/>
            <a:p>
              <a:r>
                <a:rPr lang="en-US" sz="2800" dirty="0" smtClean="0"/>
                <a:t>Access lecture slides from</a:t>
              </a:r>
              <a:endParaRPr lang="en-US" sz="2800" dirty="0"/>
            </a:p>
          </p:txBody>
        </p:sp>
        <p:sp>
          <p:nvSpPr>
            <p:cNvPr id="18" name="TextBox 17"/>
            <p:cNvSpPr txBox="1"/>
            <p:nvPr/>
          </p:nvSpPr>
          <p:spPr>
            <a:xfrm>
              <a:off x="5303858" y="5186008"/>
              <a:ext cx="6632265" cy="523220"/>
            </a:xfrm>
            <a:prstGeom prst="rect">
              <a:avLst/>
            </a:prstGeom>
            <a:noFill/>
          </p:spPr>
          <p:txBody>
            <a:bodyPr wrap="none" rtlCol="0">
              <a:spAutoFit/>
            </a:bodyPr>
            <a:lstStyle/>
            <a:p>
              <a:r>
                <a:rPr lang="en-US" sz="2800" dirty="0" smtClean="0">
                  <a:hlinkClick r:id="rId3"/>
                </a:rPr>
                <a:t>github.com/</a:t>
              </a:r>
              <a:r>
                <a:rPr lang="en-US" sz="2800" dirty="0" err="1" smtClean="0">
                  <a:hlinkClick r:id="rId3"/>
                </a:rPr>
                <a:t>dss-ialh</a:t>
              </a:r>
              <a:r>
                <a:rPr lang="en-US" sz="2800" dirty="0" smtClean="0">
                  <a:hlinkClick r:id="rId3"/>
                </a:rPr>
                <a:t>/displaying-health-data</a:t>
              </a:r>
              <a:r>
                <a:rPr lang="en-US" sz="2800" dirty="0" smtClean="0"/>
                <a:t>  </a:t>
              </a:r>
              <a:endParaRPr lang="en-US" sz="2800" dirty="0"/>
            </a:p>
          </p:txBody>
        </p:sp>
        <p:sp>
          <p:nvSpPr>
            <p:cNvPr id="20" name="TextBox 19"/>
            <p:cNvSpPr txBox="1"/>
            <p:nvPr/>
          </p:nvSpPr>
          <p:spPr>
            <a:xfrm>
              <a:off x="5736957" y="5830670"/>
              <a:ext cx="5766066" cy="523220"/>
            </a:xfrm>
            <a:prstGeom prst="rect">
              <a:avLst/>
            </a:prstGeom>
            <a:noFill/>
          </p:spPr>
          <p:txBody>
            <a:bodyPr wrap="none" rtlCol="0">
              <a:spAutoFit/>
            </a:bodyPr>
            <a:lstStyle/>
            <a:p>
              <a:r>
                <a:rPr lang="en-US" sz="2800" dirty="0" smtClean="0">
                  <a:solidFill>
                    <a:srgbClr val="FF0000"/>
                  </a:solidFill>
                </a:rPr>
                <a:t>Clone the repo </a:t>
              </a:r>
              <a:r>
                <a:rPr lang="en-US" sz="2800" dirty="0" smtClean="0"/>
                <a:t>to reproduce examples</a:t>
              </a:r>
              <a:endParaRPr lang="en-US" sz="2800" dirty="0"/>
            </a:p>
          </p:txBody>
        </p:sp>
      </p:grpSp>
      <p:sp>
        <p:nvSpPr>
          <p:cNvPr id="14" name="TextBox 13"/>
          <p:cNvSpPr txBox="1"/>
          <p:nvPr/>
        </p:nvSpPr>
        <p:spPr>
          <a:xfrm>
            <a:off x="1459069" y="4589297"/>
            <a:ext cx="2289147" cy="369332"/>
          </a:xfrm>
          <a:prstGeom prst="rect">
            <a:avLst/>
          </a:prstGeom>
          <a:noFill/>
        </p:spPr>
        <p:txBody>
          <a:bodyPr wrap="square" rtlCol="0">
            <a:spAutoFit/>
          </a:bodyPr>
          <a:lstStyle/>
          <a:p>
            <a:pPr algn="ctr"/>
            <a:r>
              <a:rPr lang="en-CA" dirty="0" smtClean="0">
                <a:latin typeface="Arial" panose="020B0604020202020204" pitchFamily="34" charset="0"/>
                <a:cs typeface="Arial" panose="020B0604020202020204" pitchFamily="34" charset="0"/>
              </a:rPr>
              <a:t>Will Beasley</a:t>
            </a:r>
            <a:endParaRPr lang="en-CA" dirty="0">
              <a:latin typeface="Arial" panose="020B0604020202020204" pitchFamily="34" charset="0"/>
              <a:cs typeface="Arial" panose="020B0604020202020204" pitchFamily="34" charset="0"/>
            </a:endParaRPr>
          </a:p>
        </p:txBody>
      </p:sp>
      <p:sp>
        <p:nvSpPr>
          <p:cNvPr id="16" name="Content Placeholder 2"/>
          <p:cNvSpPr txBox="1">
            <a:spLocks/>
          </p:cNvSpPr>
          <p:nvPr/>
        </p:nvSpPr>
        <p:spPr>
          <a:xfrm>
            <a:off x="5736957" y="2627901"/>
            <a:ext cx="4965991" cy="13652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t>Please email questions to </a:t>
            </a:r>
            <a:r>
              <a:rPr lang="en-US" sz="3600" dirty="0">
                <a:hlinkClick r:id="rId4"/>
              </a:rPr>
              <a:t>aging@uvic.ca</a:t>
            </a:r>
            <a:r>
              <a:rPr lang="en-US" sz="3600" dirty="0"/>
              <a:t> </a:t>
            </a:r>
          </a:p>
        </p:txBody>
      </p:sp>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9043" y="5045774"/>
            <a:ext cx="1627849" cy="1627849"/>
          </a:xfrm>
          <a:prstGeom prst="rect">
            <a:avLst/>
          </a:prstGeom>
        </p:spPr>
      </p:pic>
      <p:pic>
        <p:nvPicPr>
          <p:cNvPr id="2050" name="Picture 2" descr="Will Beasle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7649" y="1779592"/>
            <a:ext cx="1870639" cy="249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9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5829" y="252201"/>
            <a:ext cx="3017510" cy="2326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709" y="3745309"/>
            <a:ext cx="1905000" cy="1905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591" y="2159000"/>
            <a:ext cx="2170000" cy="2170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31338" y="673697"/>
            <a:ext cx="1950724" cy="190500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0316" y="5243401"/>
            <a:ext cx="2106168" cy="813816"/>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7596" y="5077285"/>
            <a:ext cx="749808" cy="1146048"/>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2772" y="3244000"/>
            <a:ext cx="1252731" cy="737618"/>
          </a:xfrm>
          <a:prstGeom prst="rect">
            <a:avLst/>
          </a:prstGeom>
        </p:spPr>
      </p:pic>
    </p:spTree>
    <p:extLst>
      <p:ext uri="{BB962C8B-B14F-4D97-AF65-F5344CB8AC3E}">
        <p14:creationId xmlns:p14="http://schemas.microsoft.com/office/powerpoint/2010/main" val="265831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945" y="353291"/>
            <a:ext cx="11585864" cy="3156672"/>
          </a:xfrm>
        </p:spPr>
        <p:txBody>
          <a:bodyPr>
            <a:normAutofit/>
          </a:bodyPr>
          <a:lstStyle/>
          <a:p>
            <a:r>
              <a:rPr lang="en-US" dirty="0" smtClean="0"/>
              <a:t>Building Pipelines and Dashboards for Practitioners:</a:t>
            </a:r>
            <a:br>
              <a:rPr lang="en-US" dirty="0" smtClean="0"/>
            </a:br>
            <a:r>
              <a:rPr lang="en-US" sz="3600" dirty="0" smtClean="0"/>
              <a:t>Mobilizing knowledge with reproducible reporting</a:t>
            </a:r>
            <a:endParaRPr lang="en-US" sz="3600" dirty="0"/>
          </a:p>
        </p:txBody>
      </p:sp>
      <p:sp>
        <p:nvSpPr>
          <p:cNvPr id="3" name="Subtitle 2"/>
          <p:cNvSpPr>
            <a:spLocks noGrp="1"/>
          </p:cNvSpPr>
          <p:nvPr>
            <p:ph type="subTitle" idx="1"/>
          </p:nvPr>
        </p:nvSpPr>
        <p:spPr>
          <a:xfrm>
            <a:off x="1409700" y="4651521"/>
            <a:ext cx="9144000" cy="1655762"/>
          </a:xfrm>
        </p:spPr>
        <p:txBody>
          <a:bodyPr>
            <a:noAutofit/>
          </a:bodyPr>
          <a:lstStyle/>
          <a:p>
            <a:r>
              <a:rPr lang="en-US" sz="3200" dirty="0" smtClean="0"/>
              <a:t>Will Beasley, Geneva Marshall, &amp; David Bard</a:t>
            </a:r>
          </a:p>
          <a:p>
            <a:r>
              <a:rPr lang="en-US" sz="3200" dirty="0" smtClean="0"/>
              <a:t>University of Oklahoma Health Science Center</a:t>
            </a:r>
          </a:p>
          <a:p>
            <a:r>
              <a:rPr lang="en-US" sz="3200" dirty="0" smtClean="0"/>
              <a:t>Biomedical and Behavioral Health Core</a:t>
            </a:r>
            <a:endParaRPr lang="en-US" sz="3200" dirty="0"/>
          </a:p>
        </p:txBody>
      </p:sp>
    </p:spTree>
    <p:extLst>
      <p:ext uri="{BB962C8B-B14F-4D97-AF65-F5344CB8AC3E}">
        <p14:creationId xmlns:p14="http://schemas.microsoft.com/office/powerpoint/2010/main" val="393815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Roles for the BBMC </a:t>
            </a:r>
            <a:endParaRPr lang="en-US" dirty="0"/>
          </a:p>
        </p:txBody>
      </p:sp>
      <p:sp>
        <p:nvSpPr>
          <p:cNvPr id="3" name="Content Placeholder 2"/>
          <p:cNvSpPr>
            <a:spLocks noGrp="1"/>
          </p:cNvSpPr>
          <p:nvPr>
            <p:ph idx="1"/>
          </p:nvPr>
        </p:nvSpPr>
        <p:spPr/>
        <p:txBody>
          <a:bodyPr/>
          <a:lstStyle/>
          <a:p>
            <a:pPr marL="0" indent="0">
              <a:buNone/>
            </a:pPr>
            <a:r>
              <a:rPr lang="en-US" dirty="0" smtClean="0"/>
              <a:t>domain </a:t>
            </a:r>
            <a:r>
              <a:rPr lang="en-US" dirty="0"/>
              <a:t>experts in the clinical space</a:t>
            </a:r>
          </a:p>
          <a:p>
            <a:pPr marL="0" indent="0">
              <a:buNone/>
            </a:pPr>
            <a:endParaRPr lang="en-US" dirty="0" smtClean="0"/>
          </a:p>
          <a:p>
            <a:pPr marL="0" indent="0">
              <a:buNone/>
            </a:pPr>
            <a:r>
              <a:rPr lang="en-US" dirty="0" smtClean="0"/>
              <a:t>assimilating </a:t>
            </a:r>
            <a:r>
              <a:rPr lang="en-US" dirty="0"/>
              <a:t>data sources from multiple agencies</a:t>
            </a:r>
          </a:p>
          <a:p>
            <a:pPr marL="0" indent="0">
              <a:buNone/>
            </a:pPr>
            <a:endParaRPr lang="en-US" dirty="0" smtClean="0"/>
          </a:p>
          <a:p>
            <a:pPr marL="0" indent="0">
              <a:buNone/>
            </a:pPr>
            <a:r>
              <a:rPr lang="en-US" dirty="0" smtClean="0"/>
              <a:t>statistical </a:t>
            </a:r>
            <a:r>
              <a:rPr lang="en-US" dirty="0"/>
              <a:t>analysis for academic publications</a:t>
            </a:r>
          </a:p>
          <a:p>
            <a:pPr marL="0" indent="0">
              <a:buNone/>
            </a:pPr>
            <a:endParaRPr lang="en-US" dirty="0" smtClean="0"/>
          </a:p>
          <a:p>
            <a:pPr marL="0" indent="0">
              <a:buNone/>
            </a:pPr>
            <a:r>
              <a:rPr lang="en-US" dirty="0" smtClean="0"/>
              <a:t>information </a:t>
            </a:r>
            <a:r>
              <a:rPr lang="en-US" dirty="0"/>
              <a:t>displays for nontechnical audiences</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5</a:t>
            </a:fld>
            <a:endParaRPr lang="en-US"/>
          </a:p>
        </p:txBody>
      </p:sp>
    </p:spTree>
    <p:extLst>
      <p:ext uri="{BB962C8B-B14F-4D97-AF65-F5344CB8AC3E}">
        <p14:creationId xmlns:p14="http://schemas.microsoft.com/office/powerpoint/2010/main" val="405142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2836718" cy="4393911"/>
          </a:xfrm>
        </p:spPr>
        <p:txBody>
          <a:bodyPr>
            <a:normAutofit/>
          </a:bodyPr>
          <a:lstStyle/>
          <a:p>
            <a:r>
              <a:rPr lang="en-US" dirty="0" smtClean="0"/>
              <a:t>Example 1: history of therapist training  </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6</a:t>
            </a:fld>
            <a:endParaRPr lang="en-US"/>
          </a:p>
        </p:txBody>
      </p:sp>
      <p:pic>
        <p:nvPicPr>
          <p:cNvPr id="7" name="Picture 6"/>
          <p:cNvPicPr>
            <a:picLocks noChangeAspect="1"/>
          </p:cNvPicPr>
          <p:nvPr/>
        </p:nvPicPr>
        <p:blipFill>
          <a:blip r:embed="rId2"/>
          <a:stretch>
            <a:fillRect/>
          </a:stretch>
        </p:blipFill>
        <p:spPr>
          <a:xfrm>
            <a:off x="2919846" y="56544"/>
            <a:ext cx="8837966" cy="6706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831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0" y="136525"/>
            <a:ext cx="11610109" cy="1082331"/>
          </a:xfrm>
        </p:spPr>
        <p:txBody>
          <a:bodyPr/>
          <a:lstStyle/>
          <a:p>
            <a:r>
              <a:rPr lang="en-US" dirty="0" smtClean="0"/>
              <a:t>Example 2: availability of specialized CPS workers</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7</a:t>
            </a:fld>
            <a:endParaRPr lang="en-US"/>
          </a:p>
        </p:txBody>
      </p:sp>
      <p:pic>
        <p:nvPicPr>
          <p:cNvPr id="5" name="Picture 4"/>
          <p:cNvPicPr>
            <a:picLocks noChangeAspect="1"/>
          </p:cNvPicPr>
          <p:nvPr/>
        </p:nvPicPr>
        <p:blipFill>
          <a:blip r:embed="rId2"/>
          <a:stretch>
            <a:fillRect/>
          </a:stretch>
        </p:blipFill>
        <p:spPr>
          <a:xfrm>
            <a:off x="287481" y="1227805"/>
            <a:ext cx="11610109" cy="54847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89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330"/>
            <a:ext cx="6515100" cy="1444397"/>
          </a:xfrm>
        </p:spPr>
        <p:txBody>
          <a:bodyPr/>
          <a:lstStyle/>
          <a:p>
            <a:r>
              <a:rPr lang="en-US" dirty="0" smtClean="0"/>
              <a:t>Example 3:</a:t>
            </a:r>
            <a:br>
              <a:rPr lang="en-US" dirty="0" smtClean="0"/>
            </a:br>
            <a:r>
              <a:rPr lang="en-US" dirty="0" smtClean="0"/>
              <a:t>data collection quality</a:t>
            </a:r>
            <a:endParaRPr lang="en-US" dirty="0"/>
          </a:p>
        </p:txBody>
      </p:sp>
      <p:sp>
        <p:nvSpPr>
          <p:cNvPr id="4" name="Slide Number Placeholder 3"/>
          <p:cNvSpPr>
            <a:spLocks noGrp="1"/>
          </p:cNvSpPr>
          <p:nvPr>
            <p:ph type="sldNum" sz="quarter" idx="12"/>
          </p:nvPr>
        </p:nvSpPr>
        <p:spPr/>
        <p:txBody>
          <a:bodyPr/>
          <a:lstStyle/>
          <a:p>
            <a:fld id="{AF87EE96-E852-4892-A22F-23BA018C684B}" type="slidenum">
              <a:rPr lang="en-US" smtClean="0"/>
              <a:t>8</a:t>
            </a:fld>
            <a:endParaRPr lang="en-US"/>
          </a:p>
        </p:txBody>
      </p:sp>
      <p:pic>
        <p:nvPicPr>
          <p:cNvPr id="7" name="Picture 6"/>
          <p:cNvPicPr>
            <a:picLocks noChangeAspect="1"/>
          </p:cNvPicPr>
          <p:nvPr/>
        </p:nvPicPr>
        <p:blipFill>
          <a:blip r:embed="rId2"/>
          <a:stretch>
            <a:fillRect/>
          </a:stretch>
        </p:blipFill>
        <p:spPr>
          <a:xfrm>
            <a:off x="6961913" y="92015"/>
            <a:ext cx="5032086" cy="6547775"/>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3"/>
          <a:stretch>
            <a:fillRect/>
          </a:stretch>
        </p:blipFill>
        <p:spPr>
          <a:xfrm>
            <a:off x="-15726" y="1867020"/>
            <a:ext cx="6790601" cy="4772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250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723689" y="365125"/>
            <a:ext cx="3194686" cy="6348151"/>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AF87EE96-E852-4892-A22F-23BA018C684B}" type="slidenum">
              <a:rPr lang="en-US" smtClean="0"/>
              <a:t>9</a:t>
            </a:fld>
            <a:endParaRPr lang="en-US"/>
          </a:p>
        </p:txBody>
      </p:sp>
      <p:pic>
        <p:nvPicPr>
          <p:cNvPr id="5" name="Picture 4"/>
          <p:cNvPicPr>
            <a:picLocks noChangeAspect="1"/>
          </p:cNvPicPr>
          <p:nvPr/>
        </p:nvPicPr>
        <p:blipFill>
          <a:blip r:embed="rId3"/>
          <a:stretch>
            <a:fillRect/>
          </a:stretch>
        </p:blipFill>
        <p:spPr>
          <a:xfrm>
            <a:off x="5495651" y="0"/>
            <a:ext cx="3478024" cy="6598227"/>
          </a:xfrm>
          <a:prstGeom prst="rect">
            <a:avLst/>
          </a:prstGeom>
          <a:ln>
            <a:noFill/>
          </a:ln>
          <a:effectLst>
            <a:outerShdw blurRad="292100" dist="139700" dir="2700000" algn="tl" rotWithShape="0">
              <a:srgbClr val="333333">
                <a:alpha val="65000"/>
              </a:srgbClr>
            </a:outerShdw>
          </a:effectLst>
        </p:spPr>
      </p:pic>
      <p:sp>
        <p:nvSpPr>
          <p:cNvPr id="7" name="Title 1"/>
          <p:cNvSpPr>
            <a:spLocks noGrp="1"/>
          </p:cNvSpPr>
          <p:nvPr>
            <p:ph type="title"/>
          </p:nvPr>
        </p:nvSpPr>
        <p:spPr>
          <a:xfrm>
            <a:off x="1" y="10330"/>
            <a:ext cx="4894117" cy="3813525"/>
          </a:xfrm>
        </p:spPr>
        <p:txBody>
          <a:bodyPr>
            <a:normAutofit/>
          </a:bodyPr>
          <a:lstStyle/>
          <a:p>
            <a:r>
              <a:rPr lang="en-US" dirty="0" smtClean="0"/>
              <a:t>Example 4:</a:t>
            </a:r>
            <a:br>
              <a:rPr lang="en-US" dirty="0" smtClean="0"/>
            </a:br>
            <a:r>
              <a:rPr lang="en-US" dirty="0" smtClean="0"/>
              <a:t>MCMC HPDs are updated as collection progresses</a:t>
            </a:r>
            <a:endParaRPr lang="en-US" dirty="0"/>
          </a:p>
        </p:txBody>
      </p:sp>
    </p:spTree>
    <p:extLst>
      <p:ext uri="{BB962C8B-B14F-4D97-AF65-F5344CB8AC3E}">
        <p14:creationId xmlns:p14="http://schemas.microsoft.com/office/powerpoint/2010/main" val="187913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584</TotalTime>
  <Words>1645</Words>
  <Application>Microsoft Office PowerPoint</Application>
  <PresentationFormat>Widescreen</PresentationFormat>
  <Paragraphs>209</Paragraphs>
  <Slides>30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ArialMT</vt:lpstr>
      <vt:lpstr>Calibri</vt:lpstr>
      <vt:lpstr>Calibri Light</vt:lpstr>
      <vt:lpstr>Office Theme</vt:lpstr>
      <vt:lpstr>PowerPoint Presentation</vt:lpstr>
      <vt:lpstr>PowerPoint Presentation</vt:lpstr>
      <vt:lpstr>PowerPoint Presentation</vt:lpstr>
      <vt:lpstr>Building Pipelines and Dashboards for Practitioners: Mobilizing knowledge with reproducible reporting</vt:lpstr>
      <vt:lpstr>Common Roles for the BBMC </vt:lpstr>
      <vt:lpstr>Example 1: history of therapist training  </vt:lpstr>
      <vt:lpstr>Example 2: availability of specialized CPS workers</vt:lpstr>
      <vt:lpstr>Example 3: data collection quality</vt:lpstr>
      <vt:lpstr>Example 4: MCMC HPDs are updated as collection progresses</vt:lpstr>
      <vt:lpstr>Example 5: semi-annual reports with multilevel longitudinal models</vt:lpstr>
      <vt:lpstr>dashboards vs reports</vt:lpstr>
      <vt:lpstr>Fictional, Reproducible example</vt:lpstr>
      <vt:lpstr>Fictional scenario</vt:lpstr>
      <vt:lpstr>In the real study…</vt:lpstr>
      <vt:lpstr>Data background</vt:lpstr>
      <vt:lpstr>PowerPoint Presentation</vt:lpstr>
      <vt:lpstr>PowerPoint Presentation</vt:lpstr>
      <vt:lpstr>PowerPoint Presentation</vt:lpstr>
      <vt:lpstr>PowerPoint Presentation</vt:lpstr>
      <vt:lpstr>PowerPoint Presentation</vt:lpstr>
      <vt:lpstr>Lessons Reinforced</vt:lpstr>
      <vt:lpstr>Lessons Learned</vt:lpstr>
      <vt:lpstr>PowerPoint Presentation</vt:lpstr>
      <vt:lpstr>Pipeline (available at github.com/dss-ialh/displaying-health-data)</vt:lpstr>
      <vt:lpstr>Pipeline</vt:lpstr>
      <vt:lpstr>Deployment Options</vt:lpstr>
      <vt:lpstr>Providers in Oklahoma</vt:lpstr>
      <vt:lpstr>University of Oklahoma HSC Analysts  for the MIECHV-3 CQI</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Andrey Koval</dc:creator>
  <cp:lastModifiedBy>Beasley, William H.  (HSC)</cp:lastModifiedBy>
  <cp:revision>67</cp:revision>
  <dcterms:created xsi:type="dcterms:W3CDTF">2018-11-21T16:24:56Z</dcterms:created>
  <dcterms:modified xsi:type="dcterms:W3CDTF">2018-11-30T08:28:36Z</dcterms:modified>
</cp:coreProperties>
</file>